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7" r:id="rId3"/>
    <p:sldId id="258" r:id="rId4"/>
    <p:sldId id="259" r:id="rId5"/>
    <p:sldId id="260" r:id="rId6"/>
    <p:sldId id="261" r:id="rId7"/>
    <p:sldId id="263" r:id="rId8"/>
    <p:sldId id="262"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4" d="100"/>
          <a:sy n="44" d="100"/>
        </p:scale>
        <p:origin x="72" y="216"/>
      </p:cViewPr>
      <p:guideLst>
        <p:guide orient="horz" pos="2160"/>
        <p:guide pos="2880"/>
      </p:guideLst>
    </p:cSldViewPr>
  </p:slideViewPr>
  <p:notesTextViewPr>
    <p:cViewPr>
      <p:scale>
        <a:sx n="1" d="1"/>
        <a:sy n="1" d="1"/>
      </p:scale>
      <p:origin x="0" y="-163"/>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642E43-459F-494D-A6F5-856A70915820}" type="datetimeFigureOut">
              <a:rPr lang="en-US" smtClean="0"/>
              <a:t>9/3/2015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7E29C6-82F8-4B40-8AE2-C3007D37D55D}" type="slidenum">
              <a:rPr lang="en-US" smtClean="0"/>
              <a:t>‹#›</a:t>
            </a:fld>
            <a:endParaRPr lang="en-US"/>
          </a:p>
        </p:txBody>
      </p:sp>
    </p:spTree>
    <p:extLst>
      <p:ext uri="{BB962C8B-B14F-4D97-AF65-F5344CB8AC3E}">
        <p14:creationId xmlns:p14="http://schemas.microsoft.com/office/powerpoint/2010/main" val="947769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need to state what the literary work asserts</a:t>
            </a:r>
            <a:r>
              <a:rPr lang="en-US" baseline="0" dirty="0" smtClean="0"/>
              <a:t> about the abstract topic – the universal theme. In other words, what is the author/poet revealing and asserting about the </a:t>
            </a:r>
            <a:r>
              <a:rPr lang="en-US" baseline="0" smtClean="0"/>
              <a:t>human condition.</a:t>
            </a:r>
            <a:endParaRPr lang="en-US" dirty="0"/>
          </a:p>
        </p:txBody>
      </p:sp>
      <p:sp>
        <p:nvSpPr>
          <p:cNvPr id="4" name="Slide Number Placeholder 3"/>
          <p:cNvSpPr>
            <a:spLocks noGrp="1"/>
          </p:cNvSpPr>
          <p:nvPr>
            <p:ph type="sldNum" sz="quarter" idx="10"/>
          </p:nvPr>
        </p:nvSpPr>
        <p:spPr/>
        <p:txBody>
          <a:bodyPr/>
          <a:lstStyle/>
          <a:p>
            <a:fld id="{647E29C6-82F8-4B40-8AE2-C3007D37D55D}" type="slidenum">
              <a:rPr lang="en-US" smtClean="0"/>
              <a:t>3</a:t>
            </a:fld>
            <a:endParaRPr lang="en-US"/>
          </a:p>
        </p:txBody>
      </p:sp>
    </p:spTree>
    <p:extLst>
      <p:ext uri="{BB962C8B-B14F-4D97-AF65-F5344CB8AC3E}">
        <p14:creationId xmlns:p14="http://schemas.microsoft.com/office/powerpoint/2010/main" val="377134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00B050"/>
                </a:solidFill>
              </a:rPr>
              <a:t>Author answers how cruelty functions by writing “uses cruelty as one of the major tools of the government to keep order” </a:t>
            </a:r>
            <a:endParaRPr lang="en-US" dirty="0" smtClean="0"/>
          </a:p>
          <a:p>
            <a:endParaRPr lang="en-US" dirty="0"/>
          </a:p>
        </p:txBody>
      </p:sp>
      <p:sp>
        <p:nvSpPr>
          <p:cNvPr id="4" name="Slide Number Placeholder 3"/>
          <p:cNvSpPr>
            <a:spLocks noGrp="1"/>
          </p:cNvSpPr>
          <p:nvPr>
            <p:ph type="sldNum" sz="quarter" idx="10"/>
          </p:nvPr>
        </p:nvSpPr>
        <p:spPr/>
        <p:txBody>
          <a:bodyPr/>
          <a:lstStyle/>
          <a:p>
            <a:fld id="{647E29C6-82F8-4B40-8AE2-C3007D37D55D}" type="slidenum">
              <a:rPr lang="en-US" smtClean="0"/>
              <a:t>8</a:t>
            </a:fld>
            <a:endParaRPr lang="en-US"/>
          </a:p>
        </p:txBody>
      </p:sp>
    </p:spTree>
    <p:extLst>
      <p:ext uri="{BB962C8B-B14F-4D97-AF65-F5344CB8AC3E}">
        <p14:creationId xmlns:p14="http://schemas.microsoft.com/office/powerpoint/2010/main" val="1317471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in a handwritten essay, You MUST underline the title of the</a:t>
            </a:r>
            <a:r>
              <a:rPr lang="en-US" baseline="0" dirty="0" smtClean="0"/>
              <a:t> books.  In a typed essay you will put the titles in italics.</a:t>
            </a:r>
            <a:endParaRPr lang="en-US" dirty="0"/>
          </a:p>
        </p:txBody>
      </p:sp>
      <p:sp>
        <p:nvSpPr>
          <p:cNvPr id="4" name="Slide Number Placeholder 3"/>
          <p:cNvSpPr>
            <a:spLocks noGrp="1"/>
          </p:cNvSpPr>
          <p:nvPr>
            <p:ph type="sldNum" sz="quarter" idx="10"/>
          </p:nvPr>
        </p:nvSpPr>
        <p:spPr/>
        <p:txBody>
          <a:bodyPr/>
          <a:lstStyle/>
          <a:p>
            <a:fld id="{647E29C6-82F8-4B40-8AE2-C3007D37D55D}" type="slidenum">
              <a:rPr lang="en-US" smtClean="0"/>
              <a:t>9</a:t>
            </a:fld>
            <a:endParaRPr lang="en-US"/>
          </a:p>
        </p:txBody>
      </p:sp>
    </p:spTree>
    <p:extLst>
      <p:ext uri="{BB962C8B-B14F-4D97-AF65-F5344CB8AC3E}">
        <p14:creationId xmlns:p14="http://schemas.microsoft.com/office/powerpoint/2010/main" val="95764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4EEF7ED-3465-426F-938C-6F9C29F46F45}"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B6416-3298-4D64-A974-20ECB831FD6C}"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EEF7ED-3465-426F-938C-6F9C29F46F45}"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B6416-3298-4D64-A974-20ECB831FD6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EEF7ED-3465-426F-938C-6F9C29F46F45}"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B6416-3298-4D64-A974-20ECB831FD6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EEF7ED-3465-426F-938C-6F9C29F46F45}" type="datetimeFigureOut">
              <a:rPr lang="en-US" smtClean="0"/>
              <a:t>9/3/2015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B6416-3298-4D64-A974-20ECB831FD6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4EEF7ED-3465-426F-938C-6F9C29F46F45}" type="datetimeFigureOut">
              <a:rPr lang="en-US" smtClean="0"/>
              <a:t>9/3/2015</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EE4B6416-3298-4D64-A974-20ECB831FD6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EEF7ED-3465-426F-938C-6F9C29F46F45}" type="datetimeFigureOut">
              <a:rPr lang="en-US" smtClean="0"/>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B6416-3298-4D64-A974-20ECB831FD6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EEF7ED-3465-426F-938C-6F9C29F46F45}" type="datetimeFigureOut">
              <a:rPr lang="en-US" smtClean="0"/>
              <a:t>9/3/2015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4B6416-3298-4D64-A974-20ECB831FD6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EEF7ED-3465-426F-938C-6F9C29F46F45}" type="datetimeFigureOut">
              <a:rPr lang="en-US" smtClean="0"/>
              <a:t>9/3/2015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4B6416-3298-4D64-A974-20ECB831FD6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EEF7ED-3465-426F-938C-6F9C29F46F45}" type="datetimeFigureOut">
              <a:rPr lang="en-US" smtClean="0"/>
              <a:t>9/3/2015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4B6416-3298-4D64-A974-20ECB831FD6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4EEF7ED-3465-426F-938C-6F9C29F46F45}" type="datetimeFigureOut">
              <a:rPr lang="en-US" smtClean="0"/>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B6416-3298-4D64-A974-20ECB831FD6C}"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4EEF7ED-3465-426F-938C-6F9C29F46F45}" type="datetimeFigureOut">
              <a:rPr lang="en-US" smtClean="0"/>
              <a:t>9/3/2015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B6416-3298-4D64-A974-20ECB831FD6C}"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4EEF7ED-3465-426F-938C-6F9C29F46F45}" type="datetimeFigureOut">
              <a:rPr lang="en-US" smtClean="0"/>
              <a:t>9/3/2015</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EE4B6416-3298-4D64-A974-20ECB831FD6C}"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836332"/>
            <a:ext cx="4572000" cy="2587752"/>
          </a:xfrm>
        </p:spPr>
        <p:txBody>
          <a:bodyPr>
            <a:normAutofit/>
          </a:bodyPr>
          <a:lstStyle/>
          <a:p>
            <a:r>
              <a:rPr lang="en-US" dirty="0" smtClean="0"/>
              <a:t>How To Write an AP Literature &amp; Composition Thesis Statement</a:t>
            </a:r>
            <a:endParaRPr lang="en-US" dirty="0"/>
          </a:p>
        </p:txBody>
      </p:sp>
      <p:sp>
        <p:nvSpPr>
          <p:cNvPr id="3" name="Subtitle 2"/>
          <p:cNvSpPr>
            <a:spLocks noGrp="1"/>
          </p:cNvSpPr>
          <p:nvPr>
            <p:ph type="subTitle" idx="1"/>
          </p:nvPr>
        </p:nvSpPr>
        <p:spPr>
          <a:xfrm>
            <a:off x="3188110" y="3441290"/>
            <a:ext cx="4419600" cy="1066800"/>
          </a:xfrm>
        </p:spPr>
        <p:txBody>
          <a:bodyPr>
            <a:normAutofit lnSpcReduction="10000"/>
          </a:bodyPr>
          <a:lstStyle/>
          <a:p>
            <a:r>
              <a:rPr lang="en-US" dirty="0" smtClean="0"/>
              <a:t>Created by Parker </a:t>
            </a:r>
            <a:r>
              <a:rPr lang="en-US" dirty="0" err="1" smtClean="0"/>
              <a:t>Abt</a:t>
            </a:r>
            <a:r>
              <a:rPr lang="en-US" dirty="0"/>
              <a:t> </a:t>
            </a:r>
            <a:r>
              <a:rPr lang="en-US" dirty="0" smtClean="0"/>
              <a:t>                       with MH </a:t>
            </a:r>
            <a:r>
              <a:rPr lang="en-US" dirty="0" err="1" smtClean="0"/>
              <a:t>Daon</a:t>
            </a:r>
            <a:endParaRPr lang="en-US" dirty="0" smtClean="0"/>
          </a:p>
          <a:p>
            <a:r>
              <a:rPr lang="en-US" dirty="0" smtClean="0"/>
              <a:t>May 2015</a:t>
            </a:r>
            <a:endParaRPr lang="en-US" dirty="0"/>
          </a:p>
        </p:txBody>
      </p:sp>
    </p:spTree>
    <p:extLst>
      <p:ext uri="{BB962C8B-B14F-4D97-AF65-F5344CB8AC3E}">
        <p14:creationId xmlns:p14="http://schemas.microsoft.com/office/powerpoint/2010/main" val="20449739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Step 1: TAG</a:t>
            </a:r>
            <a:endParaRPr lang="en-US" dirty="0"/>
          </a:p>
        </p:txBody>
      </p:sp>
      <p:sp>
        <p:nvSpPr>
          <p:cNvPr id="5" name="Content Placeholder 4"/>
          <p:cNvSpPr>
            <a:spLocks noGrp="1"/>
          </p:cNvSpPr>
          <p:nvPr>
            <p:ph sz="half" idx="1"/>
          </p:nvPr>
        </p:nvSpPr>
        <p:spPr/>
        <p:txBody>
          <a:bodyPr>
            <a:normAutofit lnSpcReduction="10000"/>
          </a:bodyPr>
          <a:lstStyle/>
          <a:p>
            <a:r>
              <a:rPr lang="en-US" dirty="0" smtClean="0"/>
              <a:t>TAG- </a:t>
            </a:r>
            <a:r>
              <a:rPr lang="en-US" dirty="0"/>
              <a:t>Y</a:t>
            </a:r>
            <a:r>
              <a:rPr lang="en-US" dirty="0" smtClean="0"/>
              <a:t>ou MUST label the work</a:t>
            </a:r>
          </a:p>
          <a:p>
            <a:r>
              <a:rPr lang="en-US" dirty="0" smtClean="0"/>
              <a:t>Do it as the initial part of your thesis statement</a:t>
            </a:r>
          </a:p>
          <a:p>
            <a:r>
              <a:rPr lang="en-US" dirty="0" smtClean="0"/>
              <a:t>Include the title of the piece of lit, the author, literary movement, the genre and a descriptive adjective</a:t>
            </a:r>
            <a:endParaRPr lang="en-US" dirty="0"/>
          </a:p>
        </p:txBody>
      </p:sp>
      <p:sp>
        <p:nvSpPr>
          <p:cNvPr id="6" name="Content Placeholder 5"/>
          <p:cNvSpPr>
            <a:spLocks noGrp="1"/>
          </p:cNvSpPr>
          <p:nvPr>
            <p:ph sz="half" idx="2"/>
          </p:nvPr>
        </p:nvSpPr>
        <p:spPr/>
        <p:txBody>
          <a:bodyPr>
            <a:normAutofit lnSpcReduction="10000"/>
          </a:bodyPr>
          <a:lstStyle/>
          <a:p>
            <a:r>
              <a:rPr lang="en-US" dirty="0" smtClean="0"/>
              <a:t>In his/her </a:t>
            </a:r>
            <a:r>
              <a:rPr lang="en-US" dirty="0" smtClean="0">
                <a:solidFill>
                  <a:srgbClr val="FF0000"/>
                </a:solidFill>
              </a:rPr>
              <a:t>adjective</a:t>
            </a:r>
            <a:r>
              <a:rPr lang="en-US" dirty="0" smtClean="0"/>
              <a:t> (</a:t>
            </a:r>
            <a:r>
              <a:rPr lang="en-US" dirty="0" smtClean="0">
                <a:solidFill>
                  <a:srgbClr val="0070C0"/>
                </a:solidFill>
              </a:rPr>
              <a:t>type of genre: novel, novella, short story) </a:t>
            </a:r>
            <a:r>
              <a:rPr lang="en-US" u="sng" dirty="0" smtClean="0">
                <a:solidFill>
                  <a:srgbClr val="FFC000"/>
                </a:solidFill>
              </a:rPr>
              <a:t>title</a:t>
            </a:r>
            <a:r>
              <a:rPr lang="en-US" dirty="0" smtClean="0"/>
              <a:t>, written in the </a:t>
            </a:r>
            <a:r>
              <a:rPr lang="en-US" dirty="0" smtClean="0">
                <a:solidFill>
                  <a:srgbClr val="00B0F0"/>
                </a:solidFill>
              </a:rPr>
              <a:t>(lit. movement) </a:t>
            </a:r>
            <a:r>
              <a:rPr lang="en-US" dirty="0" smtClean="0"/>
              <a:t>period, </a:t>
            </a:r>
            <a:r>
              <a:rPr lang="en-US" dirty="0" smtClean="0">
                <a:solidFill>
                  <a:srgbClr val="FFFF00"/>
                </a:solidFill>
              </a:rPr>
              <a:t>author</a:t>
            </a:r>
            <a:r>
              <a:rPr lang="en-US" dirty="0" smtClean="0"/>
              <a:t>…</a:t>
            </a:r>
          </a:p>
          <a:p>
            <a:pPr marL="0" indent="0">
              <a:buNone/>
            </a:pPr>
            <a:endParaRPr lang="en-US" dirty="0" smtClean="0"/>
          </a:p>
          <a:p>
            <a:r>
              <a:rPr lang="en-US" dirty="0" smtClean="0"/>
              <a:t>In his </a:t>
            </a:r>
            <a:r>
              <a:rPr lang="en-US" dirty="0" smtClean="0">
                <a:solidFill>
                  <a:srgbClr val="FF0000"/>
                </a:solidFill>
              </a:rPr>
              <a:t>seminal dystopian </a:t>
            </a:r>
            <a:r>
              <a:rPr lang="en-US" dirty="0" smtClean="0">
                <a:solidFill>
                  <a:srgbClr val="0070C0"/>
                </a:solidFill>
              </a:rPr>
              <a:t>novel,</a:t>
            </a:r>
            <a:r>
              <a:rPr lang="en-US" dirty="0" smtClean="0"/>
              <a:t> </a:t>
            </a:r>
            <a:r>
              <a:rPr lang="en-US" u="sng" dirty="0" smtClean="0">
                <a:solidFill>
                  <a:srgbClr val="FFC000"/>
                </a:solidFill>
              </a:rPr>
              <a:t>1984</a:t>
            </a:r>
            <a:r>
              <a:rPr lang="en-US" dirty="0" smtClean="0"/>
              <a:t>, written in the </a:t>
            </a:r>
            <a:r>
              <a:rPr lang="en-US" dirty="0" smtClean="0">
                <a:solidFill>
                  <a:srgbClr val="00B0F0"/>
                </a:solidFill>
              </a:rPr>
              <a:t>Post-Modern </a:t>
            </a:r>
            <a:r>
              <a:rPr lang="en-US" dirty="0" smtClean="0"/>
              <a:t>period, </a:t>
            </a:r>
            <a:r>
              <a:rPr lang="en-US" dirty="0" smtClean="0">
                <a:solidFill>
                  <a:srgbClr val="FFFF00"/>
                </a:solidFill>
              </a:rPr>
              <a:t>George Orwell</a:t>
            </a:r>
            <a:r>
              <a:rPr lang="en-US" dirty="0" smtClean="0"/>
              <a:t>…</a:t>
            </a:r>
            <a:endParaRPr lang="en-US" dirty="0"/>
          </a:p>
        </p:txBody>
      </p:sp>
    </p:spTree>
    <p:extLst>
      <p:ext uri="{BB962C8B-B14F-4D97-AF65-F5344CB8AC3E}">
        <p14:creationId xmlns:p14="http://schemas.microsoft.com/office/powerpoint/2010/main" val="2229735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Step 2: Theme/MOWAW</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Why did the author write the book?</a:t>
            </a:r>
          </a:p>
          <a:p>
            <a:r>
              <a:rPr lang="en-US" dirty="0" smtClean="0"/>
              <a:t>What is his purpose?</a:t>
            </a:r>
          </a:p>
          <a:p>
            <a:r>
              <a:rPr lang="en-US" dirty="0" smtClean="0"/>
              <a:t>What message is he trying to convey?</a:t>
            </a:r>
          </a:p>
          <a:p>
            <a:r>
              <a:rPr lang="en-US" dirty="0" smtClean="0"/>
              <a:t>Include a tone word (adverb), a power verb, and an explanation of the author’s purpose</a:t>
            </a:r>
          </a:p>
          <a:p>
            <a:r>
              <a:rPr lang="en-US" dirty="0" smtClean="0"/>
              <a:t>End with a period.</a:t>
            </a:r>
            <a:endParaRPr lang="en-US" dirty="0"/>
          </a:p>
        </p:txBody>
      </p:sp>
      <p:sp>
        <p:nvSpPr>
          <p:cNvPr id="4" name="Content Placeholder 3"/>
          <p:cNvSpPr>
            <a:spLocks noGrp="1"/>
          </p:cNvSpPr>
          <p:nvPr>
            <p:ph sz="half" idx="2"/>
          </p:nvPr>
        </p:nvSpPr>
        <p:spPr/>
        <p:txBody>
          <a:bodyPr>
            <a:normAutofit lnSpcReduction="10000"/>
          </a:bodyPr>
          <a:lstStyle/>
          <a:p>
            <a:r>
              <a:rPr lang="en-US" dirty="0" smtClean="0"/>
              <a:t>…</a:t>
            </a:r>
            <a:r>
              <a:rPr lang="en-US" dirty="0" smtClean="0">
                <a:solidFill>
                  <a:srgbClr val="FF0000"/>
                </a:solidFill>
              </a:rPr>
              <a:t>tone word </a:t>
            </a:r>
            <a:r>
              <a:rPr lang="en-US" dirty="0" smtClean="0">
                <a:solidFill>
                  <a:srgbClr val="FFFF00"/>
                </a:solidFill>
              </a:rPr>
              <a:t>power verb</a:t>
            </a:r>
            <a:r>
              <a:rPr lang="en-US" dirty="0" smtClean="0"/>
              <a:t> </a:t>
            </a:r>
            <a:r>
              <a:rPr lang="en-US" dirty="0" smtClean="0">
                <a:solidFill>
                  <a:srgbClr val="00B0F0"/>
                </a:solidFill>
              </a:rPr>
              <a:t>theme/MOWAW</a:t>
            </a:r>
          </a:p>
          <a:p>
            <a:endParaRPr lang="en-US" sz="1900" dirty="0" smtClean="0">
              <a:solidFill>
                <a:schemeClr val="tx1"/>
              </a:solidFill>
            </a:endParaRPr>
          </a:p>
          <a:p>
            <a:endParaRPr lang="en-US" sz="1900" dirty="0">
              <a:solidFill>
                <a:schemeClr val="tx1"/>
              </a:solidFill>
            </a:endParaRPr>
          </a:p>
          <a:p>
            <a:r>
              <a:rPr lang="en-US" sz="1900" dirty="0" smtClean="0">
                <a:solidFill>
                  <a:schemeClr val="tx1"/>
                </a:solidFill>
              </a:rPr>
              <a:t>In </a:t>
            </a:r>
            <a:r>
              <a:rPr lang="en-US" sz="1900" dirty="0">
                <a:solidFill>
                  <a:schemeClr val="tx1"/>
                </a:solidFill>
              </a:rPr>
              <a:t>his seminal dystopian </a:t>
            </a:r>
            <a:r>
              <a:rPr lang="en-US" sz="1900" dirty="0" smtClean="0">
                <a:solidFill>
                  <a:schemeClr val="tx1"/>
                </a:solidFill>
              </a:rPr>
              <a:t>novel, </a:t>
            </a:r>
            <a:r>
              <a:rPr lang="en-US" sz="1900" u="sng" dirty="0">
                <a:solidFill>
                  <a:schemeClr val="tx1"/>
                </a:solidFill>
              </a:rPr>
              <a:t>1984</a:t>
            </a:r>
            <a:r>
              <a:rPr lang="en-US" sz="1900" dirty="0">
                <a:solidFill>
                  <a:schemeClr val="tx1"/>
                </a:solidFill>
              </a:rPr>
              <a:t>, written in the Post-Modern period, George Orwell</a:t>
            </a:r>
            <a:r>
              <a:rPr lang="en-US" sz="1900" dirty="0" smtClean="0"/>
              <a:t>…</a:t>
            </a:r>
            <a:r>
              <a:rPr lang="en-US" sz="1900" dirty="0" smtClean="0">
                <a:solidFill>
                  <a:schemeClr val="tx1"/>
                </a:solidFill>
              </a:rPr>
              <a:t> </a:t>
            </a:r>
            <a:r>
              <a:rPr lang="en-US" dirty="0" smtClean="0">
                <a:solidFill>
                  <a:srgbClr val="FF0000"/>
                </a:solidFill>
              </a:rPr>
              <a:t>firmly </a:t>
            </a:r>
            <a:r>
              <a:rPr lang="en-US" dirty="0" smtClean="0">
                <a:solidFill>
                  <a:srgbClr val="FFFF00"/>
                </a:solidFill>
              </a:rPr>
              <a:t>denounces </a:t>
            </a:r>
            <a:r>
              <a:rPr lang="en-US" dirty="0" smtClean="0">
                <a:solidFill>
                  <a:srgbClr val="00B0F0"/>
                </a:solidFill>
              </a:rPr>
              <a:t>the communist system as a system that stifles individual freedom and intellectual thought.</a:t>
            </a:r>
            <a:endParaRPr lang="en-US" dirty="0">
              <a:solidFill>
                <a:srgbClr val="00B0F0"/>
              </a:solidFill>
            </a:endParaRPr>
          </a:p>
        </p:txBody>
      </p:sp>
    </p:spTree>
    <p:extLst>
      <p:ext uri="{BB962C8B-B14F-4D97-AF65-F5344CB8AC3E}">
        <p14:creationId xmlns:p14="http://schemas.microsoft.com/office/powerpoint/2010/main" val="10803084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Sentence #1 Checkpoint</a:t>
            </a:r>
            <a:endParaRPr lang="en-US" dirty="0"/>
          </a:p>
        </p:txBody>
      </p:sp>
      <p:sp>
        <p:nvSpPr>
          <p:cNvPr id="3" name="Content Placeholder 2"/>
          <p:cNvSpPr>
            <a:spLocks noGrp="1"/>
          </p:cNvSpPr>
          <p:nvPr>
            <p:ph sz="half" idx="1"/>
          </p:nvPr>
        </p:nvSpPr>
        <p:spPr/>
        <p:txBody>
          <a:bodyPr>
            <a:normAutofit lnSpcReduction="10000"/>
          </a:bodyPr>
          <a:lstStyle/>
          <a:p>
            <a:r>
              <a:rPr lang="en-US" dirty="0" smtClean="0">
                <a:solidFill>
                  <a:srgbClr val="FF0000"/>
                </a:solidFill>
              </a:rPr>
              <a:t>TAG</a:t>
            </a:r>
            <a:r>
              <a:rPr lang="en-US" dirty="0" smtClean="0"/>
              <a:t> + </a:t>
            </a:r>
            <a:r>
              <a:rPr lang="en-US" dirty="0" smtClean="0">
                <a:solidFill>
                  <a:srgbClr val="FFFF00"/>
                </a:solidFill>
              </a:rPr>
              <a:t>Theme/MOWAW</a:t>
            </a:r>
          </a:p>
          <a:p>
            <a:r>
              <a:rPr lang="en-US" dirty="0" smtClean="0">
                <a:solidFill>
                  <a:schemeClr val="tx1"/>
                </a:solidFill>
              </a:rPr>
              <a:t>Your theme is the most important part of your thesis</a:t>
            </a:r>
          </a:p>
          <a:p>
            <a:r>
              <a:rPr lang="en-US" dirty="0" smtClean="0">
                <a:solidFill>
                  <a:schemeClr val="tx1"/>
                </a:solidFill>
              </a:rPr>
              <a:t>It sets you up for the perfect connection to literary analysis </a:t>
            </a:r>
          </a:p>
          <a:p>
            <a:r>
              <a:rPr lang="en-US" dirty="0" smtClean="0">
                <a:solidFill>
                  <a:schemeClr val="tx1"/>
                </a:solidFill>
              </a:rPr>
              <a:t>THEN: In sentence 2, you MUST connect to lit. devices*</a:t>
            </a:r>
          </a:p>
          <a:p>
            <a:endParaRPr lang="en-US" dirty="0">
              <a:solidFill>
                <a:srgbClr val="FFFF00"/>
              </a:solidFill>
            </a:endParaRPr>
          </a:p>
        </p:txBody>
      </p:sp>
      <p:sp>
        <p:nvSpPr>
          <p:cNvPr id="4" name="Content Placeholder 3"/>
          <p:cNvSpPr>
            <a:spLocks noGrp="1"/>
          </p:cNvSpPr>
          <p:nvPr>
            <p:ph sz="half" idx="2"/>
          </p:nvPr>
        </p:nvSpPr>
        <p:spPr/>
        <p:txBody>
          <a:bodyPr>
            <a:normAutofit lnSpcReduction="10000"/>
          </a:bodyPr>
          <a:lstStyle/>
          <a:p>
            <a:r>
              <a:rPr lang="en-US" dirty="0" smtClean="0">
                <a:solidFill>
                  <a:srgbClr val="FF0000"/>
                </a:solidFill>
              </a:rPr>
              <a:t>In </a:t>
            </a:r>
            <a:r>
              <a:rPr lang="en-US" dirty="0">
                <a:solidFill>
                  <a:srgbClr val="FF0000"/>
                </a:solidFill>
              </a:rPr>
              <a:t>his seminal dystopian </a:t>
            </a:r>
            <a:r>
              <a:rPr lang="en-US" dirty="0" smtClean="0">
                <a:solidFill>
                  <a:srgbClr val="FF0000"/>
                </a:solidFill>
              </a:rPr>
              <a:t>novel, </a:t>
            </a:r>
            <a:r>
              <a:rPr lang="en-US" u="sng" dirty="0">
                <a:solidFill>
                  <a:srgbClr val="FF0000"/>
                </a:solidFill>
              </a:rPr>
              <a:t>1984</a:t>
            </a:r>
            <a:r>
              <a:rPr lang="en-US" dirty="0">
                <a:solidFill>
                  <a:srgbClr val="FF0000"/>
                </a:solidFill>
              </a:rPr>
              <a:t>, </a:t>
            </a:r>
            <a:r>
              <a:rPr lang="en-US" dirty="0" smtClean="0">
                <a:solidFill>
                  <a:srgbClr val="FF0000"/>
                </a:solidFill>
              </a:rPr>
              <a:t>written </a:t>
            </a:r>
            <a:r>
              <a:rPr lang="en-US" dirty="0">
                <a:solidFill>
                  <a:srgbClr val="FF0000"/>
                </a:solidFill>
              </a:rPr>
              <a:t>in the Post-Modern period, George </a:t>
            </a:r>
            <a:r>
              <a:rPr lang="en-US" dirty="0" smtClean="0">
                <a:solidFill>
                  <a:srgbClr val="FF0000"/>
                </a:solidFill>
              </a:rPr>
              <a:t>Orwell </a:t>
            </a:r>
            <a:r>
              <a:rPr lang="en-US" dirty="0">
                <a:solidFill>
                  <a:srgbClr val="FFFF00"/>
                </a:solidFill>
              </a:rPr>
              <a:t>firmly denounces the communist system as a system that stifles individual freedom and intellectual thought.</a:t>
            </a:r>
          </a:p>
          <a:p>
            <a:endParaRPr lang="en-US" dirty="0">
              <a:solidFill>
                <a:srgbClr val="FFFF00"/>
              </a:solidFill>
            </a:endParaRPr>
          </a:p>
        </p:txBody>
      </p:sp>
    </p:spTree>
    <p:extLst>
      <p:ext uri="{BB962C8B-B14F-4D97-AF65-F5344CB8AC3E}">
        <p14:creationId xmlns:p14="http://schemas.microsoft.com/office/powerpoint/2010/main" val="4657175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Step 3: Identify Literary Devices*</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Re- read the prompt!</a:t>
            </a:r>
          </a:p>
          <a:p>
            <a:r>
              <a:rPr lang="en-US" dirty="0" smtClean="0"/>
              <a:t>The prompt may include:</a:t>
            </a:r>
          </a:p>
          <a:p>
            <a:r>
              <a:rPr lang="en-US" dirty="0" smtClean="0"/>
              <a:t>How you must connect to the theme</a:t>
            </a:r>
          </a:p>
          <a:p>
            <a:r>
              <a:rPr lang="en-US" dirty="0" smtClean="0"/>
              <a:t>Which lit. devices* you MAY use</a:t>
            </a:r>
          </a:p>
          <a:p>
            <a:r>
              <a:rPr lang="en-US" dirty="0" smtClean="0"/>
              <a:t>Which lit. devices* you MUST use</a:t>
            </a:r>
          </a:p>
          <a:p>
            <a:r>
              <a:rPr lang="en-US" dirty="0" smtClean="0"/>
              <a:t>*For Q3, think of them as literary “topics”</a:t>
            </a:r>
            <a:endParaRPr lang="en-US" dirty="0"/>
          </a:p>
        </p:txBody>
      </p:sp>
      <p:sp>
        <p:nvSpPr>
          <p:cNvPr id="4" name="Content Placeholder 3"/>
          <p:cNvSpPr>
            <a:spLocks noGrp="1"/>
          </p:cNvSpPr>
          <p:nvPr>
            <p:ph sz="half" idx="2"/>
          </p:nvPr>
        </p:nvSpPr>
        <p:spPr/>
        <p:txBody>
          <a:bodyPr>
            <a:normAutofit lnSpcReduction="10000"/>
          </a:bodyPr>
          <a:lstStyle/>
          <a:p>
            <a:r>
              <a:rPr lang="en-US" dirty="0" smtClean="0"/>
              <a:t>The lit. devices will determine your analysis and body paragraphs of support</a:t>
            </a:r>
          </a:p>
          <a:p>
            <a:r>
              <a:rPr lang="en-US" dirty="0" smtClean="0"/>
              <a:t>Include 3 lit. devices or three different purposes for two literary devices in total</a:t>
            </a:r>
            <a:endParaRPr lang="en-US" dirty="0"/>
          </a:p>
        </p:txBody>
      </p:sp>
    </p:spTree>
    <p:extLst>
      <p:ext uri="{BB962C8B-B14F-4D97-AF65-F5344CB8AC3E}">
        <p14:creationId xmlns:p14="http://schemas.microsoft.com/office/powerpoint/2010/main" val="2773309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dirty="0" smtClean="0"/>
              <a:t>Step 3: Identify Literary Devices* (cont.)</a:t>
            </a:r>
            <a:endParaRPr lang="en-US" dirty="0"/>
          </a:p>
        </p:txBody>
      </p:sp>
      <p:sp>
        <p:nvSpPr>
          <p:cNvPr id="7" name="Content Placeholder 6"/>
          <p:cNvSpPr>
            <a:spLocks noGrp="1"/>
          </p:cNvSpPr>
          <p:nvPr>
            <p:ph sz="half" idx="1"/>
          </p:nvPr>
        </p:nvSpPr>
        <p:spPr/>
        <p:txBody>
          <a:bodyPr>
            <a:normAutofit fontScale="77500" lnSpcReduction="20000"/>
          </a:bodyPr>
          <a:lstStyle/>
          <a:p>
            <a:r>
              <a:rPr lang="en-US" dirty="0"/>
              <a:t>Here is a </a:t>
            </a:r>
            <a:r>
              <a:rPr lang="en-US" dirty="0" smtClean="0"/>
              <a:t>sample Q3 AP </a:t>
            </a:r>
            <a:r>
              <a:rPr lang="en-US" dirty="0"/>
              <a:t>prompt from 2015:</a:t>
            </a:r>
          </a:p>
          <a:p>
            <a:r>
              <a:rPr lang="en-US" i="1" dirty="0"/>
              <a:t>“In literary works, </a:t>
            </a:r>
            <a:r>
              <a:rPr lang="en-US" i="1" dirty="0">
                <a:solidFill>
                  <a:srgbClr val="FF0000"/>
                </a:solidFill>
              </a:rPr>
              <a:t>cruelty</a:t>
            </a:r>
            <a:r>
              <a:rPr lang="en-US" i="1" dirty="0"/>
              <a:t> often functions as a crucial motivation or a major social or political factor. Select a novel, play, or epic poem in which acts of cruelty are important to the theme. Then write a well-developed essay analyzing </a:t>
            </a:r>
            <a:r>
              <a:rPr lang="en-US" i="1" dirty="0">
                <a:solidFill>
                  <a:srgbClr val="FF6600"/>
                </a:solidFill>
              </a:rPr>
              <a:t>how cruelty functions in the work as a whole </a:t>
            </a:r>
            <a:r>
              <a:rPr lang="en-US" i="1" dirty="0"/>
              <a:t>and </a:t>
            </a:r>
            <a:r>
              <a:rPr lang="en-US" i="1" dirty="0">
                <a:solidFill>
                  <a:srgbClr val="3366FF"/>
                </a:solidFill>
              </a:rPr>
              <a:t>what the cruelty reveals about the perpetrator and/or victim</a:t>
            </a:r>
            <a:r>
              <a:rPr lang="en-US" i="1" dirty="0"/>
              <a:t>.”</a:t>
            </a:r>
          </a:p>
          <a:p>
            <a:endParaRPr lang="en-US" dirty="0"/>
          </a:p>
        </p:txBody>
      </p:sp>
      <p:sp>
        <p:nvSpPr>
          <p:cNvPr id="8" name="Content Placeholder 7"/>
          <p:cNvSpPr>
            <a:spLocks noGrp="1"/>
          </p:cNvSpPr>
          <p:nvPr>
            <p:ph sz="half" idx="2"/>
          </p:nvPr>
        </p:nvSpPr>
        <p:spPr/>
        <p:txBody>
          <a:bodyPr>
            <a:normAutofit fontScale="77500" lnSpcReduction="20000"/>
          </a:bodyPr>
          <a:lstStyle/>
          <a:p>
            <a:r>
              <a:rPr lang="en-US" dirty="0" smtClean="0"/>
              <a:t>What does the prompt tell us?</a:t>
            </a:r>
          </a:p>
          <a:p>
            <a:r>
              <a:rPr lang="en-US" dirty="0" smtClean="0"/>
              <a:t>Cruelty is our one literary </a:t>
            </a:r>
            <a:r>
              <a:rPr lang="en-US" i="1" dirty="0" smtClean="0"/>
              <a:t>topic</a:t>
            </a:r>
            <a:endParaRPr lang="en-US" dirty="0" smtClean="0"/>
          </a:p>
          <a:p>
            <a:r>
              <a:rPr lang="en-US" dirty="0" smtClean="0"/>
              <a:t>We must connect cruelty to our theme/MOWAW</a:t>
            </a:r>
          </a:p>
          <a:p>
            <a:r>
              <a:rPr lang="en-US" dirty="0" smtClean="0"/>
              <a:t>We must write about what the cruelty reveals</a:t>
            </a:r>
          </a:p>
          <a:p>
            <a:r>
              <a:rPr lang="en-US" dirty="0" smtClean="0"/>
              <a:t>Context for </a:t>
            </a:r>
            <a:r>
              <a:rPr lang="en-US" u="sng" dirty="0" smtClean="0"/>
              <a:t>1984: </a:t>
            </a:r>
            <a:endParaRPr lang="en-US" dirty="0"/>
          </a:p>
          <a:p>
            <a:pPr lvl="1"/>
            <a:r>
              <a:rPr lang="en-US" dirty="0" smtClean="0"/>
              <a:t>Cruelty is one of the major tools of the government to keep order</a:t>
            </a:r>
          </a:p>
          <a:p>
            <a:pPr lvl="1"/>
            <a:r>
              <a:rPr lang="en-US" dirty="0" smtClean="0"/>
              <a:t>The cruelty reveals that the government is evil</a:t>
            </a:r>
          </a:p>
          <a:p>
            <a:pPr lvl="1"/>
            <a:r>
              <a:rPr lang="en-US" dirty="0" smtClean="0"/>
              <a:t>Connection to MOWAW is that Orwell uses the cruelty to convince us that the communist system is wrong.</a:t>
            </a:r>
            <a:endParaRPr lang="en-US" dirty="0"/>
          </a:p>
        </p:txBody>
      </p:sp>
    </p:spTree>
    <p:extLst>
      <p:ext uri="{BB962C8B-B14F-4D97-AF65-F5344CB8AC3E}">
        <p14:creationId xmlns:p14="http://schemas.microsoft.com/office/powerpoint/2010/main" val="442385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smtClean="0"/>
              <a:t>Step 4: Implement Literary Devices*</a:t>
            </a:r>
            <a:endParaRPr lang="en-US" dirty="0"/>
          </a:p>
        </p:txBody>
      </p:sp>
      <p:sp>
        <p:nvSpPr>
          <p:cNvPr id="6" name="Content Placeholder 5"/>
          <p:cNvSpPr>
            <a:spLocks noGrp="1"/>
          </p:cNvSpPr>
          <p:nvPr>
            <p:ph idx="1"/>
          </p:nvPr>
        </p:nvSpPr>
        <p:spPr/>
        <p:txBody>
          <a:bodyPr>
            <a:normAutofit lnSpcReduction="10000"/>
          </a:bodyPr>
          <a:lstStyle/>
          <a:p>
            <a:r>
              <a:rPr lang="en-US" dirty="0" smtClean="0"/>
              <a:t>Now that you know which devices to use, you must write them into a sentence that connects to the MOWAW</a:t>
            </a:r>
          </a:p>
          <a:p>
            <a:r>
              <a:rPr lang="en-US" dirty="0" smtClean="0"/>
              <a:t>For EACH device:</a:t>
            </a:r>
          </a:p>
          <a:p>
            <a:pPr lvl="1"/>
            <a:r>
              <a:rPr lang="en-US" dirty="0">
                <a:solidFill>
                  <a:srgbClr val="FF0000"/>
                </a:solidFill>
              </a:rPr>
              <a:t>Identify the device</a:t>
            </a:r>
          </a:p>
          <a:p>
            <a:pPr lvl="1"/>
            <a:r>
              <a:rPr lang="en-US" dirty="0">
                <a:solidFill>
                  <a:srgbClr val="FFFF00"/>
                </a:solidFill>
              </a:rPr>
              <a:t>Write its </a:t>
            </a:r>
            <a:r>
              <a:rPr lang="en-US" dirty="0" smtClean="0">
                <a:solidFill>
                  <a:srgbClr val="FFFF00"/>
                </a:solidFill>
              </a:rPr>
              <a:t>purpose</a:t>
            </a:r>
            <a:endParaRPr lang="en-US" dirty="0" smtClean="0"/>
          </a:p>
          <a:p>
            <a:r>
              <a:rPr lang="en-US" dirty="0" smtClean="0">
                <a:solidFill>
                  <a:srgbClr val="00B050"/>
                </a:solidFill>
              </a:rPr>
              <a:t>Author </a:t>
            </a:r>
            <a:r>
              <a:rPr lang="en-US" dirty="0" smtClean="0"/>
              <a:t>uses </a:t>
            </a:r>
            <a:r>
              <a:rPr lang="en-US" dirty="0" smtClean="0">
                <a:solidFill>
                  <a:srgbClr val="FF0000"/>
                </a:solidFill>
              </a:rPr>
              <a:t>device</a:t>
            </a:r>
            <a:r>
              <a:rPr lang="en-US" dirty="0" smtClean="0"/>
              <a:t> to </a:t>
            </a:r>
            <a:r>
              <a:rPr lang="en-US" dirty="0" smtClean="0">
                <a:solidFill>
                  <a:srgbClr val="FFC000"/>
                </a:solidFill>
              </a:rPr>
              <a:t>power verb </a:t>
            </a:r>
            <a:r>
              <a:rPr lang="en-US" dirty="0" smtClean="0">
                <a:solidFill>
                  <a:srgbClr val="FFFF00"/>
                </a:solidFill>
              </a:rPr>
              <a:t>purpose</a:t>
            </a:r>
            <a:r>
              <a:rPr lang="en-US" dirty="0" smtClean="0"/>
              <a:t>, uses </a:t>
            </a:r>
            <a:r>
              <a:rPr lang="en-US" dirty="0" smtClean="0">
                <a:solidFill>
                  <a:srgbClr val="FF0000"/>
                </a:solidFill>
              </a:rPr>
              <a:t>device2</a:t>
            </a:r>
            <a:r>
              <a:rPr lang="en-US" dirty="0" smtClean="0"/>
              <a:t> to </a:t>
            </a:r>
            <a:r>
              <a:rPr lang="en-US" dirty="0" smtClean="0">
                <a:solidFill>
                  <a:srgbClr val="FFC000"/>
                </a:solidFill>
              </a:rPr>
              <a:t>power verb2 </a:t>
            </a:r>
            <a:r>
              <a:rPr lang="en-US" dirty="0" smtClean="0">
                <a:solidFill>
                  <a:srgbClr val="FFFF00"/>
                </a:solidFill>
              </a:rPr>
              <a:t>purpose2</a:t>
            </a:r>
            <a:r>
              <a:rPr lang="en-US" dirty="0" smtClean="0">
                <a:solidFill>
                  <a:schemeClr val="tx1"/>
                </a:solidFill>
              </a:rPr>
              <a:t>, and uses </a:t>
            </a:r>
            <a:r>
              <a:rPr lang="en-US" dirty="0" smtClean="0">
                <a:solidFill>
                  <a:srgbClr val="FF0000"/>
                </a:solidFill>
              </a:rPr>
              <a:t>device3</a:t>
            </a:r>
            <a:r>
              <a:rPr lang="en-US" dirty="0" smtClean="0"/>
              <a:t> </a:t>
            </a:r>
            <a:r>
              <a:rPr lang="en-US" dirty="0"/>
              <a:t>to </a:t>
            </a:r>
            <a:r>
              <a:rPr lang="en-US" dirty="0">
                <a:solidFill>
                  <a:srgbClr val="FFC000"/>
                </a:solidFill>
              </a:rPr>
              <a:t>power </a:t>
            </a:r>
            <a:r>
              <a:rPr lang="en-US" dirty="0" smtClean="0">
                <a:solidFill>
                  <a:srgbClr val="FFC000"/>
                </a:solidFill>
              </a:rPr>
              <a:t>verb3 </a:t>
            </a:r>
            <a:r>
              <a:rPr lang="en-US" dirty="0" smtClean="0">
                <a:solidFill>
                  <a:srgbClr val="FFFF00"/>
                </a:solidFill>
              </a:rPr>
              <a:t>purpose3</a:t>
            </a:r>
          </a:p>
          <a:p>
            <a:r>
              <a:rPr lang="en-US" dirty="0" smtClean="0">
                <a:solidFill>
                  <a:schemeClr val="tx1"/>
                </a:solidFill>
              </a:rPr>
              <a:t>If you must use less devices, write more purposes</a:t>
            </a:r>
          </a:p>
          <a:p>
            <a:r>
              <a:rPr lang="en-US" dirty="0" smtClean="0">
                <a:solidFill>
                  <a:schemeClr val="tx1"/>
                </a:solidFill>
              </a:rPr>
              <a:t>In this section of your thesis, you must adapt the structure to fit the prompt</a:t>
            </a:r>
          </a:p>
          <a:p>
            <a:r>
              <a:rPr lang="en-US" dirty="0" smtClean="0">
                <a:solidFill>
                  <a:schemeClr val="tx1"/>
                </a:solidFill>
              </a:rPr>
              <a:t>Split it into two, three, or four sentences if necessary.</a:t>
            </a:r>
          </a:p>
        </p:txBody>
      </p:sp>
    </p:spTree>
    <p:extLst>
      <p:ext uri="{BB962C8B-B14F-4D97-AF65-F5344CB8AC3E}">
        <p14:creationId xmlns:p14="http://schemas.microsoft.com/office/powerpoint/2010/main" val="1185621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a:r>
              <a:rPr lang="en-US" dirty="0" smtClean="0"/>
              <a:t>Step 4: Implement Literary Devices* (cont.)</a:t>
            </a:r>
            <a:endParaRPr lang="en-US" dirty="0"/>
          </a:p>
        </p:txBody>
      </p:sp>
      <p:sp>
        <p:nvSpPr>
          <p:cNvPr id="7" name="Content Placeholder 6"/>
          <p:cNvSpPr>
            <a:spLocks noGrp="1"/>
          </p:cNvSpPr>
          <p:nvPr>
            <p:ph sz="half" idx="1"/>
          </p:nvPr>
        </p:nvSpPr>
        <p:spPr/>
        <p:txBody>
          <a:bodyPr>
            <a:normAutofit fontScale="62500" lnSpcReduction="20000"/>
          </a:bodyPr>
          <a:lstStyle/>
          <a:p>
            <a:r>
              <a:rPr lang="en-US" i="1" dirty="0" smtClean="0"/>
              <a:t>“</a:t>
            </a:r>
            <a:r>
              <a:rPr lang="en-US" i="1" dirty="0"/>
              <a:t>In literary works, </a:t>
            </a:r>
            <a:r>
              <a:rPr lang="en-US" i="1" dirty="0">
                <a:solidFill>
                  <a:srgbClr val="FF0000"/>
                </a:solidFill>
              </a:rPr>
              <a:t>cruelty</a:t>
            </a:r>
            <a:r>
              <a:rPr lang="en-US" i="1" dirty="0"/>
              <a:t> often functions as a crucial motivation or a major social or political factor. Select a novel, play, or epic poem in which acts of cruelty are important to the theme. Then write a well-developed essay analyzing </a:t>
            </a:r>
            <a:r>
              <a:rPr lang="en-US" i="1" dirty="0">
                <a:solidFill>
                  <a:srgbClr val="FFC000"/>
                </a:solidFill>
              </a:rPr>
              <a:t>how cruelty functions in the work as a whole </a:t>
            </a:r>
            <a:r>
              <a:rPr lang="en-US" i="1" dirty="0"/>
              <a:t>and </a:t>
            </a:r>
            <a:r>
              <a:rPr lang="en-US" i="1" dirty="0">
                <a:solidFill>
                  <a:srgbClr val="00B0F0"/>
                </a:solidFill>
              </a:rPr>
              <a:t>what the cruelty reveals about the perpetrator and/or victim</a:t>
            </a:r>
            <a:r>
              <a:rPr lang="en-US" i="1" dirty="0" smtClean="0"/>
              <a:t>.”</a:t>
            </a:r>
            <a:endParaRPr lang="en-US" i="1" dirty="0"/>
          </a:p>
          <a:p>
            <a:r>
              <a:rPr lang="en-US" dirty="0"/>
              <a:t>Context for </a:t>
            </a:r>
            <a:r>
              <a:rPr lang="en-US" u="sng" dirty="0"/>
              <a:t>1984: </a:t>
            </a:r>
            <a:endParaRPr lang="en-US" dirty="0"/>
          </a:p>
          <a:p>
            <a:pPr lvl="1"/>
            <a:r>
              <a:rPr lang="en-US" dirty="0"/>
              <a:t>Cruelty is one of the major tools of the government to keep order</a:t>
            </a:r>
          </a:p>
          <a:p>
            <a:pPr lvl="1"/>
            <a:r>
              <a:rPr lang="en-US" dirty="0"/>
              <a:t>The cruelty reveals that the government is evil</a:t>
            </a:r>
          </a:p>
          <a:p>
            <a:pPr lvl="1"/>
            <a:r>
              <a:rPr lang="en-US" dirty="0"/>
              <a:t>Connection to MOWAW is that Orwell uses the cruelty to convince us that the communist system is wrong.</a:t>
            </a:r>
          </a:p>
          <a:p>
            <a:endParaRPr lang="en-US" dirty="0"/>
          </a:p>
        </p:txBody>
      </p:sp>
      <p:sp>
        <p:nvSpPr>
          <p:cNvPr id="8" name="Content Placeholder 7"/>
          <p:cNvSpPr>
            <a:spLocks noGrp="1"/>
          </p:cNvSpPr>
          <p:nvPr>
            <p:ph sz="half" idx="2"/>
          </p:nvPr>
        </p:nvSpPr>
        <p:spPr>
          <a:xfrm>
            <a:off x="4520381" y="1417638"/>
            <a:ext cx="4038600" cy="4525963"/>
          </a:xfrm>
        </p:spPr>
        <p:txBody>
          <a:bodyPr>
            <a:normAutofit fontScale="62500" lnSpcReduction="20000"/>
          </a:bodyPr>
          <a:lstStyle/>
          <a:p>
            <a:r>
              <a:rPr lang="en-US" dirty="0" smtClean="0">
                <a:solidFill>
                  <a:srgbClr val="92D050"/>
                </a:solidFill>
              </a:rPr>
              <a:t>Orwell uses the motif of </a:t>
            </a:r>
            <a:r>
              <a:rPr lang="en-US" dirty="0" smtClean="0">
                <a:solidFill>
                  <a:srgbClr val="FF0000"/>
                </a:solidFill>
              </a:rPr>
              <a:t>cruelty</a:t>
            </a:r>
            <a:r>
              <a:rPr lang="en-US" dirty="0" smtClean="0">
                <a:solidFill>
                  <a:srgbClr val="92D050"/>
                </a:solidFill>
              </a:rPr>
              <a:t> as one of the </a:t>
            </a:r>
            <a:r>
              <a:rPr lang="en-US" dirty="0" smtClean="0">
                <a:solidFill>
                  <a:srgbClr val="FFC000"/>
                </a:solidFill>
              </a:rPr>
              <a:t>major tools of the government to keep order</a:t>
            </a:r>
            <a:r>
              <a:rPr lang="en-US" dirty="0" smtClean="0">
                <a:solidFill>
                  <a:srgbClr val="92D050"/>
                </a:solidFill>
              </a:rPr>
              <a:t>, </a:t>
            </a:r>
            <a:r>
              <a:rPr lang="en-US" dirty="0" smtClean="0">
                <a:solidFill>
                  <a:srgbClr val="00B0F0"/>
                </a:solidFill>
              </a:rPr>
              <a:t>which assigns an evil persona to the government</a:t>
            </a:r>
            <a:r>
              <a:rPr lang="en-US" dirty="0" smtClean="0">
                <a:solidFill>
                  <a:srgbClr val="92D050"/>
                </a:solidFill>
              </a:rPr>
              <a:t>, </a:t>
            </a:r>
            <a:r>
              <a:rPr lang="en-US" dirty="0" smtClean="0">
                <a:solidFill>
                  <a:srgbClr val="FFC000"/>
                </a:solidFill>
              </a:rPr>
              <a:t>proving his point that communism is an awful form of government.</a:t>
            </a:r>
          </a:p>
          <a:p>
            <a:endParaRPr lang="en-US" dirty="0">
              <a:solidFill>
                <a:srgbClr val="FFFF00"/>
              </a:solidFill>
            </a:endParaRPr>
          </a:p>
          <a:p>
            <a:r>
              <a:rPr lang="en-US" dirty="0" smtClean="0">
                <a:solidFill>
                  <a:schemeClr val="tx1"/>
                </a:solidFill>
              </a:rPr>
              <a:t>Three purposes, connected by commas</a:t>
            </a:r>
          </a:p>
          <a:p>
            <a:r>
              <a:rPr lang="en-US" dirty="0" smtClean="0">
                <a:solidFill>
                  <a:schemeClr val="tx1"/>
                </a:solidFill>
              </a:rPr>
              <a:t>A connection to the MOWAW</a:t>
            </a:r>
          </a:p>
          <a:p>
            <a:r>
              <a:rPr lang="en-US" dirty="0" smtClean="0">
                <a:solidFill>
                  <a:schemeClr val="tx1"/>
                </a:solidFill>
              </a:rPr>
              <a:t>Answers the prompt</a:t>
            </a:r>
            <a:endParaRPr lang="en-US" dirty="0">
              <a:solidFill>
                <a:schemeClr val="tx1"/>
              </a:solidFill>
            </a:endParaRPr>
          </a:p>
        </p:txBody>
      </p:sp>
    </p:spTree>
    <p:extLst>
      <p:ext uri="{BB962C8B-B14F-4D97-AF65-F5344CB8AC3E}">
        <p14:creationId xmlns:p14="http://schemas.microsoft.com/office/powerpoint/2010/main" val="38318232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smtClean="0"/>
              <a:t>Summary</a:t>
            </a:r>
            <a:endParaRPr lang="en-US" dirty="0"/>
          </a:p>
        </p:txBody>
      </p:sp>
      <p:sp>
        <p:nvSpPr>
          <p:cNvPr id="6" name="Content Placeholder 5"/>
          <p:cNvSpPr>
            <a:spLocks noGrp="1"/>
          </p:cNvSpPr>
          <p:nvPr>
            <p:ph idx="1"/>
          </p:nvPr>
        </p:nvSpPr>
        <p:spPr/>
        <p:txBody>
          <a:bodyPr>
            <a:normAutofit fontScale="92500"/>
          </a:bodyPr>
          <a:lstStyle/>
          <a:p>
            <a:r>
              <a:rPr lang="en-US" dirty="0" smtClean="0">
                <a:solidFill>
                  <a:srgbClr val="FFFFFF"/>
                </a:solidFill>
              </a:rPr>
              <a:t>Notice that the thesis is not only one sentence</a:t>
            </a:r>
          </a:p>
          <a:p>
            <a:r>
              <a:rPr lang="en-US" dirty="0" smtClean="0">
                <a:solidFill>
                  <a:srgbClr val="FFFFFF"/>
                </a:solidFill>
              </a:rPr>
              <a:t>It is the entire first paragraph</a:t>
            </a:r>
          </a:p>
          <a:p>
            <a:r>
              <a:rPr lang="en-US" dirty="0" smtClean="0">
                <a:solidFill>
                  <a:srgbClr val="FFFFFF"/>
                </a:solidFill>
              </a:rPr>
              <a:t>It is the most important paragraph of the essay</a:t>
            </a:r>
          </a:p>
          <a:p>
            <a:r>
              <a:rPr lang="en-US" dirty="0" smtClean="0">
                <a:solidFill>
                  <a:srgbClr val="FFFFFF"/>
                </a:solidFill>
              </a:rPr>
              <a:t>A well thought out and constructed thesis will set you up for success</a:t>
            </a:r>
          </a:p>
          <a:p>
            <a:endParaRPr lang="en-US" dirty="0" smtClean="0">
              <a:solidFill>
                <a:srgbClr val="FFFFFF"/>
              </a:solidFill>
            </a:endParaRPr>
          </a:p>
          <a:p>
            <a:r>
              <a:rPr lang="en-US" dirty="0" smtClean="0">
                <a:solidFill>
                  <a:srgbClr val="FFFFFF"/>
                </a:solidFill>
              </a:rPr>
              <a:t>Our completed thesis paragraph:</a:t>
            </a:r>
          </a:p>
          <a:p>
            <a:r>
              <a:rPr lang="en-US" dirty="0">
                <a:solidFill>
                  <a:schemeClr val="tx1"/>
                </a:solidFill>
              </a:rPr>
              <a:t>In his seminal dystopian </a:t>
            </a:r>
            <a:r>
              <a:rPr lang="en-US" dirty="0" smtClean="0">
                <a:solidFill>
                  <a:schemeClr val="tx1"/>
                </a:solidFill>
              </a:rPr>
              <a:t>novel, </a:t>
            </a:r>
            <a:r>
              <a:rPr lang="en-US" u="sng" dirty="0">
                <a:solidFill>
                  <a:schemeClr val="tx1"/>
                </a:solidFill>
              </a:rPr>
              <a:t>1984</a:t>
            </a:r>
            <a:r>
              <a:rPr lang="en-US" dirty="0">
                <a:solidFill>
                  <a:schemeClr val="tx1"/>
                </a:solidFill>
              </a:rPr>
              <a:t>, written in the Post-Modern period, George Orwell firmly denounces the communist system as a system that stifles individual freedom and intellectual thought</a:t>
            </a:r>
            <a:r>
              <a:rPr lang="en-US" dirty="0" smtClean="0">
                <a:solidFill>
                  <a:schemeClr val="tx1"/>
                </a:solidFill>
              </a:rPr>
              <a:t>.</a:t>
            </a:r>
            <a:r>
              <a:rPr lang="en-US" dirty="0">
                <a:solidFill>
                  <a:schemeClr val="tx1"/>
                </a:solidFill>
              </a:rPr>
              <a:t> Orwell uses cruelty as one of the major tools of the government to keep order, which assigns an evil persona to the government, proving his point that communism is an awful form of government.</a:t>
            </a:r>
          </a:p>
          <a:p>
            <a:endParaRPr lang="en-US" dirty="0">
              <a:solidFill>
                <a:srgbClr val="FFFF00"/>
              </a:solidFill>
            </a:endParaRPr>
          </a:p>
          <a:p>
            <a:pPr lvl="1"/>
            <a:endParaRPr lang="en-US" dirty="0"/>
          </a:p>
          <a:p>
            <a:pPr lvl="1"/>
            <a:endParaRPr lang="en-US" dirty="0"/>
          </a:p>
        </p:txBody>
      </p:sp>
    </p:spTree>
    <p:extLst>
      <p:ext uri="{BB962C8B-B14F-4D97-AF65-F5344CB8AC3E}">
        <p14:creationId xmlns:p14="http://schemas.microsoft.com/office/powerpoint/2010/main" val="7578394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162</TotalTime>
  <Words>977</Words>
  <Application>Microsoft Office PowerPoint</Application>
  <PresentationFormat>On-screen Show (4:3)</PresentationFormat>
  <Paragraphs>81</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Tw Cen MT</vt:lpstr>
      <vt:lpstr>Thatch</vt:lpstr>
      <vt:lpstr>How To Write an AP Literature &amp; Composition Thesis Statement</vt:lpstr>
      <vt:lpstr>Step 1: TAG</vt:lpstr>
      <vt:lpstr>Step 2: Theme/MOWAW</vt:lpstr>
      <vt:lpstr>Sentence #1 Checkpoint</vt:lpstr>
      <vt:lpstr>Step 3: Identify Literary Devices*</vt:lpstr>
      <vt:lpstr>Step 3: Identify Literary Devices* (cont.)</vt:lpstr>
      <vt:lpstr>Step 4: Implement Literary Devices*</vt:lpstr>
      <vt:lpstr>Step 4: Implement Literary Devices* (cont.)</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an AP Lit. Thesis</dc:title>
  <dc:creator>Owner</dc:creator>
  <cp:lastModifiedBy>Michelle Daon</cp:lastModifiedBy>
  <cp:revision>21</cp:revision>
  <dcterms:created xsi:type="dcterms:W3CDTF">2015-05-21T11:39:44Z</dcterms:created>
  <dcterms:modified xsi:type="dcterms:W3CDTF">2015-09-04T03:36:58Z</dcterms:modified>
</cp:coreProperties>
</file>