
<file path=[Content_Types].xml><?xml version="1.0" encoding="utf-8"?>
<Types xmlns="http://schemas.openxmlformats.org/package/2006/content-types">
  <Default Extension="png" ContentType="image/png"/>
  <Default Extension="tmp" ContentType="image/png"/>
  <Default Extension="m4a" ContentType="audio/mp4"/>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1"/>
  </p:notesMasterIdLst>
  <p:handoutMasterIdLst>
    <p:handoutMasterId r:id="rId42"/>
  </p:handoutMasterIdLst>
  <p:sldIdLst>
    <p:sldId id="256" r:id="rId2"/>
    <p:sldId id="287" r:id="rId3"/>
    <p:sldId id="272" r:id="rId4"/>
    <p:sldId id="273" r:id="rId5"/>
    <p:sldId id="288" r:id="rId6"/>
    <p:sldId id="289" r:id="rId7"/>
    <p:sldId id="297" r:id="rId8"/>
    <p:sldId id="299" r:id="rId9"/>
    <p:sldId id="274" r:id="rId10"/>
    <p:sldId id="275" r:id="rId11"/>
    <p:sldId id="306" r:id="rId12"/>
    <p:sldId id="301" r:id="rId13"/>
    <p:sldId id="303" r:id="rId14"/>
    <p:sldId id="276" r:id="rId15"/>
    <p:sldId id="277" r:id="rId16"/>
    <p:sldId id="278" r:id="rId17"/>
    <p:sldId id="279" r:id="rId18"/>
    <p:sldId id="280" r:id="rId19"/>
    <p:sldId id="307" r:id="rId20"/>
    <p:sldId id="290" r:id="rId21"/>
    <p:sldId id="293" r:id="rId22"/>
    <p:sldId id="291" r:id="rId23"/>
    <p:sldId id="309" r:id="rId24"/>
    <p:sldId id="295" r:id="rId25"/>
    <p:sldId id="308" r:id="rId26"/>
    <p:sldId id="261" r:id="rId27"/>
    <p:sldId id="262" r:id="rId28"/>
    <p:sldId id="263" r:id="rId29"/>
    <p:sldId id="285" r:id="rId30"/>
    <p:sldId id="257" r:id="rId31"/>
    <p:sldId id="258" r:id="rId32"/>
    <p:sldId id="260" r:id="rId33"/>
    <p:sldId id="265" r:id="rId34"/>
    <p:sldId id="270" r:id="rId35"/>
    <p:sldId id="284" r:id="rId36"/>
    <p:sldId id="266" r:id="rId37"/>
    <p:sldId id="267" r:id="rId38"/>
    <p:sldId id="268" r:id="rId39"/>
    <p:sldId id="311"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88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8" tIns="46584" rIns="93168" bIns="46584" rtlCol="0"/>
          <a:lstStyle>
            <a:lvl1pPr algn="l">
              <a:defRPr sz="1200"/>
            </a:lvl1pPr>
          </a:lstStyle>
          <a:p>
            <a:r>
              <a:rPr lang="en-US" smtClean="0"/>
              <a:t>AP Literature &amp; Composition:      Poetry Unit II Ode Notes</a:t>
            </a:r>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68" tIns="46584" rIns="93168" bIns="46584" rtlCol="0"/>
          <a:lstStyle>
            <a:lvl1pPr algn="r">
              <a:defRPr sz="1200"/>
            </a:lvl1pPr>
          </a:lstStyle>
          <a:p>
            <a:fld id="{6174B9E7-CFA3-4608-9DD6-3D09E7B11C6E}" type="datetimeFigureOut">
              <a:rPr lang="en-US" smtClean="0"/>
              <a:t>3/11/2016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8" tIns="46584" rIns="93168" bIns="46584" rtlCol="0" anchor="b"/>
          <a:lstStyle>
            <a:lvl1pPr algn="r">
              <a:defRPr sz="1200"/>
            </a:lvl1pPr>
          </a:lstStyle>
          <a:p>
            <a:fld id="{4C4EDC99-4948-4B70-BE20-AD3196E1A4C1}" type="slidenum">
              <a:rPr lang="en-US" smtClean="0"/>
              <a:t>‹#›</a:t>
            </a:fld>
            <a:endParaRPr lang="en-US"/>
          </a:p>
        </p:txBody>
      </p:sp>
    </p:spTree>
    <p:extLst>
      <p:ext uri="{BB962C8B-B14F-4D97-AF65-F5344CB8AC3E}">
        <p14:creationId xmlns:p14="http://schemas.microsoft.com/office/powerpoint/2010/main" val="304557143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r>
              <a:rPr lang="en-US" smtClean="0"/>
              <a:t>AP Literature &amp; Composition:      Poetry Unit II Ode Notes</a:t>
            </a:r>
            <a:endParaRPr lang="en-US"/>
          </a:p>
        </p:txBody>
      </p:sp>
      <p:sp>
        <p:nvSpPr>
          <p:cNvPr id="3" name="Date Placeholder 2"/>
          <p:cNvSpPr>
            <a:spLocks noGrp="1"/>
          </p:cNvSpPr>
          <p:nvPr>
            <p:ph type="dt" idx="1"/>
          </p:nvPr>
        </p:nvSpPr>
        <p:spPr>
          <a:xfrm>
            <a:off x="3970339" y="1"/>
            <a:ext cx="3038475" cy="465138"/>
          </a:xfrm>
          <a:prstGeom prst="rect">
            <a:avLst/>
          </a:prstGeom>
        </p:spPr>
        <p:txBody>
          <a:bodyPr vert="horz" lIns="91431" tIns="45715" rIns="91431" bIns="45715" rtlCol="0"/>
          <a:lstStyle>
            <a:lvl1pPr algn="r">
              <a:defRPr sz="1200"/>
            </a:lvl1pPr>
          </a:lstStyle>
          <a:p>
            <a:fld id="{219200D6-247E-4560-861B-992FE7BF754C}" type="datetimeFigureOut">
              <a:rPr lang="en-US" smtClean="0"/>
              <a:t>3/11/2016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31" tIns="45715" rIns="91431" bIns="45715" rtlCol="0" anchor="b"/>
          <a:lstStyle>
            <a:lvl1pPr algn="r">
              <a:defRPr sz="1200"/>
            </a:lvl1pPr>
          </a:lstStyle>
          <a:p>
            <a:fld id="{D4241F91-71CD-4859-948D-B35BA40E6648}" type="slidenum">
              <a:rPr lang="en-US" smtClean="0"/>
              <a:t>‹#›</a:t>
            </a:fld>
            <a:endParaRPr lang="en-US"/>
          </a:p>
        </p:txBody>
      </p:sp>
    </p:spTree>
    <p:extLst>
      <p:ext uri="{BB962C8B-B14F-4D97-AF65-F5344CB8AC3E}">
        <p14:creationId xmlns:p14="http://schemas.microsoft.com/office/powerpoint/2010/main" val="33127963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 is important that you know how the poetry “works”.</a:t>
            </a:r>
            <a:endParaRPr lang="en-US" dirty="0"/>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2</a:t>
            </a:fld>
            <a:endParaRPr lang="en-US"/>
          </a:p>
        </p:txBody>
      </p:sp>
    </p:spTree>
    <p:extLst>
      <p:ext uri="{BB962C8B-B14F-4D97-AF65-F5344CB8AC3E}">
        <p14:creationId xmlns:p14="http://schemas.microsoft.com/office/powerpoint/2010/main" val="3652721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31</a:t>
            </a:fld>
            <a:endParaRPr lang="en-US"/>
          </a:p>
        </p:txBody>
      </p:sp>
    </p:spTree>
    <p:extLst>
      <p:ext uri="{BB962C8B-B14F-4D97-AF65-F5344CB8AC3E}">
        <p14:creationId xmlns:p14="http://schemas.microsoft.com/office/powerpoint/2010/main" val="3868536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34</a:t>
            </a:fld>
            <a:endParaRPr lang="en-US"/>
          </a:p>
        </p:txBody>
      </p:sp>
    </p:spTree>
    <p:extLst>
      <p:ext uri="{BB962C8B-B14F-4D97-AF65-F5344CB8AC3E}">
        <p14:creationId xmlns:p14="http://schemas.microsoft.com/office/powerpoint/2010/main" val="3820464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thirty-nine-line form is attributed to Arnaut Daniel, the Provencal troubadour of the twelfth century. The name “troubadour” likely comes from </a:t>
            </a:r>
            <a:r>
              <a:rPr lang="en-US" i="1" dirty="0" err="1" smtClean="0"/>
              <a:t>trobar</a:t>
            </a:r>
            <a:r>
              <a:rPr lang="en-US" dirty="0" smtClean="0"/>
              <a:t>, which means “to invent or compose verse.” The troubadours sang their verses accompanied by music and were quite competitive, each trying to top the next in wit, as well as complexity and difficulty of </a:t>
            </a:r>
            <a:r>
              <a:rPr lang="en-US" dirty="0" err="1" smtClean="0"/>
              <a:t>style.Troubdour</a:t>
            </a:r>
            <a:r>
              <a:rPr lang="en-US" dirty="0" smtClean="0"/>
              <a:t> – male singer/entertainer who travelled</a:t>
            </a:r>
            <a:r>
              <a:rPr lang="en-US" baseline="0" dirty="0" smtClean="0"/>
              <a:t> about Italy and France in 11</a:t>
            </a:r>
            <a:r>
              <a:rPr lang="en-US" baseline="30000" dirty="0" smtClean="0"/>
              <a:t>th</a:t>
            </a:r>
            <a:r>
              <a:rPr lang="en-US" baseline="0" dirty="0" smtClean="0"/>
              <a:t> – 13</a:t>
            </a:r>
            <a:r>
              <a:rPr lang="en-US" baseline="30000" dirty="0" smtClean="0"/>
              <a:t>th</a:t>
            </a:r>
            <a:r>
              <a:rPr lang="en-US" baseline="0" dirty="0" smtClean="0"/>
              <a:t> centuries entertaining rich people</a:t>
            </a:r>
            <a:endParaRPr lang="en-US" dirty="0"/>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36</a:t>
            </a:fld>
            <a:endParaRPr lang="en-US"/>
          </a:p>
        </p:txBody>
      </p:sp>
    </p:spTree>
    <p:extLst>
      <p:ext uri="{BB962C8B-B14F-4D97-AF65-F5344CB8AC3E}">
        <p14:creationId xmlns:p14="http://schemas.microsoft.com/office/powerpoint/2010/main" val="88414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Hexameter = 6 metrical feet  and tetrameter = 4 metrical feet</a:t>
            </a:r>
            <a:endParaRPr lang="en-US" dirty="0"/>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5</a:t>
            </a:fld>
            <a:endParaRPr lang="en-US"/>
          </a:p>
        </p:txBody>
      </p:sp>
    </p:spTree>
    <p:extLst>
      <p:ext uri="{BB962C8B-B14F-4D97-AF65-F5344CB8AC3E}">
        <p14:creationId xmlns:p14="http://schemas.microsoft.com/office/powerpoint/2010/main" val="257385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t>
            </a:r>
            <a:r>
              <a:rPr lang="en-US" baseline="0" dirty="0" smtClean="0"/>
              <a:t> exam will focus many of its questions on the rich landscape of the </a:t>
            </a:r>
            <a:r>
              <a:rPr lang="en-US" baseline="0" dirty="0" err="1" smtClean="0"/>
              <a:t>chaning</a:t>
            </a:r>
            <a:r>
              <a:rPr lang="en-US" baseline="0" dirty="0" smtClean="0"/>
              <a:t> emotions expressed in this turn.  So you Must pay special attention to the </a:t>
            </a:r>
            <a:r>
              <a:rPr lang="en-US" baseline="0" dirty="0" err="1" smtClean="0"/>
              <a:t>volta</a:t>
            </a:r>
            <a:r>
              <a:rPr lang="en-US" baseline="0" dirty="0" smtClean="0"/>
              <a:t>.</a:t>
            </a:r>
            <a:endParaRPr lang="en-US" dirty="0"/>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6</a:t>
            </a:fld>
            <a:endParaRPr lang="en-US"/>
          </a:p>
        </p:txBody>
      </p:sp>
    </p:spTree>
    <p:extLst>
      <p:ext uri="{BB962C8B-B14F-4D97-AF65-F5344CB8AC3E}">
        <p14:creationId xmlns:p14="http://schemas.microsoft.com/office/powerpoint/2010/main" val="72529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241F91-71CD-4859-948D-B35BA40E6648}"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AP Literature &amp; Composition:      Poetry Unit II Ode Notes</a:t>
            </a:r>
            <a:endParaRPr lang="en-US"/>
          </a:p>
        </p:txBody>
      </p:sp>
    </p:spTree>
    <p:extLst>
      <p:ext uri="{BB962C8B-B14F-4D97-AF65-F5344CB8AC3E}">
        <p14:creationId xmlns:p14="http://schemas.microsoft.com/office/powerpoint/2010/main" val="304682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Italian resolved in last six</a:t>
            </a:r>
            <a:r>
              <a:rPr lang="en-US" baseline="0" dirty="0" smtClean="0"/>
              <a:t> lines  and  English in last two lines – the couplet</a:t>
            </a:r>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20</a:t>
            </a:fld>
            <a:endParaRPr lang="en-US"/>
          </a:p>
        </p:txBody>
      </p:sp>
    </p:spTree>
    <p:extLst>
      <p:ext uri="{BB962C8B-B14F-4D97-AF65-F5344CB8AC3E}">
        <p14:creationId xmlns:p14="http://schemas.microsoft.com/office/powerpoint/2010/main" val="285602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if you don’t remember every single difference between the three different types of sonnets, you’ll most likely be able to figure out which type of sonnet it is based on the distinctive rhyme schemes.   However you remember the clues for the type of sonnet in addition pay close attention to the words being used and to the turn/</a:t>
            </a:r>
            <a:r>
              <a:rPr lang="en-US" baseline="0" dirty="0" err="1" smtClean="0"/>
              <a:t>volta</a:t>
            </a:r>
            <a:r>
              <a:rPr lang="en-US" baseline="0" dirty="0" smtClean="0"/>
              <a:t> since this is the meat of any sonnet based question on the AP English Lit exam</a:t>
            </a:r>
            <a:endParaRPr lang="en-US" dirty="0"/>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22</a:t>
            </a:fld>
            <a:endParaRPr lang="en-US"/>
          </a:p>
        </p:txBody>
      </p:sp>
    </p:spTree>
    <p:extLst>
      <p:ext uri="{BB962C8B-B14F-4D97-AF65-F5344CB8AC3E}">
        <p14:creationId xmlns:p14="http://schemas.microsoft.com/office/powerpoint/2010/main" val="95692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you can see how Spenser links the idea of each quatrain into a continuous thought, which he reflects in the rhyme scheme. We also find that the final couplet, once again distinguished by elements of rhyme, characteristically presents a different idea from the rest of the sonnet or comments on it in some way. Edmund Spenser's poem: Amoretti: Sonnet 41</a:t>
            </a:r>
            <a:endParaRPr lang="en-US" dirty="0"/>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24</a:t>
            </a:fld>
            <a:endParaRPr lang="en-US"/>
          </a:p>
        </p:txBody>
      </p:sp>
    </p:spTree>
    <p:extLst>
      <p:ext uri="{BB962C8B-B14F-4D97-AF65-F5344CB8AC3E}">
        <p14:creationId xmlns:p14="http://schemas.microsoft.com/office/powerpoint/2010/main" val="213779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rPr>
              <a:t>Sonnets from the Portuguese 43: How do I love thee? Let me count the ways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This is a Petrarchan sonnet </a:t>
            </a:r>
            <a:r>
              <a:rPr kumimoji="0" lang="en-US" altLang="en-US" sz="1400" b="1" i="0" u="none" strike="noStrike" cap="none" normalizeH="0" baseline="0" dirty="0" smtClean="0">
                <a:ln>
                  <a:noFill/>
                </a:ln>
                <a:solidFill>
                  <a:schemeClr val="tx1"/>
                </a:solidFill>
                <a:effectLst/>
                <a:latin typeface="Arial" panose="020B0604020202020204" pitchFamily="34" charset="0"/>
              </a:rPr>
              <a:t>Sonnets from the Portuguese 43: How do I love thee? Let me count the ways by Elizabeth Barrett Browning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25</a:t>
            </a:fld>
            <a:endParaRPr lang="en-US"/>
          </a:p>
        </p:txBody>
      </p:sp>
    </p:spTree>
    <p:extLst>
      <p:ext uri="{BB962C8B-B14F-4D97-AF65-F5344CB8AC3E}">
        <p14:creationId xmlns:p14="http://schemas.microsoft.com/office/powerpoint/2010/main" val="213595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AP Literature &amp; Composition:      Poetry Unit II Ode Notes</a:t>
            </a:r>
            <a:endParaRPr lang="en-US"/>
          </a:p>
        </p:txBody>
      </p:sp>
      <p:sp>
        <p:nvSpPr>
          <p:cNvPr id="5" name="Slide Number Placeholder 4"/>
          <p:cNvSpPr>
            <a:spLocks noGrp="1"/>
          </p:cNvSpPr>
          <p:nvPr>
            <p:ph type="sldNum" sz="quarter" idx="11"/>
          </p:nvPr>
        </p:nvSpPr>
        <p:spPr/>
        <p:txBody>
          <a:bodyPr/>
          <a:lstStyle/>
          <a:p>
            <a:fld id="{D4241F91-71CD-4859-948D-B35BA40E6648}" type="slidenum">
              <a:rPr lang="en-US" smtClean="0"/>
              <a:t>28</a:t>
            </a:fld>
            <a:endParaRPr lang="en-US"/>
          </a:p>
        </p:txBody>
      </p:sp>
    </p:spTree>
    <p:extLst>
      <p:ext uri="{BB962C8B-B14F-4D97-AF65-F5344CB8AC3E}">
        <p14:creationId xmlns:p14="http://schemas.microsoft.com/office/powerpoint/2010/main" val="92561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2765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2765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AAB0E158-629B-4CA6-B968-73C8E0A101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46085F-B90C-449D-BDF1-A78B0CA961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5D9366-FF3C-454C-A080-36CA03C3D5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E22909-FAB0-4660-ABE0-857FAC3147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973DD3-259C-4F7D-BEF6-74CCB4E2D5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0AE237-E357-4887-A4A9-14EABD0B2C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F8C845-4489-4D2A-A6C7-885262EB4E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124DB5-3E44-428A-8725-688C00ADAD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800DE7-9234-44E5-8039-4296EC65B6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97194D-AC8F-439B-AEFC-6B94E7B642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7B4C27-12CD-497A-9176-33BB90008C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266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2663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86A2F55-4200-4F91-9E70-F647901413F0}" type="slidenum">
              <a:rPr lang="en-US"/>
              <a:pPr>
                <a:defRPr/>
              </a:pPr>
              <a:t>‹#›</a:t>
            </a:fld>
            <a:endParaRPr lang="en-US"/>
          </a:p>
        </p:txBody>
      </p:sp>
      <p:sp>
        <p:nvSpPr>
          <p:cNvPr id="2663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2663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p>
        </p:txBody>
      </p:sp>
      <p:sp>
        <p:nvSpPr>
          <p:cNvPr id="2663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2663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90"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685800"/>
            <a:ext cx="7772400" cy="2127250"/>
          </a:xfrm>
        </p:spPr>
        <p:txBody>
          <a:bodyPr/>
          <a:lstStyle/>
          <a:p>
            <a:pPr eaLnBrk="1" hangingPunct="1"/>
            <a:r>
              <a:rPr lang="en-US" sz="2800" dirty="0" smtClean="0"/>
              <a:t>Poetry Unit</a:t>
            </a:r>
            <a:br>
              <a:rPr lang="en-US" sz="2800" dirty="0" smtClean="0"/>
            </a:br>
            <a:r>
              <a:rPr lang="en-US" sz="2800" dirty="0" smtClean="0"/>
              <a:t>Poetic Forms</a:t>
            </a:r>
            <a:br>
              <a:rPr lang="en-US" sz="2800" dirty="0" smtClean="0"/>
            </a:br>
            <a:r>
              <a:rPr lang="en-US" sz="2800" dirty="0" smtClean="0"/>
              <a:t>Adapted by </a:t>
            </a:r>
            <a:r>
              <a:rPr lang="en-US" sz="2800" dirty="0" err="1" smtClean="0"/>
              <a:t>MHDaon</a:t>
            </a:r>
            <a:endParaRPr lang="en-US" sz="2800" dirty="0" smtClean="0"/>
          </a:p>
        </p:txBody>
      </p:sp>
      <p:sp>
        <p:nvSpPr>
          <p:cNvPr id="3075" name="TextBox 4"/>
          <p:cNvSpPr txBox="1">
            <a:spLocks noChangeArrowheads="1"/>
          </p:cNvSpPr>
          <p:nvPr/>
        </p:nvSpPr>
        <p:spPr bwMode="auto">
          <a:xfrm>
            <a:off x="1905000" y="3886200"/>
            <a:ext cx="5791200" cy="369888"/>
          </a:xfrm>
          <a:prstGeom prst="rect">
            <a:avLst/>
          </a:prstGeom>
          <a:noFill/>
          <a:ln w="9525">
            <a:noFill/>
            <a:miter lim="800000"/>
            <a:headEnd/>
            <a:tailEnd/>
          </a:ln>
        </p:spPr>
        <p:txBody>
          <a:bodyPr>
            <a:spAutoFit/>
          </a:bodyPr>
          <a:lstStyle/>
          <a:p>
            <a:pPr algn="ctr"/>
            <a:r>
              <a:rPr lang="en-US" dirty="0" smtClean="0"/>
              <a:t>Sonnets, Villanelle</a:t>
            </a:r>
            <a:r>
              <a:rPr lang="en-US" dirty="0"/>
              <a:t>, Elegy, Ode, and Sestina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English/Shakespearean Sonnet</a:t>
            </a:r>
            <a:endParaRPr lang="en-US" dirty="0"/>
          </a:p>
        </p:txBody>
      </p:sp>
      <p:sp>
        <p:nvSpPr>
          <p:cNvPr id="3" name="Content Placeholder 2"/>
          <p:cNvSpPr>
            <a:spLocks noGrp="1"/>
          </p:cNvSpPr>
          <p:nvPr>
            <p:ph idx="1"/>
          </p:nvPr>
        </p:nvSpPr>
        <p:spPr/>
        <p:txBody>
          <a:bodyPr/>
          <a:lstStyle/>
          <a:p>
            <a:pPr eaLnBrk="1" hangingPunct="1">
              <a:lnSpc>
                <a:spcPct val="80000"/>
              </a:lnSpc>
            </a:pPr>
            <a:r>
              <a:rPr lang="en-US" sz="2000" dirty="0" smtClean="0"/>
              <a:t>Theory:  originated by Shakespeare?  No—adapted.</a:t>
            </a:r>
          </a:p>
          <a:p>
            <a:pPr lvl="1" eaLnBrk="1" hangingPunct="1">
              <a:lnSpc>
                <a:spcPct val="80000"/>
              </a:lnSpc>
            </a:pPr>
            <a:r>
              <a:rPr lang="en-US" sz="1800" dirty="0" smtClean="0"/>
              <a:t>Brought to England in the 16</a:t>
            </a:r>
            <a:r>
              <a:rPr lang="en-US" sz="1800" baseline="30000" dirty="0" smtClean="0"/>
              <a:t>th</a:t>
            </a:r>
            <a:r>
              <a:rPr lang="en-US" sz="1800" dirty="0" smtClean="0"/>
              <a:t> century by Thomas Wyatt and the Earl of Surrey.</a:t>
            </a:r>
          </a:p>
          <a:p>
            <a:pPr eaLnBrk="1" hangingPunct="1">
              <a:lnSpc>
                <a:spcPct val="80000"/>
              </a:lnSpc>
            </a:pPr>
            <a:r>
              <a:rPr lang="en-US" sz="2000" dirty="0" smtClean="0"/>
              <a:t>No octave/sestet—three quatrains and the couplet is the defining feature</a:t>
            </a:r>
          </a:p>
          <a:p>
            <a:pPr lvl="1" eaLnBrk="1" hangingPunct="1">
              <a:lnSpc>
                <a:spcPct val="80000"/>
              </a:lnSpc>
            </a:pPr>
            <a:r>
              <a:rPr lang="en-US" sz="1800" dirty="0" smtClean="0"/>
              <a:t>“If I use a twelve/two pattern, I can have an extended exploration of my poetic question or ‘problem,’ then have two closing lines for an idea about, a comment on, or a solution to it.  I’ll heighten the impact by making those final lines a couplet.”</a:t>
            </a:r>
          </a:p>
          <a:p>
            <a:pPr eaLnBrk="1" hangingPunct="1">
              <a:lnSpc>
                <a:spcPct val="80000"/>
              </a:lnSpc>
            </a:pPr>
            <a:r>
              <a:rPr lang="en-US" sz="2000" dirty="0" smtClean="0"/>
              <a:t>Meter = is usually iambic pentameter = light/heavy emphasis</a:t>
            </a:r>
          </a:p>
          <a:p>
            <a:pPr eaLnBrk="1" hangingPunct="1">
              <a:lnSpc>
                <a:spcPct val="80000"/>
              </a:lnSpc>
            </a:pPr>
            <a:r>
              <a:rPr lang="en-US" sz="2000" dirty="0" smtClean="0"/>
              <a:t>Rhyme scheme</a:t>
            </a:r>
          </a:p>
          <a:p>
            <a:pPr lvl="1" eaLnBrk="1" hangingPunct="1">
              <a:lnSpc>
                <a:spcPct val="80000"/>
              </a:lnSpc>
            </a:pPr>
            <a:r>
              <a:rPr lang="en-US" sz="2000" dirty="0" err="1" smtClean="0"/>
              <a:t>abab</a:t>
            </a:r>
            <a:r>
              <a:rPr lang="en-US" sz="2000" dirty="0" smtClean="0"/>
              <a:t>/</a:t>
            </a:r>
            <a:r>
              <a:rPr lang="en-US" sz="2000" dirty="0" err="1" smtClean="0"/>
              <a:t>cdcd</a:t>
            </a:r>
            <a:r>
              <a:rPr lang="en-US" sz="2000" dirty="0" smtClean="0"/>
              <a:t>/</a:t>
            </a:r>
            <a:r>
              <a:rPr lang="en-US" sz="2000" dirty="0" err="1" smtClean="0"/>
              <a:t>efef</a:t>
            </a:r>
            <a:r>
              <a:rPr lang="en-US" sz="2000" dirty="0" smtClean="0"/>
              <a:t>/</a:t>
            </a:r>
            <a:r>
              <a:rPr lang="en-US" sz="2000" dirty="0" err="1" smtClean="0"/>
              <a:t>gg</a:t>
            </a:r>
            <a:endParaRPr lang="en-US" sz="1800" dirty="0" smtClean="0"/>
          </a:p>
          <a:p>
            <a:pPr eaLnBrk="1" hangingPunct="1">
              <a:lnSpc>
                <a:spcPct val="80000"/>
              </a:lnSpc>
            </a:pPr>
            <a:r>
              <a:rPr lang="en-US" sz="2000" dirty="0" smtClean="0"/>
              <a:t>NOTE: Spenserian Sonnet</a:t>
            </a:r>
          </a:p>
          <a:p>
            <a:pPr lvl="1" eaLnBrk="1" hangingPunct="1">
              <a:lnSpc>
                <a:spcPct val="80000"/>
              </a:lnSpc>
            </a:pPr>
            <a:r>
              <a:rPr lang="en-US" sz="1800" dirty="0" smtClean="0"/>
              <a:t>Format: three quatrains and a couplet; rhyme scheme = </a:t>
            </a:r>
            <a:r>
              <a:rPr lang="en-US" sz="1800" dirty="0" err="1" smtClean="0"/>
              <a:t>abab</a:t>
            </a:r>
            <a:r>
              <a:rPr lang="en-US" sz="1800" dirty="0" smtClean="0"/>
              <a:t>/</a:t>
            </a:r>
            <a:r>
              <a:rPr lang="en-US" sz="1800" dirty="0" err="1" smtClean="0"/>
              <a:t>bcbc</a:t>
            </a:r>
            <a:r>
              <a:rPr lang="en-US" sz="1800" dirty="0" smtClean="0"/>
              <a:t>/</a:t>
            </a:r>
            <a:r>
              <a:rPr lang="en-US" sz="1800" dirty="0" err="1" smtClean="0"/>
              <a:t>cdcd</a:t>
            </a:r>
            <a:r>
              <a:rPr lang="en-US" sz="1800" dirty="0" smtClean="0"/>
              <a:t>/</a:t>
            </a:r>
            <a:r>
              <a:rPr lang="en-US" sz="1800" dirty="0" err="1" smtClean="0"/>
              <a:t>ee</a:t>
            </a:r>
            <a:endParaRPr lang="en-US" sz="1800"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Barrett Browning</a:t>
            </a:r>
            <a:endParaRPr lang="en-US" dirty="0"/>
          </a:p>
        </p:txBody>
      </p:sp>
      <p:sp>
        <p:nvSpPr>
          <p:cNvPr id="3" name="Content Placeholder 2"/>
          <p:cNvSpPr>
            <a:spLocks noGrp="1"/>
          </p:cNvSpPr>
          <p:nvPr>
            <p:ph idx="1"/>
          </p:nvPr>
        </p:nvSpPr>
        <p:spPr/>
        <p:txBody>
          <a:bodyPr/>
          <a:lstStyle/>
          <a:p>
            <a:r>
              <a:rPr lang="en-US" dirty="0" smtClean="0"/>
              <a:t>Wrote a series of 48 sonnets called </a:t>
            </a:r>
            <a:r>
              <a:rPr lang="en-US" i="1" dirty="0" smtClean="0"/>
              <a:t>Sonnets From the Portuguese</a:t>
            </a:r>
            <a:r>
              <a:rPr lang="en-US" dirty="0" smtClean="0"/>
              <a:t> in secret about her love for her intended Robert Browning </a:t>
            </a:r>
          </a:p>
          <a:p>
            <a:r>
              <a:rPr lang="en-US" dirty="0" smtClean="0"/>
              <a:t>Modeled her sonnets after the Petrarchan form (with some variation of course!)</a:t>
            </a:r>
          </a:p>
          <a:p>
            <a:r>
              <a:rPr lang="en-US" dirty="0" smtClean="0"/>
              <a:t>She hid her relationship from her disapproving father.</a:t>
            </a:r>
          </a:p>
          <a:p>
            <a:r>
              <a:rPr lang="en-US" dirty="0" smtClean="0"/>
              <a:t>Elizabeth married Robert Browning and left Italy.  She was disowned by the Barrett family.</a:t>
            </a:r>
          </a:p>
          <a:p>
            <a:r>
              <a:rPr lang="en-US" dirty="0" smtClean="0"/>
              <a:t>Sonnet 28 represents the midpoint of their relationship where she doubts his true intentions.</a:t>
            </a:r>
          </a:p>
          <a:p>
            <a:r>
              <a:rPr lang="en-US" dirty="0" smtClean="0"/>
              <a:t>Sonnet 43 expresses her love in </a:t>
            </a:r>
            <a:r>
              <a:rPr lang="en-US" smtClean="0"/>
              <a:t>countless comparisons</a:t>
            </a:r>
            <a:endParaRPr lang="en-US" dirty="0"/>
          </a:p>
        </p:txBody>
      </p:sp>
    </p:spTree>
    <p:extLst>
      <p:ext uri="{BB962C8B-B14F-4D97-AF65-F5344CB8AC3E}">
        <p14:creationId xmlns:p14="http://schemas.microsoft.com/office/powerpoint/2010/main" val="770895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Shakespearean Sonnet Sequence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Sonnets 1-126: The Fair Youth</a:t>
            </a:r>
          </a:p>
          <a:p>
            <a:pPr lvl="1"/>
            <a:r>
              <a:rPr lang="en-US" dirty="0" smtClean="0"/>
              <a:t>126 </a:t>
            </a:r>
            <a:r>
              <a:rPr lang="en-US" dirty="0"/>
              <a:t>of the sonnets are dedicated to the mysterious Mr. W.H. and address The Fair </a:t>
            </a:r>
            <a:r>
              <a:rPr lang="en-US" dirty="0" smtClean="0"/>
              <a:t>Youth</a:t>
            </a:r>
          </a:p>
          <a:p>
            <a:pPr lvl="1"/>
            <a:r>
              <a:rPr lang="en-US" dirty="0" smtClean="0"/>
              <a:t>These poems express the benefits of marriage and procreation and deal with the ups and downs of the relationship.</a:t>
            </a:r>
          </a:p>
          <a:p>
            <a:r>
              <a:rPr lang="en-US" dirty="0" smtClean="0"/>
              <a:t>Sonnets 127-152: The Dark Lady</a:t>
            </a:r>
          </a:p>
          <a:p>
            <a:pPr lvl="1"/>
            <a:r>
              <a:rPr lang="en-US" dirty="0" smtClean="0"/>
              <a:t>These poems express the difference between spiritual love and sexual desire.</a:t>
            </a:r>
          </a:p>
          <a:p>
            <a:pPr lvl="1"/>
            <a:r>
              <a:rPr lang="en-US" dirty="0" smtClean="0"/>
              <a:t>These poems put an end to the Fair Youth sequence because the speaker succumbs to the dark haired lady.</a:t>
            </a:r>
          </a:p>
          <a:p>
            <a:r>
              <a:rPr lang="en-US" dirty="0" smtClean="0"/>
              <a:t>Sonnets 78-86: The Rival Poet</a:t>
            </a:r>
          </a:p>
          <a:p>
            <a:pPr lvl="1"/>
            <a:r>
              <a:rPr lang="en-US" dirty="0" smtClean="0"/>
              <a:t>These sonnets express the rivalry for fame and money</a:t>
            </a:r>
          </a:p>
          <a:p>
            <a:r>
              <a:rPr lang="en-US" dirty="0" smtClean="0"/>
              <a:t>Sonnets 153 and 154 are Allegories for Cupid</a:t>
            </a:r>
          </a:p>
          <a:p>
            <a:pPr lvl="1"/>
            <a:endParaRPr lang="en-US" dirty="0" smtClean="0"/>
          </a:p>
          <a:p>
            <a:pPr lvl="1"/>
            <a:endParaRPr lang="en-US" dirty="0"/>
          </a:p>
          <a:p>
            <a:pPr lvl="1"/>
            <a:endParaRPr lang="en-US" dirty="0" smtClean="0"/>
          </a:p>
          <a:p>
            <a:endParaRPr lang="en-US" dirty="0"/>
          </a:p>
          <a:p>
            <a:endParaRPr lang="en-US" dirty="0"/>
          </a:p>
        </p:txBody>
      </p:sp>
    </p:spTree>
    <p:extLst>
      <p:ext uri="{BB962C8B-B14F-4D97-AF65-F5344CB8AC3E}">
        <p14:creationId xmlns:p14="http://schemas.microsoft.com/office/powerpoint/2010/main" val="2666064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Themes expressed in </a:t>
            </a:r>
            <a:r>
              <a:rPr lang="en-US" dirty="0" smtClean="0"/>
              <a:t>Shakespearean Sonnets</a:t>
            </a:r>
            <a:endParaRPr lang="en-US" dirty="0"/>
          </a:p>
        </p:txBody>
      </p:sp>
      <p:sp>
        <p:nvSpPr>
          <p:cNvPr id="3" name="Content Placeholder 2"/>
          <p:cNvSpPr>
            <a:spLocks noGrp="1"/>
          </p:cNvSpPr>
          <p:nvPr>
            <p:ph idx="1"/>
          </p:nvPr>
        </p:nvSpPr>
        <p:spPr/>
        <p:txBody>
          <a:bodyPr/>
          <a:lstStyle/>
          <a:p>
            <a:r>
              <a:rPr lang="en-US" dirty="0"/>
              <a:t>P</a:t>
            </a:r>
            <a:r>
              <a:rPr lang="en-US" dirty="0" smtClean="0"/>
              <a:t>arody of the Petrarchan LOVE sonnet</a:t>
            </a:r>
          </a:p>
          <a:p>
            <a:r>
              <a:rPr lang="en-US" dirty="0" smtClean="0"/>
              <a:t>Toys with gender roles</a:t>
            </a:r>
          </a:p>
          <a:p>
            <a:r>
              <a:rPr lang="en-US" dirty="0" smtClean="0"/>
              <a:t>Portrays human evils that do not have to do with love</a:t>
            </a:r>
          </a:p>
          <a:p>
            <a:r>
              <a:rPr lang="en-US" dirty="0" smtClean="0"/>
              <a:t>Comments on political events</a:t>
            </a:r>
          </a:p>
          <a:p>
            <a:r>
              <a:rPr lang="en-US" dirty="0" smtClean="0"/>
              <a:t>Ridicules LOVE</a:t>
            </a:r>
          </a:p>
          <a:p>
            <a:r>
              <a:rPr lang="en-US" dirty="0" smtClean="0"/>
              <a:t>Open dialogue about sexual desires and situations</a:t>
            </a:r>
          </a:p>
          <a:p>
            <a:r>
              <a:rPr lang="en-US" dirty="0" smtClean="0"/>
              <a:t>Parodies beauty</a:t>
            </a:r>
          </a:p>
          <a:p>
            <a:endParaRPr lang="en-US" dirty="0"/>
          </a:p>
        </p:txBody>
      </p:sp>
    </p:spTree>
    <p:extLst>
      <p:ext uri="{BB962C8B-B14F-4D97-AF65-F5344CB8AC3E}">
        <p14:creationId xmlns:p14="http://schemas.microsoft.com/office/powerpoint/2010/main" val="284652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Sonnet 18</a:t>
            </a:r>
            <a:endParaRPr lang="en-US" dirty="0"/>
          </a:p>
        </p:txBody>
      </p:sp>
      <p:sp>
        <p:nvSpPr>
          <p:cNvPr id="3" name="Content Placeholder 2"/>
          <p:cNvSpPr>
            <a:spLocks noGrp="1"/>
          </p:cNvSpPr>
          <p:nvPr>
            <p:ph idx="1"/>
          </p:nvPr>
        </p:nvSpPr>
        <p:spPr/>
        <p:txBody>
          <a:bodyPr/>
          <a:lstStyle/>
          <a:p>
            <a:pPr eaLnBrk="1" hangingPunct="1">
              <a:lnSpc>
                <a:spcPct val="90000"/>
              </a:lnSpc>
              <a:buFont typeface="Symbol" pitchFamily="18" charset="2"/>
              <a:buNone/>
            </a:pPr>
            <a:r>
              <a:rPr lang="en-US" sz="2000" dirty="0" smtClean="0"/>
              <a:t>Shall I compare thee to a summer’s day?</a:t>
            </a:r>
          </a:p>
          <a:p>
            <a:pPr eaLnBrk="1" hangingPunct="1">
              <a:lnSpc>
                <a:spcPct val="90000"/>
              </a:lnSpc>
              <a:buFont typeface="Symbol" pitchFamily="18" charset="2"/>
              <a:buNone/>
            </a:pPr>
            <a:r>
              <a:rPr lang="en-US" sz="2000" dirty="0" smtClean="0"/>
              <a:t>Thou art more lovely and more temperate:</a:t>
            </a:r>
          </a:p>
          <a:p>
            <a:pPr eaLnBrk="1" hangingPunct="1">
              <a:lnSpc>
                <a:spcPct val="90000"/>
              </a:lnSpc>
              <a:buFont typeface="Symbol" pitchFamily="18" charset="2"/>
              <a:buNone/>
            </a:pPr>
            <a:r>
              <a:rPr lang="en-US" sz="2000" dirty="0" smtClean="0"/>
              <a:t>Rough winds do shake the darling buds of May,</a:t>
            </a:r>
          </a:p>
          <a:p>
            <a:pPr eaLnBrk="1" hangingPunct="1">
              <a:lnSpc>
                <a:spcPct val="90000"/>
              </a:lnSpc>
              <a:buFont typeface="Symbol" pitchFamily="18" charset="2"/>
              <a:buNone/>
            </a:pPr>
            <a:r>
              <a:rPr lang="en-US" sz="2000" dirty="0" smtClean="0"/>
              <a:t>And summer’s lease hath all too short a date;</a:t>
            </a:r>
          </a:p>
          <a:p>
            <a:pPr eaLnBrk="1" hangingPunct="1">
              <a:lnSpc>
                <a:spcPct val="90000"/>
              </a:lnSpc>
              <a:buFont typeface="Symbol" pitchFamily="18" charset="2"/>
              <a:buNone/>
            </a:pPr>
            <a:r>
              <a:rPr lang="en-US" sz="2000" dirty="0" smtClean="0"/>
              <a:t>Sometimes too hot the eye of heaven shines, </a:t>
            </a:r>
          </a:p>
          <a:p>
            <a:pPr eaLnBrk="1" hangingPunct="1">
              <a:lnSpc>
                <a:spcPct val="90000"/>
              </a:lnSpc>
              <a:buFont typeface="Symbol" pitchFamily="18" charset="2"/>
              <a:buNone/>
            </a:pPr>
            <a:r>
              <a:rPr lang="en-US" sz="2000" dirty="0" smtClean="0"/>
              <a:t>And often is his gold complexion dimmed;</a:t>
            </a:r>
          </a:p>
          <a:p>
            <a:pPr eaLnBrk="1" hangingPunct="1">
              <a:lnSpc>
                <a:spcPct val="90000"/>
              </a:lnSpc>
              <a:buFont typeface="Symbol" pitchFamily="18" charset="2"/>
              <a:buNone/>
            </a:pPr>
            <a:r>
              <a:rPr lang="en-US" sz="2000" dirty="0" smtClean="0"/>
              <a:t>And every fair from fair sometime declines,</a:t>
            </a:r>
          </a:p>
          <a:p>
            <a:pPr eaLnBrk="1" hangingPunct="1">
              <a:lnSpc>
                <a:spcPct val="90000"/>
              </a:lnSpc>
              <a:buFont typeface="Symbol" pitchFamily="18" charset="2"/>
              <a:buNone/>
            </a:pPr>
            <a:r>
              <a:rPr lang="en-US" sz="2000" dirty="0" smtClean="0"/>
              <a:t>By chance or nature’s changing course untrimmed;</a:t>
            </a:r>
          </a:p>
          <a:p>
            <a:pPr eaLnBrk="1" hangingPunct="1">
              <a:lnSpc>
                <a:spcPct val="90000"/>
              </a:lnSpc>
              <a:buFont typeface="Symbol" pitchFamily="18" charset="2"/>
              <a:buNone/>
            </a:pPr>
            <a:r>
              <a:rPr lang="en-US" sz="2000" dirty="0" smtClean="0"/>
              <a:t>But thy eternal summer shall not fade,</a:t>
            </a:r>
          </a:p>
          <a:p>
            <a:pPr eaLnBrk="1" hangingPunct="1">
              <a:lnSpc>
                <a:spcPct val="90000"/>
              </a:lnSpc>
              <a:buFont typeface="Symbol" pitchFamily="18" charset="2"/>
              <a:buNone/>
            </a:pPr>
            <a:r>
              <a:rPr lang="en-US" sz="2000" dirty="0" smtClean="0"/>
              <a:t>Nor lose possession of that fair thou </a:t>
            </a:r>
            <a:r>
              <a:rPr lang="en-US" sz="2000" dirty="0" err="1" smtClean="0"/>
              <a:t>ow’st</a:t>
            </a:r>
            <a:r>
              <a:rPr lang="en-US" sz="2000" dirty="0" smtClean="0"/>
              <a:t>;</a:t>
            </a:r>
          </a:p>
          <a:p>
            <a:pPr eaLnBrk="1" hangingPunct="1">
              <a:lnSpc>
                <a:spcPct val="90000"/>
              </a:lnSpc>
              <a:buFont typeface="Symbol" pitchFamily="18" charset="2"/>
              <a:buNone/>
            </a:pPr>
            <a:r>
              <a:rPr lang="en-US" sz="2000" dirty="0" smtClean="0"/>
              <a:t>Nor shall death brag thou </a:t>
            </a:r>
            <a:r>
              <a:rPr lang="en-US" sz="2000" dirty="0" err="1" smtClean="0"/>
              <a:t>wand’rest</a:t>
            </a:r>
            <a:r>
              <a:rPr lang="en-US" sz="2000" dirty="0" smtClean="0"/>
              <a:t> in his shade,</a:t>
            </a:r>
          </a:p>
          <a:p>
            <a:pPr eaLnBrk="1" hangingPunct="1">
              <a:lnSpc>
                <a:spcPct val="90000"/>
              </a:lnSpc>
              <a:buFont typeface="Symbol" pitchFamily="18" charset="2"/>
              <a:buNone/>
            </a:pPr>
            <a:r>
              <a:rPr lang="en-US" sz="2000" dirty="0" smtClean="0"/>
              <a:t>When in eternal lines to Time thou </a:t>
            </a:r>
            <a:r>
              <a:rPr lang="en-US" sz="2000" dirty="0" err="1" smtClean="0"/>
              <a:t>grow’st</a:t>
            </a:r>
            <a:r>
              <a:rPr lang="en-US" sz="2000" dirty="0" smtClean="0"/>
              <a:t>:</a:t>
            </a:r>
          </a:p>
          <a:p>
            <a:pPr lvl="1" eaLnBrk="1" hangingPunct="1">
              <a:lnSpc>
                <a:spcPct val="90000"/>
              </a:lnSpc>
              <a:buFontTx/>
              <a:buNone/>
            </a:pPr>
            <a:r>
              <a:rPr lang="en-US" sz="2000" dirty="0" smtClean="0"/>
              <a:t>So long as men can breathe, or eyes can see,</a:t>
            </a:r>
          </a:p>
          <a:p>
            <a:pPr lvl="1" eaLnBrk="1" hangingPunct="1">
              <a:lnSpc>
                <a:spcPct val="90000"/>
              </a:lnSpc>
              <a:buFontTx/>
              <a:buNone/>
            </a:pPr>
            <a:r>
              <a:rPr lang="en-US" sz="2000" dirty="0" smtClean="0"/>
              <a:t>So long lives this, and this gives life to thee.</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Notice</a:t>
            </a:r>
            <a:endParaRPr lang="en-US" dirty="0"/>
          </a:p>
        </p:txBody>
      </p:sp>
      <p:sp>
        <p:nvSpPr>
          <p:cNvPr id="3" name="Content Placeholder 2"/>
          <p:cNvSpPr>
            <a:spLocks noGrp="1"/>
          </p:cNvSpPr>
          <p:nvPr>
            <p:ph idx="1"/>
          </p:nvPr>
        </p:nvSpPr>
        <p:spPr/>
        <p:txBody>
          <a:bodyPr/>
          <a:lstStyle/>
          <a:p>
            <a:pPr eaLnBrk="1" hangingPunct="1"/>
            <a:r>
              <a:rPr lang="en-US" dirty="0" smtClean="0"/>
              <a:t>Each sonnet scheme/structure has a number of internal “units,” allowing the writer to vary ideas or images even further.</a:t>
            </a:r>
          </a:p>
          <a:p>
            <a:pPr eaLnBrk="1" hangingPunct="1"/>
            <a:r>
              <a:rPr lang="en-US" dirty="0" smtClean="0"/>
              <a:t>What effect does the structure have on the poet’s meaning?</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Analyzing Sonnets</a:t>
            </a:r>
            <a:endParaRPr lang="en-US" dirty="0"/>
          </a:p>
        </p:txBody>
      </p:sp>
      <p:sp>
        <p:nvSpPr>
          <p:cNvPr id="3" name="Content Placeholder 2"/>
          <p:cNvSpPr>
            <a:spLocks noGrp="1"/>
          </p:cNvSpPr>
          <p:nvPr>
            <p:ph idx="1"/>
          </p:nvPr>
        </p:nvSpPr>
        <p:spPr/>
        <p:txBody>
          <a:bodyPr/>
          <a:lstStyle/>
          <a:p>
            <a:pPr eaLnBrk="1" hangingPunct="1">
              <a:lnSpc>
                <a:spcPct val="90000"/>
              </a:lnSpc>
            </a:pPr>
            <a:r>
              <a:rPr lang="en-US" sz="2400" dirty="0" smtClean="0"/>
              <a:t>Consider:</a:t>
            </a:r>
          </a:p>
          <a:p>
            <a:pPr lvl="1" eaLnBrk="1" hangingPunct="1">
              <a:lnSpc>
                <a:spcPct val="90000"/>
              </a:lnSpc>
            </a:pPr>
            <a:r>
              <a:rPr lang="en-US" sz="2000" dirty="0" smtClean="0">
                <a:cs typeface="Times New Roman" pitchFamily="18" charset="0"/>
              </a:rPr>
              <a:t>What happens?  Break it down--what is being said in each unit?</a:t>
            </a:r>
          </a:p>
          <a:p>
            <a:pPr lvl="1" eaLnBrk="1" hangingPunct="1">
              <a:lnSpc>
                <a:spcPct val="90000"/>
              </a:lnSpc>
            </a:pPr>
            <a:r>
              <a:rPr lang="en-US" sz="2000" dirty="0" smtClean="0">
                <a:cs typeface="Times New Roman" pitchFamily="18" charset="0"/>
              </a:rPr>
              <a:t>Where are the shifts?  THINK FORM!</a:t>
            </a:r>
          </a:p>
          <a:p>
            <a:pPr lvl="1" eaLnBrk="1" hangingPunct="1">
              <a:lnSpc>
                <a:spcPct val="90000"/>
              </a:lnSpc>
            </a:pPr>
            <a:r>
              <a:rPr lang="en-US" sz="2000" dirty="0" smtClean="0">
                <a:cs typeface="Times New Roman" pitchFamily="18" charset="0"/>
              </a:rPr>
              <a:t>Who is the speaker?</a:t>
            </a:r>
          </a:p>
          <a:p>
            <a:pPr lvl="1" eaLnBrk="1" hangingPunct="1">
              <a:lnSpc>
                <a:spcPct val="90000"/>
              </a:lnSpc>
            </a:pPr>
            <a:r>
              <a:rPr lang="en-US" sz="2000" dirty="0" smtClean="0">
                <a:cs typeface="Times New Roman" pitchFamily="18" charset="0"/>
              </a:rPr>
              <a:t>Whom is the speaker addressing?</a:t>
            </a:r>
          </a:p>
          <a:p>
            <a:pPr lvl="1" eaLnBrk="1" hangingPunct="1">
              <a:lnSpc>
                <a:spcPct val="90000"/>
              </a:lnSpc>
            </a:pPr>
            <a:r>
              <a:rPr lang="en-US" sz="2000" dirty="0" smtClean="0">
                <a:cs typeface="Times New Roman" pitchFamily="18" charset="0"/>
              </a:rPr>
              <a:t>Is there a problem and solution?  A theme and a comment?  A question and an answer?  What are they?</a:t>
            </a:r>
          </a:p>
          <a:p>
            <a:pPr lvl="1" eaLnBrk="1" hangingPunct="1">
              <a:lnSpc>
                <a:spcPct val="90000"/>
              </a:lnSpc>
            </a:pPr>
            <a:r>
              <a:rPr lang="en-US" sz="2000" dirty="0" smtClean="0">
                <a:cs typeface="Times New Roman" pitchFamily="18" charset="0"/>
              </a:rPr>
              <a:t>What imagery is used?</a:t>
            </a:r>
          </a:p>
          <a:p>
            <a:pPr lvl="1" eaLnBrk="1" hangingPunct="1">
              <a:lnSpc>
                <a:spcPct val="90000"/>
              </a:lnSpc>
            </a:pPr>
            <a:r>
              <a:rPr lang="en-US" sz="2000" dirty="0" smtClean="0">
                <a:cs typeface="Times New Roman" pitchFamily="18" charset="0"/>
              </a:rPr>
              <a:t>What senses does the imagery correspond to?</a:t>
            </a:r>
          </a:p>
          <a:p>
            <a:pPr lvl="1" eaLnBrk="1" hangingPunct="1">
              <a:lnSpc>
                <a:spcPct val="90000"/>
              </a:lnSpc>
            </a:pPr>
            <a:r>
              <a:rPr lang="en-US" sz="2000" dirty="0" smtClean="0">
                <a:cs typeface="Times New Roman" pitchFamily="18" charset="0"/>
              </a:rPr>
              <a:t>How does the imagery contribute to the poem’s overall meaning/theme?</a:t>
            </a:r>
          </a:p>
          <a:p>
            <a:pPr lvl="1" eaLnBrk="1" hangingPunct="1">
              <a:lnSpc>
                <a:spcPct val="90000"/>
              </a:lnSpc>
            </a:pPr>
            <a:r>
              <a:rPr lang="en-US" sz="2000" dirty="0" smtClean="0">
                <a:cs typeface="Times New Roman" pitchFamily="18" charset="0"/>
              </a:rPr>
              <a:t>Are any of the recurring images symbolic?  If so, what do they mean?</a:t>
            </a:r>
            <a:r>
              <a:rPr lang="en-US" sz="2000" dirty="0" smtClean="0"/>
              <a:t>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Samples to identify—good times!</a:t>
            </a:r>
          </a:p>
        </p:txBody>
      </p:sp>
      <p:sp>
        <p:nvSpPr>
          <p:cNvPr id="11267" name="Rectangle 3"/>
          <p:cNvSpPr>
            <a:spLocks noGrp="1" noChangeArrowheads="1"/>
          </p:cNvSpPr>
          <p:nvPr>
            <p:ph type="body" idx="1"/>
          </p:nvPr>
        </p:nvSpPr>
        <p:spPr/>
        <p:txBody>
          <a:bodyPr/>
          <a:lstStyle/>
          <a:p>
            <a:pPr eaLnBrk="1" hangingPunct="1"/>
            <a:r>
              <a:rPr lang="en-US" smtClean="0"/>
              <a:t>Identify as Italian or English.</a:t>
            </a:r>
          </a:p>
          <a:p>
            <a:pPr lvl="1" eaLnBrk="1" hangingPunct="1"/>
            <a:r>
              <a:rPr lang="en-US" smtClean="0"/>
              <a:t>How do you know this?</a:t>
            </a:r>
          </a:p>
          <a:p>
            <a:pPr eaLnBrk="1" hangingPunct="1"/>
            <a:r>
              <a:rPr lang="en-US" smtClean="0"/>
              <a:t>Identify as modern or older.</a:t>
            </a:r>
          </a:p>
          <a:p>
            <a:pPr lvl="1" eaLnBrk="1" hangingPunct="1"/>
            <a:r>
              <a:rPr lang="en-US" smtClean="0"/>
              <a:t>What clues do you have?</a:t>
            </a:r>
          </a:p>
          <a:p>
            <a:pPr lvl="1" eaLnBrk="1" hangingPunct="1"/>
            <a:r>
              <a:rPr lang="en-US" smtClean="0"/>
              <a:t>Think diction, detail, imagery, syntax, and tone</a:t>
            </a:r>
          </a:p>
          <a:p>
            <a:pPr eaLnBrk="1" hangingPunct="1"/>
            <a:r>
              <a:rPr lang="en-US" smtClean="0"/>
              <a:t>Explain what the poem is about, develop a statement of theme, and cite at least one line as evidence.</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Ozymandias</a:t>
            </a:r>
          </a:p>
        </p:txBody>
      </p:sp>
      <p:sp>
        <p:nvSpPr>
          <p:cNvPr id="12291" name="Rectangle 3"/>
          <p:cNvSpPr>
            <a:spLocks noGrp="1" noChangeArrowheads="1"/>
          </p:cNvSpPr>
          <p:nvPr>
            <p:ph type="body" idx="1"/>
          </p:nvPr>
        </p:nvSpPr>
        <p:spPr>
          <a:xfrm>
            <a:off x="685800" y="1600200"/>
            <a:ext cx="7772400" cy="4724400"/>
          </a:xfrm>
        </p:spPr>
        <p:txBody>
          <a:bodyPr/>
          <a:lstStyle/>
          <a:p>
            <a:pPr eaLnBrk="1" hangingPunct="1">
              <a:lnSpc>
                <a:spcPct val="90000"/>
              </a:lnSpc>
              <a:buFont typeface="Symbol" pitchFamily="18" charset="2"/>
              <a:buNone/>
            </a:pPr>
            <a:r>
              <a:rPr lang="en-US" sz="2000" dirty="0" smtClean="0"/>
              <a:t>I met a traveler from an antique land</a:t>
            </a:r>
          </a:p>
          <a:p>
            <a:pPr eaLnBrk="1" hangingPunct="1">
              <a:lnSpc>
                <a:spcPct val="90000"/>
              </a:lnSpc>
              <a:buFont typeface="Symbol" pitchFamily="18" charset="2"/>
              <a:buNone/>
            </a:pPr>
            <a:r>
              <a:rPr lang="en-US" sz="2000" dirty="0" smtClean="0"/>
              <a:t>Who said: Two vast and </a:t>
            </a:r>
            <a:r>
              <a:rPr lang="en-US" sz="2000" dirty="0" err="1" smtClean="0"/>
              <a:t>trunkless</a:t>
            </a:r>
            <a:r>
              <a:rPr lang="en-US" sz="2000" dirty="0" smtClean="0"/>
              <a:t> legs of stone</a:t>
            </a:r>
          </a:p>
          <a:p>
            <a:pPr eaLnBrk="1" hangingPunct="1">
              <a:lnSpc>
                <a:spcPct val="90000"/>
              </a:lnSpc>
              <a:buFont typeface="Symbol" pitchFamily="18" charset="2"/>
              <a:buNone/>
            </a:pPr>
            <a:r>
              <a:rPr lang="en-US" sz="2000" dirty="0" smtClean="0"/>
              <a:t>Stand in the desert…Near them, on the sand, </a:t>
            </a:r>
          </a:p>
          <a:p>
            <a:pPr eaLnBrk="1" hangingPunct="1">
              <a:lnSpc>
                <a:spcPct val="90000"/>
              </a:lnSpc>
              <a:buFont typeface="Symbol" pitchFamily="18" charset="2"/>
              <a:buNone/>
            </a:pPr>
            <a:r>
              <a:rPr lang="en-US" sz="2000" dirty="0" smtClean="0"/>
              <a:t>Half sunk, a shattered visage lies, whose frown,</a:t>
            </a:r>
          </a:p>
          <a:p>
            <a:pPr eaLnBrk="1" hangingPunct="1">
              <a:lnSpc>
                <a:spcPct val="90000"/>
              </a:lnSpc>
              <a:buFont typeface="Symbol" pitchFamily="18" charset="2"/>
              <a:buNone/>
            </a:pPr>
            <a:r>
              <a:rPr lang="en-US" sz="2000" dirty="0" smtClean="0"/>
              <a:t>And wrinkled lip, and sneer of cold command,</a:t>
            </a:r>
          </a:p>
          <a:p>
            <a:pPr eaLnBrk="1" hangingPunct="1">
              <a:lnSpc>
                <a:spcPct val="90000"/>
              </a:lnSpc>
              <a:buFont typeface="Symbol" pitchFamily="18" charset="2"/>
              <a:buNone/>
            </a:pPr>
            <a:r>
              <a:rPr lang="en-US" sz="2000" dirty="0" smtClean="0"/>
              <a:t>Tell that its sculptor well those passions read</a:t>
            </a:r>
          </a:p>
          <a:p>
            <a:pPr eaLnBrk="1" hangingPunct="1">
              <a:lnSpc>
                <a:spcPct val="90000"/>
              </a:lnSpc>
              <a:buFont typeface="Symbol" pitchFamily="18" charset="2"/>
              <a:buNone/>
            </a:pPr>
            <a:r>
              <a:rPr lang="en-US" sz="2000" dirty="0" smtClean="0"/>
              <a:t>Which yet survive, stamped on these lifeless things,</a:t>
            </a:r>
          </a:p>
          <a:p>
            <a:pPr eaLnBrk="1" hangingPunct="1">
              <a:lnSpc>
                <a:spcPct val="90000"/>
              </a:lnSpc>
              <a:buFont typeface="Symbol" pitchFamily="18" charset="2"/>
              <a:buNone/>
            </a:pPr>
            <a:r>
              <a:rPr lang="en-US" sz="2000" dirty="0" smtClean="0"/>
              <a:t>The hand that mocked them, and the heart that fed:</a:t>
            </a:r>
          </a:p>
          <a:p>
            <a:pPr eaLnBrk="1" hangingPunct="1">
              <a:lnSpc>
                <a:spcPct val="90000"/>
              </a:lnSpc>
              <a:buFont typeface="Symbol" pitchFamily="18" charset="2"/>
              <a:buNone/>
            </a:pPr>
            <a:r>
              <a:rPr lang="en-US" sz="2000" dirty="0" smtClean="0"/>
              <a:t>And on the pedestal these words appear:</a:t>
            </a:r>
          </a:p>
          <a:p>
            <a:pPr eaLnBrk="1" hangingPunct="1">
              <a:lnSpc>
                <a:spcPct val="90000"/>
              </a:lnSpc>
              <a:buFont typeface="Symbol" pitchFamily="18" charset="2"/>
              <a:buNone/>
            </a:pPr>
            <a:r>
              <a:rPr lang="en-US" sz="2000" dirty="0" smtClean="0"/>
              <a:t>“My name is </a:t>
            </a:r>
            <a:r>
              <a:rPr lang="en-US" sz="2000" dirty="0" err="1" smtClean="0"/>
              <a:t>Ozymandias</a:t>
            </a:r>
            <a:r>
              <a:rPr lang="en-US" sz="2000" dirty="0" smtClean="0"/>
              <a:t>, king of kings:</a:t>
            </a:r>
          </a:p>
          <a:p>
            <a:pPr eaLnBrk="1" hangingPunct="1">
              <a:lnSpc>
                <a:spcPct val="90000"/>
              </a:lnSpc>
              <a:buFont typeface="Symbol" pitchFamily="18" charset="2"/>
              <a:buNone/>
            </a:pPr>
            <a:r>
              <a:rPr lang="en-US" sz="2000" dirty="0" smtClean="0"/>
              <a:t>Look on my works, ye Mighty, and despair!”</a:t>
            </a:r>
          </a:p>
          <a:p>
            <a:pPr eaLnBrk="1" hangingPunct="1">
              <a:lnSpc>
                <a:spcPct val="90000"/>
              </a:lnSpc>
              <a:buFont typeface="Symbol" pitchFamily="18" charset="2"/>
              <a:buNone/>
            </a:pPr>
            <a:r>
              <a:rPr lang="en-US" sz="2000" dirty="0" smtClean="0"/>
              <a:t>Nothing beside remains.  Round the decay</a:t>
            </a:r>
          </a:p>
          <a:p>
            <a:pPr eaLnBrk="1" hangingPunct="1">
              <a:lnSpc>
                <a:spcPct val="90000"/>
              </a:lnSpc>
              <a:buFont typeface="Symbol" pitchFamily="18" charset="2"/>
              <a:buNone/>
            </a:pPr>
            <a:r>
              <a:rPr lang="en-US" sz="2000" dirty="0" smtClean="0"/>
              <a:t>Of that colossal wreck, boundless and bare</a:t>
            </a:r>
          </a:p>
          <a:p>
            <a:pPr eaLnBrk="1" hangingPunct="1">
              <a:lnSpc>
                <a:spcPct val="90000"/>
              </a:lnSpc>
              <a:buFont typeface="Symbol" pitchFamily="18" charset="2"/>
              <a:buNone/>
            </a:pPr>
            <a:r>
              <a:rPr lang="en-US" sz="2000" dirty="0" smtClean="0"/>
              <a:t>The lone and level sands stretch far away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sonnet is Ozymandias?</a:t>
            </a:r>
            <a:endParaRPr lang="en-US" dirty="0"/>
          </a:p>
        </p:txBody>
      </p:sp>
      <p:pic>
        <p:nvPicPr>
          <p:cNvPr id="4" name="Ozymandias by Percy Bysshe Shelley">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74750" y="1600200"/>
            <a:ext cx="6796088" cy="4530725"/>
          </a:xfrm>
        </p:spPr>
      </p:pic>
    </p:spTree>
    <p:extLst>
      <p:ext uri="{BB962C8B-B14F-4D97-AF65-F5344CB8AC3E}">
        <p14:creationId xmlns:p14="http://schemas.microsoft.com/office/powerpoint/2010/main" val="1944313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your information:</a:t>
            </a:r>
          </a:p>
          <a:p>
            <a:r>
              <a:rPr lang="en-US" dirty="0" smtClean="0"/>
              <a:t>Poetry questions will make up a significant portion of the AP exam. Of the six passages you’ll be asked to analyze on the test, roughly half will be based on poetry</a:t>
            </a:r>
            <a:endParaRPr lang="en-US" dirty="0"/>
          </a:p>
        </p:txBody>
      </p:sp>
    </p:spTree>
    <p:extLst>
      <p:ext uri="{BB962C8B-B14F-4D97-AF65-F5344CB8AC3E}">
        <p14:creationId xmlns:p14="http://schemas.microsoft.com/office/powerpoint/2010/main" val="2536078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dirty="0" smtClean="0"/>
              <a:t>         The Spenserian Sonnet</a:t>
            </a:r>
            <a:endParaRPr lang="en-US" dirty="0"/>
          </a:p>
        </p:txBody>
      </p:sp>
      <p:sp>
        <p:nvSpPr>
          <p:cNvPr id="3" name="Content Placeholder 2"/>
          <p:cNvSpPr>
            <a:spLocks noGrp="1"/>
          </p:cNvSpPr>
          <p:nvPr>
            <p:ph idx="1"/>
          </p:nvPr>
        </p:nvSpPr>
        <p:spPr>
          <a:xfrm>
            <a:off x="457200" y="1295400"/>
            <a:ext cx="8229600" cy="4835525"/>
          </a:xfrm>
        </p:spPr>
        <p:txBody>
          <a:bodyPr/>
          <a:lstStyle/>
          <a:p>
            <a:r>
              <a:rPr lang="en-US" sz="2600" dirty="0" smtClean="0"/>
              <a:t>Developed by Edmund Spenser in 1500’s England</a:t>
            </a:r>
          </a:p>
          <a:p>
            <a:r>
              <a:rPr lang="en-US" sz="2600" dirty="0" smtClean="0"/>
              <a:t>14 line poem –like Italian &amp; English sonnets</a:t>
            </a:r>
          </a:p>
          <a:p>
            <a:r>
              <a:rPr lang="en-US" sz="2600" dirty="0" smtClean="0"/>
              <a:t>Does NOT seek to set up some sort of problem that is then resolved</a:t>
            </a:r>
          </a:p>
          <a:p>
            <a:r>
              <a:rPr lang="en-US" sz="2600" dirty="0" smtClean="0"/>
              <a:t>Rhyme Scheme is distinct: </a:t>
            </a:r>
          </a:p>
          <a:p>
            <a:pPr marL="0" indent="0">
              <a:buNone/>
            </a:pPr>
            <a:r>
              <a:rPr lang="en-US" sz="2600" dirty="0"/>
              <a:t> </a:t>
            </a:r>
            <a:r>
              <a:rPr lang="en-US" sz="2600" dirty="0" smtClean="0"/>
              <a:t>  </a:t>
            </a:r>
            <a:r>
              <a:rPr lang="en-US" sz="2600" dirty="0" err="1" smtClean="0"/>
              <a:t>abab</a:t>
            </a:r>
            <a:r>
              <a:rPr lang="en-US" sz="2600" dirty="0" smtClean="0"/>
              <a:t>/ </a:t>
            </a:r>
            <a:r>
              <a:rPr lang="en-US" sz="2600" dirty="0" err="1" smtClean="0"/>
              <a:t>bcbc</a:t>
            </a:r>
            <a:r>
              <a:rPr lang="en-US" sz="2600" dirty="0" smtClean="0"/>
              <a:t>/</a:t>
            </a:r>
            <a:r>
              <a:rPr lang="en-US" sz="2600" dirty="0" err="1" smtClean="0"/>
              <a:t>cdcd</a:t>
            </a:r>
            <a:r>
              <a:rPr lang="en-US" sz="2600" dirty="0" smtClean="0"/>
              <a:t>/ </a:t>
            </a:r>
            <a:r>
              <a:rPr lang="en-US" sz="2600" dirty="0" err="1" smtClean="0"/>
              <a:t>ee</a:t>
            </a:r>
            <a:r>
              <a:rPr lang="en-US" sz="2600" dirty="0" smtClean="0"/>
              <a:t>  * Note this links every single quatrain to the one that precedes it THUS the </a:t>
            </a:r>
            <a:r>
              <a:rPr lang="en-US" sz="2600" dirty="0" err="1" smtClean="0"/>
              <a:t>volta</a:t>
            </a:r>
            <a:r>
              <a:rPr lang="en-US" sz="2600" dirty="0" smtClean="0"/>
              <a:t> is NOT ALWAYS found in the same place</a:t>
            </a:r>
          </a:p>
          <a:p>
            <a:pPr marL="0" indent="0">
              <a:buNone/>
            </a:pPr>
            <a:r>
              <a:rPr lang="en-US" sz="2600" dirty="0" smtClean="0"/>
              <a:t>           * Also ends in rhyming couplet!</a:t>
            </a:r>
            <a:endParaRPr lang="en-US" sz="2600" dirty="0"/>
          </a:p>
        </p:txBody>
      </p:sp>
    </p:spTree>
    <p:extLst>
      <p:ext uri="{BB962C8B-B14F-4D97-AF65-F5344CB8AC3E}">
        <p14:creationId xmlns:p14="http://schemas.microsoft.com/office/powerpoint/2010/main" val="2158264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Spenserian Sonnet</a:t>
            </a:r>
          </a:p>
        </p:txBody>
      </p:sp>
      <p:sp>
        <p:nvSpPr>
          <p:cNvPr id="3" name="Content Placeholder 2"/>
          <p:cNvSpPr>
            <a:spLocks noGrp="1"/>
          </p:cNvSpPr>
          <p:nvPr>
            <p:ph idx="1"/>
          </p:nvPr>
        </p:nvSpPr>
        <p:spPr/>
        <p:txBody>
          <a:bodyPr/>
          <a:lstStyle/>
          <a:p>
            <a:r>
              <a:rPr lang="en-US" dirty="0" smtClean="0"/>
              <a:t>Spenser meant </a:t>
            </a:r>
            <a:r>
              <a:rPr lang="en-US" dirty="0"/>
              <a:t>every amorous word he penned. </a:t>
            </a:r>
            <a:endParaRPr lang="en-US" dirty="0" smtClean="0"/>
          </a:p>
          <a:p>
            <a:r>
              <a:rPr lang="en-US" dirty="0" smtClean="0"/>
              <a:t>He wrote </a:t>
            </a:r>
            <a:r>
              <a:rPr lang="en-US" dirty="0"/>
              <a:t>his collection of 89 sonnets, or </a:t>
            </a:r>
            <a:r>
              <a:rPr lang="en-US" i="1" dirty="0"/>
              <a:t>Amoretti</a:t>
            </a:r>
            <a:r>
              <a:rPr lang="en-US" dirty="0"/>
              <a:t>, in 1594 to celebrate his coming marriage to his beloved, Elizabeth Boyle</a:t>
            </a:r>
            <a:r>
              <a:rPr lang="en-US" dirty="0" smtClean="0"/>
              <a:t>.</a:t>
            </a:r>
          </a:p>
          <a:p>
            <a:r>
              <a:rPr lang="en-US" dirty="0" smtClean="0"/>
              <a:t> </a:t>
            </a:r>
            <a:r>
              <a:rPr lang="en-US" dirty="0"/>
              <a:t>Building on the affectionate framework that already existed, Spenser immortalized his true love by giving the sonnet a fresh purpose and form. </a:t>
            </a:r>
          </a:p>
        </p:txBody>
      </p:sp>
    </p:spTree>
    <p:extLst>
      <p:ext uri="{BB962C8B-B14F-4D97-AF65-F5344CB8AC3E}">
        <p14:creationId xmlns:p14="http://schemas.microsoft.com/office/powerpoint/2010/main" val="2821812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sonnets based on rhyme schemes!</a:t>
            </a:r>
            <a:endParaRPr lang="en-US" dirty="0"/>
          </a:p>
        </p:txBody>
      </p:sp>
      <p:sp>
        <p:nvSpPr>
          <p:cNvPr id="3" name="Content Placeholder 2"/>
          <p:cNvSpPr>
            <a:spLocks noGrp="1"/>
          </p:cNvSpPr>
          <p:nvPr>
            <p:ph idx="1"/>
          </p:nvPr>
        </p:nvSpPr>
        <p:spPr/>
        <p:txBody>
          <a:bodyPr/>
          <a:lstStyle/>
          <a:p>
            <a:r>
              <a:rPr lang="en-US" dirty="0" smtClean="0"/>
              <a:t>Petrarchan does not usually end with a </a:t>
            </a:r>
            <a:r>
              <a:rPr lang="en-US" dirty="0"/>
              <a:t>r</a:t>
            </a:r>
            <a:r>
              <a:rPr lang="en-US" dirty="0" smtClean="0"/>
              <a:t>hyming couples  </a:t>
            </a:r>
          </a:p>
          <a:p>
            <a:pPr marL="0" indent="0">
              <a:buNone/>
            </a:pPr>
            <a:r>
              <a:rPr lang="en-US" dirty="0"/>
              <a:t> </a:t>
            </a:r>
            <a:r>
              <a:rPr lang="en-US" dirty="0" smtClean="0"/>
              <a:t>                  YET</a:t>
            </a:r>
          </a:p>
          <a:p>
            <a:r>
              <a:rPr lang="en-US" dirty="0" smtClean="0"/>
              <a:t>Spenserian and Shakespearean sonnets do.</a:t>
            </a:r>
          </a:p>
          <a:p>
            <a:r>
              <a:rPr lang="en-US" dirty="0" err="1" smtClean="0"/>
              <a:t>Spenseraian</a:t>
            </a:r>
            <a:r>
              <a:rPr lang="en-US" dirty="0" smtClean="0"/>
              <a:t> sonnet = unusual rhyme scheme</a:t>
            </a:r>
          </a:p>
          <a:p>
            <a:r>
              <a:rPr lang="en-US" dirty="0"/>
              <a:t>Spenserian </a:t>
            </a:r>
            <a:r>
              <a:rPr lang="en-US" dirty="0" smtClean="0"/>
              <a:t> and Shakespearean = 3 </a:t>
            </a:r>
            <a:r>
              <a:rPr lang="en-US" dirty="0" err="1" smtClean="0"/>
              <a:t>quantrains</a:t>
            </a:r>
            <a:r>
              <a:rPr lang="en-US" dirty="0" smtClean="0"/>
              <a:t> and a couplet</a:t>
            </a:r>
          </a:p>
          <a:p>
            <a:endParaRPr lang="en-US" dirty="0"/>
          </a:p>
        </p:txBody>
      </p:sp>
    </p:spTree>
    <p:extLst>
      <p:ext uri="{BB962C8B-B14F-4D97-AF65-F5344CB8AC3E}">
        <p14:creationId xmlns:p14="http://schemas.microsoft.com/office/powerpoint/2010/main" val="1601707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now let’s identify some sonnets.</a:t>
            </a:r>
            <a:endParaRPr lang="en-US" dirty="0"/>
          </a:p>
        </p:txBody>
      </p:sp>
      <p:sp>
        <p:nvSpPr>
          <p:cNvPr id="3" name="Content Placeholder 2"/>
          <p:cNvSpPr>
            <a:spLocks noGrp="1"/>
          </p:cNvSpPr>
          <p:nvPr>
            <p:ph idx="1"/>
          </p:nvPr>
        </p:nvSpPr>
        <p:spPr/>
        <p:txBody>
          <a:bodyPr/>
          <a:lstStyle/>
          <a:p>
            <a:r>
              <a:rPr lang="en-US" dirty="0"/>
              <a:t>I</a:t>
            </a:r>
            <a:r>
              <a:rPr lang="en-US" dirty="0" smtClean="0"/>
              <a:t>dentify the next sonnet.  What is its structure</a:t>
            </a:r>
            <a:r>
              <a:rPr lang="en-US" dirty="0"/>
              <a:t>?</a:t>
            </a:r>
            <a:endParaRPr lang="en-US" dirty="0" smtClean="0"/>
          </a:p>
          <a:p>
            <a:r>
              <a:rPr lang="en-US" dirty="0" smtClean="0"/>
              <a:t>Explain why…</a:t>
            </a:r>
            <a:endParaRPr lang="en-US" dirty="0"/>
          </a:p>
        </p:txBody>
      </p:sp>
    </p:spTree>
    <p:extLst>
      <p:ext uri="{BB962C8B-B14F-4D97-AF65-F5344CB8AC3E}">
        <p14:creationId xmlns:p14="http://schemas.microsoft.com/office/powerpoint/2010/main" val="226238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371600"/>
            <a:ext cx="8077200" cy="5262979"/>
          </a:xfrm>
          <a:prstGeom prst="rect">
            <a:avLst/>
          </a:prstGeom>
        </p:spPr>
        <p:txBody>
          <a:bodyPr wrap="square">
            <a:spAutoFit/>
          </a:bodyPr>
          <a:lstStyle/>
          <a:p>
            <a:r>
              <a:rPr lang="en-US" sz="2400" i="1" dirty="0"/>
              <a:t>Is it | her </a:t>
            </a:r>
            <a:r>
              <a:rPr lang="en-US" sz="2400" i="1" dirty="0" err="1"/>
              <a:t>na</a:t>
            </a:r>
            <a:r>
              <a:rPr lang="en-US" sz="2400" i="1" dirty="0"/>
              <a:t> | </a:t>
            </a:r>
            <a:r>
              <a:rPr lang="en-US" sz="2400" i="1" dirty="0" err="1"/>
              <a:t>ture</a:t>
            </a:r>
            <a:r>
              <a:rPr lang="en-US" sz="2400" i="1" dirty="0"/>
              <a:t> or | is it | her will,</a:t>
            </a:r>
            <a:br>
              <a:rPr lang="en-US" sz="2400" i="1" dirty="0"/>
            </a:br>
            <a:r>
              <a:rPr lang="en-US" sz="2400" i="1" dirty="0"/>
              <a:t>To be so cruel to an humbled foe?</a:t>
            </a:r>
            <a:br>
              <a:rPr lang="en-US" sz="2400" i="1" dirty="0"/>
            </a:br>
            <a:r>
              <a:rPr lang="en-US" sz="2400" i="1" dirty="0"/>
              <a:t>If nature, then she may it mend with skill,</a:t>
            </a:r>
            <a:br>
              <a:rPr lang="en-US" sz="2400" i="1" dirty="0"/>
            </a:br>
            <a:r>
              <a:rPr lang="en-US" sz="2400" i="1" dirty="0"/>
              <a:t>If will, then she at will may will forgo. </a:t>
            </a:r>
            <a:endParaRPr lang="en-US" sz="2400" dirty="0"/>
          </a:p>
          <a:p>
            <a:r>
              <a:rPr lang="en-US" sz="2400" i="1" dirty="0"/>
              <a:t>But if her nature and her will be so,</a:t>
            </a:r>
            <a:br>
              <a:rPr lang="en-US" sz="2400" i="1" dirty="0"/>
            </a:br>
            <a:r>
              <a:rPr lang="en-US" sz="2400" i="1" dirty="0"/>
              <a:t>that she will plague the man that loves her most:</a:t>
            </a:r>
            <a:br>
              <a:rPr lang="en-US" sz="2400" i="1" dirty="0"/>
            </a:br>
            <a:r>
              <a:rPr lang="en-US" sz="2400" i="1" dirty="0"/>
              <a:t>And take delight </a:t>
            </a:r>
            <a:r>
              <a:rPr lang="en-US" sz="2400" i="1" dirty="0" err="1"/>
              <a:t>t'increase</a:t>
            </a:r>
            <a:r>
              <a:rPr lang="en-US" sz="2400" i="1" dirty="0"/>
              <a:t> a wretch's woe,</a:t>
            </a:r>
            <a:br>
              <a:rPr lang="en-US" sz="2400" i="1" dirty="0"/>
            </a:br>
            <a:r>
              <a:rPr lang="en-US" sz="2400" i="1" dirty="0"/>
              <a:t>Then all her nature's goodly gifts are lost. </a:t>
            </a:r>
            <a:endParaRPr lang="en-US" sz="2400" dirty="0"/>
          </a:p>
          <a:p>
            <a:r>
              <a:rPr lang="en-US" sz="2400" i="1" dirty="0"/>
              <a:t>And that same glorious beauty's idle boast,</a:t>
            </a:r>
            <a:br>
              <a:rPr lang="en-US" sz="2400" i="1" dirty="0"/>
            </a:br>
            <a:r>
              <a:rPr lang="en-US" sz="2400" i="1" dirty="0"/>
              <a:t>Is but a bait such wretches to beguile:</a:t>
            </a:r>
            <a:br>
              <a:rPr lang="en-US" sz="2400" i="1" dirty="0"/>
            </a:br>
            <a:r>
              <a:rPr lang="en-US" sz="2400" i="1" dirty="0"/>
              <a:t>As being long in her love's tempest tossed,</a:t>
            </a:r>
            <a:br>
              <a:rPr lang="en-US" sz="2400" i="1" dirty="0"/>
            </a:br>
            <a:r>
              <a:rPr lang="en-US" sz="2400" i="1" dirty="0"/>
              <a:t>She means at last to make her piteous spoil. </a:t>
            </a:r>
            <a:endParaRPr lang="en-US" sz="2400" dirty="0"/>
          </a:p>
          <a:p>
            <a:r>
              <a:rPr lang="en-US" sz="2400" i="1" dirty="0"/>
              <a:t>Of fairest fair let never it be named,</a:t>
            </a:r>
            <a:br>
              <a:rPr lang="en-US" sz="2400" i="1" dirty="0"/>
            </a:br>
            <a:r>
              <a:rPr lang="en-US" sz="2400" i="1" dirty="0"/>
              <a:t>That so fair beauty was so foully shamed.</a:t>
            </a:r>
            <a:r>
              <a:rPr lang="en-US" sz="2400" dirty="0"/>
              <a:t> </a:t>
            </a:r>
          </a:p>
        </p:txBody>
      </p:sp>
    </p:spTree>
    <p:extLst>
      <p:ext uri="{BB962C8B-B14F-4D97-AF65-F5344CB8AC3E}">
        <p14:creationId xmlns:p14="http://schemas.microsoft.com/office/powerpoint/2010/main" val="1033883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data:image/png;base64,iVBORw0KGgoAAAANSUhEUgAAAHoAAAAyCAMAAACkjD/XAAACnVBMVEUAAAAAAAAAAAAAAAAAAAAAAAAAAAAAAAAAAAAAAAAAAAAAAAAAAAAAAAAAAAAAAAAAAAAAAAAAAAAAAAAAAAAAAAAAAAAJCQkSEhIAAAAaGhoAAAAiIiIrKysAAAAxMTEAAAA4ODg+Pj4AAABEREQAAABJSUkAAABOTk5TU1NXV1dcXFxiYmJmZmZqamptbW1xcXF0dHR3d3d9fX2AgICHh4eKioqMjIyOjo6QkJCSkpKUlJSWlpaYmJidnZ2enp6ioqKjo6OlpaWmpqanp6epqamqqqqurq6vr6+wsLCxsbG0tLS1tbW2tra3t7e6urq7u7u8vLy9vb2+vr6/v7/AwMDCwsLFxcXFxcXHx8fIyMjJycnKysrNzc3Ozs7Ozs7Pz8/Pz8/Q0NDR0dHR0dHS0tLU1NTV1dXW1tbW1tbW1tbX19fX19fa2trb29vb29vc3Nzc3Nzf39/f39/f39/f39/g4ODh4eHj4+Pj4+Pk5OTk5OTk5OTk5OTl5eXn5+fn5+fn5+fn5+fn5+fo6Ojo6Ojq6urq6urq6urr6+vr6+vr6+vt7e3t7e3t7e3t7e3u7u7u7u7v7+/v7+/w8PDw8PDw8PDw8PDy8vLy8vLy8vLy8vLy8vLy8vLy8vLy8vL09PT09PT09PT09PT09PT09PT09PT29vb29vb29vb29vb29vb29vb29vb29vb39/f39/f39/f39/f39/f4+Pj4+Pj4+Pj5+fn5+fn5+fn5+fn5+fn5+fn5+fn6+vr6+vr6+vr6+vr6+vr6+vr8/Pz8/Pz8/Pz8/Pz8/Pz8/Pz9/f39/f39/f39/f39/f39/f39/f39/f39/f3+/v7+/v7+/v7+/v7+/v7+/v7+/v7+/v7///////////////9kpi5JAAAA33RSTlMAAQIDBAUGBwgJCgsMDQ4PEBESExQVFhYWFxcYGBgZGRoaGhsbHBwdHR4eHx8gISIiIyQmJicoKSoqKywtLi4uMDEyMjM0NTU2Njc5Ojo7Ozw9Pj5AQUJCQ0ZGSElKSktMTU5PUFFRUlRVVlZXWFpbXV5eX2BhYmVmZ2hpamtsbW5vcHFyc3R2d3h5enx9fn+BgoKDhIWGiYmKi4yNjo+QkZKTlJWWl5eYmZqbnJ2enp+goaKkpaamp6ipqqusra6vsLKzs7W2t7i5uru8vb6/wMHCwsPExcbHyMnJysvMVK8y+QAAB5FJREFUeNrFmP2f3EQdx8kmm2yy2WQzmZkjl3bJ2Rb12mtp8SiKiBUUxVKFVisIihV62CKCIoK0UvVK1bP07mitBeVJUVso0Duw1Xo9ET0f6JN47bV3u9+/xe83kyzr0+vlL7t8Xq9ubpLpvHfm+7i54P+UVkBp2gWdFpGNYtFA+NtALpYcxzZ1rSM0TSvgv5xse0wwu1joxDYLulE0dKTTSLcqfOvMQ1WzoHXAtCadsGXqBCsUnWDxNBzmlq51wLSuz0LmOcTWClZFfA1ghLUbrUwbdq396kAvK5s6HoFdlb8FuLONB66RlGnD5S8BwKkNoVMsFEw3XIOj97hmoX2updP5kml7jgLp/Ec8yzBKntwDMCnwa7TPtUrkWLrliW2gtC+0TdNhvdMAu1hJ19plYNcP0LGKiJp/HJTeEI5V8sjJ4PZ2mTp1rb7Pf5C5JbvCN0Cuha7jpE5WX9oeU6us8YlTUH8grFQC+QzkWuKVvdTJXuWO0Z5Nk2tNkWNdzgLed+4tdNWrkpPBI20ytVYwK+LrQLpPcHk3vIVm1ZCcDD7jt8fUGmYNoeLpJzKW+1vQYSjJyc72ZKbWSOqqhpn+99r/rn99WDDLbJViHZbJirkWtJDkZPArbhta2jFg7LdKV1ID9aWaz5CTzTD0pvB2aypB9xYPKtaUXEC7bKKjeA1dHyJTU+xbFgY/RiAKP2lYsm28RaJmAtfTs6c4xP9g0gycUqKpeDGLegZPl3MqTL6oWCdl9EIrOol20/U6zyzgVJzpeV6l7Dhl18VP1/N8v1r1vQoNSziH1nPKKMdBChbAiprheygfL65tZmxazguYXDoL8BcyqlhRb0W/M3Wy412YRTUd7SKEFIKzIBQ8DBhHewgSjkLB7GwS54wxwcoORqYQ+QyhFGA9VIYxnfCKq2VtE3k3wTB1taLx+FVCNTRyxnU4YQ/8WEY9M7PvkvJHsEsAam5srRRwH0YBhml14Zv7pRz62+LAD/jWE0vHINU6OUGXyc0Mt5GiLW/+6blV8eO4tY8B6t3qvBsZOnUy+HJgFaiuMELfhQ6RrAe4JZGvwxcFPLx69YZDZ1ciOrB03ayEd52vr0x6/zokhbxs+p5o7Oc3kfrkxFOrV392d+NWFaeaXvK652Cw+xTAo9cS5ar0vKcfy9BrgNRfMVN0SOh+gPfWtgN8L7kM6pcI2FSrJUtm7kc0KxlF2xcHd/1xWxxvmv1QLB9/5cJobDiKIxklcmI4ShJ5eJ/qOTSqU6/BBC4JN6boQSAN71Doi1Mnm+B0Rjlavgabo/GZ2V/LL8FRSehkkfzzYIouoqXf31jz3de7kq5DB6JP1a+vSUQnOXrRoujpn2XogumJpwCeBfhDV4qeAdK1QwqdOhkMqdAyyyk6HoHR3tmD4/UlI/DDBNFxHK1tDBDaNrHODU7KDzTW16Lr6nccHZGxHNt3Jao/RrSU8pPTeX+JPYj4NpAGkxsg16FoWP1xP5Bu8UwdYxSXJXRyJ0zeCtsegdsm4QsLBBwcHf3l+fF5hHbscnDh1LeSaGwvModnTl7ChVRuNiblxIkjR6bq+9+R9RzkO7cBadWCdZBroDaq/jgDqHMLMYtSr8jkpwl9aaOxF9bdDHsb9T5Ev/rkk6N398SIDj3X5zfDzi1bDpxdHNWWwcOchS27funeR+EOyTI0RcyKLIM20VPzyOObeh4LJsZ/hYnaRpgRsTwG9TPzLz5XhyOSDlzykDEKLsEYl08cG0W9eW+U4B1eZZmtY7J13PXCeHeg0MrPjlH8yLiJ/mYtfqIFvQVNTaez/cMrfwHHpJC7APZH0csAP5ARokPPwXyIoEjKaOnM7UIIOfKKrJEJvEAguhZHUY1sHb3vH1tCxyS0OvGtAL+/iMubQOlMXyKfA6U8i+I0PqWyecA3AmyVEmPhczxEdBUbOKwCsHsAtfNUDyZNdiNcLQld8cTYgQHScjExjNPvOf9RSsrZtt3uB3f2s0Dku35MyiY6z6LYjbMdx+HvO7pd11/egBtCvh7mFvs+P70Rl8L0yU8r7WROyXb5b77Dxemv+I7L82wmxoeY53U9+/K8HE1ZvBq4eGQfh1SNa0Keo5tZVCXwXs7KluUwIZjrMsrHTsB95f4B50JwztGURtHywsBjvGphtIUiFeb9Kn4pjzHXUOhmlXPI3Ug/5QH6BjS1uWpRRdLNku3YWPNw4RKVSSqfpKLq3k3bIZXMvFha+NjQqXqlhYxKa9EgFJGVqKCrqD2ZloJrql7Qgq4vw9DKfn0ahp73B+ln3hPQY/xKJEO1CC2P6T49UOP/fD+R5qphSBvAslttQb8YZr1os7/5ry0P8VDNoZK6T8pnZpdW4bb9ZWPQ2NPtlhxf/A5yPUApt+0/MP2uqy5nLkaKLyZycuOKCp13u9mWXXasol4staAPYyprN1p5CvkR1nD5pxz9jQDPu1Pvbii3yklQmr2U/LtDUr9Fngelp0NqwDsmirPtoLRWJdxOiQrp9Yr8XGiTk3XyxF2eFuw3+ju5aRJl1Yu+f+LMM1eiexc6/lK0QuWpYhkd3XT+UsfOXhd2WKpO6W/TO3BUO8H/BB7RwuB6W7b7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2209800" y="-4714964"/>
            <a:ext cx="6683240" cy="1154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rPr>
              <a:t>Identify this sonnet type</a:t>
            </a:r>
            <a:r>
              <a:rPr kumimoji="0" lang="en-US" altLang="en-US" sz="2400" b="0" i="0" u="none" strike="noStrike" cap="none" normalizeH="0" dirty="0" smtClean="0">
                <a:ln>
                  <a:noFill/>
                </a:ln>
                <a:solidFill>
                  <a:schemeClr val="tx1"/>
                </a:solidFill>
                <a:effectLst/>
              </a:rPr>
              <a:t> and explain why</a:t>
            </a:r>
            <a:r>
              <a:rPr kumimoji="0" lang="en-US" altLang="en-US" sz="24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How do I love thee? Let me count the ways.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I love thee to the depth and breadth and height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My soul can reach, when feeling out of sight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For the ends of being and ideal grace.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I love thee to the level of every day’s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Most quiet need, by sun and candle-light.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I love thee freely, as men strive for right;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I love thee purely, as they turn from praise.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I love thee with the passion put to use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In my old griefs, and with my childhood’s faith.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I love thee with a love I seemed to lose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With my lost saints. I love thee with the breath,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Smiles, tears, of all my life; and, if God choose,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I shall but love thee better after death.</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778" y="3406138"/>
            <a:ext cx="1196444" cy="45724"/>
          </a:xfrm>
          <a:prstGeom prst="rect">
            <a:avLst/>
          </a:prstGeom>
        </p:spPr>
      </p:pic>
    </p:spTree>
    <p:extLst>
      <p:ext uri="{BB962C8B-B14F-4D97-AF65-F5344CB8AC3E}">
        <p14:creationId xmlns:p14="http://schemas.microsoft.com/office/powerpoint/2010/main" val="2105659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The Villanelle</a:t>
            </a:r>
          </a:p>
        </p:txBody>
      </p:sp>
      <p:sp>
        <p:nvSpPr>
          <p:cNvPr id="4099" name="Rectangle 3"/>
          <p:cNvSpPr>
            <a:spLocks noGrp="1" noChangeArrowheads="1"/>
          </p:cNvSpPr>
          <p:nvPr>
            <p:ph type="body" idx="1"/>
          </p:nvPr>
        </p:nvSpPr>
        <p:spPr>
          <a:xfrm>
            <a:off x="457200" y="1600200"/>
            <a:ext cx="8458200" cy="5257800"/>
          </a:xfrm>
        </p:spPr>
        <p:txBody>
          <a:bodyPr/>
          <a:lstStyle/>
          <a:p>
            <a:pPr eaLnBrk="1" hangingPunct="1"/>
            <a:r>
              <a:rPr lang="en-US" smtClean="0"/>
              <a:t>Definition: a French verse form which utilizes repetition of lines and rhymes.</a:t>
            </a:r>
          </a:p>
          <a:p>
            <a:pPr eaLnBrk="1" hangingPunct="1"/>
            <a:r>
              <a:rPr lang="en-US" smtClean="0"/>
              <a:t>History</a:t>
            </a:r>
          </a:p>
          <a:p>
            <a:pPr lvl="1" eaLnBrk="1" hangingPunct="1"/>
            <a:r>
              <a:rPr lang="en-US" smtClean="0"/>
              <a:t>Originally an Italian rustic song</a:t>
            </a:r>
          </a:p>
          <a:p>
            <a:pPr lvl="1" eaLnBrk="1" hangingPunct="1"/>
            <a:r>
              <a:rPr lang="en-US" smtClean="0"/>
              <a:t>Form today = French poet, Jean Passerat (d. 1602) influenced English writers…Oscar Wilde.</a:t>
            </a:r>
          </a:p>
          <a:p>
            <a:pPr eaLnBrk="1" hangingPunct="1"/>
            <a:r>
              <a:rPr lang="en-US" smtClean="0"/>
              <a:t>Structure:</a:t>
            </a:r>
          </a:p>
          <a:p>
            <a:pPr lvl="1" eaLnBrk="1" hangingPunct="1"/>
            <a:r>
              <a:rPr lang="en-US" smtClean="0"/>
              <a:t>19 lines</a:t>
            </a:r>
          </a:p>
          <a:p>
            <a:pPr lvl="1" eaLnBrk="1" hangingPunct="1"/>
            <a:r>
              <a:rPr lang="en-US" smtClean="0"/>
              <a:t>Five tercets</a:t>
            </a:r>
          </a:p>
          <a:p>
            <a:pPr lvl="1" eaLnBrk="1" hangingPunct="1"/>
            <a:r>
              <a:rPr lang="en-US" smtClean="0"/>
              <a:t>One Quatrain</a:t>
            </a:r>
          </a:p>
          <a:p>
            <a:pPr lvl="1" eaLnBrk="1" hangingPunct="1"/>
            <a:r>
              <a:rPr lang="en-US" smtClean="0"/>
              <a:t>Rhyme Scheme: aba/aba/aba/aba/aba/abaa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Refrain Elements</a:t>
            </a:r>
          </a:p>
        </p:txBody>
      </p:sp>
      <p:sp>
        <p:nvSpPr>
          <p:cNvPr id="5123" name="Rectangle 3"/>
          <p:cNvSpPr>
            <a:spLocks noGrp="1" noChangeArrowheads="1"/>
          </p:cNvSpPr>
          <p:nvPr>
            <p:ph type="body" idx="1"/>
          </p:nvPr>
        </p:nvSpPr>
        <p:spPr/>
        <p:txBody>
          <a:bodyPr/>
          <a:lstStyle/>
          <a:p>
            <a:pPr eaLnBrk="1" hangingPunct="1">
              <a:lnSpc>
                <a:spcPct val="90000"/>
              </a:lnSpc>
            </a:pPr>
            <a:r>
              <a:rPr lang="en-US" smtClean="0"/>
              <a:t>1</a:t>
            </a:r>
            <a:r>
              <a:rPr lang="en-US" baseline="30000" smtClean="0"/>
              <a:t>st</a:t>
            </a:r>
            <a:r>
              <a:rPr lang="en-US" smtClean="0"/>
              <a:t> line of the first stanza is repeated as the last line of the second and fourth stanzas.</a:t>
            </a:r>
          </a:p>
          <a:p>
            <a:pPr eaLnBrk="1" hangingPunct="1">
              <a:lnSpc>
                <a:spcPct val="90000"/>
              </a:lnSpc>
            </a:pPr>
            <a:r>
              <a:rPr lang="en-US" smtClean="0"/>
              <a:t>3</a:t>
            </a:r>
            <a:r>
              <a:rPr lang="en-US" baseline="30000" smtClean="0"/>
              <a:t>rd</a:t>
            </a:r>
            <a:r>
              <a:rPr lang="en-US" smtClean="0"/>
              <a:t> line of the first stanza is repeated as the last line of third and fifth stanzas.</a:t>
            </a:r>
          </a:p>
          <a:p>
            <a:pPr eaLnBrk="1" hangingPunct="1">
              <a:lnSpc>
                <a:spcPct val="90000"/>
              </a:lnSpc>
            </a:pPr>
            <a:r>
              <a:rPr lang="en-US" smtClean="0"/>
              <a:t>These two refrain lines are repeated as a couplet in the last two lines of the quatrain.</a:t>
            </a:r>
          </a:p>
          <a:p>
            <a:pPr eaLnBrk="1" hangingPunct="1">
              <a:lnSpc>
                <a:spcPct val="90000"/>
              </a:lnSpc>
            </a:pPr>
            <a:r>
              <a:rPr lang="en-US" smtClean="0"/>
              <a:t>So…song-like in quality, but not in narrative due to its circular nature.</a:t>
            </a:r>
          </a:p>
          <a:p>
            <a:pPr eaLnBrk="1" hangingPunct="1">
              <a:lnSpc>
                <a:spcPct val="90000"/>
              </a:lnSpc>
            </a:pPr>
            <a:endParaRPr lang="en-US" smtClean="0"/>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dirty="0" smtClean="0"/>
              <a:t>Do Not Go Gentle Into That Good Night</a:t>
            </a:r>
          </a:p>
        </p:txBody>
      </p:sp>
      <p:sp>
        <p:nvSpPr>
          <p:cNvPr id="6147" name="Rectangle 3"/>
          <p:cNvSpPr>
            <a:spLocks noGrp="1" noChangeArrowheads="1"/>
          </p:cNvSpPr>
          <p:nvPr>
            <p:ph type="body" idx="1"/>
          </p:nvPr>
        </p:nvSpPr>
        <p:spPr/>
        <p:txBody>
          <a:bodyPr/>
          <a:lstStyle/>
          <a:p>
            <a:pPr eaLnBrk="1" hangingPunct="1"/>
            <a:r>
              <a:rPr lang="en-US" dirty="0" smtClean="0"/>
              <a:t>Read Dylan Thomas’ poem.</a:t>
            </a:r>
          </a:p>
          <a:p>
            <a:pPr eaLnBrk="1" hangingPunct="1"/>
            <a:r>
              <a:rPr lang="en-US" dirty="0" smtClean="0"/>
              <a:t>Whom does the poem address?  What is the speaker saying?  </a:t>
            </a:r>
          </a:p>
          <a:p>
            <a:pPr eaLnBrk="1" hangingPunct="1"/>
            <a:r>
              <a:rPr lang="en-US" dirty="0" smtClean="0"/>
              <a:t>Villanelles are some times criticized as elaborate exercises in </a:t>
            </a:r>
            <a:r>
              <a:rPr lang="en-US" dirty="0" smtClean="0">
                <a:solidFill>
                  <a:srgbClr val="FF0000"/>
                </a:solidFill>
              </a:rPr>
              <a:t>trivial wordplay</a:t>
            </a:r>
            <a:r>
              <a:rPr lang="en-US"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Go Gentle Into That Good Night” by Dylan Thomas</a:t>
            </a:r>
            <a:endParaRPr lang="en-US" dirty="0"/>
          </a:p>
        </p:txBody>
      </p:sp>
      <p:sp>
        <p:nvSpPr>
          <p:cNvPr id="3" name="Content Placeholder 2"/>
          <p:cNvSpPr>
            <a:spLocks noGrp="1"/>
          </p:cNvSpPr>
          <p:nvPr>
            <p:ph idx="1"/>
          </p:nvPr>
        </p:nvSpPr>
        <p:spPr/>
        <p:txBody>
          <a:bodyPr numCol="1"/>
          <a:lstStyle/>
          <a:p>
            <a:pPr marL="0" indent="0">
              <a:buNone/>
            </a:pPr>
            <a:r>
              <a:rPr lang="en-US" sz="1200" dirty="0"/>
              <a:t>Do not go gentle into that good night,</a:t>
            </a:r>
            <a:br>
              <a:rPr lang="en-US" sz="1200" dirty="0"/>
            </a:br>
            <a:r>
              <a:rPr lang="en-US" sz="1200" dirty="0"/>
              <a:t>Old age should burn and rave at close of day;</a:t>
            </a:r>
            <a:br>
              <a:rPr lang="en-US" sz="1200" dirty="0"/>
            </a:br>
            <a:r>
              <a:rPr lang="en-US" sz="1200" dirty="0"/>
              <a:t>Rage, rage against the dying of the light.</a:t>
            </a:r>
            <a:br>
              <a:rPr lang="en-US" sz="1200" dirty="0"/>
            </a:br>
            <a:r>
              <a:rPr lang="en-US" sz="1200" dirty="0"/>
              <a:t/>
            </a:r>
            <a:br>
              <a:rPr lang="en-US" sz="1200" dirty="0"/>
            </a:br>
            <a:r>
              <a:rPr lang="en-US" sz="1200" dirty="0"/>
              <a:t>Though wise men at their end know dark is right,</a:t>
            </a:r>
            <a:br>
              <a:rPr lang="en-US" sz="1200" dirty="0"/>
            </a:br>
            <a:r>
              <a:rPr lang="en-US" sz="1200" dirty="0"/>
              <a:t>Because their words had forked no lightning they</a:t>
            </a:r>
            <a:br>
              <a:rPr lang="en-US" sz="1200" dirty="0"/>
            </a:br>
            <a:r>
              <a:rPr lang="en-US" sz="1200" dirty="0"/>
              <a:t>Do not go gentle into that good night.</a:t>
            </a:r>
            <a:br>
              <a:rPr lang="en-US" sz="1200" dirty="0"/>
            </a:br>
            <a:r>
              <a:rPr lang="en-US" sz="1200" dirty="0"/>
              <a:t/>
            </a:r>
            <a:br>
              <a:rPr lang="en-US" sz="1200" dirty="0"/>
            </a:br>
            <a:r>
              <a:rPr lang="en-US" sz="1200" dirty="0"/>
              <a:t>Good men, the last wave by, crying how bright</a:t>
            </a:r>
            <a:br>
              <a:rPr lang="en-US" sz="1200" dirty="0"/>
            </a:br>
            <a:r>
              <a:rPr lang="en-US" sz="1200" dirty="0"/>
              <a:t>Their frail deeds might have danced in a green bay,</a:t>
            </a:r>
            <a:br>
              <a:rPr lang="en-US" sz="1200" dirty="0"/>
            </a:br>
            <a:r>
              <a:rPr lang="en-US" sz="1200" dirty="0"/>
              <a:t>Rage, rage against the dying of the light.</a:t>
            </a:r>
            <a:br>
              <a:rPr lang="en-US" sz="1200" dirty="0"/>
            </a:br>
            <a:r>
              <a:rPr lang="en-US" sz="1200" dirty="0"/>
              <a:t/>
            </a:r>
            <a:br>
              <a:rPr lang="en-US" sz="1200" dirty="0"/>
            </a:br>
            <a:r>
              <a:rPr lang="en-US" sz="1200" dirty="0"/>
              <a:t>Wild men who caught and sang the sun in flight,</a:t>
            </a:r>
            <a:br>
              <a:rPr lang="en-US" sz="1200" dirty="0"/>
            </a:br>
            <a:r>
              <a:rPr lang="en-US" sz="1200" dirty="0"/>
              <a:t>And learn, too late, they grieved it on its way,</a:t>
            </a:r>
            <a:br>
              <a:rPr lang="en-US" sz="1200" dirty="0"/>
            </a:br>
            <a:r>
              <a:rPr lang="en-US" sz="1200" dirty="0"/>
              <a:t>Do not go gentle into that good night.</a:t>
            </a:r>
            <a:br>
              <a:rPr lang="en-US" sz="1200" dirty="0"/>
            </a:br>
            <a:r>
              <a:rPr lang="en-US" sz="1200" dirty="0"/>
              <a:t/>
            </a:r>
            <a:br>
              <a:rPr lang="en-US" sz="1200" dirty="0"/>
            </a:br>
            <a:r>
              <a:rPr lang="en-US" sz="1200" dirty="0"/>
              <a:t>Grave men, near death, who see with blinding sight</a:t>
            </a:r>
            <a:br>
              <a:rPr lang="en-US" sz="1200" dirty="0"/>
            </a:br>
            <a:r>
              <a:rPr lang="en-US" sz="1200" dirty="0"/>
              <a:t>Blind eyes could blaze like meteors and be gay, </a:t>
            </a:r>
            <a:br>
              <a:rPr lang="en-US" sz="1200" dirty="0"/>
            </a:br>
            <a:r>
              <a:rPr lang="en-US" sz="1200" dirty="0"/>
              <a:t>Rage, rage against the dying of the light.</a:t>
            </a:r>
            <a:br>
              <a:rPr lang="en-US" sz="1200" dirty="0"/>
            </a:br>
            <a:r>
              <a:rPr lang="en-US" sz="1200" dirty="0"/>
              <a:t/>
            </a:r>
            <a:br>
              <a:rPr lang="en-US" sz="1200" dirty="0"/>
            </a:br>
            <a:r>
              <a:rPr lang="en-US" sz="1200" dirty="0"/>
              <a:t>And you, my father, there on the sad height,</a:t>
            </a:r>
            <a:br>
              <a:rPr lang="en-US" sz="1200" dirty="0"/>
            </a:br>
            <a:r>
              <a:rPr lang="en-US" sz="1200" dirty="0"/>
              <a:t>Curse, bless, me now with your fierce tears, I pray.</a:t>
            </a:r>
            <a:br>
              <a:rPr lang="en-US" sz="1200" dirty="0"/>
            </a:br>
            <a:r>
              <a:rPr lang="en-US" sz="1200" dirty="0"/>
              <a:t>Do not go gentle into that good night.</a:t>
            </a:r>
            <a:br>
              <a:rPr lang="en-US" sz="1200" dirty="0"/>
            </a:br>
            <a:r>
              <a:rPr lang="en-US" sz="1200" dirty="0"/>
              <a:t>Rage, rage against the dying of the light</a:t>
            </a:r>
            <a:r>
              <a:rPr lang="en-US" sz="1200" dirty="0" smtClean="0"/>
              <a:t>.</a:t>
            </a:r>
            <a:endParaRPr lang="en-US" sz="1200" dirty="0"/>
          </a:p>
        </p:txBody>
      </p:sp>
      <p:pic>
        <p:nvPicPr>
          <p:cNvPr id="4" name="23 Do Not Go Gentle Into That Good 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39000" y="5643562"/>
            <a:ext cx="487363" cy="487363"/>
          </a:xfrm>
          <a:prstGeom prst="rect">
            <a:avLst/>
          </a:prstGeom>
        </p:spPr>
      </p:pic>
    </p:spTree>
    <p:extLst>
      <p:ext uri="{BB962C8B-B14F-4D97-AF65-F5344CB8AC3E}">
        <p14:creationId xmlns:p14="http://schemas.microsoft.com/office/powerpoint/2010/main" val="2379668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7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Sonnet</a:t>
            </a:r>
            <a:endParaRPr lang="en-US" dirty="0"/>
          </a:p>
        </p:txBody>
      </p:sp>
      <p:sp>
        <p:nvSpPr>
          <p:cNvPr id="3" name="Content Placeholder 2"/>
          <p:cNvSpPr>
            <a:spLocks noGrp="1"/>
          </p:cNvSpPr>
          <p:nvPr>
            <p:ph idx="1"/>
          </p:nvPr>
        </p:nvSpPr>
        <p:spPr/>
        <p:txBody>
          <a:bodyPr/>
          <a:lstStyle/>
          <a:p>
            <a:pPr eaLnBrk="1" hangingPunct="1">
              <a:lnSpc>
                <a:spcPct val="80000"/>
              </a:lnSpc>
            </a:pPr>
            <a:r>
              <a:rPr lang="en-US" sz="2400" dirty="0" smtClean="0"/>
              <a:t>Follows a fairly strict form</a:t>
            </a:r>
          </a:p>
          <a:p>
            <a:pPr eaLnBrk="1" hangingPunct="1">
              <a:lnSpc>
                <a:spcPct val="80000"/>
              </a:lnSpc>
            </a:pPr>
            <a:r>
              <a:rPr lang="en-US" sz="2400" dirty="0" smtClean="0"/>
              <a:t>Remember Foster—if it’s square…</a:t>
            </a:r>
          </a:p>
          <a:p>
            <a:pPr eaLnBrk="1" hangingPunct="1">
              <a:lnSpc>
                <a:spcPct val="80000"/>
              </a:lnSpc>
            </a:pPr>
            <a:r>
              <a:rPr lang="en-US" sz="2400" dirty="0" smtClean="0"/>
              <a:t>14 lines, usually iambic</a:t>
            </a:r>
          </a:p>
          <a:p>
            <a:pPr eaLnBrk="1" hangingPunct="1">
              <a:lnSpc>
                <a:spcPct val="80000"/>
              </a:lnSpc>
            </a:pPr>
            <a:r>
              <a:rPr lang="en-US" sz="2400" dirty="0" smtClean="0"/>
              <a:t>Three kinds (</a:t>
            </a:r>
            <a:r>
              <a:rPr lang="en-US" sz="2400" dirty="0" err="1" smtClean="0"/>
              <a:t>Petrarchan</a:t>
            </a:r>
            <a:r>
              <a:rPr lang="en-US" sz="2400" dirty="0" smtClean="0"/>
              <a:t>, Shakespearean, Spenserian)</a:t>
            </a:r>
          </a:p>
          <a:p>
            <a:pPr eaLnBrk="1" hangingPunct="1">
              <a:lnSpc>
                <a:spcPct val="80000"/>
              </a:lnSpc>
            </a:pPr>
            <a:r>
              <a:rPr lang="en-US" sz="2400" dirty="0" smtClean="0"/>
              <a:t>Originated in Italy—Francesco </a:t>
            </a:r>
            <a:r>
              <a:rPr lang="en-US" sz="2400" dirty="0" err="1" smtClean="0"/>
              <a:t>Petrarca</a:t>
            </a:r>
            <a:endParaRPr lang="en-US" sz="2400" dirty="0" smtClean="0"/>
          </a:p>
          <a:p>
            <a:pPr lvl="1" eaLnBrk="1" hangingPunct="1">
              <a:lnSpc>
                <a:spcPct val="80000"/>
              </a:lnSpc>
            </a:pPr>
            <a:r>
              <a:rPr lang="en-US" sz="2000" dirty="0" smtClean="0"/>
              <a:t>From the Italian word </a:t>
            </a:r>
            <a:r>
              <a:rPr lang="en-US" sz="2000" i="1" dirty="0" err="1" smtClean="0"/>
              <a:t>sonnetto</a:t>
            </a:r>
            <a:r>
              <a:rPr lang="en-US" sz="2000" dirty="0" smtClean="0"/>
              <a:t> = little song</a:t>
            </a:r>
          </a:p>
          <a:p>
            <a:pPr lvl="1" eaLnBrk="1" hangingPunct="1">
              <a:lnSpc>
                <a:spcPct val="80000"/>
              </a:lnSpc>
            </a:pPr>
            <a:r>
              <a:rPr lang="en-US" sz="2000" dirty="0" smtClean="0"/>
              <a:t>Love = original topic of the sonnet</a:t>
            </a:r>
          </a:p>
          <a:p>
            <a:pPr eaLnBrk="1" hangingPunct="1">
              <a:lnSpc>
                <a:spcPct val="80000"/>
              </a:lnSpc>
            </a:pPr>
            <a:r>
              <a:rPr lang="en-US" sz="2400" dirty="0" smtClean="0"/>
              <a:t>Shifted form when adapted by the English</a:t>
            </a:r>
          </a:p>
          <a:p>
            <a:pPr eaLnBrk="1" hangingPunct="1">
              <a:lnSpc>
                <a:spcPct val="80000"/>
              </a:lnSpc>
            </a:pPr>
            <a:r>
              <a:rPr lang="en-US" sz="2400" dirty="0" smtClean="0"/>
              <a:t>Sonnet was very popular during the Renaissance period and had a revival with the 19</a:t>
            </a:r>
            <a:r>
              <a:rPr lang="en-US" sz="2400" baseline="30000" dirty="0" smtClean="0"/>
              <a:t>th</a:t>
            </a:r>
            <a:r>
              <a:rPr lang="en-US" sz="2400" dirty="0" smtClean="0"/>
              <a:t> century romantic poets.</a:t>
            </a:r>
          </a:p>
          <a:p>
            <a:pPr eaLnBrk="1" hangingPunct="1">
              <a:lnSpc>
                <a:spcPct val="80000"/>
              </a:lnSpc>
            </a:pPr>
            <a:r>
              <a:rPr lang="en-US" sz="2400" dirty="0" smtClean="0"/>
              <a:t>Modern perspective: easily comprehended and balances the narrative with the lyric.</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The Elegy</a:t>
            </a:r>
          </a:p>
        </p:txBody>
      </p:sp>
      <p:sp>
        <p:nvSpPr>
          <p:cNvPr id="7171" name="Rectangle 3"/>
          <p:cNvSpPr>
            <a:spLocks noGrp="1" noChangeArrowheads="1"/>
          </p:cNvSpPr>
          <p:nvPr>
            <p:ph type="body" idx="1"/>
          </p:nvPr>
        </p:nvSpPr>
        <p:spPr/>
        <p:txBody>
          <a:bodyPr/>
          <a:lstStyle/>
          <a:p>
            <a:pPr eaLnBrk="1" hangingPunct="1"/>
            <a:r>
              <a:rPr lang="en-US" smtClean="0"/>
              <a:t>Definition: a reflective poem that laments the loss of something or someone (or loss or death more generally).</a:t>
            </a:r>
          </a:p>
          <a:p>
            <a:pPr eaLnBrk="1" hangingPunct="1"/>
            <a:r>
              <a:rPr lang="en-US" smtClean="0"/>
              <a:t>History</a:t>
            </a:r>
          </a:p>
          <a:p>
            <a:pPr lvl="1" eaLnBrk="1" hangingPunct="1"/>
            <a:r>
              <a:rPr lang="en-US" smtClean="0"/>
              <a:t>Greek &amp; Roman = elegiac meter </a:t>
            </a:r>
          </a:p>
          <a:p>
            <a:pPr lvl="2" eaLnBrk="1" hangingPunct="1"/>
            <a:r>
              <a:rPr lang="en-US" smtClean="0"/>
              <a:t>Dactylic hexameter (stressed, unstressed, unstressed syllables) = “marginal” &amp; nursery rhymes</a:t>
            </a:r>
          </a:p>
          <a:p>
            <a:pPr lvl="1" eaLnBrk="1" hangingPunct="1"/>
            <a:r>
              <a:rPr lang="en-US" smtClean="0"/>
              <a:t>Elizabethan Times = certain love poems</a:t>
            </a:r>
          </a:p>
          <a:p>
            <a:pPr lvl="1" eaLnBrk="1" hangingPunct="1"/>
            <a:r>
              <a:rPr lang="en-US" smtClean="0"/>
              <a:t>17</a:t>
            </a:r>
            <a:r>
              <a:rPr lang="en-US" baseline="30000" smtClean="0"/>
              <a:t>th</a:t>
            </a:r>
            <a:r>
              <a:rPr lang="en-US" smtClean="0"/>
              <a:t> Century Shift = focus on loss</a:t>
            </a:r>
          </a:p>
          <a:p>
            <a:pPr lvl="2" eaLnBrk="1" hangingPunct="1"/>
            <a:r>
              <a:rPr lang="en-US" smtClean="0"/>
              <a:t>Change in form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Structure of the Elegy</a:t>
            </a:r>
          </a:p>
        </p:txBody>
      </p:sp>
      <p:sp>
        <p:nvSpPr>
          <p:cNvPr id="8195" name="Rectangle 3"/>
          <p:cNvSpPr>
            <a:spLocks noGrp="1" noChangeArrowheads="1"/>
          </p:cNvSpPr>
          <p:nvPr>
            <p:ph type="body" idx="1"/>
          </p:nvPr>
        </p:nvSpPr>
        <p:spPr/>
        <p:txBody>
          <a:bodyPr/>
          <a:lstStyle/>
          <a:p>
            <a:pPr eaLnBrk="1" hangingPunct="1">
              <a:lnSpc>
                <a:spcPct val="90000"/>
              </a:lnSpc>
            </a:pPr>
            <a:r>
              <a:rPr lang="en-US" smtClean="0"/>
              <a:t>No set metrical form (no pattern, cadence, or repetition)</a:t>
            </a:r>
          </a:p>
          <a:p>
            <a:pPr eaLnBrk="1" hangingPunct="1">
              <a:lnSpc>
                <a:spcPct val="90000"/>
              </a:lnSpc>
            </a:pPr>
            <a:r>
              <a:rPr lang="en-US" smtClean="0"/>
              <a:t>Public lament that “sets out the circumstances and character of a loss.”</a:t>
            </a:r>
          </a:p>
          <a:p>
            <a:pPr lvl="1" eaLnBrk="1" hangingPunct="1">
              <a:lnSpc>
                <a:spcPct val="90000"/>
              </a:lnSpc>
            </a:pPr>
            <a:r>
              <a:rPr lang="en-US" smtClean="0"/>
              <a:t>Mourns for the person, lists his/her virtues, and seeks consolation beyond the momentary event = grief is a public one</a:t>
            </a:r>
          </a:p>
          <a:p>
            <a:pPr eaLnBrk="1" hangingPunct="1">
              <a:lnSpc>
                <a:spcPct val="90000"/>
              </a:lnSpc>
            </a:pPr>
            <a:r>
              <a:rPr lang="en-US" smtClean="0"/>
              <a:t>Structure relies on “slowly evolving customs and decorums.”</a:t>
            </a:r>
          </a:p>
          <a:p>
            <a:pPr eaLnBrk="1" hangingPunct="1">
              <a:lnSpc>
                <a:spcPct val="90000"/>
              </a:lnSpc>
            </a:pPr>
            <a:r>
              <a:rPr lang="en-US" smtClean="0"/>
              <a:t>Can have elegiac tone!  “American Pie” = the song!</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Pastoral Elegy</a:t>
            </a:r>
          </a:p>
        </p:txBody>
      </p:sp>
      <p:sp>
        <p:nvSpPr>
          <p:cNvPr id="9219" name="Rectangle 3"/>
          <p:cNvSpPr>
            <a:spLocks noGrp="1" noChangeArrowheads="1"/>
          </p:cNvSpPr>
          <p:nvPr>
            <p:ph type="body" idx="1"/>
          </p:nvPr>
        </p:nvSpPr>
        <p:spPr/>
        <p:txBody>
          <a:bodyPr/>
          <a:lstStyle/>
          <a:p>
            <a:pPr eaLnBrk="1" hangingPunct="1">
              <a:lnSpc>
                <a:spcPct val="90000"/>
              </a:lnSpc>
            </a:pPr>
            <a:r>
              <a:rPr lang="en-US" smtClean="0"/>
              <a:t>Definition: A serious formal poem in which a poet grieves the loss of a dead friend.</a:t>
            </a:r>
          </a:p>
          <a:p>
            <a:pPr eaLnBrk="1" hangingPunct="1">
              <a:lnSpc>
                <a:spcPct val="90000"/>
              </a:lnSpc>
            </a:pPr>
            <a:r>
              <a:rPr lang="en-US" smtClean="0"/>
              <a:t>Poet-mourner figures himself and the individual mourned as shepherds</a:t>
            </a:r>
          </a:p>
          <a:p>
            <a:pPr eaLnBrk="1" hangingPunct="1">
              <a:lnSpc>
                <a:spcPct val="90000"/>
              </a:lnSpc>
            </a:pPr>
            <a:r>
              <a:rPr lang="en-US" smtClean="0"/>
              <a:t>Dead shepherd traditionally given a Greek name</a:t>
            </a:r>
          </a:p>
          <a:p>
            <a:pPr eaLnBrk="1" hangingPunct="1">
              <a:lnSpc>
                <a:spcPct val="90000"/>
              </a:lnSpc>
            </a:pPr>
            <a:r>
              <a:rPr lang="en-US" smtClean="0"/>
              <a:t>Highly conventional </a:t>
            </a:r>
          </a:p>
          <a:p>
            <a:pPr lvl="1" eaLnBrk="1" hangingPunct="1">
              <a:lnSpc>
                <a:spcPct val="90000"/>
              </a:lnSpc>
            </a:pPr>
            <a:r>
              <a:rPr lang="en-US" smtClean="0"/>
              <a:t>Opens with an invocation, followed by a statement of the poet’s grief, and a description of a procession of mourners.</a:t>
            </a:r>
          </a:p>
          <a:p>
            <a:pPr lvl="1" eaLnBrk="1" hangingPunct="1">
              <a:lnSpc>
                <a:spcPct val="90000"/>
              </a:lnSpc>
            </a:pPr>
            <a:r>
              <a:rPr lang="en-US" smtClean="0"/>
              <a:t>Typically also discusses philosophy too (fate)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US" sz="4000" b="1" smtClean="0"/>
              <a:t/>
            </a:r>
            <a:br>
              <a:rPr lang="en-US" sz="4000" b="1" smtClean="0"/>
            </a:br>
            <a:r>
              <a:rPr lang="en-US" sz="4000" b="1" smtClean="0"/>
              <a:t>To An Athlete Dying Young 	1896</a:t>
            </a:r>
            <a:endParaRPr lang="en-US" sz="4000" smtClean="0"/>
          </a:p>
        </p:txBody>
      </p:sp>
      <p:sp>
        <p:nvSpPr>
          <p:cNvPr id="11267" name="Rectangle 6"/>
          <p:cNvSpPr>
            <a:spLocks noGrp="1" noChangeArrowheads="1"/>
          </p:cNvSpPr>
          <p:nvPr>
            <p:ph type="body" sz="half" idx="1"/>
          </p:nvPr>
        </p:nvSpPr>
        <p:spPr>
          <a:xfrm>
            <a:off x="457200" y="1600200"/>
            <a:ext cx="4343400" cy="5257800"/>
          </a:xfrm>
        </p:spPr>
        <p:txBody>
          <a:bodyPr/>
          <a:lstStyle/>
          <a:p>
            <a:pPr eaLnBrk="1" hangingPunct="1">
              <a:lnSpc>
                <a:spcPct val="80000"/>
              </a:lnSpc>
              <a:buFont typeface="Wingdings" pitchFamily="2" charset="2"/>
              <a:buNone/>
            </a:pPr>
            <a:r>
              <a:rPr lang="en-US" sz="1400" smtClean="0"/>
              <a:t>The time you won your town the race </a:t>
            </a:r>
          </a:p>
          <a:p>
            <a:pPr eaLnBrk="1" hangingPunct="1">
              <a:lnSpc>
                <a:spcPct val="80000"/>
              </a:lnSpc>
              <a:buFont typeface="Wingdings" pitchFamily="2" charset="2"/>
              <a:buNone/>
            </a:pPr>
            <a:r>
              <a:rPr lang="en-US" sz="1400" smtClean="0"/>
              <a:t>We chaired you through the market-place; </a:t>
            </a:r>
          </a:p>
          <a:p>
            <a:pPr eaLnBrk="1" hangingPunct="1">
              <a:lnSpc>
                <a:spcPct val="80000"/>
              </a:lnSpc>
              <a:buFont typeface="Wingdings" pitchFamily="2" charset="2"/>
              <a:buNone/>
            </a:pPr>
            <a:r>
              <a:rPr lang="en-US" sz="1400" smtClean="0"/>
              <a:t>Man and boy stood cheering by, </a:t>
            </a:r>
          </a:p>
          <a:p>
            <a:pPr eaLnBrk="1" hangingPunct="1">
              <a:lnSpc>
                <a:spcPct val="80000"/>
              </a:lnSpc>
              <a:buFont typeface="Wingdings" pitchFamily="2" charset="2"/>
              <a:buNone/>
            </a:pPr>
            <a:r>
              <a:rPr lang="en-US" sz="1400" smtClean="0"/>
              <a:t>And home we brought you shoulder-high.  </a:t>
            </a:r>
          </a:p>
          <a:p>
            <a:pPr eaLnBrk="1" hangingPunct="1">
              <a:lnSpc>
                <a:spcPct val="80000"/>
              </a:lnSpc>
              <a:buFont typeface="Wingdings" pitchFamily="2" charset="2"/>
              <a:buNone/>
            </a:pPr>
            <a:r>
              <a:rPr lang="en-US" sz="1400" smtClean="0"/>
              <a:t> </a:t>
            </a:r>
          </a:p>
          <a:p>
            <a:pPr eaLnBrk="1" hangingPunct="1">
              <a:lnSpc>
                <a:spcPct val="80000"/>
              </a:lnSpc>
              <a:buFont typeface="Wingdings" pitchFamily="2" charset="2"/>
              <a:buNone/>
            </a:pPr>
            <a:r>
              <a:rPr lang="en-US" sz="1400" smtClean="0"/>
              <a:t>To-day, the road all runners come,         5</a:t>
            </a:r>
          </a:p>
          <a:p>
            <a:pPr eaLnBrk="1" hangingPunct="1">
              <a:lnSpc>
                <a:spcPct val="80000"/>
              </a:lnSpc>
              <a:buFont typeface="Wingdings" pitchFamily="2" charset="2"/>
              <a:buNone/>
            </a:pPr>
            <a:r>
              <a:rPr lang="en-US" sz="1400" smtClean="0"/>
              <a:t>Shoulder-high we bring you home, </a:t>
            </a:r>
          </a:p>
          <a:p>
            <a:pPr eaLnBrk="1" hangingPunct="1">
              <a:lnSpc>
                <a:spcPct val="80000"/>
              </a:lnSpc>
              <a:buFont typeface="Wingdings" pitchFamily="2" charset="2"/>
              <a:buNone/>
            </a:pPr>
            <a:r>
              <a:rPr lang="en-US" sz="1400" smtClean="0"/>
              <a:t>And set you at your threshold down, </a:t>
            </a:r>
          </a:p>
          <a:p>
            <a:pPr eaLnBrk="1" hangingPunct="1">
              <a:lnSpc>
                <a:spcPct val="80000"/>
              </a:lnSpc>
              <a:buFont typeface="Wingdings" pitchFamily="2" charset="2"/>
              <a:buNone/>
            </a:pPr>
            <a:r>
              <a:rPr lang="en-US" sz="1400" smtClean="0"/>
              <a:t>Townsman of a stiller town.   </a:t>
            </a:r>
          </a:p>
          <a:p>
            <a:pPr eaLnBrk="1" hangingPunct="1">
              <a:lnSpc>
                <a:spcPct val="80000"/>
              </a:lnSpc>
              <a:buFont typeface="Wingdings" pitchFamily="2" charset="2"/>
              <a:buNone/>
            </a:pPr>
            <a:endParaRPr lang="en-US" sz="1400" smtClean="0"/>
          </a:p>
          <a:p>
            <a:pPr eaLnBrk="1" hangingPunct="1">
              <a:lnSpc>
                <a:spcPct val="80000"/>
              </a:lnSpc>
              <a:buFont typeface="Wingdings" pitchFamily="2" charset="2"/>
              <a:buNone/>
            </a:pPr>
            <a:r>
              <a:rPr lang="en-US" sz="1400" smtClean="0"/>
              <a:t>Smart lad, to slip betimes away </a:t>
            </a:r>
          </a:p>
          <a:p>
            <a:pPr eaLnBrk="1" hangingPunct="1">
              <a:lnSpc>
                <a:spcPct val="80000"/>
              </a:lnSpc>
              <a:buFont typeface="Wingdings" pitchFamily="2" charset="2"/>
              <a:buNone/>
            </a:pPr>
            <a:r>
              <a:rPr lang="en-US" sz="1400" smtClean="0"/>
              <a:t>From fields where glory does not stay,  10</a:t>
            </a:r>
          </a:p>
          <a:p>
            <a:pPr eaLnBrk="1" hangingPunct="1">
              <a:lnSpc>
                <a:spcPct val="80000"/>
              </a:lnSpc>
              <a:buFont typeface="Wingdings" pitchFamily="2" charset="2"/>
              <a:buNone/>
            </a:pPr>
            <a:r>
              <a:rPr lang="en-US" sz="1400" smtClean="0"/>
              <a:t>And early though the laurel grows </a:t>
            </a:r>
          </a:p>
          <a:p>
            <a:pPr eaLnBrk="1" hangingPunct="1">
              <a:lnSpc>
                <a:spcPct val="80000"/>
              </a:lnSpc>
              <a:buFont typeface="Wingdings" pitchFamily="2" charset="2"/>
              <a:buNone/>
            </a:pPr>
            <a:r>
              <a:rPr lang="en-US" sz="1400" smtClean="0"/>
              <a:t>It withers quicker than the rose. </a:t>
            </a:r>
          </a:p>
          <a:p>
            <a:pPr eaLnBrk="1" hangingPunct="1">
              <a:lnSpc>
                <a:spcPct val="80000"/>
              </a:lnSpc>
              <a:buFont typeface="Wingdings" pitchFamily="2" charset="2"/>
              <a:buNone/>
            </a:pPr>
            <a:endParaRPr lang="en-US" sz="1400" smtClean="0"/>
          </a:p>
          <a:p>
            <a:pPr eaLnBrk="1" hangingPunct="1">
              <a:lnSpc>
                <a:spcPct val="80000"/>
              </a:lnSpc>
              <a:buFont typeface="Wingdings" pitchFamily="2" charset="2"/>
              <a:buNone/>
            </a:pPr>
            <a:r>
              <a:rPr lang="en-US" sz="1400" smtClean="0"/>
              <a:t>Eyes the shady night has shut </a:t>
            </a:r>
          </a:p>
          <a:p>
            <a:pPr eaLnBrk="1" hangingPunct="1">
              <a:lnSpc>
                <a:spcPct val="80000"/>
              </a:lnSpc>
              <a:buFont typeface="Wingdings" pitchFamily="2" charset="2"/>
              <a:buNone/>
            </a:pPr>
            <a:r>
              <a:rPr lang="en-US" sz="1400" smtClean="0"/>
              <a:t>Cannot see the record cut, </a:t>
            </a:r>
          </a:p>
          <a:p>
            <a:pPr eaLnBrk="1" hangingPunct="1">
              <a:lnSpc>
                <a:spcPct val="80000"/>
              </a:lnSpc>
              <a:buFont typeface="Wingdings" pitchFamily="2" charset="2"/>
              <a:buNone/>
            </a:pPr>
            <a:r>
              <a:rPr lang="en-US" sz="1400" smtClean="0"/>
              <a:t>And silence sounds no worse than cheers  15</a:t>
            </a:r>
          </a:p>
          <a:p>
            <a:pPr eaLnBrk="1" hangingPunct="1">
              <a:lnSpc>
                <a:spcPct val="80000"/>
              </a:lnSpc>
              <a:buFont typeface="Wingdings" pitchFamily="2" charset="2"/>
              <a:buNone/>
            </a:pPr>
            <a:r>
              <a:rPr lang="en-US" sz="1400" smtClean="0"/>
              <a:t>After earth has stopped the ears. 		</a:t>
            </a:r>
          </a:p>
        </p:txBody>
      </p:sp>
      <p:sp>
        <p:nvSpPr>
          <p:cNvPr id="11268" name="Rectangle 7"/>
          <p:cNvSpPr>
            <a:spLocks noGrp="1" noChangeArrowheads="1"/>
          </p:cNvSpPr>
          <p:nvPr>
            <p:ph type="body" sz="half" idx="2"/>
          </p:nvPr>
        </p:nvSpPr>
        <p:spPr>
          <a:xfrm>
            <a:off x="5105400" y="1600200"/>
            <a:ext cx="4038600" cy="5257800"/>
          </a:xfrm>
        </p:spPr>
        <p:txBody>
          <a:bodyPr/>
          <a:lstStyle/>
          <a:p>
            <a:pPr eaLnBrk="1" hangingPunct="1">
              <a:lnSpc>
                <a:spcPct val="80000"/>
              </a:lnSpc>
              <a:buFont typeface="Wingdings" pitchFamily="2" charset="2"/>
              <a:buNone/>
            </a:pPr>
            <a:endParaRPr lang="en-US" sz="1400" smtClean="0"/>
          </a:p>
          <a:p>
            <a:pPr eaLnBrk="1" hangingPunct="1">
              <a:lnSpc>
                <a:spcPct val="80000"/>
              </a:lnSpc>
              <a:buFont typeface="Wingdings" pitchFamily="2" charset="2"/>
              <a:buNone/>
            </a:pPr>
            <a:r>
              <a:rPr lang="en-US" sz="1400" smtClean="0"/>
              <a:t>Now you will not swell the rout </a:t>
            </a:r>
          </a:p>
          <a:p>
            <a:pPr eaLnBrk="1" hangingPunct="1">
              <a:lnSpc>
                <a:spcPct val="80000"/>
              </a:lnSpc>
              <a:buFont typeface="Wingdings" pitchFamily="2" charset="2"/>
              <a:buNone/>
            </a:pPr>
            <a:r>
              <a:rPr lang="en-US" sz="1400" smtClean="0"/>
              <a:t>Of lads that wore their honors out, </a:t>
            </a:r>
          </a:p>
          <a:p>
            <a:pPr eaLnBrk="1" hangingPunct="1">
              <a:lnSpc>
                <a:spcPct val="80000"/>
              </a:lnSpc>
              <a:buFont typeface="Wingdings" pitchFamily="2" charset="2"/>
              <a:buNone/>
            </a:pPr>
            <a:r>
              <a:rPr lang="en-US" sz="1400" smtClean="0"/>
              <a:t>Runners whom renown outran </a:t>
            </a:r>
          </a:p>
          <a:p>
            <a:pPr eaLnBrk="1" hangingPunct="1">
              <a:lnSpc>
                <a:spcPct val="80000"/>
              </a:lnSpc>
              <a:buFont typeface="Wingdings" pitchFamily="2" charset="2"/>
              <a:buNone/>
            </a:pPr>
            <a:r>
              <a:rPr lang="en-US" sz="1400" smtClean="0"/>
              <a:t>And the name died before the man.  20 </a:t>
            </a:r>
          </a:p>
          <a:p>
            <a:pPr eaLnBrk="1" hangingPunct="1">
              <a:lnSpc>
                <a:spcPct val="80000"/>
              </a:lnSpc>
              <a:buFont typeface="Wingdings" pitchFamily="2" charset="2"/>
              <a:buNone/>
            </a:pPr>
            <a:r>
              <a:rPr lang="en-US" sz="1400" smtClean="0"/>
              <a:t> </a:t>
            </a:r>
          </a:p>
          <a:p>
            <a:pPr eaLnBrk="1" hangingPunct="1">
              <a:lnSpc>
                <a:spcPct val="80000"/>
              </a:lnSpc>
              <a:buFont typeface="Wingdings" pitchFamily="2" charset="2"/>
              <a:buNone/>
            </a:pPr>
            <a:r>
              <a:rPr lang="en-US" sz="1400" smtClean="0"/>
              <a:t>So set, before its echoes fade, </a:t>
            </a:r>
          </a:p>
          <a:p>
            <a:pPr eaLnBrk="1" hangingPunct="1">
              <a:lnSpc>
                <a:spcPct val="80000"/>
              </a:lnSpc>
              <a:buFont typeface="Wingdings" pitchFamily="2" charset="2"/>
              <a:buNone/>
            </a:pPr>
            <a:r>
              <a:rPr lang="en-US" sz="1400" smtClean="0"/>
              <a:t>The fleet foot on the sill of shade, </a:t>
            </a:r>
          </a:p>
          <a:p>
            <a:pPr eaLnBrk="1" hangingPunct="1">
              <a:lnSpc>
                <a:spcPct val="80000"/>
              </a:lnSpc>
              <a:buFont typeface="Wingdings" pitchFamily="2" charset="2"/>
              <a:buNone/>
            </a:pPr>
            <a:r>
              <a:rPr lang="en-US" sz="1400" smtClean="0"/>
              <a:t>And hold to the low lintel up </a:t>
            </a:r>
          </a:p>
          <a:p>
            <a:pPr eaLnBrk="1" hangingPunct="1">
              <a:lnSpc>
                <a:spcPct val="80000"/>
              </a:lnSpc>
              <a:buFont typeface="Wingdings" pitchFamily="2" charset="2"/>
              <a:buNone/>
            </a:pPr>
            <a:r>
              <a:rPr lang="en-US" sz="1400" smtClean="0"/>
              <a:t>The still-defended challenge-cup. </a:t>
            </a:r>
          </a:p>
          <a:p>
            <a:pPr eaLnBrk="1" hangingPunct="1">
              <a:lnSpc>
                <a:spcPct val="80000"/>
              </a:lnSpc>
              <a:buFont typeface="Wingdings" pitchFamily="2" charset="2"/>
              <a:buNone/>
            </a:pPr>
            <a:r>
              <a:rPr lang="en-US" sz="1400" smtClean="0"/>
              <a:t>  </a:t>
            </a:r>
          </a:p>
          <a:p>
            <a:pPr eaLnBrk="1" hangingPunct="1">
              <a:lnSpc>
                <a:spcPct val="80000"/>
              </a:lnSpc>
              <a:buFont typeface="Wingdings" pitchFamily="2" charset="2"/>
              <a:buNone/>
            </a:pPr>
            <a:r>
              <a:rPr lang="en-US" sz="1400" smtClean="0"/>
              <a:t>And round that early-laurelled head  25</a:t>
            </a:r>
          </a:p>
          <a:p>
            <a:pPr eaLnBrk="1" hangingPunct="1">
              <a:lnSpc>
                <a:spcPct val="80000"/>
              </a:lnSpc>
              <a:buFont typeface="Wingdings" pitchFamily="2" charset="2"/>
              <a:buNone/>
            </a:pPr>
            <a:r>
              <a:rPr lang="en-US" sz="1400" smtClean="0"/>
              <a:t>Will flock to gaze the strengthless dead, </a:t>
            </a:r>
          </a:p>
          <a:p>
            <a:pPr eaLnBrk="1" hangingPunct="1">
              <a:lnSpc>
                <a:spcPct val="80000"/>
              </a:lnSpc>
              <a:buFont typeface="Wingdings" pitchFamily="2" charset="2"/>
              <a:buNone/>
            </a:pPr>
            <a:r>
              <a:rPr lang="en-US" sz="1400" smtClean="0"/>
              <a:t>And find unwithered on its curls </a:t>
            </a:r>
          </a:p>
          <a:p>
            <a:pPr eaLnBrk="1" hangingPunct="1">
              <a:lnSpc>
                <a:spcPct val="80000"/>
              </a:lnSpc>
              <a:buFont typeface="Wingdings" pitchFamily="2" charset="2"/>
              <a:buNone/>
            </a:pPr>
            <a:r>
              <a:rPr lang="en-US" sz="1400" smtClean="0"/>
              <a:t>The garland briefer than a girl's.</a:t>
            </a:r>
          </a:p>
          <a:p>
            <a:pPr eaLnBrk="1" hangingPunct="1">
              <a:lnSpc>
                <a:spcPct val="80000"/>
              </a:lnSpc>
              <a:buFont typeface="Wingdings" pitchFamily="2" charset="2"/>
              <a:buNone/>
            </a:pPr>
            <a:endParaRPr lang="en-US" sz="1400" smtClean="0"/>
          </a:p>
          <a:p>
            <a:pPr eaLnBrk="1" hangingPunct="1">
              <a:lnSpc>
                <a:spcPct val="80000"/>
              </a:lnSpc>
              <a:buFont typeface="Wingdings" pitchFamily="2" charset="2"/>
              <a:buNone/>
            </a:pPr>
            <a:endParaRPr lang="en-US" sz="1400" smtClean="0"/>
          </a:p>
          <a:p>
            <a:pPr eaLnBrk="1" hangingPunct="1">
              <a:lnSpc>
                <a:spcPct val="80000"/>
              </a:lnSpc>
              <a:buFont typeface="Wingdings" pitchFamily="2" charset="2"/>
              <a:buNone/>
            </a:pPr>
            <a:endParaRPr lang="en-US" sz="1400" smtClean="0"/>
          </a:p>
          <a:p>
            <a:pPr eaLnBrk="1" hangingPunct="1">
              <a:lnSpc>
                <a:spcPct val="80000"/>
              </a:lnSpc>
              <a:buFont typeface="Wingdings" pitchFamily="2" charset="2"/>
              <a:buNone/>
            </a:pPr>
            <a:endParaRPr lang="en-US" sz="1400" smtClean="0"/>
          </a:p>
          <a:p>
            <a:pPr eaLnBrk="1" hangingPunct="1">
              <a:lnSpc>
                <a:spcPct val="80000"/>
              </a:lnSpc>
              <a:buFont typeface="Wingdings" pitchFamily="2" charset="2"/>
              <a:buNone/>
            </a:pPr>
            <a:r>
              <a:rPr lang="en-US" sz="1400" smtClean="0"/>
              <a:t>--A.E. Housman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The Ode</a:t>
            </a:r>
          </a:p>
        </p:txBody>
      </p:sp>
      <p:sp>
        <p:nvSpPr>
          <p:cNvPr id="17411" name="Rectangle 3"/>
          <p:cNvSpPr>
            <a:spLocks noGrp="1" noChangeArrowheads="1"/>
          </p:cNvSpPr>
          <p:nvPr>
            <p:ph type="body" idx="1"/>
          </p:nvPr>
        </p:nvSpPr>
        <p:spPr>
          <a:xfrm>
            <a:off x="457200" y="1600200"/>
            <a:ext cx="8229600" cy="4876800"/>
          </a:xfrm>
        </p:spPr>
        <p:txBody>
          <a:bodyPr/>
          <a:lstStyle/>
          <a:p>
            <a:pPr eaLnBrk="1" hangingPunct="1">
              <a:lnSpc>
                <a:spcPct val="80000"/>
              </a:lnSpc>
            </a:pPr>
            <a:r>
              <a:rPr lang="en-US" sz="2400" dirty="0" smtClean="0"/>
              <a:t>Definition: a relatively long, serious, and usually meditative lyric poem that treats a noble or otherwise elevated subject in a dignified and calm manner.</a:t>
            </a:r>
          </a:p>
          <a:p>
            <a:pPr eaLnBrk="1" hangingPunct="1">
              <a:lnSpc>
                <a:spcPct val="80000"/>
              </a:lnSpc>
            </a:pPr>
            <a:r>
              <a:rPr lang="en-US" sz="2400" dirty="0" smtClean="0"/>
              <a:t>History: Ancient Greece; originally a choral poem intended to be sung at a public event</a:t>
            </a:r>
          </a:p>
          <a:p>
            <a:pPr lvl="1" eaLnBrk="1" hangingPunct="1">
              <a:lnSpc>
                <a:spcPct val="80000"/>
              </a:lnSpc>
            </a:pPr>
            <a:r>
              <a:rPr lang="en-US" sz="2000" dirty="0" smtClean="0"/>
              <a:t>Dramatically changed during the Romantic movement.</a:t>
            </a:r>
          </a:p>
          <a:p>
            <a:pPr eaLnBrk="1" hangingPunct="1">
              <a:lnSpc>
                <a:spcPct val="80000"/>
              </a:lnSpc>
            </a:pPr>
            <a:r>
              <a:rPr lang="en-US" sz="2400" dirty="0" smtClean="0"/>
              <a:t>Structure:</a:t>
            </a:r>
          </a:p>
          <a:p>
            <a:pPr lvl="1" eaLnBrk="1" hangingPunct="1">
              <a:lnSpc>
                <a:spcPct val="80000"/>
              </a:lnSpc>
            </a:pPr>
            <a:r>
              <a:rPr lang="en-US" sz="2000" dirty="0" smtClean="0"/>
              <a:t>No prescribed formal pattern describes all odes.</a:t>
            </a:r>
          </a:p>
          <a:p>
            <a:pPr lvl="1" eaLnBrk="1" hangingPunct="1">
              <a:lnSpc>
                <a:spcPct val="80000"/>
              </a:lnSpc>
            </a:pPr>
            <a:r>
              <a:rPr lang="en-US" sz="2000" dirty="0" smtClean="0"/>
              <a:t>Some odes the pattern of each stanza is repeated throughout, while in others each stanza introduces a new pattern.</a:t>
            </a:r>
          </a:p>
          <a:p>
            <a:pPr lvl="1" eaLnBrk="1" hangingPunct="1">
              <a:lnSpc>
                <a:spcPct val="80000"/>
              </a:lnSpc>
            </a:pPr>
            <a:r>
              <a:rPr lang="en-US" sz="2000" dirty="0"/>
              <a:t>“rule of thumb”—starts with an “O” for Ode</a:t>
            </a:r>
          </a:p>
          <a:p>
            <a:pPr lvl="1" eaLnBrk="1" hangingPunct="1">
              <a:lnSpc>
                <a:spcPct val="80000"/>
              </a:lnSpc>
            </a:pPr>
            <a:endParaRPr lang="en-US" sz="2000" dirty="0" smtClean="0"/>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Ode vs. Elegy</a:t>
            </a:r>
            <a:endParaRPr lang="en-US" dirty="0"/>
          </a:p>
        </p:txBody>
      </p:sp>
      <p:sp>
        <p:nvSpPr>
          <p:cNvPr id="3" name="Content Placeholder 2"/>
          <p:cNvSpPr>
            <a:spLocks noGrp="1"/>
          </p:cNvSpPr>
          <p:nvPr>
            <p:ph idx="1"/>
          </p:nvPr>
        </p:nvSpPr>
        <p:spPr/>
        <p:txBody>
          <a:bodyPr/>
          <a:lstStyle/>
          <a:p>
            <a:r>
              <a:rPr lang="en-US" dirty="0" smtClean="0"/>
              <a:t>Both the Ode and Elegy seek to elevate a subject.  </a:t>
            </a:r>
          </a:p>
          <a:p>
            <a:r>
              <a:rPr lang="en-US" dirty="0" smtClean="0"/>
              <a:t>How are they different</a:t>
            </a:r>
            <a:r>
              <a:rPr lang="en-US" dirty="0" smtClean="0"/>
              <a:t>?</a:t>
            </a:r>
            <a:endParaRPr lang="en-US" dirty="0" smtClean="0"/>
          </a:p>
        </p:txBody>
      </p:sp>
    </p:spTree>
    <p:extLst>
      <p:ext uri="{BB962C8B-B14F-4D97-AF65-F5344CB8AC3E}">
        <p14:creationId xmlns:p14="http://schemas.microsoft.com/office/powerpoint/2010/main" val="622580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The Sestina</a:t>
            </a:r>
          </a:p>
        </p:txBody>
      </p:sp>
      <p:sp>
        <p:nvSpPr>
          <p:cNvPr id="13315" name="Rectangle 3"/>
          <p:cNvSpPr>
            <a:spLocks noGrp="1" noChangeArrowheads="1"/>
          </p:cNvSpPr>
          <p:nvPr>
            <p:ph type="body" idx="1"/>
          </p:nvPr>
        </p:nvSpPr>
        <p:spPr/>
        <p:txBody>
          <a:bodyPr/>
          <a:lstStyle/>
          <a:p>
            <a:pPr eaLnBrk="1" hangingPunct="1"/>
            <a:r>
              <a:rPr lang="en-US" sz="2400" dirty="0" smtClean="0"/>
              <a:t>Definition: a tightly structured French verse consisting of repetition of terminal words.</a:t>
            </a:r>
          </a:p>
          <a:p>
            <a:pPr eaLnBrk="1" hangingPunct="1"/>
            <a:r>
              <a:rPr lang="en-US" sz="2400" dirty="0" smtClean="0"/>
              <a:t>History: originated in medieval Provence; a troubadour form!</a:t>
            </a:r>
          </a:p>
          <a:p>
            <a:pPr eaLnBrk="1" hangingPunct="1"/>
            <a:r>
              <a:rPr lang="en-US" sz="2400" dirty="0" smtClean="0"/>
              <a:t>Structure:</a:t>
            </a:r>
          </a:p>
          <a:p>
            <a:pPr lvl="1" eaLnBrk="1" hangingPunct="1"/>
            <a:r>
              <a:rPr lang="en-US" sz="2000" dirty="0" smtClean="0"/>
              <a:t>Poem of 39 lines</a:t>
            </a:r>
          </a:p>
          <a:p>
            <a:pPr lvl="1" eaLnBrk="1" hangingPunct="1"/>
            <a:r>
              <a:rPr lang="en-US" sz="2000" dirty="0" smtClean="0"/>
              <a:t>Six stanzas of six lines each</a:t>
            </a:r>
          </a:p>
          <a:p>
            <a:pPr lvl="1" eaLnBrk="1" hangingPunct="1"/>
            <a:r>
              <a:rPr lang="en-US" sz="2000" dirty="0" smtClean="0"/>
              <a:t>unrhymed</a:t>
            </a:r>
          </a:p>
          <a:p>
            <a:pPr lvl="1" eaLnBrk="1" hangingPunct="1"/>
            <a:r>
              <a:rPr lang="en-US" sz="2000" dirty="0" smtClean="0"/>
              <a:t>Envoy/envoi = a concluding stanza (a </a:t>
            </a:r>
            <a:r>
              <a:rPr lang="en-US" sz="2000" dirty="0" err="1" smtClean="0"/>
              <a:t>tercet</a:t>
            </a:r>
            <a:r>
              <a:rPr lang="en-US" sz="2000" dirty="0" smtClean="0"/>
              <a:t> addressed to a patron or other important person.)</a:t>
            </a:r>
            <a:r>
              <a:rPr lang="en-US" sz="2000" b="1" dirty="0"/>
              <a:t> envoi</a:t>
            </a:r>
            <a:r>
              <a:rPr lang="en-US" sz="2000" dirty="0"/>
              <a:t> (French for 'sending away').</a:t>
            </a:r>
            <a:endParaRPr lang="en-US" sz="2000" dirty="0" smtClean="0"/>
          </a:p>
          <a:p>
            <a:pPr lvl="1" eaLnBrk="1" hangingPunct="1"/>
            <a:r>
              <a:rPr lang="en-US" sz="2000" dirty="0" smtClean="0"/>
              <a:t>Envoy/envoi = rhyme scheme </a:t>
            </a:r>
            <a:r>
              <a:rPr lang="en-US" sz="2000" i="1" dirty="0" err="1" smtClean="0"/>
              <a:t>bcbc</a:t>
            </a:r>
            <a:endParaRPr lang="en-US" sz="2000" i="1" dirty="0" smtClean="0"/>
          </a:p>
          <a:p>
            <a:pPr eaLnBrk="1" hangingPunct="1"/>
            <a:endParaRPr lang="en-US" sz="2400" i="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smtClean="0"/>
              <a:t>Pattern of Terminal Words = Lexical Repetition</a:t>
            </a:r>
          </a:p>
        </p:txBody>
      </p:sp>
      <p:sp>
        <p:nvSpPr>
          <p:cNvPr id="14339" name="Rectangle 3"/>
          <p:cNvSpPr>
            <a:spLocks noGrp="1" noChangeArrowheads="1"/>
          </p:cNvSpPr>
          <p:nvPr>
            <p:ph type="body" idx="1"/>
          </p:nvPr>
        </p:nvSpPr>
        <p:spPr>
          <a:xfrm>
            <a:off x="457200" y="1600200"/>
            <a:ext cx="8229600" cy="4876800"/>
          </a:xfrm>
        </p:spPr>
        <p:txBody>
          <a:bodyPr/>
          <a:lstStyle/>
          <a:p>
            <a:pPr eaLnBrk="1" hangingPunct="1">
              <a:lnSpc>
                <a:spcPct val="90000"/>
              </a:lnSpc>
            </a:pPr>
            <a:r>
              <a:rPr lang="en-US" smtClean="0"/>
              <a:t>Six terminal words of the first stanza (1-6) are repeated in a specific and complex pattern as the terminal words in each of the succeeding stanzas.</a:t>
            </a:r>
          </a:p>
          <a:p>
            <a:pPr lvl="1" eaLnBrk="1" hangingPunct="1">
              <a:lnSpc>
                <a:spcPct val="90000"/>
              </a:lnSpc>
            </a:pPr>
            <a:r>
              <a:rPr lang="en-US" smtClean="0"/>
              <a:t>6-1-5-2-4-3; 3-6-4-1-2-5; 5-3-2-6-1-4; </a:t>
            </a:r>
          </a:p>
          <a:p>
            <a:pPr lvl="1" eaLnBrk="1" hangingPunct="1">
              <a:lnSpc>
                <a:spcPct val="90000"/>
              </a:lnSpc>
              <a:buFont typeface="Wingdings" pitchFamily="2" charset="2"/>
              <a:buNone/>
            </a:pPr>
            <a:r>
              <a:rPr lang="en-US" smtClean="0"/>
              <a:t>	4-5-1-3-6-2; and 2-4-6-5-3-1</a:t>
            </a:r>
          </a:p>
          <a:p>
            <a:pPr eaLnBrk="1" hangingPunct="1">
              <a:lnSpc>
                <a:spcPct val="90000"/>
              </a:lnSpc>
            </a:pPr>
            <a:r>
              <a:rPr lang="en-US" smtClean="0"/>
              <a:t>The envoy’s terminal words follow the pattern 5-3-1 </a:t>
            </a:r>
          </a:p>
          <a:p>
            <a:pPr lvl="1" eaLnBrk="1" hangingPunct="1">
              <a:lnSpc>
                <a:spcPct val="90000"/>
              </a:lnSpc>
            </a:pPr>
            <a:r>
              <a:rPr lang="en-US" smtClean="0"/>
              <a:t>The other three terminal words from the preceding stanzas must appear in the middle of each of the three envoy lines ins 2-4-6 pattern!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Contemporary Style</a:t>
            </a:r>
          </a:p>
        </p:txBody>
      </p:sp>
      <p:sp>
        <p:nvSpPr>
          <p:cNvPr id="15363" name="Rectangle 3"/>
          <p:cNvSpPr>
            <a:spLocks noGrp="1" noChangeArrowheads="1"/>
          </p:cNvSpPr>
          <p:nvPr>
            <p:ph type="body" idx="1"/>
          </p:nvPr>
        </p:nvSpPr>
        <p:spPr/>
        <p:txBody>
          <a:bodyPr/>
          <a:lstStyle/>
          <a:p>
            <a:pPr eaLnBrk="1" hangingPunct="1">
              <a:lnSpc>
                <a:spcPct val="90000"/>
              </a:lnSpc>
            </a:pPr>
            <a:r>
              <a:rPr lang="en-US" smtClean="0"/>
              <a:t>Popular with contemporary poets due to the sestina’s ability to appear conversational.</a:t>
            </a:r>
          </a:p>
          <a:p>
            <a:pPr eaLnBrk="1" hangingPunct="1">
              <a:lnSpc>
                <a:spcPct val="90000"/>
              </a:lnSpc>
            </a:pPr>
            <a:r>
              <a:rPr lang="en-US" smtClean="0"/>
              <a:t>Repetition = affirmation</a:t>
            </a:r>
          </a:p>
          <a:p>
            <a:pPr eaLnBrk="1" hangingPunct="1">
              <a:lnSpc>
                <a:spcPct val="90000"/>
              </a:lnSpc>
            </a:pPr>
            <a:r>
              <a:rPr lang="en-US" smtClean="0"/>
              <a:t>Circular narrative = gives variations on a theme (</a:t>
            </a:r>
            <a:r>
              <a:rPr lang="en-US" smtClean="0">
                <a:solidFill>
                  <a:srgbClr val="FF0000"/>
                </a:solidFill>
              </a:rPr>
              <a:t>tied to the six words!</a:t>
            </a:r>
            <a:r>
              <a:rPr lang="en-US" smtClean="0"/>
              <a:t>)</a:t>
            </a:r>
          </a:p>
          <a:p>
            <a:pPr eaLnBrk="1" hangingPunct="1">
              <a:lnSpc>
                <a:spcPct val="90000"/>
              </a:lnSpc>
            </a:pPr>
            <a:r>
              <a:rPr lang="en-US" smtClean="0"/>
              <a:t>Envoy = often dropped due to the character.  No closure then.</a:t>
            </a:r>
          </a:p>
          <a:p>
            <a:pPr eaLnBrk="1" hangingPunct="1">
              <a:lnSpc>
                <a:spcPct val="90000"/>
              </a:lnSpc>
            </a:pPr>
            <a:r>
              <a:rPr lang="en-US" smtClean="0"/>
              <a:t>Variations in line length = element of surprise.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Sestina’s form</a:t>
            </a:r>
            <a:endParaRPr lang="en-US" dirty="0"/>
          </a:p>
        </p:txBody>
      </p:sp>
      <p:sp>
        <p:nvSpPr>
          <p:cNvPr id="3" name="Content Placeholder 2"/>
          <p:cNvSpPr>
            <a:spLocks noGrp="1"/>
          </p:cNvSpPr>
          <p:nvPr>
            <p:ph idx="1"/>
          </p:nvPr>
        </p:nvSpPr>
        <p:spPr/>
        <p:txBody>
          <a:bodyPr/>
          <a:lstStyle/>
          <a:p>
            <a:r>
              <a:rPr lang="en-US" dirty="0"/>
              <a:t>1. ABCDEF</a:t>
            </a:r>
            <a:br>
              <a:rPr lang="en-US" dirty="0"/>
            </a:br>
            <a:r>
              <a:rPr lang="en-US" dirty="0"/>
              <a:t>2. FAEBDC</a:t>
            </a:r>
            <a:br>
              <a:rPr lang="en-US" dirty="0"/>
            </a:br>
            <a:r>
              <a:rPr lang="en-US" dirty="0"/>
              <a:t>3. CFDABE</a:t>
            </a:r>
            <a:br>
              <a:rPr lang="en-US" dirty="0"/>
            </a:br>
            <a:r>
              <a:rPr lang="en-US" dirty="0"/>
              <a:t>4. ECBFAD</a:t>
            </a:r>
            <a:br>
              <a:rPr lang="en-US" dirty="0"/>
            </a:br>
            <a:r>
              <a:rPr lang="en-US" dirty="0"/>
              <a:t>5. DEACFB</a:t>
            </a:r>
            <a:br>
              <a:rPr lang="en-US" dirty="0"/>
            </a:br>
            <a:r>
              <a:rPr lang="en-US" dirty="0"/>
              <a:t>6. BDFECA</a:t>
            </a:r>
            <a:br>
              <a:rPr lang="en-US" dirty="0"/>
            </a:br>
            <a:r>
              <a:rPr lang="en-US" dirty="0"/>
              <a:t>7. (envoi) ECA or ACE</a:t>
            </a:r>
          </a:p>
        </p:txBody>
      </p:sp>
    </p:spTree>
    <p:extLst>
      <p:ext uri="{BB962C8B-B14F-4D97-AF65-F5344CB8AC3E}">
        <p14:creationId xmlns:p14="http://schemas.microsoft.com/office/powerpoint/2010/main" val="314838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a:t>
            </a:r>
            <a:r>
              <a:rPr lang="en-US" dirty="0" err="1" smtClean="0"/>
              <a:t>Petrarchan</a:t>
            </a:r>
            <a:r>
              <a:rPr lang="en-US" dirty="0" smtClean="0"/>
              <a:t> Sonnet</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smtClean="0"/>
              <a:t>Divided into two sections</a:t>
            </a:r>
          </a:p>
          <a:p>
            <a:pPr lvl="1" eaLnBrk="1" hangingPunct="1">
              <a:lnSpc>
                <a:spcPct val="90000"/>
              </a:lnSpc>
            </a:pPr>
            <a:r>
              <a:rPr lang="en-US" dirty="0" smtClean="0"/>
              <a:t>Octave (how many lines?)</a:t>
            </a:r>
          </a:p>
          <a:p>
            <a:pPr lvl="1" eaLnBrk="1" hangingPunct="1">
              <a:lnSpc>
                <a:spcPct val="90000"/>
              </a:lnSpc>
            </a:pPr>
            <a:r>
              <a:rPr lang="en-US" dirty="0" smtClean="0"/>
              <a:t>Sestet (how many lines?)</a:t>
            </a:r>
          </a:p>
          <a:p>
            <a:pPr lvl="2" eaLnBrk="1" hangingPunct="1">
              <a:lnSpc>
                <a:spcPct val="90000"/>
              </a:lnSpc>
            </a:pPr>
            <a:r>
              <a:rPr lang="en-US" dirty="0" smtClean="0"/>
              <a:t>“If I use an eight/six pattern, I can have a thorough introduction of my poetic question or ‘problem,’ while still having sufficient lines to explore an idea about, a comment on, or a solution to the ‘problem.’”</a:t>
            </a:r>
          </a:p>
          <a:p>
            <a:pPr lvl="1" eaLnBrk="1" hangingPunct="1">
              <a:lnSpc>
                <a:spcPct val="90000"/>
              </a:lnSpc>
            </a:pPr>
            <a:r>
              <a:rPr lang="en-US" dirty="0" smtClean="0"/>
              <a:t>Volta = line nine  (shift/turn) marks the difference between the problem of the octave and the solution of the sestet</a:t>
            </a:r>
          </a:p>
          <a:p>
            <a:pPr lvl="1" eaLnBrk="1" hangingPunct="1">
              <a:lnSpc>
                <a:spcPct val="90000"/>
              </a:lnSpc>
            </a:pPr>
            <a:r>
              <a:rPr lang="en-US" dirty="0" smtClean="0"/>
              <a:t>Meter = usually iambic pentameter BUT not necessary </a:t>
            </a:r>
          </a:p>
          <a:p>
            <a:pPr lvl="1" eaLnBrk="1" hangingPunct="1">
              <a:lnSpc>
                <a:spcPct val="90000"/>
              </a:lnSpc>
            </a:pPr>
            <a:r>
              <a:rPr lang="en-US" dirty="0" smtClean="0"/>
              <a:t>Rhyme scheme (usually these two)</a:t>
            </a:r>
          </a:p>
          <a:p>
            <a:pPr lvl="2" eaLnBrk="1" hangingPunct="1">
              <a:lnSpc>
                <a:spcPct val="90000"/>
              </a:lnSpc>
            </a:pPr>
            <a:r>
              <a:rPr lang="en-US" dirty="0" smtClean="0"/>
              <a:t>Abba, </a:t>
            </a:r>
            <a:r>
              <a:rPr lang="en-US" dirty="0" err="1" smtClean="0"/>
              <a:t>abba</a:t>
            </a:r>
            <a:r>
              <a:rPr lang="en-US" dirty="0" smtClean="0"/>
              <a:t> /</a:t>
            </a:r>
            <a:r>
              <a:rPr lang="en-US" dirty="0" err="1" smtClean="0"/>
              <a:t>cdcdcd</a:t>
            </a:r>
            <a:endParaRPr lang="en-US" dirty="0" smtClean="0"/>
          </a:p>
          <a:p>
            <a:pPr lvl="2" eaLnBrk="1" hangingPunct="1">
              <a:lnSpc>
                <a:spcPct val="90000"/>
              </a:lnSpc>
            </a:pPr>
            <a:r>
              <a:rPr lang="en-US" dirty="0" err="1" smtClean="0"/>
              <a:t>Abba,abba</a:t>
            </a:r>
            <a:r>
              <a:rPr lang="en-US" dirty="0" smtClean="0"/>
              <a:t> /</a:t>
            </a:r>
            <a:r>
              <a:rPr lang="en-US" dirty="0" err="1" smtClean="0"/>
              <a:t>cdecde</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Petrarchan Sonnet</a:t>
            </a:r>
            <a:endParaRPr lang="en-US" dirty="0"/>
          </a:p>
        </p:txBody>
      </p:sp>
      <p:sp>
        <p:nvSpPr>
          <p:cNvPr id="3" name="Content Placeholder 2"/>
          <p:cNvSpPr>
            <a:spLocks noGrp="1"/>
          </p:cNvSpPr>
          <p:nvPr>
            <p:ph idx="1"/>
          </p:nvPr>
        </p:nvSpPr>
        <p:spPr/>
        <p:txBody>
          <a:bodyPr/>
          <a:lstStyle/>
          <a:p>
            <a:r>
              <a:rPr lang="en-US" dirty="0" smtClean="0"/>
              <a:t>Developed by a group of Renaissance poets and claimed by Petrarch.</a:t>
            </a:r>
          </a:p>
          <a:p>
            <a:r>
              <a:rPr lang="en-US" dirty="0" smtClean="0"/>
              <a:t>Originally written in Italian</a:t>
            </a:r>
          </a:p>
          <a:p>
            <a:r>
              <a:rPr lang="en-US" dirty="0" smtClean="0"/>
              <a:t>Most in iambic pentameter but some in tetrameter and even hexameter.</a:t>
            </a:r>
          </a:p>
          <a:p>
            <a:r>
              <a:rPr lang="en-US" dirty="0" smtClean="0"/>
              <a:t>Divided into an octave and a sestet</a:t>
            </a:r>
            <a:endParaRPr lang="en-US" dirty="0"/>
          </a:p>
        </p:txBody>
      </p:sp>
    </p:spTree>
    <p:extLst>
      <p:ext uri="{BB962C8B-B14F-4D97-AF65-F5344CB8AC3E}">
        <p14:creationId xmlns:p14="http://schemas.microsoft.com/office/powerpoint/2010/main" val="2173836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Petrarchan Sonnet</a:t>
            </a:r>
            <a:endParaRPr lang="en-US" dirty="0"/>
          </a:p>
        </p:txBody>
      </p:sp>
      <p:sp>
        <p:nvSpPr>
          <p:cNvPr id="3" name="Content Placeholder 2"/>
          <p:cNvSpPr>
            <a:spLocks noGrp="1"/>
          </p:cNvSpPr>
          <p:nvPr>
            <p:ph idx="1"/>
          </p:nvPr>
        </p:nvSpPr>
        <p:spPr/>
        <p:txBody>
          <a:bodyPr/>
          <a:lstStyle/>
          <a:p>
            <a:r>
              <a:rPr lang="en-US" dirty="0" smtClean="0"/>
              <a:t>The </a:t>
            </a:r>
            <a:r>
              <a:rPr lang="en-US" dirty="0"/>
              <a:t>first eight lines to present the situation, attitude, idea or </a:t>
            </a:r>
            <a:r>
              <a:rPr lang="en-US" dirty="0" smtClean="0"/>
              <a:t>problem</a:t>
            </a:r>
          </a:p>
          <a:p>
            <a:r>
              <a:rPr lang="en-US" dirty="0"/>
              <a:t>Last six lines comment or resolve problem presented.</a:t>
            </a:r>
          </a:p>
          <a:p>
            <a:r>
              <a:rPr lang="en-US" dirty="0" smtClean="0"/>
              <a:t>Volta:  shift/turning point  - marks changing emotions </a:t>
            </a:r>
            <a:endParaRPr lang="en-US" dirty="0"/>
          </a:p>
          <a:p>
            <a:endParaRPr lang="en-US" dirty="0"/>
          </a:p>
        </p:txBody>
      </p:sp>
    </p:spTree>
    <p:extLst>
      <p:ext uri="{BB962C8B-B14F-4D97-AF65-F5344CB8AC3E}">
        <p14:creationId xmlns:p14="http://schemas.microsoft.com/office/powerpoint/2010/main" val="1758816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Themes expressed in Petrarchan Sonnets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beloved is ideally beautiful, unattainable, and cruel in rejecting the poet’s love</a:t>
            </a:r>
          </a:p>
          <a:p>
            <a:endParaRPr lang="en-US" dirty="0" smtClean="0"/>
          </a:p>
          <a:p>
            <a:r>
              <a:rPr lang="en-US" dirty="0" smtClean="0"/>
              <a:t>Love is a torment</a:t>
            </a:r>
          </a:p>
          <a:p>
            <a:endParaRPr lang="en-US" dirty="0" smtClean="0"/>
          </a:p>
          <a:p>
            <a:r>
              <a:rPr lang="en-US" dirty="0" smtClean="0"/>
              <a:t>The Lover suffers from extreme feelings</a:t>
            </a:r>
          </a:p>
          <a:p>
            <a:endParaRPr lang="en-US" dirty="0" smtClean="0"/>
          </a:p>
          <a:p>
            <a:r>
              <a:rPr lang="en-US" dirty="0" smtClean="0"/>
              <a:t>The God of Love is harsh</a:t>
            </a:r>
          </a:p>
          <a:p>
            <a:endParaRPr lang="en-US" dirty="0" smtClean="0"/>
          </a:p>
          <a:p>
            <a:r>
              <a:rPr lang="en-US" dirty="0" smtClean="0"/>
              <a:t>Love is a religion</a:t>
            </a:r>
          </a:p>
          <a:p>
            <a:endParaRPr lang="en-US" dirty="0" smtClean="0"/>
          </a:p>
          <a:p>
            <a:r>
              <a:rPr lang="en-US" dirty="0" smtClean="0"/>
              <a:t>The eyes are the window to the soul</a:t>
            </a:r>
          </a:p>
          <a:p>
            <a:endParaRPr lang="en-US" dirty="0" smtClean="0"/>
          </a:p>
          <a:p>
            <a:r>
              <a:rPr lang="en-US" dirty="0" smtClean="0"/>
              <a:t>The poem will immortalize the beloved</a:t>
            </a:r>
          </a:p>
          <a:p>
            <a:endParaRPr lang="en-US" dirty="0" smtClean="0"/>
          </a:p>
        </p:txBody>
      </p:sp>
    </p:spTree>
    <p:extLst>
      <p:ext uri="{BB962C8B-B14F-4D97-AF65-F5344CB8AC3E}">
        <p14:creationId xmlns:p14="http://schemas.microsoft.com/office/powerpoint/2010/main" val="169953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6629400" cy="4093428"/>
          </a:xfrm>
          <a:prstGeom prst="rect">
            <a:avLst/>
          </a:prstGeom>
          <a:noFill/>
        </p:spPr>
        <p:txBody>
          <a:bodyPr wrap="square" rtlCol="0">
            <a:spAutoFit/>
          </a:bodyPr>
          <a:lstStyle/>
          <a:p>
            <a:pPr marL="285750" indent="-285750">
              <a:buFont typeface="Arial" pitchFamily="34" charset="0"/>
              <a:buChar char="•"/>
            </a:pPr>
            <a:r>
              <a:rPr lang="en-US" sz="2000" dirty="0" smtClean="0"/>
              <a:t>A change in rhyming groups (octave and sestet) indicates a change in subject matter</a:t>
            </a:r>
          </a:p>
          <a:p>
            <a:pPr marL="285750" indent="-285750">
              <a:buFont typeface="Arial" pitchFamily="34" charset="0"/>
              <a:buChar char="•"/>
            </a:pPr>
            <a:endParaRPr lang="en-US" sz="2000" dirty="0" smtClean="0"/>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A “Volta” or turn indicates this shift in tone/attitude at the end of the octave</a:t>
            </a:r>
          </a:p>
          <a:p>
            <a:pPr marL="285750" indent="-285750">
              <a:buFont typeface="Arial" pitchFamily="34" charset="0"/>
              <a:buChar char="•"/>
            </a:pPr>
            <a:endParaRPr lang="en-US" sz="2000" dirty="0" smtClean="0"/>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The octave introduces the situation/poses a question or presents a problem</a:t>
            </a:r>
          </a:p>
          <a:p>
            <a:pPr marL="285750" indent="-285750">
              <a:buFont typeface="Arial" pitchFamily="34" charset="0"/>
              <a:buChar char="•"/>
            </a:pPr>
            <a:endParaRPr lang="en-US" sz="2000" dirty="0" smtClean="0"/>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The sestet comments on the situation or answers the problem</a:t>
            </a:r>
            <a:endParaRPr lang="en-US" sz="2000" dirty="0"/>
          </a:p>
        </p:txBody>
      </p:sp>
    </p:spTree>
    <p:extLst>
      <p:ext uri="{BB962C8B-B14F-4D97-AF65-F5344CB8AC3E}">
        <p14:creationId xmlns:p14="http://schemas.microsoft.com/office/powerpoint/2010/main" val="3415258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Sonnet 28 by Francesco Petrarch</a:t>
            </a:r>
            <a:endParaRPr lang="en-US" dirty="0"/>
          </a:p>
        </p:txBody>
      </p:sp>
      <p:sp>
        <p:nvSpPr>
          <p:cNvPr id="3" name="Content Placeholder 2"/>
          <p:cNvSpPr>
            <a:spLocks noGrp="1"/>
          </p:cNvSpPr>
          <p:nvPr>
            <p:ph idx="1"/>
          </p:nvPr>
        </p:nvSpPr>
        <p:spPr/>
        <p:txBody>
          <a:bodyPr/>
          <a:lstStyle/>
          <a:p>
            <a:pPr eaLnBrk="1" hangingPunct="1">
              <a:lnSpc>
                <a:spcPct val="90000"/>
              </a:lnSpc>
              <a:buFont typeface="Symbol" pitchFamily="18" charset="2"/>
              <a:buNone/>
            </a:pPr>
            <a:r>
              <a:rPr lang="en-US" sz="1800" dirty="0" smtClean="0">
                <a:cs typeface="Times New Roman" pitchFamily="18" charset="0"/>
              </a:rPr>
              <a:t>Alone, and lost in thought, the desert glade </a:t>
            </a:r>
          </a:p>
          <a:p>
            <a:pPr eaLnBrk="1" hangingPunct="1">
              <a:lnSpc>
                <a:spcPct val="90000"/>
              </a:lnSpc>
              <a:buFont typeface="Symbol" pitchFamily="18" charset="2"/>
              <a:buNone/>
            </a:pPr>
            <a:r>
              <a:rPr lang="en-US" sz="1800" dirty="0" smtClean="0">
                <a:cs typeface="Times New Roman" pitchFamily="18" charset="0"/>
              </a:rPr>
              <a:t>Measuring I roam with lingering steps and slow; </a:t>
            </a:r>
          </a:p>
          <a:p>
            <a:pPr eaLnBrk="1" hangingPunct="1">
              <a:lnSpc>
                <a:spcPct val="90000"/>
              </a:lnSpc>
              <a:buFont typeface="Symbol" pitchFamily="18" charset="2"/>
              <a:buNone/>
            </a:pPr>
            <a:r>
              <a:rPr lang="en-US" sz="1800" dirty="0" smtClean="0">
                <a:cs typeface="Times New Roman" pitchFamily="18" charset="0"/>
              </a:rPr>
              <a:t>And still a watchful glance around me throw, </a:t>
            </a:r>
          </a:p>
          <a:p>
            <a:pPr eaLnBrk="1" hangingPunct="1">
              <a:lnSpc>
                <a:spcPct val="90000"/>
              </a:lnSpc>
              <a:buFont typeface="Symbol" pitchFamily="18" charset="2"/>
              <a:buNone/>
            </a:pPr>
            <a:r>
              <a:rPr lang="en-US" sz="1800" dirty="0" smtClean="0">
                <a:cs typeface="Times New Roman" pitchFamily="18" charset="0"/>
              </a:rPr>
              <a:t>Anxious to shun the print of human tread: </a:t>
            </a:r>
          </a:p>
          <a:p>
            <a:pPr eaLnBrk="1" hangingPunct="1">
              <a:lnSpc>
                <a:spcPct val="90000"/>
              </a:lnSpc>
              <a:buFont typeface="Symbol" pitchFamily="18" charset="2"/>
              <a:buNone/>
            </a:pPr>
            <a:r>
              <a:rPr lang="en-US" sz="1800" dirty="0" smtClean="0">
                <a:cs typeface="Times New Roman" pitchFamily="18" charset="0"/>
              </a:rPr>
              <a:t>No other means I find, no surer aid </a:t>
            </a:r>
          </a:p>
          <a:p>
            <a:pPr eaLnBrk="1" hangingPunct="1">
              <a:lnSpc>
                <a:spcPct val="90000"/>
              </a:lnSpc>
              <a:buFont typeface="Symbol" pitchFamily="18" charset="2"/>
              <a:buNone/>
            </a:pPr>
            <a:r>
              <a:rPr lang="en-US" sz="1800" dirty="0" smtClean="0">
                <a:cs typeface="Times New Roman" pitchFamily="18" charset="0"/>
              </a:rPr>
              <a:t>From the world's prying eye to hide my woe: </a:t>
            </a:r>
          </a:p>
          <a:p>
            <a:pPr eaLnBrk="1" hangingPunct="1">
              <a:lnSpc>
                <a:spcPct val="90000"/>
              </a:lnSpc>
              <a:buFont typeface="Symbol" pitchFamily="18" charset="2"/>
              <a:buNone/>
            </a:pPr>
            <a:r>
              <a:rPr lang="en-US" sz="1800" dirty="0" smtClean="0">
                <a:cs typeface="Times New Roman" pitchFamily="18" charset="0"/>
              </a:rPr>
              <a:t>So well my wild disordered gestures show, </a:t>
            </a:r>
          </a:p>
          <a:p>
            <a:pPr eaLnBrk="1" hangingPunct="1">
              <a:lnSpc>
                <a:spcPct val="90000"/>
              </a:lnSpc>
              <a:buFont typeface="Symbol" pitchFamily="18" charset="2"/>
              <a:buNone/>
            </a:pPr>
            <a:r>
              <a:rPr lang="en-US" sz="1800" dirty="0" smtClean="0">
                <a:cs typeface="Times New Roman" pitchFamily="18" charset="0"/>
              </a:rPr>
              <a:t>And love-</a:t>
            </a:r>
            <a:r>
              <a:rPr lang="en-US" sz="1800" dirty="0" err="1" smtClean="0">
                <a:cs typeface="Times New Roman" pitchFamily="18" charset="0"/>
              </a:rPr>
              <a:t>lorn</a:t>
            </a:r>
            <a:r>
              <a:rPr lang="en-US" sz="1800" dirty="0" smtClean="0">
                <a:cs typeface="Times New Roman" pitchFamily="18" charset="0"/>
              </a:rPr>
              <a:t> looks, the fire within me bred, </a:t>
            </a:r>
          </a:p>
          <a:p>
            <a:pPr eaLnBrk="1" hangingPunct="1">
              <a:lnSpc>
                <a:spcPct val="90000"/>
              </a:lnSpc>
              <a:buFont typeface="Symbol" pitchFamily="18" charset="2"/>
              <a:buNone/>
            </a:pPr>
            <a:r>
              <a:rPr lang="en-US" sz="1800" dirty="0" smtClean="0">
                <a:cs typeface="Times New Roman" pitchFamily="18" charset="0"/>
              </a:rPr>
              <a:t>That well I think each mountain, wood and plain, </a:t>
            </a:r>
          </a:p>
          <a:p>
            <a:pPr eaLnBrk="1" hangingPunct="1">
              <a:lnSpc>
                <a:spcPct val="90000"/>
              </a:lnSpc>
              <a:buFont typeface="Symbol" pitchFamily="18" charset="2"/>
              <a:buNone/>
            </a:pPr>
            <a:r>
              <a:rPr lang="en-US" sz="1800" dirty="0" smtClean="0">
                <a:cs typeface="Times New Roman" pitchFamily="18" charset="0"/>
              </a:rPr>
              <a:t>And river knows, what I from man conceal, </a:t>
            </a:r>
          </a:p>
          <a:p>
            <a:pPr eaLnBrk="1" hangingPunct="1">
              <a:lnSpc>
                <a:spcPct val="90000"/>
              </a:lnSpc>
              <a:buFont typeface="Symbol" pitchFamily="18" charset="2"/>
              <a:buNone/>
            </a:pPr>
            <a:r>
              <a:rPr lang="en-US" sz="1800" dirty="0" smtClean="0">
                <a:cs typeface="Times New Roman" pitchFamily="18" charset="0"/>
              </a:rPr>
              <a:t>What dreary hues my life's fool chances dim. </a:t>
            </a:r>
          </a:p>
          <a:p>
            <a:pPr eaLnBrk="1" hangingPunct="1">
              <a:lnSpc>
                <a:spcPct val="90000"/>
              </a:lnSpc>
              <a:buFont typeface="Symbol" pitchFamily="18" charset="2"/>
              <a:buNone/>
            </a:pPr>
            <a:r>
              <a:rPr lang="en-US" sz="1800" dirty="0" smtClean="0">
                <a:cs typeface="Times New Roman" pitchFamily="18" charset="0"/>
              </a:rPr>
              <a:t>Yet whatever wild or savage paths I've taken, </a:t>
            </a:r>
          </a:p>
          <a:p>
            <a:pPr eaLnBrk="1" hangingPunct="1">
              <a:lnSpc>
                <a:spcPct val="90000"/>
              </a:lnSpc>
              <a:buFont typeface="Symbol" pitchFamily="18" charset="2"/>
              <a:buNone/>
            </a:pPr>
            <a:r>
              <a:rPr lang="en-US" sz="1800" dirty="0" smtClean="0">
                <a:cs typeface="Times New Roman" pitchFamily="18" charset="0"/>
              </a:rPr>
              <a:t>Wherever I wander, love attends me still, </a:t>
            </a:r>
          </a:p>
          <a:p>
            <a:pPr eaLnBrk="1" hangingPunct="1">
              <a:lnSpc>
                <a:spcPct val="90000"/>
              </a:lnSpc>
              <a:buFont typeface="Symbol" pitchFamily="18" charset="2"/>
              <a:buNone/>
            </a:pPr>
            <a:r>
              <a:rPr lang="en-US" sz="1800" dirty="0" smtClean="0">
                <a:cs typeface="Times New Roman" pitchFamily="18" charset="0"/>
              </a:rPr>
              <a:t>Soft </a:t>
            </a:r>
            <a:r>
              <a:rPr lang="en-US" sz="1800" dirty="0" err="1" smtClean="0">
                <a:cs typeface="Times New Roman" pitchFamily="18" charset="0"/>
              </a:rPr>
              <a:t>whispring</a:t>
            </a:r>
            <a:r>
              <a:rPr lang="en-US" sz="1800" baseline="-30000" dirty="0" smtClean="0">
                <a:cs typeface="Times New Roman" pitchFamily="18" charset="0"/>
              </a:rPr>
              <a:t> </a:t>
            </a:r>
            <a:r>
              <a:rPr lang="en-US" sz="1800" dirty="0" smtClean="0">
                <a:cs typeface="Times New Roman" pitchFamily="18" charset="0"/>
              </a:rPr>
              <a:t>to my soul, and I to him.</a:t>
            </a:r>
            <a:endParaRPr lang="en-US" sz="1800" dirty="0" smtClean="0"/>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987</TotalTime>
  <Words>2768</Words>
  <Application>Microsoft Office PowerPoint</Application>
  <PresentationFormat>On-screen Show (4:3)</PresentationFormat>
  <Paragraphs>372</Paragraphs>
  <Slides>39</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Garamond</vt:lpstr>
      <vt:lpstr>Symbol</vt:lpstr>
      <vt:lpstr>Times New Roman</vt:lpstr>
      <vt:lpstr>Verdana</vt:lpstr>
      <vt:lpstr>Wingdings</vt:lpstr>
      <vt:lpstr>Level</vt:lpstr>
      <vt:lpstr>Poetry Unit Poetic Forms Adapted by MHDaon</vt:lpstr>
      <vt:lpstr>PowerPoint Presentation</vt:lpstr>
      <vt:lpstr>The Sonnet</vt:lpstr>
      <vt:lpstr>Italian/Petrarchan Sonnet</vt:lpstr>
      <vt:lpstr>The Petrarchan Sonnet</vt:lpstr>
      <vt:lpstr>Organization of Petrarchan Sonnet</vt:lpstr>
      <vt:lpstr>Themes expressed in Petrarchan Sonnets</vt:lpstr>
      <vt:lpstr>PowerPoint Presentation</vt:lpstr>
      <vt:lpstr>Sonnet 28 by Francesco Petrarch</vt:lpstr>
      <vt:lpstr>English/Shakespearean Sonnet</vt:lpstr>
      <vt:lpstr>Elizabeth Barrett Browning</vt:lpstr>
      <vt:lpstr>Shakespearean Sonnet Sequence</vt:lpstr>
      <vt:lpstr>Themes expressed in Shakespearean Sonnets</vt:lpstr>
      <vt:lpstr>Sonnet 18</vt:lpstr>
      <vt:lpstr>Something to Notice</vt:lpstr>
      <vt:lpstr>Tips for Analyzing Sonnets</vt:lpstr>
      <vt:lpstr>Samples to identify—good times!</vt:lpstr>
      <vt:lpstr>Ozymandias</vt:lpstr>
      <vt:lpstr>What type of sonnet is Ozymandias?</vt:lpstr>
      <vt:lpstr>         The Spenserian Sonnet</vt:lpstr>
      <vt:lpstr>The Spenserian Sonnet</vt:lpstr>
      <vt:lpstr>IDENTIFY sonnets based on rhyme schemes!</vt:lpstr>
      <vt:lpstr>So now let’s identify some sonnets.</vt:lpstr>
      <vt:lpstr>PowerPoint Presentation</vt:lpstr>
      <vt:lpstr>PowerPoint Presentation</vt:lpstr>
      <vt:lpstr>The Villanelle</vt:lpstr>
      <vt:lpstr>Refrain Elements</vt:lpstr>
      <vt:lpstr>Do Not Go Gentle Into That Good Night</vt:lpstr>
      <vt:lpstr>“Do Not Go Gentle Into That Good Night” by Dylan Thomas</vt:lpstr>
      <vt:lpstr>The Elegy</vt:lpstr>
      <vt:lpstr>Structure of the Elegy</vt:lpstr>
      <vt:lpstr>Pastoral Elegy</vt:lpstr>
      <vt:lpstr> To An Athlete Dying Young  1896</vt:lpstr>
      <vt:lpstr>The Ode</vt:lpstr>
      <vt:lpstr>Ode vs. Elegy</vt:lpstr>
      <vt:lpstr>The Sestina</vt:lpstr>
      <vt:lpstr>Pattern of Terminal Words = Lexical Repetition</vt:lpstr>
      <vt:lpstr>Contemporary Style</vt:lpstr>
      <vt:lpstr>Sestina’s form</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Poetic Forms</dc:title>
  <dc:creator>lehgen</dc:creator>
  <cp:lastModifiedBy>Michelle H. Daon</cp:lastModifiedBy>
  <cp:revision>90</cp:revision>
  <cp:lastPrinted>2014-04-04T16:54:01Z</cp:lastPrinted>
  <dcterms:created xsi:type="dcterms:W3CDTF">2008-04-14T12:44:48Z</dcterms:created>
  <dcterms:modified xsi:type="dcterms:W3CDTF">2016-03-11T14:23:20Z</dcterms:modified>
</cp:coreProperties>
</file>