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67" r:id="rId4"/>
    <p:sldId id="261" r:id="rId5"/>
    <p:sldId id="259" r:id="rId6"/>
    <p:sldId id="262" r:id="rId7"/>
    <p:sldId id="264" r:id="rId8"/>
    <p:sldId id="263" r:id="rId9"/>
    <p:sldId id="269" r:id="rId10"/>
    <p:sldId id="270" r:id="rId11"/>
    <p:sldId id="271" r:id="rId12"/>
    <p:sldId id="272" r:id="rId13"/>
    <p:sldId id="273" r:id="rId14"/>
    <p:sldId id="274" r:id="rId15"/>
    <p:sldId id="265" r:id="rId16"/>
    <p:sldId id="268" r:id="rId17"/>
    <p:sldId id="282" r:id="rId18"/>
    <p:sldId id="283" r:id="rId19"/>
    <p:sldId id="285" r:id="rId20"/>
    <p:sldId id="287" r:id="rId21"/>
    <p:sldId id="289"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ram" initials="Y" lastIdx="1" clrIdx="0">
    <p:extLst>
      <p:ext uri="{19B8F6BF-5375-455C-9EA6-DF929625EA0E}">
        <p15:presenceInfo xmlns:p15="http://schemas.microsoft.com/office/powerpoint/2012/main" userId="379c213e3c7605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41" d="100"/>
          <a:sy n="41" d="100"/>
        </p:scale>
        <p:origin x="9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1-11T12:55:28.343"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1-11T12:55:28.343"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C8DF1-1EE1-4569-8EDF-2A3B0D889198}"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6F617-EFEB-4E20-B53A-41EE77419A06}" type="slidenum">
              <a:rPr lang="en-US" smtClean="0"/>
              <a:t>‹#›</a:t>
            </a:fld>
            <a:endParaRPr lang="en-US"/>
          </a:p>
        </p:txBody>
      </p:sp>
    </p:spTree>
    <p:extLst>
      <p:ext uri="{BB962C8B-B14F-4D97-AF65-F5344CB8AC3E}">
        <p14:creationId xmlns:p14="http://schemas.microsoft.com/office/powerpoint/2010/main" val="2738764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single essay prompt that ever was or will be asked on the AP English Literature exam is a version of the universal prompt, or, “</a:t>
            </a:r>
            <a:r>
              <a:rPr lang="en-US" dirty="0" err="1" smtClean="0"/>
              <a:t>uni</a:t>
            </a:r>
            <a:r>
              <a:rPr lang="en-US" dirty="0" smtClean="0"/>
              <a:t>-prompt”:  </a:t>
            </a:r>
          </a:p>
          <a:p>
            <a:endParaRPr lang="en-US" dirty="0"/>
          </a:p>
        </p:txBody>
      </p:sp>
      <p:sp>
        <p:nvSpPr>
          <p:cNvPr id="4" name="Slide Number Placeholder 3"/>
          <p:cNvSpPr>
            <a:spLocks noGrp="1"/>
          </p:cNvSpPr>
          <p:nvPr>
            <p:ph type="sldNum" sz="quarter" idx="10"/>
          </p:nvPr>
        </p:nvSpPr>
        <p:spPr/>
        <p:txBody>
          <a:bodyPr/>
          <a:lstStyle/>
          <a:p>
            <a:fld id="{A516F617-EFEB-4E20-B53A-41EE77419A06}" type="slidenum">
              <a:rPr lang="en-US" smtClean="0"/>
              <a:t>2</a:t>
            </a:fld>
            <a:endParaRPr lang="en-US"/>
          </a:p>
        </p:txBody>
      </p:sp>
    </p:spTree>
    <p:extLst>
      <p:ext uri="{BB962C8B-B14F-4D97-AF65-F5344CB8AC3E}">
        <p14:creationId xmlns:p14="http://schemas.microsoft.com/office/powerpoint/2010/main" val="78469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F617-EFEB-4E20-B53A-41EE77419A06}" type="slidenum">
              <a:rPr lang="en-US" smtClean="0"/>
              <a:t>22</a:t>
            </a:fld>
            <a:endParaRPr lang="en-US"/>
          </a:p>
        </p:txBody>
      </p:sp>
    </p:spTree>
    <p:extLst>
      <p:ext uri="{BB962C8B-B14F-4D97-AF65-F5344CB8AC3E}">
        <p14:creationId xmlns:p14="http://schemas.microsoft.com/office/powerpoint/2010/main" val="89346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words, what’s the MOWAW</a:t>
            </a:r>
            <a:endParaRPr lang="en-US" dirty="0"/>
          </a:p>
        </p:txBody>
      </p:sp>
      <p:sp>
        <p:nvSpPr>
          <p:cNvPr id="4" name="Slide Number Placeholder 3"/>
          <p:cNvSpPr>
            <a:spLocks noGrp="1"/>
          </p:cNvSpPr>
          <p:nvPr>
            <p:ph type="sldNum" sz="quarter" idx="10"/>
          </p:nvPr>
        </p:nvSpPr>
        <p:spPr/>
        <p:txBody>
          <a:bodyPr/>
          <a:lstStyle/>
          <a:p>
            <a:fld id="{A516F617-EFEB-4E20-B53A-41EE77419A06}" type="slidenum">
              <a:rPr lang="en-US" smtClean="0"/>
              <a:t>3</a:t>
            </a:fld>
            <a:endParaRPr lang="en-US"/>
          </a:p>
        </p:txBody>
      </p:sp>
    </p:spTree>
    <p:extLst>
      <p:ext uri="{BB962C8B-B14F-4D97-AF65-F5344CB8AC3E}">
        <p14:creationId xmlns:p14="http://schemas.microsoft.com/office/powerpoint/2010/main" val="227560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you are working on a prose or poetry passage, there is a classic essay question that you will be asked to address. Here is that </a:t>
            </a:r>
            <a:r>
              <a:rPr lang="en-US" dirty="0" err="1" smtClean="0"/>
              <a:t>uni</a:t>
            </a:r>
            <a:r>
              <a:rPr lang="en-US" dirty="0" smtClean="0"/>
              <a:t>- prompt in its most basic form. “Read the following work carefully…”</a:t>
            </a:r>
            <a:endParaRPr lang="en-US" dirty="0"/>
          </a:p>
        </p:txBody>
      </p:sp>
      <p:sp>
        <p:nvSpPr>
          <p:cNvPr id="4" name="Slide Number Placeholder 3"/>
          <p:cNvSpPr>
            <a:spLocks noGrp="1"/>
          </p:cNvSpPr>
          <p:nvPr>
            <p:ph type="sldNum" sz="quarter" idx="10"/>
          </p:nvPr>
        </p:nvSpPr>
        <p:spPr/>
        <p:txBody>
          <a:bodyPr/>
          <a:lstStyle/>
          <a:p>
            <a:fld id="{A516F617-EFEB-4E20-B53A-41EE77419A06}" type="slidenum">
              <a:rPr lang="en-US" smtClean="0"/>
              <a:t>4</a:t>
            </a:fld>
            <a:endParaRPr lang="en-US"/>
          </a:p>
        </p:txBody>
      </p:sp>
    </p:spTree>
    <p:extLst>
      <p:ext uri="{BB962C8B-B14F-4D97-AF65-F5344CB8AC3E}">
        <p14:creationId xmlns:p14="http://schemas.microsoft.com/office/powerpoint/2010/main" val="206284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obvious that poetry is different from prose and</a:t>
            </a:r>
            <a:r>
              <a:rPr lang="en-US" baseline="0" dirty="0" smtClean="0"/>
              <a:t> writing about each is different also.  The level of your writing should be a direct reflection of your critical thinking.</a:t>
            </a:r>
            <a:endParaRPr lang="en-US" dirty="0"/>
          </a:p>
        </p:txBody>
      </p:sp>
      <p:sp>
        <p:nvSpPr>
          <p:cNvPr id="4" name="Slide Number Placeholder 3"/>
          <p:cNvSpPr>
            <a:spLocks noGrp="1"/>
          </p:cNvSpPr>
          <p:nvPr>
            <p:ph type="sldNum" sz="quarter" idx="10"/>
          </p:nvPr>
        </p:nvSpPr>
        <p:spPr/>
        <p:txBody>
          <a:bodyPr/>
          <a:lstStyle/>
          <a:p>
            <a:fld id="{A516F617-EFEB-4E20-B53A-41EE77419A06}" type="slidenum">
              <a:rPr lang="en-US" smtClean="0"/>
              <a:t>5</a:t>
            </a:fld>
            <a:endParaRPr lang="en-US"/>
          </a:p>
        </p:txBody>
      </p:sp>
    </p:spTree>
    <p:extLst>
      <p:ext uri="{BB962C8B-B14F-4D97-AF65-F5344CB8AC3E}">
        <p14:creationId xmlns:p14="http://schemas.microsoft.com/office/powerpoint/2010/main" val="12785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 when you find a metaphor, you should identify it and connect it to the poet’s intended purpose or meaning</a:t>
            </a:r>
          </a:p>
          <a:p>
            <a:endParaRPr lang="en-US" dirty="0"/>
          </a:p>
        </p:txBody>
      </p:sp>
      <p:sp>
        <p:nvSpPr>
          <p:cNvPr id="4" name="Slide Number Placeholder 3"/>
          <p:cNvSpPr>
            <a:spLocks noGrp="1"/>
          </p:cNvSpPr>
          <p:nvPr>
            <p:ph type="sldNum" sz="quarter" idx="10"/>
          </p:nvPr>
        </p:nvSpPr>
        <p:spPr/>
        <p:txBody>
          <a:bodyPr/>
          <a:lstStyle/>
          <a:p>
            <a:fld id="{A516F617-EFEB-4E20-B53A-41EE77419A06}" type="slidenum">
              <a:rPr lang="en-US" smtClean="0"/>
              <a:t>6</a:t>
            </a:fld>
            <a:endParaRPr lang="en-US"/>
          </a:p>
        </p:txBody>
      </p:sp>
    </p:spTree>
    <p:extLst>
      <p:ext uri="{BB962C8B-B14F-4D97-AF65-F5344CB8AC3E}">
        <p14:creationId xmlns:p14="http://schemas.microsoft.com/office/powerpoint/2010/main" val="130627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look at several typical questions that have been used as prompts for the poetry essay on the AP Lit exam in the past.</a:t>
            </a:r>
          </a:p>
          <a:p>
            <a:endParaRPr lang="en-US" dirty="0"/>
          </a:p>
        </p:txBody>
      </p:sp>
      <p:sp>
        <p:nvSpPr>
          <p:cNvPr id="4" name="Slide Number Placeholder 3"/>
          <p:cNvSpPr>
            <a:spLocks noGrp="1"/>
          </p:cNvSpPr>
          <p:nvPr>
            <p:ph type="sldNum" sz="quarter" idx="10"/>
          </p:nvPr>
        </p:nvSpPr>
        <p:spPr/>
        <p:txBody>
          <a:bodyPr/>
          <a:lstStyle/>
          <a:p>
            <a:fld id="{A516F617-EFEB-4E20-B53A-41EE77419A06}" type="slidenum">
              <a:rPr lang="en-US" smtClean="0"/>
              <a:t>7</a:t>
            </a:fld>
            <a:endParaRPr lang="en-US"/>
          </a:p>
        </p:txBody>
      </p:sp>
    </p:spTree>
    <p:extLst>
      <p:ext uri="{BB962C8B-B14F-4D97-AF65-F5344CB8AC3E}">
        <p14:creationId xmlns:p14="http://schemas.microsoft.com/office/powerpoint/2010/main" val="3130112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F617-EFEB-4E20-B53A-41EE77419A06}" type="slidenum">
              <a:rPr lang="en-US" smtClean="0"/>
              <a:t>8</a:t>
            </a:fld>
            <a:endParaRPr lang="en-US"/>
          </a:p>
        </p:txBody>
      </p:sp>
    </p:spTree>
    <p:extLst>
      <p:ext uri="{BB962C8B-B14F-4D97-AF65-F5344CB8AC3E}">
        <p14:creationId xmlns:p14="http://schemas.microsoft.com/office/powerpoint/2010/main" val="261227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always include TONE</a:t>
            </a:r>
            <a:r>
              <a:rPr lang="en-US" baseline="0" dirty="0" smtClean="0"/>
              <a:t> – if possible:  since it’s there in every piece both prose and poetry.</a:t>
            </a:r>
            <a:endParaRPr lang="en-US" dirty="0"/>
          </a:p>
        </p:txBody>
      </p:sp>
      <p:sp>
        <p:nvSpPr>
          <p:cNvPr id="4" name="Slide Number Placeholder 3"/>
          <p:cNvSpPr>
            <a:spLocks noGrp="1"/>
          </p:cNvSpPr>
          <p:nvPr>
            <p:ph type="sldNum" sz="quarter" idx="10"/>
          </p:nvPr>
        </p:nvSpPr>
        <p:spPr/>
        <p:txBody>
          <a:bodyPr/>
          <a:lstStyle/>
          <a:p>
            <a:fld id="{A516F617-EFEB-4E20-B53A-41EE77419A06}" type="slidenum">
              <a:rPr lang="en-US" smtClean="0"/>
              <a:t>15</a:t>
            </a:fld>
            <a:endParaRPr lang="en-US"/>
          </a:p>
        </p:txBody>
      </p:sp>
    </p:spTree>
    <p:extLst>
      <p:ext uri="{BB962C8B-B14F-4D97-AF65-F5344CB8AC3E}">
        <p14:creationId xmlns:p14="http://schemas.microsoft.com/office/powerpoint/2010/main" val="1926547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device </a:t>
            </a:r>
            <a:r>
              <a:rPr lang="en-US" baseline="0" dirty="0" smtClean="0"/>
              <a:t> of STIFS:  Let’s review:</a:t>
            </a:r>
            <a:endParaRPr lang="en-US" dirty="0"/>
          </a:p>
        </p:txBody>
      </p:sp>
      <p:sp>
        <p:nvSpPr>
          <p:cNvPr id="4" name="Slide Number Placeholder 3"/>
          <p:cNvSpPr>
            <a:spLocks noGrp="1"/>
          </p:cNvSpPr>
          <p:nvPr>
            <p:ph type="sldNum" sz="quarter" idx="10"/>
          </p:nvPr>
        </p:nvSpPr>
        <p:spPr/>
        <p:txBody>
          <a:bodyPr/>
          <a:lstStyle/>
          <a:p>
            <a:fld id="{A516F617-EFEB-4E20-B53A-41EE77419A06}" type="slidenum">
              <a:rPr lang="en-US" smtClean="0"/>
              <a:t>16</a:t>
            </a:fld>
            <a:endParaRPr lang="en-US"/>
          </a:p>
        </p:txBody>
      </p:sp>
    </p:spTree>
    <p:extLst>
      <p:ext uri="{BB962C8B-B14F-4D97-AF65-F5344CB8AC3E}">
        <p14:creationId xmlns:p14="http://schemas.microsoft.com/office/powerpoint/2010/main" val="371054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11/8/2016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11/8/2016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Poetry Essay</a:t>
            </a:r>
            <a:endParaRPr lang="en-US" dirty="0"/>
          </a:p>
        </p:txBody>
      </p:sp>
      <p:sp>
        <p:nvSpPr>
          <p:cNvPr id="3" name="Subtitle 2"/>
          <p:cNvSpPr>
            <a:spLocks noGrp="1"/>
          </p:cNvSpPr>
          <p:nvPr>
            <p:ph type="subTitle" idx="1"/>
          </p:nvPr>
        </p:nvSpPr>
        <p:spPr/>
        <p:txBody>
          <a:bodyPr>
            <a:normAutofit fontScale="92500"/>
          </a:bodyPr>
          <a:lstStyle/>
          <a:p>
            <a:r>
              <a:rPr lang="en-US" dirty="0" smtClean="0"/>
              <a:t>How to Succeed on the AP LITERATURE and composition exam</a:t>
            </a:r>
          </a:p>
          <a:p>
            <a:r>
              <a:rPr lang="en-US" dirty="0" smtClean="0"/>
              <a:t>Dr. MH </a:t>
            </a:r>
            <a:r>
              <a:rPr lang="en-US" dirty="0" err="1" smtClean="0"/>
              <a:t>Daon</a:t>
            </a:r>
            <a:endParaRPr lang="en-US" dirty="0"/>
          </a:p>
        </p:txBody>
      </p:sp>
    </p:spTree>
    <p:extLst>
      <p:ext uri="{BB962C8B-B14F-4D97-AF65-F5344CB8AC3E}">
        <p14:creationId xmlns:p14="http://schemas.microsoft.com/office/powerpoint/2010/main" val="3571246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adequate response:</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098730" y="2386200"/>
            <a:ext cx="6469393" cy="3698755"/>
          </a:xfrm>
          <a:prstGeom prst="rect">
            <a:avLst/>
          </a:prstGeom>
          <a:noFill/>
          <a:ln w="9525">
            <a:noFill/>
            <a:miter lim="800000"/>
            <a:headEnd/>
            <a:tailEnd/>
          </a:ln>
        </p:spPr>
      </p:pic>
      <p:sp>
        <p:nvSpPr>
          <p:cNvPr id="5" name="TextBox 4"/>
          <p:cNvSpPr txBox="1"/>
          <p:nvPr/>
        </p:nvSpPr>
        <p:spPr>
          <a:xfrm>
            <a:off x="9110472" y="5900289"/>
            <a:ext cx="2438400" cy="369332"/>
          </a:xfrm>
          <a:prstGeom prst="rect">
            <a:avLst/>
          </a:prstGeom>
          <a:noFill/>
        </p:spPr>
        <p:txBody>
          <a:bodyPr wrap="square" rtlCol="0">
            <a:spAutoFit/>
          </a:bodyPr>
          <a:lstStyle/>
          <a:p>
            <a:r>
              <a:rPr lang="en-US" dirty="0" smtClean="0"/>
              <a:t>Sample YYY; score: 9</a:t>
            </a:r>
            <a:endParaRPr lang="en-US" dirty="0"/>
          </a:p>
        </p:txBody>
      </p:sp>
    </p:spTree>
    <p:extLst>
      <p:ext uri="{BB962C8B-B14F-4D97-AF65-F5344CB8AC3E}">
        <p14:creationId xmlns:p14="http://schemas.microsoft.com/office/powerpoint/2010/main" val="3299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strategies does this </a:t>
            </a:r>
            <a:r>
              <a:rPr lang="en-US" dirty="0" smtClean="0"/>
              <a:t>successful </a:t>
            </a:r>
            <a:r>
              <a:rPr lang="en-US" dirty="0"/>
              <a:t>student-writer use?</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548384" y="2690336"/>
            <a:ext cx="7595616" cy="2308324"/>
          </a:xfrm>
          <a:prstGeom prst="rect">
            <a:avLst/>
          </a:prstGeom>
        </p:spPr>
        <p:txBody>
          <a:bodyPr wrap="square">
            <a:spAutoFit/>
          </a:bodyPr>
          <a:lstStyle/>
          <a:p>
            <a:r>
              <a:rPr lang="en-US" sz="2400" dirty="0"/>
              <a:t>The first paragraph has a </a:t>
            </a:r>
            <a:r>
              <a:rPr lang="en-US" sz="2400" u="sng" dirty="0"/>
              <a:t>thesis </a:t>
            </a:r>
            <a:r>
              <a:rPr lang="en-US" sz="2400" dirty="0"/>
              <a:t>which defines the complex meanings attributed to the quilt.</a:t>
            </a:r>
          </a:p>
          <a:p>
            <a:r>
              <a:rPr lang="en-US" sz="2400" dirty="0"/>
              <a:t>The description of the quilt’s theme or meanings respects that fact that the poem’s meaning is not static but “develops” as we read and as we deepen our understanding of the work</a:t>
            </a:r>
            <a:r>
              <a:rPr lang="en-US" dirty="0"/>
              <a:t>.</a:t>
            </a:r>
          </a:p>
        </p:txBody>
      </p:sp>
    </p:spTree>
    <p:extLst>
      <p:ext uri="{BB962C8B-B14F-4D97-AF65-F5344CB8AC3E}">
        <p14:creationId xmlns:p14="http://schemas.microsoft.com/office/powerpoint/2010/main" val="3293249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t>
            </a:r>
            <a:r>
              <a:rPr lang="en-US" dirty="0" smtClean="0"/>
              <a:t>successful </a:t>
            </a:r>
            <a:r>
              <a:rPr lang="en-US" dirty="0"/>
              <a:t>student-writer </a:t>
            </a:r>
            <a:r>
              <a:rPr lang="en-US" dirty="0">
                <a:solidFill>
                  <a:srgbClr val="FF0000"/>
                </a:solidFill>
              </a:rPr>
              <a:t>NOT</a:t>
            </a:r>
            <a:r>
              <a:rPr lang="en-US" dirty="0"/>
              <a:t> doing?</a:t>
            </a:r>
          </a:p>
        </p:txBody>
      </p:sp>
      <p:sp>
        <p:nvSpPr>
          <p:cNvPr id="3" name="Content Placeholder 2"/>
          <p:cNvSpPr>
            <a:spLocks noGrp="1"/>
          </p:cNvSpPr>
          <p:nvPr>
            <p:ph idx="1"/>
          </p:nvPr>
        </p:nvSpPr>
        <p:spPr/>
        <p:txBody>
          <a:bodyPr>
            <a:normAutofit/>
          </a:bodyPr>
          <a:lstStyle/>
          <a:p>
            <a:r>
              <a:rPr lang="en-US" sz="3200" dirty="0"/>
              <a:t>The student </a:t>
            </a:r>
            <a:r>
              <a:rPr lang="en-US" sz="3200" u="sng" dirty="0">
                <a:solidFill>
                  <a:srgbClr val="FF0000"/>
                </a:solidFill>
              </a:rPr>
              <a:t>does not </a:t>
            </a:r>
            <a:r>
              <a:rPr lang="en-US" sz="3200" dirty="0">
                <a:solidFill>
                  <a:srgbClr val="FF0000"/>
                </a:solidFill>
              </a:rPr>
              <a:t>repeat the prompt</a:t>
            </a:r>
            <a:r>
              <a:rPr lang="en-US" sz="3200" dirty="0"/>
              <a:t>.</a:t>
            </a:r>
          </a:p>
          <a:p>
            <a:r>
              <a:rPr lang="en-US" sz="3200" dirty="0"/>
              <a:t>There is </a:t>
            </a:r>
            <a:r>
              <a:rPr lang="en-US" sz="3200" u="sng" dirty="0">
                <a:solidFill>
                  <a:srgbClr val="FF0000"/>
                </a:solidFill>
              </a:rPr>
              <a:t>no</a:t>
            </a:r>
            <a:r>
              <a:rPr lang="en-US" sz="3200" dirty="0">
                <a:solidFill>
                  <a:srgbClr val="FF0000"/>
                </a:solidFill>
              </a:rPr>
              <a:t> laundry list of technical terms </a:t>
            </a:r>
            <a:r>
              <a:rPr lang="en-US" sz="3200" dirty="0"/>
              <a:t>for literary techniques.</a:t>
            </a:r>
          </a:p>
          <a:p>
            <a:r>
              <a:rPr lang="en-US" sz="3200" dirty="0"/>
              <a:t>There is </a:t>
            </a:r>
            <a:r>
              <a:rPr lang="en-US" sz="3200" dirty="0">
                <a:solidFill>
                  <a:srgbClr val="FF0000"/>
                </a:solidFill>
              </a:rPr>
              <a:t>not much of a distracting “grabber”-type </a:t>
            </a:r>
            <a:r>
              <a:rPr lang="en-US" sz="3200" dirty="0"/>
              <a:t>introduction. </a:t>
            </a:r>
            <a:r>
              <a:rPr lang="en-US" sz="3200" dirty="0">
                <a:solidFill>
                  <a:schemeClr val="bg2">
                    <a:lumMod val="75000"/>
                  </a:schemeClr>
                </a:solidFill>
              </a:rPr>
              <a:t>Nearly all of this first paragraph is about the poem; there is a brief “grabber” sentence, but it is seamlessly related to the statement of the poem’s theme (</a:t>
            </a:r>
            <a:r>
              <a:rPr lang="en-US" sz="3200" dirty="0" err="1">
                <a:solidFill>
                  <a:schemeClr val="bg2">
                    <a:lumMod val="75000"/>
                  </a:schemeClr>
                </a:solidFill>
              </a:rPr>
              <a:t>i.e.“complex</a:t>
            </a:r>
            <a:r>
              <a:rPr lang="en-US" sz="3200" dirty="0">
                <a:solidFill>
                  <a:schemeClr val="bg2">
                    <a:lumMod val="75000"/>
                  </a:schemeClr>
                </a:solidFill>
              </a:rPr>
              <a:t> meanings”).</a:t>
            </a:r>
          </a:p>
          <a:p>
            <a:endParaRPr lang="en-US" sz="3200" dirty="0"/>
          </a:p>
        </p:txBody>
      </p:sp>
    </p:spTree>
    <p:extLst>
      <p:ext uri="{BB962C8B-B14F-4D97-AF65-F5344CB8AC3E}">
        <p14:creationId xmlns:p14="http://schemas.microsoft.com/office/powerpoint/2010/main" val="3873629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successful writer introduce the “literary techniques”?</a:t>
            </a:r>
          </a:p>
        </p:txBody>
      </p:sp>
      <p:sp>
        <p:nvSpPr>
          <p:cNvPr id="3" name="Content Placeholder 2"/>
          <p:cNvSpPr>
            <a:spLocks noGrp="1"/>
          </p:cNvSpPr>
          <p:nvPr>
            <p:ph idx="1"/>
          </p:nvPr>
        </p:nvSpPr>
        <p:spPr/>
        <p:txBody>
          <a:bodyPr/>
          <a:lstStyle/>
          <a:p>
            <a:r>
              <a:rPr lang="en-US" dirty="0"/>
              <a:t>The one “technique” mentioned in ¶ 1, “symbol”, is </a:t>
            </a:r>
            <a:r>
              <a:rPr lang="en-US" u="sng" dirty="0"/>
              <a:t>not </a:t>
            </a:r>
            <a:r>
              <a:rPr lang="en-US" dirty="0"/>
              <a:t>from the list of suggested techniques in the prompt; moreover, it is embedded in a meaningful statement about a specific idea:</a:t>
            </a:r>
          </a:p>
          <a:p>
            <a:endParaRPr lang="en-US" dirty="0"/>
          </a:p>
        </p:txBody>
      </p:sp>
      <p:pic>
        <p:nvPicPr>
          <p:cNvPr id="4" name="Picture 2"/>
          <p:cNvPicPr>
            <a:picLocks noChangeAspect="1" noChangeArrowheads="1"/>
          </p:cNvPicPr>
          <p:nvPr/>
        </p:nvPicPr>
        <p:blipFill>
          <a:blip r:embed="rId2" cstate="print"/>
          <a:stretch>
            <a:fillRect/>
          </a:stretch>
        </p:blipFill>
        <p:spPr bwMode="auto">
          <a:xfrm>
            <a:off x="2268640" y="2560320"/>
            <a:ext cx="8001000" cy="3783143"/>
          </a:xfrm>
          <a:prstGeom prst="rect">
            <a:avLst/>
          </a:prstGeom>
          <a:noFill/>
          <a:ln w="9525">
            <a:noFill/>
            <a:miter lim="800000"/>
            <a:headEnd/>
            <a:tailEnd/>
          </a:ln>
        </p:spPr>
      </p:pic>
    </p:spTree>
    <p:extLst>
      <p:ext uri="{BB962C8B-B14F-4D97-AF65-F5344CB8AC3E}">
        <p14:creationId xmlns:p14="http://schemas.microsoft.com/office/powerpoint/2010/main" val="1248299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a:t>
            </a:r>
            <a:r>
              <a:rPr lang="en-US" dirty="0"/>
              <a:t>Always-Never List</a:t>
            </a:r>
          </a:p>
        </p:txBody>
      </p:sp>
      <p:sp>
        <p:nvSpPr>
          <p:cNvPr id="3" name="Content Placeholder 2"/>
          <p:cNvSpPr>
            <a:spLocks noGrp="1"/>
          </p:cNvSpPr>
          <p:nvPr>
            <p:ph idx="1"/>
          </p:nvPr>
        </p:nvSpPr>
        <p:spPr/>
        <p:txBody>
          <a:bodyPr>
            <a:normAutofit/>
          </a:bodyPr>
          <a:lstStyle/>
          <a:p>
            <a:r>
              <a:rPr lang="en-US" dirty="0"/>
              <a:t>Always </a:t>
            </a:r>
            <a:r>
              <a:rPr lang="en-US" dirty="0" smtClean="0"/>
              <a:t>PLAN – Connect to the poem – Interpret how you feel about the poem: </a:t>
            </a:r>
            <a:r>
              <a:rPr lang="en-US" u="sng" dirty="0" smtClean="0"/>
              <a:t>Don’t read poem unless you know what you are required to do – what’s your purpose.</a:t>
            </a:r>
            <a:endParaRPr lang="en-US" dirty="0" smtClean="0"/>
          </a:p>
          <a:p>
            <a:r>
              <a:rPr lang="en-US" dirty="0" smtClean="0"/>
              <a:t>Always spend </a:t>
            </a:r>
            <a:r>
              <a:rPr lang="en-US" dirty="0"/>
              <a:t>as much time as possible writing; </a:t>
            </a:r>
            <a:r>
              <a:rPr lang="en-US" u="sng" dirty="0"/>
              <a:t>never begin writing until you have a thesis.</a:t>
            </a:r>
          </a:p>
          <a:p>
            <a:r>
              <a:rPr lang="en-US" dirty="0"/>
              <a:t>Always respond directly to the prompt; </a:t>
            </a:r>
            <a:r>
              <a:rPr lang="en-US" u="sng" dirty="0"/>
              <a:t>never repeat the prompt.</a:t>
            </a:r>
          </a:p>
          <a:p>
            <a:r>
              <a:rPr lang="en-US" u="sng" dirty="0"/>
              <a:t>Always begin with an interesting and clear thesis</a:t>
            </a:r>
            <a:r>
              <a:rPr lang="en-US" dirty="0"/>
              <a:t>; never begin with a paragraph-long “grabber”-type introduction.</a:t>
            </a:r>
          </a:p>
          <a:p>
            <a:r>
              <a:rPr lang="en-US" u="sng" dirty="0"/>
              <a:t>Always focus on how the writer’s use of literary techniques communicates the meaning of the text</a:t>
            </a:r>
            <a:r>
              <a:rPr lang="en-US" dirty="0"/>
              <a:t>; never discuss one literary device </a:t>
            </a:r>
            <a:r>
              <a:rPr lang="en-US" dirty="0" smtClean="0"/>
              <a:t>if the prompt asks for literary devices.</a:t>
            </a:r>
            <a:endParaRPr lang="en-US" dirty="0"/>
          </a:p>
          <a:p>
            <a:r>
              <a:rPr lang="en-US" u="sng" dirty="0"/>
              <a:t>Always use many short quotations to support your analysis</a:t>
            </a:r>
            <a:r>
              <a:rPr lang="en-US" dirty="0"/>
              <a:t>; never use a quotation from the poem/passage/work unless it is first introduced and then fully explained in relation to the prompt and thesis.</a:t>
            </a:r>
          </a:p>
          <a:p>
            <a:endParaRPr lang="en-US" dirty="0"/>
          </a:p>
        </p:txBody>
      </p:sp>
    </p:spTree>
    <p:extLst>
      <p:ext uri="{BB962C8B-B14F-4D97-AF65-F5344CB8AC3E}">
        <p14:creationId xmlns:p14="http://schemas.microsoft.com/office/powerpoint/2010/main" val="3645317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I plan to spend my time writing the poetry essay?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1 -3 minutes reading and “working the prompt”</a:t>
            </a:r>
          </a:p>
          <a:p>
            <a:r>
              <a:rPr lang="en-US" dirty="0" smtClean="0"/>
              <a:t>5 minutes reading and making marginal notes about the poem. Annotation – Try to identify 3 references that strike you.</a:t>
            </a:r>
          </a:p>
          <a:p>
            <a:r>
              <a:rPr lang="en-US" dirty="0" smtClean="0"/>
              <a:t>10 minutes preparing to write:</a:t>
            </a:r>
          </a:p>
          <a:p>
            <a:r>
              <a:rPr lang="en-US" dirty="0" smtClean="0"/>
              <a:t>Use STIFS or TPCSTT</a:t>
            </a:r>
          </a:p>
          <a:p>
            <a:pPr lvl="3"/>
            <a:r>
              <a:rPr lang="en-US" dirty="0" smtClean="0"/>
              <a:t> </a:t>
            </a:r>
            <a:r>
              <a:rPr lang="en-US" sz="1900" dirty="0"/>
              <a:t>H</a:t>
            </a:r>
            <a:r>
              <a:rPr lang="en-US" sz="1900" dirty="0" smtClean="0"/>
              <a:t>ighlight, underline, circle  - list rhetorical/literary/poetic devices</a:t>
            </a:r>
          </a:p>
          <a:p>
            <a:pPr lvl="3"/>
            <a:r>
              <a:rPr lang="en-US" sz="1900" dirty="0"/>
              <a:t>Cluster ideas</a:t>
            </a:r>
          </a:p>
          <a:p>
            <a:pPr lvl="3"/>
            <a:r>
              <a:rPr lang="en-US" sz="1900" dirty="0"/>
              <a:t>Key words</a:t>
            </a:r>
          </a:p>
          <a:p>
            <a:endParaRPr lang="en-US" dirty="0" smtClean="0"/>
          </a:p>
          <a:p>
            <a:r>
              <a:rPr lang="en-US" dirty="0" smtClean="0"/>
              <a:t>20 minutes to write your essay, based on your preparation</a:t>
            </a:r>
          </a:p>
          <a:p>
            <a:r>
              <a:rPr lang="en-US" dirty="0" smtClean="0"/>
              <a:t>3 minutes to proofread</a:t>
            </a:r>
          </a:p>
          <a:p>
            <a:pPr marL="384048" lvl="2" indent="0">
              <a:buNone/>
            </a:pPr>
            <a:endParaRPr lang="en-US" sz="1800" dirty="0"/>
          </a:p>
          <a:p>
            <a:pPr marL="384048" lvl="2" indent="0">
              <a:buNone/>
            </a:pPr>
            <a:r>
              <a:rPr lang="en-US" sz="1800" dirty="0" smtClean="0"/>
              <a:t> </a:t>
            </a:r>
          </a:p>
        </p:txBody>
      </p:sp>
    </p:spTree>
    <p:extLst>
      <p:ext uri="{BB962C8B-B14F-4D97-AF65-F5344CB8AC3E}">
        <p14:creationId xmlns:p14="http://schemas.microsoft.com/office/powerpoint/2010/main" val="1557020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STIFS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 Speaker</a:t>
            </a:r>
          </a:p>
          <a:p>
            <a:endParaRPr lang="en-US" dirty="0"/>
          </a:p>
          <a:p>
            <a:r>
              <a:rPr lang="en-US" dirty="0" smtClean="0"/>
              <a:t>T = Tone</a:t>
            </a:r>
          </a:p>
          <a:p>
            <a:endParaRPr lang="en-US" dirty="0"/>
          </a:p>
          <a:p>
            <a:r>
              <a:rPr lang="en-US" dirty="0" smtClean="0"/>
              <a:t>I = Imagery</a:t>
            </a:r>
          </a:p>
          <a:p>
            <a:endParaRPr lang="en-US" dirty="0"/>
          </a:p>
          <a:p>
            <a:r>
              <a:rPr lang="en-US" dirty="0" smtClean="0"/>
              <a:t>F = Figurative Language</a:t>
            </a:r>
          </a:p>
          <a:p>
            <a:endParaRPr lang="en-US" dirty="0"/>
          </a:p>
          <a:p>
            <a:r>
              <a:rPr lang="en-US" dirty="0" smtClean="0"/>
              <a:t>S = Sound</a:t>
            </a:r>
            <a:endParaRPr lang="en-US" dirty="0"/>
          </a:p>
        </p:txBody>
      </p:sp>
    </p:spTree>
    <p:extLst>
      <p:ext uri="{BB962C8B-B14F-4D97-AF65-F5344CB8AC3E}">
        <p14:creationId xmlns:p14="http://schemas.microsoft.com/office/powerpoint/2010/main" val="3845178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 Speaker</a:t>
            </a:r>
          </a:p>
        </p:txBody>
      </p:sp>
      <p:sp>
        <p:nvSpPr>
          <p:cNvPr id="3" name="Content Placeholder 2"/>
          <p:cNvSpPr>
            <a:spLocks noGrp="1"/>
          </p:cNvSpPr>
          <p:nvPr>
            <p:ph idx="1"/>
          </p:nvPr>
        </p:nvSpPr>
        <p:spPr/>
        <p:txBody>
          <a:bodyPr/>
          <a:lstStyle/>
          <a:p>
            <a:endParaRPr lang="en-US" dirty="0"/>
          </a:p>
          <a:p>
            <a:r>
              <a:rPr lang="en-US" dirty="0" smtClean="0"/>
              <a:t>Identify the speaker and any particular character traits of the speaker (especially his or her point of view)</a:t>
            </a:r>
          </a:p>
          <a:p>
            <a:r>
              <a:rPr lang="en-US" dirty="0" smtClean="0"/>
              <a:t>Who is the speaker addressing?</a:t>
            </a:r>
          </a:p>
          <a:p>
            <a:r>
              <a:rPr lang="en-US" dirty="0" smtClean="0"/>
              <a:t>What is the speaker’s topic, argument, etc.</a:t>
            </a:r>
            <a:endParaRPr lang="en-US" dirty="0"/>
          </a:p>
        </p:txBody>
      </p:sp>
    </p:spTree>
    <p:extLst>
      <p:ext uri="{BB962C8B-B14F-4D97-AF65-F5344CB8AC3E}">
        <p14:creationId xmlns:p14="http://schemas.microsoft.com/office/powerpoint/2010/main" val="123251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 = Tone</a:t>
            </a:r>
            <a:br>
              <a:rPr lang="en-US" dirty="0" smtClean="0"/>
            </a:br>
            <a:endParaRPr lang="en-US" dirty="0"/>
          </a:p>
        </p:txBody>
      </p:sp>
      <p:sp>
        <p:nvSpPr>
          <p:cNvPr id="3" name="Content Placeholder 2"/>
          <p:cNvSpPr>
            <a:spLocks noGrp="1"/>
          </p:cNvSpPr>
          <p:nvPr>
            <p:ph idx="1"/>
          </p:nvPr>
        </p:nvSpPr>
        <p:spPr/>
        <p:txBody>
          <a:bodyPr/>
          <a:lstStyle/>
          <a:p>
            <a:r>
              <a:rPr lang="en-US" dirty="0" smtClean="0"/>
              <a:t>What is the dominant tone in the poem?</a:t>
            </a:r>
          </a:p>
          <a:p>
            <a:r>
              <a:rPr lang="en-US" dirty="0" smtClean="0"/>
              <a:t>If so, where is it and why do you think the shift occurs?</a:t>
            </a:r>
            <a:endParaRPr lang="en-US" dirty="0"/>
          </a:p>
        </p:txBody>
      </p:sp>
    </p:spTree>
    <p:extLst>
      <p:ext uri="{BB962C8B-B14F-4D97-AF65-F5344CB8AC3E}">
        <p14:creationId xmlns:p14="http://schemas.microsoft.com/office/powerpoint/2010/main" val="1157103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 Imagery</a:t>
            </a:r>
            <a:endParaRPr lang="en-US" dirty="0"/>
          </a:p>
        </p:txBody>
      </p:sp>
      <p:sp>
        <p:nvSpPr>
          <p:cNvPr id="3" name="Content Placeholder 2"/>
          <p:cNvSpPr>
            <a:spLocks noGrp="1"/>
          </p:cNvSpPr>
          <p:nvPr>
            <p:ph idx="1"/>
          </p:nvPr>
        </p:nvSpPr>
        <p:spPr/>
        <p:txBody>
          <a:bodyPr/>
          <a:lstStyle/>
          <a:p>
            <a:r>
              <a:rPr lang="en-US" dirty="0" smtClean="0"/>
              <a:t>Isolate the major images: what do you see, smell, hear, taste, feel?</a:t>
            </a:r>
          </a:p>
          <a:p>
            <a:r>
              <a:rPr lang="en-US" dirty="0" smtClean="0"/>
              <a:t>What is suggested by the imagery? Emotion? Idea?</a:t>
            </a:r>
            <a:endParaRPr lang="en-US" dirty="0"/>
          </a:p>
        </p:txBody>
      </p:sp>
    </p:spTree>
    <p:extLst>
      <p:ext uri="{BB962C8B-B14F-4D97-AF65-F5344CB8AC3E}">
        <p14:creationId xmlns:p14="http://schemas.microsoft.com/office/powerpoint/2010/main" val="448170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What is the AP English Literature Exam asking student-writers to master?</a:t>
            </a:r>
          </a:p>
        </p:txBody>
      </p:sp>
      <p:sp>
        <p:nvSpPr>
          <p:cNvPr id="3" name="Content Placeholder 2"/>
          <p:cNvSpPr>
            <a:spLocks noGrp="1"/>
          </p:cNvSpPr>
          <p:nvPr>
            <p:ph sz="quarter" idx="1"/>
          </p:nvPr>
        </p:nvSpPr>
        <p:spPr>
          <a:xfrm>
            <a:off x="914400" y="1833542"/>
            <a:ext cx="10058400" cy="4023360"/>
          </a:xfrm>
        </p:spPr>
        <p:txBody>
          <a:bodyPr>
            <a:normAutofit/>
          </a:bodyPr>
          <a:lstStyle/>
          <a:p>
            <a:pPr>
              <a:buNone/>
            </a:pPr>
            <a:endParaRPr lang="en-US" sz="4400" dirty="0">
              <a:solidFill>
                <a:srgbClr val="FF0000"/>
              </a:solidFill>
            </a:endParaRPr>
          </a:p>
        </p:txBody>
      </p:sp>
    </p:spTree>
    <p:extLst>
      <p:ext uri="{BB962C8B-B14F-4D97-AF65-F5344CB8AC3E}">
        <p14:creationId xmlns:p14="http://schemas.microsoft.com/office/powerpoint/2010/main" val="2084686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 Figurative Language</a:t>
            </a:r>
            <a:endParaRPr lang="en-US" dirty="0"/>
          </a:p>
        </p:txBody>
      </p:sp>
      <p:sp>
        <p:nvSpPr>
          <p:cNvPr id="3" name="Content Placeholder 2"/>
          <p:cNvSpPr>
            <a:spLocks noGrp="1"/>
          </p:cNvSpPr>
          <p:nvPr>
            <p:ph idx="1"/>
          </p:nvPr>
        </p:nvSpPr>
        <p:spPr/>
        <p:txBody>
          <a:bodyPr/>
          <a:lstStyle/>
          <a:p>
            <a:r>
              <a:rPr lang="en-US" dirty="0" smtClean="0"/>
              <a:t>Find and understand the figurative language evident in the poem: metaphor, simile, apostrophe, personification, hyperbole, and more.</a:t>
            </a:r>
          </a:p>
          <a:p>
            <a:r>
              <a:rPr lang="en-US" dirty="0" smtClean="0"/>
              <a:t>Determine what’s really being said in each example and how that relates to other elements in the poem.</a:t>
            </a:r>
            <a:endParaRPr lang="en-US" dirty="0"/>
          </a:p>
        </p:txBody>
      </p:sp>
    </p:spTree>
    <p:extLst>
      <p:ext uri="{BB962C8B-B14F-4D97-AF65-F5344CB8AC3E}">
        <p14:creationId xmlns:p14="http://schemas.microsoft.com/office/powerpoint/2010/main" val="353866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 Sound		</a:t>
            </a:r>
            <a:endParaRPr lang="en-US" dirty="0"/>
          </a:p>
        </p:txBody>
      </p:sp>
      <p:sp>
        <p:nvSpPr>
          <p:cNvPr id="3" name="Content Placeholder 2"/>
          <p:cNvSpPr>
            <a:spLocks noGrp="1"/>
          </p:cNvSpPr>
          <p:nvPr>
            <p:ph idx="1"/>
          </p:nvPr>
        </p:nvSpPr>
        <p:spPr/>
        <p:txBody>
          <a:bodyPr/>
          <a:lstStyle/>
          <a:p>
            <a:r>
              <a:rPr lang="en-US" dirty="0" smtClean="0"/>
              <a:t>What sound elements are most striking and why? </a:t>
            </a:r>
          </a:p>
          <a:p>
            <a:r>
              <a:rPr lang="en-US" dirty="0" smtClean="0"/>
              <a:t>You should be looking for sound repetition, cacophony/euphony,* or any element of sound that reinforces meaning</a:t>
            </a:r>
          </a:p>
          <a:p>
            <a:endParaRPr lang="en-US" dirty="0"/>
          </a:p>
          <a:p>
            <a:r>
              <a:rPr lang="en-US" dirty="0" err="1" smtClean="0"/>
              <a:t>Cacaphony</a:t>
            </a:r>
            <a:r>
              <a:rPr lang="en-US" dirty="0" smtClean="0"/>
              <a:t>: harsh, discordant, or unpleasing sounds</a:t>
            </a:r>
          </a:p>
          <a:p>
            <a:r>
              <a:rPr lang="en-US" dirty="0" smtClean="0"/>
              <a:t>Euphony: pleasing, melodious, pleasant sounds</a:t>
            </a:r>
            <a:endParaRPr lang="en-US" dirty="0"/>
          </a:p>
        </p:txBody>
      </p:sp>
    </p:spTree>
    <p:extLst>
      <p:ext uri="{BB962C8B-B14F-4D97-AF65-F5344CB8AC3E}">
        <p14:creationId xmlns:p14="http://schemas.microsoft.com/office/powerpoint/2010/main" val="3063477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importantly connect to the poem</a:t>
            </a:r>
            <a:endParaRPr lang="en-US" dirty="0"/>
          </a:p>
        </p:txBody>
      </p:sp>
      <p:sp>
        <p:nvSpPr>
          <p:cNvPr id="3" name="Content Placeholder 2"/>
          <p:cNvSpPr>
            <a:spLocks noGrp="1"/>
          </p:cNvSpPr>
          <p:nvPr>
            <p:ph idx="1"/>
          </p:nvPr>
        </p:nvSpPr>
        <p:spPr/>
        <p:txBody>
          <a:bodyPr/>
          <a:lstStyle/>
          <a:p>
            <a:r>
              <a:rPr lang="en-US" dirty="0" smtClean="0"/>
              <a:t>Experience </a:t>
            </a:r>
          </a:p>
          <a:p>
            <a:r>
              <a:rPr lang="en-US" dirty="0" err="1"/>
              <a:t>A</a:t>
            </a:r>
            <a:r>
              <a:rPr lang="en-US" dirty="0" err="1" smtClean="0"/>
              <a:t>nalyse</a:t>
            </a:r>
            <a:r>
              <a:rPr lang="en-US" dirty="0" smtClean="0"/>
              <a:t> </a:t>
            </a:r>
            <a:endParaRPr lang="en-US" dirty="0"/>
          </a:p>
          <a:p>
            <a:r>
              <a:rPr lang="en-US" dirty="0"/>
              <a:t>E</a:t>
            </a:r>
            <a:r>
              <a:rPr lang="en-US" dirty="0" smtClean="0"/>
              <a:t>xtend </a:t>
            </a:r>
            <a:endParaRPr lang="en-US" dirty="0"/>
          </a:p>
        </p:txBody>
      </p:sp>
    </p:spTree>
    <p:extLst>
      <p:ext uri="{BB962C8B-B14F-4D97-AF65-F5344CB8AC3E}">
        <p14:creationId xmlns:p14="http://schemas.microsoft.com/office/powerpoint/2010/main" val="3928905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856" y="286603"/>
            <a:ext cx="10058400" cy="1450757"/>
          </a:xfrm>
        </p:spPr>
        <p:txBody>
          <a:bodyPr>
            <a:noAutofit/>
          </a:bodyPr>
          <a:lstStyle/>
          <a:p>
            <a:r>
              <a:rPr lang="en-US" sz="5400" dirty="0" smtClean="0">
                <a:solidFill>
                  <a:srgbClr val="FF0000"/>
                </a:solidFill>
              </a:rPr>
              <a:t>The “</a:t>
            </a:r>
            <a:r>
              <a:rPr lang="en-US" sz="5400" dirty="0" err="1" smtClean="0">
                <a:solidFill>
                  <a:srgbClr val="FF0000"/>
                </a:solidFill>
              </a:rPr>
              <a:t>uni</a:t>
            </a:r>
            <a:r>
              <a:rPr lang="en-US" sz="5400" dirty="0" smtClean="0">
                <a:solidFill>
                  <a:srgbClr val="FF0000"/>
                </a:solidFill>
              </a:rPr>
              <a:t>-prompt</a:t>
            </a:r>
            <a:r>
              <a:rPr lang="en-US" sz="5400" dirty="0">
                <a:solidFill>
                  <a:srgbClr val="FF0000"/>
                </a:solidFill>
              </a:rPr>
              <a:t>”:</a:t>
            </a:r>
            <a:r>
              <a:rPr lang="en-US" sz="3600" dirty="0">
                <a:solidFill>
                  <a:srgbClr val="FF0000"/>
                </a:solidFill>
              </a:rPr>
              <a:t/>
            </a:r>
            <a:br>
              <a:rPr lang="en-US" sz="3600" dirty="0">
                <a:solidFill>
                  <a:srgbClr val="FF0000"/>
                </a:solidFill>
              </a:rPr>
            </a:br>
            <a:endParaRPr lang="en-US" sz="3600" dirty="0">
              <a:solidFill>
                <a:srgbClr val="FF0000"/>
              </a:solidFill>
            </a:endParaRPr>
          </a:p>
        </p:txBody>
      </p:sp>
      <p:sp>
        <p:nvSpPr>
          <p:cNvPr id="3" name="Content Placeholder 2"/>
          <p:cNvSpPr>
            <a:spLocks noGrp="1"/>
          </p:cNvSpPr>
          <p:nvPr>
            <p:ph sz="quarter" idx="1"/>
          </p:nvPr>
        </p:nvSpPr>
        <p:spPr>
          <a:xfrm>
            <a:off x="914400" y="1833542"/>
            <a:ext cx="10058400" cy="4023360"/>
          </a:xfrm>
        </p:spPr>
        <p:txBody>
          <a:bodyPr>
            <a:normAutofit/>
          </a:bodyPr>
          <a:lstStyle/>
          <a:p>
            <a:pPr>
              <a:buNone/>
            </a:pPr>
            <a:r>
              <a:rPr lang="en-US" sz="4400" dirty="0" smtClean="0"/>
              <a:t>How </a:t>
            </a:r>
            <a:r>
              <a:rPr lang="en-US" sz="4400" dirty="0"/>
              <a:t>do </a:t>
            </a:r>
            <a:r>
              <a:rPr lang="en-US" sz="4400" dirty="0" smtClean="0"/>
              <a:t>writers (authors, poets, or playwrights) </a:t>
            </a:r>
            <a:r>
              <a:rPr lang="en-US" sz="4400" dirty="0" smtClean="0">
                <a:solidFill>
                  <a:srgbClr val="0070C0"/>
                </a:solidFill>
              </a:rPr>
              <a:t>use </a:t>
            </a:r>
            <a:r>
              <a:rPr lang="en-US" sz="4400" dirty="0">
                <a:solidFill>
                  <a:srgbClr val="0070C0"/>
                </a:solidFill>
              </a:rPr>
              <a:t>literary techniques </a:t>
            </a:r>
            <a:r>
              <a:rPr lang="en-US" sz="4400" dirty="0">
                <a:solidFill>
                  <a:srgbClr val="FF0000"/>
                </a:solidFill>
              </a:rPr>
              <a:t>to communicate or explore (complex) </a:t>
            </a:r>
            <a:r>
              <a:rPr lang="en-US" sz="4400" dirty="0" smtClean="0">
                <a:solidFill>
                  <a:srgbClr val="FF0000"/>
                </a:solidFill>
              </a:rPr>
              <a:t>meanings?</a:t>
            </a:r>
            <a:endParaRPr lang="en-US" sz="4400" dirty="0">
              <a:solidFill>
                <a:srgbClr val="FF0000"/>
              </a:solidFill>
            </a:endParaRPr>
          </a:p>
        </p:txBody>
      </p:sp>
    </p:spTree>
    <p:extLst>
      <p:ext uri="{BB962C8B-B14F-4D97-AF65-F5344CB8AC3E}">
        <p14:creationId xmlns:p14="http://schemas.microsoft.com/office/powerpoint/2010/main" val="4182420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Classic Essay Question: The </a:t>
            </a:r>
            <a:r>
              <a:rPr lang="en-US" sz="4400" dirty="0" err="1" smtClean="0">
                <a:solidFill>
                  <a:srgbClr val="FF0000"/>
                </a:solidFill>
              </a:rPr>
              <a:t>Uni</a:t>
            </a:r>
            <a:r>
              <a:rPr lang="en-US" sz="4400" dirty="0" smtClean="0">
                <a:solidFill>
                  <a:srgbClr val="FF0000"/>
                </a:solidFill>
              </a:rPr>
              <a:t>-Prompt</a:t>
            </a:r>
            <a:endParaRPr lang="en-US" sz="4400" dirty="0">
              <a:solidFill>
                <a:srgbClr val="FF0000"/>
              </a:solidFill>
            </a:endParaRPr>
          </a:p>
        </p:txBody>
      </p:sp>
      <p:sp>
        <p:nvSpPr>
          <p:cNvPr id="3" name="Content Placeholder 2"/>
          <p:cNvSpPr>
            <a:spLocks noGrp="1"/>
          </p:cNvSpPr>
          <p:nvPr>
            <p:ph sz="quarter" idx="1"/>
          </p:nvPr>
        </p:nvSpPr>
        <p:spPr>
          <a:xfrm>
            <a:off x="1207008" y="1737360"/>
            <a:ext cx="10058400" cy="4023360"/>
          </a:xfrm>
        </p:spPr>
        <p:txBody>
          <a:bodyPr>
            <a:normAutofit/>
          </a:bodyPr>
          <a:lstStyle/>
          <a:p>
            <a:pPr>
              <a:buNone/>
            </a:pPr>
            <a:r>
              <a:rPr lang="en-US" sz="3600" dirty="0" smtClean="0"/>
              <a:t>Read the following work carefully.  Then, write a well-organized essay in which you discuss the manner in which the author/poet conveys ideas and meaning.  Discuss the techniques the author/poet uses to make this passage/poem effective.  Avoid plot summary.</a:t>
            </a:r>
          </a:p>
          <a:p>
            <a:pPr>
              <a:buNone/>
            </a:pPr>
            <a:endParaRPr lang="en-US" sz="3600" dirty="0"/>
          </a:p>
        </p:txBody>
      </p:sp>
    </p:spTree>
    <p:extLst>
      <p:ext uri="{BB962C8B-B14F-4D97-AF65-F5344CB8AC3E}">
        <p14:creationId xmlns:p14="http://schemas.microsoft.com/office/powerpoint/2010/main" val="768824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obvious that Poetry is different from prose.</a:t>
            </a:r>
            <a:endParaRPr lang="en-US" dirty="0"/>
          </a:p>
        </p:txBody>
      </p:sp>
      <p:sp>
        <p:nvSpPr>
          <p:cNvPr id="3" name="Content Placeholder 2"/>
          <p:cNvSpPr>
            <a:spLocks noGrp="1"/>
          </p:cNvSpPr>
          <p:nvPr>
            <p:ph idx="1"/>
          </p:nvPr>
        </p:nvSpPr>
        <p:spPr/>
        <p:txBody>
          <a:bodyPr>
            <a:normAutofit/>
          </a:bodyPr>
          <a:lstStyle/>
          <a:p>
            <a:r>
              <a:rPr lang="en-US" sz="3600" dirty="0" smtClean="0"/>
              <a:t>College Board wants to determine your facility in reading and interpreting literature:</a:t>
            </a:r>
          </a:p>
          <a:p>
            <a:r>
              <a:rPr lang="en-US" sz="3600" dirty="0" smtClean="0"/>
              <a:t>In poetry:</a:t>
            </a:r>
          </a:p>
          <a:p>
            <a:r>
              <a:rPr lang="en-US" sz="3600" dirty="0" smtClean="0">
                <a:solidFill>
                  <a:schemeClr val="bg2">
                    <a:lumMod val="75000"/>
                  </a:schemeClr>
                </a:solidFill>
              </a:rPr>
              <a:t>You are required to understand the poem </a:t>
            </a:r>
            <a:r>
              <a:rPr lang="en-US" sz="3600" dirty="0" smtClean="0">
                <a:solidFill>
                  <a:srgbClr val="FF0000"/>
                </a:solidFill>
              </a:rPr>
              <a:t>and analyze those techniques and devices </a:t>
            </a:r>
            <a:r>
              <a:rPr lang="en-US" sz="3600" dirty="0" smtClean="0"/>
              <a:t>the poet uses to </a:t>
            </a:r>
            <a:r>
              <a:rPr lang="en-US" sz="3600" dirty="0" smtClean="0">
                <a:solidFill>
                  <a:srgbClr val="FF0000"/>
                </a:solidFill>
              </a:rPr>
              <a:t>achieve his/or her purpose.</a:t>
            </a:r>
            <a:endParaRPr lang="en-US" sz="3600" dirty="0">
              <a:solidFill>
                <a:srgbClr val="FF0000"/>
              </a:solidFill>
            </a:endParaRPr>
          </a:p>
        </p:txBody>
      </p:sp>
    </p:spTree>
    <p:extLst>
      <p:ext uri="{BB962C8B-B14F-4D97-AF65-F5344CB8AC3E}">
        <p14:creationId xmlns:p14="http://schemas.microsoft.com/office/powerpoint/2010/main" val="1691480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664" y="449795"/>
            <a:ext cx="10058400" cy="1450757"/>
          </a:xfrm>
        </p:spPr>
        <p:txBody>
          <a:bodyPr>
            <a:normAutofit fontScale="90000"/>
          </a:bodyPr>
          <a:lstStyle/>
          <a:p>
            <a:r>
              <a:rPr lang="en-US" dirty="0" smtClean="0"/>
              <a:t>College Board is looking for your ability to make connections between analysis and interpretation.</a:t>
            </a:r>
            <a:endParaRPr lang="en-US" dirty="0"/>
          </a:p>
        </p:txBody>
      </p:sp>
      <p:sp>
        <p:nvSpPr>
          <p:cNvPr id="3" name="Content Placeholder 2"/>
          <p:cNvSpPr>
            <a:spLocks noGrp="1"/>
          </p:cNvSpPr>
          <p:nvPr>
            <p:ph idx="1"/>
          </p:nvPr>
        </p:nvSpPr>
        <p:spPr>
          <a:xfrm>
            <a:off x="573024" y="2174918"/>
            <a:ext cx="10058400" cy="4023360"/>
          </a:xfrm>
        </p:spPr>
        <p:txBody>
          <a:bodyPr>
            <a:normAutofit/>
          </a:bodyPr>
          <a:lstStyle/>
          <a:p>
            <a:pPr>
              <a:buNone/>
            </a:pPr>
            <a:r>
              <a:rPr lang="en-US" sz="3200" dirty="0" smtClean="0"/>
              <a:t>Remember:“</a:t>
            </a:r>
            <a:r>
              <a:rPr lang="en-US" sz="3200" dirty="0" err="1" smtClean="0"/>
              <a:t>uni</a:t>
            </a:r>
            <a:r>
              <a:rPr lang="en-US" sz="3200" dirty="0" smtClean="0"/>
              <a:t>-prompt</a:t>
            </a:r>
            <a:r>
              <a:rPr lang="en-US" sz="3200" dirty="0"/>
              <a:t>”:</a:t>
            </a:r>
          </a:p>
          <a:p>
            <a:pPr>
              <a:buNone/>
            </a:pPr>
            <a:r>
              <a:rPr lang="en-US" sz="3200" dirty="0"/>
              <a:t>How do writers </a:t>
            </a:r>
            <a:r>
              <a:rPr lang="en-US" sz="3200" dirty="0">
                <a:solidFill>
                  <a:srgbClr val="0070C0"/>
                </a:solidFill>
              </a:rPr>
              <a:t>use literary techniques </a:t>
            </a:r>
            <a:r>
              <a:rPr lang="en-US" sz="3200" dirty="0" smtClean="0">
                <a:solidFill>
                  <a:srgbClr val="FF0000"/>
                </a:solidFill>
              </a:rPr>
              <a:t>to</a:t>
            </a:r>
          </a:p>
          <a:p>
            <a:pPr>
              <a:buNone/>
            </a:pPr>
            <a:r>
              <a:rPr lang="en-US" sz="3200" dirty="0" smtClean="0">
                <a:solidFill>
                  <a:srgbClr val="FF0000"/>
                </a:solidFill>
              </a:rPr>
              <a:t> </a:t>
            </a:r>
            <a:r>
              <a:rPr lang="en-US" sz="3200" dirty="0">
                <a:solidFill>
                  <a:srgbClr val="FF0000"/>
                </a:solidFill>
              </a:rPr>
              <a:t>communicate </a:t>
            </a:r>
            <a:r>
              <a:rPr lang="en-US" sz="3200" dirty="0" smtClean="0">
                <a:solidFill>
                  <a:srgbClr val="FF0000"/>
                </a:solidFill>
              </a:rPr>
              <a:t>or explore </a:t>
            </a:r>
            <a:r>
              <a:rPr lang="en-US" sz="3200" dirty="0">
                <a:solidFill>
                  <a:srgbClr val="FF0000"/>
                </a:solidFill>
              </a:rPr>
              <a:t>(complex) meanings.</a:t>
            </a:r>
          </a:p>
          <a:p>
            <a:endParaRPr lang="en-US" sz="3200" dirty="0"/>
          </a:p>
        </p:txBody>
      </p:sp>
    </p:spTree>
    <p:extLst>
      <p:ext uri="{BB962C8B-B14F-4D97-AF65-F5344CB8AC3E}">
        <p14:creationId xmlns:p14="http://schemas.microsoft.com/office/powerpoint/2010/main" val="33829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kinds of questions are asked for the poetry essay?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4788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 asked on Poetry Essay:</a:t>
            </a:r>
            <a:endParaRPr lang="en-US" dirty="0"/>
          </a:p>
        </p:txBody>
      </p:sp>
      <p:sp>
        <p:nvSpPr>
          <p:cNvPr id="3" name="Content Placeholder 2"/>
          <p:cNvSpPr>
            <a:spLocks noGrp="1"/>
          </p:cNvSpPr>
          <p:nvPr>
            <p:ph idx="1"/>
          </p:nvPr>
        </p:nvSpPr>
        <p:spPr/>
        <p:txBody>
          <a:bodyPr/>
          <a:lstStyle/>
          <a:p>
            <a:r>
              <a:rPr lang="en-US" dirty="0" smtClean="0"/>
              <a:t>How does the language of the poem reflect the speaker’s perceptions, and how does that language determine the reader’s perception?</a:t>
            </a:r>
          </a:p>
          <a:p>
            <a:r>
              <a:rPr lang="en-US" dirty="0" smtClean="0"/>
              <a:t>Discuss the similarities and differences between the two poems.  Consider style and theme.</a:t>
            </a:r>
          </a:p>
          <a:p>
            <a:r>
              <a:rPr lang="en-US" dirty="0" smtClean="0"/>
              <a:t>Contrast the speakers’ views toward a subject in two poems. Refer to form, tone, and imagery.</a:t>
            </a:r>
          </a:p>
          <a:p>
            <a:r>
              <a:rPr lang="en-US" dirty="0" smtClean="0"/>
              <a:t>Discuss how poetic elements, such as language, structure, imagery and point of view, convey meaning in a poem.</a:t>
            </a:r>
          </a:p>
          <a:p>
            <a:r>
              <a:rPr lang="en-US" dirty="0" smtClean="0"/>
              <a:t>Analyze a poem’s extended metaphor and how it reveals the poet’s or speaker’s attitude.</a:t>
            </a:r>
          </a:p>
          <a:p>
            <a:r>
              <a:rPr lang="en-US" dirty="0" smtClean="0"/>
              <a:t>Discuss how the form of the poem affects its meaning.</a:t>
            </a:r>
          </a:p>
          <a:p>
            <a:r>
              <a:rPr lang="en-US" dirty="0" smtClean="0"/>
              <a:t>Discuss the poet’s changing reaction of the subject developed in the poem.</a:t>
            </a:r>
            <a:endParaRPr lang="en-US" dirty="0"/>
          </a:p>
        </p:txBody>
      </p:sp>
    </p:spTree>
    <p:extLst>
      <p:ext uri="{BB962C8B-B14F-4D97-AF65-F5344CB8AC3E}">
        <p14:creationId xmlns:p14="http://schemas.microsoft.com/office/powerpoint/2010/main" val="3296428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the Prompt for 2010  Q1</a:t>
            </a:r>
            <a:endParaRPr lang="en-US" dirty="0"/>
          </a:p>
        </p:txBody>
      </p:sp>
      <p:sp>
        <p:nvSpPr>
          <p:cNvPr id="3" name="Content Placeholder 2"/>
          <p:cNvSpPr>
            <a:spLocks noGrp="1"/>
          </p:cNvSpPr>
          <p:nvPr>
            <p:ph sz="quarter" idx="1"/>
          </p:nvPr>
        </p:nvSpPr>
        <p:spPr/>
        <p:txBody>
          <a:bodyPr/>
          <a:lstStyle/>
          <a:p>
            <a:pPr>
              <a:buNone/>
            </a:pPr>
            <a:r>
              <a:rPr lang="en-US" sz="3600" i="1" dirty="0"/>
              <a:t>Read carefully the following poem by Marilyn Nelson </a:t>
            </a:r>
            <a:r>
              <a:rPr lang="en-US" sz="3600" i="1" dirty="0" err="1"/>
              <a:t>Waniek</a:t>
            </a:r>
            <a:r>
              <a:rPr lang="en-US" sz="3600" i="1" dirty="0"/>
              <a:t>. Then write an essay </a:t>
            </a:r>
            <a:r>
              <a:rPr lang="en-US" sz="3600" i="1" dirty="0">
                <a:solidFill>
                  <a:srgbClr val="FF0000"/>
                </a:solidFill>
              </a:rPr>
              <a:t>analyzing how </a:t>
            </a:r>
            <a:r>
              <a:rPr lang="en-US" sz="3600" i="1" dirty="0" err="1"/>
              <a:t>Waniek</a:t>
            </a:r>
            <a:r>
              <a:rPr lang="en-US" sz="3600" i="1" dirty="0"/>
              <a:t> </a:t>
            </a:r>
            <a:r>
              <a:rPr lang="en-US" sz="3600" i="1" dirty="0">
                <a:solidFill>
                  <a:srgbClr val="FF0000"/>
                </a:solidFill>
              </a:rPr>
              <a:t>employs literary techniques </a:t>
            </a:r>
            <a:r>
              <a:rPr lang="en-US" sz="3600" i="1" dirty="0"/>
              <a:t>to </a:t>
            </a:r>
            <a:r>
              <a:rPr lang="en-US" sz="3600" i="1" dirty="0">
                <a:solidFill>
                  <a:srgbClr val="FF0000"/>
                </a:solidFill>
              </a:rPr>
              <a:t>develop the complex meanings that the speaker attributes to </a:t>
            </a:r>
            <a:r>
              <a:rPr lang="en-US" sz="3600" i="1" dirty="0" smtClean="0">
                <a:solidFill>
                  <a:srgbClr val="FF0000"/>
                </a:solidFill>
              </a:rPr>
              <a:t>“The </a:t>
            </a:r>
            <a:r>
              <a:rPr lang="en-US" sz="3600" i="1" dirty="0">
                <a:solidFill>
                  <a:srgbClr val="FF0000"/>
                </a:solidFill>
              </a:rPr>
              <a:t>Century </a:t>
            </a:r>
            <a:r>
              <a:rPr lang="en-US" sz="3600" i="1" dirty="0" smtClean="0">
                <a:solidFill>
                  <a:srgbClr val="FF0000"/>
                </a:solidFill>
              </a:rPr>
              <a:t>Quilt”. </a:t>
            </a:r>
            <a:r>
              <a:rPr lang="en-US" sz="3600" i="1" dirty="0"/>
              <a:t>You may wish to consider such elements as structure, imagery, and tone.</a:t>
            </a:r>
          </a:p>
          <a:p>
            <a:pPr>
              <a:buNone/>
            </a:pPr>
            <a:endParaRPr lang="en-US" i="1" dirty="0"/>
          </a:p>
        </p:txBody>
      </p:sp>
    </p:spTree>
    <p:extLst>
      <p:ext uri="{BB962C8B-B14F-4D97-AF65-F5344CB8AC3E}">
        <p14:creationId xmlns:p14="http://schemas.microsoft.com/office/powerpoint/2010/main" val="566885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232</TotalTime>
  <Words>1225</Words>
  <Application>Microsoft Office PowerPoint</Application>
  <PresentationFormat>Widescreen</PresentationFormat>
  <Paragraphs>110</Paragraphs>
  <Slides>22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Calibri Light</vt:lpstr>
      <vt:lpstr>Retrospect</vt:lpstr>
      <vt:lpstr>The Poetry Essay</vt:lpstr>
      <vt:lpstr>What is the AP English Literature Exam asking student-writers to master?</vt:lpstr>
      <vt:lpstr>The “uni-prompt”: </vt:lpstr>
      <vt:lpstr>The Classic Essay Question: The Uni-Prompt</vt:lpstr>
      <vt:lpstr>It’s obvious that Poetry is different from prose.</vt:lpstr>
      <vt:lpstr>College Board is looking for your ability to make connections between analysis and interpretation.</vt:lpstr>
      <vt:lpstr>What kinds of questions are asked for the poetry essay?</vt:lpstr>
      <vt:lpstr>Some questions asked on Poetry Essay:</vt:lpstr>
      <vt:lpstr>Review the Prompt for 2010  Q1</vt:lpstr>
      <vt:lpstr>An adequate response:</vt:lpstr>
      <vt:lpstr>What strategies does this successful student-writer use?</vt:lpstr>
      <vt:lpstr>What is this successful student-writer NOT doing?</vt:lpstr>
      <vt:lpstr>How does the successful writer introduce the “literary techniques”?</vt:lpstr>
      <vt:lpstr>   The Always-Never List</vt:lpstr>
      <vt:lpstr>How Should I plan to spend my time writing the poetry essay?</vt:lpstr>
      <vt:lpstr>STIFS</vt:lpstr>
      <vt:lpstr>S = Speaker</vt:lpstr>
      <vt:lpstr>T = Tone </vt:lpstr>
      <vt:lpstr>I = Imagery</vt:lpstr>
      <vt:lpstr>F = Figurative Language</vt:lpstr>
      <vt:lpstr> S= Sound  </vt:lpstr>
      <vt:lpstr>Most importantly connect to the poem</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Yoram</dc:creator>
  <cp:lastModifiedBy>Michelle Daon</cp:lastModifiedBy>
  <cp:revision>36</cp:revision>
  <dcterms:created xsi:type="dcterms:W3CDTF">2015-01-11T17:52:38Z</dcterms:created>
  <dcterms:modified xsi:type="dcterms:W3CDTF">2016-11-08T19:21:12Z</dcterms:modified>
</cp:coreProperties>
</file>