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sx" ContentType="video/x-ms-as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5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99" r:id="rId11"/>
    <p:sldId id="300" r:id="rId12"/>
    <p:sldId id="301" r:id="rId13"/>
    <p:sldId id="302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5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77" r:id="rId30"/>
    <p:sldId id="276" r:id="rId31"/>
    <p:sldId id="278" r:id="rId32"/>
    <p:sldId id="279" r:id="rId33"/>
    <p:sldId id="280" r:id="rId34"/>
    <p:sldId id="281" r:id="rId35"/>
    <p:sldId id="282" r:id="rId36"/>
    <p:sldId id="303" r:id="rId37"/>
    <p:sldId id="304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1" autoAdjust="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F904A465-2ED1-4F57-BCA4-6F0A170E2199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B990390F-D184-4584-9303-C8F7EAAF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99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CE911D9-177F-43BD-AB5F-6F4ED061D5FE}" type="datetimeFigureOut">
              <a:rPr lang="en-US" smtClean="0"/>
              <a:pPr/>
              <a:t>8/12/2014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284635E-42C9-4A76-8B74-5B12CFBB4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E911D9-177F-43BD-AB5F-6F4ED061D5FE}" type="datetimeFigureOut">
              <a:rPr lang="en-US" smtClean="0"/>
              <a:pPr/>
              <a:t>8/12/2014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84635E-42C9-4A76-8B74-5B12CFBB4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E911D9-177F-43BD-AB5F-6F4ED061D5FE}" type="datetimeFigureOut">
              <a:rPr lang="en-US" smtClean="0"/>
              <a:pPr/>
              <a:t>8/12/2014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84635E-42C9-4A76-8B74-5B12CFBB4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E911D9-177F-43BD-AB5F-6F4ED061D5FE}" type="datetimeFigureOut">
              <a:rPr lang="en-US" smtClean="0"/>
              <a:pPr/>
              <a:t>8/12/2014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84635E-42C9-4A76-8B74-5B12CFBB4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CE911D9-177F-43BD-AB5F-6F4ED061D5FE}" type="datetimeFigureOut">
              <a:rPr lang="en-US" smtClean="0"/>
              <a:pPr/>
              <a:t>8/12/2014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284635E-42C9-4A76-8B74-5B12CFBB4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E911D9-177F-43BD-AB5F-6F4ED061D5FE}" type="datetimeFigureOut">
              <a:rPr lang="en-US" smtClean="0"/>
              <a:pPr/>
              <a:t>8/12/2014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284635E-42C9-4A76-8B74-5B12CFBB4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E911D9-177F-43BD-AB5F-6F4ED061D5FE}" type="datetimeFigureOut">
              <a:rPr lang="en-US" smtClean="0"/>
              <a:pPr/>
              <a:t>8/12/2014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284635E-42C9-4A76-8B74-5B12CFBB4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E911D9-177F-43BD-AB5F-6F4ED061D5FE}" type="datetimeFigureOut">
              <a:rPr lang="en-US" smtClean="0"/>
              <a:pPr/>
              <a:t>8/12/2014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84635E-42C9-4A76-8B74-5B12CFBB4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E911D9-177F-43BD-AB5F-6F4ED061D5FE}" type="datetimeFigureOut">
              <a:rPr lang="en-US" smtClean="0"/>
              <a:pPr/>
              <a:t>8/12/2014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84635E-42C9-4A76-8B74-5B12CFBB4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CE911D9-177F-43BD-AB5F-6F4ED061D5FE}" type="datetimeFigureOut">
              <a:rPr lang="en-US" smtClean="0"/>
              <a:pPr/>
              <a:t>8/12/2014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284635E-42C9-4A76-8B74-5B12CFBB4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CE911D9-177F-43BD-AB5F-6F4ED061D5FE}" type="datetimeFigureOut">
              <a:rPr lang="en-US" smtClean="0"/>
              <a:pPr/>
              <a:t>8/12/2014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284635E-42C9-4A76-8B74-5B12CFBB4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CE911D9-177F-43BD-AB5F-6F4ED061D5FE}" type="datetimeFigureOut">
              <a:rPr lang="en-US" smtClean="0"/>
              <a:pPr/>
              <a:t>8/12/2014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284635E-42C9-4A76-8B74-5B12CFBB4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sx"/><Relationship Id="rId1" Type="http://schemas.microsoft.com/office/2007/relationships/media" Target="../media/media1.asx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sx"/><Relationship Id="rId1" Type="http://schemas.microsoft.com/office/2007/relationships/media" Target="../media/media2.asx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sx"/><Relationship Id="rId1" Type="http://schemas.microsoft.com/office/2007/relationships/media" Target="../media/media3.asx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87" y="0"/>
            <a:ext cx="9112425" cy="6858000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2: The Coming of Independence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dirty="0"/>
              <a:t>Until the mid-1700s, the colonies were allowed a great deal of freedom in their governments by the English monarchy.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dirty="0"/>
              <a:t>In 1760, King George III imposed new taxes and laws on the colonists.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dirty="0"/>
              <a:t>The colonists started a confederation, proposed an annual congress, and began to rebel.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87" y="0"/>
            <a:ext cx="9112425" cy="6858000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cs typeface="Times New Roman" pitchFamily="18" charset="0"/>
              </a:rPr>
              <a:t>Growing Colonial Unity</a:t>
            </a:r>
            <a:r>
              <a:rPr lang="en-US" sz="4400" dirty="0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10600" cy="5486400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en-US" sz="2800" b="1" dirty="0">
                <a:solidFill>
                  <a:srgbClr val="FFFFFF"/>
                </a:solidFill>
              </a:rPr>
              <a:t>Early Attempts</a:t>
            </a:r>
            <a:endParaRPr lang="en-US" altLang="en-US" sz="2800" dirty="0">
              <a:solidFill>
                <a:srgbClr val="FFFFFF"/>
              </a:solidFill>
            </a:endParaRPr>
          </a:p>
          <a:p>
            <a:r>
              <a:rPr lang="en-US" altLang="en-US" sz="2800" dirty="0">
                <a:solidFill>
                  <a:srgbClr val="FFFFFF"/>
                </a:solidFill>
              </a:rPr>
              <a:t>In 1643, several New England settlements formed the New England Confederation.</a:t>
            </a:r>
          </a:p>
          <a:p>
            <a:pPr algn="ctr">
              <a:buFont typeface="Wingdings" pitchFamily="2" charset="2"/>
              <a:buNone/>
            </a:pPr>
            <a:r>
              <a:rPr lang="en-US" altLang="en-US" sz="2800" b="1" dirty="0" smtClean="0">
                <a:solidFill>
                  <a:srgbClr val="FFFFFF"/>
                </a:solidFill>
              </a:rPr>
              <a:t>The </a:t>
            </a:r>
            <a:r>
              <a:rPr lang="en-US" altLang="en-US" sz="2800" b="1" dirty="0">
                <a:solidFill>
                  <a:srgbClr val="FFFFFF"/>
                </a:solidFill>
              </a:rPr>
              <a:t>Albany Plan</a:t>
            </a:r>
            <a:endParaRPr lang="en-US" altLang="en-US" sz="2800" dirty="0">
              <a:solidFill>
                <a:srgbClr val="FFFFFF"/>
              </a:solidFill>
            </a:endParaRPr>
          </a:p>
          <a:p>
            <a:r>
              <a:rPr lang="en-US" altLang="en-US" sz="2800" dirty="0">
                <a:solidFill>
                  <a:srgbClr val="FFFFFF"/>
                </a:solidFill>
              </a:rPr>
              <a:t>In 1754, Benjamin Franklin proposed the </a:t>
            </a:r>
            <a:r>
              <a:rPr lang="en-US" altLang="en-US" sz="2800" b="1" dirty="0">
                <a:solidFill>
                  <a:srgbClr val="FFFFFF"/>
                </a:solidFill>
              </a:rPr>
              <a:t>Albany Plan of Union,</a:t>
            </a:r>
            <a:r>
              <a:rPr lang="en-US" altLang="en-US" sz="2800" dirty="0">
                <a:solidFill>
                  <a:srgbClr val="FFFFFF"/>
                </a:solidFill>
              </a:rPr>
              <a:t> in which an annual congress of </a:t>
            </a:r>
            <a:r>
              <a:rPr lang="en-US" altLang="en-US" sz="2800" b="1" dirty="0">
                <a:solidFill>
                  <a:srgbClr val="FFFFFF"/>
                </a:solidFill>
              </a:rPr>
              <a:t>delegates</a:t>
            </a:r>
            <a:r>
              <a:rPr lang="en-US" altLang="en-US" sz="2800" dirty="0">
                <a:solidFill>
                  <a:srgbClr val="FFFFFF"/>
                </a:solidFill>
              </a:rPr>
              <a:t> (representatives) from each of the 13 colonies would be formed.</a:t>
            </a:r>
          </a:p>
          <a:p>
            <a:pPr algn="ctr">
              <a:buFont typeface="Wingdings" pitchFamily="2" charset="2"/>
              <a:buNone/>
            </a:pPr>
            <a:r>
              <a:rPr lang="en-US" altLang="en-US" sz="2800" b="1" dirty="0">
                <a:solidFill>
                  <a:srgbClr val="FFFFFF"/>
                </a:solidFill>
              </a:rPr>
              <a:t>The Stamp Act Congress</a:t>
            </a:r>
            <a:endParaRPr lang="en-US" altLang="en-US" sz="2800" dirty="0">
              <a:solidFill>
                <a:srgbClr val="FFFFFF"/>
              </a:solidFill>
            </a:endParaRPr>
          </a:p>
          <a:p>
            <a:r>
              <a:rPr lang="en-US" altLang="en-US" sz="2800" dirty="0"/>
              <a:t>In 1765, a group of colonies sent delegates to the Stamp Act Congress in New York. </a:t>
            </a:r>
          </a:p>
          <a:p>
            <a:r>
              <a:rPr lang="en-US" altLang="en-US" sz="2800" dirty="0"/>
              <a:t>These delegates prepared the Declaration of Rights and Grievances  against British policies and sent it to the king.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87" y="-152400"/>
            <a:ext cx="9112425" cy="6858000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0736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Continental Congresses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36320"/>
            <a:ext cx="4038600" cy="505968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FontTx/>
              <a:buChar char=" "/>
            </a:pPr>
            <a:r>
              <a:rPr lang="en-US" alt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 Continental Congress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The colonists sent a Declaration of Rights to King George III.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The delegates urged each of the colonies to refuse all trade with England until British tax and trade regulations were </a:t>
            </a:r>
            <a:r>
              <a:rPr lang="en-US" altLang="en-US" b="1" dirty="0">
                <a:solidFill>
                  <a:srgbClr val="FFFFFF"/>
                </a:solidFill>
              </a:rPr>
              <a:t>repealed</a:t>
            </a:r>
            <a:r>
              <a:rPr lang="en-US" altLang="en-US" dirty="0">
                <a:solidFill>
                  <a:srgbClr val="FFFFFF"/>
                </a:solidFill>
              </a:rPr>
              <a:t>, or recalled.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036320"/>
            <a:ext cx="4038600" cy="505968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FontTx/>
              <a:buChar char=" "/>
            </a:pPr>
            <a:r>
              <a:rPr lang="en-US" alt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Second Continental Congress</a:t>
            </a:r>
            <a:endParaRPr lang="en-US" altLang="en-US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In 1775, each of the 13 colonies sent representatives to this gathering in Philadelphia.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The Second Continental Congress served as the first government of the United States from 1776 to 1781.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87" y="0"/>
            <a:ext cx="9112425" cy="6858000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American Independence</a:t>
            </a:r>
            <a:endParaRPr lang="en-US" sz="4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600" dirty="0"/>
              <a:t>On July 4, 1776, the Second Continental Congress adopted the </a:t>
            </a:r>
            <a:r>
              <a:rPr lang="en-US" altLang="en-US" sz="3600" b="1" dirty="0">
                <a:solidFill>
                  <a:schemeClr val="tx2"/>
                </a:solidFill>
              </a:rPr>
              <a:t>Declaration of Independence</a:t>
            </a:r>
            <a:r>
              <a:rPr lang="en-US" altLang="en-US" sz="3600" dirty="0"/>
              <a:t>.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3600" dirty="0"/>
          </a:p>
          <a:p>
            <a:pPr>
              <a:lnSpc>
                <a:spcPct val="90000"/>
              </a:lnSpc>
            </a:pPr>
            <a:r>
              <a:rPr lang="en-US" altLang="en-US" sz="3600" dirty="0"/>
              <a:t>Between 1776 and 1777, most of the States adopted </a:t>
            </a:r>
            <a:r>
              <a:rPr lang="en-US" altLang="en-US" sz="3600" b="1" dirty="0">
                <a:solidFill>
                  <a:schemeClr val="tx2"/>
                </a:solidFill>
              </a:rPr>
              <a:t>constitutions</a:t>
            </a:r>
            <a:r>
              <a:rPr lang="en-US" altLang="en-US" sz="3600" dirty="0"/>
              <a:t> instead of charters.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0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66800" y="990600"/>
            <a:ext cx="7086600" cy="4191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/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en-US" sz="5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Critical Period</a:t>
            </a:r>
          </a:p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Articles of Confederation</a:t>
            </a:r>
            <a:endParaRPr kumimoji="0" lang="en-US" sz="5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04800" y="457200"/>
            <a:ext cx="8610600" cy="5638800"/>
          </a:xfrm>
          <a:prstGeom prst="rect">
            <a:avLst/>
          </a:prstGeom>
        </p:spPr>
        <p:txBody>
          <a:bodyPr/>
          <a:lstStyle/>
          <a:p>
            <a:pPr marL="182880" indent="-228600">
              <a:spcBef>
                <a:spcPts val="400"/>
              </a:spcBef>
              <a:buClr>
                <a:schemeClr val="accent2"/>
              </a:buClr>
              <a:buSzPct val="90000"/>
              <a:buFont typeface="Wingdings" pitchFamily="2" charset="2"/>
              <a:buChar char="Ø"/>
            </a:pPr>
            <a:r>
              <a:rPr kumimoji="0" lang="en-US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Articles of Confederation established “a firm league of friendship” among the States.</a:t>
            </a: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Powers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Congress was given the power to declare war, deal with national finance issues, and settle disputes among  the States. </a:t>
            </a: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Obligations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States promised to obey Congress, and to respect the laws of the other States.  Most other powers were retained by each State.</a:t>
            </a:r>
            <a:endParaRPr kumimoji="0" lang="en-US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cles of confederation.as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457199"/>
            <a:ext cx="8534400" cy="5818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85358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905112">
            <a:off x="-146526" y="2362200"/>
            <a:ext cx="9443611" cy="830997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  <a:cs typeface="Times New Roman" pitchFamily="18" charset="0"/>
              </a:rPr>
              <a:t>Framers of the Constitution</a:t>
            </a:r>
            <a:r>
              <a:rPr lang="en-US" sz="4800" dirty="0" smtClean="0">
                <a:latin typeface="Algerian" pitchFamily="82" charset="0"/>
              </a:rPr>
              <a:t> </a:t>
            </a:r>
            <a:endParaRPr lang="en-US" sz="4800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 txBox="1">
            <a:spLocks noChangeArrowheads="1"/>
          </p:cNvSpPr>
          <p:nvPr/>
        </p:nvSpPr>
        <p:spPr>
          <a:xfrm>
            <a:off x="381000" y="304800"/>
            <a:ext cx="8382000" cy="6400800"/>
          </a:xfrm>
          <a:prstGeom prst="rect">
            <a:avLst/>
          </a:prstGeom>
        </p:spPr>
        <p:txBody>
          <a:bodyPr/>
          <a:lstStyle/>
          <a:p>
            <a:pPr marL="292100" marR="0" lvl="0" indent="-2921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Leaders of the Philadelphia Convention</a:t>
            </a:r>
          </a:p>
          <a:p>
            <a:pPr marL="640080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James Madison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was the co-author of the Articles of Confederation.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40080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Gouverneur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Morris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was a lawyer who helped develop the U.S. system of money.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40080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Alexander Hamilton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was a lawyer who favored a strong central government.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40080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George Washington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was the successful leader of the Continental Army.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92100" marR="0" lvl="0" indent="-2921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famous leaders who were NOT at the Convention</a:t>
            </a:r>
          </a:p>
          <a:p>
            <a:pPr marL="640080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Patrick Henry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said he “smelt a rat” and refused to attend.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40080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Samuel Adams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and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John Hancock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were not selected as delegates by their states.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40080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Thomas Jefferson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and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Thomas Paine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were in Paris.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40080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John Adams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was on diplomatic missions to England and Holland.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stitutial convention.as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3400"/>
            <a:ext cx="8382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-1"/>
            <a:ext cx="9164782" cy="69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0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3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76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304800"/>
            <a:ext cx="8001000" cy="457200"/>
          </a:xfrm>
          <a:prstGeom prst="rect">
            <a:avLst/>
          </a:prstGeom>
        </p:spPr>
        <p:txBody>
          <a:bodyPr/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Other Constitutional Compromises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0" y="1066800"/>
            <a:ext cx="8458200" cy="4648200"/>
          </a:xfrm>
          <a:prstGeom prst="rect">
            <a:avLst/>
          </a:prstGeom>
        </p:spPr>
        <p:txBody>
          <a:bodyPr/>
          <a:lstStyle/>
          <a:p>
            <a:pPr marL="292100" marR="0" lvl="0" indent="-2921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Three-Fifths Compromise</a:t>
            </a:r>
          </a:p>
          <a:p>
            <a:pPr marL="640080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Framers decided to count a slave as three-fifths of a person when determining the population of a State.</a:t>
            </a:r>
          </a:p>
          <a:p>
            <a:pPr marL="292100" marR="0" lvl="0" indent="-2921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Commerce and Slave Trade Compromise</a:t>
            </a:r>
          </a:p>
          <a:p>
            <a:pPr marL="640080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Congress was forbidden from taxing exported goods, and was not allowed to act on the slave trade for 20 years.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43000" y="228600"/>
            <a:ext cx="7086600" cy="381000"/>
          </a:xfrm>
          <a:prstGeom prst="rect">
            <a:avLst/>
          </a:prstGeom>
        </p:spPr>
        <p:txBody>
          <a:bodyPr/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Reactions to the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 Constitution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914400"/>
            <a:ext cx="9144000" cy="5029200"/>
          </a:xfrm>
          <a:prstGeom prst="rect">
            <a:avLst/>
          </a:prstGeom>
        </p:spPr>
        <p:txBody>
          <a:bodyPr/>
          <a:lstStyle/>
          <a:p>
            <a:pPr marL="292100" marR="0" lvl="0" indent="-2921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Reactions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</a:p>
          <a:p>
            <a:pPr marL="640080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When the Constitution was complete, the Framers’ opinions of their work varied.  Some were disappointed, like George Mason of Virginia, who opposed the Constitution until his death in 1792.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</a:p>
          <a:p>
            <a:pPr marL="640080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Most agreed with Ben Franklin’s thoughts when he said,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“From such an assembly [of fallible men] can a perfect production be expected? It…astonishes me, Sir, to find this system approaching so near to perfection as it does…”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3200400"/>
            <a:ext cx="5647700" cy="64633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cs typeface="Times New Roman" pitchFamily="18" charset="0"/>
              </a:rPr>
              <a:t>Ratifying the Constitution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85800" y="609600"/>
            <a:ext cx="8077200" cy="5943600"/>
          </a:xfrm>
          <a:prstGeom prst="rect">
            <a:avLst/>
          </a:prstGeom>
        </p:spPr>
        <p:txBody>
          <a:bodyPr/>
          <a:lstStyle/>
          <a:p>
            <a:pPr marL="292100" marR="0" lvl="0" indent="-2921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The Federalists and Anti-Federalists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92100" marR="0" lvl="0" indent="-2921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92100" marR="0" lvl="0" indent="-2921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The Constitution was very controversial at first, with some groups supporting it, and others attacking it.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92100" marR="0" lvl="0" indent="-2921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Federalists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thought that the Articles of Confederation were weak, and argued for the ratification of the Constitution.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92100" marR="0" lvl="0" indent="-2921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Anti-Federalists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objected to the Constitution for many reasons, including the strong central government and the lack of a bill of rights.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92100" marR="0" lvl="0" indent="-2921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1000" y="609600"/>
            <a:ext cx="8482012" cy="4114800"/>
          </a:xfrm>
          <a:prstGeom prst="rect">
            <a:avLst/>
          </a:prstGeom>
        </p:spPr>
        <p:txBody>
          <a:bodyPr/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Nine States ratified the Constitution by June 21, 1788, but the new government needed the ratification of the large States of New York and Virginia.</a:t>
            </a: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Great debates were held in both States, with Virginia ratifying the Constitution June 25, 1788.</a:t>
            </a: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New York’s ratification was hard fought. Supporters of the Constitution published a series of essays known as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The Federalist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28600"/>
            <a:ext cx="6172200" cy="633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stitution.as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457200"/>
            <a:ext cx="849376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800" y="457200"/>
            <a:ext cx="8610600" cy="4114800"/>
          </a:xfrm>
          <a:prstGeom prst="rect">
            <a:avLst/>
          </a:prstGeom>
        </p:spPr>
        <p:txBody>
          <a:bodyPr/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The new Congress met for the first time on March 4, 1789.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Congress finally attained a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quorum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(majority) on April 6 and counted the electoral votes. Congress found that George Washington had been unanimously elected President.  He was inaugurated on April 30.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77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78636" cy="682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46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71709" cy="686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8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72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-1"/>
            <a:ext cx="9150927" cy="68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4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71709" cy="683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79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4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8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2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9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469</TotalTime>
  <Words>770</Words>
  <Application>Microsoft Office PowerPoint</Application>
  <PresentationFormat>On-screen Show (4:3)</PresentationFormat>
  <Paragraphs>60</Paragraphs>
  <Slides>53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Foundry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2: The Coming of Independence</vt:lpstr>
      <vt:lpstr>Growing Colonial Unity </vt:lpstr>
      <vt:lpstr>The Continental Congresses</vt:lpstr>
      <vt:lpstr>American Independence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mposey</cp:lastModifiedBy>
  <cp:revision>28</cp:revision>
  <dcterms:created xsi:type="dcterms:W3CDTF">2012-01-05T16:54:24Z</dcterms:created>
  <dcterms:modified xsi:type="dcterms:W3CDTF">2014-08-12T12:28:29Z</dcterms:modified>
</cp:coreProperties>
</file>