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35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356"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58" r:id="rId51"/>
    <p:sldId id="303" r:id="rId52"/>
    <p:sldId id="304" r:id="rId53"/>
    <p:sldId id="305" r:id="rId54"/>
    <p:sldId id="306" r:id="rId55"/>
    <p:sldId id="307" r:id="rId56"/>
    <p:sldId id="359" r:id="rId57"/>
    <p:sldId id="308" r:id="rId58"/>
    <p:sldId id="309" r:id="rId59"/>
    <p:sldId id="310" r:id="rId60"/>
    <p:sldId id="360" r:id="rId61"/>
    <p:sldId id="361"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62" r:id="rId75"/>
    <p:sldId id="323" r:id="rId76"/>
    <p:sldId id="324" r:id="rId77"/>
    <p:sldId id="325" r:id="rId78"/>
    <p:sldId id="326" r:id="rId79"/>
    <p:sldId id="327" r:id="rId80"/>
    <p:sldId id="328" r:id="rId81"/>
    <p:sldId id="329" r:id="rId82"/>
    <p:sldId id="330" r:id="rId83"/>
    <p:sldId id="331" r:id="rId84"/>
    <p:sldId id="332" r:id="rId85"/>
    <p:sldId id="333" r:id="rId86"/>
    <p:sldId id="363" r:id="rId87"/>
    <p:sldId id="334" r:id="rId88"/>
    <p:sldId id="335" r:id="rId89"/>
    <p:sldId id="336" r:id="rId90"/>
    <p:sldId id="337" r:id="rId91"/>
    <p:sldId id="364"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7" autoAdjust="0"/>
  </p:normalViewPr>
  <p:slideViewPr>
    <p:cSldViewPr>
      <p:cViewPr varScale="1">
        <p:scale>
          <a:sx n="100" d="100"/>
          <a:sy n="100" d="100"/>
        </p:scale>
        <p:origin x="-2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2E35F-7B86-4184-B540-D17D568522CB}" type="datetimeFigureOut">
              <a:rPr lang="en-US" smtClean="0"/>
              <a:pPr/>
              <a:t>5/31/2011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A0B37-8214-4D6B-AADB-9CED33C9165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7A0B37-8214-4D6B-AADB-9CED33C91654}" type="slidenum">
              <a:rPr lang="en-US" smtClean="0"/>
              <a:pPr/>
              <a:t>48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7A0B37-8214-4D6B-AADB-9CED33C91654}" type="slidenum">
              <a:rPr lang="en-US" smtClean="0"/>
              <a:pPr/>
              <a:t>62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7A0B37-8214-4D6B-AADB-9CED33C91654}" type="slidenum">
              <a:rPr lang="en-US" smtClean="0"/>
              <a:pPr/>
              <a:t>67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EE474-FFB0-4384-8AB5-DA3EE68A6626}" type="datetime1">
              <a:rPr lang="en-US" smtClean="0"/>
              <a:pPr/>
              <a:t>5/31/2011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F50CF1-6043-4729-8945-8158CA4CD9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84FF2-593C-4A76-A0DD-3799DEB1EBC0}" type="datetime1">
              <a:rPr lang="en-US" smtClean="0"/>
              <a:pPr/>
              <a:t>5/31/2011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F50CF1-6043-4729-8945-8158CA4CD9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4A943-38A9-48F1-955F-23B40634D529}" type="datetime1">
              <a:rPr lang="en-US" smtClean="0"/>
              <a:pPr/>
              <a:t>5/31/2011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F50CF1-6043-4729-8945-8158CA4CD9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2302A-5888-4D32-9FB2-85A6EEDE1CDE}" type="datetime1">
              <a:rPr lang="en-US" smtClean="0"/>
              <a:pPr/>
              <a:t>5/31/2011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F50CF1-6043-4729-8945-8158CA4CD9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CEE69-975D-4686-92B5-225B71AD8568}" type="datetime1">
              <a:rPr lang="en-US" smtClean="0"/>
              <a:pPr/>
              <a:t>5/31/2011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F50CF1-6043-4729-8945-8158CA4CD9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9ADEA-9F76-4454-ACEE-EAC73B63A85A}" type="datetime1">
              <a:rPr lang="en-US" smtClean="0"/>
              <a:pPr/>
              <a:t>5/31/2011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F50CF1-6043-4729-8945-8158CA4CD9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E4BFCA-1F5E-472B-A444-32805B0D2E84}" type="datetime1">
              <a:rPr lang="en-US" smtClean="0"/>
              <a:pPr/>
              <a:t>5/31/2011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F50CF1-6043-4729-8945-8158CA4CD9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62576E-EED3-460A-BF9F-238CED48D744}" type="datetime1">
              <a:rPr lang="en-US" smtClean="0"/>
              <a:pPr/>
              <a:t>5/31/2011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F50CF1-6043-4729-8945-8158CA4CD9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E82AB-DF8D-4618-BBDC-396E9F32E2FF}" type="datetime1">
              <a:rPr lang="en-US" smtClean="0"/>
              <a:pPr/>
              <a:t>5/31/2011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F50CF1-6043-4729-8945-8158CA4CD9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8DF35-1F53-42A6-A8CB-A7A7CC5107FA}" type="datetime1">
              <a:rPr lang="en-US" smtClean="0"/>
              <a:pPr/>
              <a:t>5/31/2011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F50CF1-6043-4729-8945-8158CA4CD9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8D2AC-71ED-494D-8BFD-CADCCA7A2248}" type="datetime1">
              <a:rPr lang="en-US" smtClean="0"/>
              <a:pPr/>
              <a:t>5/31/2011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F50CF1-6043-4729-8945-8158CA4CD9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EA336-597E-4924-97F3-02B80D6998C5}" type="datetime1">
              <a:rPr lang="en-US" smtClean="0"/>
              <a:pPr/>
              <a:t>5/31/2011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50CF1-6043-4729-8945-8158CA4CD92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dirty="0" smtClean="0">
                <a:solidFill>
                  <a:schemeClr val="bg1"/>
                </a:solidFill>
              </a:rPr>
              <a:t>NOCTI</a:t>
            </a:r>
            <a:endParaRPr lang="en-US" sz="9600" b="1" dirty="0">
              <a:solidFill>
                <a:schemeClr val="bg1"/>
              </a:solidFill>
            </a:endParaRPr>
          </a:p>
        </p:txBody>
      </p:sp>
      <p:sp>
        <p:nvSpPr>
          <p:cNvPr id="3" name="Subtitle 2"/>
          <p:cNvSpPr>
            <a:spLocks noGrp="1"/>
          </p:cNvSpPr>
          <p:nvPr>
            <p:ph type="subTitle" idx="1"/>
          </p:nvPr>
        </p:nvSpPr>
        <p:spPr/>
        <p:txBody>
          <a:bodyPr/>
          <a:lstStyle/>
          <a:p>
            <a:r>
              <a:rPr lang="en-US" dirty="0" smtClean="0"/>
              <a:t>Electrical Construction </a:t>
            </a:r>
          </a:p>
          <a:p>
            <a:r>
              <a:rPr lang="en-US" dirty="0" smtClean="0"/>
              <a:t>Study Guide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Identify Correct </a:t>
            </a:r>
            <a:r>
              <a:rPr lang="en-US" b="1" dirty="0">
                <a:solidFill>
                  <a:schemeClr val="bg1"/>
                </a:solidFill>
              </a:rPr>
              <a:t>P</a:t>
            </a:r>
            <a:r>
              <a:rPr lang="en-US" b="1" dirty="0" smtClean="0">
                <a:solidFill>
                  <a:schemeClr val="bg1"/>
                </a:solidFill>
              </a:rPr>
              <a:t>rotocol for Working on Live </a:t>
            </a:r>
            <a:r>
              <a:rPr lang="en-US" b="1" dirty="0">
                <a:solidFill>
                  <a:schemeClr val="bg1"/>
                </a:solidFill>
              </a:rPr>
              <a:t>C</a:t>
            </a:r>
            <a:r>
              <a:rPr lang="en-US" b="1" dirty="0" smtClean="0">
                <a:solidFill>
                  <a:schemeClr val="bg1"/>
                </a:solidFill>
              </a:rPr>
              <a:t>ircuits </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4953000"/>
          </a:xfrm>
        </p:spPr>
        <p:txBody>
          <a:bodyPr>
            <a:normAutofit fontScale="85000" lnSpcReduction="20000"/>
          </a:bodyPr>
          <a:lstStyle/>
          <a:p>
            <a:r>
              <a:rPr lang="en-US" dirty="0" smtClean="0"/>
              <a:t>Always </a:t>
            </a:r>
            <a:r>
              <a:rPr lang="en-US" u="sng" dirty="0" smtClean="0"/>
              <a:t>de-energizing</a:t>
            </a:r>
            <a:r>
              <a:rPr lang="en-US" b="1" dirty="0" smtClean="0"/>
              <a:t> </a:t>
            </a:r>
            <a:r>
              <a:rPr lang="en-US" dirty="0" smtClean="0"/>
              <a:t>electrical equipment before working on it, if it is not an option, make sure you follow the proper safety procedures</a:t>
            </a:r>
          </a:p>
          <a:p>
            <a:r>
              <a:rPr lang="en-US" dirty="0" smtClean="0"/>
              <a:t>Measure at the lowest energy point </a:t>
            </a:r>
          </a:p>
          <a:p>
            <a:r>
              <a:rPr lang="en-US" dirty="0" smtClean="0"/>
              <a:t>Keep your eyes on the area you’re probing and keep both hands free as conditions require</a:t>
            </a:r>
          </a:p>
          <a:p>
            <a:r>
              <a:rPr lang="en-US" dirty="0" smtClean="0"/>
              <a:t>For single phase, connect neutral first, hot second</a:t>
            </a:r>
          </a:p>
          <a:p>
            <a:r>
              <a:rPr lang="en-US" dirty="0" smtClean="0"/>
              <a:t>Use the three-point test method</a:t>
            </a:r>
          </a:p>
          <a:p>
            <a:r>
              <a:rPr lang="en-US" dirty="0" smtClean="0"/>
              <a:t>Use test probes with a minimum amount of exposed metal such as 0.12-inch (4 mm) metal tip probes </a:t>
            </a:r>
          </a:p>
          <a:p>
            <a:r>
              <a:rPr lang="en-US" dirty="0" smtClean="0"/>
              <a:t>Keep one hand in your pocket unless you must use both hands for a good measurement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bg1"/>
                </a:solidFill>
              </a:rPr>
              <a:t>Explain the Purpose of OSHA and How it Relates to Electrical Construction</a:t>
            </a:r>
            <a:endParaRPr lang="en-US" sz="3600" b="1" dirty="0">
              <a:solidFill>
                <a:schemeClr val="bg1"/>
              </a:solidFill>
            </a:endParaRPr>
          </a:p>
        </p:txBody>
      </p:sp>
      <p:sp>
        <p:nvSpPr>
          <p:cNvPr id="3" name="Content Placeholder 2"/>
          <p:cNvSpPr>
            <a:spLocks noGrp="1"/>
          </p:cNvSpPr>
          <p:nvPr>
            <p:ph idx="1"/>
          </p:nvPr>
        </p:nvSpPr>
        <p:spPr>
          <a:xfrm>
            <a:off x="457200" y="1676400"/>
            <a:ext cx="8229600" cy="4449763"/>
          </a:xfrm>
        </p:spPr>
        <p:txBody>
          <a:bodyPr/>
          <a:lstStyle/>
          <a:p>
            <a:r>
              <a:rPr lang="en-US" dirty="0" smtClean="0"/>
              <a:t>OSHA's electrical standards are designed to protect employees exposed to dangers such as electric shock, electrocution, fires, and explosions. Electrical hazards are addressed in specific standards for the construction industry.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Meters, Measurements, Testing</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endParaRPr lang="en-US" dirty="0"/>
          </a:p>
          <a:p>
            <a:r>
              <a:rPr lang="en-US" dirty="0"/>
              <a:t>Identify characteristics and uses of meters and </a:t>
            </a:r>
          </a:p>
          <a:p>
            <a:pPr>
              <a:buNone/>
            </a:pPr>
            <a:r>
              <a:rPr lang="en-US" dirty="0" smtClean="0"/>
              <a:t>	measuring </a:t>
            </a:r>
            <a:r>
              <a:rPr lang="en-US" dirty="0"/>
              <a:t>devices </a:t>
            </a:r>
          </a:p>
          <a:p>
            <a:r>
              <a:rPr lang="en-US" dirty="0"/>
              <a:t>Identify materials as insulators, conductors, and semi-</a:t>
            </a:r>
          </a:p>
          <a:p>
            <a:pPr>
              <a:buNone/>
            </a:pPr>
            <a:r>
              <a:rPr lang="en-US" dirty="0" smtClean="0"/>
              <a:t>	conductors </a:t>
            </a:r>
            <a:endParaRPr lang="en-US" dirty="0"/>
          </a:p>
          <a:p>
            <a:r>
              <a:rPr lang="en-US" dirty="0"/>
              <a:t>Explain connection and use of electrical test equipment </a:t>
            </a:r>
          </a:p>
          <a:p>
            <a:r>
              <a:rPr lang="en-US" dirty="0"/>
              <a:t>Use formulas to determine current and voltage output </a:t>
            </a:r>
          </a:p>
          <a:p>
            <a:r>
              <a:rPr lang="en-US" dirty="0"/>
              <a:t>Interpret and convert meter </a:t>
            </a:r>
            <a:r>
              <a:rPr lang="en-US" dirty="0" smtClean="0"/>
              <a:t>readings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Identify Characteristics and Uses of Meters and Measuring </a:t>
            </a:r>
            <a:r>
              <a:rPr lang="en-US" b="1" dirty="0">
                <a:solidFill>
                  <a:schemeClr val="bg1"/>
                </a:solidFill>
              </a:rPr>
              <a:t>D</a:t>
            </a:r>
            <a:r>
              <a:rPr lang="en-US" b="1" dirty="0" smtClean="0">
                <a:solidFill>
                  <a:schemeClr val="bg1"/>
                </a:solidFill>
              </a:rPr>
              <a:t>evices</a:t>
            </a:r>
            <a:endParaRPr lang="en-US" b="1" dirty="0">
              <a:solidFill>
                <a:schemeClr val="bg1"/>
              </a:solidFill>
            </a:endParaRP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sz="2400" dirty="0" smtClean="0"/>
              <a:t>Electrical Voltage Tester - electronic device that indicates if voltage is present on a circuit</a:t>
            </a:r>
          </a:p>
          <a:p>
            <a:r>
              <a:rPr lang="en-US" sz="2400" dirty="0" smtClean="0"/>
              <a:t>Digital Voltage Tester - uses indicator lights or a digital readout to indicate the amount of voltage present</a:t>
            </a:r>
          </a:p>
          <a:p>
            <a:r>
              <a:rPr lang="en-US" sz="2400" dirty="0" smtClean="0"/>
              <a:t>Solenoid Voltage Tester - uses a solenoid to indicate the presence of voltage</a:t>
            </a:r>
          </a:p>
          <a:p>
            <a:r>
              <a:rPr lang="en-US" sz="2400" dirty="0" smtClean="0"/>
              <a:t>Circuit Tester - a simple light with conductive leads used to determine if a circuit is energized or de-energized</a:t>
            </a:r>
          </a:p>
          <a:p>
            <a:r>
              <a:rPr lang="en-US" sz="2400" dirty="0" smtClean="0"/>
              <a:t>Receptacle Tester – a tester that plugs into an outlet receptacle and indicates the status of the polarity, ground, and sometimes the ground fault capability</a:t>
            </a:r>
          </a:p>
          <a:p>
            <a:r>
              <a:rPr lang="en-US" sz="2400" dirty="0" smtClean="0"/>
              <a:t>Multi-meter - A digital or analog meter that measures multiple electrical properties</a:t>
            </a:r>
          </a:p>
          <a:p>
            <a:r>
              <a:rPr lang="en-US" sz="2400" dirty="0" smtClean="0"/>
              <a:t>Continuity Tester - Checks for electrical continuity between two objects or devices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Identify Materials as Insulators, Conductors, and Semi-Conductors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Insulators - they offer very large resistance to the flow of electric current; common materials are glass, plastic, rubber, air, and wood</a:t>
            </a:r>
          </a:p>
          <a:p>
            <a:r>
              <a:rPr lang="en-US" dirty="0" smtClean="0"/>
              <a:t>Conductors - electric current can flow freely; most metals are considered to be good conductors of electrical current</a:t>
            </a:r>
          </a:p>
          <a:p>
            <a:r>
              <a:rPr lang="en-US" dirty="0" smtClean="0"/>
              <a:t>Semi-Conductors - usually a solid chemical element or compound, that can conduct electricity under some conditions but not others, making it a good medium for the control of electrical current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
            </a:r>
            <a:br>
              <a:rPr lang="en-US" dirty="0" smtClean="0"/>
            </a:br>
            <a:r>
              <a:rPr lang="en-US" b="1" dirty="0" smtClean="0">
                <a:solidFill>
                  <a:schemeClr val="bg1"/>
                </a:solidFill>
              </a:rPr>
              <a:t>Explain </a:t>
            </a:r>
            <a:r>
              <a:rPr lang="en-US" b="1" dirty="0">
                <a:solidFill>
                  <a:schemeClr val="bg1"/>
                </a:solidFill>
              </a:rPr>
              <a:t>C</a:t>
            </a:r>
            <a:r>
              <a:rPr lang="en-US" b="1" dirty="0" smtClean="0">
                <a:solidFill>
                  <a:schemeClr val="bg1"/>
                </a:solidFill>
              </a:rPr>
              <a:t>onnection and Use of Electrical </a:t>
            </a:r>
            <a:r>
              <a:rPr lang="en-US" b="1" dirty="0">
                <a:solidFill>
                  <a:schemeClr val="bg1"/>
                </a:solidFill>
              </a:rPr>
              <a:t>T</a:t>
            </a:r>
            <a:r>
              <a:rPr lang="en-US" b="1" dirty="0" smtClean="0">
                <a:solidFill>
                  <a:schemeClr val="bg1"/>
                </a:solidFill>
              </a:rPr>
              <a:t>est </a:t>
            </a:r>
            <a:r>
              <a:rPr lang="en-US" b="1" dirty="0">
                <a:solidFill>
                  <a:schemeClr val="bg1"/>
                </a:solidFill>
              </a:rPr>
              <a:t>E</a:t>
            </a:r>
            <a:r>
              <a:rPr lang="en-US" b="1" dirty="0" smtClean="0">
                <a:solidFill>
                  <a:schemeClr val="bg1"/>
                </a:solidFill>
              </a:rPr>
              <a:t>quipment </a:t>
            </a:r>
            <a:r>
              <a:rPr lang="en-US" dirty="0" smtClean="0"/>
              <a:t/>
            </a:r>
            <a:br>
              <a:rPr lang="en-US" dirty="0" smtClean="0"/>
            </a:b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Voltage (volts) – volt meters are connected in parallel with the load </a:t>
            </a:r>
          </a:p>
          <a:p>
            <a:r>
              <a:rPr lang="en-US" dirty="0" smtClean="0"/>
              <a:t>Current (amps) – ammeters (majority) are connected in series with the circuit</a:t>
            </a:r>
          </a:p>
          <a:p>
            <a:r>
              <a:rPr lang="en-US" dirty="0" smtClean="0"/>
              <a:t>Ohms (resistance) – Ohmmeter is connected in series with the item being tested</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Use </a:t>
            </a:r>
            <a:r>
              <a:rPr lang="en-US" b="1" dirty="0">
                <a:solidFill>
                  <a:schemeClr val="bg1"/>
                </a:solidFill>
              </a:rPr>
              <a:t>F</a:t>
            </a:r>
            <a:r>
              <a:rPr lang="en-US" b="1" dirty="0" smtClean="0">
                <a:solidFill>
                  <a:schemeClr val="bg1"/>
                </a:solidFill>
              </a:rPr>
              <a:t>ormulas to Determine </a:t>
            </a:r>
            <a:r>
              <a:rPr lang="en-US" b="1" dirty="0">
                <a:solidFill>
                  <a:schemeClr val="bg1"/>
                </a:solidFill>
              </a:rPr>
              <a:t>C</a:t>
            </a:r>
            <a:r>
              <a:rPr lang="en-US" b="1" dirty="0" smtClean="0">
                <a:solidFill>
                  <a:schemeClr val="bg1"/>
                </a:solidFill>
              </a:rPr>
              <a:t>urrent and Voltage </a:t>
            </a:r>
            <a:r>
              <a:rPr lang="en-US" b="1" dirty="0">
                <a:solidFill>
                  <a:schemeClr val="bg1"/>
                </a:solidFill>
              </a:rPr>
              <a:t>O</a:t>
            </a:r>
            <a:r>
              <a:rPr lang="en-US" b="1" dirty="0" smtClean="0">
                <a:solidFill>
                  <a:schemeClr val="bg1"/>
                </a:solidFill>
              </a:rPr>
              <a:t>utput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Voltage Output</a:t>
            </a:r>
            <a:r>
              <a:rPr lang="fr-FR" dirty="0" smtClean="0"/>
              <a:t> – V</a:t>
            </a:r>
            <a:r>
              <a:rPr lang="fr-FR" baseline="-25000" dirty="0" smtClean="0"/>
              <a:t>out </a:t>
            </a:r>
            <a:r>
              <a:rPr lang="fr-FR" dirty="0" smtClean="0"/>
              <a:t>= V</a:t>
            </a:r>
            <a:r>
              <a:rPr lang="fr-FR" baseline="-25000" dirty="0" smtClean="0"/>
              <a:t>in</a:t>
            </a:r>
            <a:r>
              <a:rPr lang="fr-FR" dirty="0" smtClean="0"/>
              <a:t> R</a:t>
            </a:r>
            <a:r>
              <a:rPr lang="fr-FR" baseline="-25000" dirty="0" smtClean="0"/>
              <a:t>b</a:t>
            </a:r>
            <a:r>
              <a:rPr lang="fr-FR" dirty="0" smtClean="0"/>
              <a:t>/( R</a:t>
            </a:r>
            <a:r>
              <a:rPr lang="fr-FR" baseline="-25000" dirty="0" smtClean="0"/>
              <a:t>a</a:t>
            </a:r>
            <a:r>
              <a:rPr lang="fr-FR" dirty="0" smtClean="0"/>
              <a:t> + R</a:t>
            </a:r>
            <a:r>
              <a:rPr lang="fr-FR" baseline="-25000" dirty="0" smtClean="0"/>
              <a:t>b</a:t>
            </a:r>
            <a:r>
              <a:rPr lang="fr-FR" dirty="0" smtClean="0"/>
              <a:t>)</a:t>
            </a:r>
          </a:p>
          <a:p>
            <a:pPr>
              <a:buNone/>
            </a:pPr>
            <a:endParaRPr lang="fr-FR" dirty="0" smtClean="0"/>
          </a:p>
          <a:p>
            <a:pPr>
              <a:buNone/>
            </a:pPr>
            <a:endParaRPr lang="fr-FR" dirty="0" smtClean="0"/>
          </a:p>
          <a:p>
            <a:pPr>
              <a:buNone/>
            </a:pPr>
            <a:endParaRPr lang="fr-FR" dirty="0" smtClean="0"/>
          </a:p>
          <a:p>
            <a:pPr>
              <a:buNone/>
            </a:pPr>
            <a:endParaRPr lang="fr-FR" dirty="0" smtClean="0"/>
          </a:p>
          <a:p>
            <a:r>
              <a:rPr lang="pl-PL" sz="1900" dirty="0" smtClean="0"/>
              <a:t>R</a:t>
            </a:r>
            <a:r>
              <a:rPr lang="pl-PL" sz="1900" b="1" baseline="-25000" dirty="0" smtClean="0"/>
              <a:t>a</a:t>
            </a:r>
            <a:r>
              <a:rPr lang="pl-PL" sz="1900" b="1" dirty="0" smtClean="0"/>
              <a:t> </a:t>
            </a:r>
            <a:r>
              <a:rPr lang="pl-PL" sz="1900" dirty="0" smtClean="0"/>
              <a:t>= 1000</a:t>
            </a:r>
            <a:r>
              <a:rPr lang="pl-PL" sz="1900" b="1" dirty="0" smtClean="0"/>
              <a:t> W</a:t>
            </a:r>
            <a:r>
              <a:rPr lang="pl-PL" sz="1900" dirty="0" smtClean="0"/>
              <a:t> </a:t>
            </a:r>
          </a:p>
          <a:p>
            <a:r>
              <a:rPr lang="pl-PL" sz="1900" dirty="0" smtClean="0"/>
              <a:t>R</a:t>
            </a:r>
            <a:r>
              <a:rPr lang="pl-PL" sz="1900" b="1" baseline="-25000" dirty="0" smtClean="0"/>
              <a:t>b</a:t>
            </a:r>
            <a:r>
              <a:rPr lang="pl-PL" sz="1900" baseline="-25000" dirty="0" smtClean="0"/>
              <a:t> </a:t>
            </a:r>
            <a:r>
              <a:rPr lang="pl-PL" sz="1900" dirty="0" smtClean="0"/>
              <a:t>= 500</a:t>
            </a:r>
            <a:r>
              <a:rPr lang="pl-PL" sz="1900" b="1" dirty="0" smtClean="0"/>
              <a:t> W</a:t>
            </a:r>
            <a:r>
              <a:rPr lang="pl-PL" sz="1900" dirty="0" smtClean="0"/>
              <a:t> </a:t>
            </a:r>
          </a:p>
          <a:p>
            <a:r>
              <a:rPr lang="pl-PL" sz="1900" dirty="0" smtClean="0"/>
              <a:t>V</a:t>
            </a:r>
            <a:r>
              <a:rPr lang="pl-PL" sz="1900" b="1" baseline="-25000" dirty="0" smtClean="0"/>
              <a:t>in</a:t>
            </a:r>
            <a:r>
              <a:rPr lang="pl-PL" sz="1900" baseline="-25000" dirty="0" smtClean="0"/>
              <a:t> </a:t>
            </a:r>
            <a:r>
              <a:rPr lang="pl-PL" sz="1900" dirty="0" smtClean="0"/>
              <a:t>= 15 v </a:t>
            </a:r>
          </a:p>
          <a:p>
            <a:r>
              <a:rPr lang="en-US" dirty="0" smtClean="0"/>
              <a:t>Current</a:t>
            </a:r>
            <a:r>
              <a:rPr lang="en-US" dirty="0" smtClean="0">
                <a:solidFill>
                  <a:schemeClr val="bg1"/>
                </a:solidFill>
              </a:rPr>
              <a:t> </a:t>
            </a:r>
            <a:r>
              <a:rPr lang="en-US" dirty="0" smtClean="0"/>
              <a:t>Output – I</a:t>
            </a:r>
            <a:r>
              <a:rPr lang="en-US" b="1" baseline="-25000" dirty="0" smtClean="0"/>
              <a:t>series </a:t>
            </a:r>
            <a:r>
              <a:rPr lang="en-US" dirty="0" smtClean="0"/>
              <a:t> = V</a:t>
            </a:r>
            <a:r>
              <a:rPr lang="en-US" b="1" baseline="-25000" dirty="0" smtClean="0"/>
              <a:t>in</a:t>
            </a:r>
            <a:r>
              <a:rPr lang="en-US" dirty="0" smtClean="0"/>
              <a:t> /( R</a:t>
            </a:r>
            <a:r>
              <a:rPr lang="en-US" b="1" baseline="-25000" dirty="0" smtClean="0"/>
              <a:t>a</a:t>
            </a:r>
            <a:r>
              <a:rPr lang="en-US" b="1" dirty="0" smtClean="0"/>
              <a:t> </a:t>
            </a:r>
            <a:r>
              <a:rPr lang="en-US" dirty="0" smtClean="0"/>
              <a:t>+ R</a:t>
            </a:r>
            <a:r>
              <a:rPr lang="en-US" b="1" baseline="-25000" dirty="0" smtClean="0"/>
              <a:t>b</a:t>
            </a:r>
            <a:r>
              <a:rPr lang="en-US" baseline="-25000" dirty="0" smtClean="0"/>
              <a:t> </a:t>
            </a:r>
            <a:r>
              <a:rPr lang="en-US" dirty="0" smtClean="0"/>
              <a:t>)</a:t>
            </a:r>
          </a:p>
          <a:p>
            <a:r>
              <a:rPr lang="en-US" dirty="0" smtClean="0"/>
              <a:t>Current</a:t>
            </a:r>
            <a:r>
              <a:rPr lang="en-US" dirty="0" smtClean="0">
                <a:solidFill>
                  <a:schemeClr val="bg1"/>
                </a:solidFill>
              </a:rPr>
              <a:t> </a:t>
            </a:r>
            <a:r>
              <a:rPr lang="en-US" dirty="0" smtClean="0"/>
              <a:t>Output – I</a:t>
            </a:r>
            <a:r>
              <a:rPr lang="en-US" sz="1800" dirty="0" smtClean="0"/>
              <a:t>parallel  </a:t>
            </a:r>
            <a:r>
              <a:rPr lang="en-US" dirty="0" smtClean="0"/>
              <a:t>= V</a:t>
            </a:r>
            <a:r>
              <a:rPr lang="en-US" sz="1800" dirty="0" smtClean="0"/>
              <a:t>in </a:t>
            </a:r>
            <a:r>
              <a:rPr lang="en-US" dirty="0" smtClean="0"/>
              <a:t>/ (1/R</a:t>
            </a:r>
            <a:r>
              <a:rPr lang="en-US" sz="1800" dirty="0" smtClean="0"/>
              <a:t>a</a:t>
            </a:r>
            <a:r>
              <a:rPr lang="en-US" dirty="0" smtClean="0"/>
              <a:t> + R</a:t>
            </a:r>
            <a:r>
              <a:rPr lang="en-US" sz="1800" dirty="0" smtClean="0"/>
              <a:t>b</a:t>
            </a:r>
            <a:r>
              <a:rPr lang="en-US" dirty="0" smtClean="0"/>
              <a:t>)</a:t>
            </a:r>
            <a:endParaRPr lang="en-US" sz="1800" dirty="0" smtClean="0"/>
          </a:p>
          <a:p>
            <a:endParaRPr lang="en-US" dirty="0"/>
          </a:p>
        </p:txBody>
      </p:sp>
      <p:pic>
        <p:nvPicPr>
          <p:cNvPr id="4" name="Picture 3" descr="voltoutput.gif"/>
          <p:cNvPicPr>
            <a:picLocks noChangeAspect="1"/>
          </p:cNvPicPr>
          <p:nvPr/>
        </p:nvPicPr>
        <p:blipFill>
          <a:blip r:embed="rId2" cstate="print"/>
          <a:stretch>
            <a:fillRect/>
          </a:stretch>
        </p:blipFill>
        <p:spPr>
          <a:xfrm>
            <a:off x="990600" y="2133600"/>
            <a:ext cx="3352800" cy="2133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Use Formulas to Determine Peak to Peak and RMS Voltage </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sz="2800" dirty="0" smtClean="0"/>
              <a:t>There are two values of voltage with which we must be familiar. The first is "peak-to-peak" voltage. This is the voltage measured between the maximum Positive and Negative Amplitudes on the sine wave. (It is twice the Amplitude.) This value is the maximum voltage available, but it is not all useable in practical applications.</a:t>
            </a:r>
          </a:p>
          <a:p>
            <a:r>
              <a:rPr lang="en-US" sz="2800" dirty="0" smtClean="0"/>
              <a:t>V</a:t>
            </a:r>
            <a:r>
              <a:rPr lang="en-US" sz="1900" dirty="0" smtClean="0"/>
              <a:t>pp</a:t>
            </a:r>
            <a:r>
              <a:rPr lang="en-US" sz="2800" dirty="0" smtClean="0"/>
              <a:t> = V</a:t>
            </a:r>
            <a:r>
              <a:rPr lang="en-US" sz="1900" dirty="0" smtClean="0"/>
              <a:t>p1</a:t>
            </a:r>
            <a:r>
              <a:rPr lang="en-US" sz="2800" dirty="0" smtClean="0"/>
              <a:t> – V</a:t>
            </a:r>
            <a:r>
              <a:rPr lang="en-US" sz="1900" dirty="0" smtClean="0"/>
              <a:t>p2 </a:t>
            </a:r>
          </a:p>
          <a:p>
            <a:r>
              <a:rPr lang="en-US" sz="2800" dirty="0" smtClean="0"/>
              <a:t>V</a:t>
            </a:r>
            <a:r>
              <a:rPr lang="en-US" sz="1900" dirty="0" smtClean="0"/>
              <a:t>pp  </a:t>
            </a:r>
            <a:r>
              <a:rPr lang="en-US" sz="3300" dirty="0" smtClean="0"/>
              <a:t>=</a:t>
            </a:r>
            <a:r>
              <a:rPr lang="en-US" sz="1900" dirty="0" smtClean="0"/>
              <a:t> </a:t>
            </a:r>
            <a:r>
              <a:rPr lang="en-US" sz="2800" dirty="0" smtClean="0"/>
              <a:t>(RMS x 1.414) x 2</a:t>
            </a:r>
          </a:p>
          <a:p>
            <a:r>
              <a:rPr lang="en-US" sz="2800" dirty="0" smtClean="0"/>
              <a:t>The second value of voltage is the actual useful voltage that is available and is called RMS. This stands for "Root Mean Square," and it is the standard way of measuring and reporting effective Alternating Current and voltage. It is not the "peak"; it is the "average".</a:t>
            </a:r>
          </a:p>
          <a:p>
            <a:r>
              <a:rPr lang="en-US" sz="2800" dirty="0" smtClean="0"/>
              <a:t>Multiply the Peak Amplitude by the Square Root of 2 (approximately 0.707)</a:t>
            </a:r>
          </a:p>
          <a:p>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Interpret and Convert </a:t>
            </a:r>
            <a:r>
              <a:rPr lang="en-US" b="1" dirty="0">
                <a:solidFill>
                  <a:schemeClr val="bg1"/>
                </a:solidFill>
              </a:rPr>
              <a:t>M</a:t>
            </a:r>
            <a:r>
              <a:rPr lang="en-US" b="1" dirty="0" smtClean="0">
                <a:solidFill>
                  <a:schemeClr val="bg1"/>
                </a:solidFill>
              </a:rPr>
              <a:t>eter </a:t>
            </a:r>
            <a:r>
              <a:rPr lang="en-US" b="1" dirty="0">
                <a:solidFill>
                  <a:schemeClr val="bg1"/>
                </a:solidFill>
              </a:rPr>
              <a:t>R</a:t>
            </a:r>
            <a:r>
              <a:rPr lang="en-US" b="1" dirty="0" smtClean="0">
                <a:solidFill>
                  <a:schemeClr val="bg1"/>
                </a:solidFill>
              </a:rPr>
              <a:t>eadings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Kilo – 1000 Units       </a:t>
            </a:r>
          </a:p>
          <a:p>
            <a:r>
              <a:rPr lang="en-US" dirty="0" smtClean="0"/>
              <a:t>Centi – .01 Units</a:t>
            </a:r>
          </a:p>
          <a:p>
            <a:r>
              <a:rPr lang="en-US" dirty="0" smtClean="0"/>
              <a:t>Milli – .001 Units</a:t>
            </a:r>
          </a:p>
          <a:p>
            <a:r>
              <a:rPr lang="en-US" dirty="0" smtClean="0"/>
              <a:t>Mega – 1,000,000</a:t>
            </a:r>
          </a:p>
          <a:p>
            <a:r>
              <a:rPr lang="en-US" dirty="0" smtClean="0"/>
              <a:t>Giga – 1,000,000,000</a:t>
            </a:r>
          </a:p>
          <a:p>
            <a:r>
              <a:rPr lang="en-US" dirty="0" smtClean="0"/>
              <a:t>Example –</a:t>
            </a:r>
            <a:r>
              <a:rPr lang="en-US" dirty="0"/>
              <a:t> </a:t>
            </a:r>
            <a:r>
              <a:rPr lang="en-US" dirty="0" smtClean="0"/>
              <a:t>1.21 Giga watts = </a:t>
            </a:r>
          </a:p>
          <a:p>
            <a:pPr>
              <a:buNone/>
            </a:pPr>
            <a:r>
              <a:rPr lang="en-US" dirty="0" smtClean="0"/>
              <a:t>	1,210,000,000 watts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Tools, Materials, and Components </a:t>
            </a:r>
            <a:endParaRPr lang="en-US" dirty="0">
              <a:solidFill>
                <a:schemeClr val="bg1"/>
              </a:solidFill>
            </a:endParaRPr>
          </a:p>
        </p:txBody>
      </p:sp>
      <p:sp>
        <p:nvSpPr>
          <p:cNvPr id="3" name="Content Placeholder 2"/>
          <p:cNvSpPr>
            <a:spLocks noGrp="1"/>
          </p:cNvSpPr>
          <p:nvPr>
            <p:ph idx="1"/>
          </p:nvPr>
        </p:nvSpPr>
        <p:spPr>
          <a:xfrm>
            <a:off x="457200" y="1447800"/>
            <a:ext cx="8229600" cy="4678363"/>
          </a:xfrm>
        </p:spPr>
        <p:txBody>
          <a:bodyPr>
            <a:normAutofit/>
          </a:bodyPr>
          <a:lstStyle/>
          <a:p>
            <a:endParaRPr lang="en-US" dirty="0"/>
          </a:p>
          <a:p>
            <a:r>
              <a:rPr lang="en-US" dirty="0"/>
              <a:t>Identify and correctly use hand tools </a:t>
            </a:r>
          </a:p>
          <a:p>
            <a:r>
              <a:rPr lang="en-US" dirty="0"/>
              <a:t>Select proper conductor cable size and type </a:t>
            </a:r>
          </a:p>
          <a:p>
            <a:r>
              <a:rPr lang="en-US" dirty="0"/>
              <a:t>Identify types and characteristics of conduit </a:t>
            </a:r>
          </a:p>
          <a:p>
            <a:r>
              <a:rPr lang="en-US" dirty="0"/>
              <a:t>Cut, ream, deburr, and bend conduit </a:t>
            </a:r>
          </a:p>
          <a:p>
            <a:r>
              <a:rPr lang="en-US" dirty="0"/>
              <a:t>Identify boxes and fittings </a:t>
            </a:r>
          </a:p>
          <a:p>
            <a:r>
              <a:rPr lang="en-US" dirty="0"/>
              <a:t>Identify the function and purpose of various specialty </a:t>
            </a:r>
            <a:r>
              <a:rPr lang="en-US" dirty="0" smtClean="0"/>
              <a:t>devices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Written Assessment Breakdown</a:t>
            </a:r>
            <a:endParaRPr lang="en-US" dirty="0"/>
          </a:p>
        </p:txBody>
      </p:sp>
      <p:graphicFrame>
        <p:nvGraphicFramePr>
          <p:cNvPr id="4" name="Content Placeholder 3"/>
          <p:cNvGraphicFramePr>
            <a:graphicFrameLocks noGrp="1"/>
          </p:cNvGraphicFramePr>
          <p:nvPr>
            <p:ph idx="1"/>
          </p:nvPr>
        </p:nvGraphicFramePr>
        <p:xfrm>
          <a:off x="381000" y="1066800"/>
          <a:ext cx="8229600" cy="5461000"/>
        </p:xfrm>
        <a:graphic>
          <a:graphicData uri="http://schemas.openxmlformats.org/drawingml/2006/table">
            <a:tbl>
              <a:tblPr firstRow="1" bandRow="1">
                <a:tableStyleId>{7DF18680-E054-41AD-8BC1-D1AEF772440D}</a:tableStyleId>
              </a:tblPr>
              <a:tblGrid>
                <a:gridCol w="4114800"/>
                <a:gridCol w="4114800"/>
              </a:tblGrid>
              <a:tr h="370840">
                <a:tc>
                  <a:txBody>
                    <a:bodyPr/>
                    <a:lstStyle/>
                    <a:p>
                      <a:pPr algn="ctr"/>
                      <a:r>
                        <a:rPr lang="en-US" dirty="0" smtClean="0"/>
                        <a:t>DUTY</a:t>
                      </a:r>
                      <a:endParaRPr lang="en-US" dirty="0"/>
                    </a:p>
                  </a:txBody>
                  <a:tcPr/>
                </a:tc>
                <a:tc>
                  <a:txBody>
                    <a:bodyPr/>
                    <a:lstStyle/>
                    <a:p>
                      <a:pPr algn="ctr"/>
                      <a:r>
                        <a:rPr lang="en-US" dirty="0" smtClean="0"/>
                        <a:t>Percent of Test</a:t>
                      </a:r>
                      <a:endParaRPr lang="en-US" dirty="0"/>
                    </a:p>
                  </a:txBody>
                  <a:tcPr/>
                </a:tc>
              </a:tr>
              <a:tr h="370840">
                <a:tc>
                  <a:txBody>
                    <a:bodyPr/>
                    <a:lstStyle/>
                    <a:p>
                      <a:pPr algn="l"/>
                      <a:r>
                        <a:rPr lang="en-US" sz="1800" kern="1200" baseline="0" dirty="0" smtClean="0">
                          <a:solidFill>
                            <a:schemeClr val="dk1"/>
                          </a:solidFill>
                          <a:latin typeface="+mn-lt"/>
                          <a:ea typeface="+mn-ea"/>
                          <a:cs typeface="+mn-cs"/>
                        </a:rPr>
                        <a:t>Introduction to the Electrical Career </a:t>
                      </a:r>
                      <a:endParaRPr lang="en-US" dirty="0"/>
                    </a:p>
                  </a:txBody>
                  <a:tcPr/>
                </a:tc>
                <a:tc>
                  <a:txBody>
                    <a:bodyPr/>
                    <a:lstStyle/>
                    <a:p>
                      <a:pPr algn="ctr"/>
                      <a:r>
                        <a:rPr lang="en-US" dirty="0" smtClean="0"/>
                        <a:t>3%</a:t>
                      </a:r>
                      <a:endParaRPr lang="en-US" dirty="0"/>
                    </a:p>
                  </a:txBody>
                  <a:tcPr/>
                </a:tc>
              </a:tr>
              <a:tr h="370840">
                <a:tc>
                  <a:txBody>
                    <a:bodyPr/>
                    <a:lstStyle/>
                    <a:p>
                      <a:pPr algn="l"/>
                      <a:r>
                        <a:rPr lang="en-US" sz="1800" kern="1200" baseline="0" dirty="0" smtClean="0">
                          <a:solidFill>
                            <a:schemeClr val="dk1"/>
                          </a:solidFill>
                          <a:latin typeface="+mn-lt"/>
                          <a:ea typeface="+mn-ea"/>
                          <a:cs typeface="+mn-cs"/>
                        </a:rPr>
                        <a:t>OSHA Regulations and Safety</a:t>
                      </a:r>
                      <a:endParaRPr lang="en-US" dirty="0"/>
                    </a:p>
                  </a:txBody>
                  <a:tcPr/>
                </a:tc>
                <a:tc>
                  <a:txBody>
                    <a:bodyPr/>
                    <a:lstStyle/>
                    <a:p>
                      <a:pPr algn="ctr"/>
                      <a:r>
                        <a:rPr lang="en-US" dirty="0" smtClean="0"/>
                        <a:t>7%</a:t>
                      </a:r>
                      <a:endParaRPr lang="en-US" dirty="0"/>
                    </a:p>
                  </a:txBody>
                  <a:tcPr/>
                </a:tc>
              </a:tr>
              <a:tr h="370840">
                <a:tc>
                  <a:txBody>
                    <a:bodyPr/>
                    <a:lstStyle/>
                    <a:p>
                      <a:pPr algn="l"/>
                      <a:r>
                        <a:rPr lang="en-US" sz="1800" kern="1200" baseline="0" dirty="0" smtClean="0">
                          <a:solidFill>
                            <a:schemeClr val="dk1"/>
                          </a:solidFill>
                          <a:latin typeface="+mn-lt"/>
                          <a:ea typeface="+mn-ea"/>
                          <a:cs typeface="+mn-cs"/>
                        </a:rPr>
                        <a:t>Meters, Measurements, and Testing</a:t>
                      </a:r>
                      <a:endParaRPr lang="en-US" dirty="0"/>
                    </a:p>
                  </a:txBody>
                  <a:tcPr/>
                </a:tc>
                <a:tc>
                  <a:txBody>
                    <a:bodyPr/>
                    <a:lstStyle/>
                    <a:p>
                      <a:pPr algn="ctr"/>
                      <a:r>
                        <a:rPr lang="en-US" dirty="0" smtClean="0"/>
                        <a:t>8%</a:t>
                      </a:r>
                      <a:endParaRPr lang="en-US" dirty="0"/>
                    </a:p>
                  </a:txBody>
                  <a:tcPr/>
                </a:tc>
              </a:tr>
              <a:tr h="370840">
                <a:tc>
                  <a:txBody>
                    <a:bodyPr/>
                    <a:lstStyle/>
                    <a:p>
                      <a:r>
                        <a:rPr lang="en-US" sz="1800" kern="1200" baseline="0" dirty="0" smtClean="0">
                          <a:solidFill>
                            <a:schemeClr val="dk1"/>
                          </a:solidFill>
                          <a:latin typeface="+mn-lt"/>
                          <a:ea typeface="+mn-ea"/>
                          <a:cs typeface="+mn-cs"/>
                        </a:rPr>
                        <a:t>Tools, Materials, and Components</a:t>
                      </a:r>
                      <a:endParaRPr lang="en-US" dirty="0"/>
                    </a:p>
                  </a:txBody>
                  <a:tcPr/>
                </a:tc>
                <a:tc>
                  <a:txBody>
                    <a:bodyPr/>
                    <a:lstStyle/>
                    <a:p>
                      <a:pPr algn="ctr"/>
                      <a:r>
                        <a:rPr lang="en-US" dirty="0" smtClean="0"/>
                        <a:t>9%</a:t>
                      </a:r>
                      <a:endParaRPr lang="en-US" dirty="0"/>
                    </a:p>
                  </a:txBody>
                  <a:tcPr/>
                </a:tc>
              </a:tr>
              <a:tr h="370840">
                <a:tc>
                  <a:txBody>
                    <a:bodyPr/>
                    <a:lstStyle/>
                    <a:p>
                      <a:pPr algn="l"/>
                      <a:r>
                        <a:rPr lang="en-US" sz="1800" kern="1200" baseline="0" dirty="0" smtClean="0">
                          <a:solidFill>
                            <a:schemeClr val="dk1"/>
                          </a:solidFill>
                          <a:latin typeface="+mn-lt"/>
                          <a:ea typeface="+mn-ea"/>
                          <a:cs typeface="+mn-cs"/>
                        </a:rPr>
                        <a:t>National Electric Code</a:t>
                      </a:r>
                      <a:endParaRPr lang="en-US" dirty="0"/>
                    </a:p>
                  </a:txBody>
                  <a:tcPr/>
                </a:tc>
                <a:tc>
                  <a:txBody>
                    <a:bodyPr/>
                    <a:lstStyle/>
                    <a:p>
                      <a:pPr algn="ctr"/>
                      <a:r>
                        <a:rPr lang="en-US" dirty="0" smtClean="0"/>
                        <a:t>9%</a:t>
                      </a:r>
                      <a:endParaRPr lang="en-US" dirty="0"/>
                    </a:p>
                  </a:txBody>
                  <a:tcPr/>
                </a:tc>
              </a:tr>
              <a:tr h="370840">
                <a:tc>
                  <a:txBody>
                    <a:bodyPr/>
                    <a:lstStyle/>
                    <a:p>
                      <a:pPr algn="l"/>
                      <a:r>
                        <a:rPr lang="en-US" sz="1800" kern="1200" baseline="0" dirty="0" smtClean="0">
                          <a:solidFill>
                            <a:schemeClr val="dk1"/>
                          </a:solidFill>
                          <a:latin typeface="+mn-lt"/>
                          <a:ea typeface="+mn-ea"/>
                          <a:cs typeface="+mn-cs"/>
                        </a:rPr>
                        <a:t>Blueprints, Specifications, and Estimations</a:t>
                      </a:r>
                      <a:endParaRPr lang="en-US" dirty="0"/>
                    </a:p>
                  </a:txBody>
                  <a:tcPr/>
                </a:tc>
                <a:tc>
                  <a:txBody>
                    <a:bodyPr/>
                    <a:lstStyle/>
                    <a:p>
                      <a:pPr algn="ctr"/>
                      <a:r>
                        <a:rPr lang="en-US" dirty="0" smtClean="0"/>
                        <a:t>7%</a:t>
                      </a:r>
                      <a:endParaRPr lang="en-US" dirty="0"/>
                    </a:p>
                  </a:txBody>
                  <a:tcPr/>
                </a:tc>
              </a:tr>
              <a:tr h="370840">
                <a:tc>
                  <a:txBody>
                    <a:bodyPr/>
                    <a:lstStyle/>
                    <a:p>
                      <a:r>
                        <a:rPr lang="en-US" sz="1800" kern="1200" baseline="0" dirty="0" smtClean="0">
                          <a:solidFill>
                            <a:schemeClr val="dk1"/>
                          </a:solidFill>
                          <a:latin typeface="+mn-lt"/>
                          <a:ea typeface="+mn-ea"/>
                          <a:cs typeface="+mn-cs"/>
                        </a:rPr>
                        <a:t>AC Theory, Conductors, and Magnetic</a:t>
                      </a:r>
                    </a:p>
                    <a:p>
                      <a:r>
                        <a:rPr lang="en-US" sz="1800" kern="1200" baseline="0" dirty="0" smtClean="0">
                          <a:solidFill>
                            <a:schemeClr val="dk1"/>
                          </a:solidFill>
                          <a:latin typeface="+mn-lt"/>
                          <a:ea typeface="+mn-ea"/>
                          <a:cs typeface="+mn-cs"/>
                        </a:rPr>
                        <a:t>Theory</a:t>
                      </a:r>
                      <a:endParaRPr lang="en-US" dirty="0" smtClean="0"/>
                    </a:p>
                  </a:txBody>
                  <a:tcPr/>
                </a:tc>
                <a:tc>
                  <a:txBody>
                    <a:bodyPr/>
                    <a:lstStyle/>
                    <a:p>
                      <a:pPr algn="ctr"/>
                      <a:r>
                        <a:rPr lang="en-US" dirty="0" smtClean="0"/>
                        <a:t>8%</a:t>
                      </a:r>
                      <a:endParaRPr lang="en-US" dirty="0"/>
                    </a:p>
                  </a:txBody>
                  <a:tcPr/>
                </a:tc>
              </a:tr>
              <a:tr h="370840">
                <a:tc>
                  <a:txBody>
                    <a:bodyPr/>
                    <a:lstStyle/>
                    <a:p>
                      <a:r>
                        <a:rPr lang="en-US" sz="1800" kern="1200" baseline="0" dirty="0" smtClean="0">
                          <a:solidFill>
                            <a:schemeClr val="dk1"/>
                          </a:solidFill>
                          <a:latin typeface="+mn-lt"/>
                          <a:ea typeface="+mn-ea"/>
                          <a:cs typeface="+mn-cs"/>
                        </a:rPr>
                        <a:t>Motors, Motor Control Circuits, and PLCS</a:t>
                      </a:r>
                      <a:endParaRPr lang="en-US" dirty="0"/>
                    </a:p>
                  </a:txBody>
                  <a:tcPr/>
                </a:tc>
                <a:tc>
                  <a:txBody>
                    <a:bodyPr/>
                    <a:lstStyle/>
                    <a:p>
                      <a:pPr algn="ctr"/>
                      <a:r>
                        <a:rPr lang="en-US" dirty="0" smtClean="0"/>
                        <a:t>9%</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DC: Basic Electric and Electron Theories</a:t>
                      </a:r>
                      <a:endParaRPr lang="en-US" dirty="0" smtClean="0"/>
                    </a:p>
                  </a:txBody>
                  <a:tcPr/>
                </a:tc>
                <a:tc>
                  <a:txBody>
                    <a:bodyPr/>
                    <a:lstStyle/>
                    <a:p>
                      <a:pPr algn="ctr"/>
                      <a:r>
                        <a:rPr lang="en-US" dirty="0" smtClean="0"/>
                        <a:t>5%</a:t>
                      </a:r>
                      <a:endParaRPr lang="en-US" dirty="0"/>
                    </a:p>
                  </a:txBody>
                  <a:tcPr/>
                </a:tc>
              </a:tr>
              <a:tr h="370840">
                <a:tc>
                  <a:txBody>
                    <a:bodyPr/>
                    <a:lstStyle/>
                    <a:p>
                      <a:pPr algn="l"/>
                      <a:r>
                        <a:rPr lang="en-US" dirty="0" smtClean="0"/>
                        <a:t>Circuit Theorems and Conversions</a:t>
                      </a:r>
                      <a:endParaRPr lang="en-US" dirty="0"/>
                    </a:p>
                  </a:txBody>
                  <a:tcPr/>
                </a:tc>
                <a:tc>
                  <a:txBody>
                    <a:bodyPr/>
                    <a:lstStyle/>
                    <a:p>
                      <a:pPr algn="ctr"/>
                      <a:r>
                        <a:rPr lang="en-US" dirty="0" smtClean="0"/>
                        <a:t>3%</a:t>
                      </a:r>
                      <a:endParaRPr lang="en-US" dirty="0"/>
                    </a:p>
                  </a:txBody>
                  <a:tcPr/>
                </a:tc>
              </a:tr>
              <a:tr h="370840">
                <a:tc>
                  <a:txBody>
                    <a:bodyPr/>
                    <a:lstStyle/>
                    <a:p>
                      <a:pPr algn="l"/>
                      <a:r>
                        <a:rPr lang="en-US" sz="1800" kern="1200" baseline="0" dirty="0" smtClean="0">
                          <a:solidFill>
                            <a:schemeClr val="dk1"/>
                          </a:solidFill>
                          <a:latin typeface="+mn-lt"/>
                          <a:ea typeface="+mn-ea"/>
                          <a:cs typeface="+mn-cs"/>
                        </a:rPr>
                        <a:t>Wiring, Circuits and Installation</a:t>
                      </a:r>
                      <a:endParaRPr lang="en-US" dirty="0"/>
                    </a:p>
                  </a:txBody>
                  <a:tcPr/>
                </a:tc>
                <a:tc>
                  <a:txBody>
                    <a:bodyPr/>
                    <a:lstStyle/>
                    <a:p>
                      <a:pPr algn="ctr"/>
                      <a:r>
                        <a:rPr lang="en-US" dirty="0" smtClean="0"/>
                        <a:t>15%</a:t>
                      </a:r>
                      <a:endParaRPr lang="en-US" dirty="0"/>
                    </a:p>
                  </a:txBody>
                  <a:tcPr/>
                </a:tc>
              </a:tr>
              <a:tr h="370840">
                <a:tc>
                  <a:txBody>
                    <a:bodyPr/>
                    <a:lstStyle/>
                    <a:p>
                      <a:pPr algn="l"/>
                      <a:r>
                        <a:rPr lang="en-US" sz="1800" kern="1200" baseline="0" dirty="0" smtClean="0">
                          <a:solidFill>
                            <a:schemeClr val="dk1"/>
                          </a:solidFill>
                          <a:latin typeface="+mn-lt"/>
                          <a:ea typeface="+mn-ea"/>
                          <a:cs typeface="+mn-cs"/>
                        </a:rPr>
                        <a:t>Transformers</a:t>
                      </a:r>
                      <a:endParaRPr lang="en-US" dirty="0"/>
                    </a:p>
                  </a:txBody>
                  <a:tcPr/>
                </a:tc>
                <a:tc>
                  <a:txBody>
                    <a:bodyPr/>
                    <a:lstStyle/>
                    <a:p>
                      <a:pPr algn="ctr"/>
                      <a:r>
                        <a:rPr lang="en-US" dirty="0" smtClean="0"/>
                        <a:t>5%</a:t>
                      </a:r>
                      <a:endParaRPr lang="en-US" dirty="0"/>
                    </a:p>
                  </a:txBody>
                  <a:tcPr/>
                </a:tc>
              </a:tr>
              <a:tr h="370840">
                <a:tc>
                  <a:txBody>
                    <a:bodyPr/>
                    <a:lstStyle/>
                    <a:p>
                      <a:pPr algn="l"/>
                      <a:r>
                        <a:rPr lang="en-US" sz="1800" kern="1200" baseline="0" dirty="0" smtClean="0">
                          <a:solidFill>
                            <a:schemeClr val="dk1"/>
                          </a:solidFill>
                          <a:latin typeface="+mn-lt"/>
                          <a:ea typeface="+mn-ea"/>
                          <a:cs typeface="+mn-cs"/>
                        </a:rPr>
                        <a:t>Motors</a:t>
                      </a:r>
                      <a:endParaRPr lang="en-US" dirty="0"/>
                    </a:p>
                  </a:txBody>
                  <a:tcPr/>
                </a:tc>
                <a:tc>
                  <a:txBody>
                    <a:bodyPr/>
                    <a:lstStyle/>
                    <a:p>
                      <a:pPr algn="ctr"/>
                      <a:r>
                        <a:rPr lang="en-US" dirty="0" smtClean="0"/>
                        <a:t>12%</a:t>
                      </a:r>
                      <a:endParaRPr lang="en-US"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Identify and Correctly </a:t>
            </a:r>
            <a:r>
              <a:rPr lang="en-US" b="1" dirty="0">
                <a:solidFill>
                  <a:schemeClr val="bg1"/>
                </a:solidFill>
              </a:rPr>
              <a:t>U</a:t>
            </a:r>
            <a:r>
              <a:rPr lang="en-US" b="1" dirty="0" smtClean="0">
                <a:solidFill>
                  <a:schemeClr val="bg1"/>
                </a:solidFill>
              </a:rPr>
              <a:t>se </a:t>
            </a:r>
            <a:r>
              <a:rPr lang="en-US" b="1" dirty="0">
                <a:solidFill>
                  <a:schemeClr val="bg1"/>
                </a:solidFill>
              </a:rPr>
              <a:t>H</a:t>
            </a:r>
            <a:r>
              <a:rPr lang="en-US" b="1" dirty="0" smtClean="0">
                <a:solidFill>
                  <a:schemeClr val="bg1"/>
                </a:solidFill>
              </a:rPr>
              <a:t>and </a:t>
            </a:r>
            <a:r>
              <a:rPr lang="en-US" b="1" dirty="0">
                <a:solidFill>
                  <a:schemeClr val="bg1"/>
                </a:solidFill>
              </a:rPr>
              <a:t>T</a:t>
            </a:r>
            <a:r>
              <a:rPr lang="en-US" b="1" dirty="0" smtClean="0">
                <a:solidFill>
                  <a:schemeClr val="bg1"/>
                </a:solidFill>
              </a:rPr>
              <a:t>ools</a:t>
            </a:r>
            <a:r>
              <a:rPr lang="en-US" sz="5300" b="1" dirty="0" smtClean="0">
                <a:solidFill>
                  <a:schemeClr val="bg1"/>
                </a:solidFill>
              </a:rPr>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Fish Tape – Pulls wire</a:t>
            </a:r>
          </a:p>
          <a:p>
            <a:r>
              <a:rPr lang="en-US" dirty="0" smtClean="0"/>
              <a:t>Conduit Reamer – Deburrs conduit</a:t>
            </a:r>
          </a:p>
          <a:p>
            <a:r>
              <a:rPr lang="en-US" dirty="0" smtClean="0"/>
              <a:t>Conduit Bender Head – Special markings to make various bends</a:t>
            </a:r>
          </a:p>
          <a:p>
            <a:r>
              <a:rPr lang="en-US" dirty="0" smtClean="0"/>
              <a:t>Wire Strippers – Strip, cut, crimp insulation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5300" b="1" dirty="0" smtClean="0">
                <a:solidFill>
                  <a:schemeClr val="bg1"/>
                </a:solidFill>
              </a:rPr>
              <a:t>Select </a:t>
            </a:r>
            <a:r>
              <a:rPr lang="en-US" sz="5300" b="1" dirty="0">
                <a:solidFill>
                  <a:schemeClr val="bg1"/>
                </a:solidFill>
              </a:rPr>
              <a:t>P</a:t>
            </a:r>
            <a:r>
              <a:rPr lang="en-US" sz="5300" b="1" dirty="0" smtClean="0">
                <a:solidFill>
                  <a:schemeClr val="bg1"/>
                </a:solidFill>
              </a:rPr>
              <a:t>roper </a:t>
            </a:r>
            <a:r>
              <a:rPr lang="en-US" sz="5300" b="1" dirty="0">
                <a:solidFill>
                  <a:schemeClr val="bg1"/>
                </a:solidFill>
              </a:rPr>
              <a:t>C</a:t>
            </a:r>
            <a:r>
              <a:rPr lang="en-US" sz="5300" b="1" dirty="0" smtClean="0">
                <a:solidFill>
                  <a:schemeClr val="bg1"/>
                </a:solidFill>
              </a:rPr>
              <a:t>onductor </a:t>
            </a:r>
            <a:r>
              <a:rPr lang="en-US" sz="5300" b="1" dirty="0">
                <a:solidFill>
                  <a:schemeClr val="bg1"/>
                </a:solidFill>
              </a:rPr>
              <a:t>C</a:t>
            </a:r>
            <a:r>
              <a:rPr lang="en-US" sz="5300" b="1" dirty="0" smtClean="0">
                <a:solidFill>
                  <a:schemeClr val="bg1"/>
                </a:solidFill>
              </a:rPr>
              <a:t>able </a:t>
            </a:r>
            <a:r>
              <a:rPr lang="en-US" sz="5300" b="1" dirty="0">
                <a:solidFill>
                  <a:schemeClr val="bg1"/>
                </a:solidFill>
              </a:rPr>
              <a:t>S</a:t>
            </a:r>
            <a:r>
              <a:rPr lang="en-US" sz="5300" b="1" dirty="0" smtClean="0">
                <a:solidFill>
                  <a:schemeClr val="bg1"/>
                </a:solidFill>
              </a:rPr>
              <a:t>ize and Type </a:t>
            </a:r>
            <a:r>
              <a:rPr lang="en-US" dirty="0" smtClean="0"/>
              <a:t/>
            </a:r>
            <a:br>
              <a:rPr lang="en-US" dirty="0" smtClean="0"/>
            </a:br>
            <a:endParaRPr lang="en-US" dirty="0"/>
          </a:p>
        </p:txBody>
      </p:sp>
      <p:graphicFrame>
        <p:nvGraphicFramePr>
          <p:cNvPr id="4" name="Content Placeholder 3"/>
          <p:cNvGraphicFramePr>
            <a:graphicFrameLocks noGrp="1"/>
          </p:cNvGraphicFramePr>
          <p:nvPr>
            <p:ph sz="half" idx="1"/>
          </p:nvPr>
        </p:nvGraphicFramePr>
        <p:xfrm>
          <a:off x="4724400" y="2438400"/>
          <a:ext cx="4038600" cy="2489200"/>
        </p:xfrm>
        <a:graphic>
          <a:graphicData uri="http://schemas.openxmlformats.org/drawingml/2006/table">
            <a:tbl>
              <a:tblPr firstRow="1" bandRow="1">
                <a:tableStyleId>{5C22544A-7EE6-4342-B048-85BDC9FD1C3A}</a:tableStyleId>
              </a:tblPr>
              <a:tblGrid>
                <a:gridCol w="2019300"/>
                <a:gridCol w="2019300"/>
              </a:tblGrid>
              <a:tr h="370840">
                <a:tc>
                  <a:txBody>
                    <a:bodyPr/>
                    <a:lstStyle/>
                    <a:p>
                      <a:pPr algn="ctr"/>
                      <a:r>
                        <a:rPr lang="en-US" dirty="0" smtClean="0"/>
                        <a:t>Wire Gauge (AWG)</a:t>
                      </a:r>
                      <a:endParaRPr lang="en-US" dirty="0"/>
                    </a:p>
                  </a:txBody>
                  <a:tcPr marL="68258" marR="68258"/>
                </a:tc>
                <a:tc>
                  <a:txBody>
                    <a:bodyPr/>
                    <a:lstStyle/>
                    <a:p>
                      <a:pPr algn="ctr"/>
                      <a:r>
                        <a:rPr lang="en-US" dirty="0" smtClean="0"/>
                        <a:t>Circuit Ampere Rating</a:t>
                      </a:r>
                      <a:r>
                        <a:rPr lang="en-US" baseline="0" dirty="0" smtClean="0"/>
                        <a:t> (Amps)</a:t>
                      </a:r>
                      <a:endParaRPr lang="en-US" dirty="0"/>
                    </a:p>
                  </a:txBody>
                  <a:tcPr marL="68258" marR="68258"/>
                </a:tc>
              </a:tr>
              <a:tr h="350520">
                <a:tc>
                  <a:txBody>
                    <a:bodyPr/>
                    <a:lstStyle/>
                    <a:p>
                      <a:pPr algn="ctr"/>
                      <a:r>
                        <a:rPr lang="en-US" dirty="0" smtClean="0"/>
                        <a:t>14</a:t>
                      </a:r>
                      <a:endParaRPr lang="en-US" dirty="0"/>
                    </a:p>
                  </a:txBody>
                  <a:tcPr marL="68258" marR="68258"/>
                </a:tc>
                <a:tc>
                  <a:txBody>
                    <a:bodyPr/>
                    <a:lstStyle/>
                    <a:p>
                      <a:pPr algn="ctr"/>
                      <a:r>
                        <a:rPr lang="en-US" dirty="0" smtClean="0"/>
                        <a:t>15</a:t>
                      </a:r>
                      <a:endParaRPr lang="en-US" dirty="0"/>
                    </a:p>
                  </a:txBody>
                  <a:tcPr marL="68258" marR="68258"/>
                </a:tc>
              </a:tr>
              <a:tr h="370840">
                <a:tc>
                  <a:txBody>
                    <a:bodyPr/>
                    <a:lstStyle/>
                    <a:p>
                      <a:pPr algn="ctr"/>
                      <a:r>
                        <a:rPr lang="en-US" dirty="0" smtClean="0"/>
                        <a:t>12</a:t>
                      </a:r>
                      <a:endParaRPr lang="en-US" dirty="0"/>
                    </a:p>
                  </a:txBody>
                  <a:tcPr marL="68258" marR="68258"/>
                </a:tc>
                <a:tc>
                  <a:txBody>
                    <a:bodyPr/>
                    <a:lstStyle/>
                    <a:p>
                      <a:pPr algn="ctr"/>
                      <a:r>
                        <a:rPr lang="en-US" dirty="0" smtClean="0"/>
                        <a:t>20</a:t>
                      </a:r>
                      <a:endParaRPr lang="en-US" dirty="0"/>
                    </a:p>
                  </a:txBody>
                  <a:tcPr marL="68258" marR="68258"/>
                </a:tc>
              </a:tr>
              <a:tr h="370840">
                <a:tc>
                  <a:txBody>
                    <a:bodyPr/>
                    <a:lstStyle/>
                    <a:p>
                      <a:pPr algn="ctr"/>
                      <a:r>
                        <a:rPr lang="en-US" dirty="0" smtClean="0"/>
                        <a:t>10</a:t>
                      </a:r>
                      <a:endParaRPr lang="en-US" dirty="0"/>
                    </a:p>
                  </a:txBody>
                  <a:tcPr marL="68258" marR="68258"/>
                </a:tc>
                <a:tc>
                  <a:txBody>
                    <a:bodyPr/>
                    <a:lstStyle/>
                    <a:p>
                      <a:pPr algn="ctr"/>
                      <a:r>
                        <a:rPr lang="en-US" dirty="0" smtClean="0"/>
                        <a:t>30</a:t>
                      </a:r>
                      <a:endParaRPr lang="en-US" dirty="0"/>
                    </a:p>
                  </a:txBody>
                  <a:tcPr marL="68258" marR="68258"/>
                </a:tc>
              </a:tr>
              <a:tr h="370840">
                <a:tc>
                  <a:txBody>
                    <a:bodyPr/>
                    <a:lstStyle/>
                    <a:p>
                      <a:pPr algn="ctr"/>
                      <a:r>
                        <a:rPr lang="en-US" dirty="0" smtClean="0"/>
                        <a:t>8</a:t>
                      </a:r>
                      <a:endParaRPr lang="en-US" dirty="0"/>
                    </a:p>
                  </a:txBody>
                  <a:tcPr marL="68258" marR="68258"/>
                </a:tc>
                <a:tc>
                  <a:txBody>
                    <a:bodyPr/>
                    <a:lstStyle/>
                    <a:p>
                      <a:pPr algn="ctr"/>
                      <a:r>
                        <a:rPr lang="en-US" dirty="0" smtClean="0"/>
                        <a:t>40</a:t>
                      </a:r>
                      <a:endParaRPr lang="en-US" dirty="0"/>
                    </a:p>
                  </a:txBody>
                  <a:tcPr marL="68258" marR="68258"/>
                </a:tc>
              </a:tr>
              <a:tr h="370840">
                <a:tc>
                  <a:txBody>
                    <a:bodyPr/>
                    <a:lstStyle/>
                    <a:p>
                      <a:pPr algn="ctr"/>
                      <a:r>
                        <a:rPr lang="en-US" dirty="0" smtClean="0"/>
                        <a:t>6</a:t>
                      </a:r>
                      <a:endParaRPr lang="en-US" dirty="0"/>
                    </a:p>
                  </a:txBody>
                  <a:tcPr marL="68258" marR="68258"/>
                </a:tc>
                <a:tc>
                  <a:txBody>
                    <a:bodyPr/>
                    <a:lstStyle/>
                    <a:p>
                      <a:pPr algn="ctr"/>
                      <a:r>
                        <a:rPr lang="en-US" dirty="0" smtClean="0"/>
                        <a:t>55</a:t>
                      </a:r>
                      <a:endParaRPr lang="en-US" dirty="0"/>
                    </a:p>
                  </a:txBody>
                  <a:tcPr marL="68258" marR="68258"/>
                </a:tc>
              </a:tr>
            </a:tbl>
          </a:graphicData>
        </a:graphic>
      </p:graphicFrame>
      <p:sp>
        <p:nvSpPr>
          <p:cNvPr id="6" name="Content Placeholder 5"/>
          <p:cNvSpPr>
            <a:spLocks noGrp="1"/>
          </p:cNvSpPr>
          <p:nvPr>
            <p:ph sz="half" idx="2"/>
          </p:nvPr>
        </p:nvSpPr>
        <p:spPr>
          <a:xfrm>
            <a:off x="381000" y="1752600"/>
            <a:ext cx="4038600" cy="4525963"/>
          </a:xfrm>
        </p:spPr>
        <p:txBody>
          <a:bodyPr/>
          <a:lstStyle/>
          <a:p>
            <a:r>
              <a:rPr lang="en-US" dirty="0" smtClean="0"/>
              <a:t>Nonmetallic sheathed cable (Romex)</a:t>
            </a:r>
          </a:p>
          <a:p>
            <a:r>
              <a:rPr lang="en-US" dirty="0" smtClean="0"/>
              <a:t>Metallic sheathed cable (BX/MC)</a:t>
            </a:r>
          </a:p>
          <a:p>
            <a:r>
              <a:rPr lang="en-US" dirty="0" smtClean="0"/>
              <a:t>Both have various types depending on temperature rating and use.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
            </a:r>
            <a:br>
              <a:rPr lang="en-US" dirty="0" smtClean="0"/>
            </a:br>
            <a:r>
              <a:rPr lang="en-US" sz="5300" b="1" dirty="0" smtClean="0">
                <a:solidFill>
                  <a:schemeClr val="bg1"/>
                </a:solidFill>
              </a:rPr>
              <a:t>Identify Types and Characteristics of Conduit </a:t>
            </a:r>
            <a:r>
              <a:rPr lang="en-US" dirty="0" smtClean="0"/>
              <a:t/>
            </a:r>
            <a:br>
              <a:rPr lang="en-US" dirty="0" smtClean="0"/>
            </a:b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If the conductors have to be de-rated a larger size conduit maybe required</a:t>
            </a:r>
          </a:p>
          <a:p>
            <a:r>
              <a:rPr lang="en-US" dirty="0" smtClean="0"/>
              <a:t>De-rating will occur if the ambient temperature is high, or if exposed to increased temperature</a:t>
            </a:r>
          </a:p>
          <a:p>
            <a:r>
              <a:rPr lang="en-US" dirty="0" smtClean="0"/>
              <a:t>Maximum # of conductors in conduit is located in Ch. 9 and Annex C of the NEC</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Cut, Ream, Deburr, and Bend </a:t>
            </a:r>
            <a:r>
              <a:rPr lang="en-US" b="1" dirty="0">
                <a:solidFill>
                  <a:schemeClr val="bg1"/>
                </a:solidFill>
              </a:rPr>
              <a:t>C</a:t>
            </a:r>
            <a:r>
              <a:rPr lang="en-US" b="1" dirty="0" smtClean="0">
                <a:solidFill>
                  <a:schemeClr val="bg1"/>
                </a:solidFill>
              </a:rPr>
              <a:t>onduit</a:t>
            </a:r>
            <a:r>
              <a:rPr lang="en-US" dirty="0" smtClean="0">
                <a:solidFill>
                  <a:schemeClr val="bg1"/>
                </a:solidFill>
              </a:rPr>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Cutting conduit leaves burrs which must be removed </a:t>
            </a:r>
          </a:p>
          <a:p>
            <a:r>
              <a:rPr lang="en-US" dirty="0" smtClean="0"/>
              <a:t>Reaming sometimes leaves sharp edges and burrs </a:t>
            </a:r>
          </a:p>
          <a:p>
            <a:r>
              <a:rPr lang="en-US" dirty="0" smtClean="0"/>
              <a:t>Files or other tools such as pliers can be used to de-burr or dull the edges of the conduit</a:t>
            </a:r>
          </a:p>
          <a:p>
            <a:r>
              <a:rPr lang="en-US" dirty="0" smtClean="0"/>
              <a:t>6” “take up” on 90* rigid bends</a:t>
            </a:r>
          </a:p>
          <a:p>
            <a:r>
              <a:rPr lang="en-US" dirty="0" smtClean="0"/>
              <a:t>5” “take up” on 90* thin wall bends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Identify the Function and Purpose of Various </a:t>
            </a:r>
            <a:r>
              <a:rPr lang="en-US" b="1" dirty="0">
                <a:solidFill>
                  <a:schemeClr val="bg1"/>
                </a:solidFill>
              </a:rPr>
              <a:t>S</a:t>
            </a:r>
            <a:r>
              <a:rPr lang="en-US" b="1" dirty="0" smtClean="0">
                <a:solidFill>
                  <a:schemeClr val="bg1"/>
                </a:solidFill>
              </a:rPr>
              <a:t>pecialty </a:t>
            </a:r>
            <a:r>
              <a:rPr lang="en-US" b="1" dirty="0">
                <a:solidFill>
                  <a:schemeClr val="bg1"/>
                </a:solidFill>
              </a:rPr>
              <a:t>D</a:t>
            </a:r>
            <a:r>
              <a:rPr lang="en-US" b="1" dirty="0" smtClean="0">
                <a:solidFill>
                  <a:schemeClr val="bg1"/>
                </a:solidFill>
              </a:rPr>
              <a:t>evices</a:t>
            </a:r>
            <a:endParaRPr lang="en-US" b="1" dirty="0">
              <a:solidFill>
                <a:schemeClr val="bg1"/>
              </a:solidFill>
            </a:endParaRPr>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Ground Fault Circuit Interrupter (GFCI) – is a device that opens a circuit if a current-to-ground (exceeding .006 A) is detected </a:t>
            </a:r>
          </a:p>
          <a:p>
            <a:r>
              <a:rPr lang="en-US" dirty="0" smtClean="0"/>
              <a:t>Arc-Fault – is a device that opens a circuit if a arc fault is detected</a:t>
            </a:r>
          </a:p>
          <a:p>
            <a:r>
              <a:rPr lang="en-US" dirty="0" smtClean="0"/>
              <a:t>Transient Voltage Surge Suppressor (TVSS) – or surge protection device (SPD), are used to describe electrical devices typically installed in power distribution panels, process control systems, communications systems, and other heavy-duty industrial systems, for the purpose of protecting against electrical surges and spikes, including those caused by lightning.</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National Electric Code (NEC)</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Explain </a:t>
            </a:r>
            <a:r>
              <a:rPr lang="en-US" dirty="0"/>
              <a:t>and apply Article 90 (Introduction) of the NEC </a:t>
            </a:r>
          </a:p>
          <a:p>
            <a:r>
              <a:rPr lang="en-US" dirty="0"/>
              <a:t>Identify and explain NEC general application </a:t>
            </a:r>
          </a:p>
          <a:p>
            <a:r>
              <a:rPr lang="en-US" dirty="0"/>
              <a:t>Explain procedures involved in NEC wiring and protection regulations </a:t>
            </a:r>
          </a:p>
          <a:p>
            <a:r>
              <a:rPr lang="en-US" dirty="0"/>
              <a:t>Cite NEC regulations relating to wiring methods and materials </a:t>
            </a:r>
          </a:p>
          <a:p>
            <a:r>
              <a:rPr lang="en-US" dirty="0"/>
              <a:t>Identify and select equipment for general use according to NEC regulations </a:t>
            </a:r>
          </a:p>
          <a:p>
            <a:r>
              <a:rPr lang="en-US" dirty="0"/>
              <a:t>Properly apply NEC tables and charts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Explain and Apply Article 90 (Introduction) of the NEC</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Purpose – the practical safeguarding of persons and property from hazards arising from the use of electricity</a:t>
            </a:r>
          </a:p>
          <a:p>
            <a:r>
              <a:rPr lang="en-US" dirty="0" smtClean="0"/>
              <a:t>Article 90 – states the purpose, outlines the NEC, explains mandatory and permissive rules, and deals with enforcement (AHJ)</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bg1"/>
                </a:solidFill>
              </a:rPr>
              <a:t>Identify and Explain NEC General </a:t>
            </a:r>
            <a:r>
              <a:rPr lang="en-US" b="1" dirty="0">
                <a:solidFill>
                  <a:schemeClr val="bg1"/>
                </a:solidFill>
              </a:rPr>
              <a:t>A</a:t>
            </a:r>
            <a:r>
              <a:rPr lang="en-US" b="1" dirty="0" smtClean="0">
                <a:solidFill>
                  <a:schemeClr val="bg1"/>
                </a:solidFill>
              </a:rPr>
              <a:t>pplication </a:t>
            </a:r>
            <a:endParaRPr lang="en-US" b="1" dirty="0">
              <a:solidFill>
                <a:schemeClr val="bg1"/>
              </a:solidFill>
            </a:endParaRPr>
          </a:p>
        </p:txBody>
      </p:sp>
      <p:sp>
        <p:nvSpPr>
          <p:cNvPr id="3" name="Content Placeholder 2"/>
          <p:cNvSpPr>
            <a:spLocks noGrp="1"/>
          </p:cNvSpPr>
          <p:nvPr>
            <p:ph idx="1"/>
          </p:nvPr>
        </p:nvSpPr>
        <p:spPr>
          <a:xfrm>
            <a:off x="457200" y="1752600"/>
            <a:ext cx="8229600" cy="4876800"/>
          </a:xfrm>
        </p:spPr>
        <p:txBody>
          <a:bodyPr>
            <a:normAutofit/>
          </a:bodyPr>
          <a:lstStyle/>
          <a:p>
            <a:r>
              <a:rPr lang="en-US" dirty="0" smtClean="0"/>
              <a:t>Article 80 – moved to annex H, is administration and enforcement</a:t>
            </a:r>
          </a:p>
          <a:p>
            <a:r>
              <a:rPr lang="en-US" dirty="0" smtClean="0"/>
              <a:t>Article 100 – definitions</a:t>
            </a:r>
          </a:p>
          <a:p>
            <a:r>
              <a:rPr lang="en-US" dirty="0" smtClean="0"/>
              <a:t>NEC – Chapter layout</a:t>
            </a:r>
          </a:p>
          <a:p>
            <a:pPr lvl="2"/>
            <a:r>
              <a:rPr lang="en-US" dirty="0" smtClean="0"/>
              <a:t>Ch. 1-4 – apply generally</a:t>
            </a:r>
          </a:p>
          <a:p>
            <a:pPr lvl="2"/>
            <a:r>
              <a:rPr lang="en-US" dirty="0" smtClean="0"/>
              <a:t>Ch. 5-7 – modifies Ch. 1-4</a:t>
            </a:r>
          </a:p>
          <a:p>
            <a:pPr lvl="2"/>
            <a:r>
              <a:rPr lang="en-US" dirty="0" smtClean="0"/>
              <a:t>Ch. 8 – Ch. 1-7 does not apply</a:t>
            </a:r>
          </a:p>
          <a:p>
            <a:pPr lvl="2"/>
            <a:r>
              <a:rPr lang="en-US" dirty="0" smtClean="0"/>
              <a:t>Ch. 9 – (tables) applicable as referenced</a:t>
            </a:r>
          </a:p>
          <a:p>
            <a:pPr lvl="2"/>
            <a:r>
              <a:rPr lang="en-US" dirty="0" smtClean="0"/>
              <a:t>Annex A-I – informational only (not mandatory)</a:t>
            </a:r>
          </a:p>
          <a:p>
            <a:pPr lvl="2"/>
            <a:endParaRPr lang="en-US" dirty="0" smtClean="0"/>
          </a:p>
          <a:p>
            <a:pPr lvl="2"/>
            <a:endParaRPr lang="en-US" dirty="0" smtClean="0"/>
          </a:p>
          <a:p>
            <a:pPr lvl="2"/>
            <a:endParaRPr lang="en-US" dirty="0" smtClean="0"/>
          </a:p>
          <a:p>
            <a:pPr lvl="2"/>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Explain </a:t>
            </a:r>
            <a:r>
              <a:rPr lang="en-US" b="1" dirty="0">
                <a:solidFill>
                  <a:schemeClr val="bg1"/>
                </a:solidFill>
              </a:rPr>
              <a:t>P</a:t>
            </a:r>
            <a:r>
              <a:rPr lang="en-US" b="1" dirty="0" smtClean="0">
                <a:solidFill>
                  <a:schemeClr val="bg1"/>
                </a:solidFill>
              </a:rPr>
              <a:t>rocedures </a:t>
            </a:r>
            <a:r>
              <a:rPr lang="en-US" b="1" dirty="0">
                <a:solidFill>
                  <a:schemeClr val="bg1"/>
                </a:solidFill>
              </a:rPr>
              <a:t>I</a:t>
            </a:r>
            <a:r>
              <a:rPr lang="en-US" b="1" dirty="0" smtClean="0">
                <a:solidFill>
                  <a:schemeClr val="bg1"/>
                </a:solidFill>
              </a:rPr>
              <a:t>nvolved in NEC Wiring and Protection </a:t>
            </a:r>
            <a:r>
              <a:rPr lang="en-US" b="1" dirty="0">
                <a:solidFill>
                  <a:schemeClr val="bg1"/>
                </a:solidFill>
              </a:rPr>
              <a:t>R</a:t>
            </a:r>
            <a:r>
              <a:rPr lang="en-US" b="1" dirty="0" smtClean="0">
                <a:solidFill>
                  <a:schemeClr val="bg1"/>
                </a:solidFill>
              </a:rPr>
              <a:t>egulations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Cable systems and accessories should be installed in positions that prevent them from being subject to mechanical damage, corrosion, chemical attack, heat and other detrimental environmental conditions. </a:t>
            </a:r>
          </a:p>
          <a:p>
            <a:r>
              <a:rPr lang="en-US" dirty="0" smtClean="0"/>
              <a:t>Selection of the wiring system and cable type must consider these influences and where exposure to such conditions are avoidable, protective measures such as minimizing the risk of mechanical damage by the use of appropriate armored cable types should be considered.</a:t>
            </a:r>
          </a:p>
          <a:p>
            <a:r>
              <a:rPr lang="en-US" dirty="0" smtClean="0"/>
              <a:t>The connection of cables and conduits to the electrical apparatus must be in accordance with the requirements of the relevant type of protection and installation rules.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Cite NEC Regulations </a:t>
            </a:r>
            <a:r>
              <a:rPr lang="en-US" b="1" dirty="0">
                <a:solidFill>
                  <a:schemeClr val="bg1"/>
                </a:solidFill>
              </a:rPr>
              <a:t>R</a:t>
            </a:r>
            <a:r>
              <a:rPr lang="en-US" b="1" dirty="0" smtClean="0">
                <a:solidFill>
                  <a:schemeClr val="bg1"/>
                </a:solidFill>
              </a:rPr>
              <a:t>elating to Wiring </a:t>
            </a:r>
            <a:r>
              <a:rPr lang="en-US" b="1" dirty="0">
                <a:solidFill>
                  <a:schemeClr val="bg1"/>
                </a:solidFill>
              </a:rPr>
              <a:t>M</a:t>
            </a:r>
            <a:r>
              <a:rPr lang="en-US" b="1" dirty="0" smtClean="0">
                <a:solidFill>
                  <a:schemeClr val="bg1"/>
                </a:solidFill>
              </a:rPr>
              <a:t>ethods and Materials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NM cable – secured 8” within a box, 4’6” between supports</a:t>
            </a:r>
          </a:p>
          <a:p>
            <a:r>
              <a:rPr lang="en-US" dirty="0" smtClean="0"/>
              <a:t>AC – secured 12” within a box, 4’6” between supports</a:t>
            </a:r>
          </a:p>
          <a:p>
            <a:r>
              <a:rPr lang="en-US" dirty="0" smtClean="0"/>
              <a:t>EMT – secured 3’ within a box, 10’ between supports</a:t>
            </a:r>
          </a:p>
          <a:p>
            <a:r>
              <a:rPr lang="en-US" dirty="0" smtClean="0"/>
              <a:t>6” of free conductor in each box</a:t>
            </a:r>
          </a:p>
          <a:p>
            <a:r>
              <a:rPr lang="en-US" dirty="0" smtClean="0"/>
              <a:t>5” “take up” on 90* bend thin wall conduit</a:t>
            </a:r>
          </a:p>
          <a:p>
            <a:r>
              <a:rPr lang="en-US" dirty="0" smtClean="0"/>
              <a:t>6” “take up” on 90* bend for rigid conduit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Electrical Construction Careers</a:t>
            </a:r>
            <a:endParaRPr lang="en-US" b="1" dirty="0">
              <a:solidFill>
                <a:schemeClr val="bg1"/>
              </a:solidFill>
            </a:endParaRPr>
          </a:p>
        </p:txBody>
      </p:sp>
      <p:sp>
        <p:nvSpPr>
          <p:cNvPr id="3" name="Content Placeholder 2"/>
          <p:cNvSpPr>
            <a:spLocks noGrp="1"/>
          </p:cNvSpPr>
          <p:nvPr>
            <p:ph idx="1"/>
          </p:nvPr>
        </p:nvSpPr>
        <p:spPr/>
        <p:txBody>
          <a:bodyPr/>
          <a:lstStyle/>
          <a:p>
            <a:endParaRPr lang="en-US" dirty="0"/>
          </a:p>
          <a:p>
            <a:r>
              <a:rPr lang="en-US" dirty="0"/>
              <a:t>Match electrical positions and </a:t>
            </a:r>
            <a:r>
              <a:rPr lang="en-US" dirty="0" smtClean="0"/>
              <a:t>responsibilities</a:t>
            </a:r>
          </a:p>
          <a:p>
            <a:pPr>
              <a:buNone/>
            </a:pPr>
            <a:r>
              <a:rPr lang="en-US" dirty="0" smtClean="0"/>
              <a:t> </a:t>
            </a:r>
            <a:endParaRPr lang="en-US" dirty="0"/>
          </a:p>
          <a:p>
            <a:r>
              <a:rPr lang="en-US" dirty="0"/>
              <a:t>Identify professional organizations and their purpose </a:t>
            </a:r>
          </a:p>
          <a:p>
            <a:endParaRPr lang="en-US" dirty="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b="1" dirty="0" smtClean="0">
                <a:solidFill>
                  <a:schemeClr val="bg1"/>
                </a:solidFill>
              </a:rPr>
              <a:t>Identify and Select </a:t>
            </a:r>
            <a:r>
              <a:rPr lang="en-US" sz="4000" b="1" dirty="0">
                <a:solidFill>
                  <a:schemeClr val="bg1"/>
                </a:solidFill>
              </a:rPr>
              <a:t>E</a:t>
            </a:r>
            <a:r>
              <a:rPr lang="en-US" sz="4000" b="1" dirty="0" smtClean="0">
                <a:solidFill>
                  <a:schemeClr val="bg1"/>
                </a:solidFill>
              </a:rPr>
              <a:t>quipment for General </a:t>
            </a:r>
            <a:r>
              <a:rPr lang="en-US" sz="4000" b="1" dirty="0">
                <a:solidFill>
                  <a:schemeClr val="bg1"/>
                </a:solidFill>
              </a:rPr>
              <a:t>U</a:t>
            </a:r>
            <a:r>
              <a:rPr lang="en-US" sz="4000" b="1" dirty="0" smtClean="0">
                <a:solidFill>
                  <a:schemeClr val="bg1"/>
                </a:solidFill>
              </a:rPr>
              <a:t>se </a:t>
            </a:r>
            <a:r>
              <a:rPr lang="en-US" sz="4000" b="1" dirty="0">
                <a:solidFill>
                  <a:schemeClr val="bg1"/>
                </a:solidFill>
              </a:rPr>
              <a:t>A</a:t>
            </a:r>
            <a:r>
              <a:rPr lang="en-US" sz="4000" b="1" dirty="0" smtClean="0">
                <a:solidFill>
                  <a:schemeClr val="bg1"/>
                </a:solidFill>
              </a:rPr>
              <a:t>ccording to NEC Regulations </a:t>
            </a:r>
            <a:r>
              <a:rPr lang="en-US" dirty="0" smtClean="0"/>
              <a:t/>
            </a:r>
            <a:br>
              <a:rPr lang="en-US" dirty="0" smtClean="0"/>
            </a:br>
            <a:endParaRPr lang="en-US"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228600" y="2362200"/>
            <a:ext cx="4267200" cy="3200400"/>
          </a:xfrm>
          <a:prstGeom prst="rect">
            <a:avLst/>
          </a:prstGeom>
          <a:noFill/>
          <a:ln w="9525">
            <a:noFill/>
            <a:miter lim="800000"/>
            <a:headEnd/>
            <a:tailEnd/>
          </a:ln>
        </p:spPr>
      </p:pic>
      <p:pic>
        <p:nvPicPr>
          <p:cNvPr id="5" name="Content Placeholder 4" descr="meters.jpg"/>
          <p:cNvPicPr>
            <a:picLocks noGrp="1" noChangeAspect="1"/>
          </p:cNvPicPr>
          <p:nvPr>
            <p:ph sz="half" idx="2"/>
          </p:nvPr>
        </p:nvPicPr>
        <p:blipFill>
          <a:blip r:embed="rId3" cstate="print"/>
          <a:stretch>
            <a:fillRect/>
          </a:stretch>
        </p:blipFill>
        <p:spPr>
          <a:xfrm>
            <a:off x="4724400" y="2362200"/>
            <a:ext cx="4267200" cy="3200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Properly Apply NEC Tables and Charts </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4449763"/>
          </a:xfrm>
        </p:spPr>
        <p:txBody>
          <a:bodyPr/>
          <a:lstStyle/>
          <a:p>
            <a:r>
              <a:rPr lang="en-US" dirty="0" smtClean="0"/>
              <a:t>Ch. 9 of the NEC contains tables to calculate fill percentage</a:t>
            </a:r>
          </a:p>
          <a:p>
            <a:r>
              <a:rPr lang="en-US" dirty="0" smtClean="0"/>
              <a:t>Annex C charts number of conductors allowed in various conduit sizes</a:t>
            </a:r>
          </a:p>
          <a:p>
            <a:r>
              <a:rPr lang="en-US" dirty="0" smtClean="0"/>
              <a:t>Article 314. 16 A lists maximum number of conductors allowed in various metal boxes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Blueprints, Specifications, and Estimations </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Identify </a:t>
            </a:r>
            <a:r>
              <a:rPr lang="en-US" dirty="0"/>
              <a:t>and interpret electrical symbols </a:t>
            </a:r>
          </a:p>
          <a:p>
            <a:r>
              <a:rPr lang="en-US" dirty="0"/>
              <a:t>Identify and interpret wiring and schematic </a:t>
            </a:r>
          </a:p>
          <a:p>
            <a:pPr>
              <a:buNone/>
            </a:pPr>
            <a:r>
              <a:rPr lang="en-US" dirty="0" smtClean="0"/>
              <a:t>	diagrams </a:t>
            </a:r>
            <a:endParaRPr lang="en-US" dirty="0"/>
          </a:p>
          <a:p>
            <a:r>
              <a:rPr lang="en-US" dirty="0"/>
              <a:t>Interpret and use specifications, print and job </a:t>
            </a:r>
          </a:p>
          <a:p>
            <a:pPr>
              <a:buNone/>
            </a:pPr>
            <a:r>
              <a:rPr lang="en-US" dirty="0" smtClean="0"/>
              <a:t>	site </a:t>
            </a:r>
            <a:r>
              <a:rPr lang="en-US" dirty="0"/>
              <a:t>drawings </a:t>
            </a:r>
          </a:p>
          <a:p>
            <a:r>
              <a:rPr lang="en-US" dirty="0"/>
              <a:t>Perform basic math calculations and conversions </a:t>
            </a:r>
          </a:p>
          <a:p>
            <a:r>
              <a:rPr lang="en-US" dirty="0"/>
              <a:t>Demonstrate planning and layout of a circuit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dirty="0" smtClean="0"/>
              <a:t/>
            </a:r>
            <a:br>
              <a:rPr lang="en-US" dirty="0" smtClean="0"/>
            </a:br>
            <a:r>
              <a:rPr lang="en-US" b="1" dirty="0" smtClean="0">
                <a:solidFill>
                  <a:schemeClr val="bg1"/>
                </a:solidFill>
              </a:rPr>
              <a:t>Identify and Interpret </a:t>
            </a:r>
            <a:r>
              <a:rPr lang="en-US" b="1" dirty="0">
                <a:solidFill>
                  <a:schemeClr val="bg1"/>
                </a:solidFill>
              </a:rPr>
              <a:t>E</a:t>
            </a:r>
            <a:r>
              <a:rPr lang="en-US" b="1" dirty="0" smtClean="0">
                <a:solidFill>
                  <a:schemeClr val="bg1"/>
                </a:solidFill>
              </a:rPr>
              <a:t>lectrical </a:t>
            </a:r>
            <a:r>
              <a:rPr lang="en-US" b="1" dirty="0">
                <a:solidFill>
                  <a:schemeClr val="bg1"/>
                </a:solidFill>
              </a:rPr>
              <a:t>S</a:t>
            </a:r>
            <a:r>
              <a:rPr lang="en-US" b="1" dirty="0" smtClean="0">
                <a:solidFill>
                  <a:schemeClr val="bg1"/>
                </a:solidFill>
              </a:rPr>
              <a:t>ymbols </a:t>
            </a:r>
            <a:r>
              <a:rPr lang="en-US" dirty="0" smtClean="0"/>
              <a:t/>
            </a:r>
            <a:br>
              <a:rPr lang="en-US" dirty="0" smtClean="0"/>
            </a:br>
            <a:endParaRPr lang="en-US" dirty="0"/>
          </a:p>
        </p:txBody>
      </p:sp>
      <p:pic>
        <p:nvPicPr>
          <p:cNvPr id="4" name="Content Placeholder 3" descr="symbols.jpg"/>
          <p:cNvPicPr>
            <a:picLocks noGrp="1" noChangeAspect="1"/>
          </p:cNvPicPr>
          <p:nvPr>
            <p:ph idx="1"/>
          </p:nvPr>
        </p:nvPicPr>
        <p:blipFill>
          <a:blip r:embed="rId2" cstate="print"/>
          <a:stretch>
            <a:fillRect/>
          </a:stretch>
        </p:blipFill>
        <p:spPr>
          <a:xfrm>
            <a:off x="457200" y="1143000"/>
            <a:ext cx="7924800" cy="55626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Identify and Interpret </a:t>
            </a:r>
            <a:r>
              <a:rPr lang="en-US" b="1" dirty="0">
                <a:solidFill>
                  <a:schemeClr val="bg1"/>
                </a:solidFill>
              </a:rPr>
              <a:t>W</a:t>
            </a:r>
            <a:r>
              <a:rPr lang="en-US" b="1" dirty="0" smtClean="0">
                <a:solidFill>
                  <a:schemeClr val="bg1"/>
                </a:solidFill>
              </a:rPr>
              <a:t>iring and Schematic </a:t>
            </a:r>
            <a:r>
              <a:rPr lang="en-US" b="1" dirty="0">
                <a:solidFill>
                  <a:schemeClr val="bg1"/>
                </a:solidFill>
              </a:rPr>
              <a:t>D</a:t>
            </a:r>
            <a:r>
              <a:rPr lang="en-US" b="1" dirty="0" smtClean="0">
                <a:solidFill>
                  <a:schemeClr val="bg1"/>
                </a:solidFill>
              </a:rPr>
              <a:t>iagrams </a:t>
            </a:r>
            <a:r>
              <a:rPr lang="en-US" dirty="0" smtClean="0"/>
              <a:t/>
            </a:r>
            <a:br>
              <a:rPr lang="en-US" dirty="0" smtClean="0"/>
            </a:br>
            <a:endParaRPr lang="en-US" dirty="0"/>
          </a:p>
        </p:txBody>
      </p:sp>
      <p:pic>
        <p:nvPicPr>
          <p:cNvPr id="6" name="Content Placeholder 5" descr="nonc2.bmp"/>
          <p:cNvPicPr>
            <a:picLocks noGrp="1" noChangeAspect="1"/>
          </p:cNvPicPr>
          <p:nvPr>
            <p:ph sz="half" idx="1"/>
          </p:nvPr>
        </p:nvPicPr>
        <p:blipFill>
          <a:blip r:embed="rId2" cstate="print"/>
          <a:stretch>
            <a:fillRect/>
          </a:stretch>
        </p:blipFill>
        <p:spPr>
          <a:xfrm>
            <a:off x="304800" y="1981200"/>
            <a:ext cx="4114800" cy="4038599"/>
          </a:xfrm>
        </p:spPr>
      </p:pic>
      <p:pic>
        <p:nvPicPr>
          <p:cNvPr id="7" name="Content Placeholder 6" descr="nonc.bmp"/>
          <p:cNvPicPr>
            <a:picLocks noGrp="1" noChangeAspect="1"/>
          </p:cNvPicPr>
          <p:nvPr>
            <p:ph sz="half" idx="2"/>
          </p:nvPr>
        </p:nvPicPr>
        <p:blipFill>
          <a:blip r:embed="rId3" cstate="print"/>
          <a:stretch>
            <a:fillRect/>
          </a:stretch>
        </p:blipFill>
        <p:spPr>
          <a:xfrm>
            <a:off x="4724400" y="1981200"/>
            <a:ext cx="4114800" cy="4038599"/>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
            </a:r>
            <a:br>
              <a:rPr lang="en-US" dirty="0" smtClean="0"/>
            </a:br>
            <a:r>
              <a:rPr lang="en-US" b="1" dirty="0" smtClean="0">
                <a:solidFill>
                  <a:schemeClr val="bg1"/>
                </a:solidFill>
              </a:rPr>
              <a:t>Interpret and Use Specifications, Print and Job </a:t>
            </a:r>
            <a:r>
              <a:rPr lang="en-US" b="1" dirty="0">
                <a:solidFill>
                  <a:schemeClr val="bg1"/>
                </a:solidFill>
              </a:rPr>
              <a:t>S</a:t>
            </a:r>
            <a:r>
              <a:rPr lang="en-US" b="1" dirty="0" smtClean="0">
                <a:solidFill>
                  <a:schemeClr val="bg1"/>
                </a:solidFill>
              </a:rPr>
              <a:t>ite </a:t>
            </a:r>
            <a:r>
              <a:rPr lang="en-US" b="1" dirty="0">
                <a:solidFill>
                  <a:schemeClr val="bg1"/>
                </a:solidFill>
              </a:rPr>
              <a:t>D</a:t>
            </a:r>
            <a:r>
              <a:rPr lang="en-US" b="1" dirty="0" smtClean="0">
                <a:solidFill>
                  <a:schemeClr val="bg1"/>
                </a:solidFill>
              </a:rPr>
              <a:t>rawings </a:t>
            </a:r>
            <a:r>
              <a:rPr lang="en-US" dirty="0" smtClean="0"/>
              <a:t/>
            </a:r>
            <a:br>
              <a:rPr lang="en-US" dirty="0" smtClean="0"/>
            </a:br>
            <a:endParaRPr lang="en-US" dirty="0"/>
          </a:p>
        </p:txBody>
      </p:sp>
      <p:pic>
        <p:nvPicPr>
          <p:cNvPr id="4" name="Content Placeholder 3" descr="Electprint.jpg"/>
          <p:cNvPicPr>
            <a:picLocks noGrp="1" noChangeAspect="1"/>
          </p:cNvPicPr>
          <p:nvPr>
            <p:ph idx="1"/>
          </p:nvPr>
        </p:nvPicPr>
        <p:blipFill>
          <a:blip r:embed="rId2" cstate="print"/>
          <a:stretch>
            <a:fillRect/>
          </a:stretch>
        </p:blipFill>
        <p:spPr>
          <a:xfrm>
            <a:off x="228600" y="1219200"/>
            <a:ext cx="8763000" cy="5486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900" b="1" dirty="0" smtClean="0">
                <a:solidFill>
                  <a:schemeClr val="bg1"/>
                </a:solidFill>
              </a:rPr>
              <a:t>Perform Basic </a:t>
            </a:r>
            <a:r>
              <a:rPr lang="en-US" sz="4900" b="1" dirty="0">
                <a:solidFill>
                  <a:schemeClr val="bg1"/>
                </a:solidFill>
              </a:rPr>
              <a:t>M</a:t>
            </a:r>
            <a:r>
              <a:rPr lang="en-US" sz="4900" b="1" dirty="0" smtClean="0">
                <a:solidFill>
                  <a:schemeClr val="bg1"/>
                </a:solidFill>
              </a:rPr>
              <a:t>ath </a:t>
            </a:r>
            <a:r>
              <a:rPr lang="en-US" sz="4900" b="1" dirty="0">
                <a:solidFill>
                  <a:schemeClr val="bg1"/>
                </a:solidFill>
              </a:rPr>
              <a:t>C</a:t>
            </a:r>
            <a:r>
              <a:rPr lang="en-US" sz="4900" b="1" dirty="0" smtClean="0">
                <a:solidFill>
                  <a:schemeClr val="bg1"/>
                </a:solidFill>
              </a:rPr>
              <a:t>alculations and Conversions </a:t>
            </a:r>
            <a:r>
              <a:rPr lang="en-US" dirty="0" smtClean="0"/>
              <a:t/>
            </a:r>
            <a:br>
              <a:rPr lang="en-US" dirty="0" smtClean="0"/>
            </a:br>
            <a:endParaRPr lang="en-US" dirty="0"/>
          </a:p>
        </p:txBody>
      </p:sp>
      <p:pic>
        <p:nvPicPr>
          <p:cNvPr id="4" name="Content Placeholder 3" descr="conversion factors.bmp"/>
          <p:cNvPicPr>
            <a:picLocks noGrp="1" noChangeAspect="1"/>
          </p:cNvPicPr>
          <p:nvPr>
            <p:ph idx="1"/>
          </p:nvPr>
        </p:nvPicPr>
        <p:blipFill>
          <a:blip r:embed="rId2" cstate="print"/>
          <a:stretch>
            <a:fillRect/>
          </a:stretch>
        </p:blipFill>
        <p:spPr>
          <a:xfrm>
            <a:off x="228600" y="1600200"/>
            <a:ext cx="8763000" cy="50292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900" b="1" dirty="0" smtClean="0">
                <a:solidFill>
                  <a:schemeClr val="bg1"/>
                </a:solidFill>
              </a:rPr>
              <a:t>Demonstrate Planning and Layout of a Circuit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t>80% of OCPD can be used per circuit</a:t>
            </a:r>
          </a:p>
          <a:p>
            <a:pPr lvl="2"/>
            <a:r>
              <a:rPr lang="en-US" dirty="0" smtClean="0"/>
              <a:t>15 amp breaker, 12 amps allowed</a:t>
            </a:r>
          </a:p>
          <a:p>
            <a:pPr lvl="2"/>
            <a:r>
              <a:rPr lang="en-US" dirty="0" smtClean="0"/>
              <a:t>20 amp breaker, 16 amps allowed</a:t>
            </a:r>
          </a:p>
          <a:p>
            <a:pPr lvl="2"/>
            <a:r>
              <a:rPr lang="en-US" dirty="0" smtClean="0"/>
              <a:t>Duplex receptacle = 1.5 amps</a:t>
            </a:r>
          </a:p>
          <a:p>
            <a:pPr lvl="2"/>
            <a:r>
              <a:rPr lang="en-US" dirty="0" smtClean="0"/>
              <a:t>Lighting fixture = 1.5 amps per bulb</a:t>
            </a:r>
          </a:p>
          <a:p>
            <a:r>
              <a:rPr lang="en-US" dirty="0" smtClean="0"/>
              <a:t>No space along the wall more than 6’ from a receptacle</a:t>
            </a:r>
          </a:p>
          <a:p>
            <a:pPr lvl="2"/>
            <a:r>
              <a:rPr lang="en-US" dirty="0" smtClean="0"/>
              <a:t>12’ max between receptacles</a:t>
            </a:r>
          </a:p>
          <a:p>
            <a:pPr lvl="2"/>
            <a:r>
              <a:rPr lang="en-US" dirty="0" smtClean="0"/>
              <a:t>Any wall space 2’ or more requires a receptacle</a:t>
            </a:r>
          </a:p>
          <a:p>
            <a:r>
              <a:rPr lang="en-US" dirty="0" smtClean="0"/>
              <a:t>No space along a countertop more than 24’ from a receptacle</a:t>
            </a:r>
          </a:p>
          <a:p>
            <a:pPr lvl="2"/>
            <a:r>
              <a:rPr lang="en-US" dirty="0" smtClean="0"/>
              <a:t>48’ max between receptacle above countertop</a:t>
            </a:r>
          </a:p>
          <a:p>
            <a:pPr lvl="2"/>
            <a:r>
              <a:rPr lang="en-US" dirty="0" smtClean="0"/>
              <a:t>Any countertop space 12” or more requires a receptacle</a:t>
            </a:r>
          </a:p>
          <a:p>
            <a:r>
              <a:rPr lang="en-US" dirty="0" smtClean="0"/>
              <a:t>Most rooms require a wall switched light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AC Theory and Magnetic Theory </a:t>
            </a:r>
          </a:p>
        </p:txBody>
      </p:sp>
      <p:sp>
        <p:nvSpPr>
          <p:cNvPr id="3" name="Content Placeholder 2"/>
          <p:cNvSpPr>
            <a:spLocks noGrp="1"/>
          </p:cNvSpPr>
          <p:nvPr>
            <p:ph idx="1"/>
          </p:nvPr>
        </p:nvSpPr>
        <p:spPr/>
        <p:txBody>
          <a:bodyPr>
            <a:normAutofit fontScale="92500"/>
          </a:bodyPr>
          <a:lstStyle/>
          <a:p>
            <a:r>
              <a:rPr lang="en-US" dirty="0" smtClean="0"/>
              <a:t>Identify characteristics of AC circuits </a:t>
            </a:r>
          </a:p>
          <a:p>
            <a:r>
              <a:rPr lang="en-US" dirty="0" smtClean="0"/>
              <a:t>Explain capacitance, impedance, current, voltage, </a:t>
            </a:r>
          </a:p>
          <a:p>
            <a:pPr>
              <a:buNone/>
            </a:pPr>
            <a:r>
              <a:rPr lang="en-US" dirty="0" smtClean="0"/>
              <a:t>	and resistance </a:t>
            </a:r>
          </a:p>
          <a:p>
            <a:r>
              <a:rPr lang="en-US" dirty="0" smtClean="0"/>
              <a:t>Explain the function and characteristics of </a:t>
            </a:r>
          </a:p>
          <a:p>
            <a:pPr>
              <a:buNone/>
            </a:pPr>
            <a:r>
              <a:rPr lang="en-US" dirty="0" smtClean="0"/>
              <a:t>	rectifiers, inverters, and filters </a:t>
            </a:r>
          </a:p>
          <a:p>
            <a:r>
              <a:rPr lang="en-US" dirty="0" smtClean="0"/>
              <a:t>Calculate power consumption, dissipation, and loss </a:t>
            </a:r>
          </a:p>
          <a:p>
            <a:r>
              <a:rPr lang="en-US" dirty="0" smtClean="0"/>
              <a:t>Determine principles of magnetic theory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
            </a:r>
            <a:br>
              <a:rPr lang="en-US" dirty="0" smtClean="0"/>
            </a:br>
            <a:r>
              <a:rPr lang="en-US" b="1" dirty="0" smtClean="0">
                <a:solidFill>
                  <a:schemeClr val="bg1"/>
                </a:solidFill>
              </a:rPr>
              <a:t>Identify characteristics of AC circuits </a:t>
            </a:r>
            <a:r>
              <a:rPr lang="en-US" dirty="0" smtClean="0"/>
              <a:t/>
            </a:r>
            <a:br>
              <a:rPr lang="en-US" dirty="0" smtClean="0"/>
            </a:br>
            <a:endParaRPr lang="en-US" dirty="0"/>
          </a:p>
        </p:txBody>
      </p:sp>
      <p:sp>
        <p:nvSpPr>
          <p:cNvPr id="3" name="Content Placeholder 2"/>
          <p:cNvSpPr>
            <a:spLocks noGrp="1"/>
          </p:cNvSpPr>
          <p:nvPr>
            <p:ph idx="1"/>
          </p:nvPr>
        </p:nvSpPr>
        <p:spPr>
          <a:xfrm>
            <a:off x="457200" y="685800"/>
            <a:ext cx="8229600" cy="6172200"/>
          </a:xfrm>
        </p:spPr>
        <p:txBody>
          <a:bodyPr>
            <a:normAutofit fontScale="92500" lnSpcReduction="20000"/>
          </a:bodyPr>
          <a:lstStyle/>
          <a:p>
            <a:r>
              <a:rPr lang="en-US" dirty="0" smtClean="0"/>
              <a:t>Series – a circuit having only one path for the current to flow</a:t>
            </a:r>
          </a:p>
          <a:p>
            <a:pPr lvl="2"/>
            <a:r>
              <a:rPr lang="en-US" dirty="0" smtClean="0"/>
              <a:t>Resistance (R) = the sum of all resistances </a:t>
            </a:r>
          </a:p>
          <a:p>
            <a:pPr lvl="2">
              <a:buNone/>
            </a:pPr>
            <a:r>
              <a:rPr lang="en-US" dirty="0" smtClean="0"/>
              <a:t>	</a:t>
            </a:r>
            <a:r>
              <a:rPr lang="en-US" dirty="0" err="1" smtClean="0"/>
              <a:t>Rt</a:t>
            </a:r>
            <a:r>
              <a:rPr lang="en-US" dirty="0" smtClean="0"/>
              <a:t> = (R</a:t>
            </a:r>
            <a:r>
              <a:rPr lang="en-US" sz="1800" dirty="0" smtClean="0"/>
              <a:t>1 </a:t>
            </a:r>
            <a:r>
              <a:rPr lang="en-US" dirty="0" smtClean="0"/>
              <a:t>+ R</a:t>
            </a:r>
            <a:r>
              <a:rPr lang="en-US" sz="1800" dirty="0" smtClean="0"/>
              <a:t>2 </a:t>
            </a:r>
            <a:r>
              <a:rPr lang="en-US" dirty="0" smtClean="0"/>
              <a:t>+ R</a:t>
            </a:r>
            <a:r>
              <a:rPr lang="en-US" sz="1800" dirty="0" smtClean="0"/>
              <a:t>3</a:t>
            </a:r>
            <a:r>
              <a:rPr lang="en-US" dirty="0" smtClean="0"/>
              <a:t>)</a:t>
            </a:r>
          </a:p>
          <a:p>
            <a:pPr lvl="2"/>
            <a:r>
              <a:rPr lang="en-US" dirty="0" smtClean="0"/>
              <a:t>Current (I) = the same throughout the circuit </a:t>
            </a:r>
          </a:p>
          <a:p>
            <a:pPr lvl="2">
              <a:buNone/>
            </a:pPr>
            <a:r>
              <a:rPr lang="en-US" dirty="0" smtClean="0"/>
              <a:t>	It = (I</a:t>
            </a:r>
            <a:r>
              <a:rPr lang="en-US" sz="1800" dirty="0" smtClean="0"/>
              <a:t>1 </a:t>
            </a:r>
            <a:r>
              <a:rPr lang="en-US" dirty="0" smtClean="0"/>
              <a:t>= 1</a:t>
            </a:r>
            <a:r>
              <a:rPr lang="en-US" sz="1800" dirty="0" smtClean="0"/>
              <a:t>2 </a:t>
            </a:r>
            <a:r>
              <a:rPr lang="en-US" dirty="0" smtClean="0"/>
              <a:t>= I</a:t>
            </a:r>
            <a:r>
              <a:rPr lang="en-US" sz="1600" dirty="0" smtClean="0"/>
              <a:t>3</a:t>
            </a:r>
            <a:r>
              <a:rPr lang="en-US" dirty="0" smtClean="0"/>
              <a:t>)</a:t>
            </a:r>
          </a:p>
          <a:p>
            <a:pPr lvl="2"/>
            <a:r>
              <a:rPr lang="en-US" dirty="0" smtClean="0"/>
              <a:t>Voltage (V) = the sum of all voltages</a:t>
            </a:r>
          </a:p>
          <a:p>
            <a:pPr lvl="2">
              <a:buNone/>
            </a:pPr>
            <a:r>
              <a:rPr lang="en-US" dirty="0" smtClean="0"/>
              <a:t>	</a:t>
            </a:r>
            <a:r>
              <a:rPr lang="en-US" dirty="0" err="1" smtClean="0"/>
              <a:t>Vt</a:t>
            </a:r>
            <a:r>
              <a:rPr lang="en-US" dirty="0" smtClean="0"/>
              <a:t> = (V</a:t>
            </a:r>
            <a:r>
              <a:rPr lang="en-US" sz="1800" dirty="0" smtClean="0"/>
              <a:t>1 </a:t>
            </a:r>
            <a:r>
              <a:rPr lang="en-US" dirty="0" smtClean="0"/>
              <a:t>+ V</a:t>
            </a:r>
            <a:r>
              <a:rPr lang="en-US" sz="1800" dirty="0" smtClean="0"/>
              <a:t>2 </a:t>
            </a:r>
            <a:r>
              <a:rPr lang="en-US" dirty="0" smtClean="0"/>
              <a:t>+ V</a:t>
            </a:r>
            <a:r>
              <a:rPr lang="en-US" sz="1800" dirty="0" smtClean="0"/>
              <a:t>3</a:t>
            </a:r>
            <a:r>
              <a:rPr lang="en-US" dirty="0" smtClean="0"/>
              <a:t>)</a:t>
            </a:r>
          </a:p>
          <a:p>
            <a:r>
              <a:rPr lang="en-US" dirty="0" smtClean="0"/>
              <a:t>Parallel – a circuit with multiple paths for the current to flow</a:t>
            </a:r>
          </a:p>
          <a:p>
            <a:pPr lvl="2"/>
            <a:r>
              <a:rPr lang="en-US" dirty="0" smtClean="0"/>
              <a:t>Resistance (R) = the reciprocal sum of all reciprocal resistances </a:t>
            </a:r>
          </a:p>
          <a:p>
            <a:pPr lvl="2">
              <a:buNone/>
            </a:pPr>
            <a:r>
              <a:rPr lang="en-US" dirty="0" smtClean="0"/>
              <a:t>	1/</a:t>
            </a:r>
            <a:r>
              <a:rPr lang="en-US" dirty="0" err="1" smtClean="0"/>
              <a:t>Rt</a:t>
            </a:r>
            <a:r>
              <a:rPr lang="en-US" dirty="0" smtClean="0"/>
              <a:t> = (1/R</a:t>
            </a:r>
            <a:r>
              <a:rPr lang="en-US" sz="1800" dirty="0" smtClean="0"/>
              <a:t>1 </a:t>
            </a:r>
            <a:r>
              <a:rPr lang="en-US" dirty="0" smtClean="0"/>
              <a:t>+ 1/R</a:t>
            </a:r>
            <a:r>
              <a:rPr lang="en-US" sz="1800" dirty="0" smtClean="0"/>
              <a:t>2 </a:t>
            </a:r>
            <a:r>
              <a:rPr lang="en-US" dirty="0" smtClean="0"/>
              <a:t>+ 1/R</a:t>
            </a:r>
            <a:r>
              <a:rPr lang="en-US" sz="1800" dirty="0" smtClean="0"/>
              <a:t>3</a:t>
            </a:r>
            <a:r>
              <a:rPr lang="en-US" dirty="0" smtClean="0"/>
              <a:t>)</a:t>
            </a:r>
          </a:p>
          <a:p>
            <a:pPr lvl="2"/>
            <a:r>
              <a:rPr lang="en-US" dirty="0" smtClean="0"/>
              <a:t>Current (I) = the sum of all currents</a:t>
            </a:r>
          </a:p>
          <a:p>
            <a:pPr lvl="2">
              <a:buNone/>
            </a:pPr>
            <a:r>
              <a:rPr lang="en-US" dirty="0" smtClean="0"/>
              <a:t>	It = (I</a:t>
            </a:r>
            <a:r>
              <a:rPr lang="en-US" sz="1800" dirty="0" smtClean="0"/>
              <a:t>1 </a:t>
            </a:r>
            <a:r>
              <a:rPr lang="en-US" dirty="0" smtClean="0"/>
              <a:t>+ 1</a:t>
            </a:r>
            <a:r>
              <a:rPr lang="en-US" sz="1800" dirty="0" smtClean="0"/>
              <a:t>2 </a:t>
            </a:r>
            <a:r>
              <a:rPr lang="en-US" dirty="0" smtClean="0"/>
              <a:t>+ I</a:t>
            </a:r>
            <a:r>
              <a:rPr lang="en-US" sz="1600" dirty="0" smtClean="0"/>
              <a:t>3</a:t>
            </a:r>
            <a:r>
              <a:rPr lang="en-US" dirty="0" smtClean="0"/>
              <a:t>)</a:t>
            </a:r>
          </a:p>
          <a:p>
            <a:pPr lvl="2"/>
            <a:r>
              <a:rPr lang="en-US" dirty="0" smtClean="0"/>
              <a:t>Voltage (V) = the same throughout the circuit </a:t>
            </a:r>
          </a:p>
          <a:p>
            <a:pPr lvl="2">
              <a:buNone/>
            </a:pPr>
            <a:r>
              <a:rPr lang="en-US" dirty="0" smtClean="0"/>
              <a:t>	</a:t>
            </a:r>
            <a:r>
              <a:rPr lang="en-US" dirty="0" err="1" smtClean="0"/>
              <a:t>Vt</a:t>
            </a:r>
            <a:r>
              <a:rPr lang="en-US" dirty="0" smtClean="0"/>
              <a:t> = (V</a:t>
            </a:r>
            <a:r>
              <a:rPr lang="en-US" sz="1800" dirty="0" smtClean="0"/>
              <a:t>1 </a:t>
            </a:r>
            <a:r>
              <a:rPr lang="en-US" dirty="0" smtClean="0"/>
              <a:t>= V</a:t>
            </a:r>
            <a:r>
              <a:rPr lang="en-US" sz="1800" dirty="0" smtClean="0"/>
              <a:t>2 </a:t>
            </a:r>
            <a:r>
              <a:rPr lang="en-US" dirty="0" smtClean="0"/>
              <a:t>= V</a:t>
            </a:r>
            <a:r>
              <a:rPr lang="en-US" sz="1800" dirty="0" smtClean="0"/>
              <a:t>3</a:t>
            </a:r>
            <a:r>
              <a:rPr lang="en-US" dirty="0" smtClean="0"/>
              <a:t>)</a:t>
            </a:r>
          </a:p>
          <a:p>
            <a:pPr lvl="2"/>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sz="4900" b="1" dirty="0" smtClean="0">
                <a:solidFill>
                  <a:schemeClr val="bg1"/>
                </a:solidFill>
              </a:rPr>
              <a:t>Electrical Positions and Responsibilities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Helper - a beginning tradesman not enrolled in a formal training program </a:t>
            </a:r>
          </a:p>
          <a:p>
            <a:r>
              <a:rPr lang="en-US" dirty="0" smtClean="0"/>
              <a:t>Apprentice - a beginning tradesman who is currently working towards completing a formal training program  </a:t>
            </a:r>
          </a:p>
          <a:p>
            <a:r>
              <a:rPr lang="en-US" dirty="0" smtClean="0"/>
              <a:t>Journeyman - a tradesman who completed an apprenticeship</a:t>
            </a:r>
          </a:p>
          <a:p>
            <a:r>
              <a:rPr lang="en-US" dirty="0" smtClean="0"/>
              <a:t>Licensed - a tradesman or who passed the state exam, and can stamp permits</a:t>
            </a:r>
            <a:r>
              <a:rPr lang="en-US" dirty="0" smtClean="0">
                <a:solidFill>
                  <a:schemeClr val="bg1"/>
                </a:solidFill>
              </a:rPr>
              <a:t>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smtClean="0"/>
              <a:t/>
            </a:r>
            <a:br>
              <a:rPr lang="en-US" dirty="0" smtClean="0"/>
            </a:br>
            <a:r>
              <a:rPr lang="en-US" b="1" dirty="0" smtClean="0">
                <a:solidFill>
                  <a:schemeClr val="bg1"/>
                </a:solidFill>
              </a:rPr>
              <a:t>Explain </a:t>
            </a:r>
            <a:r>
              <a:rPr lang="en-US" b="1" dirty="0">
                <a:solidFill>
                  <a:schemeClr val="bg1"/>
                </a:solidFill>
              </a:rPr>
              <a:t>C</a:t>
            </a:r>
            <a:r>
              <a:rPr lang="en-US" b="1" dirty="0" smtClean="0">
                <a:solidFill>
                  <a:schemeClr val="bg1"/>
                </a:solidFill>
              </a:rPr>
              <a:t>apacitance, Impedance, Current, Voltage, and Resistance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Capacitance (C)– is the ability of a body to hold an electrical charge</a:t>
            </a:r>
          </a:p>
          <a:p>
            <a:r>
              <a:rPr lang="en-US" dirty="0" smtClean="0"/>
              <a:t>Impedance (Z)– Impedance is the total opposition to current flow</a:t>
            </a:r>
          </a:p>
          <a:p>
            <a:r>
              <a:rPr lang="en-US" dirty="0" smtClean="0"/>
              <a:t>Current (I) – is a flow of electric charge through a medium</a:t>
            </a:r>
          </a:p>
          <a:p>
            <a:r>
              <a:rPr lang="en-US" dirty="0" smtClean="0"/>
              <a:t>Voltage (V) – the pressure (electrical potential) that moves electrons through a conductor</a:t>
            </a:r>
          </a:p>
          <a:p>
            <a:r>
              <a:rPr lang="en-US" dirty="0" smtClean="0"/>
              <a:t>Resistance (R) – the opposition to the flow of electrons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b="1" dirty="0" smtClean="0">
                <a:solidFill>
                  <a:schemeClr val="bg1"/>
                </a:solidFill>
              </a:rPr>
              <a:t>Explain the Function and Characteristics of Rectifiers, Inverters, and Filters</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5486400"/>
          </a:xfrm>
        </p:spPr>
        <p:txBody>
          <a:bodyPr>
            <a:normAutofit fontScale="92500" lnSpcReduction="20000"/>
          </a:bodyPr>
          <a:lstStyle/>
          <a:p>
            <a:r>
              <a:rPr lang="en-US" dirty="0" smtClean="0"/>
              <a:t>Rectifiers – is an electrical device that converts alternating current (AC), which periodically reverses direction, to direct current (DC), which is in only one direction, a process known as rectification</a:t>
            </a:r>
          </a:p>
          <a:p>
            <a:r>
              <a:rPr lang="en-US" dirty="0" smtClean="0"/>
              <a:t>Inverters – is an electrical device that converts direct current (DC) to alternating current (AC); the converted AC can be at any required voltage and frequency with the use of appropriate transformers, switching, and control circuits</a:t>
            </a:r>
          </a:p>
          <a:p>
            <a:r>
              <a:rPr lang="en-US" dirty="0" smtClean="0"/>
              <a:t>Filters – are electronic circuits which perform signal processing functions, specifically to remove unwanted frequency components from the signal</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
            </a:r>
            <a:br>
              <a:rPr lang="en-US" dirty="0" smtClean="0"/>
            </a:br>
            <a:r>
              <a:rPr lang="en-US" b="1" dirty="0" smtClean="0">
                <a:solidFill>
                  <a:schemeClr val="bg1"/>
                </a:solidFill>
              </a:rPr>
              <a:t>Calculate Power </a:t>
            </a:r>
            <a:r>
              <a:rPr lang="en-US" b="1" dirty="0">
                <a:solidFill>
                  <a:schemeClr val="bg1"/>
                </a:solidFill>
              </a:rPr>
              <a:t>C</a:t>
            </a:r>
            <a:r>
              <a:rPr lang="en-US" b="1" dirty="0" smtClean="0">
                <a:solidFill>
                  <a:schemeClr val="bg1"/>
                </a:solidFill>
              </a:rPr>
              <a:t>onsumption, Dissipation, and Loss </a:t>
            </a:r>
            <a:r>
              <a:rPr lang="en-US" dirty="0" smtClean="0"/>
              <a:t/>
            </a:r>
            <a:br>
              <a:rPr lang="en-US" dirty="0" smtClean="0"/>
            </a:br>
            <a:endParaRPr lang="en-US" dirty="0"/>
          </a:p>
        </p:txBody>
      </p:sp>
      <p:sp>
        <p:nvSpPr>
          <p:cNvPr id="3" name="Content Placeholder 2"/>
          <p:cNvSpPr>
            <a:spLocks noGrp="1"/>
          </p:cNvSpPr>
          <p:nvPr>
            <p:ph idx="1"/>
          </p:nvPr>
        </p:nvSpPr>
        <p:spPr>
          <a:xfrm>
            <a:off x="152400" y="1143000"/>
            <a:ext cx="8839200" cy="5715000"/>
          </a:xfrm>
        </p:spPr>
        <p:txBody>
          <a:bodyPr>
            <a:normAutofit fontScale="92500" lnSpcReduction="20000"/>
          </a:bodyPr>
          <a:lstStyle/>
          <a:p>
            <a:r>
              <a:rPr lang="en-US" dirty="0" smtClean="0"/>
              <a:t>Power consumption – </a:t>
            </a:r>
          </a:p>
          <a:p>
            <a:pPr lvl="2"/>
            <a:r>
              <a:rPr lang="en-US" sz="2000" dirty="0" smtClean="0"/>
              <a:t>First, divide watts by 1000 to get kilowatts:</a:t>
            </a:r>
          </a:p>
          <a:p>
            <a:pPr lvl="2">
              <a:buNone/>
            </a:pPr>
            <a:r>
              <a:rPr lang="en-US" sz="2000" dirty="0" smtClean="0"/>
              <a:t>		watts / 1000 = kW</a:t>
            </a:r>
          </a:p>
          <a:p>
            <a:pPr lvl="2"/>
            <a:r>
              <a:rPr lang="en-US" sz="2000" dirty="0" smtClean="0"/>
              <a:t>Then multiply kilowatts by the hours of usage to get kilowatt-hours: </a:t>
            </a:r>
          </a:p>
          <a:p>
            <a:pPr lvl="2">
              <a:buNone/>
            </a:pPr>
            <a:r>
              <a:rPr lang="en-US" sz="2000" dirty="0" smtClean="0"/>
              <a:t>		kW * hours = kWh</a:t>
            </a:r>
          </a:p>
          <a:p>
            <a:pPr lvl="2"/>
            <a:r>
              <a:rPr lang="en-US" sz="2000" dirty="0" smtClean="0"/>
              <a:t>Finally, multiply kilowatt-hours by the cost per:</a:t>
            </a:r>
          </a:p>
          <a:p>
            <a:pPr>
              <a:buNone/>
            </a:pPr>
            <a:r>
              <a:rPr lang="en-US" sz="2000" dirty="0" smtClean="0"/>
              <a:t>			kWh * (cost per kWh) = cost to operate</a:t>
            </a:r>
          </a:p>
          <a:p>
            <a:r>
              <a:rPr lang="en-US" dirty="0" smtClean="0"/>
              <a:t>Power Dissipation – The </a:t>
            </a:r>
            <a:r>
              <a:rPr lang="en-US" u="sng" dirty="0" smtClean="0"/>
              <a:t>power</a:t>
            </a:r>
            <a:r>
              <a:rPr lang="en-US" dirty="0" smtClean="0"/>
              <a:t> </a:t>
            </a:r>
            <a:r>
              <a:rPr lang="en-US" i="1" dirty="0" smtClean="0"/>
              <a:t>P</a:t>
            </a:r>
            <a:r>
              <a:rPr lang="en-US" dirty="0" smtClean="0"/>
              <a:t> dissipated by a resistor will leave the resistor in the form of thermal energy (heat). It will get hot due to the fact that the material it is made of opposes current flow </a:t>
            </a:r>
          </a:p>
          <a:p>
            <a:pPr lvl="2"/>
            <a:r>
              <a:rPr lang="en-US" sz="2000" dirty="0" smtClean="0"/>
              <a:t>The power in watts dissipated by a resistor with the value </a:t>
            </a:r>
            <a:r>
              <a:rPr lang="en-US" sz="2000" i="1" dirty="0" smtClean="0"/>
              <a:t>R</a:t>
            </a:r>
            <a:r>
              <a:rPr lang="en-US" sz="2000" dirty="0" smtClean="0"/>
              <a:t> will be the square of the current through it times its resistance. </a:t>
            </a:r>
            <a:r>
              <a:rPr lang="en-US" sz="2000" b="1" i="1" dirty="0" smtClean="0">
                <a:solidFill>
                  <a:srgbClr val="FF0000"/>
                </a:solidFill>
              </a:rPr>
              <a:t>P=I</a:t>
            </a:r>
            <a:r>
              <a:rPr lang="en-US" sz="2000" b="1" i="1" baseline="30000" dirty="0" smtClean="0">
                <a:solidFill>
                  <a:srgbClr val="FF0000"/>
                </a:solidFill>
              </a:rPr>
              <a:t>2</a:t>
            </a:r>
            <a:r>
              <a:rPr lang="en-US" sz="2000" b="1" i="1" dirty="0" smtClean="0">
                <a:solidFill>
                  <a:srgbClr val="FF0000"/>
                </a:solidFill>
              </a:rPr>
              <a:t>R</a:t>
            </a:r>
            <a:r>
              <a:rPr lang="en-US" sz="2000" b="1" dirty="0" smtClean="0">
                <a:solidFill>
                  <a:srgbClr val="FF0000"/>
                </a:solidFill>
              </a:rPr>
              <a:t> </a:t>
            </a:r>
          </a:p>
          <a:p>
            <a:pPr lvl="2"/>
            <a:r>
              <a:rPr lang="en-US" sz="2000" dirty="0" smtClean="0"/>
              <a:t>The power in watts dissipated by a resistor with the value R will be the square of the voltage drop across it divided by its resistance. </a:t>
            </a:r>
            <a:r>
              <a:rPr lang="en-US" sz="2000" b="1" i="1" dirty="0" smtClean="0">
                <a:solidFill>
                  <a:srgbClr val="FF0000"/>
                </a:solidFill>
              </a:rPr>
              <a:t>P=V</a:t>
            </a:r>
            <a:r>
              <a:rPr lang="en-US" sz="2000" b="1" i="1" baseline="30000" dirty="0" smtClean="0">
                <a:solidFill>
                  <a:srgbClr val="FF0000"/>
                </a:solidFill>
              </a:rPr>
              <a:t>2</a:t>
            </a:r>
            <a:r>
              <a:rPr lang="en-US" sz="2000" b="1" i="1" dirty="0" smtClean="0">
                <a:solidFill>
                  <a:srgbClr val="FF0000"/>
                </a:solidFill>
              </a:rPr>
              <a:t>/R</a:t>
            </a:r>
            <a:endParaRPr lang="en-US" sz="2000" b="1" dirty="0" smtClean="0">
              <a:solidFill>
                <a:srgbClr val="FF0000"/>
              </a:solidFill>
            </a:endParaRPr>
          </a:p>
          <a:p>
            <a:r>
              <a:rPr lang="en-US" dirty="0" smtClean="0"/>
              <a:t>Power Loss (Voltage drop) – </a:t>
            </a:r>
            <a:r>
              <a:rPr lang="en-US" dirty="0" err="1" smtClean="0"/>
              <a:t>V</a:t>
            </a:r>
            <a:r>
              <a:rPr lang="en-US" sz="1900" dirty="0" err="1" smtClean="0"/>
              <a:t>d</a:t>
            </a:r>
            <a:r>
              <a:rPr lang="en-US" sz="1900" dirty="0" smtClean="0"/>
              <a:t> </a:t>
            </a:r>
            <a:r>
              <a:rPr lang="en-US" dirty="0" smtClean="0"/>
              <a:t>=</a:t>
            </a:r>
            <a:r>
              <a:rPr lang="en-US" sz="1900" dirty="0" smtClean="0"/>
              <a:t> (</a:t>
            </a:r>
            <a:r>
              <a:rPr lang="en-US" sz="3000" dirty="0" smtClean="0"/>
              <a:t>2 * L * R * I) / 1000</a:t>
            </a:r>
          </a:p>
          <a:p>
            <a:pPr lvl="2"/>
            <a:r>
              <a:rPr lang="en-US" sz="2200" dirty="0" smtClean="0"/>
              <a:t>R value comes from table 8 in </a:t>
            </a:r>
            <a:r>
              <a:rPr lang="en-US" sz="2200" dirty="0" err="1" smtClean="0"/>
              <a:t>ch</a:t>
            </a:r>
            <a:r>
              <a:rPr lang="en-US" sz="2200" dirty="0" smtClean="0"/>
              <a:t>. 9 NEC</a:t>
            </a:r>
          </a:p>
          <a:p>
            <a:pPr lvl="2"/>
            <a:endParaRPr lang="en-US" sz="1100" dirty="0" smtClean="0"/>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Determine Principles of Magnetic </a:t>
            </a:r>
            <a:r>
              <a:rPr lang="en-US" b="1" dirty="0">
                <a:solidFill>
                  <a:schemeClr val="bg1"/>
                </a:solidFill>
              </a:rPr>
              <a:t>T</a:t>
            </a:r>
            <a:r>
              <a:rPr lang="en-US" b="1" dirty="0" smtClean="0">
                <a:solidFill>
                  <a:schemeClr val="bg1"/>
                </a:solidFill>
              </a:rPr>
              <a:t>heory</a:t>
            </a:r>
            <a:endParaRPr lang="en-US" b="1" dirty="0">
              <a:solidFill>
                <a:schemeClr val="bg1"/>
              </a:solidFill>
            </a:endParaRPr>
          </a:p>
        </p:txBody>
      </p:sp>
      <p:pic>
        <p:nvPicPr>
          <p:cNvPr id="10" name="Content Placeholder 9" descr="poles.jpg"/>
          <p:cNvPicPr>
            <a:picLocks noGrp="1" noChangeAspect="1"/>
          </p:cNvPicPr>
          <p:nvPr>
            <p:ph sz="half" idx="1"/>
          </p:nvPr>
        </p:nvPicPr>
        <p:blipFill>
          <a:blip r:embed="rId2" cstate="print"/>
          <a:stretch>
            <a:fillRect/>
          </a:stretch>
        </p:blipFill>
        <p:spPr>
          <a:xfrm>
            <a:off x="228600" y="1600200"/>
            <a:ext cx="4191000" cy="5029200"/>
          </a:xfrm>
        </p:spPr>
      </p:pic>
      <p:pic>
        <p:nvPicPr>
          <p:cNvPr id="11" name="Content Placeholder 10" descr="righthandrule.jpg"/>
          <p:cNvPicPr>
            <a:picLocks noGrp="1" noChangeAspect="1"/>
          </p:cNvPicPr>
          <p:nvPr>
            <p:ph sz="half" idx="2"/>
          </p:nvPr>
        </p:nvPicPr>
        <p:blipFill>
          <a:blip r:embed="rId3" cstate="print"/>
          <a:stretch>
            <a:fillRect/>
          </a:stretch>
        </p:blipFill>
        <p:spPr>
          <a:xfrm>
            <a:off x="4572000" y="1600200"/>
            <a:ext cx="4419600" cy="50292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chemeClr val="bg1"/>
                </a:solidFill>
              </a:rPr>
              <a:t>Motor Control Circuits, Logic Circuits, and Programmable Logic Controllers (PLCs)</a:t>
            </a:r>
            <a:endParaRPr lang="en-US" sz="3600" dirty="0">
              <a:solidFill>
                <a:schemeClr val="bg1"/>
              </a:solidFill>
            </a:endParaRPr>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Identify </a:t>
            </a:r>
            <a:r>
              <a:rPr lang="en-US" dirty="0"/>
              <a:t>characteristics of various types of </a:t>
            </a:r>
            <a:r>
              <a:rPr lang="en-US" dirty="0" smtClean="0"/>
              <a:t>starters </a:t>
            </a:r>
            <a:endParaRPr lang="en-US" dirty="0"/>
          </a:p>
          <a:p>
            <a:r>
              <a:rPr lang="en-US" dirty="0"/>
              <a:t>Identify and interpret terms, abbreviations, acronyms, and symbols </a:t>
            </a:r>
          </a:p>
          <a:p>
            <a:r>
              <a:rPr lang="en-US" dirty="0"/>
              <a:t>Apply knowledge of signal and control systems </a:t>
            </a:r>
          </a:p>
          <a:p>
            <a:r>
              <a:rPr lang="en-US" dirty="0" smtClean="0"/>
              <a:t>Install, test, and troubleshoot logic circuits </a:t>
            </a:r>
          </a:p>
          <a:p>
            <a:r>
              <a:rPr lang="en-US" dirty="0" smtClean="0"/>
              <a:t>Understand </a:t>
            </a:r>
            <a:r>
              <a:rPr lang="en-US" dirty="0"/>
              <a:t>programmable logic circuits (PLCs) </a:t>
            </a:r>
          </a:p>
          <a:p>
            <a:r>
              <a:rPr lang="en-US" dirty="0"/>
              <a:t>Create a motor control circuit diagram </a:t>
            </a:r>
          </a:p>
          <a:p>
            <a:r>
              <a:rPr lang="en-US" dirty="0"/>
              <a:t>Develop a logic control circuit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b="1" dirty="0" smtClean="0">
                <a:solidFill>
                  <a:schemeClr val="bg1"/>
                </a:solidFill>
              </a:rPr>
              <a:t>Identify Characteristics of Various </a:t>
            </a:r>
            <a:r>
              <a:rPr lang="en-US" b="1" dirty="0">
                <a:solidFill>
                  <a:schemeClr val="bg1"/>
                </a:solidFill>
              </a:rPr>
              <a:t>T</a:t>
            </a:r>
            <a:r>
              <a:rPr lang="en-US" b="1" dirty="0" smtClean="0">
                <a:solidFill>
                  <a:schemeClr val="bg1"/>
                </a:solidFill>
              </a:rPr>
              <a:t>ypes of Starters </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5562600"/>
          </a:xfrm>
        </p:spPr>
        <p:txBody>
          <a:bodyPr>
            <a:normAutofit fontScale="85000" lnSpcReduction="10000"/>
          </a:bodyPr>
          <a:lstStyle/>
          <a:p>
            <a:r>
              <a:rPr lang="en-US" dirty="0" smtClean="0"/>
              <a:t>Direct On Line (DOL) – starter immediately connects the motor terminals directly to the power supply. </a:t>
            </a:r>
          </a:p>
          <a:p>
            <a:r>
              <a:rPr lang="en-US" dirty="0" smtClean="0"/>
              <a:t>Motor Soft Starter – connects the motor to the power supply through a voltage reduction device and increases the applied voltage gradually or in steps</a:t>
            </a:r>
          </a:p>
          <a:p>
            <a:r>
              <a:rPr lang="en-US" dirty="0" smtClean="0"/>
              <a:t>Adjustable-Speed Drive (ASD) or Variable-Speed Drive (VSD) – is an interconnected combination of equipment that provides a means of driving and adjusting the operating speed of a mechanical load</a:t>
            </a:r>
          </a:p>
          <a:p>
            <a:r>
              <a:rPr lang="en-US" dirty="0" smtClean="0"/>
              <a:t>Intelligent Motor Controls (IMC) – uses a microprocessor to control power electronic devices used for motor control. IMCs monitor the load on a motor and accordingly match motor torque to motor load</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dirty="0" smtClean="0"/>
              <a:t/>
            </a:r>
            <a:br>
              <a:rPr lang="en-US" sz="3600" dirty="0" smtClean="0"/>
            </a:br>
            <a:r>
              <a:rPr lang="en-US" sz="3600" b="1" dirty="0" smtClean="0">
                <a:solidFill>
                  <a:schemeClr val="bg1"/>
                </a:solidFill>
              </a:rPr>
              <a:t>Identify and Interpret </a:t>
            </a:r>
            <a:r>
              <a:rPr lang="en-US" sz="3600" b="1" dirty="0">
                <a:solidFill>
                  <a:schemeClr val="bg1"/>
                </a:solidFill>
              </a:rPr>
              <a:t>T</a:t>
            </a:r>
            <a:r>
              <a:rPr lang="en-US" sz="3600" b="1" dirty="0" smtClean="0">
                <a:solidFill>
                  <a:schemeClr val="bg1"/>
                </a:solidFill>
              </a:rPr>
              <a:t>erms, Abbreviations, Acronyms, and Symbols </a:t>
            </a:r>
            <a:r>
              <a:rPr lang="en-US" sz="3600" dirty="0" smtClean="0"/>
              <a:t/>
            </a:r>
            <a:br>
              <a:rPr lang="en-US" sz="3600" dirty="0" smtClean="0"/>
            </a:br>
            <a:endParaRPr lang="en-US" sz="3600" dirty="0"/>
          </a:p>
        </p:txBody>
      </p:sp>
      <p:pic>
        <p:nvPicPr>
          <p:cNvPr id="6" name="Content Placeholder 5" descr="MCS.png"/>
          <p:cNvPicPr>
            <a:picLocks noGrp="1" noChangeAspect="1"/>
          </p:cNvPicPr>
          <p:nvPr>
            <p:ph idx="1"/>
          </p:nvPr>
        </p:nvPicPr>
        <p:blipFill>
          <a:blip r:embed="rId2" cstate="print"/>
          <a:stretch>
            <a:fillRect/>
          </a:stretch>
        </p:blipFill>
        <p:spPr>
          <a:xfrm>
            <a:off x="0" y="1143000"/>
            <a:ext cx="9144000" cy="57150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b="1" dirty="0" smtClean="0">
                <a:solidFill>
                  <a:schemeClr val="bg1"/>
                </a:solidFill>
              </a:rPr>
              <a:t>Apply Knowledge of Signal and Control </a:t>
            </a:r>
            <a:r>
              <a:rPr lang="en-US" b="1" dirty="0">
                <a:solidFill>
                  <a:schemeClr val="bg1"/>
                </a:solidFill>
              </a:rPr>
              <a:t>S</a:t>
            </a:r>
            <a:r>
              <a:rPr lang="en-US" b="1" dirty="0" smtClean="0">
                <a:solidFill>
                  <a:schemeClr val="bg1"/>
                </a:solidFill>
              </a:rPr>
              <a:t>ystems </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5486400"/>
          </a:xfrm>
        </p:spPr>
        <p:txBody>
          <a:bodyPr>
            <a:normAutofit fontScale="92500" lnSpcReduction="20000"/>
          </a:bodyPr>
          <a:lstStyle/>
          <a:p>
            <a:r>
              <a:rPr lang="en-US" dirty="0" smtClean="0"/>
              <a:t>Breakover Voltage – minimum voltage required to cause a diac to break down and conduct</a:t>
            </a:r>
          </a:p>
          <a:p>
            <a:r>
              <a:rPr lang="en-US" dirty="0" smtClean="0"/>
              <a:t>Diac – is a diode that conducts current only after its breakover voltage has been reached momentarily</a:t>
            </a:r>
          </a:p>
          <a:p>
            <a:r>
              <a:rPr lang="en-US" dirty="0" smtClean="0"/>
              <a:t>Triac – is a trade name for an electronic component which can conduct current in either direction when it is triggered (turned on), and is formally called a bidirectional triode thyristor or bilateral triode thyristor</a:t>
            </a:r>
          </a:p>
          <a:p>
            <a:r>
              <a:rPr lang="en-US" dirty="0" smtClean="0"/>
              <a:t>Sealing Contacts – auxiliary contacts found between terminals 2 and 3 on a motor starter are used to seal in the start push button in a three-wire control circuit. </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
            </a:r>
            <a:br>
              <a:rPr lang="en-US" dirty="0" smtClean="0"/>
            </a:br>
            <a:r>
              <a:rPr lang="en-US" b="1" dirty="0" smtClean="0">
                <a:solidFill>
                  <a:schemeClr val="bg1"/>
                </a:solidFill>
              </a:rPr>
              <a:t>Install, Test, and Troubleshoot </a:t>
            </a:r>
            <a:r>
              <a:rPr lang="en-US" b="1" dirty="0">
                <a:solidFill>
                  <a:schemeClr val="bg1"/>
                </a:solidFill>
              </a:rPr>
              <a:t>L</a:t>
            </a:r>
            <a:r>
              <a:rPr lang="en-US" b="1" dirty="0" smtClean="0">
                <a:solidFill>
                  <a:schemeClr val="bg1"/>
                </a:solidFill>
              </a:rPr>
              <a:t>ogic </a:t>
            </a:r>
            <a:r>
              <a:rPr lang="en-US" b="1" dirty="0">
                <a:solidFill>
                  <a:schemeClr val="bg1"/>
                </a:solidFill>
              </a:rPr>
              <a:t>C</a:t>
            </a:r>
            <a:r>
              <a:rPr lang="en-US" b="1" dirty="0" smtClean="0">
                <a:solidFill>
                  <a:schemeClr val="bg1"/>
                </a:solidFill>
              </a:rPr>
              <a:t>ircuits </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791200"/>
          </a:xfrm>
        </p:spPr>
        <p:txBody>
          <a:bodyPr>
            <a:normAutofit fontScale="70000" lnSpcReduction="20000"/>
          </a:bodyPr>
          <a:lstStyle/>
          <a:p>
            <a:r>
              <a:rPr lang="en-US" sz="3400" dirty="0" smtClean="0"/>
              <a:t>Determine the condition of the relay coil and its contacts with an ohmmeter when the relay is out of the circuit or if it does not have voltage applied</a:t>
            </a:r>
          </a:p>
          <a:p>
            <a:r>
              <a:rPr lang="en-US" sz="3400" dirty="0" smtClean="0"/>
              <a:t> Since the relay coil is made from a long piece of wire, the ohmmeter should indicate that the coil has some amount of resistance. </a:t>
            </a:r>
          </a:p>
          <a:p>
            <a:r>
              <a:rPr lang="en-US" sz="3400" dirty="0" smtClean="0"/>
              <a:t>You need to verify that the coil does not have a short circuit or an open circuit. If the coil is shorted, its continuity (resistance) test will indicate 0 ohms or near zero resistance, and if it has an open circuit, its continuity test will indicate an infinite reading (infinity ohms). </a:t>
            </a:r>
          </a:p>
          <a:p>
            <a:r>
              <a:rPr lang="en-US" sz="3400" dirty="0" smtClean="0"/>
              <a:t>If the coil shows any amount of resistance other than infinite and zero, you can move to the second part of the troubleshooting test and apply power to the coil. </a:t>
            </a:r>
          </a:p>
          <a:p>
            <a:r>
              <a:rPr lang="en-US" sz="3400" dirty="0" smtClean="0"/>
              <a:t>When the proper amount of voltage is applied to the coil, the contacts should move. If you find that the coil is open when you perform the continuity test, or if it won't pull in the contacts when power is applied, you must replace the coil. </a:t>
            </a:r>
          </a:p>
          <a:p>
            <a:pP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b="1" dirty="0" smtClean="0">
                <a:solidFill>
                  <a:schemeClr val="bg1"/>
                </a:solidFill>
              </a:rPr>
              <a:t>Understand Programmable </a:t>
            </a:r>
            <a:r>
              <a:rPr lang="en-US" b="1" dirty="0">
                <a:solidFill>
                  <a:schemeClr val="bg1"/>
                </a:solidFill>
              </a:rPr>
              <a:t>L</a:t>
            </a:r>
            <a:r>
              <a:rPr lang="en-US" b="1" dirty="0" smtClean="0">
                <a:solidFill>
                  <a:schemeClr val="bg1"/>
                </a:solidFill>
              </a:rPr>
              <a:t>ogic </a:t>
            </a:r>
            <a:r>
              <a:rPr lang="en-US" b="1" dirty="0">
                <a:solidFill>
                  <a:schemeClr val="bg1"/>
                </a:solidFill>
              </a:rPr>
              <a:t>C</a:t>
            </a:r>
            <a:r>
              <a:rPr lang="en-US" b="1" dirty="0" smtClean="0">
                <a:solidFill>
                  <a:schemeClr val="bg1"/>
                </a:solidFill>
              </a:rPr>
              <a:t>ircuits (PLCs) </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5410200"/>
          </a:xfrm>
        </p:spPr>
        <p:txBody>
          <a:bodyPr>
            <a:normAutofit fontScale="92500" lnSpcReduction="20000"/>
          </a:bodyPr>
          <a:lstStyle/>
          <a:p>
            <a:r>
              <a:rPr lang="en-US" b="1" dirty="0" smtClean="0"/>
              <a:t>Programmable logic controller</a:t>
            </a:r>
            <a:r>
              <a:rPr lang="en-US" dirty="0" smtClean="0"/>
              <a:t> (</a:t>
            </a:r>
            <a:r>
              <a:rPr lang="en-US" b="1" dirty="0" smtClean="0"/>
              <a:t>PLC</a:t>
            </a:r>
            <a:r>
              <a:rPr lang="en-US" dirty="0" smtClean="0"/>
              <a:t>) or </a:t>
            </a:r>
            <a:r>
              <a:rPr lang="en-US" b="1" dirty="0" smtClean="0"/>
              <a:t>programmable controller –</a:t>
            </a:r>
            <a:r>
              <a:rPr lang="en-US" dirty="0" smtClean="0"/>
              <a:t> is a digital computer used for automation of electromechanical processes, such as control of machinery on factory assembly lines, amusement rides, or lighting fixtures. </a:t>
            </a:r>
          </a:p>
          <a:p>
            <a:r>
              <a:rPr lang="en-US" dirty="0" smtClean="0"/>
              <a:t>Unlike general-purpose computers, the PLC is designed for multiple inputs and output arrangements, extended temperature ranges, immunity to electrical noise, and resistance to vibration and impact. </a:t>
            </a:r>
          </a:p>
          <a:p>
            <a:r>
              <a:rPr lang="en-US" dirty="0" smtClean="0"/>
              <a:t>Programs to control machine operation are typically stored in battery-backed or non-volatile memory.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bg1"/>
                </a:solidFill>
              </a:rPr>
              <a:t>P</a:t>
            </a:r>
            <a:r>
              <a:rPr lang="en-US" b="1" dirty="0" smtClean="0">
                <a:solidFill>
                  <a:schemeClr val="bg1"/>
                </a:solidFill>
              </a:rPr>
              <a:t>rofessional Organizations and Their Purpose</a:t>
            </a:r>
            <a:endParaRPr lang="en-US" b="1" dirty="0">
              <a:solidFill>
                <a:schemeClr val="bg1"/>
              </a:solidFill>
            </a:endParaRP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sz="3400" dirty="0" smtClean="0"/>
              <a:t>OSHA - </a:t>
            </a:r>
            <a:r>
              <a:rPr lang="en-US" sz="3400" b="1" dirty="0" smtClean="0"/>
              <a:t>Occupational Safety and Health Administration</a:t>
            </a:r>
            <a:r>
              <a:rPr lang="en-US" sz="3400" dirty="0" smtClean="0"/>
              <a:t>, a federal agency of the United States that regulates workplace safety and health</a:t>
            </a:r>
          </a:p>
          <a:p>
            <a:r>
              <a:rPr lang="en-US" sz="3400" dirty="0" smtClean="0"/>
              <a:t>ANSI - The </a:t>
            </a:r>
            <a:r>
              <a:rPr lang="en-US" sz="3400" b="1" dirty="0" smtClean="0"/>
              <a:t>American National Standards Institute</a:t>
            </a:r>
            <a:r>
              <a:rPr lang="en-US" sz="3400" dirty="0" smtClean="0"/>
              <a:t> is a private non-profit organization that oversees the development of products, services, processes, systems, and personnel</a:t>
            </a:r>
          </a:p>
          <a:p>
            <a:r>
              <a:rPr lang="en-US" sz="3400" dirty="0" smtClean="0"/>
              <a:t>UL - </a:t>
            </a:r>
            <a:r>
              <a:rPr lang="en-US" sz="3400" b="1" dirty="0" smtClean="0"/>
              <a:t>Underwriters Laboratories</a:t>
            </a:r>
            <a:r>
              <a:rPr lang="en-US" sz="3400" dirty="0" smtClean="0"/>
              <a:t> is an independent product safety certification organization. UL develops standards and test procedures for products, materials, components, assemblies, tools and equipment, chiefly dealing with product safety.</a:t>
            </a:r>
          </a:p>
          <a:p>
            <a:r>
              <a:rPr lang="en-US" sz="3400" dirty="0" smtClean="0"/>
              <a:t>NEMA - The </a:t>
            </a:r>
            <a:r>
              <a:rPr lang="en-US" sz="3400" b="1" dirty="0" smtClean="0"/>
              <a:t>National Electrical Manufacturers Association</a:t>
            </a:r>
            <a:r>
              <a:rPr lang="en-US" sz="3400" dirty="0" smtClean="0"/>
              <a:t> sets many common standards used in electrical products among its over 400 members, and helps to develop and promote the International Electrotechnical Commission's standards in the U.S.</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chemeClr val="bg1"/>
                </a:solidFill>
              </a:rPr>
              <a:t>Understand Programmable Logic Circuits (PLCs)</a:t>
            </a:r>
            <a:endParaRPr lang="en-US" dirty="0"/>
          </a:p>
        </p:txBody>
      </p:sp>
      <p:sp>
        <p:nvSpPr>
          <p:cNvPr id="5" name="Text Placeholder 4"/>
          <p:cNvSpPr>
            <a:spLocks noGrp="1"/>
          </p:cNvSpPr>
          <p:nvPr>
            <p:ph type="body" idx="1"/>
          </p:nvPr>
        </p:nvSpPr>
        <p:spPr/>
        <p:txBody>
          <a:bodyPr>
            <a:normAutofit fontScale="85000" lnSpcReduction="20000"/>
          </a:bodyPr>
          <a:lstStyle/>
          <a:p>
            <a:r>
              <a:rPr lang="en-US" dirty="0" smtClean="0"/>
              <a:t>PLCs span a wide range of sizes, but all contain six basic components:</a:t>
            </a:r>
          </a:p>
        </p:txBody>
      </p:sp>
      <p:sp>
        <p:nvSpPr>
          <p:cNvPr id="3" name="Content Placeholder 2"/>
          <p:cNvSpPr>
            <a:spLocks noGrp="1"/>
          </p:cNvSpPr>
          <p:nvPr>
            <p:ph sz="half" idx="2"/>
          </p:nvPr>
        </p:nvSpPr>
        <p:spPr>
          <a:xfrm>
            <a:off x="457200" y="2286000"/>
            <a:ext cx="4040188" cy="4343399"/>
          </a:xfrm>
        </p:spPr>
        <p:txBody>
          <a:bodyPr>
            <a:normAutofit fontScale="70000" lnSpcReduction="20000"/>
          </a:bodyPr>
          <a:lstStyle/>
          <a:p>
            <a:r>
              <a:rPr lang="en-US" sz="4100" dirty="0" smtClean="0"/>
              <a:t>processor or central processing unit (CPU); </a:t>
            </a:r>
          </a:p>
          <a:p>
            <a:r>
              <a:rPr lang="en-US" sz="4100" dirty="0" smtClean="0"/>
              <a:t>rack or mounting; </a:t>
            </a:r>
          </a:p>
          <a:p>
            <a:r>
              <a:rPr lang="en-US" sz="4100" dirty="0" smtClean="0"/>
              <a:t>input assembly; </a:t>
            </a:r>
          </a:p>
          <a:p>
            <a:r>
              <a:rPr lang="en-US" sz="4100" dirty="0" smtClean="0"/>
              <a:t>output assembly; </a:t>
            </a:r>
          </a:p>
          <a:p>
            <a:r>
              <a:rPr lang="en-US" sz="4100" dirty="0" smtClean="0"/>
              <a:t>power supply; </a:t>
            </a:r>
          </a:p>
          <a:p>
            <a:r>
              <a:rPr lang="en-US" sz="4100" dirty="0" smtClean="0"/>
              <a:t>programming unit, device, or PC/software</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6" name="Text Placeholder 5"/>
          <p:cNvSpPr>
            <a:spLocks noGrp="1"/>
          </p:cNvSpPr>
          <p:nvPr>
            <p:ph type="body" sz="quarter" idx="3"/>
          </p:nvPr>
        </p:nvSpPr>
        <p:spPr/>
        <p:txBody>
          <a:bodyPr/>
          <a:lstStyle/>
          <a:p>
            <a:pPr algn="ctr"/>
            <a:r>
              <a:rPr lang="en-US" dirty="0" smtClean="0"/>
              <a:t>Basic PLC Components</a:t>
            </a:r>
          </a:p>
        </p:txBody>
      </p:sp>
      <p:pic>
        <p:nvPicPr>
          <p:cNvPr id="8" name="Content Placeholder 7" descr="PLCCOMPONENTS.gif"/>
          <p:cNvPicPr>
            <a:picLocks noGrp="1" noChangeAspect="1"/>
          </p:cNvPicPr>
          <p:nvPr>
            <p:ph sz="quarter" idx="4"/>
          </p:nvPr>
        </p:nvPicPr>
        <p:blipFill>
          <a:blip r:embed="rId2" cstate="print"/>
          <a:stretch>
            <a:fillRect/>
          </a:stretch>
        </p:blipFill>
        <p:spPr>
          <a:xfrm>
            <a:off x="4572000" y="2209800"/>
            <a:ext cx="4343399" cy="44196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Create a Motor </a:t>
            </a:r>
            <a:r>
              <a:rPr lang="en-US" b="1" dirty="0">
                <a:solidFill>
                  <a:schemeClr val="bg1"/>
                </a:solidFill>
              </a:rPr>
              <a:t>C</a:t>
            </a:r>
            <a:r>
              <a:rPr lang="en-US" b="1" dirty="0" smtClean="0">
                <a:solidFill>
                  <a:schemeClr val="bg1"/>
                </a:solidFill>
              </a:rPr>
              <a:t>ontrol </a:t>
            </a:r>
            <a:r>
              <a:rPr lang="en-US" b="1" dirty="0">
                <a:solidFill>
                  <a:schemeClr val="bg1"/>
                </a:solidFill>
              </a:rPr>
              <a:t>C</a:t>
            </a:r>
            <a:r>
              <a:rPr lang="en-US" b="1" dirty="0" smtClean="0">
                <a:solidFill>
                  <a:schemeClr val="bg1"/>
                </a:solidFill>
              </a:rPr>
              <a:t>ircuit </a:t>
            </a:r>
            <a:r>
              <a:rPr lang="en-US" b="1" dirty="0">
                <a:solidFill>
                  <a:schemeClr val="bg1"/>
                </a:solidFill>
              </a:rPr>
              <a:t>D</a:t>
            </a:r>
            <a:r>
              <a:rPr lang="en-US" b="1" dirty="0" smtClean="0">
                <a:solidFill>
                  <a:schemeClr val="bg1"/>
                </a:solidFill>
              </a:rPr>
              <a:t>iagram </a:t>
            </a:r>
            <a:r>
              <a:rPr lang="en-US" dirty="0" smtClean="0"/>
              <a:t/>
            </a:r>
            <a:br>
              <a:rPr lang="en-US" dirty="0" smtClean="0"/>
            </a:b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228600" y="1600200"/>
            <a:ext cx="8763000" cy="51054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Develop a Logic </a:t>
            </a:r>
            <a:r>
              <a:rPr lang="en-US" b="1" dirty="0">
                <a:solidFill>
                  <a:schemeClr val="bg1"/>
                </a:solidFill>
              </a:rPr>
              <a:t>C</a:t>
            </a:r>
            <a:r>
              <a:rPr lang="en-US" b="1" dirty="0" smtClean="0">
                <a:solidFill>
                  <a:schemeClr val="bg1"/>
                </a:solidFill>
              </a:rPr>
              <a:t>ontrol </a:t>
            </a:r>
            <a:r>
              <a:rPr lang="en-US" b="1" dirty="0">
                <a:solidFill>
                  <a:schemeClr val="bg1"/>
                </a:solidFill>
              </a:rPr>
              <a:t>C</a:t>
            </a:r>
            <a:r>
              <a:rPr lang="en-US" b="1" dirty="0" smtClean="0">
                <a:solidFill>
                  <a:schemeClr val="bg1"/>
                </a:solidFill>
              </a:rPr>
              <a:t>ircuit </a:t>
            </a:r>
            <a:r>
              <a:rPr lang="en-US" dirty="0" smtClean="0"/>
              <a:t/>
            </a:r>
            <a:br>
              <a:rPr lang="en-US" dirty="0" smtClean="0"/>
            </a:br>
            <a:endParaRPr lang="en-US" dirty="0"/>
          </a:p>
        </p:txBody>
      </p:sp>
      <p:pic>
        <p:nvPicPr>
          <p:cNvPr id="4" name="Content Placeholder 3" descr="RelayLogic.jpg"/>
          <p:cNvPicPr>
            <a:picLocks noGrp="1" noChangeAspect="1"/>
          </p:cNvPicPr>
          <p:nvPr>
            <p:ph idx="1"/>
          </p:nvPr>
        </p:nvPicPr>
        <p:blipFill>
          <a:blip r:embed="rId2" cstate="print"/>
          <a:stretch>
            <a:fillRect/>
          </a:stretch>
        </p:blipFill>
        <p:spPr>
          <a:xfrm>
            <a:off x="457200" y="1524000"/>
            <a:ext cx="8305800" cy="5105399"/>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DC: Basic Electric and Electron Theories </a:t>
            </a:r>
            <a:endParaRPr lang="en-US" dirty="0">
              <a:solidFill>
                <a:schemeClr val="bg1"/>
              </a:solidFill>
            </a:endParaRPr>
          </a:p>
        </p:txBody>
      </p:sp>
      <p:sp>
        <p:nvSpPr>
          <p:cNvPr id="3" name="Content Placeholder 2"/>
          <p:cNvSpPr>
            <a:spLocks noGrp="1"/>
          </p:cNvSpPr>
          <p:nvPr>
            <p:ph idx="1"/>
          </p:nvPr>
        </p:nvSpPr>
        <p:spPr/>
        <p:txBody>
          <a:bodyPr/>
          <a:lstStyle/>
          <a:p>
            <a:endParaRPr lang="en-US" dirty="0"/>
          </a:p>
          <a:p>
            <a:r>
              <a:rPr lang="en-US" dirty="0"/>
              <a:t>Identify characteristics and components of DC circuits </a:t>
            </a:r>
          </a:p>
          <a:p>
            <a:r>
              <a:rPr lang="en-US" dirty="0"/>
              <a:t>Design a basic DC circuit </a:t>
            </a:r>
          </a:p>
          <a:p>
            <a:r>
              <a:rPr lang="en-US" dirty="0"/>
              <a:t>Explain the relationship of electricity, electrons, and atoms </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Identify Characteristics and Components of DC Circuits</a:t>
            </a:r>
            <a:endParaRPr lang="en-US" b="1" dirty="0">
              <a:solidFill>
                <a:schemeClr val="bg1"/>
              </a:solidFill>
            </a:endParaRPr>
          </a:p>
        </p:txBody>
      </p:sp>
      <p:sp>
        <p:nvSpPr>
          <p:cNvPr id="3" name="Content Placeholder 2"/>
          <p:cNvSpPr>
            <a:spLocks noGrp="1"/>
          </p:cNvSpPr>
          <p:nvPr>
            <p:ph idx="1"/>
          </p:nvPr>
        </p:nvSpPr>
        <p:spPr>
          <a:xfrm>
            <a:off x="457200" y="1447800"/>
            <a:ext cx="8229600" cy="5257800"/>
          </a:xfrm>
        </p:spPr>
        <p:txBody>
          <a:bodyPr>
            <a:normAutofit/>
          </a:bodyPr>
          <a:lstStyle/>
          <a:p>
            <a:r>
              <a:rPr lang="en-US" dirty="0" smtClean="0"/>
              <a:t>Four major components of a circuit:</a:t>
            </a:r>
          </a:p>
          <a:p>
            <a:pPr lvl="2"/>
            <a:r>
              <a:rPr lang="en-US" sz="3200" dirty="0" smtClean="0"/>
              <a:t>Source – battery, thermocouples, solar cells</a:t>
            </a:r>
          </a:p>
          <a:p>
            <a:pPr lvl="2"/>
            <a:r>
              <a:rPr lang="en-US" sz="3200" dirty="0" smtClean="0"/>
              <a:t>Load – light , motor, or anything drawing the power</a:t>
            </a:r>
          </a:p>
          <a:p>
            <a:pPr lvl="2"/>
            <a:r>
              <a:rPr lang="en-US" sz="3200" dirty="0" smtClean="0"/>
              <a:t>Conductor – path the current is going to travel along (copper wire)</a:t>
            </a:r>
          </a:p>
          <a:p>
            <a:pPr lvl="2"/>
            <a:r>
              <a:rPr lang="en-US" sz="3200" dirty="0" smtClean="0"/>
              <a:t>Control – giving the ability to turn on (close) and off (open) a circuit </a:t>
            </a:r>
          </a:p>
          <a:p>
            <a:endParaRPr lang="en-US"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Design a Basic DC Circuit </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5410200"/>
          </a:xfrm>
        </p:spPr>
        <p:txBody>
          <a:bodyPr>
            <a:normAutofit fontScale="77500" lnSpcReduction="20000"/>
          </a:bodyPr>
          <a:lstStyle/>
          <a:p>
            <a:r>
              <a:rPr lang="en-US" dirty="0" smtClean="0"/>
              <a:t>The source of electricity must have two terminals: a positive terminal and a negative terminal.</a:t>
            </a:r>
          </a:p>
          <a:p>
            <a:r>
              <a:rPr lang="en-US" dirty="0" smtClean="0"/>
              <a:t>The source of electricity (whether it is a generator, battery or something else) will want to push electrons out of its negative terminal at a certain voltage. For example, one AA battery typically wants to push electrons out at 1.5 volts.</a:t>
            </a:r>
          </a:p>
          <a:p>
            <a:r>
              <a:rPr lang="en-US" dirty="0" smtClean="0"/>
              <a:t>The electrons will need to flow from the negative terminal to the positive terminal through a copper wire or some other conductor. When there is a path that goes from the negative to the positive terminal, you have a </a:t>
            </a:r>
            <a:r>
              <a:rPr lang="en-US" b="1" dirty="0" smtClean="0"/>
              <a:t>circuit</a:t>
            </a:r>
            <a:r>
              <a:rPr lang="en-US" dirty="0" smtClean="0"/>
              <a:t>, and electrons can flow through the wire.</a:t>
            </a:r>
          </a:p>
          <a:p>
            <a:r>
              <a:rPr lang="en-US" dirty="0" smtClean="0"/>
              <a:t>You can attach any type of load, such as a light bulb or motor, in the middle of the circuit. The source of electricity will power the load, and the load will perform whatever task it's designed to carry out, from spinning a shaft to generating light.</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Design a Basic DC Circuit</a:t>
            </a:r>
            <a:endParaRPr lang="en-US" dirty="0"/>
          </a:p>
        </p:txBody>
      </p:sp>
      <p:pic>
        <p:nvPicPr>
          <p:cNvPr id="4" name="Content Placeholder 3" descr="battery.gif"/>
          <p:cNvPicPr>
            <a:picLocks noGrp="1" noChangeAspect="1"/>
          </p:cNvPicPr>
          <p:nvPr>
            <p:ph idx="1"/>
          </p:nvPr>
        </p:nvPicPr>
        <p:blipFill>
          <a:blip r:embed="rId2" cstate="print"/>
          <a:stretch>
            <a:fillRect/>
          </a:stretch>
        </p:blipFill>
        <p:spPr>
          <a:xfrm>
            <a:off x="228600" y="1447800"/>
            <a:ext cx="8686800" cy="52578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Explain the Relationship of Electricity, Electrons, and Atoms </a:t>
            </a:r>
            <a:r>
              <a:rPr lang="en-US" dirty="0" smtClean="0"/>
              <a:t/>
            </a:r>
            <a:br>
              <a:rPr lang="en-US" dirty="0" smtClean="0"/>
            </a:br>
            <a:endParaRPr lang="en-US" dirty="0"/>
          </a:p>
        </p:txBody>
      </p:sp>
      <p:sp>
        <p:nvSpPr>
          <p:cNvPr id="4" name="Text Placeholder 3"/>
          <p:cNvSpPr>
            <a:spLocks noGrp="1"/>
          </p:cNvSpPr>
          <p:nvPr>
            <p:ph type="body" idx="1"/>
          </p:nvPr>
        </p:nvSpPr>
        <p:spPr>
          <a:xfrm>
            <a:off x="457200" y="1535113"/>
            <a:ext cx="4040188" cy="446087"/>
          </a:xfrm>
        </p:spPr>
        <p:txBody>
          <a:bodyPr>
            <a:normAutofit lnSpcReduction="10000"/>
          </a:bodyPr>
          <a:lstStyle/>
          <a:p>
            <a:pPr algn="ctr"/>
            <a:r>
              <a:rPr lang="en-US" dirty="0" smtClean="0"/>
              <a:t>Atom Structure</a:t>
            </a:r>
            <a:endParaRPr lang="en-US" dirty="0"/>
          </a:p>
        </p:txBody>
      </p:sp>
      <p:sp>
        <p:nvSpPr>
          <p:cNvPr id="5" name="Content Placeholder 4"/>
          <p:cNvSpPr>
            <a:spLocks noGrp="1"/>
          </p:cNvSpPr>
          <p:nvPr>
            <p:ph sz="half" idx="2"/>
          </p:nvPr>
        </p:nvSpPr>
        <p:spPr>
          <a:xfrm>
            <a:off x="457200" y="2057400"/>
            <a:ext cx="4040188" cy="4571999"/>
          </a:xfrm>
        </p:spPr>
        <p:txBody>
          <a:bodyPr/>
          <a:lstStyle/>
          <a:p>
            <a:r>
              <a:rPr lang="en-US" dirty="0" smtClean="0"/>
              <a:t>The three main particles making up an atom are the proton, the neutron and the electron</a:t>
            </a:r>
          </a:p>
          <a:p>
            <a:r>
              <a:rPr lang="en-US" dirty="0" smtClean="0"/>
              <a:t>Electrons can be made to move from one atom to another. When those electrons move between the atoms, a current of electricity is created</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Electrons spin around the center, or nucleus, of atoms</a:t>
            </a:r>
            <a:endParaRPr lang="en-US" dirty="0"/>
          </a:p>
        </p:txBody>
      </p:sp>
      <p:pic>
        <p:nvPicPr>
          <p:cNvPr id="8" name="Content Placeholder 7" descr="atom.gif"/>
          <p:cNvPicPr>
            <a:picLocks noGrp="1" noChangeAspect="1"/>
          </p:cNvPicPr>
          <p:nvPr>
            <p:ph sz="quarter" idx="4"/>
          </p:nvPr>
        </p:nvPicPr>
        <p:blipFill>
          <a:blip r:embed="rId2" cstate="print"/>
          <a:stretch>
            <a:fillRect/>
          </a:stretch>
        </p:blipFill>
        <p:spPr>
          <a:xfrm>
            <a:off x="4495800" y="2286000"/>
            <a:ext cx="4495800" cy="44196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Circuit Theorems and Conversions </a:t>
            </a: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en-US" dirty="0"/>
          </a:p>
          <a:p>
            <a:r>
              <a:rPr lang="en-US" dirty="0"/>
              <a:t>Identify and apply various circuit </a:t>
            </a:r>
            <a:r>
              <a:rPr lang="en-US" dirty="0" smtClean="0"/>
              <a:t>theorems</a:t>
            </a:r>
          </a:p>
          <a:p>
            <a:pPr lvl="2"/>
            <a:r>
              <a:rPr lang="en-US" dirty="0" smtClean="0"/>
              <a:t>Ohms’ Law</a:t>
            </a:r>
          </a:p>
          <a:p>
            <a:pPr lvl="2"/>
            <a:r>
              <a:rPr lang="en-US" dirty="0" smtClean="0"/>
              <a:t>Kirchoff’s Law</a:t>
            </a:r>
          </a:p>
          <a:p>
            <a:pPr lvl="2"/>
            <a:r>
              <a:rPr lang="en-US" dirty="0" smtClean="0"/>
              <a:t>Watt’s Law</a:t>
            </a:r>
            <a:endParaRPr lang="en-US" dirty="0"/>
          </a:p>
          <a:p>
            <a:r>
              <a:rPr lang="en-US" dirty="0"/>
              <a:t>Identify and apply various mathematical </a:t>
            </a:r>
            <a:r>
              <a:rPr lang="en-US" dirty="0" smtClean="0"/>
              <a:t>conversions</a:t>
            </a:r>
            <a:endParaRPr lang="en-US" dirty="0"/>
          </a:p>
          <a:p>
            <a:pPr lvl="2"/>
            <a:r>
              <a:rPr lang="en-US" dirty="0" smtClean="0"/>
              <a:t>scientific notations</a:t>
            </a:r>
          </a:p>
          <a:p>
            <a:pPr lvl="2"/>
            <a:r>
              <a:rPr lang="en-US" dirty="0" smtClean="0"/>
              <a:t>engineering notations</a:t>
            </a:r>
          </a:p>
          <a:p>
            <a:pPr lvl="2"/>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Identify and Apply </a:t>
            </a:r>
            <a:r>
              <a:rPr lang="en-US" b="1" dirty="0">
                <a:solidFill>
                  <a:schemeClr val="bg1"/>
                </a:solidFill>
              </a:rPr>
              <a:t>V</a:t>
            </a:r>
            <a:r>
              <a:rPr lang="en-US" b="1" dirty="0" smtClean="0">
                <a:solidFill>
                  <a:schemeClr val="bg1"/>
                </a:solidFill>
              </a:rPr>
              <a:t>arious </a:t>
            </a:r>
            <a:r>
              <a:rPr lang="en-US" b="1" dirty="0">
                <a:solidFill>
                  <a:schemeClr val="bg1"/>
                </a:solidFill>
              </a:rPr>
              <a:t>C</a:t>
            </a:r>
            <a:r>
              <a:rPr lang="en-US" b="1" dirty="0" smtClean="0">
                <a:solidFill>
                  <a:schemeClr val="bg1"/>
                </a:solidFill>
              </a:rPr>
              <a:t>ircuit Theorems:</a:t>
            </a:r>
            <a:r>
              <a:rPr lang="en-US" dirty="0" smtClean="0"/>
              <a:t> </a:t>
            </a:r>
            <a:r>
              <a:rPr lang="en-US" b="1" dirty="0" smtClean="0">
                <a:solidFill>
                  <a:schemeClr val="bg1"/>
                </a:solidFill>
              </a:rPr>
              <a:t>Ohm’s Law </a:t>
            </a:r>
            <a:endParaRPr lang="en-US" b="1" dirty="0">
              <a:solidFill>
                <a:schemeClr val="bg1"/>
              </a:solidFill>
            </a:endParaRPr>
          </a:p>
        </p:txBody>
      </p:sp>
      <p:sp>
        <p:nvSpPr>
          <p:cNvPr id="4" name="Text Placeholder 3"/>
          <p:cNvSpPr>
            <a:spLocks noGrp="1"/>
          </p:cNvSpPr>
          <p:nvPr>
            <p:ph type="body" idx="1"/>
          </p:nvPr>
        </p:nvSpPr>
        <p:spPr/>
        <p:txBody>
          <a:bodyPr>
            <a:normAutofit/>
          </a:bodyPr>
          <a:lstStyle/>
          <a:p>
            <a:pPr algn="ctr"/>
            <a:r>
              <a:rPr lang="en-US" sz="3200" b="0" dirty="0" smtClean="0"/>
              <a:t>Ohm's law states</a:t>
            </a:r>
            <a:endParaRPr lang="en-US" sz="3200" b="0" dirty="0"/>
          </a:p>
        </p:txBody>
      </p:sp>
      <p:sp>
        <p:nvSpPr>
          <p:cNvPr id="3" name="Content Placeholder 2"/>
          <p:cNvSpPr>
            <a:spLocks noGrp="1"/>
          </p:cNvSpPr>
          <p:nvPr>
            <p:ph sz="half" idx="2"/>
          </p:nvPr>
        </p:nvSpPr>
        <p:spPr>
          <a:xfrm>
            <a:off x="457200" y="2286001"/>
            <a:ext cx="4040188" cy="3840162"/>
          </a:xfrm>
        </p:spPr>
        <p:txBody>
          <a:bodyPr/>
          <a:lstStyle/>
          <a:p>
            <a:r>
              <a:rPr lang="en-US" dirty="0" smtClean="0"/>
              <a:t>States that the current through a conductor between two points is directly proportional to the potential difference across the two points, and inversely proportional to the resistance between them</a:t>
            </a:r>
            <a:endParaRPr lang="en-US" dirty="0"/>
          </a:p>
        </p:txBody>
      </p:sp>
      <p:sp>
        <p:nvSpPr>
          <p:cNvPr id="5" name="Text Placeholder 4"/>
          <p:cNvSpPr>
            <a:spLocks noGrp="1"/>
          </p:cNvSpPr>
          <p:nvPr>
            <p:ph type="body" sz="quarter" idx="3"/>
          </p:nvPr>
        </p:nvSpPr>
        <p:spPr/>
        <p:txBody>
          <a:bodyPr>
            <a:normAutofit/>
          </a:bodyPr>
          <a:lstStyle/>
          <a:p>
            <a:pPr algn="ctr"/>
            <a:r>
              <a:rPr lang="en-US" sz="3200" dirty="0" smtClean="0"/>
              <a:t>Ohm’s Law Formula</a:t>
            </a:r>
            <a:endParaRPr lang="en-US" sz="3200" dirty="0"/>
          </a:p>
        </p:txBody>
      </p:sp>
      <p:pic>
        <p:nvPicPr>
          <p:cNvPr id="7" name="Content Placeholder 6" descr="OHMSLAW.jpg"/>
          <p:cNvPicPr>
            <a:picLocks noGrp="1" noChangeAspect="1"/>
          </p:cNvPicPr>
          <p:nvPr>
            <p:ph sz="quarter" idx="4"/>
          </p:nvPr>
        </p:nvPicPr>
        <p:blipFill>
          <a:blip r:embed="rId2" cstate="print"/>
          <a:stretch>
            <a:fillRect/>
          </a:stretch>
        </p:blipFill>
        <p:spPr>
          <a:xfrm>
            <a:off x="4648200" y="2209800"/>
            <a:ext cx="4038600" cy="4343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OSHA Regulations and Electrical Safety Practices</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endParaRPr lang="en-US" dirty="0"/>
          </a:p>
          <a:p>
            <a:r>
              <a:rPr lang="en-US" sz="3300" dirty="0"/>
              <a:t>Identify proper use of personal protective equipment </a:t>
            </a:r>
          </a:p>
          <a:p>
            <a:pPr>
              <a:buNone/>
            </a:pPr>
            <a:r>
              <a:rPr lang="en-US" sz="3300" dirty="0" smtClean="0"/>
              <a:t>	(</a:t>
            </a:r>
            <a:r>
              <a:rPr lang="en-US" sz="3300" dirty="0"/>
              <a:t>PPEs) </a:t>
            </a:r>
          </a:p>
          <a:p>
            <a:r>
              <a:rPr lang="en-US" sz="3300" dirty="0"/>
              <a:t>Identify procedures for fire and environmental safety </a:t>
            </a:r>
          </a:p>
          <a:p>
            <a:r>
              <a:rPr lang="en-US" sz="3300" dirty="0"/>
              <a:t>Define procedures for ladder safety </a:t>
            </a:r>
          </a:p>
          <a:p>
            <a:r>
              <a:rPr lang="en-US" sz="3300" dirty="0"/>
              <a:t>Identify correct protocol for working on live circuits </a:t>
            </a:r>
          </a:p>
          <a:p>
            <a:r>
              <a:rPr lang="en-US" sz="3300" dirty="0"/>
              <a:t>Explain the purpose of OSHA and how it relates to </a:t>
            </a:r>
          </a:p>
          <a:p>
            <a:pPr>
              <a:buNone/>
            </a:pPr>
            <a:r>
              <a:rPr lang="en-US" sz="3300" dirty="0" smtClean="0"/>
              <a:t>	electrical </a:t>
            </a:r>
            <a:r>
              <a:rPr lang="en-US" sz="3300" dirty="0"/>
              <a:t>construction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Identify and Apply Various Circuit Theorems:</a:t>
            </a:r>
            <a:r>
              <a:rPr lang="en-US" dirty="0" smtClean="0"/>
              <a:t> </a:t>
            </a:r>
            <a:r>
              <a:rPr lang="en-US" b="1" dirty="0" smtClean="0">
                <a:solidFill>
                  <a:schemeClr val="bg1"/>
                </a:solidFill>
              </a:rPr>
              <a:t>Kirchoff’s Law </a:t>
            </a:r>
            <a:endParaRPr lang="en-US" b="1" dirty="0">
              <a:solidFill>
                <a:schemeClr val="bg1"/>
              </a:solidFill>
            </a:endParaRPr>
          </a:p>
        </p:txBody>
      </p:sp>
      <p:sp>
        <p:nvSpPr>
          <p:cNvPr id="4" name="Text Placeholder 3"/>
          <p:cNvSpPr>
            <a:spLocks noGrp="1"/>
          </p:cNvSpPr>
          <p:nvPr>
            <p:ph type="body" idx="1"/>
          </p:nvPr>
        </p:nvSpPr>
        <p:spPr>
          <a:xfrm>
            <a:off x="457200" y="1447800"/>
            <a:ext cx="4040188" cy="761999"/>
          </a:xfrm>
        </p:spPr>
        <p:txBody>
          <a:bodyPr>
            <a:noAutofit/>
          </a:bodyPr>
          <a:lstStyle/>
          <a:p>
            <a:r>
              <a:rPr lang="en-US" dirty="0" smtClean="0"/>
              <a:t>The principle of conservation of electric charge implies that:</a:t>
            </a:r>
          </a:p>
        </p:txBody>
      </p:sp>
      <p:sp>
        <p:nvSpPr>
          <p:cNvPr id="5" name="Content Placeholder 4"/>
          <p:cNvSpPr>
            <a:spLocks noGrp="1"/>
          </p:cNvSpPr>
          <p:nvPr>
            <p:ph sz="half" idx="2"/>
          </p:nvPr>
        </p:nvSpPr>
        <p:spPr>
          <a:xfrm>
            <a:off x="457200" y="2174874"/>
            <a:ext cx="4040188" cy="4454525"/>
          </a:xfrm>
        </p:spPr>
        <p:txBody>
          <a:bodyPr>
            <a:normAutofit fontScale="85000" lnSpcReduction="10000"/>
          </a:bodyPr>
          <a:lstStyle/>
          <a:p>
            <a:r>
              <a:rPr lang="en-US" dirty="0" smtClean="0"/>
              <a:t>At any node (junction) in an electrical circuit, the sum of currents flowing into that node is equal to the sum of currents flowing out of that node.</a:t>
            </a:r>
          </a:p>
          <a:p>
            <a:pPr>
              <a:buNone/>
            </a:pPr>
            <a:r>
              <a:rPr lang="en-US" sz="2800" b="1" dirty="0" smtClean="0"/>
              <a:t>The principle of conservation</a:t>
            </a:r>
          </a:p>
          <a:p>
            <a:pPr>
              <a:buNone/>
            </a:pPr>
            <a:r>
              <a:rPr lang="en-US" sz="2800" b="1" dirty="0" smtClean="0"/>
              <a:t>of energy implies that:</a:t>
            </a:r>
          </a:p>
          <a:p>
            <a:r>
              <a:rPr lang="en-US" dirty="0" smtClean="0"/>
              <a:t>The directed sum of the electrical potential differences (voltage) around any closed circuit is zero. or more simply, the sum of the </a:t>
            </a:r>
            <a:r>
              <a:rPr lang="en-US" dirty="0" err="1" smtClean="0"/>
              <a:t>emfs</a:t>
            </a:r>
            <a:r>
              <a:rPr lang="en-US" dirty="0" smtClean="0"/>
              <a:t> in any closed loop is equivalent to the sum of the potential drops in that loop. </a:t>
            </a:r>
            <a:endParaRPr lang="en-US" dirty="0"/>
          </a:p>
        </p:txBody>
      </p:sp>
      <p:sp>
        <p:nvSpPr>
          <p:cNvPr id="6" name="Text Placeholder 5"/>
          <p:cNvSpPr>
            <a:spLocks noGrp="1"/>
          </p:cNvSpPr>
          <p:nvPr>
            <p:ph type="body" sz="quarter" idx="3"/>
          </p:nvPr>
        </p:nvSpPr>
        <p:spPr/>
        <p:txBody>
          <a:bodyPr/>
          <a:lstStyle/>
          <a:p>
            <a:endParaRPr lang="en-US" dirty="0"/>
          </a:p>
        </p:txBody>
      </p:sp>
      <p:pic>
        <p:nvPicPr>
          <p:cNvPr id="10" name="Content Placeholder 9" descr="kcl.gif"/>
          <p:cNvPicPr>
            <a:picLocks noGrp="1" noChangeAspect="1"/>
          </p:cNvPicPr>
          <p:nvPr>
            <p:ph sz="quarter" idx="4"/>
          </p:nvPr>
        </p:nvPicPr>
        <p:blipFill>
          <a:blip r:embed="rId2" cstate="print"/>
          <a:stretch>
            <a:fillRect/>
          </a:stretch>
        </p:blipFill>
        <p:spPr>
          <a:xfrm>
            <a:off x="4419600" y="1447800"/>
            <a:ext cx="4572000" cy="5181599"/>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Identify and Apply Various Circuit Theorems:</a:t>
            </a:r>
            <a:r>
              <a:rPr lang="en-US" dirty="0" smtClean="0"/>
              <a:t> </a:t>
            </a:r>
            <a:r>
              <a:rPr lang="en-US" b="1" dirty="0" smtClean="0">
                <a:solidFill>
                  <a:schemeClr val="bg1"/>
                </a:solidFill>
              </a:rPr>
              <a:t>Watt’s Law </a:t>
            </a:r>
            <a:endParaRPr lang="en-US" b="1" dirty="0">
              <a:solidFill>
                <a:schemeClr val="bg1"/>
              </a:solidFill>
            </a:endParaRPr>
          </a:p>
        </p:txBody>
      </p:sp>
      <p:sp>
        <p:nvSpPr>
          <p:cNvPr id="4" name="Text Placeholder 3"/>
          <p:cNvSpPr>
            <a:spLocks noGrp="1"/>
          </p:cNvSpPr>
          <p:nvPr>
            <p:ph type="body" idx="1"/>
          </p:nvPr>
        </p:nvSpPr>
        <p:spPr/>
        <p:txBody>
          <a:bodyPr>
            <a:normAutofit/>
          </a:bodyPr>
          <a:lstStyle/>
          <a:p>
            <a:pPr algn="ctr"/>
            <a:r>
              <a:rPr lang="en-US" sz="3200" dirty="0" smtClean="0"/>
              <a:t>Watt's law defined</a:t>
            </a:r>
            <a:endParaRPr lang="en-US" sz="3200" dirty="0"/>
          </a:p>
        </p:txBody>
      </p:sp>
      <p:sp>
        <p:nvSpPr>
          <p:cNvPr id="5" name="Content Placeholder 4"/>
          <p:cNvSpPr>
            <a:spLocks noGrp="1"/>
          </p:cNvSpPr>
          <p:nvPr>
            <p:ph sz="half" idx="2"/>
          </p:nvPr>
        </p:nvSpPr>
        <p:spPr/>
        <p:txBody>
          <a:bodyPr>
            <a:noAutofit/>
          </a:bodyPr>
          <a:lstStyle/>
          <a:p>
            <a:r>
              <a:rPr lang="en-US" sz="3200" dirty="0" smtClean="0"/>
              <a:t>is the amount of power consumed by a device which, when supplied with 1 volt of difference across its terminals will use 1 amp of current</a:t>
            </a:r>
            <a:endParaRPr lang="en-US" sz="3200" dirty="0"/>
          </a:p>
        </p:txBody>
      </p:sp>
      <p:sp>
        <p:nvSpPr>
          <p:cNvPr id="6" name="Text Placeholder 5"/>
          <p:cNvSpPr>
            <a:spLocks noGrp="1"/>
          </p:cNvSpPr>
          <p:nvPr>
            <p:ph type="body" sz="quarter" idx="3"/>
          </p:nvPr>
        </p:nvSpPr>
        <p:spPr/>
        <p:txBody>
          <a:bodyPr>
            <a:normAutofit/>
          </a:bodyPr>
          <a:lstStyle/>
          <a:p>
            <a:pPr algn="ctr"/>
            <a:r>
              <a:rPr lang="en-US" sz="3200" dirty="0" smtClean="0"/>
              <a:t>Watt's law Formulas</a:t>
            </a:r>
            <a:endParaRPr lang="en-US" sz="3200" dirty="0"/>
          </a:p>
        </p:txBody>
      </p:sp>
      <p:pic>
        <p:nvPicPr>
          <p:cNvPr id="8" name="Content Placeholder 7" descr="wattslaw.bmp"/>
          <p:cNvPicPr>
            <a:picLocks noGrp="1" noChangeAspect="1"/>
          </p:cNvPicPr>
          <p:nvPr>
            <p:ph sz="quarter" idx="4"/>
          </p:nvPr>
        </p:nvPicPr>
        <p:blipFill>
          <a:blip r:embed="rId2" cstate="print"/>
          <a:stretch>
            <a:fillRect/>
          </a:stretch>
        </p:blipFill>
        <p:spPr>
          <a:xfrm>
            <a:off x="4419600" y="2133601"/>
            <a:ext cx="4572000" cy="45720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Identify and Apply Various </a:t>
            </a:r>
            <a:r>
              <a:rPr lang="en-US" b="1" dirty="0">
                <a:solidFill>
                  <a:schemeClr val="bg1"/>
                </a:solidFill>
              </a:rPr>
              <a:t>M</a:t>
            </a:r>
            <a:r>
              <a:rPr lang="en-US" b="1" dirty="0" smtClean="0">
                <a:solidFill>
                  <a:schemeClr val="bg1"/>
                </a:solidFill>
              </a:rPr>
              <a:t>athematical </a:t>
            </a:r>
            <a:r>
              <a:rPr lang="en-US" b="1" dirty="0">
                <a:solidFill>
                  <a:schemeClr val="bg1"/>
                </a:solidFill>
              </a:rPr>
              <a:t>C</a:t>
            </a:r>
            <a:r>
              <a:rPr lang="en-US" b="1" dirty="0" smtClean="0">
                <a:solidFill>
                  <a:schemeClr val="bg1"/>
                </a:solidFill>
              </a:rPr>
              <a:t>onversions</a:t>
            </a:r>
            <a:r>
              <a:rPr lang="en-US" dirty="0" smtClean="0"/>
              <a:t/>
            </a:r>
            <a:br>
              <a:rPr lang="en-US" dirty="0" smtClean="0"/>
            </a:br>
            <a:endParaRPr lang="en-US" dirty="0"/>
          </a:p>
        </p:txBody>
      </p:sp>
      <p:sp>
        <p:nvSpPr>
          <p:cNvPr id="4" name="Text Placeholder 3"/>
          <p:cNvSpPr>
            <a:spLocks noGrp="1"/>
          </p:cNvSpPr>
          <p:nvPr>
            <p:ph type="body" idx="1"/>
          </p:nvPr>
        </p:nvSpPr>
        <p:spPr>
          <a:xfrm>
            <a:off x="457200" y="1535113"/>
            <a:ext cx="4040188" cy="750887"/>
          </a:xfrm>
        </p:spPr>
        <p:txBody>
          <a:bodyPr>
            <a:normAutofit fontScale="55000" lnSpcReduction="20000"/>
          </a:bodyPr>
          <a:lstStyle/>
          <a:p>
            <a:endParaRPr lang="en-US" dirty="0" smtClean="0"/>
          </a:p>
          <a:p>
            <a:pPr algn="ctr"/>
            <a:r>
              <a:rPr lang="en-US" sz="5100" dirty="0" smtClean="0"/>
              <a:t>Scientific notations</a:t>
            </a:r>
          </a:p>
          <a:p>
            <a:pPr algn="ctr"/>
            <a:endParaRPr lang="en-US" dirty="0"/>
          </a:p>
        </p:txBody>
      </p:sp>
      <p:sp>
        <p:nvSpPr>
          <p:cNvPr id="3" name="Content Placeholder 2"/>
          <p:cNvSpPr>
            <a:spLocks noGrp="1"/>
          </p:cNvSpPr>
          <p:nvPr>
            <p:ph sz="half" idx="2"/>
          </p:nvPr>
        </p:nvSpPr>
        <p:spPr>
          <a:xfrm>
            <a:off x="457200" y="2174874"/>
            <a:ext cx="4040188" cy="4683125"/>
          </a:xfrm>
        </p:spPr>
        <p:txBody>
          <a:bodyPr>
            <a:normAutofit lnSpcReduction="10000"/>
          </a:bodyPr>
          <a:lstStyle/>
          <a:p>
            <a:r>
              <a:rPr lang="en-US" b="1" dirty="0" smtClean="0"/>
              <a:t>Standard form</a:t>
            </a:r>
            <a:r>
              <a:rPr lang="en-US" dirty="0" smtClean="0"/>
              <a:t> or as </a:t>
            </a:r>
            <a:r>
              <a:rPr lang="en-US" b="1" dirty="0" smtClean="0"/>
              <a:t>exponential notation</a:t>
            </a:r>
            <a:r>
              <a:rPr lang="en-US" dirty="0" smtClean="0"/>
              <a:t>, is a way of writing numbers that accommodates values too large or small to be conveniently written in standard decimal notation</a:t>
            </a:r>
          </a:p>
          <a:p>
            <a:r>
              <a:rPr lang="en-US" dirty="0" smtClean="0"/>
              <a:t>Examples:</a:t>
            </a:r>
          </a:p>
          <a:p>
            <a:pPr lvl="1"/>
            <a:r>
              <a:rPr lang="en-US" sz="2400" dirty="0" smtClean="0"/>
              <a:t>1000 = 1 x 10</a:t>
            </a:r>
            <a:r>
              <a:rPr lang="en-US" sz="2400" baseline="30000" dirty="0" smtClean="0"/>
              <a:t>3</a:t>
            </a:r>
          </a:p>
          <a:p>
            <a:pPr lvl="1"/>
            <a:r>
              <a:rPr lang="en-US" sz="2400" dirty="0" smtClean="0"/>
              <a:t>482 = 4.82 x 10</a:t>
            </a:r>
            <a:r>
              <a:rPr lang="en-US" sz="2400" baseline="30000" dirty="0" smtClean="0"/>
              <a:t>2</a:t>
            </a:r>
          </a:p>
          <a:p>
            <a:pPr lvl="1"/>
            <a:r>
              <a:rPr lang="en-US" sz="2400" dirty="0" smtClean="0"/>
              <a:t>1/100 = 0.01 = 1 x 10</a:t>
            </a:r>
            <a:r>
              <a:rPr lang="en-US" sz="2400" b="1" baseline="30000" dirty="0" smtClean="0"/>
              <a:t>-</a:t>
            </a:r>
            <a:r>
              <a:rPr lang="en-US" sz="2400" baseline="30000" dirty="0" smtClean="0"/>
              <a:t>2</a:t>
            </a:r>
          </a:p>
          <a:p>
            <a:pPr lvl="1"/>
            <a:r>
              <a:rPr lang="en-US" sz="2400" dirty="0" smtClean="0"/>
              <a:t>0.0078 = 7.8 x 10</a:t>
            </a:r>
            <a:r>
              <a:rPr lang="en-US" sz="2400" b="1" baseline="30000" dirty="0" smtClean="0"/>
              <a:t>-</a:t>
            </a:r>
            <a:r>
              <a:rPr lang="en-US" sz="2400" baseline="30000" dirty="0" smtClean="0"/>
              <a:t>3</a:t>
            </a:r>
            <a:r>
              <a:rPr lang="en-US" dirty="0" smtClean="0"/>
              <a:t/>
            </a:r>
            <a:br>
              <a:rPr lang="en-US" dirty="0" smtClean="0"/>
            </a:br>
            <a:endParaRPr lang="en-US" dirty="0" smtClean="0"/>
          </a:p>
        </p:txBody>
      </p:sp>
      <p:sp>
        <p:nvSpPr>
          <p:cNvPr id="5" name="Text Placeholder 4"/>
          <p:cNvSpPr>
            <a:spLocks noGrp="1"/>
          </p:cNvSpPr>
          <p:nvPr>
            <p:ph type="body" sz="quarter" idx="3"/>
          </p:nvPr>
        </p:nvSpPr>
        <p:spPr>
          <a:xfrm>
            <a:off x="4648200" y="1600200"/>
            <a:ext cx="4038600" cy="762000"/>
          </a:xfrm>
        </p:spPr>
        <p:txBody>
          <a:bodyPr>
            <a:normAutofit fontScale="85000" lnSpcReduction="20000"/>
          </a:bodyPr>
          <a:lstStyle/>
          <a:p>
            <a:endParaRPr lang="en-US" dirty="0" smtClean="0"/>
          </a:p>
          <a:p>
            <a:pPr algn="ctr"/>
            <a:r>
              <a:rPr lang="en-US" sz="3300" dirty="0" smtClean="0"/>
              <a:t>Engineering notations</a:t>
            </a:r>
          </a:p>
          <a:p>
            <a:pPr algn="ctr"/>
            <a:endParaRPr lang="en-US" dirty="0"/>
          </a:p>
        </p:txBody>
      </p:sp>
      <p:sp>
        <p:nvSpPr>
          <p:cNvPr id="6" name="Content Placeholder 5"/>
          <p:cNvSpPr>
            <a:spLocks noGrp="1"/>
          </p:cNvSpPr>
          <p:nvPr>
            <p:ph sz="quarter" idx="4"/>
          </p:nvPr>
        </p:nvSpPr>
        <p:spPr>
          <a:xfrm>
            <a:off x="4645025" y="2174874"/>
            <a:ext cx="4041775" cy="4683125"/>
          </a:xfrm>
        </p:spPr>
        <p:txBody>
          <a:bodyPr/>
          <a:lstStyle/>
          <a:p>
            <a:r>
              <a:rPr lang="en-US" dirty="0" smtClean="0"/>
              <a:t>is a version of scientific notation in which the powers of ten must be multiples of three </a:t>
            </a:r>
          </a:p>
          <a:p>
            <a:r>
              <a:rPr lang="en-US" dirty="0" smtClean="0"/>
              <a:t>Examples:</a:t>
            </a:r>
          </a:p>
          <a:p>
            <a:pPr lvl="1"/>
            <a:r>
              <a:rPr lang="en-US" sz="2400" dirty="0" smtClean="0"/>
              <a:t>10</a:t>
            </a:r>
            <a:r>
              <a:rPr lang="en-US" sz="2400" baseline="30000" dirty="0" smtClean="0"/>
              <a:t>6</a:t>
            </a:r>
            <a:r>
              <a:rPr lang="en-US" sz="2400" dirty="0" smtClean="0"/>
              <a:t> instead of 1,000</a:t>
            </a:r>
            <a:r>
              <a:rPr lang="en-US" sz="2400" baseline="30000" dirty="0" smtClean="0"/>
              <a:t>2</a:t>
            </a:r>
            <a:r>
              <a:rPr lang="en-US" sz="2400" dirty="0" smtClean="0"/>
              <a:t> </a:t>
            </a:r>
          </a:p>
          <a:p>
            <a:pPr lvl="1"/>
            <a:r>
              <a:rPr lang="en-US" sz="2400" dirty="0" smtClean="0"/>
              <a:t>Express 0.0000638 in engineering notation	</a:t>
            </a:r>
          </a:p>
          <a:p>
            <a:pPr lvl="2"/>
            <a:r>
              <a:rPr lang="en-US" sz="2400" dirty="0" smtClean="0"/>
              <a:t>63.8 × 10</a:t>
            </a:r>
            <a:r>
              <a:rPr lang="en-US" sz="2400" baseline="30000" dirty="0" smtClean="0"/>
              <a:t>–6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Wiring, Circuits, and Installation </a:t>
            </a:r>
            <a:endParaRPr lang="en-US" dirty="0">
              <a:solidFill>
                <a:schemeClr val="bg1"/>
              </a:solidFill>
            </a:endParaRPr>
          </a:p>
        </p:txBody>
      </p:sp>
      <p:sp>
        <p:nvSpPr>
          <p:cNvPr id="3" name="Content Placeholder 2"/>
          <p:cNvSpPr>
            <a:spLocks noGrp="1"/>
          </p:cNvSpPr>
          <p:nvPr>
            <p:ph idx="1"/>
          </p:nvPr>
        </p:nvSpPr>
        <p:spPr>
          <a:xfrm>
            <a:off x="457200" y="1295400"/>
            <a:ext cx="8229600" cy="5410200"/>
          </a:xfrm>
        </p:spPr>
        <p:txBody>
          <a:bodyPr>
            <a:normAutofit fontScale="92500" lnSpcReduction="20000"/>
          </a:bodyPr>
          <a:lstStyle/>
          <a:p>
            <a:r>
              <a:rPr lang="en-US" dirty="0" smtClean="0"/>
              <a:t>Select </a:t>
            </a:r>
            <a:r>
              <a:rPr lang="en-US" dirty="0"/>
              <a:t>wiring appropriate for specific installations </a:t>
            </a:r>
          </a:p>
          <a:p>
            <a:r>
              <a:rPr lang="en-US" dirty="0"/>
              <a:t>Explain the correct applications of switched circuits </a:t>
            </a:r>
          </a:p>
          <a:p>
            <a:r>
              <a:rPr lang="en-US" dirty="0"/>
              <a:t>Install proper boxes, devices, and trim </a:t>
            </a:r>
          </a:p>
          <a:p>
            <a:r>
              <a:rPr lang="en-US" dirty="0"/>
              <a:t>Install rough-in wiring </a:t>
            </a:r>
          </a:p>
          <a:p>
            <a:r>
              <a:rPr lang="en-US" dirty="0"/>
              <a:t>Perform finish work </a:t>
            </a:r>
          </a:p>
          <a:p>
            <a:r>
              <a:rPr lang="en-US" dirty="0"/>
              <a:t>Wire switched outlets </a:t>
            </a:r>
          </a:p>
          <a:p>
            <a:r>
              <a:rPr lang="en-US" dirty="0"/>
              <a:t>Pull, splice, terminate, and connect wire </a:t>
            </a:r>
          </a:p>
          <a:p>
            <a:r>
              <a:rPr lang="en-US" dirty="0"/>
              <a:t>Test and troubleshoot completed installation </a:t>
            </a:r>
          </a:p>
          <a:p>
            <a:r>
              <a:rPr lang="en-US" dirty="0"/>
              <a:t>Identify basic service entrance requirements </a:t>
            </a:r>
          </a:p>
          <a:p>
            <a:r>
              <a:rPr lang="en-US" dirty="0"/>
              <a:t>Install fittings, connectors, and </a:t>
            </a:r>
            <a:r>
              <a:rPr lang="en-US" dirty="0" smtClean="0"/>
              <a:t>components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Select Wiring </a:t>
            </a:r>
            <a:r>
              <a:rPr lang="en-US" b="1" dirty="0">
                <a:solidFill>
                  <a:schemeClr val="bg1"/>
                </a:solidFill>
              </a:rPr>
              <a:t>A</a:t>
            </a:r>
            <a:r>
              <a:rPr lang="en-US" b="1" dirty="0" smtClean="0">
                <a:solidFill>
                  <a:schemeClr val="bg1"/>
                </a:solidFill>
              </a:rPr>
              <a:t>ppropriate for Specific </a:t>
            </a:r>
            <a:r>
              <a:rPr lang="en-US" b="1" dirty="0">
                <a:solidFill>
                  <a:schemeClr val="bg1"/>
                </a:solidFill>
              </a:rPr>
              <a:t>I</a:t>
            </a:r>
            <a:r>
              <a:rPr lang="en-US" b="1" dirty="0" smtClean="0">
                <a:solidFill>
                  <a:schemeClr val="bg1"/>
                </a:solidFill>
              </a:rPr>
              <a:t>nstallations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Be able to use the proper tables listed in the NEC</a:t>
            </a:r>
          </a:p>
          <a:p>
            <a:r>
              <a:rPr lang="en-US" dirty="0" smtClean="0"/>
              <a:t>Calculate the load for a given circuit or appliance</a:t>
            </a:r>
          </a:p>
          <a:p>
            <a:r>
              <a:rPr lang="en-US" dirty="0" smtClean="0"/>
              <a:t>Determine outside factors such as temperature or exposure</a:t>
            </a:r>
          </a:p>
          <a:p>
            <a:r>
              <a:rPr lang="en-US" dirty="0" smtClean="0"/>
              <a:t>Type of construction</a:t>
            </a:r>
          </a:p>
          <a:p>
            <a:r>
              <a:rPr lang="en-US" dirty="0" smtClean="0"/>
              <a:t>Building code requirements and or preference</a:t>
            </a:r>
          </a:p>
          <a:p>
            <a:pPr>
              <a:buNone/>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Explain the Correct </a:t>
            </a:r>
            <a:r>
              <a:rPr lang="en-US" b="1" dirty="0">
                <a:solidFill>
                  <a:schemeClr val="bg1"/>
                </a:solidFill>
              </a:rPr>
              <a:t>A</a:t>
            </a:r>
            <a:r>
              <a:rPr lang="en-US" b="1" dirty="0" smtClean="0">
                <a:solidFill>
                  <a:schemeClr val="bg1"/>
                </a:solidFill>
              </a:rPr>
              <a:t>pplications of Switched </a:t>
            </a:r>
            <a:r>
              <a:rPr lang="en-US" b="1" dirty="0">
                <a:solidFill>
                  <a:schemeClr val="bg1"/>
                </a:solidFill>
              </a:rPr>
              <a:t>C</a:t>
            </a:r>
            <a:r>
              <a:rPr lang="en-US" b="1" dirty="0" smtClean="0">
                <a:solidFill>
                  <a:schemeClr val="bg1"/>
                </a:solidFill>
              </a:rPr>
              <a:t>ircuits </a:t>
            </a:r>
            <a:r>
              <a:rPr lang="en-US" dirty="0" smtClean="0"/>
              <a:t/>
            </a:r>
            <a:br>
              <a:rPr lang="en-US" dirty="0" smtClean="0"/>
            </a:br>
            <a:endParaRPr lang="en-US" dirty="0"/>
          </a:p>
        </p:txBody>
      </p:sp>
      <p:pic>
        <p:nvPicPr>
          <p:cNvPr id="6" name="Content Placeholder 5" descr="3way.jpg"/>
          <p:cNvPicPr>
            <a:picLocks noGrp="1" noChangeAspect="1"/>
          </p:cNvPicPr>
          <p:nvPr>
            <p:ph idx="1"/>
          </p:nvPr>
        </p:nvPicPr>
        <p:blipFill>
          <a:blip r:embed="rId2" cstate="print"/>
          <a:stretch>
            <a:fillRect/>
          </a:stretch>
        </p:blipFill>
        <p:spPr>
          <a:xfrm>
            <a:off x="381000" y="1600200"/>
            <a:ext cx="8534400" cy="495300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Install Proper Boxes, Devices, and Trim </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5410200"/>
          </a:xfrm>
        </p:spPr>
        <p:txBody>
          <a:bodyPr>
            <a:normAutofit lnSpcReduction="10000"/>
          </a:bodyPr>
          <a:lstStyle/>
          <a:p>
            <a:r>
              <a:rPr lang="en-US" dirty="0" smtClean="0"/>
              <a:t>Receptacles – standard height 12” to the bottom or hammer height</a:t>
            </a:r>
          </a:p>
          <a:p>
            <a:r>
              <a:rPr lang="en-US" dirty="0" smtClean="0"/>
              <a:t>Switches – 48” to the center of the box</a:t>
            </a:r>
          </a:p>
          <a:p>
            <a:r>
              <a:rPr lang="en-US" dirty="0" smtClean="0"/>
              <a:t>Lighting fixtures – center of the room, or 72” if a wall sconce </a:t>
            </a:r>
          </a:p>
          <a:p>
            <a:r>
              <a:rPr lang="en-US" dirty="0" smtClean="0"/>
              <a:t>NM boxes – indicate the maximum # of conductors allowed on the inside of the box</a:t>
            </a:r>
          </a:p>
          <a:p>
            <a:r>
              <a:rPr lang="en-US" dirty="0" smtClean="0"/>
              <a:t>Metallic boxes use NEC table 314.16(A)</a:t>
            </a:r>
          </a:p>
          <a:p>
            <a:pPr lvl="1"/>
            <a:r>
              <a:rPr lang="en-US" dirty="0" smtClean="0"/>
              <a:t>total grounds count as 1</a:t>
            </a:r>
          </a:p>
          <a:p>
            <a:pPr lvl="1"/>
            <a:r>
              <a:rPr lang="en-US" dirty="0" smtClean="0"/>
              <a:t>total clamps count as 1</a:t>
            </a:r>
          </a:p>
          <a:p>
            <a:pPr lvl="1"/>
            <a:r>
              <a:rPr lang="en-US" dirty="0" smtClean="0"/>
              <a:t>Mounting strap or yoke count as 2 </a:t>
            </a:r>
          </a:p>
          <a:p>
            <a:endParaRPr lang="en-US" dirty="0" smtClean="0"/>
          </a:p>
          <a:p>
            <a:endParaRPr lang="en-US" dirty="0" smtClean="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b="1" dirty="0" smtClean="0">
                <a:solidFill>
                  <a:schemeClr val="bg1"/>
                </a:solidFill>
              </a:rPr>
              <a:t>Install Rough-in </a:t>
            </a:r>
            <a:r>
              <a:rPr lang="en-US" b="1" dirty="0">
                <a:solidFill>
                  <a:schemeClr val="bg1"/>
                </a:solidFill>
              </a:rPr>
              <a:t>W</a:t>
            </a:r>
            <a:r>
              <a:rPr lang="en-US" b="1" dirty="0" smtClean="0">
                <a:solidFill>
                  <a:schemeClr val="bg1"/>
                </a:solidFill>
              </a:rPr>
              <a:t>iring </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5715000"/>
          </a:xfrm>
        </p:spPr>
        <p:txBody>
          <a:bodyPr>
            <a:normAutofit fontScale="92500" lnSpcReduction="20000"/>
          </a:bodyPr>
          <a:lstStyle/>
          <a:p>
            <a:r>
              <a:rPr lang="en-US" dirty="0" smtClean="0"/>
              <a:t>Install all boxes, flush to the wall, recommended heights:</a:t>
            </a:r>
          </a:p>
          <a:p>
            <a:pPr lvl="1"/>
            <a:r>
              <a:rPr lang="en-US" dirty="0" smtClean="0"/>
              <a:t>receptacles 12” to the bottom</a:t>
            </a:r>
          </a:p>
          <a:p>
            <a:pPr lvl="1"/>
            <a:r>
              <a:rPr lang="en-US" dirty="0" smtClean="0"/>
              <a:t>switches 48” to the center</a:t>
            </a:r>
          </a:p>
          <a:p>
            <a:pPr lvl="1"/>
            <a:r>
              <a:rPr lang="en-US" dirty="0" smtClean="0"/>
              <a:t>light fixtures in the center of the room or 72” to the center if wall sconces</a:t>
            </a:r>
          </a:p>
          <a:p>
            <a:r>
              <a:rPr lang="en-US" dirty="0" smtClean="0"/>
              <a:t>Run all branch, feeder, and service conductors (wires)</a:t>
            </a:r>
          </a:p>
          <a:p>
            <a:pPr lvl="1"/>
            <a:r>
              <a:rPr lang="en-US" dirty="0" smtClean="0"/>
              <a:t>in each box connect all the ground wires</a:t>
            </a:r>
          </a:p>
          <a:p>
            <a:pPr lvl="1"/>
            <a:r>
              <a:rPr lang="en-US" dirty="0" smtClean="0"/>
              <a:t>in each box connect all the neutral wires</a:t>
            </a:r>
          </a:p>
          <a:p>
            <a:pPr lvl="1"/>
            <a:r>
              <a:rPr lang="en-US" dirty="0" smtClean="0"/>
              <a:t>mark the point wire (common screw wire)</a:t>
            </a:r>
          </a:p>
          <a:p>
            <a:pPr lvl="1"/>
            <a:r>
              <a:rPr lang="en-US" dirty="0" smtClean="0"/>
              <a:t>secure all wires deep into the box</a:t>
            </a:r>
          </a:p>
          <a:p>
            <a:r>
              <a:rPr lang="en-US" dirty="0" smtClean="0"/>
              <a:t>Install service panel</a:t>
            </a:r>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Perform Finish </a:t>
            </a:r>
            <a:r>
              <a:rPr lang="en-US" b="1" dirty="0">
                <a:solidFill>
                  <a:schemeClr val="bg1"/>
                </a:solidFill>
              </a:rPr>
              <a:t>W</a:t>
            </a:r>
            <a:r>
              <a:rPr lang="en-US" b="1" dirty="0" smtClean="0">
                <a:solidFill>
                  <a:schemeClr val="bg1"/>
                </a:solidFill>
              </a:rPr>
              <a:t>ork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Connect all switches, receptacles and lighting fixtures</a:t>
            </a:r>
          </a:p>
          <a:p>
            <a:r>
              <a:rPr lang="en-US" dirty="0" smtClean="0"/>
              <a:t>Install all cover plates, make sure device and plate are level, and screws are aligned</a:t>
            </a:r>
          </a:p>
          <a:p>
            <a:r>
              <a:rPr lang="en-US" dirty="0" smtClean="0"/>
              <a:t>Connect any hard wired appliances</a:t>
            </a:r>
          </a:p>
          <a:p>
            <a:r>
              <a:rPr lang="en-US" dirty="0" smtClean="0"/>
              <a:t>Tie in (hook up) service panel</a:t>
            </a:r>
          </a:p>
          <a:p>
            <a:r>
              <a:rPr lang="en-US" dirty="0" smtClean="0"/>
              <a:t>Install all light bulbs</a:t>
            </a:r>
          </a:p>
          <a:p>
            <a:r>
              <a:rPr lang="en-US" dirty="0" smtClean="0"/>
              <a:t>Test all devices and appliances for proper functionality</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
            </a:r>
            <a:br>
              <a:rPr lang="en-US" dirty="0" smtClean="0"/>
            </a:br>
            <a:r>
              <a:rPr lang="en-US" b="1" dirty="0" smtClean="0">
                <a:solidFill>
                  <a:schemeClr val="bg1"/>
                </a:solidFill>
              </a:rPr>
              <a:t>Wire Switched Outlets </a:t>
            </a:r>
            <a:r>
              <a:rPr lang="en-US" dirty="0" smtClean="0"/>
              <a:t/>
            </a:r>
            <a:br>
              <a:rPr lang="en-US" dirty="0" smtClean="0"/>
            </a:br>
            <a:endParaRPr lang="en-US" dirty="0"/>
          </a:p>
        </p:txBody>
      </p:sp>
      <p:pic>
        <p:nvPicPr>
          <p:cNvPr id="4" name="Content Placeholder 3" descr="switchedoutlet.jpg"/>
          <p:cNvPicPr>
            <a:picLocks noGrp="1" noChangeAspect="1"/>
          </p:cNvPicPr>
          <p:nvPr>
            <p:ph idx="1"/>
          </p:nvPr>
        </p:nvPicPr>
        <p:blipFill>
          <a:blip r:embed="rId2" cstate="print"/>
          <a:stretch>
            <a:fillRect/>
          </a:stretch>
        </p:blipFill>
        <p:spPr>
          <a:xfrm>
            <a:off x="228600" y="838200"/>
            <a:ext cx="8762999" cy="5715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981200"/>
          </a:xfrm>
        </p:spPr>
        <p:txBody>
          <a:bodyPr>
            <a:normAutofit fontScale="90000"/>
          </a:bodyPr>
          <a:lstStyle/>
          <a:p>
            <a:r>
              <a:rPr lang="en-US" b="1" dirty="0" smtClean="0">
                <a:solidFill>
                  <a:schemeClr val="bg1"/>
                </a:solidFill>
              </a:rPr>
              <a:t>Identify Proper </a:t>
            </a:r>
            <a:r>
              <a:rPr lang="en-US" b="1" dirty="0">
                <a:solidFill>
                  <a:schemeClr val="bg1"/>
                </a:solidFill>
              </a:rPr>
              <a:t>U</a:t>
            </a:r>
            <a:r>
              <a:rPr lang="en-US" b="1" dirty="0" smtClean="0">
                <a:solidFill>
                  <a:schemeClr val="bg1"/>
                </a:solidFill>
              </a:rPr>
              <a:t>se of Personal </a:t>
            </a:r>
            <a:r>
              <a:rPr lang="en-US" b="1" dirty="0">
                <a:solidFill>
                  <a:schemeClr val="bg1"/>
                </a:solidFill>
              </a:rPr>
              <a:t>P</a:t>
            </a:r>
            <a:r>
              <a:rPr lang="en-US" b="1" dirty="0" smtClean="0">
                <a:solidFill>
                  <a:schemeClr val="bg1"/>
                </a:solidFill>
              </a:rPr>
              <a:t>rotective </a:t>
            </a:r>
            <a:r>
              <a:rPr lang="en-US" b="1" dirty="0">
                <a:solidFill>
                  <a:schemeClr val="bg1"/>
                </a:solidFill>
              </a:rPr>
              <a:t>E</a:t>
            </a:r>
            <a:r>
              <a:rPr lang="en-US" b="1" dirty="0" smtClean="0">
                <a:solidFill>
                  <a:schemeClr val="bg1"/>
                </a:solidFill>
              </a:rPr>
              <a:t>quipment (PPEs) </a:t>
            </a:r>
            <a:r>
              <a:rPr lang="en-US" dirty="0" smtClean="0"/>
              <a:t/>
            </a:r>
            <a:br>
              <a:rPr lang="en-US" dirty="0" smtClean="0"/>
            </a:br>
            <a:endParaRPr lang="en-US" dirty="0"/>
          </a:p>
        </p:txBody>
      </p:sp>
      <p:sp>
        <p:nvSpPr>
          <p:cNvPr id="3" name="Content Placeholder 2"/>
          <p:cNvSpPr>
            <a:spLocks noGrp="1"/>
          </p:cNvSpPr>
          <p:nvPr>
            <p:ph idx="1"/>
          </p:nvPr>
        </p:nvSpPr>
        <p:spPr>
          <a:xfrm>
            <a:off x="457200" y="1828800"/>
            <a:ext cx="8229600" cy="4800600"/>
          </a:xfrm>
        </p:spPr>
        <p:txBody>
          <a:bodyPr>
            <a:noAutofit/>
          </a:bodyPr>
          <a:lstStyle/>
          <a:p>
            <a:r>
              <a:rPr lang="en-US" sz="2400" b="1" dirty="0" smtClean="0"/>
              <a:t>PPE should be used whenever a you could come into contact with exposed electrical parts</a:t>
            </a:r>
          </a:p>
          <a:p>
            <a:r>
              <a:rPr lang="en-US" sz="2400" b="1" dirty="0" smtClean="0"/>
              <a:t>PPE must be designed for the work being performed</a:t>
            </a:r>
          </a:p>
          <a:p>
            <a:r>
              <a:rPr lang="en-US" sz="2400" b="1" dirty="0" smtClean="0"/>
              <a:t>Always inspect your electrical tools and PPE before each use to make sure they are in good condition and will work properly</a:t>
            </a:r>
          </a:p>
          <a:p>
            <a:r>
              <a:rPr lang="en-US" sz="2400" b="1" dirty="0" smtClean="0"/>
              <a:t>You must wear non-conductive head protection if you are working in a location that present a possible electrical hazard to your head</a:t>
            </a:r>
          </a:p>
          <a:p>
            <a:r>
              <a:rPr lang="en-US" sz="2400" b="1" dirty="0" smtClean="0"/>
              <a:t>You must wear eye and face PPE, such as face shield and safety glasses, whenever there is a possibility of electrical arcs or explosion</a:t>
            </a: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Pull, Splice, Terminate, and Connect </a:t>
            </a:r>
            <a:r>
              <a:rPr lang="en-US" b="1" dirty="0">
                <a:solidFill>
                  <a:schemeClr val="bg1"/>
                </a:solidFill>
              </a:rPr>
              <a:t>W</a:t>
            </a:r>
            <a:r>
              <a:rPr lang="en-US" b="1" dirty="0" smtClean="0">
                <a:solidFill>
                  <a:schemeClr val="bg1"/>
                </a:solidFill>
              </a:rPr>
              <a:t>ire </a:t>
            </a:r>
            <a:r>
              <a:rPr lang="en-US" dirty="0" smtClean="0"/>
              <a:t/>
            </a:r>
            <a:br>
              <a:rPr lang="en-US" dirty="0" smtClean="0"/>
            </a:br>
            <a:endParaRPr lang="en-US" dirty="0"/>
          </a:p>
        </p:txBody>
      </p:sp>
      <p:sp>
        <p:nvSpPr>
          <p:cNvPr id="4" name="Text Placeholder 3"/>
          <p:cNvSpPr>
            <a:spLocks noGrp="1"/>
          </p:cNvSpPr>
          <p:nvPr>
            <p:ph type="body" idx="1"/>
          </p:nvPr>
        </p:nvSpPr>
        <p:spPr/>
        <p:txBody>
          <a:bodyPr/>
          <a:lstStyle/>
          <a:p>
            <a:pPr algn="ctr"/>
            <a:r>
              <a:rPr lang="en-US" dirty="0" smtClean="0"/>
              <a:t>Fish Tape: to pull wire </a:t>
            </a:r>
            <a:endParaRPr lang="en-US" dirty="0"/>
          </a:p>
        </p:txBody>
      </p:sp>
      <p:pic>
        <p:nvPicPr>
          <p:cNvPr id="8" name="Content Placeholder 7" descr="fishtape.jpg"/>
          <p:cNvPicPr>
            <a:picLocks noGrp="1" noChangeAspect="1"/>
          </p:cNvPicPr>
          <p:nvPr>
            <p:ph sz="half" idx="2"/>
          </p:nvPr>
        </p:nvPicPr>
        <p:blipFill>
          <a:blip r:embed="rId2" cstate="print"/>
          <a:stretch>
            <a:fillRect/>
          </a:stretch>
        </p:blipFill>
        <p:spPr>
          <a:xfrm>
            <a:off x="228600" y="2209800"/>
            <a:ext cx="4343400" cy="4419600"/>
          </a:xfrm>
        </p:spPr>
      </p:pic>
      <p:sp>
        <p:nvSpPr>
          <p:cNvPr id="6" name="Text Placeholder 5"/>
          <p:cNvSpPr>
            <a:spLocks noGrp="1"/>
          </p:cNvSpPr>
          <p:nvPr>
            <p:ph type="body" sz="quarter" idx="3"/>
          </p:nvPr>
        </p:nvSpPr>
        <p:spPr/>
        <p:txBody>
          <a:bodyPr>
            <a:normAutofit fontScale="70000" lnSpcReduction="20000"/>
          </a:bodyPr>
          <a:lstStyle/>
          <a:p>
            <a:r>
              <a:rPr lang="en-US" dirty="0" smtClean="0"/>
              <a:t>¾” stripped insulation, counterclockwise loop, and wire nuts to splice wires</a:t>
            </a:r>
            <a:endParaRPr lang="en-US" dirty="0"/>
          </a:p>
        </p:txBody>
      </p:sp>
      <p:pic>
        <p:nvPicPr>
          <p:cNvPr id="11" name="Content Placeholder 10" descr="strip wire.jpg"/>
          <p:cNvPicPr>
            <a:picLocks noGrp="1" noChangeAspect="1"/>
          </p:cNvPicPr>
          <p:nvPr>
            <p:ph sz="quarter" idx="4"/>
          </p:nvPr>
        </p:nvPicPr>
        <p:blipFill>
          <a:blip r:embed="rId3" cstate="print"/>
          <a:stretch>
            <a:fillRect/>
          </a:stretch>
        </p:blipFill>
        <p:spPr>
          <a:xfrm>
            <a:off x="4648200" y="2209800"/>
            <a:ext cx="4343400" cy="44196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Test and Troubleshoot Completed </a:t>
            </a:r>
            <a:r>
              <a:rPr lang="en-US" b="1" dirty="0">
                <a:solidFill>
                  <a:schemeClr val="bg1"/>
                </a:solidFill>
              </a:rPr>
              <a:t>I</a:t>
            </a:r>
            <a:r>
              <a:rPr lang="en-US" b="1" dirty="0" smtClean="0">
                <a:solidFill>
                  <a:schemeClr val="bg1"/>
                </a:solidFill>
              </a:rPr>
              <a:t>nstallation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Determine the problem first:</a:t>
            </a:r>
            <a:endParaRPr lang="en-US" dirty="0"/>
          </a:p>
          <a:p>
            <a:pPr lvl="1"/>
            <a:r>
              <a:rPr lang="en-US" dirty="0" smtClean="0"/>
              <a:t>is it a short</a:t>
            </a:r>
          </a:p>
          <a:p>
            <a:pPr lvl="1"/>
            <a:r>
              <a:rPr lang="en-US" dirty="0" smtClean="0"/>
              <a:t>is it working but not properly </a:t>
            </a:r>
          </a:p>
          <a:p>
            <a:pPr lvl="1"/>
            <a:r>
              <a:rPr lang="en-US" dirty="0" smtClean="0"/>
              <a:t>is it not working at all</a:t>
            </a:r>
          </a:p>
          <a:p>
            <a:r>
              <a:rPr lang="en-US" dirty="0" smtClean="0"/>
              <a:t>In case of a short test for continuity</a:t>
            </a:r>
          </a:p>
          <a:p>
            <a:r>
              <a:rPr lang="en-US" dirty="0" smtClean="0"/>
              <a:t>If not working or not working properly test for voltage starting at the first position</a:t>
            </a:r>
          </a:p>
          <a:p>
            <a:r>
              <a:rPr lang="en-US" dirty="0" smtClean="0"/>
              <a:t>Test the individual devices</a:t>
            </a:r>
          </a:p>
          <a:p>
            <a:pPr>
              <a:buNone/>
            </a:pPr>
            <a:endParaRPr lang="en-US" dirty="0" smtClean="0"/>
          </a:p>
          <a:p>
            <a:endParaRPr lang="en-US"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Identify Basic </a:t>
            </a:r>
            <a:r>
              <a:rPr lang="en-US" b="1" dirty="0">
                <a:solidFill>
                  <a:schemeClr val="bg1"/>
                </a:solidFill>
              </a:rPr>
              <a:t>S</a:t>
            </a:r>
            <a:r>
              <a:rPr lang="en-US" b="1" dirty="0" smtClean="0">
                <a:solidFill>
                  <a:schemeClr val="bg1"/>
                </a:solidFill>
              </a:rPr>
              <a:t>ervice </a:t>
            </a:r>
            <a:r>
              <a:rPr lang="en-US" b="1" dirty="0">
                <a:solidFill>
                  <a:schemeClr val="bg1"/>
                </a:solidFill>
              </a:rPr>
              <a:t>E</a:t>
            </a:r>
            <a:r>
              <a:rPr lang="en-US" b="1" dirty="0" smtClean="0">
                <a:solidFill>
                  <a:schemeClr val="bg1"/>
                </a:solidFill>
              </a:rPr>
              <a:t>ntrance </a:t>
            </a:r>
            <a:r>
              <a:rPr lang="en-US" b="1" dirty="0">
                <a:solidFill>
                  <a:schemeClr val="bg1"/>
                </a:solidFill>
              </a:rPr>
              <a:t>R</a:t>
            </a:r>
            <a:r>
              <a:rPr lang="en-US" b="1" dirty="0" smtClean="0">
                <a:solidFill>
                  <a:schemeClr val="bg1"/>
                </a:solidFill>
              </a:rPr>
              <a:t>equirements </a:t>
            </a:r>
            <a:r>
              <a:rPr lang="en-US" dirty="0" smtClean="0"/>
              <a:t/>
            </a:r>
            <a:br>
              <a:rPr lang="en-US" dirty="0" smtClean="0"/>
            </a:br>
            <a:endParaRPr lang="en-US" dirty="0"/>
          </a:p>
        </p:txBody>
      </p:sp>
      <p:pic>
        <p:nvPicPr>
          <p:cNvPr id="8" name="Content Placeholder 7" descr="serviceentrance.jpg"/>
          <p:cNvPicPr>
            <a:picLocks noGrp="1" noChangeAspect="1"/>
          </p:cNvPicPr>
          <p:nvPr>
            <p:ph sz="half" idx="1"/>
          </p:nvPr>
        </p:nvPicPr>
        <p:blipFill>
          <a:blip r:embed="rId2" cstate="print"/>
          <a:stretch>
            <a:fillRect/>
          </a:stretch>
        </p:blipFill>
        <p:spPr>
          <a:xfrm>
            <a:off x="152400" y="1524000"/>
            <a:ext cx="4343400" cy="5181599"/>
          </a:xfrm>
        </p:spPr>
      </p:pic>
      <p:pic>
        <p:nvPicPr>
          <p:cNvPr id="9" name="Content Placeholder 8" descr="panal.gif"/>
          <p:cNvPicPr>
            <a:picLocks noGrp="1" noChangeAspect="1"/>
          </p:cNvPicPr>
          <p:nvPr>
            <p:ph sz="half" idx="2"/>
          </p:nvPr>
        </p:nvPicPr>
        <p:blipFill>
          <a:blip r:embed="rId3" cstate="print"/>
          <a:stretch>
            <a:fillRect/>
          </a:stretch>
        </p:blipFill>
        <p:spPr>
          <a:xfrm>
            <a:off x="4648200" y="1524000"/>
            <a:ext cx="4343400" cy="5181599"/>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smtClean="0"/>
              <a:t/>
            </a:r>
            <a:br>
              <a:rPr lang="en-US" dirty="0" smtClean="0"/>
            </a:br>
            <a:r>
              <a:rPr lang="en-US" b="1" dirty="0" smtClean="0">
                <a:solidFill>
                  <a:schemeClr val="bg1"/>
                </a:solidFill>
              </a:rPr>
              <a:t>Install Fittings, Connectors, and Components</a:t>
            </a:r>
            <a:r>
              <a:rPr lang="en-US" dirty="0" smtClean="0"/>
              <a:t/>
            </a:r>
            <a:br>
              <a:rPr lang="en-US" dirty="0" smtClean="0"/>
            </a:br>
            <a:endParaRPr lang="en-US" dirty="0"/>
          </a:p>
        </p:txBody>
      </p:sp>
      <p:sp>
        <p:nvSpPr>
          <p:cNvPr id="3" name="Content Placeholder 2"/>
          <p:cNvSpPr>
            <a:spLocks noGrp="1"/>
          </p:cNvSpPr>
          <p:nvPr>
            <p:ph idx="1"/>
          </p:nvPr>
        </p:nvSpPr>
        <p:spPr>
          <a:xfrm>
            <a:off x="228600" y="1295400"/>
            <a:ext cx="8915400" cy="5562600"/>
          </a:xfrm>
        </p:spPr>
        <p:txBody>
          <a:bodyPr>
            <a:noAutofit/>
          </a:bodyPr>
          <a:lstStyle/>
          <a:p>
            <a:r>
              <a:rPr lang="en-US" sz="2800" dirty="0" smtClean="0"/>
              <a:t>General: Install electrical boxes and fittings where indicated, complying with manufacturer's written instructions, applicable requirements of NEC and NECA's "Standard of Installation", and in compliance with recognized industry practices to ensure that products fulfill requirements</a:t>
            </a:r>
          </a:p>
          <a:p>
            <a:r>
              <a:rPr lang="en-US" sz="2800" dirty="0" smtClean="0"/>
              <a:t>Coordinate installation of electrical boxes and fittings with wire/cable and raceway installation work</a:t>
            </a:r>
          </a:p>
          <a:p>
            <a:r>
              <a:rPr lang="en-US" sz="2800" dirty="0" smtClean="0"/>
              <a:t>Provide knockout closures to cap unused knockout holes where blanks have been removed</a:t>
            </a:r>
          </a:p>
          <a:p>
            <a:r>
              <a:rPr lang="en-US" sz="2800" dirty="0" smtClean="0"/>
              <a:t>Install boxes and conduit bodies in those locations to ensure ready accessibility of electrical wiring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Install Fittings, Connectors, and Components (continued)</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Avoid using round boxes where conduit must enter box through side of box, which would result in difficult and insecure connections when fastened with locknut</a:t>
            </a:r>
          </a:p>
          <a:p>
            <a:r>
              <a:rPr lang="en-US" dirty="0" smtClean="0"/>
              <a:t>Fasten boxes rigidly to substrates or structural surfaces to which attached, or solidly embedded electrical boxes in concrete or masonry</a:t>
            </a:r>
          </a:p>
          <a:p>
            <a:r>
              <a:rPr lang="en-US" dirty="0" smtClean="0"/>
              <a:t>Use cast metal outlets and device boxes for all exposed work outside</a:t>
            </a:r>
          </a:p>
          <a:p>
            <a:r>
              <a:rPr lang="en-US" dirty="0" smtClean="0"/>
              <a:t>Ground all metallic junction boxes by bonding to the system raceway grounding conductor. </a:t>
            </a:r>
          </a:p>
          <a:p>
            <a:r>
              <a:rPr lang="en-US" dirty="0" smtClean="0"/>
              <a:t>Ground the yoke or frame of all box-mounted devices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Transformers</a:t>
            </a:r>
            <a:r>
              <a:rPr lang="en-US" b="1" dirty="0"/>
              <a:t> </a:t>
            </a:r>
            <a:endParaRPr lang="en-US" dirty="0"/>
          </a:p>
        </p:txBody>
      </p:sp>
      <p:sp>
        <p:nvSpPr>
          <p:cNvPr id="3" name="Content Placeholder 2"/>
          <p:cNvSpPr>
            <a:spLocks noGrp="1"/>
          </p:cNvSpPr>
          <p:nvPr>
            <p:ph idx="1"/>
          </p:nvPr>
        </p:nvSpPr>
        <p:spPr/>
        <p:txBody>
          <a:bodyPr/>
          <a:lstStyle/>
          <a:p>
            <a:r>
              <a:rPr lang="en-US" dirty="0" smtClean="0"/>
              <a:t>Identify </a:t>
            </a:r>
            <a:r>
              <a:rPr lang="en-US" dirty="0"/>
              <a:t>primary and secondary windings </a:t>
            </a:r>
          </a:p>
          <a:p>
            <a:r>
              <a:rPr lang="en-US" dirty="0"/>
              <a:t>Calculate voltage and current for </a:t>
            </a:r>
          </a:p>
          <a:p>
            <a:pPr>
              <a:buNone/>
            </a:pPr>
            <a:r>
              <a:rPr lang="en-US" dirty="0" smtClean="0"/>
              <a:t>	primary/secondary </a:t>
            </a:r>
            <a:r>
              <a:rPr lang="en-US" dirty="0"/>
              <a:t>windings </a:t>
            </a:r>
          </a:p>
          <a:p>
            <a:r>
              <a:rPr lang="en-US" dirty="0"/>
              <a:t>Explain and calculate transformer efficiency </a:t>
            </a:r>
          </a:p>
          <a:p>
            <a:r>
              <a:rPr lang="en-US" dirty="0"/>
              <a:t>Determine KVA capacity and load </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Identify Primary and Secondary </a:t>
            </a:r>
            <a:r>
              <a:rPr lang="en-US" b="1" dirty="0">
                <a:solidFill>
                  <a:schemeClr val="bg1"/>
                </a:solidFill>
              </a:rPr>
              <a:t>W</a:t>
            </a:r>
            <a:r>
              <a:rPr lang="en-US" b="1" dirty="0" smtClean="0">
                <a:solidFill>
                  <a:schemeClr val="bg1"/>
                </a:solidFill>
              </a:rPr>
              <a:t>indings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105400"/>
          </a:xfrm>
        </p:spPr>
        <p:txBody>
          <a:bodyPr>
            <a:normAutofit fontScale="92500"/>
          </a:bodyPr>
          <a:lstStyle/>
          <a:p>
            <a:r>
              <a:rPr lang="en-US" dirty="0" smtClean="0"/>
              <a:t>Transformer – does not generate electrical power, it transfers electrical power. A transformer is a voltage changer</a:t>
            </a:r>
          </a:p>
          <a:p>
            <a:r>
              <a:rPr lang="en-US" dirty="0" smtClean="0"/>
              <a:t>Most transformers are designed to either step voltage up or to step it down, although some are used only to isolate one voltage from another</a:t>
            </a:r>
          </a:p>
          <a:p>
            <a:r>
              <a:rPr lang="en-US" dirty="0" smtClean="0"/>
              <a:t>Primary Winding – receives the energy and is called the input</a:t>
            </a:r>
          </a:p>
          <a:p>
            <a:r>
              <a:rPr lang="en-US" dirty="0" smtClean="0"/>
              <a:t>Secondary Winding is discharges the energy and is called the output</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Calculate </a:t>
            </a:r>
            <a:r>
              <a:rPr lang="en-US" b="1" dirty="0">
                <a:solidFill>
                  <a:schemeClr val="bg1"/>
                </a:solidFill>
              </a:rPr>
              <a:t>V</a:t>
            </a:r>
            <a:r>
              <a:rPr lang="en-US" b="1" dirty="0" smtClean="0">
                <a:solidFill>
                  <a:schemeClr val="bg1"/>
                </a:solidFill>
              </a:rPr>
              <a:t>oltage and Current for </a:t>
            </a:r>
            <a:br>
              <a:rPr lang="en-US" b="1" dirty="0" smtClean="0">
                <a:solidFill>
                  <a:schemeClr val="bg1"/>
                </a:solidFill>
              </a:rPr>
            </a:br>
            <a:r>
              <a:rPr lang="en-US" b="1" dirty="0" smtClean="0">
                <a:solidFill>
                  <a:schemeClr val="bg1"/>
                </a:solidFill>
              </a:rPr>
              <a:t>Primary/Secondary </a:t>
            </a:r>
            <a:r>
              <a:rPr lang="en-US" b="1" dirty="0">
                <a:solidFill>
                  <a:schemeClr val="bg1"/>
                </a:solidFill>
              </a:rPr>
              <a:t>W</a:t>
            </a:r>
            <a:r>
              <a:rPr lang="en-US" b="1" dirty="0" smtClean="0">
                <a:solidFill>
                  <a:schemeClr val="bg1"/>
                </a:solidFill>
              </a:rPr>
              <a:t>indings </a:t>
            </a:r>
            <a:r>
              <a:rPr lang="en-US" dirty="0" smtClean="0"/>
              <a:t/>
            </a:r>
            <a:br>
              <a:rPr lang="en-US" dirty="0" smtClean="0"/>
            </a:br>
            <a:endParaRPr lang="en-US" dirty="0"/>
          </a:p>
        </p:txBody>
      </p:sp>
      <p:sp>
        <p:nvSpPr>
          <p:cNvPr id="10" name="Text Placeholder 9"/>
          <p:cNvSpPr>
            <a:spLocks noGrp="1"/>
          </p:cNvSpPr>
          <p:nvPr>
            <p:ph type="body" idx="1"/>
          </p:nvPr>
        </p:nvSpPr>
        <p:spPr>
          <a:xfrm>
            <a:off x="152400" y="1535112"/>
            <a:ext cx="4495800" cy="2046288"/>
          </a:xfrm>
        </p:spPr>
        <p:txBody>
          <a:bodyPr>
            <a:normAutofit fontScale="92500"/>
          </a:bodyPr>
          <a:lstStyle/>
          <a:p>
            <a:pPr lvl="1"/>
            <a:endParaRPr lang="en-US" dirty="0" smtClean="0"/>
          </a:p>
          <a:p>
            <a:r>
              <a:rPr lang="en-US" dirty="0" smtClean="0"/>
              <a:t>Secondary voltage = Primary voltage (secondary turns / primary turns) </a:t>
            </a:r>
          </a:p>
          <a:p>
            <a:r>
              <a:rPr lang="en-US" dirty="0" smtClean="0"/>
              <a:t>Secondary current = Primary current (primary turns / secondary turns) </a:t>
            </a:r>
          </a:p>
          <a:p>
            <a:endParaRPr lang="en-US" dirty="0"/>
          </a:p>
        </p:txBody>
      </p:sp>
      <p:pic>
        <p:nvPicPr>
          <p:cNvPr id="9" name="Content Placeholder 8" descr="TransformerCALCULATIONS.gif"/>
          <p:cNvPicPr>
            <a:picLocks noGrp="1" noChangeAspect="1"/>
          </p:cNvPicPr>
          <p:nvPr>
            <p:ph sz="half" idx="2"/>
          </p:nvPr>
        </p:nvPicPr>
        <p:blipFill>
          <a:blip r:embed="rId2" cstate="print"/>
          <a:stretch>
            <a:fillRect/>
          </a:stretch>
        </p:blipFill>
        <p:spPr>
          <a:xfrm>
            <a:off x="228600" y="3200400"/>
            <a:ext cx="4267200" cy="3505200"/>
          </a:xfrm>
        </p:spPr>
      </p:pic>
      <p:sp>
        <p:nvSpPr>
          <p:cNvPr id="11" name="Text Placeholder 10"/>
          <p:cNvSpPr>
            <a:spLocks noGrp="1"/>
          </p:cNvSpPr>
          <p:nvPr>
            <p:ph type="body" sz="quarter" idx="3"/>
          </p:nvPr>
        </p:nvSpPr>
        <p:spPr/>
        <p:txBody>
          <a:bodyPr/>
          <a:lstStyle/>
          <a:p>
            <a:endParaRPr lang="en-US"/>
          </a:p>
        </p:txBody>
      </p:sp>
      <p:pic>
        <p:nvPicPr>
          <p:cNvPr id="8" name="Content Placeholder 7" descr="transforner.jpg"/>
          <p:cNvPicPr>
            <a:picLocks noGrp="1" noChangeAspect="1"/>
          </p:cNvPicPr>
          <p:nvPr>
            <p:ph sz="quarter" idx="4"/>
          </p:nvPr>
        </p:nvPicPr>
        <p:blipFill>
          <a:blip r:embed="rId3" cstate="print"/>
          <a:stretch>
            <a:fillRect/>
          </a:stretch>
        </p:blipFill>
        <p:spPr>
          <a:xfrm>
            <a:off x="4572000" y="1524000"/>
            <a:ext cx="4419600" cy="518160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Explain and Calculate </a:t>
            </a:r>
            <a:r>
              <a:rPr lang="en-US" b="1" dirty="0">
                <a:solidFill>
                  <a:schemeClr val="bg1"/>
                </a:solidFill>
              </a:rPr>
              <a:t>T</a:t>
            </a:r>
            <a:r>
              <a:rPr lang="en-US" b="1" dirty="0" smtClean="0">
                <a:solidFill>
                  <a:schemeClr val="bg1"/>
                </a:solidFill>
              </a:rPr>
              <a:t>ransformer </a:t>
            </a:r>
            <a:r>
              <a:rPr lang="en-US" b="1" dirty="0">
                <a:solidFill>
                  <a:schemeClr val="bg1"/>
                </a:solidFill>
              </a:rPr>
              <a:t>E</a:t>
            </a:r>
            <a:r>
              <a:rPr lang="en-US" b="1" dirty="0" smtClean="0">
                <a:solidFill>
                  <a:schemeClr val="bg1"/>
                </a:solidFill>
              </a:rPr>
              <a:t>fficiency </a:t>
            </a:r>
            <a:r>
              <a:rPr lang="en-US" dirty="0" smtClean="0"/>
              <a:t/>
            </a:r>
            <a:br>
              <a:rPr lang="en-US" dirty="0" smtClean="0"/>
            </a:b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Explanation of Transformer Efficiency</a:t>
            </a:r>
            <a:endParaRPr lang="en-US" dirty="0"/>
          </a:p>
        </p:txBody>
      </p:sp>
      <p:sp>
        <p:nvSpPr>
          <p:cNvPr id="5" name="Content Placeholder 4"/>
          <p:cNvSpPr>
            <a:spLocks noGrp="1"/>
          </p:cNvSpPr>
          <p:nvPr>
            <p:ph sz="half" idx="2"/>
          </p:nvPr>
        </p:nvSpPr>
        <p:spPr>
          <a:xfrm>
            <a:off x="457200" y="2174874"/>
            <a:ext cx="4040188" cy="4378325"/>
          </a:xfrm>
        </p:spPr>
        <p:txBody>
          <a:bodyPr>
            <a:normAutofit fontScale="92500"/>
          </a:bodyPr>
          <a:lstStyle/>
          <a:p>
            <a:r>
              <a:rPr lang="en-US" dirty="0" smtClean="0"/>
              <a:t>An ideal transformer would have no energy losses, and would be 100% efficient</a:t>
            </a:r>
          </a:p>
          <a:p>
            <a:r>
              <a:rPr lang="en-US" dirty="0" smtClean="0"/>
              <a:t>In practical transformers energy is dissipated in the windings, core, and surrounding structures</a:t>
            </a:r>
          </a:p>
          <a:p>
            <a:r>
              <a:rPr lang="en-US" dirty="0" smtClean="0"/>
              <a:t>Larger transformers are generally more efficient, and those rated for electricity distribution usually perform better than 98%</a:t>
            </a:r>
            <a:endParaRPr lang="en-US" dirty="0"/>
          </a:p>
        </p:txBody>
      </p:sp>
      <p:sp>
        <p:nvSpPr>
          <p:cNvPr id="6" name="Text Placeholder 5"/>
          <p:cNvSpPr>
            <a:spLocks noGrp="1"/>
          </p:cNvSpPr>
          <p:nvPr>
            <p:ph type="body" sz="quarter" idx="3"/>
          </p:nvPr>
        </p:nvSpPr>
        <p:spPr>
          <a:xfrm>
            <a:off x="4648200" y="1524000"/>
            <a:ext cx="4041775" cy="639762"/>
          </a:xfrm>
        </p:spPr>
        <p:txBody>
          <a:bodyPr>
            <a:noAutofit/>
          </a:bodyPr>
          <a:lstStyle/>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r>
              <a:rPr lang="en-US" sz="2200" dirty="0" smtClean="0"/>
              <a:t>Transformer Efficiency Formula      </a:t>
            </a:r>
            <a:endParaRPr lang="en-US" sz="2200" dirty="0"/>
          </a:p>
        </p:txBody>
      </p:sp>
      <p:pic>
        <p:nvPicPr>
          <p:cNvPr id="8" name="Content Placeholder 7" descr="transformerEFFICENCY.gif"/>
          <p:cNvPicPr>
            <a:picLocks noGrp="1" noChangeAspect="1"/>
          </p:cNvPicPr>
          <p:nvPr>
            <p:ph sz="quarter" idx="4"/>
          </p:nvPr>
        </p:nvPicPr>
        <p:blipFill>
          <a:blip r:embed="rId2" cstate="print"/>
          <a:stretch>
            <a:fillRect/>
          </a:stretch>
        </p:blipFill>
        <p:spPr>
          <a:xfrm>
            <a:off x="4648200" y="2209800"/>
            <a:ext cx="4267200" cy="4343399"/>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Determine KVA Capacity and Load </a:t>
            </a:r>
            <a:r>
              <a:rPr lang="en-US" dirty="0" smtClean="0"/>
              <a:t/>
            </a:r>
            <a:br>
              <a:rPr lang="en-US" dirty="0" smtClean="0"/>
            </a:br>
            <a:endParaRPr lang="en-US" dirty="0"/>
          </a:p>
        </p:txBody>
      </p:sp>
      <p:sp>
        <p:nvSpPr>
          <p:cNvPr id="4" name="Text Placeholder 3"/>
          <p:cNvSpPr>
            <a:spLocks noGrp="1"/>
          </p:cNvSpPr>
          <p:nvPr>
            <p:ph type="body" idx="1"/>
          </p:nvPr>
        </p:nvSpPr>
        <p:spPr>
          <a:xfrm>
            <a:off x="228600" y="1535113"/>
            <a:ext cx="3810000" cy="639762"/>
          </a:xfrm>
        </p:spPr>
        <p:txBody>
          <a:bodyPr/>
          <a:lstStyle/>
          <a:p>
            <a:pPr algn="ctr"/>
            <a:r>
              <a:rPr lang="en-US" dirty="0" smtClean="0"/>
              <a:t>Single Phase</a:t>
            </a:r>
            <a:endParaRPr lang="en-US" dirty="0"/>
          </a:p>
        </p:txBody>
      </p:sp>
      <p:sp>
        <p:nvSpPr>
          <p:cNvPr id="5" name="Content Placeholder 4"/>
          <p:cNvSpPr>
            <a:spLocks noGrp="1"/>
          </p:cNvSpPr>
          <p:nvPr>
            <p:ph sz="half" idx="2"/>
          </p:nvPr>
        </p:nvSpPr>
        <p:spPr>
          <a:xfrm>
            <a:off x="152400" y="2174874"/>
            <a:ext cx="3962400" cy="4454525"/>
          </a:xfrm>
        </p:spPr>
        <p:txBody>
          <a:bodyPr>
            <a:normAutofit/>
          </a:bodyPr>
          <a:lstStyle/>
          <a:p>
            <a:r>
              <a:rPr lang="en-US" dirty="0" smtClean="0"/>
              <a:t>Formulas may be used to determine proper KVA size for the required transformer</a:t>
            </a:r>
          </a:p>
          <a:p>
            <a:r>
              <a:rPr lang="en-US" sz="2200" b="1" dirty="0" smtClean="0"/>
              <a:t>To determine KVA when volts and amperes are known:</a:t>
            </a:r>
          </a:p>
          <a:p>
            <a:pPr>
              <a:buNone/>
            </a:pPr>
            <a:r>
              <a:rPr lang="en-US" dirty="0" smtClean="0"/>
              <a:t>	KVA = (Volts x Amps)/1000</a:t>
            </a:r>
          </a:p>
          <a:p>
            <a:r>
              <a:rPr lang="en-US" sz="2200" b="1" dirty="0" smtClean="0"/>
              <a:t>To determine Amperes when KVA and volts are known:</a:t>
            </a:r>
          </a:p>
          <a:p>
            <a:pPr>
              <a:buNone/>
            </a:pPr>
            <a:r>
              <a:rPr lang="en-US" dirty="0" smtClean="0"/>
              <a:t>	Amps = (KVA x 1000)/Volts</a:t>
            </a:r>
            <a:endParaRPr lang="en-US" dirty="0"/>
          </a:p>
        </p:txBody>
      </p:sp>
      <p:sp>
        <p:nvSpPr>
          <p:cNvPr id="6" name="Text Placeholder 5"/>
          <p:cNvSpPr>
            <a:spLocks noGrp="1"/>
          </p:cNvSpPr>
          <p:nvPr>
            <p:ph type="body" sz="quarter" idx="3"/>
          </p:nvPr>
        </p:nvSpPr>
        <p:spPr/>
        <p:txBody>
          <a:bodyPr/>
          <a:lstStyle/>
          <a:p>
            <a:pPr algn="ctr"/>
            <a:r>
              <a:rPr lang="en-US" dirty="0" smtClean="0"/>
              <a:t>Three Phase</a:t>
            </a:r>
            <a:endParaRPr lang="en-US" dirty="0"/>
          </a:p>
        </p:txBody>
      </p:sp>
      <p:sp>
        <p:nvSpPr>
          <p:cNvPr id="7" name="Content Placeholder 6"/>
          <p:cNvSpPr>
            <a:spLocks noGrp="1"/>
          </p:cNvSpPr>
          <p:nvPr>
            <p:ph sz="quarter" idx="4"/>
          </p:nvPr>
        </p:nvSpPr>
        <p:spPr>
          <a:xfrm>
            <a:off x="4572000" y="2174874"/>
            <a:ext cx="4419599" cy="4378325"/>
          </a:xfrm>
        </p:spPr>
        <p:txBody>
          <a:bodyPr>
            <a:normAutofit fontScale="92500" lnSpcReduction="10000"/>
          </a:bodyPr>
          <a:lstStyle/>
          <a:p>
            <a:r>
              <a:rPr lang="en-US" dirty="0" smtClean="0"/>
              <a:t>Formulas may be used to determine proper KVA size for the required transformer</a:t>
            </a:r>
          </a:p>
          <a:p>
            <a:r>
              <a:rPr lang="en-US" b="1" dirty="0" smtClean="0"/>
              <a:t>To determine three phase KVA when volts and amperes are known:</a:t>
            </a:r>
          </a:p>
          <a:p>
            <a:pPr>
              <a:buNone/>
            </a:pPr>
            <a:r>
              <a:rPr lang="en-US" dirty="0" smtClean="0"/>
              <a:t>Three Phase KVA =(</a:t>
            </a:r>
            <a:r>
              <a:rPr lang="fr-FR" dirty="0" smtClean="0"/>
              <a:t>Volts x </a:t>
            </a:r>
            <a:r>
              <a:rPr lang="fr-FR" dirty="0" err="1" smtClean="0"/>
              <a:t>Amps</a:t>
            </a:r>
            <a:r>
              <a:rPr lang="fr-FR" dirty="0" smtClean="0"/>
              <a:t> x 1.73) / </a:t>
            </a:r>
            <a:r>
              <a:rPr lang="en-US" dirty="0" smtClean="0"/>
              <a:t>1000</a:t>
            </a:r>
          </a:p>
          <a:p>
            <a:r>
              <a:rPr lang="en-US" b="1" dirty="0" smtClean="0"/>
              <a:t>To determine Amperes when KVA and volts are known:</a:t>
            </a:r>
          </a:p>
          <a:p>
            <a:pPr>
              <a:buNone/>
            </a:pPr>
            <a:r>
              <a:rPr lang="en-US" dirty="0" smtClean="0"/>
              <a:t>Amps =(</a:t>
            </a:r>
            <a:r>
              <a:rPr lang="nn-NO" dirty="0" smtClean="0"/>
              <a:t>3 Phase KVA x 1000) / (</a:t>
            </a:r>
            <a:r>
              <a:rPr lang="en-US" dirty="0" smtClean="0"/>
              <a:t>Volts x 1.73)</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solidFill>
                  <a:schemeClr val="bg1"/>
                </a:solidFill>
              </a:rPr>
              <a:t/>
            </a:r>
            <a:br>
              <a:rPr lang="en-US" dirty="0" smtClean="0">
                <a:solidFill>
                  <a:schemeClr val="bg1"/>
                </a:solidFill>
              </a:rPr>
            </a:br>
            <a:r>
              <a:rPr lang="en-US" b="1" dirty="0" smtClean="0">
                <a:solidFill>
                  <a:schemeClr val="bg1"/>
                </a:solidFill>
              </a:rPr>
              <a:t>Identify Procedures for Fire and Environmental </a:t>
            </a:r>
            <a:r>
              <a:rPr lang="en-US" b="1" dirty="0">
                <a:solidFill>
                  <a:schemeClr val="bg1"/>
                </a:solidFill>
              </a:rPr>
              <a:t>S</a:t>
            </a:r>
            <a:r>
              <a:rPr lang="en-US" b="1" dirty="0" smtClean="0">
                <a:solidFill>
                  <a:schemeClr val="bg1"/>
                </a:solidFill>
              </a:rPr>
              <a:t>afety </a:t>
            </a:r>
            <a:r>
              <a:rPr lang="en-US" dirty="0" smtClean="0"/>
              <a:t/>
            </a:r>
            <a:br>
              <a:rPr lang="en-US" dirty="0" smtClean="0"/>
            </a:br>
            <a:endParaRPr lang="en-US" dirty="0"/>
          </a:p>
        </p:txBody>
      </p:sp>
      <p:sp>
        <p:nvSpPr>
          <p:cNvPr id="3" name="Content Placeholder 2"/>
          <p:cNvSpPr>
            <a:spLocks noGrp="1"/>
          </p:cNvSpPr>
          <p:nvPr>
            <p:ph idx="1"/>
          </p:nvPr>
        </p:nvSpPr>
        <p:spPr>
          <a:xfrm>
            <a:off x="457200" y="2057400"/>
            <a:ext cx="8229600" cy="4572000"/>
          </a:xfrm>
        </p:spPr>
        <p:txBody>
          <a:bodyPr>
            <a:normAutofit fontScale="62500" lnSpcReduction="20000"/>
          </a:bodyPr>
          <a:lstStyle/>
          <a:p>
            <a:r>
              <a:rPr lang="en-US" sz="3800" b="1" dirty="0" smtClean="0"/>
              <a:t>Class A -</a:t>
            </a:r>
            <a:r>
              <a:rPr lang="en-US" sz="3800" dirty="0" smtClean="0"/>
              <a:t> extinguishers are for ordinary combustible materials such as paper, wood, cardboard, and most plastics. </a:t>
            </a:r>
          </a:p>
          <a:p>
            <a:r>
              <a:rPr lang="en-US" sz="3800" b="1" dirty="0" smtClean="0"/>
              <a:t>Class B -</a:t>
            </a:r>
            <a:r>
              <a:rPr lang="en-US" sz="3800" dirty="0" smtClean="0"/>
              <a:t> fires involve flammable or combustible liquids such as gasoline, kerosene, grease and oil.  </a:t>
            </a:r>
          </a:p>
          <a:p>
            <a:r>
              <a:rPr lang="en-US" sz="3800" b="1" dirty="0" smtClean="0">
                <a:solidFill>
                  <a:srgbClr val="FFFF00"/>
                </a:solidFill>
              </a:rPr>
              <a:t>Class C -</a:t>
            </a:r>
            <a:r>
              <a:rPr lang="en-US" sz="3800" dirty="0" smtClean="0">
                <a:solidFill>
                  <a:srgbClr val="FFFF00"/>
                </a:solidFill>
              </a:rPr>
              <a:t> fires involve electrical equipment, such as appliances, wiring, circuit breakers and outlets. Never use water to extinguish class C fires - the risk of electrical shock is far too great! Class C extinguishers do not have a numerical rating. The C classification means the extinguishing agent is non-conductive.</a:t>
            </a:r>
          </a:p>
          <a:p>
            <a:r>
              <a:rPr lang="en-US" sz="3800" b="1" dirty="0" smtClean="0"/>
              <a:t>Class D -</a:t>
            </a:r>
            <a:r>
              <a:rPr lang="en-US" sz="3800" dirty="0" smtClean="0"/>
              <a:t> fire extinguishers are commonly found in a chemical laboratory. They are for fires that involve combustible metals, such as magnesium, titanium, potassium and sodium.  </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Motors</a:t>
            </a:r>
            <a:r>
              <a:rPr lang="en-US" b="1" dirty="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Describe </a:t>
            </a:r>
            <a:r>
              <a:rPr lang="en-US" dirty="0"/>
              <a:t>characteristics of various types of motors </a:t>
            </a:r>
          </a:p>
          <a:p>
            <a:r>
              <a:rPr lang="en-US" dirty="0"/>
              <a:t>Distinguish between capacitor run and capacitor start </a:t>
            </a:r>
          </a:p>
          <a:p>
            <a:r>
              <a:rPr lang="en-US" dirty="0"/>
              <a:t>Wire a three-phase motor </a:t>
            </a:r>
          </a:p>
          <a:p>
            <a:r>
              <a:rPr lang="en-US" dirty="0"/>
              <a:t>Identify and connect motor connections </a:t>
            </a:r>
          </a:p>
          <a:p>
            <a:r>
              <a:rPr lang="en-US" dirty="0"/>
              <a:t>Install, test, and troubleshoot motors </a:t>
            </a:r>
          </a:p>
          <a:p>
            <a:r>
              <a:rPr lang="en-US" dirty="0"/>
              <a:t>Reverse motor rotation properly </a:t>
            </a:r>
          </a:p>
          <a:p>
            <a:r>
              <a:rPr lang="en-US" dirty="0"/>
              <a:t>Calculate motor efficiency </a:t>
            </a:r>
          </a:p>
          <a:p>
            <a:r>
              <a:rPr lang="en-US" dirty="0"/>
              <a:t>Select short-circuit and overload protection for specific purposes </a:t>
            </a:r>
          </a:p>
          <a:p>
            <a:r>
              <a:rPr lang="en-US" dirty="0"/>
              <a:t>Identify and interpret motor nameplate information </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Describe Characteristics of Various </a:t>
            </a:r>
            <a:r>
              <a:rPr lang="en-US" b="1" dirty="0">
                <a:solidFill>
                  <a:schemeClr val="bg1"/>
                </a:solidFill>
              </a:rPr>
              <a:t>T</a:t>
            </a:r>
            <a:r>
              <a:rPr lang="en-US" b="1" dirty="0" smtClean="0">
                <a:solidFill>
                  <a:schemeClr val="bg1"/>
                </a:solidFill>
              </a:rPr>
              <a:t>ypes of Motors </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5410200"/>
          </a:xfrm>
        </p:spPr>
        <p:txBody>
          <a:bodyPr>
            <a:normAutofit fontScale="85000" lnSpcReduction="10000"/>
          </a:bodyPr>
          <a:lstStyle/>
          <a:p>
            <a:r>
              <a:rPr lang="en-US" b="1" dirty="0" smtClean="0"/>
              <a:t>Armature</a:t>
            </a:r>
            <a:r>
              <a:rPr lang="en-US" dirty="0" smtClean="0"/>
              <a:t> – generally refers to one of the two principal electrical components of an electromechanical machine, generally in a motor or generator</a:t>
            </a:r>
          </a:p>
          <a:p>
            <a:r>
              <a:rPr lang="en-US" b="1" dirty="0" smtClean="0"/>
              <a:t>Solenoid</a:t>
            </a:r>
            <a:r>
              <a:rPr lang="en-US" dirty="0" smtClean="0"/>
              <a:t> – refers to a long, thin loop of wire, often wrapped around a metallic core, which produces a magnetic field when an electric current is passed through it</a:t>
            </a:r>
          </a:p>
          <a:p>
            <a:r>
              <a:rPr lang="en-US" b="1" dirty="0" err="1" smtClean="0"/>
              <a:t>Commutator</a:t>
            </a:r>
            <a:r>
              <a:rPr lang="en-US" b="1" dirty="0" smtClean="0"/>
              <a:t> –</a:t>
            </a:r>
            <a:r>
              <a:rPr lang="en-US" dirty="0" smtClean="0"/>
              <a:t> is a rotary electrical switch that periodically reverses the current direction between the rotor and the external circuit</a:t>
            </a:r>
          </a:p>
          <a:p>
            <a:r>
              <a:rPr lang="en-US" dirty="0" smtClean="0"/>
              <a:t>Series wound motor – is referred to as a </a:t>
            </a:r>
            <a:r>
              <a:rPr lang="en-US" b="1" dirty="0" smtClean="0">
                <a:solidFill>
                  <a:srgbClr val="FF0000"/>
                </a:solidFill>
              </a:rPr>
              <a:t>universal motor</a:t>
            </a:r>
            <a:r>
              <a:rPr lang="en-US" dirty="0" smtClean="0">
                <a:solidFill>
                  <a:srgbClr val="FF0000"/>
                </a:solidFill>
              </a:rPr>
              <a:t> </a:t>
            </a:r>
            <a:r>
              <a:rPr lang="en-US" dirty="0" smtClean="0"/>
              <a:t>when it has been designed to operate on either AC or DC power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Distinguish Between </a:t>
            </a:r>
            <a:r>
              <a:rPr lang="en-US" b="1" dirty="0">
                <a:solidFill>
                  <a:schemeClr val="bg1"/>
                </a:solidFill>
              </a:rPr>
              <a:t>C</a:t>
            </a:r>
            <a:r>
              <a:rPr lang="en-US" b="1" dirty="0" smtClean="0">
                <a:solidFill>
                  <a:schemeClr val="bg1"/>
                </a:solidFill>
              </a:rPr>
              <a:t>apacitor Run and Capacitor </a:t>
            </a:r>
            <a:r>
              <a:rPr lang="en-US" b="1" dirty="0">
                <a:solidFill>
                  <a:schemeClr val="bg1"/>
                </a:solidFill>
              </a:rPr>
              <a:t>S</a:t>
            </a:r>
            <a:r>
              <a:rPr lang="en-US" b="1" dirty="0" smtClean="0">
                <a:solidFill>
                  <a:schemeClr val="bg1"/>
                </a:solidFill>
              </a:rPr>
              <a:t>tart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Run capacitors – are designed for continuous duty, and they are energized the entire time the motor is running</a:t>
            </a:r>
          </a:p>
          <a:p>
            <a:r>
              <a:rPr lang="en-US" dirty="0" smtClean="0"/>
              <a:t>Start capacitors – briefly increase motor starting torque and allow a motor to be cycled on and off rapidly</a:t>
            </a:r>
          </a:p>
          <a:p>
            <a:r>
              <a:rPr lang="en-US" dirty="0" smtClean="0"/>
              <a:t>Dual run capacitor – supports 2 electric motors, such as in large air conditioner or heat pump units, with both a fan motor and a compressor motor</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b="1" dirty="0" smtClean="0">
                <a:solidFill>
                  <a:schemeClr val="bg1"/>
                </a:solidFill>
              </a:rPr>
              <a:t>Wire a Three-Phase </a:t>
            </a:r>
            <a:r>
              <a:rPr lang="en-US" b="1" dirty="0">
                <a:solidFill>
                  <a:schemeClr val="bg1"/>
                </a:solidFill>
              </a:rPr>
              <a:t>M</a:t>
            </a:r>
            <a:r>
              <a:rPr lang="en-US" b="1" dirty="0" smtClean="0">
                <a:solidFill>
                  <a:schemeClr val="bg1"/>
                </a:solidFill>
              </a:rPr>
              <a:t>otor </a:t>
            </a:r>
            <a:r>
              <a:rPr lang="en-US" dirty="0" smtClean="0"/>
              <a:t/>
            </a:r>
            <a:br>
              <a:rPr lang="en-US" dirty="0" smtClean="0"/>
            </a:br>
            <a:endParaRPr lang="en-US" dirty="0"/>
          </a:p>
        </p:txBody>
      </p:sp>
      <p:pic>
        <p:nvPicPr>
          <p:cNvPr id="4" name="Content Placeholder 3" descr="3phasemotor.png"/>
          <p:cNvPicPr>
            <a:picLocks noGrp="1" noChangeAspect="1"/>
          </p:cNvPicPr>
          <p:nvPr>
            <p:ph idx="1"/>
          </p:nvPr>
        </p:nvPicPr>
        <p:blipFill>
          <a:blip r:embed="rId2" cstate="print"/>
          <a:stretch>
            <a:fillRect/>
          </a:stretch>
        </p:blipFill>
        <p:spPr>
          <a:xfrm>
            <a:off x="381000" y="1295400"/>
            <a:ext cx="8534400" cy="5410199"/>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Identify and Connect </a:t>
            </a:r>
            <a:r>
              <a:rPr lang="en-US" b="1" dirty="0">
                <a:solidFill>
                  <a:schemeClr val="bg1"/>
                </a:solidFill>
              </a:rPr>
              <a:t>M</a:t>
            </a:r>
            <a:r>
              <a:rPr lang="en-US" b="1" dirty="0" smtClean="0">
                <a:solidFill>
                  <a:schemeClr val="bg1"/>
                </a:solidFill>
              </a:rPr>
              <a:t>otor </a:t>
            </a:r>
            <a:r>
              <a:rPr lang="en-US" b="1" dirty="0">
                <a:solidFill>
                  <a:schemeClr val="bg1"/>
                </a:solidFill>
              </a:rPr>
              <a:t>C</a:t>
            </a:r>
            <a:r>
              <a:rPr lang="en-US" b="1" dirty="0" smtClean="0">
                <a:solidFill>
                  <a:schemeClr val="bg1"/>
                </a:solidFill>
              </a:rPr>
              <a:t>onnections </a:t>
            </a:r>
            <a:r>
              <a:rPr lang="en-US" dirty="0" smtClean="0"/>
              <a:t/>
            </a:r>
            <a:br>
              <a:rPr lang="en-US" dirty="0" smtClean="0"/>
            </a:br>
            <a:endParaRPr lang="en-US" dirty="0"/>
          </a:p>
        </p:txBody>
      </p:sp>
      <p:pic>
        <p:nvPicPr>
          <p:cNvPr id="7" name="Content Placeholder 6" descr="stardelta.jpg"/>
          <p:cNvPicPr>
            <a:picLocks noGrp="1" noChangeAspect="1"/>
          </p:cNvPicPr>
          <p:nvPr>
            <p:ph sz="half" idx="2"/>
          </p:nvPr>
        </p:nvPicPr>
        <p:blipFill>
          <a:blip r:embed="rId2" cstate="print"/>
          <a:stretch>
            <a:fillRect/>
          </a:stretch>
        </p:blipFill>
        <p:spPr>
          <a:xfrm>
            <a:off x="4419600" y="1905000"/>
            <a:ext cx="4572000" cy="4343400"/>
          </a:xfrm>
        </p:spPr>
      </p:pic>
      <p:pic>
        <p:nvPicPr>
          <p:cNvPr id="9" name="Content Placeholder 8" descr="deltawye.gif"/>
          <p:cNvPicPr>
            <a:picLocks noGrp="1" noChangeAspect="1"/>
          </p:cNvPicPr>
          <p:nvPr>
            <p:ph sz="half" idx="1"/>
          </p:nvPr>
        </p:nvPicPr>
        <p:blipFill>
          <a:blip r:embed="rId3" cstate="print"/>
          <a:stretch>
            <a:fillRect/>
          </a:stretch>
        </p:blipFill>
        <p:spPr>
          <a:xfrm>
            <a:off x="152400" y="1905000"/>
            <a:ext cx="4191000" cy="4267200"/>
          </a:xfr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t/>
            </a:r>
            <a:br>
              <a:rPr lang="en-US" dirty="0" smtClean="0"/>
            </a:br>
            <a:r>
              <a:rPr lang="en-US" b="1" dirty="0" smtClean="0">
                <a:solidFill>
                  <a:schemeClr val="bg1"/>
                </a:solidFill>
              </a:rPr>
              <a:t>Install, Test, and Troubleshoot </a:t>
            </a:r>
            <a:r>
              <a:rPr lang="en-US" b="1" dirty="0">
                <a:solidFill>
                  <a:schemeClr val="bg1"/>
                </a:solidFill>
              </a:rPr>
              <a:t>M</a:t>
            </a:r>
            <a:r>
              <a:rPr lang="en-US" b="1" dirty="0" smtClean="0">
                <a:solidFill>
                  <a:schemeClr val="bg1"/>
                </a:solidFill>
              </a:rPr>
              <a:t>otors </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638800"/>
          </a:xfrm>
        </p:spPr>
        <p:txBody>
          <a:bodyPr>
            <a:noAutofit/>
          </a:bodyPr>
          <a:lstStyle/>
          <a:p>
            <a:r>
              <a:rPr lang="en-US" sz="2400" dirty="0" smtClean="0"/>
              <a:t>Shut </a:t>
            </a:r>
            <a:r>
              <a:rPr lang="en-US" sz="2400" dirty="0" smtClean="0"/>
              <a:t>off all electric power to the motor, whether by turning off a circuit breaker or removing fuses from the </a:t>
            </a:r>
            <a:r>
              <a:rPr lang="en-US" sz="2400" dirty="0" smtClean="0"/>
              <a:t>disconnect</a:t>
            </a:r>
            <a:endParaRPr lang="en-US" sz="2400" dirty="0" smtClean="0"/>
          </a:p>
          <a:p>
            <a:r>
              <a:rPr lang="en-US" sz="2400" dirty="0" smtClean="0"/>
              <a:t>Remove </a:t>
            </a:r>
            <a:r>
              <a:rPr lang="en-US" sz="2400" dirty="0" smtClean="0"/>
              <a:t>the wiring cover on the electric </a:t>
            </a:r>
            <a:r>
              <a:rPr lang="en-US" sz="2400" dirty="0" smtClean="0"/>
              <a:t>motor. </a:t>
            </a:r>
            <a:r>
              <a:rPr lang="en-US" sz="2400" dirty="0" smtClean="0"/>
              <a:t>Read the motor's nameplate data to confirm whether it's a low-voltage 115-volt motor, a 230-volt motor or a three-phase 230-volt or high-voltage 480-volt motor. This will determine the number of power leads the motor has. All single-phase 115-volt and 230-volt motors have two wire leads that connect to the power supply. All three-phase 230-volt and 480-volt motors have three wire leads that connect to the three-phase </a:t>
            </a:r>
            <a:r>
              <a:rPr lang="en-US" sz="2400" dirty="0" smtClean="0"/>
              <a:t>power</a:t>
            </a:r>
            <a:endParaRPr lang="en-US" sz="2400" dirty="0" smtClean="0"/>
          </a:p>
          <a:p>
            <a:r>
              <a:rPr lang="en-US" sz="2400" dirty="0" smtClean="0"/>
              <a:t>You </a:t>
            </a:r>
            <a:r>
              <a:rPr lang="en-US" sz="2400" dirty="0" smtClean="0"/>
              <a:t>may have to identify the power leads to the wires on the electric motor if it is a three-phase motor. This will ensure the rotation will be correct when you re-terminate the motor. Turn your ohm meter to the ohm setting. The meter should read OL (open lead) or zero ohms</a:t>
            </a:r>
            <a:r>
              <a:rPr lang="en-US" sz="2400" dirty="0" smtClean="0"/>
              <a:t>.</a:t>
            </a:r>
            <a:endParaRPr lang="en-US" sz="2400"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b="1" dirty="0" smtClean="0">
                <a:solidFill>
                  <a:schemeClr val="bg1"/>
                </a:solidFill>
              </a:rPr>
              <a:t>Install, Test, and Troubleshoot Motors</a:t>
            </a:r>
            <a:endParaRPr lang="en-US" dirty="0"/>
          </a:p>
        </p:txBody>
      </p:sp>
      <p:sp>
        <p:nvSpPr>
          <p:cNvPr id="3" name="Content Placeholder 2"/>
          <p:cNvSpPr>
            <a:spLocks noGrp="1"/>
          </p:cNvSpPr>
          <p:nvPr>
            <p:ph idx="1"/>
          </p:nvPr>
        </p:nvSpPr>
        <p:spPr>
          <a:xfrm>
            <a:off x="457200" y="990600"/>
            <a:ext cx="8229600" cy="5715000"/>
          </a:xfrm>
        </p:spPr>
        <p:txBody>
          <a:bodyPr>
            <a:noAutofit/>
          </a:bodyPr>
          <a:lstStyle/>
          <a:p>
            <a:r>
              <a:rPr lang="en-US" sz="2200" dirty="0" smtClean="0"/>
              <a:t>Touch one lead to the case of the motor, and test each motor lead. The ohm meter should read OL, or zero ohms. If a reading of any ohms is observed, you may have a direct short in the motor windings; the motor may be bad. Some electric motors, especially the three-phase type, may have a large resistance reading--in the 20 </a:t>
            </a:r>
            <a:r>
              <a:rPr lang="en-US" sz="2200" dirty="0" err="1" smtClean="0"/>
              <a:t>megaohms</a:t>
            </a:r>
            <a:r>
              <a:rPr lang="en-US" sz="2200" dirty="0" smtClean="0"/>
              <a:t> range or larger. This may be fine, or this may be a sign that the bearings are going </a:t>
            </a:r>
            <a:r>
              <a:rPr lang="en-US" sz="2200" dirty="0" smtClean="0"/>
              <a:t>bad</a:t>
            </a:r>
            <a:r>
              <a:rPr lang="en-US" sz="2200" dirty="0" smtClean="0"/>
              <a:t>.</a:t>
            </a:r>
          </a:p>
          <a:p>
            <a:r>
              <a:rPr lang="en-US" sz="2200" dirty="0" smtClean="0"/>
              <a:t>Remove the capacitor from its housing if you are testing a single-phase motor that has a capacitor</a:t>
            </a:r>
            <a:r>
              <a:rPr lang="en-US" sz="2200" dirty="0" smtClean="0"/>
              <a:t>. </a:t>
            </a:r>
            <a:r>
              <a:rPr lang="en-US" sz="2200" dirty="0" smtClean="0"/>
              <a:t>The capacitor is like a battery and stores a high-voltage charge. Turn your ohm meter to volts and carefully touch to the bare leads of the capacitor. If voltage is read, the capacitor still contains a charge. Holding the leads of the meter to the capacitor should show it discharging. Continue until zero voltage is observed on the meter. Most modern volt ohm meters have a capacitor-testing switch, making it easy to determine the status of the capacitor. In most cases, the capacitor only needs to be replaced on these types of single-phase electric motors</a:t>
            </a:r>
            <a:r>
              <a:rPr lang="en-US" sz="2200" dirty="0" smtClean="0"/>
              <a:t>.</a:t>
            </a:r>
            <a:endParaRPr lang="en-US" sz="2200"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Reverse Motor </a:t>
            </a:r>
            <a:r>
              <a:rPr lang="en-US" b="1" dirty="0">
                <a:solidFill>
                  <a:schemeClr val="bg1"/>
                </a:solidFill>
              </a:rPr>
              <a:t>R</a:t>
            </a:r>
            <a:r>
              <a:rPr lang="en-US" b="1" dirty="0" smtClean="0">
                <a:solidFill>
                  <a:schemeClr val="bg1"/>
                </a:solidFill>
              </a:rPr>
              <a:t>otation </a:t>
            </a:r>
            <a:r>
              <a:rPr lang="en-US" b="1" dirty="0">
                <a:solidFill>
                  <a:schemeClr val="bg1"/>
                </a:solidFill>
              </a:rPr>
              <a:t>P</a:t>
            </a:r>
            <a:r>
              <a:rPr lang="en-US" b="1" dirty="0" smtClean="0">
                <a:solidFill>
                  <a:schemeClr val="bg1"/>
                </a:solidFill>
              </a:rPr>
              <a:t>roperly </a:t>
            </a:r>
            <a:r>
              <a:rPr lang="en-US" dirty="0" smtClean="0"/>
              <a:t/>
            </a:r>
            <a:br>
              <a:rPr lang="en-US" dirty="0" smtClean="0"/>
            </a:br>
            <a:endParaRPr lang="en-US" dirty="0"/>
          </a:p>
        </p:txBody>
      </p:sp>
      <p:pic>
        <p:nvPicPr>
          <p:cNvPr id="4" name="Content Placeholder 3" descr="reverse motor.bmp"/>
          <p:cNvPicPr>
            <a:picLocks noGrp="1" noChangeAspect="1"/>
          </p:cNvPicPr>
          <p:nvPr>
            <p:ph idx="1"/>
          </p:nvPr>
        </p:nvPicPr>
        <p:blipFill>
          <a:blip r:embed="rId2" cstate="print"/>
          <a:stretch>
            <a:fillRect/>
          </a:stretch>
        </p:blipFill>
        <p:spPr>
          <a:xfrm>
            <a:off x="533400" y="1295400"/>
            <a:ext cx="8153400" cy="5410200"/>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bg1"/>
                </a:solidFill>
              </a:rPr>
              <a:t>Calculate Motor </a:t>
            </a:r>
            <a:r>
              <a:rPr lang="en-US" b="1" dirty="0">
                <a:solidFill>
                  <a:schemeClr val="bg1"/>
                </a:solidFill>
              </a:rPr>
              <a:t>E</a:t>
            </a:r>
            <a:r>
              <a:rPr lang="en-US" b="1" dirty="0" smtClean="0">
                <a:solidFill>
                  <a:schemeClr val="bg1"/>
                </a:solidFill>
              </a:rPr>
              <a:t>fficiency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To calculate a motor's efficiency, the mechanical output power is divided by the electrical input power</a:t>
            </a:r>
            <a:r>
              <a:rPr lang="en-US" dirty="0" smtClean="0"/>
              <a:t>:</a:t>
            </a:r>
          </a:p>
          <a:p>
            <a:pPr lvl="2"/>
            <a:endParaRPr lang="en-US" sz="2800" dirty="0" smtClean="0"/>
          </a:p>
          <a:p>
            <a:pPr lvl="2"/>
            <a:r>
              <a:rPr lang="en-US" sz="4300" dirty="0" smtClean="0"/>
              <a:t>N = </a:t>
            </a:r>
            <a:r>
              <a:rPr lang="en-US" sz="4300" i="1" dirty="0" err="1" smtClean="0"/>
              <a:t>P</a:t>
            </a:r>
            <a:r>
              <a:rPr lang="en-US" sz="4300" i="1" baseline="-25000" dirty="0" err="1" smtClean="0"/>
              <a:t>e</a:t>
            </a:r>
            <a:r>
              <a:rPr lang="en-US" sz="4300" dirty="0" smtClean="0"/>
              <a:t> </a:t>
            </a:r>
            <a:r>
              <a:rPr lang="en-US" sz="4300" dirty="0" smtClean="0"/>
              <a:t>/ </a:t>
            </a:r>
            <a:r>
              <a:rPr lang="en-US" sz="4300" i="1" dirty="0" smtClean="0"/>
              <a:t>P</a:t>
            </a:r>
            <a:r>
              <a:rPr lang="en-US" sz="4300" i="1" baseline="-25000" dirty="0" smtClean="0"/>
              <a:t>m</a:t>
            </a:r>
          </a:p>
          <a:p>
            <a:pPr lvl="2"/>
            <a:endParaRPr lang="en-US" dirty="0" smtClean="0"/>
          </a:p>
          <a:p>
            <a:r>
              <a:rPr lang="en-US" dirty="0" smtClean="0"/>
              <a:t>Where </a:t>
            </a:r>
            <a:r>
              <a:rPr lang="en-US" dirty="0" smtClean="0"/>
              <a:t>η is energy conversion efficiency, </a:t>
            </a:r>
            <a:r>
              <a:rPr lang="en-US" i="1" dirty="0" err="1" smtClean="0"/>
              <a:t>P</a:t>
            </a:r>
            <a:r>
              <a:rPr lang="en-US" i="1" baseline="-25000" dirty="0" err="1" smtClean="0"/>
              <a:t>e</a:t>
            </a:r>
            <a:r>
              <a:rPr lang="en-US" dirty="0" smtClean="0"/>
              <a:t> is electrical input power, and </a:t>
            </a:r>
            <a:r>
              <a:rPr lang="en-US" i="1" dirty="0" smtClean="0"/>
              <a:t>P</a:t>
            </a:r>
            <a:r>
              <a:rPr lang="en-US" i="1" baseline="-25000" dirty="0" smtClean="0"/>
              <a:t>m</a:t>
            </a:r>
            <a:r>
              <a:rPr lang="en-US" dirty="0" smtClean="0"/>
              <a:t> is mechanical output power</a:t>
            </a:r>
            <a:r>
              <a:rPr lang="en-US" dirty="0" smtClean="0"/>
              <a:t>.</a:t>
            </a:r>
            <a:endParaRPr lang="en-US"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b="1" dirty="0" smtClean="0">
                <a:solidFill>
                  <a:schemeClr val="bg1"/>
                </a:solidFill>
              </a:rPr>
              <a:t>Select Short-Circuit and Overload </a:t>
            </a:r>
            <a:r>
              <a:rPr lang="en-US" b="1" dirty="0">
                <a:solidFill>
                  <a:schemeClr val="bg1"/>
                </a:solidFill>
              </a:rPr>
              <a:t>P</a:t>
            </a:r>
            <a:r>
              <a:rPr lang="en-US" b="1" dirty="0" smtClean="0">
                <a:solidFill>
                  <a:schemeClr val="bg1"/>
                </a:solidFill>
              </a:rPr>
              <a:t>rotection for Specific </a:t>
            </a:r>
            <a:r>
              <a:rPr lang="en-US" b="1" dirty="0">
                <a:solidFill>
                  <a:schemeClr val="bg1"/>
                </a:solidFill>
              </a:rPr>
              <a:t>P</a:t>
            </a:r>
            <a:r>
              <a:rPr lang="en-US" b="1" dirty="0" smtClean="0">
                <a:solidFill>
                  <a:schemeClr val="bg1"/>
                </a:solidFill>
              </a:rPr>
              <a:t>urposes</a:t>
            </a:r>
            <a:endParaRPr lang="en-US" b="1" dirty="0">
              <a:solidFill>
                <a:schemeClr val="bg1"/>
              </a:solidFill>
            </a:endParaRPr>
          </a:p>
        </p:txBody>
      </p:sp>
      <p:sp>
        <p:nvSpPr>
          <p:cNvPr id="3" name="Content Placeholder 2"/>
          <p:cNvSpPr>
            <a:spLocks noGrp="1"/>
          </p:cNvSpPr>
          <p:nvPr>
            <p:ph idx="1"/>
          </p:nvPr>
        </p:nvSpPr>
        <p:spPr>
          <a:xfrm>
            <a:off x="457200" y="1219200"/>
            <a:ext cx="8229600" cy="5486400"/>
          </a:xfrm>
        </p:spPr>
        <p:txBody>
          <a:bodyPr>
            <a:normAutofit fontScale="70000" lnSpcReduction="20000"/>
          </a:bodyPr>
          <a:lstStyle/>
          <a:p>
            <a:r>
              <a:rPr lang="en-US" dirty="0" smtClean="0"/>
              <a:t>One of the most important parameters is a consideration of the short circuit protection as well as the overload protection. Too many times the protective device, whether it be a fuse or a circuit breaker, has just been selected on the </a:t>
            </a:r>
            <a:r>
              <a:rPr lang="en-US" dirty="0" err="1" smtClean="0"/>
              <a:t>ampacity</a:t>
            </a:r>
            <a:r>
              <a:rPr lang="en-US" dirty="0" smtClean="0"/>
              <a:t> of the circuit to be protected. That is, if you pick a wire capable of withstanding 100 amps, you pick a 100 amp fuse or circuit breaker. This may not be sufficient, since only one requirement is covered and there are several other important requirements that need to be considered. </a:t>
            </a:r>
          </a:p>
          <a:p>
            <a:r>
              <a:rPr lang="en-US" dirty="0" smtClean="0"/>
              <a:t>You must also select a protective device so it will have the proper interrupting rating. That is, it must be able to open safely for any value of short circuit current that could occur in that particular part of the system. This is a completely different rating than the normal running ampere rating of the protective device. It is the maximum current that would flow if there were a bolted short in the circuit. </a:t>
            </a:r>
          </a:p>
          <a:p>
            <a:r>
              <a:rPr lang="en-US" dirty="0" smtClean="0"/>
              <a:t>The other area, which is greatly ignored, and must be considered here, concerns protecting components: such as, switchgear, bus duct, motor control centers, motor starter (including their contacts and overload heaters), motors, wire, transformers and circuit breakers.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a:t>
            </a:r>
            <a:r>
              <a:rPr lang="en-US" b="1" dirty="0" smtClean="0">
                <a:solidFill>
                  <a:schemeClr val="bg1"/>
                </a:solidFill>
              </a:rPr>
              <a:t>rocedures for Ladder </a:t>
            </a:r>
            <a:r>
              <a:rPr lang="en-US" b="1" dirty="0">
                <a:solidFill>
                  <a:schemeClr val="bg1"/>
                </a:solidFill>
              </a:rPr>
              <a:t>S</a:t>
            </a:r>
            <a:r>
              <a:rPr lang="en-US" b="1" dirty="0" smtClean="0">
                <a:solidFill>
                  <a:schemeClr val="bg1"/>
                </a:solidFill>
              </a:rPr>
              <a:t>afety</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Ladder angle is 1/4</a:t>
            </a:r>
            <a:r>
              <a:rPr lang="en-US" baseline="30000" dirty="0" smtClean="0"/>
              <a:t>th</a:t>
            </a:r>
            <a:r>
              <a:rPr lang="en-US" dirty="0" smtClean="0"/>
              <a:t> of the height at point of contact the base must be away from the surface</a:t>
            </a:r>
          </a:p>
          <a:p>
            <a:r>
              <a:rPr lang="en-US" dirty="0" smtClean="0"/>
              <a:t>The Three Point-of-Contact Climb</a:t>
            </a:r>
          </a:p>
          <a:p>
            <a:r>
              <a:rPr lang="en-US" dirty="0" smtClean="0"/>
              <a:t>If working near sources of electricity, a metal ladder should be </a:t>
            </a:r>
            <a:r>
              <a:rPr lang="en-US" u="sng" dirty="0" smtClean="0"/>
              <a:t>rejected</a:t>
            </a:r>
            <a:r>
              <a:rPr lang="en-US" dirty="0" smtClean="0"/>
              <a:t> since aluminum is an electrical conductor</a:t>
            </a:r>
          </a:p>
          <a:p>
            <a:r>
              <a:rPr lang="en-US" dirty="0" smtClean="0"/>
              <a:t>Use a ladder leveler when positioning on uneven surfaces</a:t>
            </a:r>
          </a:p>
          <a:p>
            <a:r>
              <a:rPr lang="en-US" dirty="0" smtClean="0"/>
              <a:t>Always face the ladder and never stand on the top rung</a:t>
            </a: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Identify and Interpret </a:t>
            </a:r>
            <a:r>
              <a:rPr lang="en-US" b="1" dirty="0">
                <a:solidFill>
                  <a:schemeClr val="bg1"/>
                </a:solidFill>
              </a:rPr>
              <a:t>M</a:t>
            </a:r>
            <a:r>
              <a:rPr lang="en-US" b="1" dirty="0" smtClean="0">
                <a:solidFill>
                  <a:schemeClr val="bg1"/>
                </a:solidFill>
              </a:rPr>
              <a:t>otor </a:t>
            </a:r>
            <a:r>
              <a:rPr lang="en-US" b="1" dirty="0">
                <a:solidFill>
                  <a:schemeClr val="bg1"/>
                </a:solidFill>
              </a:rPr>
              <a:t>N</a:t>
            </a:r>
            <a:r>
              <a:rPr lang="en-US" b="1" dirty="0" smtClean="0">
                <a:solidFill>
                  <a:schemeClr val="bg1"/>
                </a:solidFill>
              </a:rPr>
              <a:t>ameplate </a:t>
            </a:r>
            <a:r>
              <a:rPr lang="en-US" b="1" dirty="0">
                <a:solidFill>
                  <a:schemeClr val="bg1"/>
                </a:solidFill>
              </a:rPr>
              <a:t>I</a:t>
            </a:r>
            <a:r>
              <a:rPr lang="en-US" b="1" dirty="0" smtClean="0">
                <a:solidFill>
                  <a:schemeClr val="bg1"/>
                </a:solidFill>
              </a:rPr>
              <a:t>nformation</a:t>
            </a:r>
            <a:endParaRPr lang="en-US" b="1" dirty="0">
              <a:solidFill>
                <a:schemeClr val="bg1"/>
              </a:solidFill>
            </a:endParaRPr>
          </a:p>
        </p:txBody>
      </p:sp>
      <p:pic>
        <p:nvPicPr>
          <p:cNvPr id="4" name="Content Placeholder 3" descr="nameplate.jpg"/>
          <p:cNvPicPr>
            <a:picLocks noGrp="1" noChangeAspect="1"/>
          </p:cNvPicPr>
          <p:nvPr>
            <p:ph idx="1"/>
          </p:nvPr>
        </p:nvPicPr>
        <p:blipFill>
          <a:blip r:embed="rId2" cstate="print"/>
          <a:stretch>
            <a:fillRect/>
          </a:stretch>
        </p:blipFill>
        <p:spPr>
          <a:xfrm>
            <a:off x="381000" y="1676401"/>
            <a:ext cx="8458200" cy="4953000"/>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normAutofit/>
          </a:bodyPr>
          <a:lstStyle/>
          <a:p>
            <a:r>
              <a:rPr lang="en-US" sz="9600" b="1" dirty="0" smtClean="0">
                <a:solidFill>
                  <a:schemeClr val="bg1"/>
                </a:solidFill>
              </a:rPr>
              <a:t>NOCTI</a:t>
            </a:r>
            <a:endParaRPr lang="en-US" sz="9600" dirty="0"/>
          </a:p>
        </p:txBody>
      </p:sp>
      <p:sp>
        <p:nvSpPr>
          <p:cNvPr id="3" name="Content Placeholder 2"/>
          <p:cNvSpPr>
            <a:spLocks noGrp="1"/>
          </p:cNvSpPr>
          <p:nvPr>
            <p:ph idx="1"/>
          </p:nvPr>
        </p:nvSpPr>
        <p:spPr>
          <a:xfrm>
            <a:off x="457200" y="2971800"/>
            <a:ext cx="8229600" cy="3154363"/>
          </a:xfrm>
        </p:spPr>
        <p:txBody>
          <a:bodyPr>
            <a:normAutofit/>
          </a:bodyPr>
          <a:lstStyle/>
          <a:p>
            <a:pPr algn="ctr">
              <a:buNone/>
            </a:pPr>
            <a:r>
              <a:rPr lang="en-US" sz="9600" dirty="0" smtClean="0"/>
              <a:t>Good Luck!!!</a:t>
            </a:r>
            <a:endParaRPr lang="en-US" sz="9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1287</TotalTime>
  <Words>5187</Words>
  <Application>Microsoft Office PowerPoint</Application>
  <PresentationFormat>On-screen Show (4:3)</PresentationFormat>
  <Paragraphs>549</Paragraphs>
  <Slides>91</Slides>
  <Notes>3</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NOCTI</vt:lpstr>
      <vt:lpstr>Written Assessment Breakdown</vt:lpstr>
      <vt:lpstr>Electrical Construction Careers</vt:lpstr>
      <vt:lpstr>  Electrical Positions and Responsibilities </vt:lpstr>
      <vt:lpstr>Professional Organizations and Their Purpose</vt:lpstr>
      <vt:lpstr>OSHA Regulations and Electrical Safety Practices</vt:lpstr>
      <vt:lpstr>Identify Proper Use of Personal Protective Equipment (PPEs)  </vt:lpstr>
      <vt:lpstr> Identify Procedures for Fire and Environmental Safety  </vt:lpstr>
      <vt:lpstr>Procedures for Ladder Safety</vt:lpstr>
      <vt:lpstr> Identify Correct Protocol for Working on Live Circuits  </vt:lpstr>
      <vt:lpstr>Explain the Purpose of OSHA and How it Relates to Electrical Construction</vt:lpstr>
      <vt:lpstr>Meters, Measurements, Testing</vt:lpstr>
      <vt:lpstr>Identify Characteristics and Uses of Meters and Measuring Devices</vt:lpstr>
      <vt:lpstr> Identify Materials as Insulators, Conductors, and Semi-Conductors  </vt:lpstr>
      <vt:lpstr> Explain Connection and Use of Electrical Test Equipment  </vt:lpstr>
      <vt:lpstr> Use Formulas to Determine Current and Voltage Output  </vt:lpstr>
      <vt:lpstr>Use Formulas to Determine Peak to Peak and RMS Voltage </vt:lpstr>
      <vt:lpstr> Interpret and Convert Meter Readings </vt:lpstr>
      <vt:lpstr>Tools, Materials, and Components </vt:lpstr>
      <vt:lpstr> Identify and Correctly Use Hand Tools  </vt:lpstr>
      <vt:lpstr> Select Proper Conductor Cable Size and Type  </vt:lpstr>
      <vt:lpstr> Identify Types and Characteristics of Conduit  </vt:lpstr>
      <vt:lpstr> Cut, Ream, Deburr, and Bend Conduit  </vt:lpstr>
      <vt:lpstr>Identify the Function and Purpose of Various Specialty Devices</vt:lpstr>
      <vt:lpstr>National Electric Code (NEC)</vt:lpstr>
      <vt:lpstr> Explain and Apply Article 90 (Introduction) of the NEC  </vt:lpstr>
      <vt:lpstr>Identify and Explain NEC General Application </vt:lpstr>
      <vt:lpstr> Explain Procedures Involved in NEC Wiring and Protection Regulations  </vt:lpstr>
      <vt:lpstr> Cite NEC Regulations Relating to Wiring Methods and Materials  </vt:lpstr>
      <vt:lpstr> Identify and Select Equipment for General Use According to NEC Regulations  </vt:lpstr>
      <vt:lpstr> Properly Apply NEC Tables and Charts  </vt:lpstr>
      <vt:lpstr>Blueprints, Specifications, and Estimations </vt:lpstr>
      <vt:lpstr> Identify and Interpret Electrical Symbols  </vt:lpstr>
      <vt:lpstr> Identify and Interpret Wiring and Schematic Diagrams  </vt:lpstr>
      <vt:lpstr> Interpret and Use Specifications, Print and Job Site Drawings  </vt:lpstr>
      <vt:lpstr> Perform Basic Math Calculations and Conversions  </vt:lpstr>
      <vt:lpstr> Demonstrate Planning and Layout of a Circuit  </vt:lpstr>
      <vt:lpstr>AC Theory and Magnetic Theory </vt:lpstr>
      <vt:lpstr> Identify characteristics of AC circuits  </vt:lpstr>
      <vt:lpstr> Explain Capacitance, Impedance, Current, Voltage, and Resistance  </vt:lpstr>
      <vt:lpstr> Explain the Function and Characteristics of Rectifiers, Inverters, and Filters </vt:lpstr>
      <vt:lpstr> Calculate Power Consumption, Dissipation, and Loss  </vt:lpstr>
      <vt:lpstr>Determine Principles of Magnetic Theory</vt:lpstr>
      <vt:lpstr>Motor Control Circuits, Logic Circuits, and Programmable Logic Controllers (PLCs)</vt:lpstr>
      <vt:lpstr> Identify Characteristics of Various Types of Starters  </vt:lpstr>
      <vt:lpstr> Identify and Interpret Terms, Abbreviations, Acronyms, and Symbols  </vt:lpstr>
      <vt:lpstr> Apply Knowledge of Signal and Control Systems  </vt:lpstr>
      <vt:lpstr> Install, Test, and Troubleshoot Logic Circuits  </vt:lpstr>
      <vt:lpstr> Understand Programmable Logic Circuits (PLCs)  </vt:lpstr>
      <vt:lpstr>Understand Programmable Logic Circuits (PLCs)</vt:lpstr>
      <vt:lpstr> Create a Motor Control Circuit Diagram  </vt:lpstr>
      <vt:lpstr> Develop a Logic Control Circuit  </vt:lpstr>
      <vt:lpstr>DC: Basic Electric and Electron Theories </vt:lpstr>
      <vt:lpstr>Identify Characteristics and Components of DC Circuits</vt:lpstr>
      <vt:lpstr> Design a Basic DC Circuit  </vt:lpstr>
      <vt:lpstr>Design a Basic DC Circuit</vt:lpstr>
      <vt:lpstr> Explain the Relationship of Electricity, Electrons, and Atoms  </vt:lpstr>
      <vt:lpstr>Circuit Theorems and Conversions </vt:lpstr>
      <vt:lpstr>Identify and Apply Various Circuit Theorems: Ohm’s Law </vt:lpstr>
      <vt:lpstr>Identify and Apply Various Circuit Theorems: Kirchoff’s Law </vt:lpstr>
      <vt:lpstr>Identify and Apply Various Circuit Theorems: Watt’s Law </vt:lpstr>
      <vt:lpstr> Identify and Apply Various Mathematical Conversions </vt:lpstr>
      <vt:lpstr>Wiring, Circuits, and Installation </vt:lpstr>
      <vt:lpstr> Select Wiring Appropriate for Specific Installations  </vt:lpstr>
      <vt:lpstr> Explain the Correct Applications of Switched Circuits  </vt:lpstr>
      <vt:lpstr> Install Proper Boxes, Devices, and Trim  </vt:lpstr>
      <vt:lpstr> Install Rough-in Wiring  </vt:lpstr>
      <vt:lpstr> Perform Finish Work  </vt:lpstr>
      <vt:lpstr> Wire Switched Outlets  </vt:lpstr>
      <vt:lpstr> Pull, Splice, Terminate, and Connect Wire  </vt:lpstr>
      <vt:lpstr> Test and Troubleshoot Completed Installation  </vt:lpstr>
      <vt:lpstr> Identify Basic Service Entrance Requirements  </vt:lpstr>
      <vt:lpstr> Install Fittings, Connectors, and Components </vt:lpstr>
      <vt:lpstr>Install Fittings, Connectors, and Components (continued)</vt:lpstr>
      <vt:lpstr>Transformers </vt:lpstr>
      <vt:lpstr> Identify Primary and Secondary Windings  </vt:lpstr>
      <vt:lpstr> Calculate Voltage and Current for  Primary/Secondary Windings  </vt:lpstr>
      <vt:lpstr> Explain and Calculate Transformer Efficiency  </vt:lpstr>
      <vt:lpstr> Determine KVA Capacity and Load  </vt:lpstr>
      <vt:lpstr>Motors </vt:lpstr>
      <vt:lpstr> Describe Characteristics of Various Types of Motors  </vt:lpstr>
      <vt:lpstr> Distinguish Between Capacitor Run and Capacitor Start  </vt:lpstr>
      <vt:lpstr> Wire a Three-Phase Motor  </vt:lpstr>
      <vt:lpstr> Identify and Connect Motor Connections  </vt:lpstr>
      <vt:lpstr> Install, Test, and Troubleshoot Motors  </vt:lpstr>
      <vt:lpstr>Install, Test, and Troubleshoot Motors</vt:lpstr>
      <vt:lpstr> Reverse Motor Rotation Properly  </vt:lpstr>
      <vt:lpstr> Calculate Motor Efficiency  </vt:lpstr>
      <vt:lpstr>Select Short-Circuit and Overload Protection for Specific Purposes</vt:lpstr>
      <vt:lpstr>Identify and Interpret Motor Nameplate Information</vt:lpstr>
      <vt:lpstr>NOCTI</vt:lpstr>
    </vt:vector>
  </TitlesOfParts>
  <Company>Morris County School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NOCTI</dc:title>
  <dc:creator>mike mcclain</dc:creator>
  <cp:lastModifiedBy>mike mcclain</cp:lastModifiedBy>
  <cp:revision>130</cp:revision>
  <dcterms:created xsi:type="dcterms:W3CDTF">2011-05-17T13:50:09Z</dcterms:created>
  <dcterms:modified xsi:type="dcterms:W3CDTF">2011-05-31T13:25:32Z</dcterms:modified>
</cp:coreProperties>
</file>