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0BCF25-1693-4D57-9DF9-D146EDBC93CD}" type="datetimeFigureOut">
              <a:rPr lang="en-US" smtClean="0"/>
              <a:pPr/>
              <a:t>1/22/2013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230105-0B74-4EA6-A163-C07A10ADDADB}" type="slidenum">
              <a:rPr lang="en-US" smtClean="0"/>
              <a:pPr/>
              <a:t>‹#›</a:t>
            </a:fld>
            <a:endParaRPr lang="en-US"/>
          </a:p>
        </p:txBody>
      </p:sp>
    </p:spTree>
    <p:extLst>
      <p:ext uri="{BB962C8B-B14F-4D97-AF65-F5344CB8AC3E}">
        <p14:creationId xmlns:p14="http://schemas.microsoft.com/office/powerpoint/2010/main" val="3176850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6230105-0B74-4EA6-A163-C07A10ADDADB}"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ECD802-7A13-4B72-BB88-532F332AC94B}" type="datetimeFigureOut">
              <a:rPr lang="en-US" smtClean="0"/>
              <a:pPr/>
              <a:t>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ECD802-7A13-4B72-BB88-532F332AC94B}" type="datetimeFigureOut">
              <a:rPr lang="en-US" smtClean="0"/>
              <a:pPr/>
              <a:t>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ECD802-7A13-4B72-BB88-532F332AC94B}" type="datetimeFigureOut">
              <a:rPr lang="en-US" smtClean="0"/>
              <a:pPr/>
              <a:t>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ECD802-7A13-4B72-BB88-532F332AC94B}" type="datetimeFigureOut">
              <a:rPr lang="en-US" smtClean="0"/>
              <a:pPr/>
              <a:t>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ECD802-7A13-4B72-BB88-532F332AC94B}" type="datetimeFigureOut">
              <a:rPr lang="en-US" smtClean="0"/>
              <a:pPr/>
              <a:t>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ECD802-7A13-4B72-BB88-532F332AC94B}" type="datetimeFigureOut">
              <a:rPr lang="en-US" smtClean="0"/>
              <a:pPr/>
              <a:t>1/22/2013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ECD802-7A13-4B72-BB88-532F332AC94B}" type="datetimeFigureOut">
              <a:rPr lang="en-US" smtClean="0"/>
              <a:pPr/>
              <a:t>1/22/2013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ECD802-7A13-4B72-BB88-532F332AC94B}" type="datetimeFigureOut">
              <a:rPr lang="en-US" smtClean="0"/>
              <a:pPr/>
              <a:t>1/22/2013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ECD802-7A13-4B72-BB88-532F332AC94B}" type="datetimeFigureOut">
              <a:rPr lang="en-US" smtClean="0"/>
              <a:pPr/>
              <a:t>1/22/2013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ECD802-7A13-4B72-BB88-532F332AC94B}" type="datetimeFigureOut">
              <a:rPr lang="en-US" smtClean="0"/>
              <a:pPr/>
              <a:t>1/22/2013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ECD802-7A13-4B72-BB88-532F332AC94B}" type="datetimeFigureOut">
              <a:rPr lang="en-US" smtClean="0"/>
              <a:pPr/>
              <a:t>1/22/2013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629AC0-05B7-4BE2-B9D8-C092BB90E5C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ECD802-7A13-4B72-BB88-532F332AC94B}" type="datetimeFigureOut">
              <a:rPr lang="en-US" smtClean="0"/>
              <a:pPr/>
              <a:t>1/22/2013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629AC0-05B7-4BE2-B9D8-C092BB90E5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nces.ed.gov/nceskids/createagraph/default.asp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news.nationalgeographic.com/news/2008/01/080109-malaria-warming.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d-maps.com/carte.php?lib=world_europe_and_africa_centered_map&amp;num_car=13181&amp;lang=en" TargetMode="External"/><Relationship Id="rId2" Type="http://schemas.openxmlformats.org/officeDocument/2006/relationships/hyperlink" Target="http://www.gatesfoundation.org/infographics/Pages/malaria-the-drug-resistance-story.asp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nationmaster.com/graph/hea_mal_cas_per_100-malaria-cases-per-100-000" TargetMode="External"/><Relationship Id="rId2" Type="http://schemas.openxmlformats.org/officeDocument/2006/relationships/hyperlink" Target="http://www.un.org/wcm/content/site/chronicle/home/archive/issues2010/achieving_global_health/climatechangeandmalari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unicef.org/health/index_malaria.html" TargetMode="External"/><Relationship Id="rId2" Type="http://schemas.openxmlformats.org/officeDocument/2006/relationships/hyperlink" Target="http://www.nationmaster.com/encyclopedia/Malaria" TargetMode="External"/><Relationship Id="rId1" Type="http://schemas.openxmlformats.org/officeDocument/2006/relationships/slideLayout" Target="../slideLayouts/slideLayout2.xml"/><Relationship Id="rId5" Type="http://schemas.openxmlformats.org/officeDocument/2006/relationships/hyperlink" Target="http://teachertube.com/viewVideo.php?video_id=178196&amp;title=Eliminating_Malaria_in_Kenya" TargetMode="External"/><Relationship Id="rId4" Type="http://schemas.openxmlformats.org/officeDocument/2006/relationships/hyperlink" Target="http://www.cdc.gov/malaria/diagnosis_treatment/treatment.html"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teachertube.com/viewVideo.php?video_id=178196&amp;title=Eliminating_Malaria_in_Kenya" TargetMode="External"/><Relationship Id="rId3" Type="http://schemas.openxmlformats.org/officeDocument/2006/relationships/hyperlink" Target="http://www.timeforkids.com/news/smelly-solution/3316" TargetMode="External"/><Relationship Id="rId7" Type="http://schemas.openxmlformats.org/officeDocument/2006/relationships/hyperlink" Target="http://www.heifer.org/media/world-ark/archives/2012/february/asked-and-answered" TargetMode="External"/><Relationship Id="rId2" Type="http://schemas.openxmlformats.org/officeDocument/2006/relationships/hyperlink" Target="http://www.un.org/wcm/content/site/chronicle/home/archive/issues2010/achieving_global_health/climatechangeandmalaria" TargetMode="External"/><Relationship Id="rId1" Type="http://schemas.openxmlformats.org/officeDocument/2006/relationships/slideLayout" Target="../slideLayouts/slideLayout2.xml"/><Relationship Id="rId6" Type="http://schemas.openxmlformats.org/officeDocument/2006/relationships/hyperlink" Target="http://www.spreadthenet.org/" TargetMode="External"/><Relationship Id="rId5" Type="http://schemas.openxmlformats.org/officeDocument/2006/relationships/hyperlink" Target="http://reporter.leeds.ac.uk/press_releases/current/gates_foundation.htm" TargetMode="External"/><Relationship Id="rId4" Type="http://schemas.openxmlformats.org/officeDocument/2006/relationships/hyperlink" Target="http://www.gatesfoundation.org/infographics/Pages/end-malaria-info.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Malaria: A </a:t>
            </a:r>
            <a:r>
              <a:rPr lang="en-US" b="1" dirty="0" smtClean="0">
                <a:solidFill>
                  <a:srgbClr val="FF0000"/>
                </a:solidFill>
              </a:rPr>
              <a:t>HUGE</a:t>
            </a:r>
            <a:r>
              <a:rPr lang="en-US" dirty="0" smtClean="0">
                <a:solidFill>
                  <a:srgbClr val="FF0000"/>
                </a:solidFill>
              </a:rPr>
              <a:t> problem caused by a little pest</a:t>
            </a:r>
            <a:endParaRPr lang="en-US" dirty="0">
              <a:solidFill>
                <a:srgbClr val="FF0000"/>
              </a:solidFill>
            </a:endParaRPr>
          </a:p>
        </p:txBody>
      </p:sp>
      <p:pic>
        <p:nvPicPr>
          <p:cNvPr id="1027" name="Picture 3" descr="C:\Program Files\Microsoft Office\MEDIA\CAGCAT10\j0335112.wmf"/>
          <p:cNvPicPr>
            <a:picLocks noGrp="1" noChangeAspect="1" noChangeArrowheads="1"/>
          </p:cNvPicPr>
          <p:nvPr>
            <p:ph sz="half" idx="2"/>
          </p:nvPr>
        </p:nvPicPr>
        <p:blipFill>
          <a:blip r:embed="rId2" cstate="print"/>
          <a:srcRect/>
          <a:stretch>
            <a:fillRect/>
          </a:stretch>
        </p:blipFill>
        <p:spPr bwMode="auto">
          <a:xfrm>
            <a:off x="4709318" y="1904999"/>
            <a:ext cx="3748881" cy="3748881"/>
          </a:xfrm>
          <a:prstGeom prst="rect">
            <a:avLst/>
          </a:prstGeom>
          <a:noFill/>
        </p:spPr>
      </p:pic>
      <p:pic>
        <p:nvPicPr>
          <p:cNvPr id="1028" name="Picture 4" descr="C:\Users\Michael\AppData\Local\Microsoft\Windows\Temporary Internet Files\Content.IE5\UY3BROW7\MC900438036[1].png"/>
          <p:cNvPicPr>
            <a:picLocks noGrp="1" noChangeAspect="1" noChangeArrowheads="1"/>
          </p:cNvPicPr>
          <p:nvPr>
            <p:ph sz="half" idx="1"/>
          </p:nvPr>
        </p:nvPicPr>
        <p:blipFill>
          <a:blip r:embed="rId3" cstate="print"/>
          <a:srcRect/>
          <a:stretch>
            <a:fillRect/>
          </a:stretch>
        </p:blipFill>
        <p:spPr bwMode="auto">
          <a:xfrm>
            <a:off x="304800" y="1752600"/>
            <a:ext cx="4206081" cy="4206081"/>
          </a:xfrm>
          <a:prstGeom prst="rect">
            <a:avLst/>
          </a:prstGeom>
          <a:noFill/>
        </p:spPr>
      </p:pic>
      <p:sp>
        <p:nvSpPr>
          <p:cNvPr id="10" name="TextBox 9"/>
          <p:cNvSpPr txBox="1"/>
          <p:nvPr/>
        </p:nvSpPr>
        <p:spPr>
          <a:xfrm>
            <a:off x="838200" y="5105400"/>
            <a:ext cx="3276600" cy="584775"/>
          </a:xfrm>
          <a:prstGeom prst="rect">
            <a:avLst/>
          </a:prstGeom>
          <a:noFill/>
        </p:spPr>
        <p:txBody>
          <a:bodyPr wrap="square" rtlCol="0">
            <a:spAutoFit/>
          </a:bodyPr>
          <a:lstStyle/>
          <a:p>
            <a:pPr algn="ctr"/>
            <a:r>
              <a:rPr lang="en-US" sz="3200" b="1" dirty="0" smtClean="0"/>
              <a:t>mosquito</a:t>
            </a:r>
            <a:endParaRPr lang="en-US" sz="3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Process (continued)</a:t>
            </a:r>
            <a:endParaRPr lang="en-US" b="1" dirty="0">
              <a:solidFill>
                <a:srgbClr val="0070C0"/>
              </a:solidFill>
            </a:endParaRPr>
          </a:p>
        </p:txBody>
      </p:sp>
      <p:sp>
        <p:nvSpPr>
          <p:cNvPr id="3" name="Content Placeholder 2"/>
          <p:cNvSpPr>
            <a:spLocks noGrp="1"/>
          </p:cNvSpPr>
          <p:nvPr>
            <p:ph idx="1"/>
          </p:nvPr>
        </p:nvSpPr>
        <p:spPr>
          <a:xfrm>
            <a:off x="457200" y="1600200"/>
            <a:ext cx="8229600" cy="4648200"/>
          </a:xfrm>
        </p:spPr>
        <p:txBody>
          <a:bodyPr>
            <a:normAutofit fontScale="92500" lnSpcReduction="10000"/>
          </a:bodyPr>
          <a:lstStyle/>
          <a:p>
            <a:pPr algn="ctr">
              <a:buNone/>
            </a:pPr>
            <a:r>
              <a:rPr lang="en-US" b="1" dirty="0">
                <a:solidFill>
                  <a:srgbClr val="00B050"/>
                </a:solidFill>
              </a:rPr>
              <a:t>Step Three:  </a:t>
            </a:r>
            <a:r>
              <a:rPr lang="en-US" b="1" dirty="0" smtClean="0">
                <a:solidFill>
                  <a:srgbClr val="00B050"/>
                </a:solidFill>
              </a:rPr>
              <a:t>Using PowerPoint, design the slides for your Voice Thread. </a:t>
            </a:r>
          </a:p>
          <a:p>
            <a:pPr algn="ctr">
              <a:buNone/>
            </a:pPr>
            <a:endParaRPr lang="en-US" b="1" dirty="0" smtClean="0">
              <a:solidFill>
                <a:srgbClr val="00B050"/>
              </a:solidFill>
            </a:endParaRPr>
          </a:p>
          <a:p>
            <a:pPr>
              <a:buFont typeface="Wingdings" pitchFamily="2" charset="2"/>
              <a:buChar char="q"/>
            </a:pPr>
            <a:r>
              <a:rPr lang="en-US" b="1" dirty="0" smtClean="0"/>
              <a:t> You will need 4-5 slides.</a:t>
            </a:r>
          </a:p>
          <a:p>
            <a:pPr>
              <a:buFont typeface="Wingdings" pitchFamily="2" charset="2"/>
              <a:buChar char="q"/>
            </a:pPr>
            <a:r>
              <a:rPr lang="en-US" b="1" dirty="0" smtClean="0"/>
              <a:t> Use the story board to create your slide show.</a:t>
            </a:r>
          </a:p>
          <a:p>
            <a:pPr>
              <a:buFont typeface="Wingdings" pitchFamily="2" charset="2"/>
              <a:buChar char="q"/>
            </a:pPr>
            <a:r>
              <a:rPr lang="en-US" b="1" dirty="0" smtClean="0"/>
              <a:t> Create a PowerPoint presentation that  answers the questions from your assigned role.</a:t>
            </a:r>
          </a:p>
          <a:p>
            <a:pPr>
              <a:buFont typeface="Wingdings" pitchFamily="2" charset="2"/>
              <a:buChar char="q"/>
            </a:pPr>
            <a:r>
              <a:rPr lang="en-US" b="1" dirty="0" smtClean="0"/>
              <a:t>Use your story board to create the slides for your PowerPoint.</a:t>
            </a:r>
          </a:p>
          <a:p>
            <a:pPr>
              <a:buNone/>
            </a:pPr>
            <a:endParaRPr lang="en-US" dirty="0"/>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lumMod val="60000"/>
                    <a:lumOff val="40000"/>
                  </a:schemeClr>
                </a:solidFill>
              </a:rPr>
              <a:t>Process (continued)</a:t>
            </a:r>
            <a:endParaRPr lang="en-US" b="1" dirty="0">
              <a:solidFill>
                <a:schemeClr val="tx2">
                  <a:lumMod val="60000"/>
                  <a:lumOff val="40000"/>
                </a:schemeClr>
              </a:solidFill>
            </a:endParaRPr>
          </a:p>
        </p:txBody>
      </p:sp>
      <p:sp>
        <p:nvSpPr>
          <p:cNvPr id="3" name="Content Placeholder 2"/>
          <p:cNvSpPr>
            <a:spLocks noGrp="1"/>
          </p:cNvSpPr>
          <p:nvPr>
            <p:ph idx="1"/>
          </p:nvPr>
        </p:nvSpPr>
        <p:spPr/>
        <p:txBody>
          <a:bodyPr>
            <a:normAutofit fontScale="92500" lnSpcReduction="10000"/>
          </a:bodyPr>
          <a:lstStyle/>
          <a:p>
            <a:pPr algn="ctr">
              <a:buNone/>
            </a:pPr>
            <a:r>
              <a:rPr lang="en-US" b="1" dirty="0">
                <a:solidFill>
                  <a:srgbClr val="00B050"/>
                </a:solidFill>
              </a:rPr>
              <a:t>Step Four: Make your </a:t>
            </a:r>
            <a:r>
              <a:rPr lang="en-US" b="1" dirty="0" smtClean="0">
                <a:solidFill>
                  <a:srgbClr val="00B050"/>
                </a:solidFill>
              </a:rPr>
              <a:t>presentation.</a:t>
            </a:r>
            <a:endParaRPr lang="en-US" dirty="0">
              <a:solidFill>
                <a:srgbClr val="00B050"/>
              </a:solidFill>
            </a:endParaRPr>
          </a:p>
          <a:p>
            <a:pPr>
              <a:buFont typeface="Wingdings" pitchFamily="2" charset="2"/>
              <a:buChar char="q"/>
            </a:pPr>
            <a:r>
              <a:rPr lang="en-US" b="1" dirty="0" smtClean="0"/>
              <a:t> You </a:t>
            </a:r>
            <a:r>
              <a:rPr lang="en-US" b="1" dirty="0"/>
              <a:t>and your team must demonstrate mastery of your given </a:t>
            </a:r>
            <a:r>
              <a:rPr lang="en-US" b="1" dirty="0" smtClean="0"/>
              <a:t>topic.</a:t>
            </a:r>
          </a:p>
          <a:p>
            <a:pPr>
              <a:buFont typeface="Wingdings" pitchFamily="2" charset="2"/>
              <a:buChar char="q"/>
            </a:pPr>
            <a:r>
              <a:rPr lang="en-US" b="1" dirty="0" smtClean="0"/>
              <a:t> </a:t>
            </a:r>
            <a:r>
              <a:rPr lang="en-US" b="1" dirty="0"/>
              <a:t>T</a:t>
            </a:r>
            <a:r>
              <a:rPr lang="en-US" b="1" dirty="0" smtClean="0"/>
              <a:t>ransfer the slides you created in PowerPoint to Voice Thread. </a:t>
            </a:r>
          </a:p>
          <a:p>
            <a:pPr>
              <a:buFont typeface="Wingdings" pitchFamily="2" charset="2"/>
              <a:buChar char="q"/>
            </a:pPr>
            <a:r>
              <a:rPr lang="en-US" b="1" dirty="0" smtClean="0"/>
              <a:t>On Voice Thread, view and comment on the work your teammates did. </a:t>
            </a:r>
          </a:p>
          <a:p>
            <a:pPr>
              <a:buFont typeface="Wingdings" pitchFamily="2" charset="2"/>
              <a:buChar char="q"/>
            </a:pPr>
            <a:r>
              <a:rPr lang="en-US" b="1" dirty="0" smtClean="0"/>
              <a:t> Provide </a:t>
            </a:r>
            <a:r>
              <a:rPr lang="en-US" b="1" dirty="0"/>
              <a:t>detailed information in your presentation that covers </a:t>
            </a:r>
            <a:r>
              <a:rPr lang="en-US" b="1" dirty="0" smtClean="0"/>
              <a:t>each research topic.</a:t>
            </a:r>
            <a:endParaRPr lang="en-US" dirty="0"/>
          </a:p>
          <a:p>
            <a:pPr>
              <a:buNone/>
            </a:pPr>
            <a:endParaRPr lang="en-US" dirty="0"/>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Process (continued)</a:t>
            </a:r>
            <a:endParaRPr lang="en-US" b="1" dirty="0">
              <a:solidFill>
                <a:srgbClr val="0070C0"/>
              </a:solidFill>
            </a:endParaRPr>
          </a:p>
        </p:txBody>
      </p:sp>
      <p:sp>
        <p:nvSpPr>
          <p:cNvPr id="3" name="Content Placeholder 2"/>
          <p:cNvSpPr>
            <a:spLocks noGrp="1"/>
          </p:cNvSpPr>
          <p:nvPr>
            <p:ph idx="1"/>
          </p:nvPr>
        </p:nvSpPr>
        <p:spPr/>
        <p:txBody>
          <a:bodyPr>
            <a:normAutofit fontScale="85000" lnSpcReduction="20000"/>
          </a:bodyPr>
          <a:lstStyle/>
          <a:p>
            <a:pPr algn="ctr">
              <a:buNone/>
            </a:pPr>
            <a:r>
              <a:rPr lang="en-US" b="1" dirty="0" smtClean="0">
                <a:solidFill>
                  <a:srgbClr val="00B050"/>
                </a:solidFill>
              </a:rPr>
              <a:t>Step Five: Splitting the money</a:t>
            </a:r>
            <a:endParaRPr lang="en-US" dirty="0" smtClean="0">
              <a:solidFill>
                <a:srgbClr val="00B050"/>
              </a:solidFill>
            </a:endParaRPr>
          </a:p>
          <a:p>
            <a:pPr>
              <a:buFont typeface="Wingdings" pitchFamily="2" charset="2"/>
              <a:buChar char="q"/>
            </a:pPr>
            <a:r>
              <a:rPr lang="en-US" b="1" dirty="0" smtClean="0"/>
              <a:t>As a team, you must decide upon how to split the $100 million into the three categories.</a:t>
            </a:r>
          </a:p>
          <a:p>
            <a:pPr>
              <a:buFont typeface="Wingdings" pitchFamily="2" charset="2"/>
              <a:buChar char="q"/>
            </a:pPr>
            <a:r>
              <a:rPr lang="en-US" b="1" dirty="0" smtClean="0"/>
              <a:t>Use the following website to create your graph.</a:t>
            </a:r>
          </a:p>
          <a:p>
            <a:pPr>
              <a:buFont typeface="Wingdings" pitchFamily="2" charset="2"/>
              <a:buChar char="q"/>
            </a:pPr>
            <a:r>
              <a:rPr lang="en-US" b="1" dirty="0" smtClean="0"/>
              <a:t>Upload the graph to EACH of your Voice Thread projects.</a:t>
            </a:r>
          </a:p>
          <a:p>
            <a:pPr>
              <a:buFont typeface="Wingdings" pitchFamily="2" charset="2"/>
              <a:buChar char="q"/>
            </a:pPr>
            <a:r>
              <a:rPr lang="en-US" b="1" dirty="0" smtClean="0"/>
              <a:t>Discuss in class the reasons why your team split the money the way that you did.</a:t>
            </a:r>
            <a:endParaRPr lang="en-US" dirty="0" smtClean="0"/>
          </a:p>
          <a:p>
            <a:pPr algn="ctr">
              <a:buNone/>
            </a:pPr>
            <a:r>
              <a:rPr lang="en-US" b="1" i="1" dirty="0" smtClean="0"/>
              <a:t>Create </a:t>
            </a:r>
            <a:r>
              <a:rPr lang="en-US" b="1" i="1" dirty="0"/>
              <a:t>A</a:t>
            </a:r>
            <a:r>
              <a:rPr lang="en-US" b="1" i="1" dirty="0" smtClean="0"/>
              <a:t> Graph </a:t>
            </a:r>
            <a:r>
              <a:rPr lang="en-US" b="1" u="sng" dirty="0">
                <a:hlinkClick r:id="rId2"/>
              </a:rPr>
              <a:t>http://nces.ed.gov/nceskids/createagraph/default.aspx</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Process (continued)</a:t>
            </a:r>
            <a:endParaRPr lang="en-US" b="1" dirty="0">
              <a:solidFill>
                <a:srgbClr val="0070C0"/>
              </a:solidFill>
            </a:endParaRPr>
          </a:p>
        </p:txBody>
      </p:sp>
      <p:sp>
        <p:nvSpPr>
          <p:cNvPr id="3" name="Content Placeholder 2"/>
          <p:cNvSpPr>
            <a:spLocks noGrp="1"/>
          </p:cNvSpPr>
          <p:nvPr>
            <p:ph idx="1"/>
          </p:nvPr>
        </p:nvSpPr>
        <p:spPr/>
        <p:txBody>
          <a:bodyPr>
            <a:normAutofit/>
          </a:bodyPr>
          <a:lstStyle/>
          <a:p>
            <a:pPr algn="ctr">
              <a:buNone/>
            </a:pPr>
            <a:r>
              <a:rPr lang="en-US" b="1" dirty="0">
                <a:solidFill>
                  <a:srgbClr val="00B050"/>
                </a:solidFill>
              </a:rPr>
              <a:t>Step Six: Present</a:t>
            </a:r>
            <a:endParaRPr lang="en-US" dirty="0">
              <a:solidFill>
                <a:srgbClr val="00B050"/>
              </a:solidFill>
            </a:endParaRPr>
          </a:p>
          <a:p>
            <a:pPr>
              <a:buNone/>
            </a:pPr>
            <a:endParaRPr lang="en-US" b="1" dirty="0" smtClean="0"/>
          </a:p>
          <a:p>
            <a:pPr>
              <a:buFont typeface="Wingdings" pitchFamily="2" charset="2"/>
              <a:buChar char="q"/>
            </a:pPr>
            <a:r>
              <a:rPr lang="en-US" b="1" dirty="0" smtClean="0"/>
              <a:t>Each team member presents their portion of the project on Voice Thread.</a:t>
            </a:r>
          </a:p>
          <a:p>
            <a:pPr>
              <a:buFont typeface="Wingdings" pitchFamily="2" charset="2"/>
              <a:buChar char="q"/>
            </a:pPr>
            <a:r>
              <a:rPr lang="en-US" b="1" dirty="0" smtClean="0"/>
              <a:t>As a team, present your graph</a:t>
            </a:r>
          </a:p>
          <a:p>
            <a:pPr>
              <a:buFont typeface="Wingdings" pitchFamily="2" charset="2"/>
              <a:buChar char="q"/>
            </a:pPr>
            <a:r>
              <a:rPr lang="en-US" b="1" dirty="0"/>
              <a:t>E</a:t>
            </a:r>
            <a:r>
              <a:rPr lang="en-US" b="1" dirty="0" smtClean="0"/>
              <a:t>xplain your reasons why the $100 million was divided</a:t>
            </a:r>
            <a:endParaRPr lang="en-US" dirty="0"/>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solidFill>
              </a:rPr>
              <a:t>Evaluation</a:t>
            </a:r>
            <a:endParaRPr lang="en-US" b="1" dirty="0">
              <a:solidFill>
                <a:schemeClr val="tx2"/>
              </a:solidFill>
            </a:endParaRPr>
          </a:p>
        </p:txBody>
      </p:sp>
      <p:sp>
        <p:nvSpPr>
          <p:cNvPr id="3" name="Content Placeholder 2"/>
          <p:cNvSpPr>
            <a:spLocks noGrp="1"/>
          </p:cNvSpPr>
          <p:nvPr>
            <p:ph idx="1"/>
          </p:nvPr>
        </p:nvSpPr>
        <p:spPr/>
        <p:txBody>
          <a:bodyPr>
            <a:normAutofit/>
          </a:bodyPr>
          <a:lstStyle/>
          <a:p>
            <a:pPr>
              <a:buFont typeface="Wingdings" pitchFamily="2" charset="2"/>
              <a:buChar char="q"/>
            </a:pPr>
            <a:r>
              <a:rPr lang="en-US" b="1" dirty="0" smtClean="0"/>
              <a:t> Go back to Mr. </a:t>
            </a:r>
            <a:r>
              <a:rPr lang="en-US" b="1" dirty="0" err="1" smtClean="0"/>
              <a:t>Gow’s</a:t>
            </a:r>
            <a:r>
              <a:rPr lang="en-US" b="1" dirty="0" smtClean="0"/>
              <a:t> website</a:t>
            </a:r>
          </a:p>
          <a:p>
            <a:pPr>
              <a:buFont typeface="Wingdings" pitchFamily="2" charset="2"/>
              <a:buChar char="q"/>
            </a:pPr>
            <a:r>
              <a:rPr lang="en-US" b="1" dirty="0" smtClean="0"/>
              <a:t> Then click on the </a:t>
            </a:r>
            <a:r>
              <a:rPr lang="en-US" b="1" i="1" dirty="0" smtClean="0"/>
              <a:t>Malaria Project Rubric. </a:t>
            </a:r>
          </a:p>
          <a:p>
            <a:pPr>
              <a:buFont typeface="Wingdings" pitchFamily="2" charset="2"/>
              <a:buChar char="q"/>
            </a:pPr>
            <a:r>
              <a:rPr lang="en-US" b="1" dirty="0" smtClean="0"/>
              <a:t> Preview the rubric with your team.</a:t>
            </a:r>
          </a:p>
          <a:p>
            <a:pPr>
              <a:buFont typeface="Wingdings" pitchFamily="2" charset="2"/>
              <a:buChar char="q"/>
            </a:pPr>
            <a:r>
              <a:rPr lang="en-US" b="1" dirty="0" smtClean="0"/>
              <a:t> Print out a copy to use throughout the project.</a:t>
            </a:r>
            <a:endParaRPr 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solidFill>
              </a:rPr>
              <a:t>Conclusion</a:t>
            </a:r>
            <a:endParaRPr lang="en-US" b="1" dirty="0">
              <a:solidFill>
                <a:schemeClr val="tx2"/>
              </a:solidFill>
            </a:endParaRPr>
          </a:p>
        </p:txBody>
      </p:sp>
      <p:sp>
        <p:nvSpPr>
          <p:cNvPr id="3" name="Content Placeholder 2"/>
          <p:cNvSpPr>
            <a:spLocks noGrp="1"/>
          </p:cNvSpPr>
          <p:nvPr>
            <p:ph idx="1"/>
          </p:nvPr>
        </p:nvSpPr>
        <p:spPr/>
        <p:txBody>
          <a:bodyPr/>
          <a:lstStyle/>
          <a:p>
            <a:pPr algn="ctr">
              <a:buNone/>
            </a:pPr>
            <a:r>
              <a:rPr lang="en-US" b="1" dirty="0" smtClean="0"/>
              <a:t>Now that you have finished your project on Malaria, find out more about the impact climate change is having on the spread of Malaria.  Use the link below to read more about climate change and Malaria.</a:t>
            </a:r>
          </a:p>
          <a:p>
            <a:pPr algn="ctr">
              <a:buNone/>
            </a:pPr>
            <a:r>
              <a:rPr lang="en-US" b="1" i="1" dirty="0" smtClean="0"/>
              <a:t>National Geographic</a:t>
            </a:r>
          </a:p>
          <a:p>
            <a:pPr algn="ctr">
              <a:buNone/>
            </a:pPr>
            <a:r>
              <a:rPr lang="en-US" b="1" dirty="0" smtClean="0">
                <a:hlinkClick r:id="rId3"/>
              </a:rPr>
              <a:t>http://news.nationalgeographic.com/news/2008/01/080109-malaria-warming.html</a:t>
            </a:r>
            <a:endParaRPr lang="en-US" b="1" dirty="0" smtClean="0"/>
          </a:p>
          <a:p>
            <a:pPr algn="ctr">
              <a:buNone/>
            </a:pP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dirty="0" smtClean="0">
                <a:solidFill>
                  <a:schemeClr val="tx2"/>
                </a:solidFill>
              </a:rPr>
              <a:t>Introduction</a:t>
            </a:r>
            <a:endParaRPr lang="en-US" b="1" dirty="0">
              <a:solidFill>
                <a:schemeClr val="tx2"/>
              </a:solidFill>
            </a:endParaRPr>
          </a:p>
        </p:txBody>
      </p:sp>
      <p:sp>
        <p:nvSpPr>
          <p:cNvPr id="5" name="Subtitle 4"/>
          <p:cNvSpPr>
            <a:spLocks noGrp="1"/>
          </p:cNvSpPr>
          <p:nvPr>
            <p:ph type="subTitle" idx="1"/>
          </p:nvPr>
        </p:nvSpPr>
        <p:spPr>
          <a:xfrm>
            <a:off x="533400" y="2438400"/>
            <a:ext cx="8077200" cy="3886200"/>
          </a:xfrm>
        </p:spPr>
        <p:txBody>
          <a:bodyPr>
            <a:normAutofit fontScale="92500" lnSpcReduction="10000"/>
          </a:bodyPr>
          <a:lstStyle/>
          <a:p>
            <a:r>
              <a:rPr lang="en-US" b="1" dirty="0">
                <a:solidFill>
                  <a:schemeClr val="tx1"/>
                </a:solidFill>
              </a:rPr>
              <a:t>Malaria is a disease that infects people </a:t>
            </a:r>
            <a:r>
              <a:rPr lang="en-US" b="1" dirty="0" smtClean="0">
                <a:solidFill>
                  <a:schemeClr val="tx1"/>
                </a:solidFill>
              </a:rPr>
              <a:t>across </a:t>
            </a:r>
            <a:r>
              <a:rPr lang="en-US" b="1" dirty="0">
                <a:solidFill>
                  <a:schemeClr val="tx1"/>
                </a:solidFill>
              </a:rPr>
              <a:t>the world.  Although it is not found in the United States, Malaria is widespread throughout Africa and Asia.  The disease kills millions of people and destroys entire communities.  Not surprisingly, the most at risk for the disease is children.  This mosquito transmitted disease is ravaging villages across the Africa and Asia.  Something must be done to stop it.</a:t>
            </a:r>
            <a:endParaRPr lang="en-US" dirty="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381000"/>
            <a:ext cx="7772400" cy="1470025"/>
          </a:xfrm>
        </p:spPr>
        <p:txBody>
          <a:bodyPr/>
          <a:lstStyle/>
          <a:p>
            <a:r>
              <a:rPr lang="en-US" b="1" dirty="0" smtClean="0">
                <a:solidFill>
                  <a:schemeClr val="tx2"/>
                </a:solidFill>
              </a:rPr>
              <a:t>Task</a:t>
            </a:r>
            <a:endParaRPr lang="en-US" b="1" dirty="0">
              <a:solidFill>
                <a:schemeClr val="tx2"/>
              </a:solidFill>
            </a:endParaRPr>
          </a:p>
        </p:txBody>
      </p:sp>
      <p:sp>
        <p:nvSpPr>
          <p:cNvPr id="5" name="Subtitle 4"/>
          <p:cNvSpPr>
            <a:spLocks noGrp="1"/>
          </p:cNvSpPr>
          <p:nvPr>
            <p:ph type="subTitle" idx="1"/>
          </p:nvPr>
        </p:nvSpPr>
        <p:spPr>
          <a:xfrm>
            <a:off x="609600" y="2133600"/>
            <a:ext cx="8229600" cy="4419600"/>
          </a:xfrm>
        </p:spPr>
        <p:txBody>
          <a:bodyPr>
            <a:normAutofit fontScale="77500" lnSpcReduction="20000"/>
          </a:bodyPr>
          <a:lstStyle/>
          <a:p>
            <a:r>
              <a:rPr lang="en-US" b="1" dirty="0">
                <a:solidFill>
                  <a:schemeClr val="tx1"/>
                </a:solidFill>
              </a:rPr>
              <a:t>Warren Buffet announced last week that he is giving away $100 million to fight Malaria around the world.  Despite his effort, Mr. Buffett </a:t>
            </a:r>
            <a:r>
              <a:rPr lang="en-US" b="1" dirty="0" smtClean="0">
                <a:solidFill>
                  <a:schemeClr val="tx1"/>
                </a:solidFill>
              </a:rPr>
              <a:t>knows very little about </a:t>
            </a:r>
            <a:r>
              <a:rPr lang="en-US" b="1" dirty="0">
                <a:solidFill>
                  <a:schemeClr val="tx1"/>
                </a:solidFill>
              </a:rPr>
              <a:t>the disease and is unsure how to spend the money.  Your job is to teach him about Malaria, where it is found, and how best </a:t>
            </a:r>
            <a:r>
              <a:rPr lang="en-US" b="1" dirty="0" smtClean="0">
                <a:solidFill>
                  <a:schemeClr val="tx1"/>
                </a:solidFill>
              </a:rPr>
              <a:t>to use </a:t>
            </a:r>
            <a:r>
              <a:rPr lang="en-US" b="1" dirty="0">
                <a:solidFill>
                  <a:schemeClr val="tx1"/>
                </a:solidFill>
              </a:rPr>
              <a:t>the money to fight Malaria.  Mr. Buffett’s team of medical advisors request that the money be divided into </a:t>
            </a:r>
            <a:r>
              <a:rPr lang="en-US" b="1" dirty="0" smtClean="0">
                <a:solidFill>
                  <a:schemeClr val="tx1"/>
                </a:solidFill>
              </a:rPr>
              <a:t>three categories</a:t>
            </a:r>
            <a:r>
              <a:rPr lang="en-US" b="1" dirty="0">
                <a:solidFill>
                  <a:schemeClr val="tx1"/>
                </a:solidFill>
              </a:rPr>
              <a:t>.  These include the following: </a:t>
            </a:r>
            <a:endParaRPr lang="en-US" b="1" dirty="0" smtClean="0">
              <a:solidFill>
                <a:schemeClr val="tx1"/>
              </a:solidFill>
            </a:endParaRPr>
          </a:p>
          <a:p>
            <a:endParaRPr lang="en-US" dirty="0">
              <a:solidFill>
                <a:schemeClr val="tx1"/>
              </a:solidFill>
            </a:endParaRPr>
          </a:p>
          <a:p>
            <a:pPr lvl="0" algn="l"/>
            <a:r>
              <a:rPr lang="en-US" b="1" dirty="0" smtClean="0">
                <a:solidFill>
                  <a:schemeClr val="tx1"/>
                </a:solidFill>
              </a:rPr>
              <a:t>1. Education</a:t>
            </a:r>
            <a:endParaRPr lang="en-US" dirty="0">
              <a:solidFill>
                <a:schemeClr val="tx1"/>
              </a:solidFill>
            </a:endParaRPr>
          </a:p>
          <a:p>
            <a:pPr lvl="0" algn="l"/>
            <a:r>
              <a:rPr lang="en-US" b="1" dirty="0" smtClean="0">
                <a:solidFill>
                  <a:schemeClr val="tx1"/>
                </a:solidFill>
              </a:rPr>
              <a:t>2. Treatment</a:t>
            </a:r>
            <a:endParaRPr lang="en-US" dirty="0">
              <a:solidFill>
                <a:schemeClr val="tx1"/>
              </a:solidFill>
            </a:endParaRPr>
          </a:p>
          <a:p>
            <a:pPr lvl="0" algn="l"/>
            <a:r>
              <a:rPr lang="en-US" b="1" dirty="0" smtClean="0">
                <a:solidFill>
                  <a:schemeClr val="tx1"/>
                </a:solidFill>
              </a:rPr>
              <a:t>3. Prevention</a:t>
            </a:r>
            <a:endParaRPr lang="en-US" dirty="0">
              <a:solidFill>
                <a:schemeClr val="tx1"/>
              </a:solidFill>
            </a:endParaRPr>
          </a:p>
          <a:p>
            <a:pPr algn="l"/>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solidFill>
              </a:rPr>
              <a:t>Process</a:t>
            </a:r>
            <a:endParaRPr lang="en-US" b="1" dirty="0">
              <a:solidFill>
                <a:schemeClr val="tx2"/>
              </a:solidFill>
            </a:endParaRPr>
          </a:p>
        </p:txBody>
      </p:sp>
      <p:sp>
        <p:nvSpPr>
          <p:cNvPr id="3" name="Content Placeholder 2"/>
          <p:cNvSpPr>
            <a:spLocks noGrp="1"/>
          </p:cNvSpPr>
          <p:nvPr>
            <p:ph idx="1"/>
          </p:nvPr>
        </p:nvSpPr>
        <p:spPr>
          <a:xfrm>
            <a:off x="457200" y="1295400"/>
            <a:ext cx="8229600" cy="5257800"/>
          </a:xfrm>
        </p:spPr>
        <p:txBody>
          <a:bodyPr>
            <a:normAutofit/>
          </a:bodyPr>
          <a:lstStyle/>
          <a:p>
            <a:pPr algn="ctr">
              <a:buNone/>
            </a:pPr>
            <a:r>
              <a:rPr lang="en-US" b="1" dirty="0">
                <a:solidFill>
                  <a:srgbClr val="00B050"/>
                </a:solidFill>
              </a:rPr>
              <a:t>Step One: </a:t>
            </a:r>
            <a:r>
              <a:rPr lang="en-US" b="1" dirty="0" smtClean="0">
                <a:solidFill>
                  <a:srgbClr val="00B050"/>
                </a:solidFill>
              </a:rPr>
              <a:t>Discover the role </a:t>
            </a:r>
            <a:r>
              <a:rPr lang="en-US" b="1" dirty="0">
                <a:solidFill>
                  <a:srgbClr val="00B050"/>
                </a:solidFill>
              </a:rPr>
              <a:t>to play on your </a:t>
            </a:r>
            <a:r>
              <a:rPr lang="en-US" b="1" dirty="0" smtClean="0">
                <a:solidFill>
                  <a:srgbClr val="00B050"/>
                </a:solidFill>
              </a:rPr>
              <a:t>team.</a:t>
            </a:r>
            <a:endParaRPr lang="en-US" dirty="0">
              <a:solidFill>
                <a:srgbClr val="00B050"/>
              </a:solidFill>
            </a:endParaRPr>
          </a:p>
          <a:p>
            <a:r>
              <a:rPr lang="en-US" b="1" dirty="0"/>
              <a:t>You will work on </a:t>
            </a:r>
            <a:r>
              <a:rPr lang="en-US" b="1" dirty="0" smtClean="0"/>
              <a:t>a team </a:t>
            </a:r>
            <a:r>
              <a:rPr lang="en-US" b="1" dirty="0"/>
              <a:t>of </a:t>
            </a:r>
            <a:r>
              <a:rPr lang="en-US" b="1" dirty="0" smtClean="0"/>
              <a:t>about FOUR.</a:t>
            </a:r>
          </a:p>
          <a:p>
            <a:r>
              <a:rPr lang="en-US" b="1" dirty="0" smtClean="0"/>
              <a:t>Your teacher will assign your role. </a:t>
            </a:r>
            <a:endParaRPr lang="en-US" dirty="0"/>
          </a:p>
          <a:p>
            <a:pPr lvl="0">
              <a:buFont typeface="Wingdings" pitchFamily="2" charset="2"/>
              <a:buChar char="q"/>
            </a:pPr>
            <a:r>
              <a:rPr lang="en-US" b="1" dirty="0"/>
              <a:t>Location 	</a:t>
            </a:r>
            <a:r>
              <a:rPr lang="en-US" b="1" dirty="0" smtClean="0"/>
              <a:t>	</a:t>
            </a:r>
          </a:p>
          <a:p>
            <a:pPr lvl="0">
              <a:buFont typeface="Wingdings" pitchFamily="2" charset="2"/>
              <a:buChar char="q"/>
            </a:pPr>
            <a:r>
              <a:rPr lang="en-US" b="1" dirty="0" smtClean="0"/>
              <a:t>Education</a:t>
            </a:r>
            <a:endParaRPr lang="en-US" dirty="0"/>
          </a:p>
          <a:p>
            <a:pPr lvl="0">
              <a:buFont typeface="Wingdings" pitchFamily="2" charset="2"/>
              <a:buChar char="q"/>
            </a:pPr>
            <a:r>
              <a:rPr lang="en-US" b="1" dirty="0" smtClean="0"/>
              <a:t>Treatment</a:t>
            </a:r>
            <a:endParaRPr lang="en-US" dirty="0"/>
          </a:p>
          <a:p>
            <a:pPr lvl="0">
              <a:buFont typeface="Wingdings" pitchFamily="2" charset="2"/>
              <a:buChar char="q"/>
            </a:pPr>
            <a:r>
              <a:rPr lang="en-US" b="1" dirty="0" smtClean="0"/>
              <a:t>Prevention</a:t>
            </a:r>
            <a:r>
              <a:rPr lang="en-US" b="1" dirty="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solidFill>
              </a:rPr>
              <a:t>Process (continued)</a:t>
            </a:r>
            <a:endParaRPr lang="en-US" b="1" dirty="0">
              <a:solidFill>
                <a:schemeClr val="tx2"/>
              </a:solidFill>
            </a:endParaRPr>
          </a:p>
        </p:txBody>
      </p:sp>
      <p:sp>
        <p:nvSpPr>
          <p:cNvPr id="3" name="Content Placeholder 2"/>
          <p:cNvSpPr>
            <a:spLocks noGrp="1"/>
          </p:cNvSpPr>
          <p:nvPr>
            <p:ph idx="1"/>
          </p:nvPr>
        </p:nvSpPr>
        <p:spPr/>
        <p:txBody>
          <a:bodyPr/>
          <a:lstStyle/>
          <a:p>
            <a:pPr algn="ctr">
              <a:buNone/>
            </a:pPr>
            <a:r>
              <a:rPr lang="en-US" b="1" dirty="0">
                <a:solidFill>
                  <a:srgbClr val="00B050"/>
                </a:solidFill>
              </a:rPr>
              <a:t>Step Two: </a:t>
            </a:r>
            <a:r>
              <a:rPr lang="en-US" b="1" dirty="0" smtClean="0">
                <a:solidFill>
                  <a:srgbClr val="00B050"/>
                </a:solidFill>
              </a:rPr>
              <a:t>Research your assigned topic.</a:t>
            </a:r>
            <a:endParaRPr lang="en-US" dirty="0">
              <a:solidFill>
                <a:srgbClr val="00B050"/>
              </a:solidFill>
            </a:endParaRPr>
          </a:p>
          <a:p>
            <a:r>
              <a:rPr lang="en-US" b="1" dirty="0" smtClean="0"/>
              <a:t>Once you know your role, locate the PowerPoint slide that applies to your job.</a:t>
            </a:r>
          </a:p>
          <a:p>
            <a:pPr>
              <a:buNone/>
            </a:pPr>
            <a:endParaRPr lang="en-US" b="1" dirty="0" smtClean="0"/>
          </a:p>
          <a:p>
            <a:r>
              <a:rPr lang="en-US" b="1" dirty="0" smtClean="0"/>
              <a:t>Use the websites found on your slide to </a:t>
            </a:r>
            <a:r>
              <a:rPr lang="en-US" b="1" dirty="0"/>
              <a:t>conduct your </a:t>
            </a:r>
            <a:r>
              <a:rPr lang="en-US" b="1" dirty="0" smtClean="0"/>
              <a:t>research. </a:t>
            </a:r>
          </a:p>
          <a:p>
            <a:pPr>
              <a:buNone/>
            </a:pPr>
            <a:endParaRPr lang="en-US" b="1" dirty="0" smtClean="0"/>
          </a:p>
          <a:p>
            <a:r>
              <a:rPr lang="en-US" b="1" dirty="0" smtClean="0"/>
              <a:t>Use </a:t>
            </a:r>
            <a:r>
              <a:rPr lang="en-US" b="1" dirty="0"/>
              <a:t>your note sheet to take </a:t>
            </a:r>
            <a:r>
              <a:rPr lang="en-US" b="1" dirty="0" smtClean="0"/>
              <a:t>notes.</a:t>
            </a:r>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Location: </a:t>
            </a:r>
            <a:br>
              <a:rPr lang="en-US" b="1" dirty="0" smtClean="0"/>
            </a:br>
            <a:r>
              <a:rPr lang="en-US" b="1" dirty="0" smtClean="0">
                <a:solidFill>
                  <a:srgbClr val="FF0000"/>
                </a:solidFill>
              </a:rPr>
              <a:t>Where is Malaria found in the world?</a:t>
            </a:r>
            <a:endParaRPr lang="en-US" b="1" dirty="0">
              <a:solidFill>
                <a:srgbClr val="FF0000"/>
              </a:solidFill>
            </a:endParaRPr>
          </a:p>
        </p:txBody>
      </p:sp>
      <p:sp>
        <p:nvSpPr>
          <p:cNvPr id="3" name="Content Placeholder 2"/>
          <p:cNvSpPr>
            <a:spLocks noGrp="1"/>
          </p:cNvSpPr>
          <p:nvPr>
            <p:ph idx="1"/>
          </p:nvPr>
        </p:nvSpPr>
        <p:spPr>
          <a:xfrm>
            <a:off x="457200" y="1524000"/>
            <a:ext cx="8229600" cy="5029200"/>
          </a:xfrm>
        </p:spPr>
        <p:txBody>
          <a:bodyPr>
            <a:normAutofit fontScale="92500"/>
          </a:bodyPr>
          <a:lstStyle/>
          <a:p>
            <a:pPr algn="ctr">
              <a:buNone/>
            </a:pPr>
            <a:r>
              <a:rPr lang="en-US" b="1" dirty="0" smtClean="0"/>
              <a:t>This </a:t>
            </a:r>
            <a:r>
              <a:rPr lang="en-US" b="1" dirty="0" err="1" smtClean="0"/>
              <a:t>infographic</a:t>
            </a:r>
            <a:r>
              <a:rPr lang="en-US" b="1" dirty="0" smtClean="0"/>
              <a:t> tells the story about Cambodia’s effort to end Malaria.</a:t>
            </a:r>
            <a:endParaRPr lang="en-US" b="1" u="sng" dirty="0" smtClean="0">
              <a:hlinkClick r:id="rId2"/>
            </a:endParaRPr>
          </a:p>
          <a:p>
            <a:pPr algn="ctr">
              <a:buNone/>
            </a:pPr>
            <a:r>
              <a:rPr lang="en-US" b="1" u="sng" dirty="0" smtClean="0">
                <a:hlinkClick r:id="rId2"/>
              </a:rPr>
              <a:t>http</a:t>
            </a:r>
            <a:r>
              <a:rPr lang="en-US" b="1" u="sng" dirty="0">
                <a:hlinkClick r:id="rId2"/>
              </a:rPr>
              <a:t>://</a:t>
            </a:r>
            <a:r>
              <a:rPr lang="en-US" b="1" u="sng" dirty="0" smtClean="0">
                <a:hlinkClick r:id="rId2"/>
              </a:rPr>
              <a:t>www.gatesfoundation.org/infographics/Pages/malaria-the-drug-resistance-story.aspx</a:t>
            </a:r>
            <a:endParaRPr lang="en-US" dirty="0"/>
          </a:p>
          <a:p>
            <a:pPr>
              <a:buNone/>
            </a:pPr>
            <a:endParaRPr lang="en-US" b="1" u="sng" dirty="0" smtClean="0">
              <a:hlinkClick r:id="rId3"/>
            </a:endParaRPr>
          </a:p>
          <a:p>
            <a:pPr algn="ctr">
              <a:buNone/>
            </a:pPr>
            <a:r>
              <a:rPr lang="en-US" b="1" dirty="0" smtClean="0"/>
              <a:t>Use the map from this link to color and label countries of the world affected by Malaria.</a:t>
            </a:r>
            <a:endParaRPr lang="en-US" b="1" u="sng" dirty="0" smtClean="0">
              <a:hlinkClick r:id="rId3"/>
            </a:endParaRPr>
          </a:p>
          <a:p>
            <a:pPr algn="ctr">
              <a:buNone/>
            </a:pPr>
            <a:r>
              <a:rPr lang="en-US" b="1" u="sng" dirty="0" smtClean="0">
                <a:hlinkClick r:id="rId3"/>
              </a:rPr>
              <a:t>http</a:t>
            </a:r>
            <a:r>
              <a:rPr lang="en-US" b="1" u="sng" dirty="0">
                <a:hlinkClick r:id="rId3"/>
              </a:rPr>
              <a:t>://</a:t>
            </a:r>
            <a:r>
              <a:rPr lang="en-US" b="1" u="sng" dirty="0" smtClean="0">
                <a:hlinkClick r:id="rId3"/>
              </a:rPr>
              <a:t>www.d-maps.com/carte.php?lib=world_europe_and_africa_centered_map&amp;num_car=13181&amp;lang=en</a:t>
            </a:r>
            <a:endParaRPr lang="en-US" dirty="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Autofit/>
          </a:bodyPr>
          <a:lstStyle/>
          <a:p>
            <a:r>
              <a:rPr lang="en-US" sz="3600" b="1" dirty="0" smtClean="0"/>
              <a:t>Education: </a:t>
            </a:r>
            <a:br>
              <a:rPr lang="en-US" sz="3600" b="1" dirty="0" smtClean="0"/>
            </a:br>
            <a:r>
              <a:rPr lang="en-US" sz="3600" b="1" dirty="0" smtClean="0">
                <a:solidFill>
                  <a:srgbClr val="FF0000"/>
                </a:solidFill>
              </a:rPr>
              <a:t>What is Malaria? </a:t>
            </a:r>
            <a:br>
              <a:rPr lang="en-US" sz="3600" b="1" dirty="0" smtClean="0">
                <a:solidFill>
                  <a:srgbClr val="FF0000"/>
                </a:solidFill>
              </a:rPr>
            </a:br>
            <a:r>
              <a:rPr lang="en-US" sz="3600" b="1" dirty="0" smtClean="0">
                <a:solidFill>
                  <a:srgbClr val="FF0000"/>
                </a:solidFill>
              </a:rPr>
              <a:t>How does Malaria spread?</a:t>
            </a:r>
            <a:endParaRPr lang="en-US" sz="3600" b="1" dirty="0">
              <a:solidFill>
                <a:srgbClr val="FF0000"/>
              </a:solidFill>
            </a:endParaRPr>
          </a:p>
        </p:txBody>
      </p:sp>
      <p:sp>
        <p:nvSpPr>
          <p:cNvPr id="3" name="Content Placeholder 2"/>
          <p:cNvSpPr>
            <a:spLocks noGrp="1"/>
          </p:cNvSpPr>
          <p:nvPr>
            <p:ph idx="1"/>
          </p:nvPr>
        </p:nvSpPr>
        <p:spPr>
          <a:xfrm>
            <a:off x="457200" y="1828800"/>
            <a:ext cx="8229600" cy="4724400"/>
          </a:xfrm>
        </p:spPr>
        <p:txBody>
          <a:bodyPr>
            <a:normAutofit fontScale="55000" lnSpcReduction="20000"/>
          </a:bodyPr>
          <a:lstStyle/>
          <a:p>
            <a:endParaRPr lang="en-US" b="1" u="sng" dirty="0" smtClean="0">
              <a:hlinkClick r:id="rId2"/>
            </a:endParaRPr>
          </a:p>
          <a:p>
            <a:pPr algn="ctr">
              <a:buNone/>
            </a:pPr>
            <a:r>
              <a:rPr lang="en-US" b="1" dirty="0" smtClean="0"/>
              <a:t>This site helps explain Malaria.</a:t>
            </a:r>
            <a:endParaRPr lang="en-US" b="1" u="sng" dirty="0" smtClean="0">
              <a:hlinkClick r:id="rId2"/>
            </a:endParaRPr>
          </a:p>
          <a:p>
            <a:pPr algn="ctr">
              <a:buNone/>
            </a:pPr>
            <a:r>
              <a:rPr lang="en-US" b="1" u="sng" dirty="0" smtClean="0">
                <a:hlinkClick r:id="rId2"/>
              </a:rPr>
              <a:t>http</a:t>
            </a:r>
            <a:r>
              <a:rPr lang="en-US" b="1" u="sng" dirty="0">
                <a:hlinkClick r:id="rId2"/>
              </a:rPr>
              <a:t>://</a:t>
            </a:r>
            <a:r>
              <a:rPr lang="en-US" b="1" u="sng" dirty="0" smtClean="0">
                <a:hlinkClick r:id="rId2"/>
              </a:rPr>
              <a:t>www.un.org/wcm/content/site/chronicle/home/archive/issues2010/achieving_global_health/climatechangeandmalaria</a:t>
            </a:r>
            <a:endParaRPr lang="en-US" dirty="0"/>
          </a:p>
          <a:p>
            <a:pPr algn="ctr">
              <a:buNone/>
            </a:pPr>
            <a:endParaRPr lang="en-US" b="1" dirty="0" smtClean="0"/>
          </a:p>
          <a:p>
            <a:pPr algn="ctr">
              <a:buNone/>
            </a:pPr>
            <a:r>
              <a:rPr lang="en-US" b="1" dirty="0" smtClean="0"/>
              <a:t>This site provides data about the impact of Malaria around the world.</a:t>
            </a:r>
            <a:endParaRPr lang="en-US" b="1" u="sng" dirty="0" smtClean="0">
              <a:hlinkClick r:id="rId3"/>
            </a:endParaRPr>
          </a:p>
          <a:p>
            <a:pPr algn="ctr">
              <a:buNone/>
            </a:pPr>
            <a:r>
              <a:rPr lang="en-US" b="1" u="sng" dirty="0" smtClean="0">
                <a:hlinkClick r:id="rId3"/>
              </a:rPr>
              <a:t>http</a:t>
            </a:r>
            <a:r>
              <a:rPr lang="en-US" b="1" u="sng" dirty="0">
                <a:hlinkClick r:id="rId3"/>
              </a:rPr>
              <a:t>://</a:t>
            </a:r>
            <a:r>
              <a:rPr lang="en-US" b="1" u="sng" dirty="0" smtClean="0">
                <a:hlinkClick r:id="rId3"/>
              </a:rPr>
              <a:t>www.nationmaster.com/graph/hea_mal_cas_per_100-malaria-cases-per-100-000</a:t>
            </a:r>
            <a:endParaRPr lang="en-US" b="1" u="sng" dirty="0"/>
          </a:p>
          <a:p>
            <a:endParaRPr lang="en-US" b="1" u="sng" dirty="0" smtClean="0"/>
          </a:p>
          <a:p>
            <a:pPr algn="ctr">
              <a:buNone/>
            </a:pPr>
            <a:r>
              <a:rPr lang="en-US" b="1" dirty="0" smtClean="0"/>
              <a:t>This site explains how climate change will affect the spread of Malaria.</a:t>
            </a:r>
            <a:endParaRPr lang="en-US" dirty="0"/>
          </a:p>
          <a:p>
            <a:pPr algn="ctr">
              <a:buNone/>
            </a:pPr>
            <a:r>
              <a:rPr lang="en-US" b="1" u="sng" dirty="0">
                <a:hlinkClick r:id="rId2"/>
              </a:rPr>
              <a:t>http://</a:t>
            </a:r>
            <a:r>
              <a:rPr lang="en-US" b="1" u="sng" dirty="0" smtClean="0">
                <a:hlinkClick r:id="rId2"/>
              </a:rPr>
              <a:t>www.un.org/wcm/content/site/chronicle/home/archive/issues2010/achieving_global_health/climatechangeandmalaria</a:t>
            </a:r>
            <a:endParaRPr lang="en-US" b="1" u="sng" dirty="0" smtClean="0"/>
          </a:p>
          <a:p>
            <a:endParaRPr lang="en-US" b="1" u="sng" dirty="0"/>
          </a:p>
          <a:p>
            <a:pPr algn="ctr">
              <a:buNone/>
            </a:pPr>
            <a:r>
              <a:rPr lang="en-US" b="1" dirty="0" smtClean="0"/>
              <a:t>This site explains how the United Nations plans to eliminate Malaria in the future.</a:t>
            </a:r>
            <a:endParaRPr lang="en-US" dirty="0"/>
          </a:p>
          <a:p>
            <a:pPr algn="ctr">
              <a:buNone/>
            </a:pPr>
            <a:r>
              <a:rPr lang="en-US" b="1" u="sng" dirty="0">
                <a:hlinkClick r:id="rId2"/>
              </a:rPr>
              <a:t>http://</a:t>
            </a:r>
            <a:r>
              <a:rPr lang="en-US" b="1" u="sng" dirty="0" smtClean="0">
                <a:hlinkClick r:id="rId2"/>
              </a:rPr>
              <a:t>www.un.org/wcm/content/site/chronicle/home/archive/issues2010/achieving_global_health/climatechangeandmalaria</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dirty="0" smtClean="0"/>
              <a:t>Treatment: </a:t>
            </a:r>
            <a:br>
              <a:rPr lang="en-US" b="1" dirty="0" smtClean="0"/>
            </a:br>
            <a:r>
              <a:rPr lang="en-US" sz="2700" b="1" dirty="0" smtClean="0">
                <a:solidFill>
                  <a:srgbClr val="FF0000"/>
                </a:solidFill>
              </a:rPr>
              <a:t>How is Malaria treated? </a:t>
            </a:r>
            <a:br>
              <a:rPr lang="en-US" sz="2700" b="1" dirty="0" smtClean="0">
                <a:solidFill>
                  <a:srgbClr val="FF0000"/>
                </a:solidFill>
              </a:rPr>
            </a:br>
            <a:r>
              <a:rPr lang="en-US" sz="2700" b="1" dirty="0" smtClean="0">
                <a:solidFill>
                  <a:srgbClr val="FF0000"/>
                </a:solidFill>
              </a:rPr>
              <a:t>Why is there no cure for Malaria?</a:t>
            </a:r>
            <a:endParaRPr lang="en-US" sz="2700" b="1" dirty="0">
              <a:solidFill>
                <a:srgbClr val="FF0000"/>
              </a:solidFill>
            </a:endParaRPr>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pPr algn="ctr">
              <a:buNone/>
            </a:pPr>
            <a:endParaRPr lang="en-US" b="1" dirty="0"/>
          </a:p>
          <a:p>
            <a:pPr algn="ctr">
              <a:buNone/>
            </a:pPr>
            <a:r>
              <a:rPr lang="en-US" b="1" dirty="0" smtClean="0"/>
              <a:t>This link provides a list of drugs that help treat and prevent Malaria.</a:t>
            </a:r>
            <a:endParaRPr lang="en-US" b="1" u="sng" dirty="0" smtClean="0">
              <a:hlinkClick r:id="rId2"/>
            </a:endParaRPr>
          </a:p>
          <a:p>
            <a:pPr algn="ctr">
              <a:buNone/>
            </a:pPr>
            <a:r>
              <a:rPr lang="en-US" b="1" u="sng" dirty="0" smtClean="0">
                <a:hlinkClick r:id="rId2"/>
              </a:rPr>
              <a:t>http</a:t>
            </a:r>
            <a:r>
              <a:rPr lang="en-US" b="1" u="sng" dirty="0">
                <a:hlinkClick r:id="rId2"/>
              </a:rPr>
              <a:t>://</a:t>
            </a:r>
            <a:r>
              <a:rPr lang="en-US" b="1" u="sng" dirty="0" smtClean="0">
                <a:hlinkClick r:id="rId2"/>
              </a:rPr>
              <a:t>www.nationmaster.com/encyclopedia/Malaria#Treatment</a:t>
            </a:r>
            <a:endParaRPr lang="en-US" b="1" u="sng" dirty="0" smtClean="0"/>
          </a:p>
          <a:p>
            <a:pPr algn="ctr">
              <a:buNone/>
            </a:pPr>
            <a:endParaRPr lang="en-US" b="1" u="sng" dirty="0"/>
          </a:p>
          <a:p>
            <a:pPr algn="ctr">
              <a:buNone/>
            </a:pPr>
            <a:r>
              <a:rPr lang="en-US" b="1" dirty="0" smtClean="0"/>
              <a:t>This site provides more information about treatment of Malaria.</a:t>
            </a:r>
            <a:endParaRPr lang="en-US" dirty="0"/>
          </a:p>
          <a:p>
            <a:pPr algn="ctr">
              <a:buNone/>
            </a:pPr>
            <a:r>
              <a:rPr lang="en-US" b="1" u="sng" dirty="0">
                <a:hlinkClick r:id="rId3"/>
              </a:rPr>
              <a:t>http://</a:t>
            </a:r>
            <a:r>
              <a:rPr lang="en-US" b="1" u="sng" dirty="0" smtClean="0">
                <a:hlinkClick r:id="rId3"/>
              </a:rPr>
              <a:t>www.unicef.org/health/index_malaria.html</a:t>
            </a:r>
            <a:endParaRPr lang="en-US" b="1" u="sng" dirty="0" smtClean="0"/>
          </a:p>
          <a:p>
            <a:pPr algn="ctr">
              <a:buNone/>
            </a:pPr>
            <a:endParaRPr lang="en-US" b="1" u="sng" dirty="0" smtClean="0"/>
          </a:p>
          <a:p>
            <a:pPr algn="ctr">
              <a:buNone/>
            </a:pPr>
            <a:r>
              <a:rPr lang="en-US" b="1" dirty="0" smtClean="0"/>
              <a:t>This site talks about the challenges facing doctors who treat Malaria.</a:t>
            </a:r>
            <a:endParaRPr lang="en-US" dirty="0"/>
          </a:p>
          <a:p>
            <a:pPr algn="ctr">
              <a:buNone/>
            </a:pPr>
            <a:r>
              <a:rPr lang="en-US" b="1" u="sng" dirty="0">
                <a:hlinkClick r:id="rId4"/>
              </a:rPr>
              <a:t>http://</a:t>
            </a:r>
            <a:r>
              <a:rPr lang="en-US" b="1" u="sng" dirty="0" smtClean="0">
                <a:hlinkClick r:id="rId4"/>
              </a:rPr>
              <a:t>www.cdc.gov/malaria/diagnosis_treatment/treatment.html</a:t>
            </a:r>
            <a:endParaRPr lang="en-US" b="1" u="sng" dirty="0" smtClean="0"/>
          </a:p>
          <a:p>
            <a:pPr algn="ctr">
              <a:buNone/>
            </a:pPr>
            <a:endParaRPr lang="en-US" b="1" u="sng" dirty="0"/>
          </a:p>
          <a:p>
            <a:pPr algn="ctr">
              <a:buNone/>
            </a:pPr>
            <a:r>
              <a:rPr lang="en-US" b="1" dirty="0" smtClean="0"/>
              <a:t>This is a video from UNICEF about the effects of bed nets in Africa and treatment.</a:t>
            </a:r>
            <a:endParaRPr lang="en-US" dirty="0"/>
          </a:p>
          <a:p>
            <a:pPr algn="ctr">
              <a:buNone/>
            </a:pPr>
            <a:r>
              <a:rPr lang="en-US" b="1" u="sng" dirty="0">
                <a:hlinkClick r:id="rId5"/>
              </a:rPr>
              <a:t>http://</a:t>
            </a:r>
            <a:r>
              <a:rPr lang="en-US" b="1" u="sng" dirty="0" smtClean="0">
                <a:hlinkClick r:id="rId5"/>
              </a:rPr>
              <a:t>teachertube.com/viewVideo.php?video_id=178196&amp;title=Eliminating_Malaria_in_Kenya</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b="1" dirty="0" smtClean="0"/>
              <a:t>Prevention</a:t>
            </a:r>
            <a:r>
              <a:rPr lang="en-US" sz="2400" b="1" dirty="0" smtClean="0"/>
              <a:t>: </a:t>
            </a:r>
            <a:br>
              <a:rPr lang="en-US" sz="2400" b="1" dirty="0" smtClean="0"/>
            </a:br>
            <a:r>
              <a:rPr lang="en-US" sz="2400" b="1" dirty="0" smtClean="0">
                <a:solidFill>
                  <a:srgbClr val="FF0000"/>
                </a:solidFill>
              </a:rPr>
              <a:t>How can Malaria be prevented?  </a:t>
            </a:r>
            <a:br>
              <a:rPr lang="en-US" sz="2400" b="1" dirty="0" smtClean="0">
                <a:solidFill>
                  <a:srgbClr val="FF0000"/>
                </a:solidFill>
              </a:rPr>
            </a:br>
            <a:r>
              <a:rPr lang="en-US" sz="2400" b="1" dirty="0" smtClean="0">
                <a:solidFill>
                  <a:srgbClr val="FF0000"/>
                </a:solidFill>
              </a:rPr>
              <a:t>Why are bed nets a good solution to prevent Malaria</a:t>
            </a:r>
            <a:r>
              <a:rPr lang="en-US" sz="2400" b="1" dirty="0">
                <a:solidFill>
                  <a:srgbClr val="FF0000"/>
                </a:solidFill>
              </a:rPr>
              <a:t>?</a:t>
            </a:r>
            <a:br>
              <a:rPr lang="en-US" sz="2400" b="1" dirty="0">
                <a:solidFill>
                  <a:srgbClr val="FF0000"/>
                </a:solidFill>
              </a:rPr>
            </a:br>
            <a:r>
              <a:rPr lang="en-US" sz="2400" b="1" dirty="0">
                <a:solidFill>
                  <a:srgbClr val="FF0000"/>
                </a:solidFill>
              </a:rPr>
              <a:t>What are organizations doing to fight Malaria? </a:t>
            </a:r>
            <a:br>
              <a:rPr lang="en-US" sz="2400" b="1" dirty="0">
                <a:solidFill>
                  <a:srgbClr val="FF0000"/>
                </a:solidFill>
              </a:rPr>
            </a:br>
            <a:endParaRPr lang="en-US" sz="2400" b="1" dirty="0">
              <a:solidFill>
                <a:srgbClr val="FF0000"/>
              </a:solidFill>
            </a:endParaRPr>
          </a:p>
        </p:txBody>
      </p:sp>
      <p:sp>
        <p:nvSpPr>
          <p:cNvPr id="3" name="Content Placeholder 2"/>
          <p:cNvSpPr>
            <a:spLocks noGrp="1"/>
          </p:cNvSpPr>
          <p:nvPr>
            <p:ph idx="1"/>
          </p:nvPr>
        </p:nvSpPr>
        <p:spPr>
          <a:xfrm>
            <a:off x="457200" y="1676400"/>
            <a:ext cx="8229600" cy="4800600"/>
          </a:xfrm>
        </p:spPr>
        <p:txBody>
          <a:bodyPr>
            <a:normAutofit fontScale="47500" lnSpcReduction="20000"/>
          </a:bodyPr>
          <a:lstStyle/>
          <a:p>
            <a:pPr algn="ctr">
              <a:buNone/>
            </a:pPr>
            <a:r>
              <a:rPr lang="en-US" b="1" dirty="0" smtClean="0"/>
              <a:t>This site helps identify ways to prevent Malaria.</a:t>
            </a:r>
            <a:endParaRPr lang="en-US" b="1" u="sng" dirty="0" smtClean="0">
              <a:hlinkClick r:id="rId2"/>
            </a:endParaRPr>
          </a:p>
          <a:p>
            <a:pPr algn="ctr">
              <a:buNone/>
            </a:pPr>
            <a:r>
              <a:rPr lang="en-US" b="1" u="sng" dirty="0" smtClean="0">
                <a:hlinkClick r:id="rId2"/>
              </a:rPr>
              <a:t>http</a:t>
            </a:r>
            <a:r>
              <a:rPr lang="en-US" b="1" u="sng" dirty="0">
                <a:hlinkClick r:id="rId2"/>
              </a:rPr>
              <a:t>://</a:t>
            </a:r>
            <a:r>
              <a:rPr lang="en-US" b="1" u="sng" dirty="0" smtClean="0">
                <a:hlinkClick r:id="rId2"/>
              </a:rPr>
              <a:t>www.un.org/wcm/content/site/chronicle/home/archive/issues2010/achieving_global_health/climatechangeandmalaria</a:t>
            </a:r>
            <a:endParaRPr lang="en-US" b="1" u="sng" dirty="0" smtClean="0"/>
          </a:p>
          <a:p>
            <a:pPr algn="ctr">
              <a:buNone/>
            </a:pPr>
            <a:endParaRPr lang="en-US" dirty="0" smtClean="0"/>
          </a:p>
          <a:p>
            <a:pPr algn="ctr">
              <a:buNone/>
            </a:pPr>
            <a:r>
              <a:rPr lang="en-US" b="1" dirty="0"/>
              <a:t>This is a news article that explains some ways people are trying to prevent Malaria.</a:t>
            </a:r>
            <a:endParaRPr lang="en-US" dirty="0"/>
          </a:p>
          <a:p>
            <a:pPr algn="ctr">
              <a:buNone/>
            </a:pPr>
            <a:r>
              <a:rPr lang="en-US" b="1" u="sng" dirty="0">
                <a:hlinkClick r:id="rId3"/>
              </a:rPr>
              <a:t>http://</a:t>
            </a:r>
            <a:r>
              <a:rPr lang="en-US" b="1" u="sng" dirty="0" smtClean="0">
                <a:hlinkClick r:id="rId3"/>
              </a:rPr>
              <a:t>www.timeforkids.com/news/smelly-solution/3316</a:t>
            </a:r>
            <a:endParaRPr lang="en-US" dirty="0" smtClean="0"/>
          </a:p>
          <a:p>
            <a:pPr algn="ctr">
              <a:buNone/>
            </a:pPr>
            <a:endParaRPr lang="en-US" dirty="0"/>
          </a:p>
          <a:p>
            <a:pPr algn="ctr">
              <a:buNone/>
            </a:pPr>
            <a:r>
              <a:rPr lang="en-US" b="1" dirty="0" smtClean="0"/>
              <a:t>This site helps identify ways to prevent Malaria.</a:t>
            </a:r>
            <a:endParaRPr lang="en-US" b="1" u="sng" dirty="0" smtClean="0">
              <a:hlinkClick r:id="rId4"/>
            </a:endParaRPr>
          </a:p>
          <a:p>
            <a:pPr algn="ctr">
              <a:buNone/>
            </a:pPr>
            <a:r>
              <a:rPr lang="en-US" b="1" u="sng" dirty="0" smtClean="0">
                <a:hlinkClick r:id="rId4"/>
              </a:rPr>
              <a:t>www.gatesfoundation.org/infographics/Pages/end-malaria-info.aspx</a:t>
            </a:r>
            <a:endParaRPr lang="en-US" b="1" u="sng" dirty="0" smtClean="0"/>
          </a:p>
          <a:p>
            <a:pPr algn="ctr">
              <a:buNone/>
            </a:pPr>
            <a:endParaRPr lang="en-US" b="1" u="sng" dirty="0"/>
          </a:p>
          <a:p>
            <a:pPr algn="ctr">
              <a:buNone/>
            </a:pPr>
            <a:r>
              <a:rPr lang="en-US" b="1" dirty="0" smtClean="0"/>
              <a:t>This site describes the benefits of a 2006 mosquito net invention.</a:t>
            </a:r>
            <a:endParaRPr lang="en-US" dirty="0"/>
          </a:p>
          <a:p>
            <a:pPr algn="ctr">
              <a:buNone/>
            </a:pPr>
            <a:r>
              <a:rPr lang="en-US" b="1" u="sng" dirty="0">
                <a:hlinkClick r:id="rId5"/>
              </a:rPr>
              <a:t>http://</a:t>
            </a:r>
            <a:r>
              <a:rPr lang="en-US" b="1" u="sng" dirty="0" smtClean="0">
                <a:hlinkClick r:id="rId5"/>
              </a:rPr>
              <a:t>reporter.leeds.ac.uk/press_releases/current/gates_foundation.htm</a:t>
            </a:r>
            <a:endParaRPr lang="en-US" b="1" u="sng" dirty="0" smtClean="0"/>
          </a:p>
          <a:p>
            <a:pPr algn="ctr">
              <a:buNone/>
            </a:pPr>
            <a:endParaRPr lang="en-US" b="1" u="sng" dirty="0"/>
          </a:p>
          <a:p>
            <a:pPr algn="ctr">
              <a:buNone/>
            </a:pPr>
            <a:r>
              <a:rPr lang="en-US" b="1" dirty="0" smtClean="0"/>
              <a:t>This link identifies ways one organization is trying to fight Malaria.</a:t>
            </a:r>
            <a:endParaRPr lang="en-US" dirty="0"/>
          </a:p>
          <a:p>
            <a:pPr algn="ctr">
              <a:buNone/>
            </a:pPr>
            <a:r>
              <a:rPr lang="en-US" b="1" u="sng" dirty="0">
                <a:hlinkClick r:id="rId6"/>
              </a:rPr>
              <a:t>http://www.spreadthenet.org</a:t>
            </a:r>
            <a:r>
              <a:rPr lang="en-US" b="1" u="sng" dirty="0" smtClean="0">
                <a:hlinkClick r:id="rId6"/>
              </a:rPr>
              <a:t>/</a:t>
            </a:r>
            <a:endParaRPr lang="en-US" b="1" u="sng" dirty="0" smtClean="0"/>
          </a:p>
          <a:p>
            <a:pPr algn="ctr">
              <a:buNone/>
            </a:pPr>
            <a:endParaRPr lang="en-US" b="1" u="sng" dirty="0"/>
          </a:p>
          <a:p>
            <a:pPr algn="ctr">
              <a:buNone/>
            </a:pPr>
            <a:r>
              <a:rPr lang="en-US" b="1" dirty="0" smtClean="0"/>
              <a:t>This article is from Heifer International which gives a different approach to fighting Malaria.</a:t>
            </a:r>
            <a:endParaRPr lang="en-US" dirty="0"/>
          </a:p>
          <a:p>
            <a:pPr algn="ctr">
              <a:buNone/>
            </a:pPr>
            <a:r>
              <a:rPr lang="en-US" b="1" u="sng" dirty="0">
                <a:hlinkClick r:id="rId7"/>
              </a:rPr>
              <a:t>http://</a:t>
            </a:r>
            <a:r>
              <a:rPr lang="en-US" b="1" u="sng" dirty="0" smtClean="0">
                <a:hlinkClick r:id="rId7"/>
              </a:rPr>
              <a:t>www.heifer.org/media/world-ark/archives/2012/february/asked-and-answered</a:t>
            </a:r>
            <a:endParaRPr lang="en-US" b="1" u="sng" dirty="0" smtClean="0"/>
          </a:p>
          <a:p>
            <a:pPr algn="ctr">
              <a:buNone/>
            </a:pPr>
            <a:endParaRPr lang="en-US" b="1" u="sng" dirty="0"/>
          </a:p>
          <a:p>
            <a:pPr algn="ctr">
              <a:buNone/>
            </a:pPr>
            <a:r>
              <a:rPr lang="en-US" b="1" dirty="0" smtClean="0"/>
              <a:t>This is a video from UNICEF about the effects of bed nets in Africa.</a:t>
            </a:r>
            <a:endParaRPr lang="en-US" dirty="0"/>
          </a:p>
          <a:p>
            <a:pPr algn="ctr">
              <a:buNone/>
            </a:pPr>
            <a:r>
              <a:rPr lang="en-US" b="1" u="sng" dirty="0">
                <a:hlinkClick r:id="rId8"/>
              </a:rPr>
              <a:t>http://</a:t>
            </a:r>
            <a:r>
              <a:rPr lang="en-US" b="1" u="sng" dirty="0" smtClean="0">
                <a:hlinkClick r:id="rId8"/>
              </a:rPr>
              <a:t>teachertube.com/viewVideo.php?video_id=178196&amp;title=Eliminating_Malaria_in_Kenya</a:t>
            </a:r>
            <a:endParaRPr lang="en-US" dirty="0"/>
          </a:p>
          <a:p>
            <a:pPr algn="ctr">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711</TotalTime>
  <Words>859</Words>
  <Application>Microsoft Office PowerPoint</Application>
  <PresentationFormat>On-screen Show (4:3)</PresentationFormat>
  <Paragraphs>114</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Malaria: A HUGE problem caused by a little pest</vt:lpstr>
      <vt:lpstr>Introduction</vt:lpstr>
      <vt:lpstr>Task</vt:lpstr>
      <vt:lpstr>Process</vt:lpstr>
      <vt:lpstr>Process (continued)</vt:lpstr>
      <vt:lpstr>Location:  Where is Malaria found in the world?</vt:lpstr>
      <vt:lpstr>Education:  What is Malaria?  How does Malaria spread?</vt:lpstr>
      <vt:lpstr>Treatment:  How is Malaria treated?  Why is there no cure for Malaria?</vt:lpstr>
      <vt:lpstr>Prevention:  How can Malaria be prevented?   Why are bed nets a good solution to prevent Malaria? What are organizations doing to fight Malaria?  </vt:lpstr>
      <vt:lpstr>Process (continued)</vt:lpstr>
      <vt:lpstr>Process (continued)</vt:lpstr>
      <vt:lpstr>Process (continued)</vt:lpstr>
      <vt:lpstr>Process (continued)</vt:lpstr>
      <vt:lpstr>Evaluation</vt:lpstr>
      <vt:lpstr>Conclusion</vt:lpstr>
    </vt:vector>
  </TitlesOfParts>
  <Company>Brown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Malaria: A</dc:title>
  <dc:creator>Michael</dc:creator>
  <cp:lastModifiedBy>Maryann Jalkut</cp:lastModifiedBy>
  <cp:revision>25</cp:revision>
  <dcterms:created xsi:type="dcterms:W3CDTF">2012-07-21T11:05:45Z</dcterms:created>
  <dcterms:modified xsi:type="dcterms:W3CDTF">2013-01-22T12:25:38Z</dcterms:modified>
</cp:coreProperties>
</file>