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40.xml" ContentType="application/vnd.openxmlformats-officedocument.presentationml.tags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Override PartName="/ppt/tags/tag4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74" r:id="rId2"/>
    <p:sldId id="278" r:id="rId3"/>
    <p:sldId id="279" r:id="rId4"/>
    <p:sldId id="280" r:id="rId5"/>
    <p:sldId id="257" r:id="rId6"/>
    <p:sldId id="258" r:id="rId7"/>
    <p:sldId id="282" r:id="rId8"/>
    <p:sldId id="261" r:id="rId9"/>
    <p:sldId id="259" r:id="rId10"/>
    <p:sldId id="281" r:id="rId11"/>
    <p:sldId id="265" r:id="rId12"/>
    <p:sldId id="263" r:id="rId13"/>
    <p:sldId id="283" r:id="rId14"/>
    <p:sldId id="267" r:id="rId15"/>
    <p:sldId id="269" r:id="rId16"/>
    <p:sldId id="271" r:id="rId17"/>
    <p:sldId id="260" r:id="rId18"/>
    <p:sldId id="262" r:id="rId19"/>
    <p:sldId id="264" r:id="rId20"/>
    <p:sldId id="266" r:id="rId21"/>
    <p:sldId id="268" r:id="rId22"/>
    <p:sldId id="270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 showGuides="1">
      <p:cViewPr varScale="1"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3198-B438-B142-858D-E618932F12CF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DE709-AE66-0143-9FAD-84D1B0147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CC4A2-AF50-7D41-ABF1-5F86FE38B450}" type="slidenum">
              <a:rPr lang="en-US"/>
              <a:pPr/>
              <a:t>12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924B5-E8A1-FF4C-A600-A2BCC45C74FB}" type="slidenum">
              <a:rPr lang="en-US"/>
              <a:pPr/>
              <a:t>14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46D8F-19C5-D841-981F-557E968E7471}" type="slidenum">
              <a:rPr lang="en-US"/>
              <a:pPr/>
              <a:t>15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AFC53-F118-CB40-A79A-FF2399DBA797}" type="slidenum">
              <a:rPr lang="en-US"/>
              <a:pPr/>
              <a:t>16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932B8-D518-664C-987E-2A95E9F18D01}" type="slidenum">
              <a:rPr lang="en-US"/>
              <a:pPr/>
              <a:t>17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81F2F-2749-B74A-827D-3292745875DF}" type="slidenum">
              <a:rPr lang="en-US"/>
              <a:pPr/>
              <a:t>18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A7C65-580D-1646-A095-4E28652BEA6C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6F9C1-07C5-F04C-A32F-094CC117F8A4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4082A-611E-C948-917C-C7298FF5369B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B242D-4A59-0C48-BC89-921D6F15BD59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AE5DD-A44B-BB4A-AA5E-445F8D75E16B}" type="slidenum">
              <a:rPr lang="en-US"/>
              <a:pPr/>
              <a:t>2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67BFE-C421-7A40-934C-A512C1FBDC17}" type="slidenum">
              <a:rPr lang="en-US"/>
              <a:pPr/>
              <a:t>23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1CA7C-668A-7C4E-BDFF-60474AE5BFCF}" type="slidenum">
              <a:rPr lang="en-US"/>
              <a:pPr/>
              <a:t>24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D38C7-899E-8E43-BC3F-5A35196DCBAC}" type="slidenum">
              <a:rPr lang="en-US"/>
              <a:pPr/>
              <a:t>3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7D254-57F1-504E-8D50-BE4253C9127E}" type="slidenum">
              <a:rPr lang="en-US"/>
              <a:pPr/>
              <a:t>4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04941-4E70-BC49-B55A-B1D2AC0ADF6F}" type="slidenum">
              <a:rPr lang="en-US"/>
              <a:pPr/>
              <a:t>5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00E30-40F3-8D42-8339-556C3A742664}" type="slidenum">
              <a:rPr lang="en-US"/>
              <a:pPr/>
              <a:t>6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66536-7115-0C48-A19C-AE0C6DBCD728}" type="slidenum">
              <a:rPr lang="en-US"/>
              <a:pPr/>
              <a:t>8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6F246-1B50-0F4D-9174-AB641929A24B}" type="slidenum">
              <a:rPr lang="en-US"/>
              <a:pPr/>
              <a:t>9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6F97F-848D-BA4A-89F3-4B56C9A04B54}" type="slidenum">
              <a:rPr lang="en-US"/>
              <a:pPr/>
              <a:t>11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95AD-C9B1-2740-B78B-93D6B3ADD0E0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5EE-BA38-3F4B-B4C2-4628F4C6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95AD-C9B1-2740-B78B-93D6B3ADD0E0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5EE-BA38-3F4B-B4C2-4628F4C6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95AD-C9B1-2740-B78B-93D6B3ADD0E0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5EE-BA38-3F4B-B4C2-4628F4C6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95AD-C9B1-2740-B78B-93D6B3ADD0E0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5EE-BA38-3F4B-B4C2-4628F4C6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95AD-C9B1-2740-B78B-93D6B3ADD0E0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5EE-BA38-3F4B-B4C2-4628F4C6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95AD-C9B1-2740-B78B-93D6B3ADD0E0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5EE-BA38-3F4B-B4C2-4628F4C6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95AD-C9B1-2740-B78B-93D6B3ADD0E0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5EE-BA38-3F4B-B4C2-4628F4C6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95AD-C9B1-2740-B78B-93D6B3ADD0E0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5EE-BA38-3F4B-B4C2-4628F4C6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95AD-C9B1-2740-B78B-93D6B3ADD0E0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5EE-BA38-3F4B-B4C2-4628F4C6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95AD-C9B1-2740-B78B-93D6B3ADD0E0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5EE-BA38-3F4B-B4C2-4628F4C6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95AD-C9B1-2740-B78B-93D6B3ADD0E0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5EE-BA38-3F4B-B4C2-4628F4C6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95AD-C9B1-2740-B78B-93D6B3ADD0E0}" type="datetimeFigureOut">
              <a:rPr lang="en-US" smtClean="0"/>
              <a:pPr/>
              <a:t>2/23/10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145EE-BA38-3F4B-B4C2-4628F4C6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4.jpeg"/><Relationship Id="rId5" Type="http://schemas.openxmlformats.org/officeDocument/2006/relationships/image" Target="../media/image25.jpeg"/><Relationship Id="rId6" Type="http://schemas.openxmlformats.org/officeDocument/2006/relationships/image" Target="../media/image10.jpeg"/><Relationship Id="rId7" Type="http://schemas.openxmlformats.org/officeDocument/2006/relationships/image" Target="../media/image7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4.jpeg"/><Relationship Id="rId5" Type="http://schemas.openxmlformats.org/officeDocument/2006/relationships/image" Target="../media/image26.jpeg"/><Relationship Id="rId6" Type="http://schemas.openxmlformats.org/officeDocument/2006/relationships/image" Target="../media/image10.jpeg"/><Relationship Id="rId7" Type="http://schemas.openxmlformats.org/officeDocument/2006/relationships/image" Target="../media/image27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4.jpeg"/><Relationship Id="rId5" Type="http://schemas.openxmlformats.org/officeDocument/2006/relationships/image" Target="../media/image10.jpeg"/><Relationship Id="rId6" Type="http://schemas.openxmlformats.org/officeDocument/2006/relationships/image" Target="../media/image36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4.jpeg"/><Relationship Id="rId5" Type="http://schemas.openxmlformats.org/officeDocument/2006/relationships/image" Target="../media/image10.jpeg"/><Relationship Id="rId6" Type="http://schemas.openxmlformats.org/officeDocument/2006/relationships/image" Target="../media/image37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10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41.jpeg"/><Relationship Id="rId7" Type="http://schemas.openxmlformats.org/officeDocument/2006/relationships/image" Target="../media/image10.jpeg"/><Relationship Id="rId8" Type="http://schemas.openxmlformats.org/officeDocument/2006/relationships/image" Target="../media/image5.jpeg"/><Relationship Id="rId9" Type="http://schemas.openxmlformats.org/officeDocument/2006/relationships/image" Target="../media/image42.jpe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41.jpeg"/><Relationship Id="rId7" Type="http://schemas.openxmlformats.org/officeDocument/2006/relationships/image" Target="../media/image10.jpeg"/><Relationship Id="rId8" Type="http://schemas.openxmlformats.org/officeDocument/2006/relationships/image" Target="../media/image6.jpeg"/><Relationship Id="rId9" Type="http://schemas.openxmlformats.org/officeDocument/2006/relationships/image" Target="../media/image43.jpe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41.jpeg"/><Relationship Id="rId7" Type="http://schemas.openxmlformats.org/officeDocument/2006/relationships/image" Target="../media/image10.jpeg"/><Relationship Id="rId8" Type="http://schemas.openxmlformats.org/officeDocument/2006/relationships/image" Target="../media/image7.jpeg"/><Relationship Id="rId9" Type="http://schemas.openxmlformats.org/officeDocument/2006/relationships/image" Target="../media/image44.jpe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41.jpeg"/><Relationship Id="rId7" Type="http://schemas.openxmlformats.org/officeDocument/2006/relationships/image" Target="../media/image10.jpeg"/><Relationship Id="rId8" Type="http://schemas.openxmlformats.org/officeDocument/2006/relationships/image" Target="../media/image27.jpeg"/><Relationship Id="rId9" Type="http://schemas.openxmlformats.org/officeDocument/2006/relationships/image" Target="../media/image45.jpe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41.jpeg"/><Relationship Id="rId7" Type="http://schemas.openxmlformats.org/officeDocument/2006/relationships/image" Target="../media/image10.jpeg"/><Relationship Id="rId8" Type="http://schemas.openxmlformats.org/officeDocument/2006/relationships/image" Target="../media/image36.jpe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41.jpeg"/><Relationship Id="rId7" Type="http://schemas.openxmlformats.org/officeDocument/2006/relationships/image" Target="../media/image10.jpeg"/><Relationship Id="rId8" Type="http://schemas.openxmlformats.org/officeDocument/2006/relationships/image" Target="../media/image37.jpe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6" Type="http://schemas.openxmlformats.org/officeDocument/2006/relationships/image" Target="../media/image41.jpeg"/><Relationship Id="rId7" Type="http://schemas.openxmlformats.org/officeDocument/2006/relationships/image" Target="../media/image39.jpeg"/><Relationship Id="rId8" Type="http://schemas.openxmlformats.org/officeDocument/2006/relationships/image" Target="../media/image46.jpeg"/><Relationship Id="rId9" Type="http://schemas.openxmlformats.org/officeDocument/2006/relationships/image" Target="../media/image10.jpeg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slide" Target="slide9.xml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jpeg"/><Relationship Id="rId8" Type="http://schemas.openxmlformats.org/officeDocument/2006/relationships/hyperlink" Target="http://www.ca.gr7math.com/" TargetMode="External"/><Relationship Id="rId9" Type="http://schemas.openxmlformats.org/officeDocument/2006/relationships/image" Target="../media/image50.jpeg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6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7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0.jpeg"/><Relationship Id="rId7" Type="http://schemas.openxmlformats.org/officeDocument/2006/relationships/image" Target="../media/image5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.jpeg"/><Relationship Id="rId5" Type="http://schemas.openxmlformats.org/officeDocument/2006/relationships/image" Target="../media/image16.jpeg"/><Relationship Id="rId6" Type="http://schemas.openxmlformats.org/officeDocument/2006/relationships/image" Target="../media/image10.jpeg"/><Relationship Id="rId7" Type="http://schemas.openxmlformats.org/officeDocument/2006/relationships/image" Target="../media/image6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10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10-1</a:t>
            </a:r>
            <a:endParaRPr lang="en-US" sz="28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Look Closely and It Will Be Obvious</a:t>
            </a:r>
            <a:endParaRPr lang="en-US" sz="4000" b="1" dirty="0">
              <a:solidFill>
                <a:srgbClr val="0000FF"/>
              </a:solidFill>
              <a:latin typeface="Arial Unicode MS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388" y="1447800"/>
            <a:ext cx="7999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These are “Linear Functions”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pic>
        <p:nvPicPr>
          <p:cNvPr id="6" name="Picture 5" descr="Screen shot 2010-02-23 at 6.40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8" y="2286000"/>
            <a:ext cx="1701800" cy="1295400"/>
          </a:xfrm>
          <a:prstGeom prst="rect">
            <a:avLst/>
          </a:prstGeom>
        </p:spPr>
      </p:pic>
      <p:pic>
        <p:nvPicPr>
          <p:cNvPr id="7" name="Picture 6" descr="Screen shot 2010-02-23 at 6.40.5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2286000"/>
            <a:ext cx="1592262" cy="1295400"/>
          </a:xfrm>
          <a:prstGeom prst="rect">
            <a:avLst/>
          </a:prstGeom>
        </p:spPr>
      </p:pic>
      <p:pic>
        <p:nvPicPr>
          <p:cNvPr id="8" name="Picture 7" descr="Screen shot 2010-02-23 at 6.41.2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738" y="2286000"/>
            <a:ext cx="1592262" cy="1295400"/>
          </a:xfrm>
          <a:prstGeom prst="rect">
            <a:avLst/>
          </a:prstGeom>
        </p:spPr>
      </p:pic>
      <p:pic>
        <p:nvPicPr>
          <p:cNvPr id="9" name="Picture 8" descr="Screen shot 2010-02-23 at 6.41.33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00" y="2286000"/>
            <a:ext cx="1397000" cy="1343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3911024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lkduster"/>
                <a:cs typeface="Chalkduster"/>
              </a:rPr>
              <a:t>These are “Non-Linear” Functions</a:t>
            </a:r>
            <a:endParaRPr lang="en-US" sz="3200" dirty="0">
              <a:latin typeface="Chalkduster"/>
              <a:cs typeface="Chalkduster"/>
            </a:endParaRPr>
          </a:p>
        </p:txBody>
      </p:sp>
      <p:pic>
        <p:nvPicPr>
          <p:cNvPr id="11" name="Picture 10" descr="Screen shot 2010-02-23 at 6.42.23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724399"/>
            <a:ext cx="1550988" cy="1211263"/>
          </a:xfrm>
          <a:prstGeom prst="rect">
            <a:avLst/>
          </a:prstGeom>
        </p:spPr>
      </p:pic>
      <p:pic>
        <p:nvPicPr>
          <p:cNvPr id="12" name="Picture 11" descr="Screen shot 2010-02-23 at 6.42.11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1" y="4724398"/>
            <a:ext cx="1592262" cy="1211263"/>
          </a:xfrm>
          <a:prstGeom prst="rect">
            <a:avLst/>
          </a:prstGeom>
        </p:spPr>
      </p:pic>
      <p:pic>
        <p:nvPicPr>
          <p:cNvPr id="13" name="Picture 12" descr="Screen shot 2010-02-23 at 6.42.36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738" y="4724398"/>
            <a:ext cx="1592262" cy="1211263"/>
          </a:xfrm>
          <a:prstGeom prst="rect">
            <a:avLst/>
          </a:prstGeom>
        </p:spPr>
      </p:pic>
      <p:pic>
        <p:nvPicPr>
          <p:cNvPr id="14" name="Picture 13" descr="Screen shot 2010-02-23 at 6.42.18 A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3600" y="4721225"/>
            <a:ext cx="1397000" cy="1214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6663" y="778153"/>
            <a:ext cx="6332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dirty="0">
                <a:solidFill>
                  <a:srgbClr val="E01B22"/>
                </a:solidFill>
                <a:latin typeface="Baskerville"/>
                <a:cs typeface="Baskerville"/>
              </a:rPr>
              <a:t>Identify Functions Using Graphs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76300" y="129540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Determine whether the graph represents a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or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nonlinear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function. Explain.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3400" y="5429072"/>
            <a:ext cx="7162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Answer: </a:t>
            </a:r>
            <a:r>
              <a:rPr lang="en-US" sz="2400" b="0" dirty="0">
                <a:solidFill>
                  <a:srgbClr val="E01B22"/>
                </a:solidFill>
                <a:latin typeface="Baskerville"/>
                <a:cs typeface="Baskerville"/>
              </a:rPr>
              <a:t>	The graph is a straight line, so the rate of change is constant. The graph represents a linear function.</a:t>
            </a:r>
          </a:p>
        </p:txBody>
      </p:sp>
      <p:pic>
        <p:nvPicPr>
          <p:cNvPr id="13325" name="Picture 13" descr="12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1350" y="2352675"/>
            <a:ext cx="2714625" cy="2674938"/>
          </a:xfrm>
          <a:prstGeom prst="rect">
            <a:avLst/>
          </a:prstGeom>
          <a:noFill/>
        </p:spPr>
      </p:pic>
      <p:pic>
        <p:nvPicPr>
          <p:cNvPr id="13326" name="Picture 14" descr="LH_10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pic>
        <p:nvPicPr>
          <p:cNvPr id="11" name="Picture 37" descr="Exampl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3716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build="p" autoUpdateAnimBg="0" advAuto="0"/>
      <p:bldP spid="1332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506663" y="778153"/>
            <a:ext cx="6199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  <a:latin typeface="Baskerville"/>
                <a:cs typeface="Baskerville"/>
              </a:rPr>
              <a:t>Identify Functions Using Graphs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876300" y="1379538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dirty="0">
                <a:solidFill>
                  <a:srgbClr val="0000FF"/>
                </a:solidFill>
                <a:latin typeface="Baskerville"/>
                <a:cs typeface="Baskerville"/>
              </a:rPr>
              <a:t>Determine whether the graph represents a </a:t>
            </a:r>
            <a:r>
              <a:rPr lang="en-US" sz="2400" i="1" dirty="0">
                <a:solidFill>
                  <a:srgbClr val="0000FF"/>
                </a:solidFill>
                <a:latin typeface="Baskerville"/>
                <a:cs typeface="Baskerville"/>
              </a:rPr>
              <a:t>linear</a:t>
            </a:r>
            <a:r>
              <a:rPr lang="en-US" sz="2400" dirty="0">
                <a:solidFill>
                  <a:srgbClr val="0000FF"/>
                </a:solidFill>
                <a:latin typeface="Baskerville"/>
                <a:cs typeface="Baskerville"/>
              </a:rPr>
              <a:t> or </a:t>
            </a:r>
            <a:r>
              <a:rPr lang="en-US" sz="2400" i="1" dirty="0">
                <a:solidFill>
                  <a:srgbClr val="0000FF"/>
                </a:solidFill>
                <a:latin typeface="Baskerville"/>
                <a:cs typeface="Baskerville"/>
              </a:rPr>
              <a:t>nonlinear</a:t>
            </a:r>
            <a:r>
              <a:rPr lang="en-US" sz="2400" dirty="0">
                <a:solidFill>
                  <a:srgbClr val="0000FF"/>
                </a:solidFill>
                <a:latin typeface="Baskerville"/>
                <a:cs typeface="Baskerville"/>
              </a:rPr>
              <a:t> function. Explain.</a:t>
            </a:r>
            <a:endParaRPr lang="en-US" sz="2400" b="0" i="1" dirty="0">
              <a:solidFill>
                <a:srgbClr val="0000FF"/>
              </a:solidFill>
              <a:latin typeface="Baskerville"/>
              <a:ea typeface="Times New Roman" pitchFamily="-97" charset="0"/>
              <a:cs typeface="Baskerville"/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33400" y="5722203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Answer: </a:t>
            </a:r>
            <a:r>
              <a:rPr lang="en-US" sz="2400" b="0" dirty="0">
                <a:solidFill>
                  <a:srgbClr val="E01B22"/>
                </a:solidFill>
                <a:latin typeface="Baskerville"/>
                <a:cs typeface="Baskerville"/>
              </a:rPr>
              <a:t>	The graph is a curve, not a straight line. So it represents a nonlinear function. </a:t>
            </a:r>
          </a:p>
        </p:txBody>
      </p:sp>
      <p:pic>
        <p:nvPicPr>
          <p:cNvPr id="10275" name="Picture 35" descr="12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352675"/>
            <a:ext cx="3155950" cy="3095625"/>
          </a:xfrm>
          <a:prstGeom prst="rect">
            <a:avLst/>
          </a:prstGeom>
          <a:noFill/>
        </p:spPr>
      </p:pic>
      <p:pic>
        <p:nvPicPr>
          <p:cNvPr id="10276" name="Picture 36" descr="LH_10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pic>
        <p:nvPicPr>
          <p:cNvPr id="11" name="Picture 15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478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utoUpdateAnimBg="0"/>
      <p:bldP spid="10268" grpId="0" build="p" autoUpdateAnimBg="0" advAuto="0"/>
      <p:bldP spid="102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Look Closely and It Will Be Obvious</a:t>
            </a:r>
            <a:endParaRPr lang="en-US" sz="4000" b="1" dirty="0">
              <a:solidFill>
                <a:srgbClr val="0000FF"/>
              </a:solidFill>
              <a:latin typeface="Arial Unicode MS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388" y="1447800"/>
            <a:ext cx="7999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These are “Linear Functions”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911024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lkduster"/>
                <a:cs typeface="Chalkduster"/>
              </a:rPr>
              <a:t>These are “Non-Linear” Functions</a:t>
            </a:r>
            <a:endParaRPr lang="en-US" sz="3200" dirty="0">
              <a:latin typeface="Chalkduster"/>
              <a:cs typeface="Chalkduster"/>
            </a:endParaRPr>
          </a:p>
        </p:txBody>
      </p:sp>
      <p:pic>
        <p:nvPicPr>
          <p:cNvPr id="15" name="Picture 14" descr="Screen shot 2010-02-23 at 7.08.0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14600"/>
            <a:ext cx="1426368" cy="950912"/>
          </a:xfrm>
          <a:prstGeom prst="rect">
            <a:avLst/>
          </a:prstGeom>
        </p:spPr>
      </p:pic>
      <p:pic>
        <p:nvPicPr>
          <p:cNvPr id="16" name="Picture 15" descr="Screen shot 2010-02-23 at 7.08.2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301648"/>
            <a:ext cx="1295401" cy="578304"/>
          </a:xfrm>
          <a:prstGeom prst="rect">
            <a:avLst/>
          </a:prstGeom>
        </p:spPr>
      </p:pic>
      <p:pic>
        <p:nvPicPr>
          <p:cNvPr id="17" name="Picture 16" descr="Screen shot 2010-02-23 at 7.08.3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611" y="2590800"/>
            <a:ext cx="1173389" cy="767216"/>
          </a:xfrm>
          <a:prstGeom prst="rect">
            <a:avLst/>
          </a:prstGeom>
        </p:spPr>
      </p:pic>
      <p:pic>
        <p:nvPicPr>
          <p:cNvPr id="18" name="Picture 17" descr="Screen shot 2010-02-23 at 7.09.06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99" y="3148011"/>
            <a:ext cx="1295401" cy="506767"/>
          </a:xfrm>
          <a:prstGeom prst="rect">
            <a:avLst/>
          </a:prstGeom>
        </p:spPr>
      </p:pic>
      <p:pic>
        <p:nvPicPr>
          <p:cNvPr id="19" name="Picture 18" descr="Screen shot 2010-02-23 at 7.11.11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50" y="4942242"/>
            <a:ext cx="1420018" cy="868716"/>
          </a:xfrm>
          <a:prstGeom prst="rect">
            <a:avLst/>
          </a:prstGeom>
        </p:spPr>
      </p:pic>
      <p:pic>
        <p:nvPicPr>
          <p:cNvPr id="20" name="Picture 19" descr="Screen shot 2010-02-23 at 7.09.20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7610" y="5037138"/>
            <a:ext cx="1186259" cy="677862"/>
          </a:xfrm>
          <a:prstGeom prst="rect">
            <a:avLst/>
          </a:prstGeom>
        </p:spPr>
      </p:pic>
      <p:pic>
        <p:nvPicPr>
          <p:cNvPr id="21" name="Picture 20" descr="Screen shot 2010-02-23 at 7.09.31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4924779"/>
            <a:ext cx="1295400" cy="560695"/>
          </a:xfrm>
          <a:prstGeom prst="rect">
            <a:avLst/>
          </a:prstGeom>
        </p:spPr>
      </p:pic>
      <p:pic>
        <p:nvPicPr>
          <p:cNvPr id="22" name="Picture 21" descr="Screen shot 2010-02-23 at 7.13.54 A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9999" y="5686779"/>
            <a:ext cx="12827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Determine whether </a:t>
            </a:r>
            <a:r>
              <a:rPr lang="en-US" sz="2400" b="1" i="1" dirty="0" err="1">
                <a:solidFill>
                  <a:srgbClr val="0000FF"/>
                </a:solidFill>
                <a:latin typeface="Baskerville"/>
                <a:cs typeface="Baskerville"/>
              </a:rPr>
              <a:t>y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= 5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x</a:t>
            </a:r>
            <a:r>
              <a:rPr lang="en-US" sz="2400" b="1" baseline="40000" dirty="0">
                <a:solidFill>
                  <a:srgbClr val="0000FF"/>
                </a:solidFill>
                <a:latin typeface="Baskerville"/>
                <a:cs typeface="Baskerville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+ 3 represents a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or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nonlinear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function. Explain.</a:t>
            </a:r>
            <a:endParaRPr lang="en-US" sz="2400" b="1" i="1" dirty="0">
              <a:solidFill>
                <a:srgbClr val="0000FF"/>
              </a:solidFill>
              <a:latin typeface="Baskerville"/>
              <a:ea typeface="Times New Roman" pitchFamily="-97" charset="0"/>
              <a:cs typeface="Baskerville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3400" y="5417403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dirty="0">
                <a:solidFill>
                  <a:srgbClr val="00539D"/>
                </a:solidFill>
                <a:latin typeface="Baskerville"/>
                <a:cs typeface="Baskerville"/>
              </a:rPr>
              <a:t>Answer:</a:t>
            </a:r>
            <a:r>
              <a:rPr lang="en-US" sz="2400" b="0" dirty="0">
                <a:solidFill>
                  <a:srgbClr val="E01B22"/>
                </a:solidFill>
                <a:latin typeface="Baskerville"/>
                <a:cs typeface="Baskerville"/>
              </a:rPr>
              <a:t> 	Nonlinear;</a:t>
            </a:r>
            <a:r>
              <a:rPr lang="en-US" sz="2400" b="0" dirty="0" smtClean="0">
                <a:solidFill>
                  <a:srgbClr val="E01B22"/>
                </a:solidFill>
                <a:latin typeface="Baskerville"/>
                <a:cs typeface="Baskerville"/>
              </a:rPr>
              <a:t> </a:t>
            </a:r>
            <a:r>
              <a:rPr lang="en-US" sz="2400" b="0" i="1" dirty="0" err="1" smtClean="0">
                <a:solidFill>
                  <a:srgbClr val="E01B22"/>
                </a:solidFill>
                <a:latin typeface="Baskerville"/>
                <a:cs typeface="Baskerville"/>
              </a:rPr>
              <a:t>x</a:t>
            </a:r>
            <a:r>
              <a:rPr lang="en-US" sz="2400" b="0" dirty="0" smtClean="0">
                <a:solidFill>
                  <a:srgbClr val="E01B22"/>
                </a:solidFill>
                <a:latin typeface="Baskerville"/>
                <a:cs typeface="Baskerville"/>
              </a:rPr>
              <a:t> </a:t>
            </a:r>
            <a:r>
              <a:rPr lang="en-US" sz="2400" b="0" dirty="0">
                <a:solidFill>
                  <a:srgbClr val="E01B22"/>
                </a:solidFill>
                <a:latin typeface="Baskerville"/>
                <a:cs typeface="Baskerville"/>
              </a:rPr>
              <a:t>is raised to the second </a:t>
            </a:r>
            <a:r>
              <a:rPr lang="en-US" sz="2400" b="0" dirty="0" smtClean="0">
                <a:solidFill>
                  <a:srgbClr val="E01B22"/>
                </a:solidFill>
                <a:latin typeface="Baskerville"/>
                <a:cs typeface="Baskerville"/>
              </a:rPr>
              <a:t>power</a:t>
            </a:r>
            <a:r>
              <a:rPr lang="en-US" sz="2400" dirty="0" smtClean="0">
                <a:solidFill>
                  <a:srgbClr val="E01B22"/>
                </a:solidFill>
                <a:latin typeface="Baskerville"/>
                <a:cs typeface="Baskerville"/>
              </a:rPr>
              <a:t>.</a:t>
            </a:r>
            <a:endParaRPr lang="en-US" b="0" dirty="0">
              <a:solidFill>
                <a:srgbClr val="E01B22"/>
              </a:solidFill>
              <a:latin typeface="Baskerville"/>
              <a:cs typeface="Baskerville"/>
            </a:endParaRPr>
          </a:p>
        </p:txBody>
      </p:sp>
      <p:pic>
        <p:nvPicPr>
          <p:cNvPr id="16396" name="Picture 12" descr="LH_10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6397" name="Picture 13" descr="Example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600200"/>
            <a:ext cx="457200" cy="457200"/>
          </a:xfrm>
          <a:prstGeom prst="rect">
            <a:avLst/>
          </a:prstGeom>
          <a:noFill/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33400" y="343620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0" dirty="0">
                <a:latin typeface="Baskerville"/>
                <a:cs typeface="Baskerville"/>
              </a:rPr>
              <a:t>Since the </a:t>
            </a:r>
            <a:r>
              <a:rPr lang="en-US" sz="2400" b="0" dirty="0" smtClean="0">
                <a:latin typeface="Baskerville"/>
                <a:cs typeface="Baskerville"/>
              </a:rPr>
              <a:t>power (exponent) </a:t>
            </a:r>
            <a:r>
              <a:rPr lang="en-US" sz="2400" b="0" dirty="0">
                <a:latin typeface="Baskerville"/>
                <a:cs typeface="Baskerville"/>
              </a:rPr>
              <a:t>of </a:t>
            </a:r>
            <a:r>
              <a:rPr lang="en-US" sz="2400" b="0" i="1" dirty="0" err="1">
                <a:latin typeface="Baskerville"/>
                <a:cs typeface="Baskerville"/>
              </a:rPr>
              <a:t>x</a:t>
            </a:r>
            <a:r>
              <a:rPr lang="en-US" sz="2400" b="0" dirty="0">
                <a:latin typeface="Baskerville"/>
                <a:cs typeface="Baskerville"/>
              </a:rPr>
              <a:t> is greater </a:t>
            </a:r>
            <a:r>
              <a:rPr lang="en-US" sz="2400" b="0" dirty="0" smtClean="0">
                <a:latin typeface="Baskerville"/>
                <a:cs typeface="Baskerville"/>
              </a:rPr>
              <a:t>than</a:t>
            </a:r>
            <a:r>
              <a:rPr lang="en-US" sz="2400" dirty="0" smtClean="0">
                <a:latin typeface="Baskerville"/>
                <a:cs typeface="Baskerville"/>
              </a:rPr>
              <a:t> 1</a:t>
            </a:r>
            <a:r>
              <a:rPr lang="en-US" sz="2400" b="0" dirty="0" smtClean="0">
                <a:latin typeface="Baskerville"/>
                <a:cs typeface="Baskerville"/>
              </a:rPr>
              <a:t> (it’s to the power of 2), </a:t>
            </a:r>
            <a:r>
              <a:rPr lang="en-US" sz="2400" b="0" dirty="0">
                <a:latin typeface="Baskerville"/>
                <a:cs typeface="Baskerville"/>
              </a:rPr>
              <a:t>this function is nonlinear.</a:t>
            </a: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 advAuto="0"/>
      <p:bldP spid="16391" grpId="0" build="p" autoUpdateAnimBg="0"/>
      <p:bldP spid="1639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2506663" y="778153"/>
            <a:ext cx="6199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dirty="0">
                <a:solidFill>
                  <a:srgbClr val="E01B22"/>
                </a:solidFill>
                <a:latin typeface="Baskerville"/>
                <a:cs typeface="Baskerville"/>
              </a:rPr>
              <a:t>Identify Functions Using Equations</a:t>
            </a: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Determine whether </a:t>
            </a:r>
            <a:r>
              <a:rPr lang="en-US" sz="2400" b="1" i="1" dirty="0" err="1">
                <a:solidFill>
                  <a:srgbClr val="0000FF"/>
                </a:solidFill>
                <a:latin typeface="Baskerville"/>
                <a:cs typeface="Baskerville"/>
              </a:rPr>
              <a:t>y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– 4 = 5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represents a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or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nonlinear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function. Explain.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33400" y="3119735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0" dirty="0">
                <a:solidFill>
                  <a:srgbClr val="000000"/>
                </a:solidFill>
                <a:latin typeface="Baskerville"/>
                <a:cs typeface="Baskerville"/>
              </a:rPr>
              <a:t>Rewrite the equation as </a:t>
            </a:r>
            <a:r>
              <a:rPr lang="en-US" sz="2400" b="0" i="1" dirty="0" err="1">
                <a:solidFill>
                  <a:srgbClr val="000000"/>
                </a:solidFill>
                <a:latin typeface="Baskerville"/>
                <a:cs typeface="Baskerville"/>
              </a:rPr>
              <a:t>y</a:t>
            </a:r>
            <a:r>
              <a:rPr lang="en-US" sz="2400" b="0" dirty="0">
                <a:solidFill>
                  <a:srgbClr val="000000"/>
                </a:solidFill>
                <a:latin typeface="Baskerville"/>
                <a:cs typeface="Baskerville"/>
              </a:rPr>
              <a:t> = 5</a:t>
            </a:r>
            <a:r>
              <a:rPr lang="en-US" sz="2400" b="0" i="1" dirty="0">
                <a:solidFill>
                  <a:srgbClr val="000000"/>
                </a:solidFill>
                <a:latin typeface="Baskerville"/>
                <a:cs typeface="Baskerville"/>
              </a:rPr>
              <a:t>x</a:t>
            </a:r>
            <a:r>
              <a:rPr lang="en-US" sz="2400" b="0" dirty="0">
                <a:solidFill>
                  <a:srgbClr val="000000"/>
                </a:solidFill>
                <a:latin typeface="Baskerville"/>
                <a:cs typeface="Baskerville"/>
              </a:rPr>
              <a:t> + 4.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143000" y="4831140"/>
            <a:ext cx="5638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Answer: </a:t>
            </a:r>
            <a:r>
              <a:rPr lang="en-US" sz="2400" b="0" dirty="0">
                <a:solidFill>
                  <a:srgbClr val="E01B22"/>
                </a:solidFill>
                <a:latin typeface="Baskerville"/>
                <a:cs typeface="Baskerville"/>
              </a:rPr>
              <a:t>	Since</a:t>
            </a:r>
            <a:r>
              <a:rPr lang="en-US" sz="2400" b="0" dirty="0" smtClean="0">
                <a:solidFill>
                  <a:srgbClr val="E01B22"/>
                </a:solidFill>
                <a:latin typeface="Baskerville"/>
                <a:cs typeface="Baskerville"/>
              </a:rPr>
              <a:t> </a:t>
            </a:r>
            <a:r>
              <a:rPr lang="en-US" sz="2400" b="0" dirty="0" err="1" smtClean="0">
                <a:solidFill>
                  <a:srgbClr val="E01B22"/>
                </a:solidFill>
                <a:latin typeface="Baskerville"/>
                <a:cs typeface="Baskerville"/>
              </a:rPr>
              <a:t>x</a:t>
            </a:r>
            <a:r>
              <a:rPr lang="en-US" sz="2400" b="0" dirty="0" smtClean="0">
                <a:solidFill>
                  <a:srgbClr val="E01B22"/>
                </a:solidFill>
                <a:latin typeface="Baskerville"/>
                <a:cs typeface="Baskerville"/>
              </a:rPr>
              <a:t> </a:t>
            </a:r>
            <a:r>
              <a:rPr lang="en-US" sz="2400" dirty="0" smtClean="0">
                <a:solidFill>
                  <a:srgbClr val="E01B22"/>
                </a:solidFill>
                <a:latin typeface="Baskerville"/>
                <a:cs typeface="Baskerville"/>
              </a:rPr>
              <a:t>does not have a power larger than 1, </a:t>
            </a:r>
            <a:r>
              <a:rPr lang="en-US" sz="2400" b="0" dirty="0" smtClean="0">
                <a:solidFill>
                  <a:srgbClr val="E01B22"/>
                </a:solidFill>
                <a:latin typeface="Baskerville"/>
                <a:cs typeface="Baskerville"/>
              </a:rPr>
              <a:t>this </a:t>
            </a:r>
            <a:r>
              <a:rPr lang="en-US" sz="2400" b="0" dirty="0">
                <a:solidFill>
                  <a:srgbClr val="E01B22"/>
                </a:solidFill>
                <a:latin typeface="Baskerville"/>
                <a:cs typeface="Baskerville"/>
              </a:rPr>
              <a:t>function is linear.</a:t>
            </a:r>
          </a:p>
        </p:txBody>
      </p:sp>
      <p:pic>
        <p:nvPicPr>
          <p:cNvPr id="254988" name="Picture 12" descr="LH_10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54989" name="Picture 13" descr="Example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524000"/>
            <a:ext cx="457200" cy="457200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5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utoUpdateAnimBg="0"/>
      <p:bldP spid="254981" grpId="0" build="p" autoUpdateAnimBg="0" advAuto="0"/>
      <p:bldP spid="254982" grpId="0" build="p" autoUpdateAnimBg="0"/>
      <p:bldP spid="25498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76300" y="1400385"/>
            <a:ext cx="8267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dirty="0">
                <a:solidFill>
                  <a:srgbClr val="E01B22"/>
                </a:solidFill>
                <a:latin typeface="Baskerville"/>
                <a:cs typeface="Baskerville"/>
              </a:rPr>
              <a:t>CLOCKS</a:t>
            </a:r>
            <a:r>
              <a:rPr lang="en-US" sz="2400" dirty="0">
                <a:solidFill>
                  <a:srgbClr val="00539D"/>
                </a:solidFill>
                <a:latin typeface="Baskerville"/>
                <a:cs typeface="Baskerville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Use the table below to determine whether or not the number of revolutions per hour that the second hand on a clock makes is a linear function of the number of hours that pass.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2971800"/>
            <a:ext cx="5638800" cy="25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0" dirty="0">
                <a:latin typeface="Baskerville"/>
                <a:cs typeface="Baskerville"/>
              </a:rPr>
              <a:t>Examine the difference between the second hand revolutions for each hour.</a:t>
            </a:r>
          </a:p>
          <a:p>
            <a:pPr marL="342900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0" dirty="0" smtClean="0">
                <a:latin typeface="Baskerville"/>
                <a:cs typeface="Baskerville"/>
              </a:rPr>
              <a:t>120 –  </a:t>
            </a:r>
            <a:r>
              <a:rPr lang="en-US" sz="2400" b="0" dirty="0">
                <a:latin typeface="Baskerville"/>
                <a:cs typeface="Baskerville"/>
              </a:rPr>
              <a:t>60</a:t>
            </a:r>
            <a:r>
              <a:rPr lang="en-US" sz="2400" b="0" dirty="0" smtClean="0">
                <a:latin typeface="Baskerville"/>
                <a:cs typeface="Baskerville"/>
              </a:rPr>
              <a:t>  = 60   &amp;   2 – 1 = 1</a:t>
            </a:r>
            <a:br>
              <a:rPr lang="en-US" sz="2400" b="0" dirty="0" smtClean="0">
                <a:latin typeface="Baskerville"/>
                <a:cs typeface="Baskerville"/>
              </a:rPr>
            </a:br>
            <a:r>
              <a:rPr lang="en-US" sz="2400" b="0" dirty="0">
                <a:latin typeface="Baskerville"/>
                <a:cs typeface="Baskerville"/>
              </a:rPr>
              <a:t>180 – 120 = </a:t>
            </a:r>
            <a:r>
              <a:rPr lang="en-US" sz="2400" b="0" dirty="0" smtClean="0">
                <a:latin typeface="Baskerville"/>
                <a:cs typeface="Baskerville"/>
              </a:rPr>
              <a:t>60   </a:t>
            </a:r>
            <a:r>
              <a:rPr lang="en-US" sz="2400" dirty="0" smtClean="0">
                <a:latin typeface="Baskerville"/>
                <a:cs typeface="Baskerville"/>
              </a:rPr>
              <a:t>&amp;   3 – 2 = 1 </a:t>
            </a:r>
            <a:r>
              <a:rPr lang="en-US" sz="2400" b="0" dirty="0" smtClean="0">
                <a:latin typeface="Baskerville"/>
                <a:cs typeface="Baskerville"/>
              </a:rPr>
              <a:t/>
            </a:r>
            <a:br>
              <a:rPr lang="en-US" sz="2400" b="0" dirty="0" smtClean="0">
                <a:latin typeface="Baskerville"/>
                <a:cs typeface="Baskerville"/>
              </a:rPr>
            </a:br>
            <a:r>
              <a:rPr lang="en-US" sz="2400" b="0" dirty="0">
                <a:latin typeface="Baskerville"/>
                <a:cs typeface="Baskerville"/>
              </a:rPr>
              <a:t>240 – 180 = </a:t>
            </a:r>
            <a:r>
              <a:rPr lang="en-US" sz="2400" dirty="0" smtClean="0">
                <a:latin typeface="Baskerville"/>
                <a:cs typeface="Baskerville"/>
              </a:rPr>
              <a:t>60   &amp;   4 – 2 = 1 </a:t>
            </a:r>
            <a:r>
              <a:rPr lang="en-US" sz="2400" b="0" dirty="0" smtClean="0">
                <a:latin typeface="Baskerville"/>
                <a:cs typeface="Baskerville"/>
              </a:rPr>
              <a:t/>
            </a:r>
            <a:br>
              <a:rPr lang="en-US" sz="2400" b="0" dirty="0" smtClean="0">
                <a:latin typeface="Baskerville"/>
                <a:cs typeface="Baskerville"/>
              </a:rPr>
            </a:br>
            <a:r>
              <a:rPr lang="en-US" sz="2400" b="0" dirty="0">
                <a:latin typeface="Baskerville"/>
                <a:cs typeface="Baskerville"/>
              </a:rPr>
              <a:t>300 – 240 = </a:t>
            </a:r>
            <a:r>
              <a:rPr lang="en-US" sz="2400" dirty="0" smtClean="0">
                <a:latin typeface="Baskerville"/>
                <a:cs typeface="Baskerville"/>
              </a:rPr>
              <a:t>60   &amp;   5 – 4 = 1 </a:t>
            </a:r>
            <a:endParaRPr lang="en-US" sz="2400" b="0" dirty="0">
              <a:latin typeface="Baskerville"/>
              <a:cs typeface="Baskerville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33400" y="57150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Answer: </a:t>
            </a:r>
            <a:r>
              <a:rPr lang="en-US" sz="2400" b="0" dirty="0">
                <a:solidFill>
                  <a:srgbClr val="E01B22"/>
                </a:solidFill>
                <a:latin typeface="Baskerville"/>
                <a:cs typeface="Baskerville"/>
              </a:rPr>
              <a:t>	The differences are the same, so the function is linear.</a:t>
            </a:r>
          </a:p>
        </p:txBody>
      </p:sp>
      <p:pic>
        <p:nvPicPr>
          <p:cNvPr id="22538" name="Picture 10" descr="RealWorldExam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22541" name="Picture 13" descr="Example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2543" name="Picture 15" descr="12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0288" y="2994025"/>
            <a:ext cx="2595562" cy="2492375"/>
          </a:xfrm>
          <a:prstGeom prst="rect">
            <a:avLst/>
          </a:prstGeom>
          <a:noFill/>
        </p:spPr>
      </p:pic>
      <p:pic>
        <p:nvPicPr>
          <p:cNvPr id="22544" name="Picture 16" descr="LH_1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 advAuto="0"/>
      <p:bldP spid="22534" grpId="0" build="p" autoUpdateAnimBg="0"/>
      <p:bldP spid="225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239000" y="4724400"/>
            <a:ext cx="1371600" cy="579438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529415" name="Picture 7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876300" y="1503363"/>
            <a:ext cx="46101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dirty="0">
                <a:solidFill>
                  <a:srgbClr val="00539D"/>
                </a:solidFill>
              </a:rPr>
              <a:t>Determine whether the table represents a </a:t>
            </a:r>
            <a:r>
              <a:rPr lang="en-US" i="1" dirty="0">
                <a:solidFill>
                  <a:srgbClr val="00539D"/>
                </a:solidFill>
              </a:rPr>
              <a:t>linear</a:t>
            </a:r>
            <a:r>
              <a:rPr lang="en-US" dirty="0">
                <a:solidFill>
                  <a:srgbClr val="00539D"/>
                </a:solidFill>
              </a:rPr>
              <a:t> or </a:t>
            </a:r>
            <a:r>
              <a:rPr lang="en-US" i="1" dirty="0">
                <a:solidFill>
                  <a:srgbClr val="00539D"/>
                </a:solidFill>
              </a:rPr>
              <a:t>nonlinear</a:t>
            </a:r>
            <a:r>
              <a:rPr lang="en-US" dirty="0">
                <a:solidFill>
                  <a:srgbClr val="00539D"/>
                </a:solidFill>
              </a:rPr>
              <a:t> function. Explain.</a:t>
            </a:r>
          </a:p>
        </p:txBody>
      </p:sp>
      <p:pic>
        <p:nvPicPr>
          <p:cNvPr id="529418" name="Picture 10" descr="LH_1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29419" name="Picture 11" descr="Exampl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575519"/>
            <a:ext cx="457200" cy="457200"/>
          </a:xfrm>
          <a:prstGeom prst="rect">
            <a:avLst/>
          </a:prstGeom>
          <a:noFill/>
        </p:spPr>
      </p:pic>
      <p:sp>
        <p:nvSpPr>
          <p:cNvPr id="529420" name="Oval 12"/>
          <p:cNvSpPr>
            <a:spLocks noChangeArrowheads="1"/>
          </p:cNvSpPr>
          <p:nvPr/>
        </p:nvSpPr>
        <p:spPr bwMode="auto">
          <a:xfrm>
            <a:off x="917247" y="38100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037344"/>
            <a:ext cx="632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</a:rPr>
              <a:t>A.</a:t>
            </a:r>
            <a:r>
              <a:rPr lang="pt-BR" sz="2400" dirty="0"/>
              <a:t>	Linear; rate of change is not constant.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</a:rPr>
              <a:t>B.</a:t>
            </a:r>
            <a:r>
              <a:rPr lang="pt-BR" sz="2400" dirty="0"/>
              <a:t>	Linear; rate of change is constant.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</a:rPr>
              <a:t>C.</a:t>
            </a:r>
            <a:r>
              <a:rPr lang="pt-BR" sz="2400" dirty="0"/>
              <a:t>	Nonlinear; rate of change is not constant.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</a:rPr>
              <a:t>D.</a:t>
            </a:r>
            <a:r>
              <a:rPr lang="pt-BR" sz="2400" dirty="0"/>
              <a:t>	Nonlinear; rate of change is constant.</a:t>
            </a:r>
          </a:p>
        </p:txBody>
      </p:sp>
      <p:pic>
        <p:nvPicPr>
          <p:cNvPr id="529423" name="Picture 15" descr="CAM7-10-01-01-CYP"/>
          <p:cNvPicPr>
            <a:picLocks noChangeAspect="1" noChangeArrowheads="1"/>
          </p:cNvPicPr>
          <p:nvPr/>
        </p:nvPicPr>
        <p:blipFill>
          <a:blip r:embed="rId9"/>
          <a:srcRect l="6180"/>
          <a:stretch>
            <a:fillRect/>
          </a:stretch>
        </p:blipFill>
        <p:spPr bwMode="auto">
          <a:xfrm>
            <a:off x="5292725" y="1460500"/>
            <a:ext cx="3698875" cy="1206500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9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6" grpId="0" build="p" autoUpdateAnimBg="0" advAuto="0"/>
      <p:bldP spid="529420" grpId="0" animBg="1"/>
      <p:bldP spid="52942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239000" y="4724400"/>
            <a:ext cx="1371600" cy="579438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531462" name="Picture 6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531463" name="Rectangle 7"/>
          <p:cNvSpPr>
            <a:spLocks noChangeArrowheads="1"/>
          </p:cNvSpPr>
          <p:nvPr/>
        </p:nvSpPr>
        <p:spPr bwMode="auto">
          <a:xfrm>
            <a:off x="876300" y="1394484"/>
            <a:ext cx="46101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</a:rPr>
              <a:t>Determine whether the table represents a </a:t>
            </a:r>
            <a:r>
              <a:rPr lang="en-US" sz="2400" b="1" i="1" dirty="0">
                <a:solidFill>
                  <a:srgbClr val="0000FF"/>
                </a:solidFill>
              </a:rPr>
              <a:t>linear</a:t>
            </a:r>
            <a:r>
              <a:rPr lang="en-US" sz="2400" b="1" dirty="0">
                <a:solidFill>
                  <a:srgbClr val="0000FF"/>
                </a:solidFill>
              </a:rPr>
              <a:t> or </a:t>
            </a:r>
            <a:r>
              <a:rPr lang="en-US" sz="2400" b="1" i="1" dirty="0">
                <a:solidFill>
                  <a:srgbClr val="0000FF"/>
                </a:solidFill>
              </a:rPr>
              <a:t>nonlinear</a:t>
            </a:r>
            <a:r>
              <a:rPr lang="en-US" sz="2400" b="1" dirty="0">
                <a:solidFill>
                  <a:srgbClr val="0000FF"/>
                </a:solidFill>
              </a:rPr>
              <a:t> function. Explain.</a:t>
            </a:r>
          </a:p>
        </p:txBody>
      </p:sp>
      <p:pic>
        <p:nvPicPr>
          <p:cNvPr id="531465" name="Picture 9" descr="LH_1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31467" name="Oval 11"/>
          <p:cNvSpPr>
            <a:spLocks noChangeArrowheads="1"/>
          </p:cNvSpPr>
          <p:nvPr/>
        </p:nvSpPr>
        <p:spPr bwMode="auto">
          <a:xfrm>
            <a:off x="917247" y="4385274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843748"/>
            <a:ext cx="6553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</a:rPr>
              <a:t>A.</a:t>
            </a:r>
            <a:r>
              <a:rPr lang="pt-BR" sz="2400" dirty="0"/>
              <a:t>	Linear; rate of change is not constant.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</a:rPr>
              <a:t>B.</a:t>
            </a:r>
            <a:r>
              <a:rPr lang="pt-BR" sz="2400" dirty="0"/>
              <a:t>	Linear; rate of change is constant.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</a:rPr>
              <a:t>C.</a:t>
            </a:r>
            <a:r>
              <a:rPr lang="pt-BR" sz="2400" dirty="0"/>
              <a:t>	Nonlinear; rate of change is not constant.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</a:rPr>
              <a:t>D.</a:t>
            </a:r>
            <a:r>
              <a:rPr lang="pt-BR" sz="2400" dirty="0"/>
              <a:t>	Nonlinear; rate of change is constant.</a:t>
            </a:r>
          </a:p>
        </p:txBody>
      </p:sp>
      <p:pic>
        <p:nvPicPr>
          <p:cNvPr id="531470" name="Picture 14" descr="Exampl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31472" name="Picture 16" descr="CAM7-10-01-02-CYP"/>
          <p:cNvPicPr>
            <a:picLocks noChangeAspect="1" noChangeArrowheads="1"/>
          </p:cNvPicPr>
          <p:nvPr/>
        </p:nvPicPr>
        <p:blipFill>
          <a:blip r:embed="rId9"/>
          <a:srcRect l="6180"/>
          <a:stretch>
            <a:fillRect/>
          </a:stretch>
        </p:blipFill>
        <p:spPr bwMode="auto">
          <a:xfrm>
            <a:off x="5105400" y="1460500"/>
            <a:ext cx="3698875" cy="1206500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3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3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3" grpId="0" build="p" autoUpdateAnimBg="0" advAuto="0"/>
      <p:bldP spid="531467" grpId="0" animBg="1"/>
      <p:bldP spid="53146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239000" y="4724400"/>
            <a:ext cx="1371600" cy="579438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D</a:t>
            </a:r>
          </a:p>
        </p:txBody>
      </p:sp>
      <p:pic>
        <p:nvPicPr>
          <p:cNvPr id="533510" name="Picture 6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684212" y="1420677"/>
            <a:ext cx="53721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Determine whether the table represents a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or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nonlinear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function. Explain.</a:t>
            </a:r>
          </a:p>
        </p:txBody>
      </p:sp>
      <p:pic>
        <p:nvPicPr>
          <p:cNvPr id="533512" name="Picture 8" descr="LH_1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33513" name="Oval 9"/>
          <p:cNvSpPr>
            <a:spLocks noChangeArrowheads="1"/>
          </p:cNvSpPr>
          <p:nvPr/>
        </p:nvSpPr>
        <p:spPr bwMode="auto">
          <a:xfrm>
            <a:off x="738188" y="3828062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Baskerville"/>
              <a:cs typeface="Baskerville"/>
            </a:endParaRPr>
          </a:p>
        </p:txBody>
      </p:sp>
      <p:sp>
        <p:nvSpPr>
          <p:cNvPr id="53351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3037344"/>
            <a:ext cx="495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A.</a:t>
            </a:r>
            <a:r>
              <a:rPr lang="pt-BR" sz="2400" dirty="0">
                <a:latin typeface="Baskerville"/>
                <a:cs typeface="Baskerville"/>
              </a:rPr>
              <a:t>	Nonlinear; graph is a straight line.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B.</a:t>
            </a:r>
            <a:r>
              <a:rPr lang="pt-BR" sz="2400" dirty="0">
                <a:latin typeface="Baskerville"/>
                <a:cs typeface="Baskerville"/>
              </a:rPr>
              <a:t>	Nonlinear; graph is a curve.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C.</a:t>
            </a:r>
            <a:r>
              <a:rPr lang="pt-BR" sz="2400" dirty="0">
                <a:latin typeface="Baskerville"/>
                <a:cs typeface="Baskerville"/>
              </a:rPr>
              <a:t>	Linear; graph is a straight line.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D.</a:t>
            </a:r>
            <a:r>
              <a:rPr lang="pt-BR" sz="2400" dirty="0">
                <a:latin typeface="Baskerville"/>
                <a:cs typeface="Baskerville"/>
              </a:rPr>
              <a:t>	Linear; graph is a curve.</a:t>
            </a:r>
          </a:p>
        </p:txBody>
      </p:sp>
      <p:pic>
        <p:nvPicPr>
          <p:cNvPr id="533518" name="Picture 14" descr="Exampl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495425"/>
            <a:ext cx="457200" cy="457200"/>
          </a:xfrm>
          <a:prstGeom prst="rect">
            <a:avLst/>
          </a:prstGeom>
          <a:noFill/>
        </p:spPr>
      </p:pic>
      <p:pic>
        <p:nvPicPr>
          <p:cNvPr id="533519" name="Picture 15" descr="12-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942975"/>
            <a:ext cx="2622550" cy="2562225"/>
          </a:xfrm>
          <a:prstGeom prst="rect">
            <a:avLst/>
          </a:prstGeom>
          <a:noFill/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3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3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3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1" grpId="0" build="p" autoUpdateAnimBg="0" advAuto="0"/>
      <p:bldP spid="533513" grpId="0" animBg="1"/>
      <p:bldP spid="5335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99" name="Picture 23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8200" name="Picture 24" descr="Ch10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7817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1077256" y="342528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A.</a:t>
            </a:r>
            <a:r>
              <a:rPr lang="pt-BR" sz="2400" dirty="0"/>
              <a:t>	22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B.</a:t>
            </a:r>
            <a:r>
              <a:rPr lang="pt-BR" sz="2400" dirty="0"/>
              <a:t>	2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C.</a:t>
            </a:r>
            <a:r>
              <a:rPr lang="pt-BR" sz="2400" dirty="0"/>
              <a:t>	–2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D.</a:t>
            </a:r>
            <a:r>
              <a:rPr lang="pt-BR" sz="2400" dirty="0"/>
              <a:t>	–22</a:t>
            </a:r>
          </a:p>
        </p:txBody>
      </p:sp>
      <p:sp>
        <p:nvSpPr>
          <p:cNvPr id="178183" name="TPQuestion"/>
          <p:cNvSpPr>
            <a:spLocks noChangeArrowheads="1"/>
          </p:cNvSpPr>
          <p:nvPr/>
        </p:nvSpPr>
        <p:spPr bwMode="auto">
          <a:xfrm>
            <a:off x="685800" y="160020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rgbClr val="0000FF"/>
                </a:solidFill>
              </a:rPr>
              <a:t>Find </a:t>
            </a:r>
            <a:r>
              <a:rPr lang="en-US" sz="2400" b="1" i="1" dirty="0">
                <a:solidFill>
                  <a:srgbClr val="0000FF"/>
                </a:solidFill>
              </a:rPr>
              <a:t>f</a:t>
            </a:r>
            <a:r>
              <a:rPr lang="en-US" sz="2400" b="1" dirty="0">
                <a:solidFill>
                  <a:srgbClr val="0000FF"/>
                </a:solidFill>
              </a:rPr>
              <a:t>(3) if </a:t>
            </a:r>
            <a:r>
              <a:rPr lang="en-US" sz="2400" b="1" i="1" dirty="0" err="1">
                <a:solidFill>
                  <a:srgbClr val="0000FF"/>
                </a:solidFill>
              </a:rPr>
              <a:t>f</a:t>
            </a:r>
            <a:r>
              <a:rPr lang="en-US" sz="2400" b="1" dirty="0" err="1">
                <a:solidFill>
                  <a:srgbClr val="0000FF"/>
                </a:solidFill>
              </a:rPr>
              <a:t>(</a:t>
            </a:r>
            <a:r>
              <a:rPr lang="en-US" sz="2400" b="1" i="1" dirty="0" err="1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) = 4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 – 10.</a:t>
            </a:r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Chapter 9)</a:t>
            </a:r>
          </a:p>
        </p:txBody>
      </p:sp>
      <p:pic>
        <p:nvPicPr>
          <p:cNvPr id="178195" name="Picture 19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78202" name="Picture 26" descr="Example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  <p:bldP spid="178182" grpId="0" autoUpdateAnimBg="0"/>
      <p:bldP spid="17818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239000" y="4724400"/>
            <a:ext cx="1371600" cy="579438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D</a:t>
            </a:r>
          </a:p>
        </p:txBody>
      </p:sp>
      <p:pic>
        <p:nvPicPr>
          <p:cNvPr id="535558" name="Picture 6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684212" y="1411827"/>
            <a:ext cx="53721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Determine whether the table represents a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or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nonlinear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function. Explain.</a:t>
            </a:r>
          </a:p>
        </p:txBody>
      </p:sp>
      <p:pic>
        <p:nvPicPr>
          <p:cNvPr id="535560" name="Picture 8" descr="LH_1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35561" name="Oval 9"/>
          <p:cNvSpPr>
            <a:spLocks noChangeArrowheads="1"/>
          </p:cNvSpPr>
          <p:nvPr/>
        </p:nvSpPr>
        <p:spPr bwMode="auto">
          <a:xfrm>
            <a:off x="915331" y="4822616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Baskerville"/>
              <a:cs typeface="Baskerville"/>
            </a:endParaRPr>
          </a:p>
        </p:txBody>
      </p:sp>
      <p:sp>
        <p:nvSpPr>
          <p:cNvPr id="53556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311712"/>
            <a:ext cx="518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A.</a:t>
            </a:r>
            <a:r>
              <a:rPr lang="pt-BR" sz="2400" dirty="0">
                <a:latin typeface="Baskerville"/>
                <a:cs typeface="Baskerville"/>
              </a:rPr>
              <a:t>	Nonlinear; graph is a straight line.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B.</a:t>
            </a:r>
            <a:r>
              <a:rPr lang="pt-BR" sz="2400" dirty="0">
                <a:latin typeface="Baskerville"/>
                <a:cs typeface="Baskerville"/>
              </a:rPr>
              <a:t>	Nonlinear; graph is a curve.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C.</a:t>
            </a:r>
            <a:r>
              <a:rPr lang="pt-BR" sz="2400" dirty="0">
                <a:latin typeface="Baskerville"/>
                <a:cs typeface="Baskerville"/>
              </a:rPr>
              <a:t>	Linear; graph is a straight line.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D.</a:t>
            </a:r>
            <a:r>
              <a:rPr lang="pt-BR" sz="2400" dirty="0">
                <a:latin typeface="Baskerville"/>
                <a:cs typeface="Baskerville"/>
              </a:rPr>
              <a:t>	Linear; graph is a curve.</a:t>
            </a:r>
          </a:p>
        </p:txBody>
      </p:sp>
      <p:pic>
        <p:nvPicPr>
          <p:cNvPr id="535566" name="Picture 14" descr="Example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495425"/>
            <a:ext cx="457200" cy="457200"/>
          </a:xfrm>
          <a:prstGeom prst="rect">
            <a:avLst/>
          </a:prstGeom>
          <a:noFill/>
        </p:spPr>
      </p:pic>
      <p:pic>
        <p:nvPicPr>
          <p:cNvPr id="535567" name="Picture 15" descr="12-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942975"/>
            <a:ext cx="2622550" cy="2638425"/>
          </a:xfrm>
          <a:prstGeom prst="rect">
            <a:avLst/>
          </a:prstGeom>
          <a:noFill/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3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5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3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9" grpId="0" build="p" autoUpdateAnimBg="0" advAuto="0"/>
      <p:bldP spid="535561" grpId="0" animBg="1"/>
      <p:bldP spid="53556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239000" y="4724400"/>
            <a:ext cx="1371600" cy="579438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D</a:t>
            </a:r>
          </a:p>
        </p:txBody>
      </p:sp>
      <p:pic>
        <p:nvPicPr>
          <p:cNvPr id="537606" name="Picture 6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537607" name="Rectangle 7"/>
          <p:cNvSpPr>
            <a:spLocks noChangeArrowheads="1"/>
          </p:cNvSpPr>
          <p:nvPr/>
        </p:nvSpPr>
        <p:spPr bwMode="auto">
          <a:xfrm>
            <a:off x="876300" y="1503363"/>
            <a:ext cx="8039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Determine whether </a:t>
            </a:r>
            <a:r>
              <a:rPr lang="en-US" sz="2400" b="1" i="1" dirty="0" err="1">
                <a:solidFill>
                  <a:srgbClr val="0000FF"/>
                </a:solidFill>
                <a:latin typeface="Baskerville"/>
                <a:cs typeface="Baskerville"/>
              </a:rPr>
              <a:t>y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=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x</a:t>
            </a:r>
            <a:r>
              <a:rPr lang="en-US" sz="2400" b="1" baseline="40000" dirty="0">
                <a:solidFill>
                  <a:srgbClr val="0000FF"/>
                </a:solidFill>
                <a:latin typeface="Baskerville"/>
                <a:cs typeface="Baskerville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– 1 represents a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or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nonlinear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function. Explain.</a:t>
            </a:r>
          </a:p>
        </p:txBody>
      </p:sp>
      <p:pic>
        <p:nvPicPr>
          <p:cNvPr id="537608" name="Picture 8" descr="LH_1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37609" name="Oval 9"/>
          <p:cNvSpPr>
            <a:spLocks noChangeArrowheads="1"/>
          </p:cNvSpPr>
          <p:nvPr/>
        </p:nvSpPr>
        <p:spPr bwMode="auto">
          <a:xfrm>
            <a:off x="938213" y="510540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Baskerville"/>
              <a:cs typeface="Baskerville"/>
            </a:endParaRPr>
          </a:p>
        </p:txBody>
      </p:sp>
      <p:sp>
        <p:nvSpPr>
          <p:cNvPr id="53761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399" y="2859087"/>
            <a:ext cx="710181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A.</a:t>
            </a:r>
            <a:r>
              <a:rPr lang="pt-BR" sz="2400" dirty="0">
                <a:latin typeface="Baskerville"/>
                <a:cs typeface="Baskerville"/>
              </a:rPr>
              <a:t>	linear; is written in the form </a:t>
            </a:r>
            <a:r>
              <a:rPr lang="pt-BR" sz="2400" i="1" dirty="0">
                <a:latin typeface="Baskerville"/>
                <a:cs typeface="Baskerville"/>
              </a:rPr>
              <a:t>y</a:t>
            </a:r>
            <a:r>
              <a:rPr lang="pt-BR" sz="2400" dirty="0">
                <a:latin typeface="Baskerville"/>
                <a:cs typeface="Baskerville"/>
              </a:rPr>
              <a:t> = 2</a:t>
            </a:r>
            <a:r>
              <a:rPr lang="pt-BR" sz="2400" i="1" dirty="0">
                <a:latin typeface="Baskerville"/>
                <a:cs typeface="Baskerville"/>
              </a:rPr>
              <a:t>x</a:t>
            </a:r>
            <a:r>
              <a:rPr lang="pt-BR" sz="2400" baseline="40000" dirty="0">
                <a:latin typeface="Baskerville"/>
                <a:cs typeface="Baskerville"/>
              </a:rPr>
              <a:t>3</a:t>
            </a:r>
            <a:r>
              <a:rPr lang="pt-BR" sz="2400" dirty="0">
                <a:latin typeface="Baskerville"/>
                <a:cs typeface="Baskerville"/>
              </a:rPr>
              <a:t> – 1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B.</a:t>
            </a:r>
            <a:r>
              <a:rPr lang="pt-BR" sz="2400" dirty="0">
                <a:latin typeface="Baskerville"/>
                <a:cs typeface="Baskerville"/>
              </a:rPr>
              <a:t>	Linear; power of </a:t>
            </a:r>
            <a:r>
              <a:rPr lang="pt-BR" sz="2400" i="1" dirty="0">
                <a:latin typeface="Baskerville"/>
                <a:cs typeface="Baskerville"/>
              </a:rPr>
              <a:t>x</a:t>
            </a:r>
            <a:r>
              <a:rPr lang="pt-BR" sz="2400" dirty="0">
                <a:latin typeface="Baskerville"/>
                <a:cs typeface="Baskerville"/>
              </a:rPr>
              <a:t> is greater than 1.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C.</a:t>
            </a:r>
            <a:r>
              <a:rPr lang="pt-BR" sz="2400" dirty="0">
                <a:latin typeface="Baskerville"/>
                <a:cs typeface="Baskerville"/>
              </a:rPr>
              <a:t>	nonlinear; is written in the form </a:t>
            </a:r>
            <a:r>
              <a:rPr lang="pt-BR" sz="2400" i="1" dirty="0">
                <a:latin typeface="Baskerville"/>
                <a:cs typeface="Baskerville"/>
              </a:rPr>
              <a:t>y</a:t>
            </a:r>
            <a:r>
              <a:rPr lang="pt-BR" sz="2400" dirty="0">
                <a:latin typeface="Baskerville"/>
                <a:cs typeface="Baskerville"/>
              </a:rPr>
              <a:t> = 2</a:t>
            </a:r>
            <a:r>
              <a:rPr lang="pt-BR" sz="2400" i="1" dirty="0">
                <a:latin typeface="Baskerville"/>
                <a:cs typeface="Baskerville"/>
              </a:rPr>
              <a:t>x</a:t>
            </a:r>
            <a:r>
              <a:rPr lang="pt-BR" sz="2400" baseline="40000" dirty="0">
                <a:latin typeface="Baskerville"/>
                <a:cs typeface="Baskerville"/>
              </a:rPr>
              <a:t>3</a:t>
            </a:r>
            <a:r>
              <a:rPr lang="pt-BR" sz="2400" dirty="0">
                <a:latin typeface="Baskerville"/>
                <a:cs typeface="Baskerville"/>
              </a:rPr>
              <a:t> – 1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D.</a:t>
            </a:r>
            <a:r>
              <a:rPr lang="pt-BR" sz="2400" dirty="0">
                <a:latin typeface="Baskerville"/>
                <a:cs typeface="Baskerville"/>
              </a:rPr>
              <a:t>	Nonlinear; power of </a:t>
            </a:r>
            <a:r>
              <a:rPr lang="pt-BR" sz="2400" i="1" dirty="0">
                <a:latin typeface="Baskerville"/>
                <a:cs typeface="Baskerville"/>
              </a:rPr>
              <a:t>x</a:t>
            </a:r>
            <a:r>
              <a:rPr lang="pt-BR" sz="2400" dirty="0">
                <a:latin typeface="Baskerville"/>
                <a:cs typeface="Baskerville"/>
              </a:rPr>
              <a:t> is greater than 1.</a:t>
            </a:r>
          </a:p>
        </p:txBody>
      </p:sp>
      <p:pic>
        <p:nvPicPr>
          <p:cNvPr id="537614" name="Picture 14" descr="Example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3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7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7" grpId="0" build="p" autoUpdateAnimBg="0" advAuto="0"/>
      <p:bldP spid="537609" grpId="0" animBg="1"/>
      <p:bldP spid="53761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239000" y="4724400"/>
            <a:ext cx="1371600" cy="579438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D</a:t>
            </a:r>
          </a:p>
        </p:txBody>
      </p:sp>
      <p:pic>
        <p:nvPicPr>
          <p:cNvPr id="539654" name="Picture 6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876300" y="1503363"/>
            <a:ext cx="8039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800" dirty="0">
                <a:solidFill>
                  <a:srgbClr val="00539D"/>
                </a:solidFill>
                <a:latin typeface="Baskerville"/>
                <a:cs typeface="Baskerville"/>
              </a:rPr>
              <a:t>Determine whether –3</a:t>
            </a:r>
            <a:r>
              <a:rPr lang="en-US" sz="2800" i="1" dirty="0">
                <a:solidFill>
                  <a:srgbClr val="00539D"/>
                </a:solidFill>
                <a:latin typeface="Baskerville"/>
                <a:cs typeface="Baskerville"/>
              </a:rPr>
              <a:t>x</a:t>
            </a:r>
            <a:r>
              <a:rPr lang="en-US" sz="2800" dirty="0">
                <a:solidFill>
                  <a:srgbClr val="00539D"/>
                </a:solidFill>
                <a:latin typeface="Baskerville"/>
                <a:cs typeface="Baskerville"/>
              </a:rPr>
              <a:t> = </a:t>
            </a:r>
            <a:r>
              <a:rPr lang="en-US" sz="2800" i="1" dirty="0" err="1">
                <a:solidFill>
                  <a:srgbClr val="00539D"/>
                </a:solidFill>
                <a:latin typeface="Baskerville"/>
                <a:cs typeface="Baskerville"/>
              </a:rPr>
              <a:t>y</a:t>
            </a:r>
            <a:r>
              <a:rPr lang="en-US" sz="2800" i="1" dirty="0">
                <a:solidFill>
                  <a:srgbClr val="00539D"/>
                </a:solidFill>
                <a:latin typeface="Baskerville"/>
                <a:cs typeface="Baskerville"/>
              </a:rPr>
              <a:t> </a:t>
            </a:r>
            <a:r>
              <a:rPr lang="en-US" sz="2800" dirty="0">
                <a:solidFill>
                  <a:srgbClr val="00539D"/>
                </a:solidFill>
                <a:latin typeface="Baskerville"/>
                <a:cs typeface="Baskerville"/>
              </a:rPr>
              <a:t>+ 6 represents a </a:t>
            </a:r>
            <a:r>
              <a:rPr lang="en-US" sz="2800" i="1" dirty="0">
                <a:solidFill>
                  <a:srgbClr val="00539D"/>
                </a:solidFill>
                <a:latin typeface="Baskerville"/>
                <a:cs typeface="Baskerville"/>
              </a:rPr>
              <a:t>linear</a:t>
            </a:r>
            <a:r>
              <a:rPr lang="en-US" sz="2800" dirty="0">
                <a:solidFill>
                  <a:srgbClr val="00539D"/>
                </a:solidFill>
                <a:latin typeface="Baskerville"/>
                <a:cs typeface="Baskerville"/>
              </a:rPr>
              <a:t> or </a:t>
            </a:r>
            <a:r>
              <a:rPr lang="en-US" sz="2800" i="1" dirty="0">
                <a:solidFill>
                  <a:srgbClr val="00539D"/>
                </a:solidFill>
                <a:latin typeface="Baskerville"/>
                <a:cs typeface="Baskerville"/>
              </a:rPr>
              <a:t>nonlinear</a:t>
            </a:r>
            <a:r>
              <a:rPr lang="en-US" sz="2800" dirty="0">
                <a:solidFill>
                  <a:srgbClr val="00539D"/>
                </a:solidFill>
                <a:latin typeface="Baskerville"/>
                <a:cs typeface="Baskerville"/>
              </a:rPr>
              <a:t> </a:t>
            </a:r>
            <a:r>
              <a:rPr lang="en-US" sz="2800" dirty="0" smtClean="0">
                <a:solidFill>
                  <a:srgbClr val="00539D"/>
                </a:solidFill>
                <a:latin typeface="Baskerville"/>
                <a:cs typeface="Baskerville"/>
              </a:rPr>
              <a:t>function.</a:t>
            </a:r>
            <a:endParaRPr lang="en-US" sz="2800" dirty="0">
              <a:solidFill>
                <a:srgbClr val="00539D"/>
              </a:solidFill>
              <a:latin typeface="Baskerville"/>
              <a:cs typeface="Baskerville"/>
            </a:endParaRPr>
          </a:p>
        </p:txBody>
      </p:sp>
      <p:pic>
        <p:nvPicPr>
          <p:cNvPr id="539656" name="Picture 8" descr="LH_1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39657" name="Oval 9"/>
          <p:cNvSpPr>
            <a:spLocks noChangeArrowheads="1"/>
          </p:cNvSpPr>
          <p:nvPr/>
        </p:nvSpPr>
        <p:spPr bwMode="auto">
          <a:xfrm>
            <a:off x="926772" y="38623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Baskerville"/>
              <a:cs typeface="Baskerville"/>
            </a:endParaRPr>
          </a:p>
        </p:txBody>
      </p:sp>
      <p:sp>
        <p:nvSpPr>
          <p:cNvPr id="53965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074075"/>
            <a:ext cx="7467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A.</a:t>
            </a:r>
            <a:r>
              <a:rPr lang="pt-BR" sz="2400" dirty="0">
                <a:latin typeface="Baskerville"/>
                <a:cs typeface="Baskerville"/>
              </a:rPr>
              <a:t>	linear; can be written in the form </a:t>
            </a:r>
            <a:r>
              <a:rPr lang="pt-BR" sz="2400" i="1" dirty="0">
                <a:latin typeface="Baskerville"/>
                <a:cs typeface="Baskerville"/>
              </a:rPr>
              <a:t>y</a:t>
            </a:r>
            <a:r>
              <a:rPr lang="pt-BR" sz="2400" dirty="0">
                <a:latin typeface="Baskerville"/>
                <a:cs typeface="Baskerville"/>
              </a:rPr>
              <a:t> = 3</a:t>
            </a:r>
            <a:r>
              <a:rPr lang="pt-BR" sz="2400" i="1" dirty="0">
                <a:latin typeface="Baskerville"/>
                <a:cs typeface="Baskerville"/>
              </a:rPr>
              <a:t>x</a:t>
            </a:r>
            <a:r>
              <a:rPr lang="pt-BR" sz="2400" dirty="0">
                <a:latin typeface="Baskerville"/>
                <a:cs typeface="Baskerville"/>
              </a:rPr>
              <a:t> + 6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B.</a:t>
            </a:r>
            <a:r>
              <a:rPr lang="pt-BR" sz="2400" dirty="0">
                <a:latin typeface="Baskerville"/>
                <a:cs typeface="Baskerville"/>
              </a:rPr>
              <a:t>	linear; can be written in the form </a:t>
            </a:r>
            <a:r>
              <a:rPr lang="pt-BR" sz="2400" i="1" dirty="0">
                <a:latin typeface="Baskerville"/>
                <a:cs typeface="Baskerville"/>
              </a:rPr>
              <a:t>y</a:t>
            </a:r>
            <a:r>
              <a:rPr lang="pt-BR" sz="2400" dirty="0">
                <a:latin typeface="Baskerville"/>
                <a:cs typeface="Baskerville"/>
              </a:rPr>
              <a:t> = –3</a:t>
            </a:r>
            <a:r>
              <a:rPr lang="pt-BR" sz="2400" i="1" dirty="0">
                <a:latin typeface="Baskerville"/>
                <a:cs typeface="Baskerville"/>
              </a:rPr>
              <a:t>x</a:t>
            </a:r>
            <a:r>
              <a:rPr lang="pt-BR" sz="2400" dirty="0">
                <a:latin typeface="Baskerville"/>
                <a:cs typeface="Baskerville"/>
              </a:rPr>
              <a:t> – 6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C.</a:t>
            </a:r>
            <a:r>
              <a:rPr lang="pt-BR" sz="2400" dirty="0">
                <a:latin typeface="Baskerville"/>
                <a:cs typeface="Baskerville"/>
              </a:rPr>
              <a:t>	nonlinear; can be written in the form </a:t>
            </a:r>
            <a:r>
              <a:rPr lang="pt-BR" sz="2400" i="1" dirty="0">
                <a:latin typeface="Baskerville"/>
                <a:cs typeface="Baskerville"/>
              </a:rPr>
              <a:t>y</a:t>
            </a:r>
            <a:r>
              <a:rPr lang="pt-BR" sz="2400" dirty="0">
                <a:latin typeface="Baskerville"/>
                <a:cs typeface="Baskerville"/>
              </a:rPr>
              <a:t> = 3</a:t>
            </a:r>
            <a:r>
              <a:rPr lang="pt-BR" sz="2400" i="1" dirty="0">
                <a:latin typeface="Baskerville"/>
                <a:cs typeface="Baskerville"/>
              </a:rPr>
              <a:t>x</a:t>
            </a:r>
            <a:r>
              <a:rPr lang="pt-BR" sz="2400" dirty="0">
                <a:latin typeface="Baskerville"/>
                <a:cs typeface="Baskerville"/>
              </a:rPr>
              <a:t> + 6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D.</a:t>
            </a:r>
            <a:r>
              <a:rPr lang="pt-BR" sz="2400" dirty="0">
                <a:latin typeface="Baskerville"/>
                <a:cs typeface="Baskerville"/>
              </a:rPr>
              <a:t>	nonlinear; can be written in the form </a:t>
            </a:r>
            <a:r>
              <a:rPr lang="pt-BR" sz="2400" i="1" dirty="0">
                <a:latin typeface="Baskerville"/>
                <a:cs typeface="Baskerville"/>
              </a:rPr>
              <a:t>y</a:t>
            </a:r>
            <a:r>
              <a:rPr lang="pt-BR" sz="2400" dirty="0">
                <a:latin typeface="Baskerville"/>
                <a:cs typeface="Baskerville"/>
              </a:rPr>
              <a:t> = –3</a:t>
            </a:r>
            <a:r>
              <a:rPr lang="pt-BR" sz="2400" i="1" dirty="0">
                <a:latin typeface="Baskerville"/>
                <a:cs typeface="Baskerville"/>
              </a:rPr>
              <a:t>x</a:t>
            </a:r>
            <a:r>
              <a:rPr lang="pt-BR" sz="2400" dirty="0">
                <a:latin typeface="Baskerville"/>
                <a:cs typeface="Baskerville"/>
              </a:rPr>
              <a:t> – 6</a:t>
            </a:r>
          </a:p>
        </p:txBody>
      </p:sp>
      <p:pic>
        <p:nvPicPr>
          <p:cNvPr id="539661" name="Picture 13" descr="Example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3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3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5" grpId="0" build="p" autoUpdateAnimBg="0" advAuto="0"/>
      <p:bldP spid="539657" grpId="0" animBg="1"/>
      <p:bldP spid="53965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258050" y="5638800"/>
            <a:ext cx="1447800" cy="57943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  <a:latin typeface="Baskerville"/>
                <a:cs typeface="Baskerville"/>
              </a:rPr>
              <a:t>B</a:t>
            </a:r>
          </a:p>
        </p:txBody>
      </p:sp>
      <p:sp>
        <p:nvSpPr>
          <p:cNvPr id="263174" name="Oval 6"/>
          <p:cNvSpPr>
            <a:spLocks noChangeArrowheads="1"/>
          </p:cNvSpPr>
          <p:nvPr/>
        </p:nvSpPr>
        <p:spPr bwMode="auto">
          <a:xfrm>
            <a:off x="924856" y="3227178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Baskerville"/>
              <a:cs typeface="Baskerville"/>
            </a:endParaRPr>
          </a:p>
        </p:txBody>
      </p:sp>
      <p:sp>
        <p:nvSpPr>
          <p:cNvPr id="26317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158526"/>
            <a:ext cx="4038600" cy="21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A.</a:t>
            </a:r>
            <a:r>
              <a:rPr lang="pt-BR" sz="2400" dirty="0">
                <a:latin typeface="Baskerville"/>
                <a:cs typeface="Baskerville"/>
              </a:rPr>
              <a:t>	</a:t>
            </a:r>
            <a:r>
              <a:rPr lang="pt-BR" sz="2400" dirty="0" smtClean="0">
                <a:latin typeface="Baskerville"/>
                <a:cs typeface="Baskerville"/>
              </a:rPr>
              <a:t>linear, the rate of change is constant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latin typeface="Baskerville"/>
                <a:cs typeface="Baskerville"/>
              </a:rPr>
              <a:t>B.</a:t>
            </a:r>
            <a:r>
              <a:rPr lang="pt-BR" sz="2400" dirty="0">
                <a:latin typeface="Baskerville"/>
                <a:cs typeface="Baskerville"/>
              </a:rPr>
              <a:t>	</a:t>
            </a:r>
            <a:r>
              <a:rPr lang="pt-BR" sz="2400" dirty="0" smtClean="0">
                <a:latin typeface="Baskerville"/>
                <a:cs typeface="Baskerville"/>
              </a:rPr>
              <a:t>nonlinear, the rate of change is not constant</a:t>
            </a:r>
            <a:endParaRPr lang="pt-BR" sz="2400" dirty="0">
              <a:latin typeface="Baskerville"/>
              <a:cs typeface="Baskerville"/>
            </a:endParaRPr>
          </a:p>
        </p:txBody>
      </p:sp>
      <p:sp>
        <p:nvSpPr>
          <p:cNvPr id="263176" name="TPQuestion"/>
          <p:cNvSpPr>
            <a:spLocks noChangeArrowheads="1"/>
          </p:cNvSpPr>
          <p:nvPr/>
        </p:nvSpPr>
        <p:spPr bwMode="auto">
          <a:xfrm>
            <a:off x="533400" y="1323509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E01B22"/>
                </a:solidFill>
                <a:latin typeface="Baskerville"/>
                <a:cs typeface="Baskerville"/>
              </a:rPr>
              <a:t>GEOMETRY</a:t>
            </a:r>
            <a:r>
              <a:rPr lang="en-US" sz="2400" dirty="0">
                <a:solidFill>
                  <a:srgbClr val="00539D"/>
                </a:solidFill>
                <a:latin typeface="Baskerville"/>
                <a:cs typeface="Baskerville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Use the table below to determine whether or not the sum of the measures of the angles in a polygon is a linear function of the number of sides.</a:t>
            </a:r>
          </a:p>
        </p:txBody>
      </p:sp>
      <p:pic>
        <p:nvPicPr>
          <p:cNvPr id="263177" name="Picture 9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63181" name="Picture 13" descr="Example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383769"/>
            <a:ext cx="457200" cy="457200"/>
          </a:xfrm>
          <a:prstGeom prst="rect">
            <a:avLst/>
          </a:prstGeom>
          <a:noFill/>
        </p:spPr>
      </p:pic>
      <p:pic>
        <p:nvPicPr>
          <p:cNvPr id="263182" name="Picture 14" descr="12-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4560" y="2984500"/>
            <a:ext cx="3887040" cy="3233738"/>
          </a:xfrm>
          <a:prstGeom prst="rect">
            <a:avLst/>
          </a:prstGeom>
          <a:noFill/>
        </p:spPr>
      </p:pic>
      <p:pic>
        <p:nvPicPr>
          <p:cNvPr id="263183" name="Picture 15" descr="LH_10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4" grpId="0" animBg="1"/>
      <p:bldP spid="263175" grpId="0" autoUpdateAnimBg="0"/>
      <p:bldP spid="26317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5" name="Picture 15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25605" name="Picture 5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25613" name="Picture 13" descr="Math NAV-Online">
            <a:hlinkClick r:id="rId8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22" name="Picture 2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9223" name="Picture 23" descr="Ch10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7920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1067731" y="4640712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6479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A.</a:t>
            </a:r>
            <a:r>
              <a:rPr lang="pt-BR" sz="2400" dirty="0"/>
              <a:t>	–7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B.</a:t>
            </a:r>
            <a:r>
              <a:rPr lang="pt-BR" sz="2400" dirty="0"/>
              <a:t>	–1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C.</a:t>
            </a:r>
            <a:r>
              <a:rPr lang="pt-BR" sz="2400" dirty="0"/>
              <a:t>	1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D.</a:t>
            </a:r>
            <a:r>
              <a:rPr lang="pt-BR" sz="2400" dirty="0"/>
              <a:t>	7</a:t>
            </a:r>
          </a:p>
        </p:txBody>
      </p:sp>
      <p:sp>
        <p:nvSpPr>
          <p:cNvPr id="179207" name="TPQuestion"/>
          <p:cNvSpPr>
            <a:spLocks noChangeArrowheads="1"/>
          </p:cNvSpPr>
          <p:nvPr/>
        </p:nvSpPr>
        <p:spPr bwMode="auto">
          <a:xfrm>
            <a:off x="685800" y="160020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rgbClr val="0000FF"/>
                </a:solidFill>
              </a:rPr>
              <a:t>Find the slope of the line that passes through the points</a:t>
            </a:r>
            <a:r>
              <a:rPr lang="en-US" sz="2400" b="1" dirty="0" smtClean="0">
                <a:solidFill>
                  <a:srgbClr val="0000FF"/>
                </a:solidFill>
              </a:rPr>
              <a:t> (</a:t>
            </a:r>
            <a:r>
              <a:rPr lang="en-US" sz="2400" b="1" dirty="0">
                <a:solidFill>
                  <a:srgbClr val="0000FF"/>
                </a:solidFill>
              </a:rPr>
              <a:t>5, 2) and (1, –2).</a:t>
            </a: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Chapter 9)</a:t>
            </a:r>
          </a:p>
        </p:txBody>
      </p:sp>
      <p:pic>
        <p:nvPicPr>
          <p:cNvPr id="179218" name="Picture 18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79224" name="Picture 24" descr="Exampl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6" grpId="0" autoUpdateAnimBg="0"/>
      <p:bldP spid="17920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46" name="Picture 2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0247" name="Picture 23" descr="Ch10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8022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1079172" y="5388485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A.</a:t>
            </a:r>
            <a:r>
              <a:rPr lang="pt-BR" sz="2400" dirty="0"/>
              <a:t>	–3; 2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B.</a:t>
            </a:r>
            <a:r>
              <a:rPr lang="pt-BR" sz="2400" dirty="0"/>
              <a:t>	–2; 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C.</a:t>
            </a:r>
            <a:r>
              <a:rPr lang="pt-BR" sz="2400" dirty="0"/>
              <a:t>	2; 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D.</a:t>
            </a:r>
            <a:r>
              <a:rPr lang="pt-BR" sz="2400" dirty="0"/>
              <a:t>	3; –2</a:t>
            </a:r>
          </a:p>
        </p:txBody>
      </p:sp>
      <p:sp>
        <p:nvSpPr>
          <p:cNvPr id="180232" name="TPQuestion"/>
          <p:cNvSpPr>
            <a:spLocks noChangeArrowheads="1"/>
          </p:cNvSpPr>
          <p:nvPr/>
        </p:nvSpPr>
        <p:spPr bwMode="auto">
          <a:xfrm>
            <a:off x="685800" y="160020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rgbClr val="0000FF"/>
                </a:solidFill>
              </a:rPr>
              <a:t>Find the slope and </a:t>
            </a:r>
            <a:r>
              <a:rPr lang="en-US" sz="2400" b="1" i="1" dirty="0" err="1">
                <a:solidFill>
                  <a:srgbClr val="0000FF"/>
                </a:solidFill>
              </a:rPr>
              <a:t>y</a:t>
            </a:r>
            <a:r>
              <a:rPr lang="en-US" sz="2400" b="1" dirty="0">
                <a:solidFill>
                  <a:srgbClr val="0000FF"/>
                </a:solidFill>
              </a:rPr>
              <a:t>-intercept of </a:t>
            </a:r>
            <a:r>
              <a:rPr lang="en-US" sz="2400" b="1" i="1" dirty="0" err="1">
                <a:solidFill>
                  <a:srgbClr val="0000FF"/>
                </a:solidFill>
              </a:rPr>
              <a:t>y</a:t>
            </a:r>
            <a:r>
              <a:rPr lang="en-US" sz="2400" b="1" dirty="0">
                <a:solidFill>
                  <a:srgbClr val="0000FF"/>
                </a:solidFill>
              </a:rPr>
              <a:t> = 3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 – 2. </a:t>
            </a:r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Chapter 9)</a:t>
            </a:r>
          </a:p>
        </p:txBody>
      </p:sp>
      <p:pic>
        <p:nvPicPr>
          <p:cNvPr id="180242" name="Picture 18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80248" name="Picture 24" descr="Example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1" grpId="0" autoUpdateAnimBg="0"/>
      <p:bldP spid="18023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917825"/>
            <a:ext cx="3529013" cy="511175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57275" y="3773487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nonlinear function</a:t>
            </a:r>
          </a:p>
        </p:txBody>
      </p:sp>
      <p:pic>
        <p:nvPicPr>
          <p:cNvPr id="8198" name="Picture 6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57275" y="1500188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Determine whether a function is linear or nonlinear.</a:t>
            </a:r>
          </a:p>
        </p:txBody>
      </p:sp>
      <p:pic>
        <p:nvPicPr>
          <p:cNvPr id="8205" name="Picture 13" descr="LH_10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201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057275" y="2375118"/>
            <a:ext cx="77057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dirty="0">
                <a:solidFill>
                  <a:srgbClr val="E01B22"/>
                </a:solidFill>
                <a:ea typeface="Times New Roman" pitchFamily="-97" charset="0"/>
                <a:cs typeface="Times New Roman" pitchFamily="-97" charset="0"/>
              </a:rPr>
              <a:t>Preparation for AF1.5</a:t>
            </a:r>
            <a:r>
              <a:rPr lang="en-US" sz="2800" dirty="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  </a:t>
            </a:r>
            <a:r>
              <a:rPr lang="en-US" sz="2800" b="0" dirty="0">
                <a:solidFill>
                  <a:srgbClr val="000000"/>
                </a:solidFill>
                <a:ea typeface="Times New Roman" pitchFamily="-97" charset="0"/>
                <a:cs typeface="Times New Roman" pitchFamily="-97" charset="0"/>
              </a:rPr>
              <a:t>Represent quantitative relationships graphically and interpret the meaning of a specific part of a graph in the situation represented by  the graph.</a:t>
            </a:r>
          </a:p>
        </p:txBody>
      </p:sp>
      <p:pic>
        <p:nvPicPr>
          <p:cNvPr id="9232" name="Picture 16" descr="LH_10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9233" name="Picture 1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255930"/>
            <a:ext cx="4378325" cy="695325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Look Closely and It Will Be Obvious</a:t>
            </a:r>
            <a:endParaRPr lang="en-US" sz="4000" b="1" dirty="0">
              <a:solidFill>
                <a:srgbClr val="0000FF"/>
              </a:solidFill>
              <a:latin typeface="Arial Unicode MS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388" y="1295400"/>
            <a:ext cx="7999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This is a “Linear Function”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911024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lkduster"/>
                <a:cs typeface="Chalkduster"/>
              </a:rPr>
              <a:t>This is a “Non-Linear” Function</a:t>
            </a:r>
            <a:endParaRPr lang="en-US" sz="3200" dirty="0">
              <a:latin typeface="Chalkduster"/>
              <a:cs typeface="Chalkduster"/>
            </a:endParaRPr>
          </a:p>
        </p:txBody>
      </p:sp>
      <p:pic>
        <p:nvPicPr>
          <p:cNvPr id="15" name="Picture 14" descr="Screen shot 2010-02-23 at 6.54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84676"/>
            <a:ext cx="2201863" cy="1801524"/>
          </a:xfrm>
          <a:prstGeom prst="rect">
            <a:avLst/>
          </a:prstGeom>
        </p:spPr>
      </p:pic>
      <p:pic>
        <p:nvPicPr>
          <p:cNvPr id="16" name="Picture 15" descr="Screen shot 2010-02-23 at 6.54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4495800"/>
            <a:ext cx="2400300" cy="200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2506663" y="778153"/>
            <a:ext cx="6199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  <a:latin typeface="Baskerville"/>
                <a:cs typeface="Baskerville"/>
              </a:rPr>
              <a:t>Identify Functions Using Tables</a:t>
            </a: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876300" y="1303338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Determine whether the table represents a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or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nonlinear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function. Explain.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533400" y="4992688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0" dirty="0">
                <a:latin typeface="Baskerville"/>
                <a:cs typeface="Baskerville"/>
              </a:rPr>
              <a:t>As</a:t>
            </a:r>
            <a:r>
              <a:rPr lang="en-US" sz="2400" b="0" i="1" dirty="0">
                <a:latin typeface="Baskerville"/>
                <a:cs typeface="Baskerville"/>
              </a:rPr>
              <a:t> </a:t>
            </a:r>
            <a:r>
              <a:rPr lang="en-US" sz="2400" b="0" i="1" dirty="0" err="1">
                <a:latin typeface="Baskerville"/>
                <a:cs typeface="Baskerville"/>
              </a:rPr>
              <a:t>x</a:t>
            </a:r>
            <a:r>
              <a:rPr lang="en-US" sz="2400" b="0" dirty="0">
                <a:latin typeface="Baskerville"/>
                <a:cs typeface="Baskerville"/>
              </a:rPr>
              <a:t> increases by 3, </a:t>
            </a:r>
            <a:r>
              <a:rPr lang="en-US" sz="2400" b="0" i="1" dirty="0" err="1">
                <a:latin typeface="Baskerville"/>
                <a:cs typeface="Baskerville"/>
              </a:rPr>
              <a:t>y</a:t>
            </a:r>
            <a:r>
              <a:rPr lang="en-US" sz="2400" b="0" dirty="0">
                <a:latin typeface="Baskerville"/>
                <a:cs typeface="Baskerville"/>
              </a:rPr>
              <a:t> increases by 9 each time.</a:t>
            </a:r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533400" y="58801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dirty="0">
                <a:solidFill>
                  <a:srgbClr val="00539D"/>
                </a:solidFill>
                <a:latin typeface="Baskerville"/>
                <a:cs typeface="Baskerville"/>
              </a:rPr>
              <a:t>Answer:</a:t>
            </a:r>
            <a:r>
              <a:rPr lang="en-US" sz="2400" b="0" dirty="0">
                <a:solidFill>
                  <a:srgbClr val="E01B22"/>
                </a:solidFill>
                <a:latin typeface="Baskerville"/>
                <a:cs typeface="Baskerville"/>
              </a:rPr>
              <a:t> 	The rate of change is constant, so this function is linear.</a:t>
            </a:r>
          </a:p>
        </p:txBody>
      </p:sp>
      <p:pic>
        <p:nvPicPr>
          <p:cNvPr id="279562" name="Picture 10" descr="12-7"/>
          <p:cNvPicPr>
            <a:picLocks noChangeAspect="1" noChangeArrowheads="1"/>
          </p:cNvPicPr>
          <p:nvPr/>
        </p:nvPicPr>
        <p:blipFill>
          <a:blip r:embed="rId5"/>
          <a:srcRect t="25635" b="25200"/>
          <a:stretch>
            <a:fillRect/>
          </a:stretch>
        </p:blipFill>
        <p:spPr bwMode="auto">
          <a:xfrm>
            <a:off x="2895600" y="2981325"/>
            <a:ext cx="3327400" cy="1077913"/>
          </a:xfrm>
          <a:prstGeom prst="rect">
            <a:avLst/>
          </a:prstGeom>
          <a:noFill/>
        </p:spPr>
      </p:pic>
      <p:pic>
        <p:nvPicPr>
          <p:cNvPr id="279563" name="Picture 11" descr="12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419350"/>
            <a:ext cx="3327400" cy="2192338"/>
          </a:xfrm>
          <a:prstGeom prst="rect">
            <a:avLst/>
          </a:prstGeom>
          <a:noFill/>
        </p:spPr>
      </p:pic>
      <p:pic>
        <p:nvPicPr>
          <p:cNvPr id="279564" name="Picture 12" descr="LH_10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pic>
        <p:nvPicPr>
          <p:cNvPr id="13" name="Picture 13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3716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9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9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9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utoUpdateAnimBg="0"/>
      <p:bldP spid="279557" grpId="0" build="p" autoUpdateAnimBg="0" advAuto="0"/>
      <p:bldP spid="279558" grpId="0" build="p" autoUpdateAnimBg="0"/>
      <p:bldP spid="27955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2506663" y="778153"/>
            <a:ext cx="6199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  <a:latin typeface="Baskerville"/>
                <a:cs typeface="Baskerville"/>
              </a:rPr>
              <a:t>Identify Functions Using Tables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876300" y="1400385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Determine whether the table represents a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or 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nonlinear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function. Explain</a:t>
            </a:r>
            <a:r>
              <a:rPr lang="en-US" dirty="0">
                <a:solidFill>
                  <a:srgbClr val="00539D"/>
                </a:solidFill>
                <a:latin typeface="Baskerville"/>
                <a:cs typeface="Baskerville"/>
              </a:rPr>
              <a:t>.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533400" y="4796135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0" dirty="0">
                <a:latin typeface="Baskerville"/>
                <a:cs typeface="Baskerville"/>
              </a:rPr>
              <a:t>As </a:t>
            </a:r>
            <a:r>
              <a:rPr lang="en-US" sz="2400" b="0" i="1" dirty="0" err="1">
                <a:latin typeface="Baskerville"/>
                <a:cs typeface="Baskerville"/>
              </a:rPr>
              <a:t>x</a:t>
            </a:r>
            <a:r>
              <a:rPr lang="en-US" sz="2400" b="0" dirty="0">
                <a:latin typeface="Baskerville"/>
                <a:cs typeface="Baskerville"/>
              </a:rPr>
              <a:t> increases by 2, </a:t>
            </a:r>
            <a:r>
              <a:rPr lang="en-US" sz="2400" b="0" i="1" dirty="0" err="1">
                <a:latin typeface="Baskerville"/>
                <a:cs typeface="Baskerville"/>
              </a:rPr>
              <a:t>y</a:t>
            </a:r>
            <a:r>
              <a:rPr lang="en-US" sz="2400" b="0" dirty="0">
                <a:latin typeface="Baskerville"/>
                <a:cs typeface="Baskerville"/>
              </a:rPr>
              <a:t> increases by a</a:t>
            </a:r>
            <a:r>
              <a:rPr lang="en-US" sz="2400" b="0" dirty="0" smtClean="0">
                <a:latin typeface="Baskerville"/>
                <a:cs typeface="Baskerville"/>
              </a:rPr>
              <a:t> greater amount </a:t>
            </a:r>
            <a:r>
              <a:rPr lang="en-US" sz="2400" b="0" dirty="0">
                <a:latin typeface="Baskerville"/>
                <a:cs typeface="Baskerville"/>
              </a:rPr>
              <a:t>each time.</a:t>
            </a:r>
            <a:r>
              <a:rPr lang="en-US" sz="2400" b="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533400" y="56515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Answer: </a:t>
            </a:r>
            <a:r>
              <a:rPr lang="en-US" sz="2400" b="0" dirty="0">
                <a:solidFill>
                  <a:srgbClr val="E01B22"/>
                </a:solidFill>
                <a:latin typeface="Baskerville"/>
                <a:cs typeface="Baskerville"/>
              </a:rPr>
              <a:t>	The rate of change is not constant, so this function is nonlinear.</a:t>
            </a:r>
          </a:p>
        </p:txBody>
      </p:sp>
      <p:pic>
        <p:nvPicPr>
          <p:cNvPr id="277514" name="Picture 10" descr="12-5"/>
          <p:cNvPicPr>
            <a:picLocks noChangeAspect="1" noChangeArrowheads="1"/>
          </p:cNvPicPr>
          <p:nvPr/>
        </p:nvPicPr>
        <p:blipFill>
          <a:blip r:embed="rId5"/>
          <a:srcRect t="25414" b="24982"/>
          <a:stretch>
            <a:fillRect/>
          </a:stretch>
        </p:blipFill>
        <p:spPr bwMode="auto">
          <a:xfrm>
            <a:off x="2886075" y="2871788"/>
            <a:ext cx="3352800" cy="1096962"/>
          </a:xfrm>
          <a:prstGeom prst="rect">
            <a:avLst/>
          </a:prstGeom>
          <a:noFill/>
        </p:spPr>
      </p:pic>
      <p:pic>
        <p:nvPicPr>
          <p:cNvPr id="277515" name="Picture 11" descr="12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309813"/>
            <a:ext cx="3352800" cy="2211387"/>
          </a:xfrm>
          <a:prstGeom prst="rect">
            <a:avLst/>
          </a:prstGeom>
          <a:noFill/>
        </p:spPr>
      </p:pic>
      <p:pic>
        <p:nvPicPr>
          <p:cNvPr id="277516" name="Picture 12" descr="LH_10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pic>
        <p:nvPicPr>
          <p:cNvPr id="13" name="Picture 13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478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7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7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 autoUpdateAnimBg="0"/>
      <p:bldP spid="277509" grpId="0" build="p" autoUpdateAnimBg="0" advAuto="0"/>
      <p:bldP spid="277510" grpId="0" build="p" autoUpdateAnimBg="0"/>
      <p:bldP spid="277511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43EFFF67EDE1476998D69F088EFFD1E9"/>
  <p:tag name="TOTALRESPONSES" val="5"/>
  <p:tag name="SLICED" val="False"/>
  <p:tag name="RESPONSES" val="NA,1,5,1;1;4;2;3;"/>
  <p:tag name="CHARTSTRINGSTD" val="2 1 1 1"/>
  <p:tag name="CHARTSTRINGREV" val="1 1 1 2"/>
  <p:tag name="CHARTSTRINGSTDPER" val="0.4 0.2 0.2 0.2"/>
  <p:tag name="CHARTSTRINGREVPER" val="0.2 0.2 0.2 0.4"/>
  <p:tag name="ANSWERSALIAS" val="A¤B¤C¤D"/>
  <p:tag name="QUESTIONTEXT" val="Find f(3) if f(x) = 4x – 10."/>
  <p:tag name="QUESTIONALIAS" val="Find f(3) if f(x) = 4x – 10."/>
  <p:tag name="ANIMREMOVED" val="False"/>
  <p:tag name="RESPONSESGATHER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6B3A1FAA892C448AB6F351DA93226D78"/>
  <p:tag name="SLIDEID" val="6B3A1FAA892C448AB6F351DA93226D78"/>
  <p:tag name="SLIDEORDER" val="1"/>
  <p:tag name="SLIDETYPE" val="Q"/>
  <p:tag name="DEMOGRAPHIC" val="False"/>
  <p:tag name="SPEEDSCORING" val="False"/>
  <p:tag name="RESPONSESGATHERED" val="False"/>
  <p:tag name="ANSWERSALIAS" val="A|smicln|B|smicln|C|smicln|D"/>
  <p:tag name="DELIMITERS" val="3.1"/>
  <p:tag name="QUESTIONTEXT" val="Lesson 1 CYP1"/>
  <p:tag name="QUESTIONALIAS" val="Lesson 1 CYP1"/>
  <p:tag name="ANIMREMOVED" val="False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14"/>
  <p:tag name="BULLETTYPE" val="ppBulletArabicPeriod"/>
  <p:tag name="ANSWERTEXT" val="A&#10;B&#10;C&#10;D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6B3A1FAA892C448AB6F351DA93226D78"/>
  <p:tag name="SLIDETYPE" val="Q"/>
  <p:tag name="DEMOGRAPHIC" val="False"/>
  <p:tag name="SPEEDSCORING" val="False"/>
  <p:tag name="SLIDEORDER" val="3"/>
  <p:tag name="SLIDEGUID" val="45393E29D7134104B41A432DAD8F87BD"/>
  <p:tag name="RESPONSESGATHERED" val="False"/>
  <p:tag name="ANSWERSALIAS" val="A|smicln|B|smicln|C|smicln|D"/>
  <p:tag name="DELIMITERS" val="3.1"/>
  <p:tag name="QUESTIONTEXT" val="Lesson 1 CYP2"/>
  <p:tag name="QUESTIONALIAS" val="Lesson 1 CYP2"/>
  <p:tag name="ANIMREMOVED" val="False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14"/>
  <p:tag name="BULLETTYPE" val="ppBulletArabicPeriod"/>
  <p:tag name="ANSWERTEXT" val="A&#10;B&#10;C&#10;D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6B3A1FAA892C448AB6F351DA93226D78"/>
  <p:tag name="SLIDETYPE" val="Q"/>
  <p:tag name="DEMOGRAPHIC" val="False"/>
  <p:tag name="SPEEDSCORING" val="False"/>
  <p:tag name="SLIDEORDER" val="5"/>
  <p:tag name="SLIDEGUID" val="061157FA3E754D2997D31185A9E24AD4"/>
  <p:tag name="RESPONSESGATHERED" val="False"/>
  <p:tag name="ANSWERSALIAS" val="A|smicln|B|smicln|C|smicln|D"/>
  <p:tag name="DELIMITERS" val="3.1"/>
  <p:tag name="QUESTIONTEXT" val="Lesson 1 CYP3"/>
  <p:tag name="QUESTIONALIAS" val="Lesson 1 CYP3"/>
  <p:tag name="ANIMREMOVED" val="False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14"/>
  <p:tag name="BULLETTYPE" val="ppBulletArabicPeriod"/>
  <p:tag name="ANSWERTEXT" val="A&#10;B&#10;C&#10;D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6B3A1FAA892C448AB6F351DA93226D78"/>
  <p:tag name="SLIDETYPE" val="Q"/>
  <p:tag name="DEMOGRAPHIC" val="False"/>
  <p:tag name="SPEEDSCORING" val="False"/>
  <p:tag name="SLIDEORDER" val="7"/>
  <p:tag name="SLIDEGUID" val="9C4D882888634CBF8E3AA90F29652522"/>
  <p:tag name="RESPONSESGATHERED" val="False"/>
  <p:tag name="ANSWERSALIAS" val="A|smicln|B|smicln|C|smicln|D"/>
  <p:tag name="DELIMITERS" val="3.1"/>
  <p:tag name="QUESTIONTEXT" val="Lesson 1 CYP4"/>
  <p:tag name="QUESTIONALIAS" val="Lesson 1 CYP4"/>
  <p:tag name="ANIMREMOVED" val="Fals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14"/>
  <p:tag name="BULLETTYPE" val="ppBulletArabicPeriod"/>
  <p:tag name="ANSWERTEXT" val="A&#10;B&#10;C&#10;D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6B3A1FAA892C448AB6F351DA93226D78"/>
  <p:tag name="SLIDETYPE" val="Q"/>
  <p:tag name="DEMOGRAPHIC" val="False"/>
  <p:tag name="SPEEDSCORING" val="False"/>
  <p:tag name="SLIDEORDER" val="9"/>
  <p:tag name="SLIDEGUID" val="5829609D4CEC4B2A9520ED312F55C625"/>
  <p:tag name="RESPONSESGATHERED" val="False"/>
  <p:tag name="ANSWERSALIAS" val="A|smicln|B|smicln|C|smicln|D"/>
  <p:tag name="DELIMITERS" val="3.1"/>
  <p:tag name="QUESTIONTEXT" val="Lesson 1 CYP5"/>
  <p:tag name="QUESTIONALIAS" val="Lesson 1 CYP5"/>
  <p:tag name="ANIMREMOVED" val="False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14"/>
  <p:tag name="BULLETTYPE" val="ppBulletArabicPeriod"/>
  <p:tag name="ANSWERTEXT" val="A&#10;B&#10;C&#10;D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6B3A1FAA892C448AB6F351DA93226D78"/>
  <p:tag name="SLIDETYPE" val="Q"/>
  <p:tag name="DEMOGRAPHIC" val="False"/>
  <p:tag name="SPEEDSCORING" val="False"/>
  <p:tag name="SLIDEORDER" val="11"/>
  <p:tag name="SLIDEGUID" val="28CA43FAED8E411EB24F6E91EDE51A18"/>
  <p:tag name="RESPONSESGATHERED" val="False"/>
  <p:tag name="ANSWERSALIAS" val="A|smicln|B|smicln|C|smicln|D"/>
  <p:tag name="DELIMITERS" val="3.1"/>
  <p:tag name="QUESTIONTEXT" val="Lesson 1 CYP6"/>
  <p:tag name="QUESTIONALIAS" val="Lesson 1 CYP6"/>
  <p:tag name="ANIMREMOVED" val="False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14"/>
  <p:tag name="BULLETTYPE" val="ppBulletArabicPeriod"/>
  <p:tag name="ANSWERTEXT" val="A&#10;B&#10;C&#10;D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49BC4ACE6A84443FBF99BC22D529E590"/>
  <p:tag name="SLIDEID" val="49BC4ACE6A84443FBF99BC22D529E590"/>
  <p:tag name="SLIDEORDER" val="1"/>
  <p:tag name="SLIDETYPE" val="Q"/>
  <p:tag name="DEMOGRAPHIC" val="False"/>
  <p:tag name="SPEEDSCORING" val="False"/>
  <p:tag name="DELIMITERS" val="3.1"/>
  <p:tag name="ANSWERSALIAS" val="A¤B"/>
  <p:tag name="RESPONSESGATHERED" val="False"/>
  <p:tag name="QUESTIONTEXT" val="GEOMETRY  Use the table below to determine whether or not the sum of the measures of the angles in a polygon is a linear function of the number of sides."/>
  <p:tag name="QUESTIONALIAS" val="GEOMETRY  Use the table below to determine whether or not the sum of the measures of the angles in a polygon is a linear function of the number of sides."/>
  <p:tag name="ANIMREMOVED" val="False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2"/>
  <p:tag name="TEXTLENGTH" val="4"/>
  <p:tag name="FONTSIZE" val="14"/>
  <p:tag name="BULLETTYPE" val="ppBulletArabicPeriod"/>
  <p:tag name="ANSWERTEXT" val="A&#10;B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8DC237A25B424C7A8865C92408657EBE"/>
  <p:tag name="TOTALRESPONSES" val="5"/>
  <p:tag name="SLICED" val="False"/>
  <p:tag name="RESPONSES" val="NA,1,5,4;3;3;3;4;"/>
  <p:tag name="CHARTSTRINGSTD" val="0 0 3 2"/>
  <p:tag name="CHARTSTRINGREV" val="2 3 0 0"/>
  <p:tag name="CHARTSTRINGSTDPER" val="0 0 0.6 0.4"/>
  <p:tag name="CHARTSTRINGREVPER" val="0.4 0.6 0 0"/>
  <p:tag name="ANSWERSALIAS" val="A¤B¤C¤D"/>
  <p:tag name="RESPONSESGATHERED" val="False"/>
  <p:tag name="QUESTIONTEXT" val="Find the slope of the line that passes through the points (5, 2) and (1, –2)."/>
  <p:tag name="QUESTIONALIAS" val="Find the slope of the line that passes through the points (5, 2) and (1, –2)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6B69960E51534EB8A6BBEFF6CFE2E663"/>
  <p:tag name="TOTALRESPONSES" val="5"/>
  <p:tag name="SLICED" val="False"/>
  <p:tag name="RESPONSES" val="NA,1,5,4;2;4;4;1;"/>
  <p:tag name="CHARTSTRINGSTD" val="1 1 0 3"/>
  <p:tag name="CHARTSTRINGREV" val="3 0 1 1"/>
  <p:tag name="CHARTSTRINGSTDPER" val="0.2 0.2 0 0.6"/>
  <p:tag name="CHARTSTRINGREVPER" val="0.6 0 0.2 0.2"/>
  <p:tag name="ANSWERSALIAS" val="A¤B¤C¤D"/>
  <p:tag name="RESPONSESGATHERED" val="False"/>
  <p:tag name="QUESTIONTEXT" val="Find the slope and y-intercept of y = 3x – 2. "/>
  <p:tag name="QUESTIONALIAS" val="Find the slope and y-intercept of y = 3x – 2. 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1127</Words>
  <Application>Microsoft Macintosh PowerPoint</Application>
  <PresentationFormat>On-screen Show (4:3)</PresentationFormat>
  <Paragraphs>150</Paragraphs>
  <Slides>24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MI/Vocab</dc:title>
  <dc:creator>Michael Mitchell</dc:creator>
  <cp:lastModifiedBy>MMitchell</cp:lastModifiedBy>
  <cp:revision>37</cp:revision>
  <dcterms:created xsi:type="dcterms:W3CDTF">2010-02-23T16:55:08Z</dcterms:created>
  <dcterms:modified xsi:type="dcterms:W3CDTF">2010-02-23T17:22:00Z</dcterms:modified>
</cp:coreProperties>
</file>