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75" r:id="rId2"/>
    <p:sldId id="282" r:id="rId3"/>
    <p:sldId id="284" r:id="rId4"/>
    <p:sldId id="285" r:id="rId5"/>
    <p:sldId id="286" r:id="rId6"/>
    <p:sldId id="257" r:id="rId7"/>
    <p:sldId id="258" r:id="rId8"/>
    <p:sldId id="281" r:id="rId9"/>
    <p:sldId id="276" r:id="rId10"/>
    <p:sldId id="277" r:id="rId11"/>
    <p:sldId id="279" r:id="rId12"/>
    <p:sldId id="280" r:id="rId13"/>
    <p:sldId id="259" r:id="rId14"/>
    <p:sldId id="260" r:id="rId15"/>
    <p:sldId id="262" r:id="rId16"/>
    <p:sldId id="263" r:id="rId17"/>
    <p:sldId id="265" r:id="rId18"/>
    <p:sldId id="266" r:id="rId19"/>
    <p:sldId id="268" r:id="rId20"/>
    <p:sldId id="269" r:id="rId21"/>
    <p:sldId id="261" r:id="rId22"/>
    <p:sldId id="264" r:id="rId23"/>
    <p:sldId id="267" r:id="rId24"/>
    <p:sldId id="270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D8A9-9147-8A45-AC12-87238FF4EFF8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0046-EF19-3B4D-B718-9CC776A5D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F0C87-1FC7-1741-8586-7FF8F0F46835}" type="slidenum">
              <a:rPr lang="en-US"/>
              <a:pPr/>
              <a:t>15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28071-5CD3-CF4E-B1FF-67D7EE4F5467}" type="slidenum">
              <a:rPr lang="en-US"/>
              <a:pPr/>
              <a:t>16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391C9-6C2D-3440-935E-827FA5A4E263}" type="slidenum">
              <a:rPr lang="en-US"/>
              <a:pPr/>
              <a:t>17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AEF11-702C-0E48-9531-39A5B1507C42}" type="slidenum">
              <a:rPr lang="en-US"/>
              <a:pPr/>
              <a:t>18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8062E-BEAD-EE47-AE8D-ABAC767131DF}" type="slidenum">
              <a:rPr lang="en-US"/>
              <a:pPr/>
              <a:t>19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BF72C-CDEC-D847-8A40-0C9D20E61CE3}" type="slidenum">
              <a:rPr lang="en-US"/>
              <a:pPr/>
              <a:t>20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3F22A-70E0-DB49-B1E7-069ED54C4454}" type="slidenum">
              <a:rPr lang="en-US"/>
              <a:pPr/>
              <a:t>21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8749D-A51D-2841-B0D4-B979EA05DE33}" type="slidenum">
              <a:rPr lang="en-US"/>
              <a:pPr/>
              <a:t>22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5E826-6CD0-B34E-BDFD-6DABBCE3D37B}" type="slidenum">
              <a:rPr lang="en-US"/>
              <a:pPr/>
              <a:t>23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B2A45-2B01-8449-BFCF-4C2FDFBF1FF7}" type="slidenum">
              <a:rPr lang="en-US"/>
              <a:pPr/>
              <a:t>24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74C4D-BE91-2341-AE2B-41F3D022A16E}" type="slidenum">
              <a:rPr lang="en-US"/>
              <a:pPr/>
              <a:t>2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3E8AF-A2FE-5B4E-82FD-1543547B93CA}" type="slidenum">
              <a:rPr lang="en-US"/>
              <a:pPr/>
              <a:t>25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8E88E-E0C4-6A4B-BBDB-6CA65647A1D8}" type="slidenum">
              <a:rPr lang="en-US"/>
              <a:pPr/>
              <a:t>3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033F7-86A2-FF41-9835-781B31478CE0}" type="slidenum">
              <a:rPr lang="en-US"/>
              <a:pPr/>
              <a:t>4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0AE05-75BB-624A-9979-EAFE8E5DFC19}" type="slidenum">
              <a:rPr lang="en-US"/>
              <a:pPr/>
              <a:t>5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D644-DE49-B54B-8FAE-D33FCDC87C3E}" type="slidenum">
              <a:rPr lang="en-US"/>
              <a:pPr/>
              <a:t>6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F91B0-B256-834E-A94B-C687BD2437CD}" type="slidenum">
              <a:rPr lang="en-US"/>
              <a:pPr/>
              <a:t>7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F48EF-06BC-1848-88BC-4BD62548C4D7}" type="slidenum">
              <a:rPr lang="en-US"/>
              <a:pPr/>
              <a:t>13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017EC-6C49-7248-8B03-2590E983FCD6}" type="slidenum">
              <a:rPr lang="en-US"/>
              <a:pPr/>
              <a:t>14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710A-68EA-9B4A-ACC9-7930FDBEDEFA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1C9D-6B88-6141-8585-7781CDB8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16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.jpeg"/><Relationship Id="rId5" Type="http://schemas.openxmlformats.org/officeDocument/2006/relationships/image" Target="../media/image19.jpeg"/><Relationship Id="rId6" Type="http://schemas.openxmlformats.org/officeDocument/2006/relationships/image" Target="../media/image21.jpeg"/><Relationship Id="rId7" Type="http://schemas.openxmlformats.org/officeDocument/2006/relationships/image" Target="../media/image16.jpeg"/><Relationship Id="rId8" Type="http://schemas.openxmlformats.org/officeDocument/2006/relationships/image" Target="../media/image20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9.jpeg"/><Relationship Id="rId5" Type="http://schemas.openxmlformats.org/officeDocument/2006/relationships/image" Target="../media/image8.jpeg"/><Relationship Id="rId6" Type="http://schemas.openxmlformats.org/officeDocument/2006/relationships/image" Target="../media/image22.jpeg"/><Relationship Id="rId7" Type="http://schemas.openxmlformats.org/officeDocument/2006/relationships/image" Target="../media/image16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9.jpeg"/><Relationship Id="rId5" Type="http://schemas.openxmlformats.org/officeDocument/2006/relationships/image" Target="../media/image8.jpeg"/><Relationship Id="rId6" Type="http://schemas.openxmlformats.org/officeDocument/2006/relationships/image" Target="../media/image23.jpeg"/><Relationship Id="rId7" Type="http://schemas.openxmlformats.org/officeDocument/2006/relationships/image" Target="../media/image16.jpeg"/><Relationship Id="rId8" Type="http://schemas.openxmlformats.org/officeDocument/2006/relationships/image" Target="../media/image2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9.jpeg"/><Relationship Id="rId5" Type="http://schemas.openxmlformats.org/officeDocument/2006/relationships/image" Target="../media/image10.jpeg"/><Relationship Id="rId6" Type="http://schemas.openxmlformats.org/officeDocument/2006/relationships/image" Target="../media/image24.jpeg"/><Relationship Id="rId7" Type="http://schemas.openxmlformats.org/officeDocument/2006/relationships/image" Target="../media/image16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9.jpeg"/><Relationship Id="rId5" Type="http://schemas.openxmlformats.org/officeDocument/2006/relationships/image" Target="../media/image10.jpeg"/><Relationship Id="rId6" Type="http://schemas.openxmlformats.org/officeDocument/2006/relationships/image" Target="../media/image25.jpeg"/><Relationship Id="rId7" Type="http://schemas.openxmlformats.org/officeDocument/2006/relationships/image" Target="../media/image16.jpeg"/><Relationship Id="rId8" Type="http://schemas.openxmlformats.org/officeDocument/2006/relationships/image" Target="../media/image24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6.jpeg"/><Relationship Id="rId5" Type="http://schemas.openxmlformats.org/officeDocument/2006/relationships/image" Target="../media/image19.jpeg"/><Relationship Id="rId6" Type="http://schemas.openxmlformats.org/officeDocument/2006/relationships/image" Target="../media/image27.jpeg"/><Relationship Id="rId7" Type="http://schemas.openxmlformats.org/officeDocument/2006/relationships/image" Target="../media/image16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6.jpeg"/><Relationship Id="rId5" Type="http://schemas.openxmlformats.org/officeDocument/2006/relationships/image" Target="../media/image19.jpeg"/><Relationship Id="rId6" Type="http://schemas.openxmlformats.org/officeDocument/2006/relationships/image" Target="../media/image28.jpeg"/><Relationship Id="rId7" Type="http://schemas.openxmlformats.org/officeDocument/2006/relationships/image" Target="../media/image16.jpeg"/><Relationship Id="rId8" Type="http://schemas.openxmlformats.org/officeDocument/2006/relationships/image" Target="../media/image27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5.jpeg"/><Relationship Id="rId7" Type="http://schemas.openxmlformats.org/officeDocument/2006/relationships/image" Target="../media/image29.jpeg"/><Relationship Id="rId8" Type="http://schemas.openxmlformats.org/officeDocument/2006/relationships/image" Target="../media/image16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8.jpeg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9.jpeg"/><Relationship Id="rId7" Type="http://schemas.openxmlformats.org/officeDocument/2006/relationships/image" Target="../media/image16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10.jpeg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9.jpeg"/><Relationship Id="rId7" Type="http://schemas.openxmlformats.org/officeDocument/2006/relationships/image" Target="../media/image16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9.jpeg"/><Relationship Id="rId7" Type="http://schemas.openxmlformats.org/officeDocument/2006/relationships/image" Target="../media/image16.jpeg"/><Relationship Id="rId8" Type="http://schemas.openxmlformats.org/officeDocument/2006/relationships/image" Target="../media/image26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slide" Target="slide13.xml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38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9.jpeg"/><Relationship Id="rId9" Type="http://schemas.openxmlformats.org/officeDocument/2006/relationships/image" Target="../media/image4.jpeg"/><Relationship Id="rId10" Type="http://schemas.openxmlformats.org/officeDocument/2006/relationships/image" Target="../media/image10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10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10-2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30317" y="832833"/>
            <a:ext cx="2539842" cy="2213157"/>
            <a:chOff x="6630317" y="1266048"/>
            <a:chExt cx="2539842" cy="2213157"/>
          </a:xfrm>
        </p:grpSpPr>
        <p:grpSp>
          <p:nvGrpSpPr>
            <p:cNvPr id="24" name="Group 23"/>
            <p:cNvGrpSpPr/>
            <p:nvPr/>
          </p:nvGrpSpPr>
          <p:grpSpPr>
            <a:xfrm>
              <a:off x="7010400" y="1782691"/>
              <a:ext cx="1676400" cy="1696514"/>
              <a:chOff x="5410200" y="3880834"/>
              <a:chExt cx="2734529" cy="2763314"/>
            </a:xfrm>
          </p:grpSpPr>
          <p:pic>
            <p:nvPicPr>
              <p:cNvPr id="4" name="Picture 3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10200" y="3880834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9" name="Freeform 8"/>
              <p:cNvSpPr/>
              <p:nvPr/>
            </p:nvSpPr>
            <p:spPr>
              <a:xfrm>
                <a:off x="5462831" y="3941676"/>
                <a:ext cx="2539842" cy="1258611"/>
              </a:xfrm>
              <a:custGeom>
                <a:avLst/>
                <a:gdLst>
                  <a:gd name="connsiteX0" fmla="*/ 0 w 2539842"/>
                  <a:gd name="connsiteY0" fmla="*/ 0 h 1258611"/>
                  <a:gd name="connsiteX1" fmla="*/ 1269921 w 2539842"/>
                  <a:gd name="connsiteY1" fmla="*/ 1258611 h 1258611"/>
                  <a:gd name="connsiteX2" fmla="*/ 2539842 w 2539842"/>
                  <a:gd name="connsiteY2" fmla="*/ 0 h 125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39842" h="1258611">
                    <a:moveTo>
                      <a:pt x="0" y="0"/>
                    </a:moveTo>
                    <a:cubicBezTo>
                      <a:pt x="423307" y="629305"/>
                      <a:pt x="846614" y="1258611"/>
                      <a:pt x="1269921" y="1258611"/>
                    </a:cubicBezTo>
                    <a:cubicBezTo>
                      <a:pt x="1693228" y="1258611"/>
                      <a:pt x="2539842" y="0"/>
                      <a:pt x="2539842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skerville"/>
                  <a:cs typeface="Baskerville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630317" y="1266048"/>
              <a:ext cx="2539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Baskerville"/>
                  <a:cs typeface="Baskerville"/>
                </a:rPr>
                <a:t>y</a:t>
              </a:r>
              <a:r>
                <a:rPr lang="en-US" sz="2400" dirty="0" smtClean="0">
                  <a:latin typeface="Baskerville"/>
                  <a:cs typeface="Baskerville"/>
                </a:rPr>
                <a:t> = 7x</a:t>
              </a:r>
              <a:r>
                <a:rPr lang="en-US" sz="2400" baseline="30000" dirty="0" smtClean="0">
                  <a:latin typeface="Baskerville"/>
                  <a:cs typeface="Baskerville"/>
                </a:rPr>
                <a:t>2</a:t>
              </a:r>
              <a:endParaRPr lang="en-US" sz="2400" dirty="0">
                <a:latin typeface="Baskerville"/>
                <a:cs typeface="Baskerville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72158" y="762000"/>
            <a:ext cx="2539842" cy="2219899"/>
            <a:chOff x="2172158" y="1174731"/>
            <a:chExt cx="2539842" cy="2219899"/>
          </a:xfrm>
        </p:grpSpPr>
        <p:grpSp>
          <p:nvGrpSpPr>
            <p:cNvPr id="22" name="Group 21"/>
            <p:cNvGrpSpPr/>
            <p:nvPr/>
          </p:nvGrpSpPr>
          <p:grpSpPr>
            <a:xfrm>
              <a:off x="2590800" y="1698116"/>
              <a:ext cx="1676400" cy="1696514"/>
              <a:chOff x="5410200" y="589486"/>
              <a:chExt cx="2734529" cy="2763314"/>
            </a:xfrm>
          </p:grpSpPr>
          <p:pic>
            <p:nvPicPr>
              <p:cNvPr id="5" name="Picture 4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10200" y="589486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8" name="Freeform 7"/>
              <p:cNvSpPr/>
              <p:nvPr/>
            </p:nvSpPr>
            <p:spPr>
              <a:xfrm>
                <a:off x="6235196" y="677605"/>
                <a:ext cx="1052547" cy="1237634"/>
              </a:xfrm>
              <a:custGeom>
                <a:avLst/>
                <a:gdLst>
                  <a:gd name="connsiteX0" fmla="*/ 0 w 1052547"/>
                  <a:gd name="connsiteY0" fmla="*/ 0 h 802842"/>
                  <a:gd name="connsiteX1" fmla="*/ 514833 w 1052547"/>
                  <a:gd name="connsiteY1" fmla="*/ 800935 h 802842"/>
                  <a:gd name="connsiteX2" fmla="*/ 1052547 w 1052547"/>
                  <a:gd name="connsiteY2" fmla="*/ 11442 h 80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2547" h="802842">
                    <a:moveTo>
                      <a:pt x="0" y="0"/>
                    </a:moveTo>
                    <a:cubicBezTo>
                      <a:pt x="169704" y="399514"/>
                      <a:pt x="339409" y="799028"/>
                      <a:pt x="514833" y="800935"/>
                    </a:cubicBezTo>
                    <a:cubicBezTo>
                      <a:pt x="690257" y="802842"/>
                      <a:pt x="1052547" y="11442"/>
                      <a:pt x="1052547" y="1144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skerville"/>
                  <a:cs typeface="Baskerville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72158" y="1174731"/>
              <a:ext cx="2539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Baskerville"/>
                  <a:cs typeface="Baskerville"/>
                </a:rPr>
                <a:t>y</a:t>
              </a:r>
              <a:r>
                <a:rPr lang="en-US" sz="2400" dirty="0" smtClean="0">
                  <a:latin typeface="Baskerville"/>
                  <a:cs typeface="Baskerville"/>
                </a:rPr>
                <a:t> = 3x</a:t>
              </a:r>
              <a:r>
                <a:rPr lang="en-US" sz="2400" baseline="30000" dirty="0" smtClean="0">
                  <a:latin typeface="Baskerville"/>
                  <a:cs typeface="Baskerville"/>
                </a:rPr>
                <a:t>2</a:t>
              </a:r>
              <a:endParaRPr lang="en-US" sz="2400" dirty="0">
                <a:latin typeface="Baskerville"/>
                <a:cs typeface="Baskerville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200" y="781520"/>
            <a:ext cx="2539842" cy="2214265"/>
            <a:chOff x="76200" y="1214735"/>
            <a:chExt cx="2539842" cy="2214265"/>
          </a:xfrm>
        </p:grpSpPr>
        <p:grpSp>
          <p:nvGrpSpPr>
            <p:cNvPr id="21" name="Group 20"/>
            <p:cNvGrpSpPr/>
            <p:nvPr/>
          </p:nvGrpSpPr>
          <p:grpSpPr>
            <a:xfrm>
              <a:off x="445718" y="1732486"/>
              <a:ext cx="1676400" cy="1696514"/>
              <a:chOff x="931271" y="589486"/>
              <a:chExt cx="2734529" cy="2763314"/>
            </a:xfrm>
          </p:grpSpPr>
          <p:pic>
            <p:nvPicPr>
              <p:cNvPr id="6" name="Picture 5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31271" y="589486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10" name="Freeform 9"/>
              <p:cNvSpPr/>
              <p:nvPr/>
            </p:nvSpPr>
            <p:spPr>
              <a:xfrm>
                <a:off x="2002127" y="631758"/>
                <a:ext cx="526273" cy="1283401"/>
              </a:xfrm>
              <a:custGeom>
                <a:avLst/>
                <a:gdLst>
                  <a:gd name="connsiteX0" fmla="*/ 0 w 526273"/>
                  <a:gd name="connsiteY0" fmla="*/ 0 h 1283401"/>
                  <a:gd name="connsiteX1" fmla="*/ 251696 w 526273"/>
                  <a:gd name="connsiteY1" fmla="*/ 1281494 h 1283401"/>
                  <a:gd name="connsiteX2" fmla="*/ 526273 w 526273"/>
                  <a:gd name="connsiteY2" fmla="*/ 11441 h 128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273" h="1283401">
                    <a:moveTo>
                      <a:pt x="0" y="0"/>
                    </a:moveTo>
                    <a:cubicBezTo>
                      <a:pt x="81992" y="639793"/>
                      <a:pt x="163984" y="1279587"/>
                      <a:pt x="251696" y="1281494"/>
                    </a:cubicBezTo>
                    <a:cubicBezTo>
                      <a:pt x="339408" y="1283401"/>
                      <a:pt x="432840" y="647421"/>
                      <a:pt x="526273" y="11441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skerville"/>
                  <a:cs typeface="Baskerville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6200" y="1214735"/>
              <a:ext cx="2539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Baskerville"/>
                  <a:cs typeface="Baskerville"/>
                </a:rPr>
                <a:t>y</a:t>
              </a:r>
              <a:r>
                <a:rPr lang="en-US" sz="2400" dirty="0" smtClean="0">
                  <a:latin typeface="Baskerville"/>
                  <a:cs typeface="Baskerville"/>
                </a:rPr>
                <a:t> = 2x</a:t>
              </a:r>
              <a:r>
                <a:rPr lang="en-US" sz="2400" baseline="30000" dirty="0" smtClean="0">
                  <a:latin typeface="Baskerville"/>
                  <a:cs typeface="Baskerville"/>
                </a:rPr>
                <a:t>2</a:t>
              </a:r>
              <a:endParaRPr lang="en-US" sz="2400" dirty="0">
                <a:latin typeface="Baskerville"/>
                <a:cs typeface="Baskerville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67200" y="762000"/>
            <a:ext cx="2539842" cy="2259738"/>
            <a:chOff x="4267200" y="1231017"/>
            <a:chExt cx="2539842" cy="2223936"/>
          </a:xfrm>
        </p:grpSpPr>
        <p:grpSp>
          <p:nvGrpSpPr>
            <p:cNvPr id="17" name="Group 16"/>
            <p:cNvGrpSpPr/>
            <p:nvPr/>
          </p:nvGrpSpPr>
          <p:grpSpPr>
            <a:xfrm>
              <a:off x="4712000" y="1758439"/>
              <a:ext cx="1692971" cy="1696514"/>
              <a:chOff x="914400" y="3877528"/>
              <a:chExt cx="2734529" cy="2763314"/>
            </a:xfrm>
          </p:grpSpPr>
          <p:pic>
            <p:nvPicPr>
              <p:cNvPr id="7" name="Picture 6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4400" y="3877528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11" name="Freeform 10"/>
              <p:cNvSpPr/>
              <p:nvPr/>
            </p:nvSpPr>
            <p:spPr>
              <a:xfrm>
                <a:off x="1476259" y="3917030"/>
                <a:ext cx="1555938" cy="1283402"/>
              </a:xfrm>
              <a:custGeom>
                <a:avLst/>
                <a:gdLst>
                  <a:gd name="connsiteX0" fmla="*/ 0 w 1555938"/>
                  <a:gd name="connsiteY0" fmla="*/ 11442 h 1283402"/>
                  <a:gd name="connsiteX1" fmla="*/ 766528 w 1555938"/>
                  <a:gd name="connsiteY1" fmla="*/ 1281495 h 1283402"/>
                  <a:gd name="connsiteX2" fmla="*/ 1555938 w 1555938"/>
                  <a:gd name="connsiteY2" fmla="*/ 0 h 128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938" h="1283402">
                    <a:moveTo>
                      <a:pt x="0" y="11442"/>
                    </a:moveTo>
                    <a:cubicBezTo>
                      <a:pt x="253602" y="647422"/>
                      <a:pt x="507205" y="1283402"/>
                      <a:pt x="766528" y="1281495"/>
                    </a:cubicBezTo>
                    <a:cubicBezTo>
                      <a:pt x="1025851" y="1279588"/>
                      <a:pt x="1555938" y="0"/>
                      <a:pt x="1555938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skerville"/>
                  <a:cs typeface="Baskerville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267200" y="1231017"/>
              <a:ext cx="2539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Baskerville"/>
                  <a:cs typeface="Baskerville"/>
                </a:rPr>
                <a:t>y</a:t>
              </a:r>
              <a:r>
                <a:rPr lang="en-US" sz="2400" dirty="0" smtClean="0">
                  <a:latin typeface="Baskerville"/>
                  <a:cs typeface="Baskerville"/>
                </a:rPr>
                <a:t> = 5x</a:t>
              </a:r>
              <a:r>
                <a:rPr lang="en-US" sz="2400" baseline="30000" dirty="0" smtClean="0">
                  <a:latin typeface="Baskerville"/>
                  <a:cs typeface="Baskerville"/>
                </a:rPr>
                <a:t>2</a:t>
              </a:r>
              <a:endParaRPr lang="en-US" sz="2400" dirty="0">
                <a:latin typeface="Baskerville"/>
                <a:cs typeface="Baskerville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38200" y="5411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skerville"/>
                <a:cs typeface="Baskerville"/>
              </a:rPr>
              <a:t>What do we see?</a:t>
            </a:r>
            <a:endParaRPr lang="en-US" sz="4000" dirty="0">
              <a:latin typeface="Baskerville"/>
              <a:cs typeface="Baskervill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3124200"/>
            <a:ext cx="7990112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1) There is no constant so the </a:t>
            </a:r>
            <a:r>
              <a:rPr lang="en-US" sz="3200" dirty="0" err="1" smtClean="0">
                <a:latin typeface="Baskerville"/>
                <a:cs typeface="Baskerville"/>
              </a:rPr>
              <a:t>y</a:t>
            </a:r>
            <a:r>
              <a:rPr lang="en-US" sz="3200" dirty="0" smtClean="0">
                <a:latin typeface="Baskerville"/>
                <a:cs typeface="Baskerville"/>
              </a:rPr>
              <a:t>-intercept is at the point of origin or 0 for each one.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4267200"/>
            <a:ext cx="8915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skerville"/>
                <a:cs typeface="Baskerville"/>
              </a:rPr>
              <a:t>2) All the lines are non-linear or curved.</a:t>
            </a:r>
            <a:endParaRPr lang="en-US" sz="32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4953000"/>
            <a:ext cx="8534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3) Any </a:t>
            </a:r>
            <a:r>
              <a:rPr lang="en-US" sz="3200" i="1" dirty="0" smtClean="0">
                <a:latin typeface="Baskerville"/>
                <a:cs typeface="Baskerville"/>
              </a:rPr>
              <a:t>x</a:t>
            </a:r>
            <a:r>
              <a:rPr lang="en-US" sz="3200" i="1" baseline="30000" dirty="0" smtClean="0">
                <a:latin typeface="Baskerville"/>
                <a:cs typeface="Baskerville"/>
              </a:rPr>
              <a:t>2</a:t>
            </a:r>
            <a:r>
              <a:rPr lang="en-US" sz="3200" dirty="0" smtClean="0">
                <a:latin typeface="Baskerville"/>
                <a:cs typeface="Baskerville"/>
              </a:rPr>
              <a:t> results in a curved line </a:t>
            </a:r>
            <a:r>
              <a:rPr lang="en-US" sz="3200" i="1" dirty="0" smtClean="0">
                <a:latin typeface="Baskerville"/>
                <a:cs typeface="Baskerville"/>
              </a:rPr>
              <a:t>pointed up</a:t>
            </a:r>
            <a:r>
              <a:rPr lang="en-US" sz="3200" dirty="0" smtClean="0">
                <a:latin typeface="Baskerville"/>
                <a:cs typeface="Baskerville"/>
              </a:rPr>
              <a:t>.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5715000"/>
            <a:ext cx="7990112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skerville"/>
                <a:cs typeface="Baskerville"/>
              </a:rPr>
              <a:t>4) The larger the slope (</a:t>
            </a:r>
            <a:r>
              <a:rPr lang="en-US" sz="3200" b="1" i="1" dirty="0" smtClean="0">
                <a:solidFill>
                  <a:srgbClr val="0000FF"/>
                </a:solidFill>
                <a:latin typeface="Baskerville"/>
                <a:cs typeface="Baskerville"/>
              </a:rPr>
              <a:t>coefficient</a:t>
            </a:r>
            <a:r>
              <a:rPr lang="en-US" sz="3200" b="1" dirty="0" smtClean="0">
                <a:solidFill>
                  <a:srgbClr val="0000FF"/>
                </a:solidFill>
                <a:latin typeface="Baskerville"/>
                <a:cs typeface="Baskerville"/>
              </a:rPr>
              <a:t>) the wider the curve is.</a:t>
            </a:r>
            <a:endParaRPr lang="en-US" sz="32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34" name="Action Button: Forward or Next 3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5" name="Action Button: Back or Previous 3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0834"/>
            <a:ext cx="2734529" cy="2763314"/>
          </a:xfrm>
          <a:prstGeom prst="rect">
            <a:avLst/>
          </a:prstGeom>
          <a:noFill/>
        </p:spPr>
      </p:pic>
      <p:pic>
        <p:nvPicPr>
          <p:cNvPr id="21" name="Picture 20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89486"/>
            <a:ext cx="2734529" cy="2763314"/>
          </a:xfrm>
          <a:prstGeom prst="rect">
            <a:avLst/>
          </a:prstGeom>
          <a:noFill/>
        </p:spPr>
      </p:pic>
      <p:pic>
        <p:nvPicPr>
          <p:cNvPr id="23" name="Picture 22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271" y="589486"/>
            <a:ext cx="2734529" cy="2763314"/>
          </a:xfrm>
          <a:prstGeom prst="rect">
            <a:avLst/>
          </a:prstGeom>
          <a:noFill/>
        </p:spPr>
      </p:pic>
      <p:pic>
        <p:nvPicPr>
          <p:cNvPr id="22" name="Picture 21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77528"/>
            <a:ext cx="2734529" cy="2763314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>
          <a:xfrm flipV="1">
            <a:off x="6235196" y="1933689"/>
            <a:ext cx="1052547" cy="1237634"/>
          </a:xfrm>
          <a:custGeom>
            <a:avLst/>
            <a:gdLst>
              <a:gd name="connsiteX0" fmla="*/ 0 w 1052547"/>
              <a:gd name="connsiteY0" fmla="*/ 0 h 802842"/>
              <a:gd name="connsiteX1" fmla="*/ 514833 w 1052547"/>
              <a:gd name="connsiteY1" fmla="*/ 800935 h 802842"/>
              <a:gd name="connsiteX2" fmla="*/ 1052547 w 1052547"/>
              <a:gd name="connsiteY2" fmla="*/ 11442 h 80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547" h="802842">
                <a:moveTo>
                  <a:pt x="0" y="0"/>
                </a:moveTo>
                <a:cubicBezTo>
                  <a:pt x="169704" y="399514"/>
                  <a:pt x="339409" y="799028"/>
                  <a:pt x="514833" y="800935"/>
                </a:cubicBezTo>
                <a:cubicBezTo>
                  <a:pt x="690257" y="802842"/>
                  <a:pt x="1052547" y="11442"/>
                  <a:pt x="1052547" y="1144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0" name="Freeform 29"/>
          <p:cNvSpPr/>
          <p:nvPr/>
        </p:nvSpPr>
        <p:spPr>
          <a:xfrm flipV="1">
            <a:off x="5462831" y="5218244"/>
            <a:ext cx="2539842" cy="1258611"/>
          </a:xfrm>
          <a:custGeom>
            <a:avLst/>
            <a:gdLst>
              <a:gd name="connsiteX0" fmla="*/ 0 w 2539842"/>
              <a:gd name="connsiteY0" fmla="*/ 0 h 1258611"/>
              <a:gd name="connsiteX1" fmla="*/ 1269921 w 2539842"/>
              <a:gd name="connsiteY1" fmla="*/ 1258611 h 1258611"/>
              <a:gd name="connsiteX2" fmla="*/ 2539842 w 2539842"/>
              <a:gd name="connsiteY2" fmla="*/ 0 h 1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9842" h="1258611">
                <a:moveTo>
                  <a:pt x="0" y="0"/>
                </a:moveTo>
                <a:cubicBezTo>
                  <a:pt x="423307" y="629305"/>
                  <a:pt x="846614" y="1258611"/>
                  <a:pt x="1269921" y="1258611"/>
                </a:cubicBezTo>
                <a:cubicBezTo>
                  <a:pt x="1693228" y="1258611"/>
                  <a:pt x="2539842" y="0"/>
                  <a:pt x="253984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3" name="Freeform 32"/>
          <p:cNvSpPr/>
          <p:nvPr/>
        </p:nvSpPr>
        <p:spPr>
          <a:xfrm flipV="1">
            <a:off x="2002127" y="1908326"/>
            <a:ext cx="526273" cy="1283401"/>
          </a:xfrm>
          <a:custGeom>
            <a:avLst/>
            <a:gdLst>
              <a:gd name="connsiteX0" fmla="*/ 0 w 526273"/>
              <a:gd name="connsiteY0" fmla="*/ 0 h 1283401"/>
              <a:gd name="connsiteX1" fmla="*/ 251696 w 526273"/>
              <a:gd name="connsiteY1" fmla="*/ 1281494 h 1283401"/>
              <a:gd name="connsiteX2" fmla="*/ 526273 w 526273"/>
              <a:gd name="connsiteY2" fmla="*/ 11441 h 12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273" h="1283401">
                <a:moveTo>
                  <a:pt x="0" y="0"/>
                </a:moveTo>
                <a:cubicBezTo>
                  <a:pt x="81992" y="639793"/>
                  <a:pt x="163984" y="1279587"/>
                  <a:pt x="251696" y="1281494"/>
                </a:cubicBezTo>
                <a:cubicBezTo>
                  <a:pt x="339408" y="1283401"/>
                  <a:pt x="432840" y="647421"/>
                  <a:pt x="526273" y="1144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4" name="Freeform 33"/>
          <p:cNvSpPr/>
          <p:nvPr/>
        </p:nvSpPr>
        <p:spPr>
          <a:xfrm flipV="1">
            <a:off x="1476259" y="5214082"/>
            <a:ext cx="1555938" cy="1283402"/>
          </a:xfrm>
          <a:custGeom>
            <a:avLst/>
            <a:gdLst>
              <a:gd name="connsiteX0" fmla="*/ 0 w 1555938"/>
              <a:gd name="connsiteY0" fmla="*/ 11442 h 1283402"/>
              <a:gd name="connsiteX1" fmla="*/ 766528 w 1555938"/>
              <a:gd name="connsiteY1" fmla="*/ 1281495 h 1283402"/>
              <a:gd name="connsiteX2" fmla="*/ 1555938 w 1555938"/>
              <a:gd name="connsiteY2" fmla="*/ 0 h 12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938" h="1283402">
                <a:moveTo>
                  <a:pt x="0" y="11442"/>
                </a:moveTo>
                <a:cubicBezTo>
                  <a:pt x="253602" y="647422"/>
                  <a:pt x="507205" y="1283402"/>
                  <a:pt x="766528" y="1281495"/>
                </a:cubicBezTo>
                <a:cubicBezTo>
                  <a:pt x="1025851" y="1279588"/>
                  <a:pt x="1555938" y="0"/>
                  <a:pt x="15559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2831" y="3312370"/>
            <a:ext cx="2539842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Baskerville"/>
                <a:cs typeface="Baskerville"/>
              </a:rPr>
              <a:t>y</a:t>
            </a:r>
            <a:r>
              <a:rPr lang="en-US" sz="2400" b="1" dirty="0" smtClean="0">
                <a:solidFill>
                  <a:srgbClr val="FFFF00"/>
                </a:solidFill>
                <a:latin typeface="Baskerville"/>
                <a:cs typeface="Baskerville"/>
              </a:rPr>
              <a:t> = -7x</a:t>
            </a:r>
            <a:r>
              <a:rPr lang="en-US" sz="2400" b="1" baseline="30000" dirty="0" smtClean="0">
                <a:solidFill>
                  <a:srgbClr val="FFFF00"/>
                </a:solidFill>
                <a:latin typeface="Baskerville"/>
                <a:cs typeface="Baskerville"/>
              </a:rPr>
              <a:t>2</a:t>
            </a:r>
            <a:endParaRPr lang="en-US" sz="2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1158" y="10242"/>
            <a:ext cx="2539842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Baskerville"/>
                <a:cs typeface="Baskerville"/>
              </a:rPr>
              <a:t>y</a:t>
            </a:r>
            <a:r>
              <a:rPr lang="en-US" sz="2400" b="1" dirty="0" smtClean="0">
                <a:solidFill>
                  <a:srgbClr val="FFFF00"/>
                </a:solidFill>
                <a:latin typeface="Baskerville"/>
                <a:cs typeface="Baskerville"/>
              </a:rPr>
              <a:t> = -3x</a:t>
            </a:r>
            <a:r>
              <a:rPr lang="en-US" sz="2400" b="1" baseline="30000" dirty="0" smtClean="0">
                <a:solidFill>
                  <a:srgbClr val="FFFF00"/>
                </a:solidFill>
                <a:latin typeface="Baskerville"/>
                <a:cs typeface="Baskerville"/>
              </a:rPr>
              <a:t>2</a:t>
            </a:r>
            <a:endParaRPr lang="en-US" sz="2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51621"/>
            <a:ext cx="2539842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Baskerville"/>
                <a:cs typeface="Baskerville"/>
              </a:rPr>
              <a:t>y</a:t>
            </a:r>
            <a:r>
              <a:rPr lang="en-US" sz="2400" b="1" dirty="0" smtClean="0">
                <a:solidFill>
                  <a:srgbClr val="FFFF00"/>
                </a:solidFill>
                <a:latin typeface="Baskerville"/>
                <a:cs typeface="Baskerville"/>
              </a:rPr>
              <a:t> = -2x</a:t>
            </a:r>
            <a:r>
              <a:rPr lang="en-US" sz="2400" b="1" baseline="30000" dirty="0" smtClean="0">
                <a:solidFill>
                  <a:srgbClr val="FFFF00"/>
                </a:solidFill>
                <a:latin typeface="Baskerville"/>
                <a:cs typeface="Baskerville"/>
              </a:rPr>
              <a:t>2</a:t>
            </a:r>
            <a:endParaRPr lang="en-US" sz="2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1558" y="3352800"/>
            <a:ext cx="2539842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Baskerville"/>
                <a:cs typeface="Baskerville"/>
              </a:rPr>
              <a:t>y</a:t>
            </a:r>
            <a:r>
              <a:rPr lang="en-US" sz="2400" b="1" dirty="0" smtClean="0">
                <a:solidFill>
                  <a:srgbClr val="FFFF00"/>
                </a:solidFill>
                <a:latin typeface="Baskerville"/>
                <a:cs typeface="Baskerville"/>
              </a:rPr>
              <a:t> = -5x</a:t>
            </a:r>
            <a:r>
              <a:rPr lang="en-US" sz="2400" b="1" baseline="30000" dirty="0" smtClean="0">
                <a:solidFill>
                  <a:srgbClr val="FFFF00"/>
                </a:solidFill>
                <a:latin typeface="Baskerville"/>
                <a:cs typeface="Baskerville"/>
              </a:rPr>
              <a:t>2</a:t>
            </a:r>
            <a:endParaRPr lang="en-US" sz="2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600" y="2524542"/>
            <a:ext cx="7154129" cy="212365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See if you can unlock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the secret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of these functions</a:t>
            </a:r>
            <a:r>
              <a:rPr lang="en-US" sz="3200" b="1" dirty="0" smtClean="0">
                <a:solidFill>
                  <a:srgbClr val="FFFF00"/>
                </a:solidFill>
                <a:latin typeface="Baskerville"/>
                <a:cs typeface="Baskerville"/>
              </a:rPr>
              <a:t>.</a:t>
            </a:r>
            <a:endParaRPr lang="en-US" sz="32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710537" y="6640842"/>
            <a:ext cx="433463" cy="21715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144729" y="6640842"/>
            <a:ext cx="433463" cy="217158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630317" y="832833"/>
            <a:ext cx="2539842" cy="2213157"/>
            <a:chOff x="6630317" y="1266048"/>
            <a:chExt cx="2539842" cy="2213157"/>
          </a:xfrm>
        </p:grpSpPr>
        <p:grpSp>
          <p:nvGrpSpPr>
            <p:cNvPr id="3" name="Group 23"/>
            <p:cNvGrpSpPr/>
            <p:nvPr/>
          </p:nvGrpSpPr>
          <p:grpSpPr>
            <a:xfrm>
              <a:off x="7010400" y="1782691"/>
              <a:ext cx="1676400" cy="1696514"/>
              <a:chOff x="5410200" y="3880834"/>
              <a:chExt cx="2734529" cy="2763314"/>
            </a:xfrm>
          </p:grpSpPr>
          <p:pic>
            <p:nvPicPr>
              <p:cNvPr id="4" name="Picture 3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10200" y="3880834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9" name="Freeform 8"/>
              <p:cNvSpPr/>
              <p:nvPr/>
            </p:nvSpPr>
            <p:spPr>
              <a:xfrm flipV="1">
                <a:off x="5462830" y="5238712"/>
                <a:ext cx="2539841" cy="1258611"/>
              </a:xfrm>
              <a:custGeom>
                <a:avLst/>
                <a:gdLst>
                  <a:gd name="connsiteX0" fmla="*/ 0 w 2539842"/>
                  <a:gd name="connsiteY0" fmla="*/ 0 h 1258611"/>
                  <a:gd name="connsiteX1" fmla="*/ 1269921 w 2539842"/>
                  <a:gd name="connsiteY1" fmla="*/ 1258611 h 1258611"/>
                  <a:gd name="connsiteX2" fmla="*/ 2539842 w 2539842"/>
                  <a:gd name="connsiteY2" fmla="*/ 0 h 125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39842" h="1258611">
                    <a:moveTo>
                      <a:pt x="0" y="0"/>
                    </a:moveTo>
                    <a:cubicBezTo>
                      <a:pt x="423307" y="629305"/>
                      <a:pt x="846614" y="1258611"/>
                      <a:pt x="1269921" y="1258611"/>
                    </a:cubicBezTo>
                    <a:cubicBezTo>
                      <a:pt x="1693228" y="1258611"/>
                      <a:pt x="2539842" y="0"/>
                      <a:pt x="2539842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630317" y="1266048"/>
              <a:ext cx="25398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latin typeface="Book Antiqua"/>
                  <a:cs typeface="Book Antiqua"/>
                </a:rPr>
                <a:t>y</a:t>
              </a:r>
              <a:r>
                <a:rPr lang="en-US" sz="24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 = -7x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2</a:t>
              </a:r>
              <a:endParaRPr lang="en-US" sz="24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2172158" y="762000"/>
            <a:ext cx="2539842" cy="2219899"/>
            <a:chOff x="2172158" y="1174731"/>
            <a:chExt cx="2539842" cy="2219899"/>
          </a:xfrm>
        </p:grpSpPr>
        <p:grpSp>
          <p:nvGrpSpPr>
            <p:cNvPr id="17" name="Group 21"/>
            <p:cNvGrpSpPr/>
            <p:nvPr/>
          </p:nvGrpSpPr>
          <p:grpSpPr>
            <a:xfrm>
              <a:off x="2590800" y="1698116"/>
              <a:ext cx="1676400" cy="1696514"/>
              <a:chOff x="5410200" y="589486"/>
              <a:chExt cx="2734529" cy="2763314"/>
            </a:xfrm>
          </p:grpSpPr>
          <p:pic>
            <p:nvPicPr>
              <p:cNvPr id="5" name="Picture 4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10200" y="589486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8" name="Freeform 7"/>
              <p:cNvSpPr/>
              <p:nvPr/>
            </p:nvSpPr>
            <p:spPr>
              <a:xfrm flipV="1">
                <a:off x="6235196" y="1940409"/>
                <a:ext cx="1052547" cy="1237634"/>
              </a:xfrm>
              <a:custGeom>
                <a:avLst/>
                <a:gdLst>
                  <a:gd name="connsiteX0" fmla="*/ 0 w 1052547"/>
                  <a:gd name="connsiteY0" fmla="*/ 0 h 802842"/>
                  <a:gd name="connsiteX1" fmla="*/ 514833 w 1052547"/>
                  <a:gd name="connsiteY1" fmla="*/ 800935 h 802842"/>
                  <a:gd name="connsiteX2" fmla="*/ 1052547 w 1052547"/>
                  <a:gd name="connsiteY2" fmla="*/ 11442 h 80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2547" h="802842">
                    <a:moveTo>
                      <a:pt x="0" y="0"/>
                    </a:moveTo>
                    <a:cubicBezTo>
                      <a:pt x="169704" y="399514"/>
                      <a:pt x="339409" y="799028"/>
                      <a:pt x="514833" y="800935"/>
                    </a:cubicBezTo>
                    <a:cubicBezTo>
                      <a:pt x="690257" y="802842"/>
                      <a:pt x="1052547" y="11442"/>
                      <a:pt x="1052547" y="1144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72158" y="1174731"/>
              <a:ext cx="25398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latin typeface="Book Antiqua"/>
                  <a:cs typeface="Book Antiqua"/>
                </a:rPr>
                <a:t>y</a:t>
              </a:r>
              <a:r>
                <a:rPr lang="en-US" sz="24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 = -3x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2</a:t>
              </a:r>
              <a:endParaRPr lang="en-US" sz="24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76200" y="781520"/>
            <a:ext cx="2539842" cy="2214265"/>
            <a:chOff x="76200" y="1214735"/>
            <a:chExt cx="2539842" cy="2214265"/>
          </a:xfrm>
        </p:grpSpPr>
        <p:grpSp>
          <p:nvGrpSpPr>
            <p:cNvPr id="19" name="Group 20"/>
            <p:cNvGrpSpPr/>
            <p:nvPr/>
          </p:nvGrpSpPr>
          <p:grpSpPr>
            <a:xfrm>
              <a:off x="445718" y="1732486"/>
              <a:ext cx="1676400" cy="1696514"/>
              <a:chOff x="931271" y="589486"/>
              <a:chExt cx="2734529" cy="2763314"/>
            </a:xfrm>
          </p:grpSpPr>
          <p:pic>
            <p:nvPicPr>
              <p:cNvPr id="6" name="Picture 5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31271" y="589486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10" name="Freeform 9"/>
              <p:cNvSpPr/>
              <p:nvPr/>
            </p:nvSpPr>
            <p:spPr>
              <a:xfrm flipV="1">
                <a:off x="2002127" y="1906215"/>
                <a:ext cx="526273" cy="1283402"/>
              </a:xfrm>
              <a:custGeom>
                <a:avLst/>
                <a:gdLst>
                  <a:gd name="connsiteX0" fmla="*/ 0 w 526273"/>
                  <a:gd name="connsiteY0" fmla="*/ 0 h 1283401"/>
                  <a:gd name="connsiteX1" fmla="*/ 251696 w 526273"/>
                  <a:gd name="connsiteY1" fmla="*/ 1281494 h 1283401"/>
                  <a:gd name="connsiteX2" fmla="*/ 526273 w 526273"/>
                  <a:gd name="connsiteY2" fmla="*/ 11441 h 128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273" h="1283401">
                    <a:moveTo>
                      <a:pt x="0" y="0"/>
                    </a:moveTo>
                    <a:cubicBezTo>
                      <a:pt x="81992" y="639793"/>
                      <a:pt x="163984" y="1279587"/>
                      <a:pt x="251696" y="1281494"/>
                    </a:cubicBezTo>
                    <a:cubicBezTo>
                      <a:pt x="339408" y="1283401"/>
                      <a:pt x="432840" y="647421"/>
                      <a:pt x="526273" y="11441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6200" y="1214735"/>
              <a:ext cx="25398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latin typeface="Book Antiqua"/>
                  <a:cs typeface="Book Antiqua"/>
                </a:rPr>
                <a:t>y</a:t>
              </a:r>
              <a:r>
                <a:rPr lang="en-US" sz="24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 = -2x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2</a:t>
              </a:r>
              <a:endParaRPr lang="en-US" sz="24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20" name="Group 27"/>
          <p:cNvGrpSpPr/>
          <p:nvPr/>
        </p:nvGrpSpPr>
        <p:grpSpPr>
          <a:xfrm>
            <a:off x="4267200" y="762000"/>
            <a:ext cx="2539842" cy="2259738"/>
            <a:chOff x="4267200" y="1231017"/>
            <a:chExt cx="2539842" cy="2223936"/>
          </a:xfrm>
        </p:grpSpPr>
        <p:grpSp>
          <p:nvGrpSpPr>
            <p:cNvPr id="21" name="Group 16"/>
            <p:cNvGrpSpPr/>
            <p:nvPr/>
          </p:nvGrpSpPr>
          <p:grpSpPr>
            <a:xfrm>
              <a:off x="4712000" y="1758439"/>
              <a:ext cx="1692971" cy="1696514"/>
              <a:chOff x="914400" y="3877528"/>
              <a:chExt cx="2734529" cy="2763314"/>
            </a:xfrm>
          </p:grpSpPr>
          <p:pic>
            <p:nvPicPr>
              <p:cNvPr id="7" name="Picture 6" descr="coordinate plane (5)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4400" y="3877528"/>
                <a:ext cx="2734529" cy="2763314"/>
              </a:xfrm>
              <a:prstGeom prst="rect">
                <a:avLst/>
              </a:prstGeom>
              <a:noFill/>
            </p:spPr>
          </p:pic>
          <p:sp>
            <p:nvSpPr>
              <p:cNvPr id="11" name="Freeform 10"/>
              <p:cNvSpPr/>
              <p:nvPr/>
            </p:nvSpPr>
            <p:spPr>
              <a:xfrm flipV="1">
                <a:off x="1476259" y="5260563"/>
                <a:ext cx="1555938" cy="1283403"/>
              </a:xfrm>
              <a:custGeom>
                <a:avLst/>
                <a:gdLst>
                  <a:gd name="connsiteX0" fmla="*/ 0 w 1555938"/>
                  <a:gd name="connsiteY0" fmla="*/ 11442 h 1283402"/>
                  <a:gd name="connsiteX1" fmla="*/ 766528 w 1555938"/>
                  <a:gd name="connsiteY1" fmla="*/ 1281495 h 1283402"/>
                  <a:gd name="connsiteX2" fmla="*/ 1555938 w 1555938"/>
                  <a:gd name="connsiteY2" fmla="*/ 0 h 128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938" h="1283402">
                    <a:moveTo>
                      <a:pt x="0" y="11442"/>
                    </a:moveTo>
                    <a:cubicBezTo>
                      <a:pt x="253602" y="647422"/>
                      <a:pt x="507205" y="1283402"/>
                      <a:pt x="766528" y="1281495"/>
                    </a:cubicBezTo>
                    <a:cubicBezTo>
                      <a:pt x="1025851" y="1279588"/>
                      <a:pt x="1555938" y="0"/>
                      <a:pt x="1555938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267200" y="1231017"/>
              <a:ext cx="25398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latin typeface="Book Antiqua"/>
                  <a:cs typeface="Book Antiqua"/>
                </a:rPr>
                <a:t>y</a:t>
              </a:r>
              <a:r>
                <a:rPr lang="en-US" sz="24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 = -5x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2</a:t>
              </a:r>
              <a:endParaRPr lang="en-US" sz="24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38200" y="54114"/>
            <a:ext cx="7391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Baskerville"/>
                <a:cs typeface="Baskerville"/>
              </a:rPr>
              <a:t>What do we see?</a:t>
            </a:r>
            <a:endParaRPr lang="en-US" sz="40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987752"/>
            <a:ext cx="9067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1) There is no constant so the </a:t>
            </a:r>
            <a:r>
              <a:rPr lang="en-US" sz="3200" b="1" dirty="0" err="1" smtClean="0">
                <a:solidFill>
                  <a:srgbClr val="FFFF00"/>
                </a:solidFill>
                <a:latin typeface="Book Antiqua"/>
                <a:cs typeface="Book Antiqua"/>
              </a:rPr>
              <a:t>y</a:t>
            </a:r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-intercept is at the point of origin or 0 for each one.</a:t>
            </a:r>
            <a:endParaRPr lang="en-US" sz="3200" b="1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4038600"/>
            <a:ext cx="90678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/>
                <a:cs typeface="Book Antiqua"/>
              </a:rPr>
              <a:t>2) All the lines are non-linear or curved.</a:t>
            </a:r>
            <a:endParaRPr lang="en-US" sz="3200" b="1" dirty="0">
              <a:latin typeface="Book Antiqua"/>
              <a:cs typeface="Book Antiqu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" y="4724400"/>
            <a:ext cx="9067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3) Any </a:t>
            </a:r>
            <a:r>
              <a:rPr lang="en-US" sz="3200" b="1" i="1" dirty="0" smtClean="0">
                <a:solidFill>
                  <a:srgbClr val="FFFF00"/>
                </a:solidFill>
                <a:latin typeface="Book Antiqua"/>
                <a:cs typeface="Book Antiqua"/>
              </a:rPr>
              <a:t>-x</a:t>
            </a:r>
            <a:r>
              <a:rPr lang="en-US" sz="3200" b="1" i="1" baseline="30000" dirty="0" smtClean="0">
                <a:solidFill>
                  <a:srgbClr val="FFFF00"/>
                </a:solidFill>
                <a:latin typeface="Book Antiqua"/>
                <a:cs typeface="Book Antiqua"/>
              </a:rPr>
              <a:t>2</a:t>
            </a:r>
            <a:r>
              <a:rPr lang="en-US" sz="3200" b="1" i="1" dirty="0" smtClean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results in a curved line </a:t>
            </a:r>
            <a:r>
              <a:rPr lang="en-US" sz="3200" b="1" i="1" dirty="0" smtClean="0">
                <a:solidFill>
                  <a:srgbClr val="FFFF00"/>
                </a:solidFill>
                <a:latin typeface="Book Antiqua"/>
                <a:cs typeface="Book Antiqua"/>
              </a:rPr>
              <a:t>pointed down</a:t>
            </a:r>
            <a:r>
              <a:rPr lang="en-US" sz="3200" dirty="0" smtClean="0">
                <a:solidFill>
                  <a:srgbClr val="FFFF00"/>
                </a:solidFill>
                <a:latin typeface="Book Antiqua"/>
                <a:cs typeface="Book Antiqua"/>
              </a:rPr>
              <a:t>.</a:t>
            </a:r>
            <a:endParaRPr lang="en-US" sz="32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715000"/>
            <a:ext cx="9067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4) The larger the slope (</a:t>
            </a:r>
            <a:r>
              <a:rPr lang="en-US" sz="3200" b="1" i="1" dirty="0" smtClean="0">
                <a:solidFill>
                  <a:srgbClr val="000000"/>
                </a:solidFill>
                <a:latin typeface="Book Antiqua"/>
                <a:cs typeface="Book Antiqua"/>
              </a:rPr>
              <a:t>coefficient</a:t>
            </a:r>
            <a:r>
              <a:rPr lang="en-US" sz="3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) the wider the curve is.</a:t>
            </a:r>
            <a:endParaRPr lang="en-US" sz="3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222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6663" y="778153"/>
            <a:ext cx="503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latin typeface="Baskerville"/>
                <a:cs typeface="Baskerville"/>
              </a:rPr>
              <a:t>Graph Quadratic Functions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 = 5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.</a:t>
            </a:r>
            <a:endParaRPr lang="en-US" sz="2400" b="1" i="1" dirty="0">
              <a:solidFill>
                <a:srgbClr val="0000FF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3400" y="2076272"/>
            <a:ext cx="807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latin typeface="Baskerville"/>
                <a:cs typeface="Baskerville"/>
              </a:rPr>
              <a:t>To graph a quadratic function, make a table of values, plot the ordered pairs, and connect the points with a smooth curve.</a:t>
            </a:r>
          </a:p>
        </p:txBody>
      </p:sp>
      <p:pic>
        <p:nvPicPr>
          <p:cNvPr id="52237" name="Picture 13" descr="12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2225" y="3789362"/>
            <a:ext cx="4000500" cy="2535238"/>
          </a:xfrm>
          <a:prstGeom prst="rect">
            <a:avLst/>
          </a:prstGeom>
          <a:noFill/>
        </p:spPr>
      </p:pic>
      <p:pic>
        <p:nvPicPr>
          <p:cNvPr id="52238" name="Picture 14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  <p:bldP spid="52230" grpId="0" build="p" autoUpdateAnimBg="0" advAuto="0"/>
      <p:bldP spid="522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3252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33400" y="1458913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</a:t>
            </a:r>
            <a:r>
              <a:rPr lang="en-US" b="0" dirty="0">
                <a:solidFill>
                  <a:srgbClr val="E01B22"/>
                </a:solidFill>
              </a:rPr>
              <a:t>	</a:t>
            </a:r>
          </a:p>
        </p:txBody>
      </p:sp>
      <p:pic>
        <p:nvPicPr>
          <p:cNvPr id="53261" name="Picture 13" descr="12-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209800"/>
            <a:ext cx="4186238" cy="4046538"/>
          </a:xfrm>
          <a:prstGeom prst="rect">
            <a:avLst/>
          </a:prstGeom>
          <a:noFill/>
        </p:spPr>
      </p:pic>
      <p:pic>
        <p:nvPicPr>
          <p:cNvPr id="53262" name="Picture 14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1" name="Picture 13" descr="12-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54794"/>
            <a:ext cx="3086100" cy="1955755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76300" y="14525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–4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.</a:t>
            </a:r>
          </a:p>
        </p:txBody>
      </p:sp>
      <p:pic>
        <p:nvPicPr>
          <p:cNvPr id="5530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5311" name="Picture 15" descr="12-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9300" y="2362200"/>
            <a:ext cx="5091113" cy="2789238"/>
          </a:xfrm>
          <a:prstGeom prst="rect">
            <a:avLst/>
          </a:prstGeom>
          <a:noFill/>
        </p:spPr>
      </p:pic>
      <p:pic>
        <p:nvPicPr>
          <p:cNvPr id="55312" name="Picture 16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pic>
        <p:nvPicPr>
          <p:cNvPr id="56328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2330450"/>
            <a:ext cx="457200" cy="457200"/>
          </a:xfrm>
          <a:prstGeom prst="rect">
            <a:avLst/>
          </a:prstGeom>
          <a:noFill/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33400" y="235902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	</a:t>
            </a:r>
          </a:p>
        </p:txBody>
      </p:sp>
      <p:pic>
        <p:nvPicPr>
          <p:cNvPr id="56334" name="Picture 14" descr="12-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6975" y="2359025"/>
            <a:ext cx="4186238" cy="4041775"/>
          </a:xfrm>
          <a:prstGeom prst="rect">
            <a:avLst/>
          </a:prstGeom>
          <a:noFill/>
        </p:spPr>
      </p:pic>
      <p:pic>
        <p:nvPicPr>
          <p:cNvPr id="56335" name="Picture 15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5" descr="12-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0700" y="220114"/>
            <a:ext cx="3162300" cy="17325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3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+ 1.</a:t>
            </a:r>
          </a:p>
        </p:txBody>
      </p:sp>
      <p:pic>
        <p:nvPicPr>
          <p:cNvPr id="5837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8380" name="Picture 12" descr="12-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9300" y="2362200"/>
            <a:ext cx="5091113" cy="3032125"/>
          </a:xfrm>
          <a:prstGeom prst="rect">
            <a:avLst/>
          </a:prstGeom>
          <a:noFill/>
        </p:spPr>
      </p:pic>
      <p:pic>
        <p:nvPicPr>
          <p:cNvPr id="58381" name="Picture 13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3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" y="2363787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	</a:t>
            </a:r>
          </a:p>
        </p:txBody>
      </p:sp>
      <p:pic>
        <p:nvPicPr>
          <p:cNvPr id="59400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2335212"/>
            <a:ext cx="457200" cy="457200"/>
          </a:xfrm>
          <a:prstGeom prst="rect">
            <a:avLst/>
          </a:prstGeom>
          <a:noFill/>
        </p:spPr>
      </p:pic>
      <p:pic>
        <p:nvPicPr>
          <p:cNvPr id="59404" name="Picture 12" descr="12-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6975" y="2354262"/>
            <a:ext cx="4186238" cy="3665538"/>
          </a:xfrm>
          <a:prstGeom prst="rect">
            <a:avLst/>
          </a:prstGeom>
          <a:noFill/>
        </p:spPr>
      </p:pic>
      <p:pic>
        <p:nvPicPr>
          <p:cNvPr id="59405" name="Picture 13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12-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4492" y="377335"/>
            <a:ext cx="2933700" cy="17472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76300" y="143351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–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 2.</a:t>
            </a:r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1451" name="Picture 11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pic>
        <p:nvPicPr>
          <p:cNvPr id="61455" name="Picture 15" descr="12-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9300" y="2362200"/>
            <a:ext cx="5091113" cy="3011488"/>
          </a:xfrm>
          <a:prstGeom prst="rect">
            <a:avLst/>
          </a:prstGeom>
          <a:noFill/>
        </p:spPr>
      </p:pic>
      <p:pic>
        <p:nvPicPr>
          <p:cNvPr id="61456" name="Picture 16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70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1271" name="Picture 23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125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090613" y="29718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527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60000"/>
              </a:spcBef>
              <a:spcAft>
                <a:spcPct val="60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80</a:t>
            </a:r>
          </a:p>
          <a:p>
            <a:pPr marL="533400" indent="-533400">
              <a:spcBef>
                <a:spcPct val="60000"/>
              </a:spcBef>
              <a:spcAft>
                <a:spcPct val="60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51</a:t>
            </a:r>
          </a:p>
          <a:p>
            <a:pPr marL="533400" indent="-533400">
              <a:spcBef>
                <a:spcPct val="60000"/>
              </a:spcBef>
              <a:spcAft>
                <a:spcPct val="60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42</a:t>
            </a:r>
          </a:p>
          <a:p>
            <a:pPr marL="533400" indent="-533400">
              <a:spcBef>
                <a:spcPct val="60000"/>
              </a:spcBef>
              <a:spcAft>
                <a:spcPct val="60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13</a:t>
            </a:r>
          </a:p>
        </p:txBody>
      </p:sp>
      <p:sp>
        <p:nvSpPr>
          <p:cNvPr id="181256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dirty="0">
                <a:solidFill>
                  <a:srgbClr val="0000FF"/>
                </a:solidFill>
              </a:rPr>
              <a:t>James has 38 stamps in his stamp collection. He collects about 6 stamps a month. How many stamps will James have in 7 months?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9)</a:t>
            </a:r>
          </a:p>
        </p:txBody>
      </p:sp>
      <p:pic>
        <p:nvPicPr>
          <p:cNvPr id="181266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6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  <p:bldP spid="181255" grpId="0" autoUpdateAnimBg="0"/>
      <p:bldP spid="18125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2841625"/>
            <a:ext cx="457200" cy="457200"/>
          </a:xfrm>
          <a:prstGeom prst="rect">
            <a:avLst/>
          </a:prstGeom>
          <a:noFill/>
        </p:spPr>
      </p:pic>
      <p:pic>
        <p:nvPicPr>
          <p:cNvPr id="62476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Graph Quadratic Functions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533400" y="27940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b="0" dirty="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62480" name="Picture 16" descr="12-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4100" y="2860675"/>
            <a:ext cx="4467225" cy="3540125"/>
          </a:xfrm>
          <a:prstGeom prst="rect">
            <a:avLst/>
          </a:prstGeom>
          <a:noFill/>
        </p:spPr>
      </p:pic>
      <p:pic>
        <p:nvPicPr>
          <p:cNvPr id="62481" name="Picture 17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5" descr="12-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24500" y="251858"/>
            <a:ext cx="3238500" cy="191563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2590800"/>
            <a:ext cx="1524000" cy="579438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58087" name="Picture 7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58088" name="Rectangle 8"/>
          <p:cNvSpPr>
            <a:spLocks noChangeArrowheads="1"/>
          </p:cNvSpPr>
          <p:nvPr/>
        </p:nvSpPr>
        <p:spPr bwMode="auto">
          <a:xfrm>
            <a:off x="876300" y="14398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2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.</a:t>
            </a:r>
            <a:endParaRPr lang="en-US" sz="2400" b="1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558089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58090" name="Picture 10" descr="LH_10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58091" name="Oval 11"/>
          <p:cNvSpPr>
            <a:spLocks noChangeArrowheads="1"/>
          </p:cNvSpPr>
          <p:nvPr/>
        </p:nvSpPr>
        <p:spPr bwMode="auto">
          <a:xfrm>
            <a:off x="909638" y="2362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" y="2209800"/>
            <a:ext cx="6096000" cy="4038600"/>
            <a:chOff x="576" y="1392"/>
            <a:chExt cx="3840" cy="2544"/>
          </a:xfrm>
        </p:grpSpPr>
        <p:sp>
          <p:nvSpPr>
            <p:cNvPr id="55809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472"/>
              <a:ext cx="3840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B.</a:t>
              </a:r>
              <a:r>
                <a:rPr lang="pt-BR" dirty="0"/>
                <a:t>	</a:t>
              </a:r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/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C.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D.</a:t>
              </a:r>
              <a:r>
                <a:rPr lang="pt-BR" dirty="0"/>
                <a:t>	</a:t>
              </a:r>
            </a:p>
          </p:txBody>
        </p:sp>
        <p:pic>
          <p:nvPicPr>
            <p:cNvPr id="558095" name="Picture 15" descr="CAM7-10-02-01-CY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2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58096" name="Picture 16" descr="CAM7-10-02-03-CY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12" y="2688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58097" name="Picture 17" descr="CAM7-10-02-04-CY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0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58098" name="Picture 18" descr="CAM7-10-02-02-CYP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2688"/>
              <a:ext cx="1248" cy="1248"/>
            </a:xfrm>
            <a:prstGeom prst="rect">
              <a:avLst/>
            </a:prstGeom>
            <a:noFill/>
          </p:spPr>
        </p:pic>
      </p:grp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8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8" grpId="0" build="p" autoUpdateAnimBg="0" advAuto="0"/>
      <p:bldP spid="5580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2590800"/>
            <a:ext cx="1524000" cy="579438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–3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.</a:t>
            </a:r>
          </a:p>
        </p:txBody>
      </p:sp>
      <p:pic>
        <p:nvPicPr>
          <p:cNvPr id="56320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63209" name="Picture 9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63210" name="Oval 10"/>
          <p:cNvSpPr>
            <a:spLocks noChangeArrowheads="1"/>
          </p:cNvSpPr>
          <p:nvPr/>
        </p:nvSpPr>
        <p:spPr bwMode="auto">
          <a:xfrm>
            <a:off x="3632200" y="45227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2209800"/>
            <a:ext cx="6096000" cy="4038600"/>
            <a:chOff x="576" y="1392"/>
            <a:chExt cx="3840" cy="2544"/>
          </a:xfrm>
        </p:grpSpPr>
        <p:sp>
          <p:nvSpPr>
            <p:cNvPr id="56321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472"/>
              <a:ext cx="3840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B.</a:t>
              </a:r>
              <a:r>
                <a:rPr lang="pt-BR" dirty="0"/>
                <a:t>	</a:t>
              </a:r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 smtClean="0"/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 smtClean="0">
                <a:solidFill>
                  <a:srgbClr val="00539D"/>
                </a:solidFill>
              </a:endParaRPr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C.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D.</a:t>
              </a:r>
              <a:r>
                <a:rPr lang="pt-BR" dirty="0"/>
                <a:t>	</a:t>
              </a:r>
            </a:p>
          </p:txBody>
        </p:sp>
        <p:pic>
          <p:nvPicPr>
            <p:cNvPr id="563214" name="Picture 14" descr="CAM7-10-02-01-CY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12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3215" name="Picture 15" descr="CAM7-10-02-03-CY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2" y="2688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3216" name="Picture 16" descr="CAM7-10-02-04-CY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40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3217" name="Picture 17" descr="CAM7-10-02-02-CY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0" y="2688"/>
              <a:ext cx="1248" cy="1248"/>
            </a:xfrm>
            <a:prstGeom prst="rect">
              <a:avLst/>
            </a:prstGeom>
            <a:noFill/>
          </p:spPr>
        </p:pic>
      </p:grpSp>
      <p:pic>
        <p:nvPicPr>
          <p:cNvPr id="563218" name="Picture 18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7" grpId="0" build="p" autoUpdateAnimBg="0" advAuto="0"/>
      <p:bldP spid="5632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2590800"/>
            <a:ext cx="1524000" cy="579438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2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+ 2.</a:t>
            </a:r>
          </a:p>
        </p:txBody>
      </p:sp>
      <p:pic>
        <p:nvPicPr>
          <p:cNvPr id="565255" name="Picture 7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65256" name="Picture 8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65257" name="Oval 9"/>
          <p:cNvSpPr>
            <a:spLocks noChangeArrowheads="1"/>
          </p:cNvSpPr>
          <p:nvPr/>
        </p:nvSpPr>
        <p:spPr bwMode="auto">
          <a:xfrm>
            <a:off x="881517" y="45481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14400" y="2209800"/>
            <a:ext cx="6096000" cy="4038600"/>
            <a:chOff x="576" y="1392"/>
            <a:chExt cx="3840" cy="2544"/>
          </a:xfrm>
        </p:grpSpPr>
        <p:sp>
          <p:nvSpPr>
            <p:cNvPr id="56526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472"/>
              <a:ext cx="3840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B.</a:t>
              </a:r>
              <a:r>
                <a:rPr lang="pt-BR" dirty="0"/>
                <a:t>	</a:t>
              </a:r>
              <a:endParaRPr lang="pt-BR" dirty="0" smtClean="0"/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 smtClean="0"/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 smtClean="0"/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C.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D.</a:t>
              </a:r>
              <a:r>
                <a:rPr lang="pt-BR" dirty="0"/>
                <a:t>	</a:t>
              </a:r>
            </a:p>
          </p:txBody>
        </p:sp>
        <p:pic>
          <p:nvPicPr>
            <p:cNvPr id="565261" name="Picture 13" descr="CAM7-10-02-01-CY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12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5262" name="Picture 14" descr="CAM7-10-02-03-CY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2" y="2688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5263" name="Picture 15" descr="CAM7-10-02-04-CY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40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5264" name="Picture 16" descr="CAM7-10-02-02-CY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0" y="2688"/>
              <a:ext cx="1248" cy="1248"/>
            </a:xfrm>
            <a:prstGeom prst="rect">
              <a:avLst/>
            </a:prstGeom>
            <a:noFill/>
          </p:spPr>
        </p:pic>
      </p:grpSp>
      <p:pic>
        <p:nvPicPr>
          <p:cNvPr id="565266" name="Picture 18" descr="Example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4" grpId="0" build="p" autoUpdateAnimBg="0" advAuto="0"/>
      <p:bldP spid="5652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2590800"/>
            <a:ext cx="1524000" cy="579438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67302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–2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 1.</a:t>
            </a:r>
          </a:p>
        </p:txBody>
      </p:sp>
      <p:pic>
        <p:nvPicPr>
          <p:cNvPr id="567303" name="Picture 7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67304" name="Picture 8" descr="LH_10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67305" name="Oval 9"/>
          <p:cNvSpPr>
            <a:spLocks noChangeArrowheads="1"/>
          </p:cNvSpPr>
          <p:nvPr/>
        </p:nvSpPr>
        <p:spPr bwMode="auto">
          <a:xfrm>
            <a:off x="891042" y="2334342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7314" name="Picture 18" descr="Exampl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14400" y="2209800"/>
            <a:ext cx="6096000" cy="4095750"/>
            <a:chOff x="576" y="1392"/>
            <a:chExt cx="3840" cy="2580"/>
          </a:xfrm>
        </p:grpSpPr>
        <p:sp>
          <p:nvSpPr>
            <p:cNvPr id="56730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472"/>
              <a:ext cx="3840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B.</a:t>
              </a:r>
              <a:r>
                <a:rPr lang="pt-BR" dirty="0"/>
                <a:t>	</a:t>
              </a:r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 smtClean="0"/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endParaRPr lang="pt-BR" dirty="0" smtClean="0">
                <a:solidFill>
                  <a:srgbClr val="00539D"/>
                </a:solidFill>
              </a:endParaRPr>
            </a:p>
            <a:p>
              <a:pPr marL="2743200" indent="-2743200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r>
                <a:rPr lang="pt-BR" dirty="0">
                  <a:solidFill>
                    <a:srgbClr val="00539D"/>
                  </a:solidFill>
                </a:rPr>
                <a:t>D.</a:t>
              </a:r>
              <a:r>
                <a:rPr lang="pt-BR" dirty="0"/>
                <a:t>	</a:t>
              </a:r>
            </a:p>
          </p:txBody>
        </p:sp>
        <p:pic>
          <p:nvPicPr>
            <p:cNvPr id="567309" name="Picture 13" descr="CAM7-10-02-01-CY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0" y="1392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7310" name="Picture 14" descr="CAM7-10-02-03-CY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12" y="2724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7312" name="Picture 16" descr="CAM7-10-02-02-CY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0" y="2724"/>
              <a:ext cx="1248" cy="1248"/>
            </a:xfrm>
            <a:prstGeom prst="rect">
              <a:avLst/>
            </a:prstGeom>
            <a:noFill/>
          </p:spPr>
        </p:pic>
        <p:pic>
          <p:nvPicPr>
            <p:cNvPr id="567315" name="Picture 19" descr="12-22a"/>
            <p:cNvPicPr>
              <a:picLocks noChangeAspect="1" noChangeArrowheads="1"/>
            </p:cNvPicPr>
            <p:nvPr/>
          </p:nvPicPr>
          <p:blipFill>
            <a:blip r:embed="rId12"/>
            <a:srcRect r="10989"/>
            <a:stretch>
              <a:fillRect/>
            </a:stretch>
          </p:blipFill>
          <p:spPr bwMode="auto">
            <a:xfrm>
              <a:off x="912" y="1392"/>
              <a:ext cx="1296" cy="1269"/>
            </a:xfrm>
            <a:prstGeom prst="rect">
              <a:avLst/>
            </a:prstGeom>
            <a:noFill/>
          </p:spPr>
        </p:pic>
      </p:grp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2" grpId="0" build="p" autoUpdateAnimBg="0" advAuto="0"/>
      <p:bldP spid="5673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6758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67596" name="Picture 12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98" name="Picture 26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2299" name="Picture 27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22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090613" y="49530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8227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241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–6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–5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7</a:t>
            </a:r>
          </a:p>
        </p:txBody>
      </p:sp>
      <p:sp>
        <p:nvSpPr>
          <p:cNvPr id="182280" name="TPQuestion"/>
          <p:cNvSpPr>
            <a:spLocks noChangeArrowheads="1"/>
          </p:cNvSpPr>
          <p:nvPr/>
        </p:nvSpPr>
        <p:spPr bwMode="auto">
          <a:xfrm>
            <a:off x="685800" y="180022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dirty="0">
                <a:solidFill>
                  <a:srgbClr val="0000FF"/>
                </a:solidFill>
              </a:rPr>
              <a:t>Refer to the table. What is the value of </a:t>
            </a:r>
            <a:r>
              <a:rPr lang="en-US" sz="2000" b="1" i="1" dirty="0" err="1">
                <a:solidFill>
                  <a:srgbClr val="0000FF"/>
                </a:solidFill>
              </a:rPr>
              <a:t>f</a:t>
            </a:r>
            <a:r>
              <a:rPr lang="en-US" sz="2000" b="1" dirty="0" err="1">
                <a:solidFill>
                  <a:srgbClr val="0000FF"/>
                </a:solidFill>
              </a:rPr>
              <a:t>(</a:t>
            </a:r>
            <a:r>
              <a:rPr lang="en-US" sz="2000" b="1" i="1" dirty="0" err="1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) when</a:t>
            </a:r>
            <a:r>
              <a:rPr lang="en-US" sz="2000" b="1" dirty="0" smtClean="0">
                <a:solidFill>
                  <a:srgbClr val="0000FF"/>
                </a:solidFill>
              </a:rPr>
              <a:t> 	</a:t>
            </a:r>
            <a:r>
              <a:rPr lang="en-US" sz="2000" b="1" i="1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4?</a:t>
            </a:r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9)</a:t>
            </a:r>
          </a:p>
        </p:txBody>
      </p:sp>
      <p:pic>
        <p:nvPicPr>
          <p:cNvPr id="182292" name="Picture 20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82296" name="Picture 24" descr="5m_12_1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543175"/>
            <a:ext cx="2166938" cy="2105025"/>
          </a:xfrm>
          <a:prstGeom prst="rect">
            <a:avLst/>
          </a:prstGeom>
          <a:noFill/>
        </p:spPr>
      </p:pic>
      <p:pic>
        <p:nvPicPr>
          <p:cNvPr id="182303" name="Picture 31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4" descr="Example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088" y="1828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79" grpId="0" autoUpdateAnimBg="0"/>
      <p:bldP spid="1822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62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9463" name="Picture 23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pic>
        <p:nvPicPr>
          <p:cNvPr id="189461" name="Picture 21" descr="5m_12_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1219200"/>
            <a:ext cx="2176463" cy="2271713"/>
          </a:xfrm>
          <a:prstGeom prst="rect">
            <a:avLst/>
          </a:prstGeom>
          <a:noFill/>
        </p:spPr>
      </p:pic>
      <p:sp>
        <p:nvSpPr>
          <p:cNvPr id="1894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003300" y="41910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1894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7750" y="2813050"/>
            <a:ext cx="4114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pt-BR" dirty="0" smtClean="0">
                <a:solidFill>
                  <a:srgbClr val="00539D"/>
                </a:solidFill>
                <a:latin typeface="Baskerville"/>
                <a:cs typeface="Baskerville"/>
              </a:rPr>
              <a:t>A.</a:t>
            </a:r>
            <a:r>
              <a:rPr lang="pt-BR" dirty="0" smtClean="0">
                <a:latin typeface="Baskerville"/>
                <a:cs typeface="Baskerville"/>
              </a:rPr>
              <a:t>	</a:t>
            </a:r>
            <a:r>
              <a:rPr lang="en-US" dirty="0" smtClean="0">
                <a:latin typeface="Baskerville"/>
                <a:cs typeface="Baskerville"/>
              </a:rPr>
              <a:t>Linear</a:t>
            </a:r>
            <a:r>
              <a:rPr lang="en-US" dirty="0">
                <a:latin typeface="Baskerville"/>
                <a:cs typeface="Baskerville"/>
              </a:rPr>
              <a:t>; the graph is a straight line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pPr marL="609600" indent="-609600"/>
            <a:endParaRPr lang="pt-BR" dirty="0" smtClean="0">
              <a:latin typeface="Baskerville"/>
              <a:cs typeface="Baskerville"/>
            </a:endParaRPr>
          </a:p>
          <a:p>
            <a:pPr marL="609600" indent="-609600"/>
            <a:endParaRPr lang="pt-BR" dirty="0" smtClean="0">
              <a:solidFill>
                <a:srgbClr val="00539D"/>
              </a:solidFill>
              <a:latin typeface="Baskerville"/>
              <a:cs typeface="Baskerville"/>
            </a:endParaRPr>
          </a:p>
          <a:p>
            <a:pPr marL="609600" indent="-609600"/>
            <a:r>
              <a:rPr lang="pt-BR" dirty="0" smtClean="0">
                <a:solidFill>
                  <a:srgbClr val="00539D"/>
                </a:solidFill>
                <a:latin typeface="Baskerville"/>
                <a:cs typeface="Baskerville"/>
              </a:rPr>
              <a:t>B</a:t>
            </a:r>
            <a:r>
              <a:rPr lang="pt-BR" dirty="0">
                <a:solidFill>
                  <a:srgbClr val="00539D"/>
                </a:solidFill>
                <a:latin typeface="Baskerville"/>
                <a:cs typeface="Baskerville"/>
              </a:rPr>
              <a:t>.</a:t>
            </a:r>
            <a:r>
              <a:rPr lang="pt-BR" dirty="0">
                <a:latin typeface="Baskerville"/>
                <a:cs typeface="Baskerville"/>
              </a:rPr>
              <a:t>	Linear; the graph is a curve.</a:t>
            </a:r>
            <a:endParaRPr lang="pt-BR" dirty="0" smtClean="0">
              <a:latin typeface="Baskerville"/>
              <a:cs typeface="Baskerville"/>
            </a:endParaRPr>
          </a:p>
          <a:p>
            <a:pPr marL="609600" indent="-609600"/>
            <a:endParaRPr lang="pt-BR" dirty="0" smtClean="0">
              <a:solidFill>
                <a:srgbClr val="00539D"/>
              </a:solidFill>
              <a:latin typeface="Baskerville"/>
              <a:cs typeface="Baskerville"/>
            </a:endParaRPr>
          </a:p>
          <a:p>
            <a:pPr marL="609600" indent="-609600"/>
            <a:r>
              <a:rPr lang="pt-BR" dirty="0" smtClean="0">
                <a:solidFill>
                  <a:srgbClr val="00539D"/>
                </a:solidFill>
                <a:latin typeface="Baskerville"/>
                <a:cs typeface="Baskerville"/>
              </a:rPr>
              <a:t>C</a:t>
            </a:r>
            <a:r>
              <a:rPr lang="pt-BR" dirty="0">
                <a:solidFill>
                  <a:srgbClr val="00539D"/>
                </a:solidFill>
                <a:latin typeface="Baskerville"/>
                <a:cs typeface="Baskerville"/>
              </a:rPr>
              <a:t>.</a:t>
            </a:r>
            <a:r>
              <a:rPr lang="pt-BR" dirty="0">
                <a:latin typeface="Baskerville"/>
                <a:cs typeface="Baskerville"/>
              </a:rPr>
              <a:t>	Nonlinear; the graph is not a straight line.</a:t>
            </a:r>
            <a:endParaRPr lang="pt-BR" dirty="0" smtClean="0">
              <a:latin typeface="Baskerville"/>
              <a:cs typeface="Baskerville"/>
            </a:endParaRPr>
          </a:p>
          <a:p>
            <a:pPr marL="609600" indent="-609600"/>
            <a:endParaRPr lang="pt-BR" dirty="0" smtClean="0">
              <a:solidFill>
                <a:srgbClr val="00539D"/>
              </a:solidFill>
              <a:latin typeface="Baskerville"/>
              <a:cs typeface="Baskerville"/>
            </a:endParaRPr>
          </a:p>
          <a:p>
            <a:pPr marL="609600" indent="-609600"/>
            <a:r>
              <a:rPr lang="pt-BR" dirty="0" smtClean="0">
                <a:solidFill>
                  <a:srgbClr val="00539D"/>
                </a:solidFill>
                <a:latin typeface="Baskerville"/>
                <a:cs typeface="Baskerville"/>
              </a:rPr>
              <a:t>D</a:t>
            </a:r>
            <a:r>
              <a:rPr lang="pt-BR" dirty="0">
                <a:solidFill>
                  <a:srgbClr val="00539D"/>
                </a:solidFill>
                <a:latin typeface="Baskerville"/>
                <a:cs typeface="Baskerville"/>
              </a:rPr>
              <a:t>.</a:t>
            </a:r>
            <a:r>
              <a:rPr lang="pt-BR" dirty="0">
                <a:latin typeface="Baskerville"/>
                <a:cs typeface="Baskerville"/>
              </a:rPr>
              <a:t>	Nonlinear; the graph is not a curve.</a:t>
            </a:r>
          </a:p>
        </p:txBody>
      </p:sp>
      <p:sp>
        <p:nvSpPr>
          <p:cNvPr id="189447" name="TPQuestion"/>
          <p:cNvSpPr>
            <a:spLocks noChangeArrowheads="1"/>
          </p:cNvSpPr>
          <p:nvPr/>
        </p:nvSpPr>
        <p:spPr bwMode="auto">
          <a:xfrm>
            <a:off x="685800" y="165735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the graph in the figure represents a </a:t>
            </a:r>
            <a:r>
              <a:rPr lang="en-US" sz="2000" b="1" i="1" dirty="0">
                <a:solidFill>
                  <a:srgbClr val="0000FF"/>
                </a:solidFill>
                <a:latin typeface="Baskerville"/>
                <a:cs typeface="Baskerville"/>
              </a:rPr>
              <a:t>linear </a:t>
            </a:r>
            <a:r>
              <a:rPr lang="en-US" sz="2000" b="1" dirty="0">
                <a:solidFill>
                  <a:srgbClr val="0000FF"/>
                </a:solidFill>
                <a:latin typeface="Baskerville"/>
                <a:cs typeface="Baskerville"/>
              </a:rPr>
              <a:t>or </a:t>
            </a:r>
            <a:r>
              <a:rPr lang="en-US" sz="20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000" b="1" dirty="0">
                <a:solidFill>
                  <a:srgbClr val="0000FF"/>
                </a:solidFill>
                <a:latin typeface="Baskerville"/>
                <a:cs typeface="Baskerville"/>
              </a:rPr>
              <a:t> function</a:t>
            </a:r>
            <a:r>
              <a:rPr lang="en-US" sz="2000" b="1" dirty="0" smtClean="0">
                <a:solidFill>
                  <a:srgbClr val="0000FF"/>
                </a:solidFill>
                <a:latin typeface="Baskerville"/>
                <a:cs typeface="Baskerville"/>
              </a:rPr>
              <a:t>.</a:t>
            </a:r>
            <a:endParaRPr lang="en-US" sz="20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107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  <a:latin typeface="Baskerville"/>
                <a:cs typeface="Baskerville"/>
              </a:rPr>
              <a:t> (over Lesson 10-1)</a:t>
            </a:r>
          </a:p>
        </p:txBody>
      </p:sp>
      <p:pic>
        <p:nvPicPr>
          <p:cNvPr id="189458" name="Picture 18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1" name="Picture 24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utoUpdateAnimBg="0"/>
      <p:bldP spid="1894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93" name="Picture 2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0494" name="Picture 30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04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Baskerville"/>
                <a:cs typeface="Baskerville"/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055688" y="39370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107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  <a:latin typeface="Baskerville"/>
                <a:cs typeface="Baskerville"/>
              </a:rPr>
              <a:t> (over Lesson 10-1)</a:t>
            </a:r>
          </a:p>
        </p:txBody>
      </p:sp>
      <p:pic>
        <p:nvPicPr>
          <p:cNvPr id="190480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5800" y="1214437"/>
            <a:ext cx="8020050" cy="900113"/>
            <a:chOff x="432" y="765"/>
            <a:chExt cx="5052" cy="567"/>
          </a:xfrm>
        </p:grpSpPr>
        <p:sp>
          <p:nvSpPr>
            <p:cNvPr id="190471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50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000" b="1" dirty="0">
                  <a:solidFill>
                    <a:srgbClr val="0000FF"/>
                  </a:solidFill>
                  <a:latin typeface="Baskerville"/>
                  <a:cs typeface="Baskerville"/>
                </a:rPr>
                <a:t>Determine whether the equation</a:t>
              </a:r>
              <a:r>
                <a:rPr lang="en-US" b="1" dirty="0">
                  <a:solidFill>
                    <a:srgbClr val="0000FF"/>
                  </a:solidFill>
                  <a:latin typeface="Baskerville"/>
                  <a:cs typeface="Baskerville"/>
                </a:rPr>
                <a:t> </a:t>
              </a:r>
              <a:br>
                <a:rPr lang="en-US" b="1" dirty="0">
                  <a:solidFill>
                    <a:srgbClr val="0000FF"/>
                  </a:solidFill>
                  <a:latin typeface="Baskerville"/>
                  <a:cs typeface="Baskerville"/>
                </a:rPr>
              </a:br>
              <a:r>
                <a:rPr lang="en-US" b="1" dirty="0">
                  <a:solidFill>
                    <a:srgbClr val="0000FF"/>
                  </a:solidFill>
                  <a:latin typeface="Baskerville"/>
                  <a:cs typeface="Baskerville"/>
                </a:rPr>
                <a:t/>
              </a:r>
              <a:br>
                <a:rPr lang="en-US" b="1" dirty="0">
                  <a:solidFill>
                    <a:srgbClr val="0000FF"/>
                  </a:solidFill>
                  <a:latin typeface="Baskerville"/>
                  <a:cs typeface="Baskerville"/>
                </a:rPr>
              </a:br>
              <a:r>
                <a:rPr lang="en-US" sz="2000" b="1" dirty="0">
                  <a:solidFill>
                    <a:srgbClr val="0000FF"/>
                  </a:solidFill>
                  <a:latin typeface="Baskerville"/>
                  <a:cs typeface="Baskerville"/>
                </a:rPr>
                <a:t>represents a </a:t>
              </a:r>
              <a:r>
                <a:rPr lang="en-US" sz="2000" b="1" i="1" dirty="0">
                  <a:solidFill>
                    <a:srgbClr val="0000FF"/>
                  </a:solidFill>
                  <a:latin typeface="Baskerville"/>
                  <a:cs typeface="Baskerville"/>
                </a:rPr>
                <a:t>linear</a:t>
              </a:r>
              <a:r>
                <a:rPr lang="en-US" sz="2000" b="1" dirty="0">
                  <a:solidFill>
                    <a:srgbClr val="0000FF"/>
                  </a:solidFill>
                  <a:latin typeface="Baskerville"/>
                  <a:cs typeface="Baskerville"/>
                </a:rPr>
                <a:t> or </a:t>
              </a:r>
              <a:r>
                <a:rPr lang="en-US" sz="2000" b="1" i="1" dirty="0">
                  <a:solidFill>
                    <a:srgbClr val="0000FF"/>
                  </a:solidFill>
                  <a:latin typeface="Baskerville"/>
                  <a:cs typeface="Baskerville"/>
                </a:rPr>
                <a:t>nonlinear</a:t>
              </a:r>
              <a:r>
                <a:rPr lang="en-US" sz="2000" b="1" dirty="0">
                  <a:solidFill>
                    <a:srgbClr val="0000FF"/>
                  </a:solidFill>
                  <a:latin typeface="Baskerville"/>
                  <a:cs typeface="Baskerville"/>
                </a:rPr>
                <a:t> function. Explain.</a:t>
              </a:r>
            </a:p>
          </p:txBody>
        </p:sp>
        <p:pic>
          <p:nvPicPr>
            <p:cNvPr id="190488" name="Picture 24" descr="5m_10"/>
            <p:cNvPicPr>
              <a:picLocks noChangeAspect="1" noChangeArrowheads="1"/>
            </p:cNvPicPr>
            <p:nvPr/>
          </p:nvPicPr>
          <p:blipFill>
            <a:blip r:embed="rId9"/>
            <a:srcRect b="69156"/>
            <a:stretch>
              <a:fillRect/>
            </a:stretch>
          </p:blipFill>
          <p:spPr bwMode="auto">
            <a:xfrm>
              <a:off x="3808" y="765"/>
              <a:ext cx="1146" cy="471"/>
            </a:xfrm>
            <a:prstGeom prst="rect">
              <a:avLst/>
            </a:prstGeom>
            <a:noFill/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066800" y="3038475"/>
            <a:ext cx="6629400" cy="2752725"/>
            <a:chOff x="672" y="1638"/>
            <a:chExt cx="4176" cy="1734"/>
          </a:xfrm>
        </p:grpSpPr>
        <p:sp>
          <p:nvSpPr>
            <p:cNvPr id="19047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764"/>
              <a:ext cx="4176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</a:pPr>
              <a:r>
                <a:rPr lang="pt-BR" dirty="0">
                  <a:solidFill>
                    <a:srgbClr val="00539D"/>
                  </a:solidFill>
                  <a:latin typeface="Baskerville"/>
                  <a:cs typeface="Baskerville"/>
                </a:rPr>
                <a:t>A.</a:t>
              </a:r>
              <a:r>
                <a:rPr lang="pt-BR" dirty="0">
                  <a:latin typeface="Baskerville"/>
                  <a:cs typeface="Baskerville"/>
                </a:rPr>
                <a:t>	</a:t>
              </a: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</a:pPr>
              <a:r>
                <a:rPr lang="pt-BR" dirty="0">
                  <a:solidFill>
                    <a:srgbClr val="00539D"/>
                  </a:solidFill>
                  <a:latin typeface="Baskerville"/>
                  <a:cs typeface="Baskerville"/>
                </a:rPr>
                <a:t>B.</a:t>
              </a:r>
              <a:r>
                <a:rPr lang="pt-BR" dirty="0">
                  <a:latin typeface="Baskerville"/>
                  <a:cs typeface="Baskerville"/>
                </a:rPr>
                <a:t>	</a:t>
              </a: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</a:pPr>
              <a:r>
                <a:rPr lang="pt-BR" sz="2400" dirty="0">
                  <a:solidFill>
                    <a:srgbClr val="00539D"/>
                  </a:solidFill>
                  <a:latin typeface="Baskerville"/>
                  <a:cs typeface="Baskerville"/>
                </a:rPr>
                <a:t>C.</a:t>
              </a:r>
              <a:r>
                <a:rPr lang="pt-BR" sz="2400" dirty="0">
                  <a:latin typeface="Baskerville"/>
                  <a:cs typeface="Baskerville"/>
                </a:rPr>
                <a:t>	</a:t>
              </a:r>
              <a:r>
                <a:rPr lang="pt-BR" sz="2400" b="0" dirty="0">
                  <a:latin typeface="Baskerville"/>
                  <a:cs typeface="Baskerville"/>
                </a:rPr>
                <a:t>Nonlinear; the slope is negative.</a:t>
              </a: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</a:pPr>
              <a:r>
                <a:rPr lang="pt-BR" sz="2400" dirty="0">
                  <a:solidFill>
                    <a:srgbClr val="00539D"/>
                  </a:solidFill>
                  <a:latin typeface="Baskerville"/>
                  <a:cs typeface="Baskerville"/>
                </a:rPr>
                <a:t>D.</a:t>
              </a:r>
              <a:r>
                <a:rPr lang="pt-BR" sz="2400" dirty="0">
                  <a:latin typeface="Baskerville"/>
                  <a:cs typeface="Baskerville"/>
                </a:rPr>
                <a:t>	</a:t>
              </a:r>
              <a:r>
                <a:rPr lang="pt-BR" sz="2400" b="0" dirty="0">
                  <a:latin typeface="Baskerville"/>
                  <a:cs typeface="Baskerville"/>
                </a:rPr>
                <a:t>Nonlinear; the power of </a:t>
              </a:r>
              <a:r>
                <a:rPr lang="pt-BR" sz="2400" b="0" i="1" dirty="0">
                  <a:latin typeface="Baskerville"/>
                  <a:cs typeface="Baskerville"/>
                </a:rPr>
                <a:t>x</a:t>
              </a:r>
              <a:r>
                <a:rPr lang="pt-BR" sz="2400" b="0" dirty="0">
                  <a:latin typeface="Baskerville"/>
                  <a:cs typeface="Baskerville"/>
                </a:rPr>
                <a:t> is not greater than 1.</a:t>
              </a:r>
            </a:p>
          </p:txBody>
        </p:sp>
        <p:pic>
          <p:nvPicPr>
            <p:cNvPr id="190484" name="Picture 20" descr="5mc_1"/>
            <p:cNvPicPr>
              <a:picLocks noChangeAspect="1" noChangeArrowheads="1"/>
            </p:cNvPicPr>
            <p:nvPr/>
          </p:nvPicPr>
          <p:blipFill>
            <a:blip r:embed="rId10"/>
            <a:srcRect t="33768" r="39142" b="33768"/>
            <a:stretch>
              <a:fillRect/>
            </a:stretch>
          </p:blipFill>
          <p:spPr bwMode="auto">
            <a:xfrm>
              <a:off x="1038" y="1638"/>
              <a:ext cx="2155" cy="548"/>
            </a:xfrm>
            <a:prstGeom prst="rect">
              <a:avLst/>
            </a:prstGeom>
            <a:noFill/>
          </p:spPr>
        </p:pic>
        <p:pic>
          <p:nvPicPr>
            <p:cNvPr id="190485" name="Picture 21" descr="5mc_1"/>
            <p:cNvPicPr>
              <a:picLocks noChangeAspect="1" noChangeArrowheads="1"/>
            </p:cNvPicPr>
            <p:nvPr/>
          </p:nvPicPr>
          <p:blipFill>
            <a:blip r:embed="rId10"/>
            <a:srcRect t="66824" r="39142"/>
            <a:stretch>
              <a:fillRect/>
            </a:stretch>
          </p:blipFill>
          <p:spPr bwMode="auto">
            <a:xfrm>
              <a:off x="1038" y="2146"/>
              <a:ext cx="2155" cy="560"/>
            </a:xfrm>
            <a:prstGeom prst="rect">
              <a:avLst/>
            </a:prstGeom>
            <a:noFill/>
          </p:spPr>
        </p:pic>
        <p:pic>
          <p:nvPicPr>
            <p:cNvPr id="190490" name="Picture 26" descr="5m_10"/>
            <p:cNvPicPr>
              <a:picLocks noChangeAspect="1" noChangeArrowheads="1"/>
            </p:cNvPicPr>
            <p:nvPr/>
          </p:nvPicPr>
          <p:blipFill>
            <a:blip r:embed="rId9"/>
            <a:srcRect t="35364" b="34184"/>
            <a:stretch>
              <a:fillRect/>
            </a:stretch>
          </p:blipFill>
          <p:spPr bwMode="auto">
            <a:xfrm>
              <a:off x="3186" y="1668"/>
              <a:ext cx="1146" cy="465"/>
            </a:xfrm>
            <a:prstGeom prst="rect">
              <a:avLst/>
            </a:prstGeom>
            <a:noFill/>
          </p:spPr>
        </p:pic>
        <p:pic>
          <p:nvPicPr>
            <p:cNvPr id="190496" name="Picture 32" descr="10-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86" y="2178"/>
              <a:ext cx="1071" cy="495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2898775"/>
            <a:ext cx="3529013" cy="511175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066800" y="4002087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quadratic function</a:t>
            </a:r>
          </a:p>
        </p:txBody>
      </p:sp>
      <p:pic>
        <p:nvPicPr>
          <p:cNvPr id="5018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57275" y="1860550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Graph quadratic functions.</a:t>
            </a:r>
          </a:p>
        </p:txBody>
      </p:sp>
      <p:pic>
        <p:nvPicPr>
          <p:cNvPr id="50186" name="Picture 10" descr="LH_10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57275" y="1503363"/>
            <a:ext cx="7705725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Standard 7AF1.5  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Represent quantitative relationships graphically and interpret the meaning of a specific part of a graph in the situation represented by the graph.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endParaRPr lang="en-US" sz="2800" dirty="0" smtClean="0">
              <a:solidFill>
                <a:srgbClr val="00539D"/>
              </a:solidFill>
              <a:ea typeface="Times New Roman" pitchFamily="-97" charset="0"/>
              <a:cs typeface="Times New Roman" pitchFamily="-97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Standard 7AF3.1  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functions of the form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800" b="1" i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= </a:t>
            </a:r>
            <a:r>
              <a:rPr lang="en-US" sz="28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nx</a:t>
            </a:r>
            <a:r>
              <a:rPr lang="en-US" sz="2800" b="1" baseline="400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and </a:t>
            </a:r>
            <a:r>
              <a:rPr lang="en-US" sz="2800" b="0" i="1" dirty="0" err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800" b="0" i="1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= </a:t>
            </a:r>
            <a:r>
              <a:rPr lang="en-US" sz="2800" b="0" i="1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nx</a:t>
            </a:r>
            <a:r>
              <a:rPr lang="en-US" sz="2800" b="0" baseline="40000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 and use in solving problems.</a:t>
            </a:r>
          </a:p>
        </p:txBody>
      </p:sp>
      <p:pic>
        <p:nvPicPr>
          <p:cNvPr id="51207" name="Picture 7" descr="LH_10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1208" name="Picture 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"/>
                <a:cs typeface="Baskerville"/>
              </a:rPr>
              <a:t>Remember these: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5" name="Picture 45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62544"/>
            <a:ext cx="2048536" cy="20701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55766" y="2654256"/>
            <a:ext cx="1856995" cy="98732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5695" y="147605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 = 2x + 2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34760" y="2718548"/>
            <a:ext cx="124922" cy="114517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18390" y="2355047"/>
            <a:ext cx="124922" cy="114517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8" name="Picture 45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105" y="2175933"/>
            <a:ext cx="2048536" cy="20701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4382666" y="3664976"/>
            <a:ext cx="1020193" cy="3643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 = </a:t>
            </a:r>
            <a:r>
              <a:rPr lang="en-US" sz="3600" dirty="0" smtClean="0">
                <a:latin typeface="Baskerville"/>
                <a:cs typeface="Baskerville"/>
              </a:rPr>
              <a:t>⅓</a:t>
            </a:r>
            <a:r>
              <a:rPr lang="en-US" sz="2800" dirty="0" err="1" smtClean="0">
                <a:latin typeface="Baskerville"/>
                <a:cs typeface="Baskerville"/>
              </a:rPr>
              <a:t>x</a:t>
            </a:r>
            <a:r>
              <a:rPr lang="en-US" sz="2800" dirty="0" smtClean="0">
                <a:latin typeface="Baskerville"/>
                <a:cs typeface="Baskerville"/>
              </a:rPr>
              <a:t> - 4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09065" y="3893292"/>
            <a:ext cx="124922" cy="114517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87908" y="3692160"/>
            <a:ext cx="124922" cy="114517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23" name="Picture 45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5705" y="2210489"/>
            <a:ext cx="2048536" cy="2070100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6849831" y="2731361"/>
            <a:ext cx="1655289" cy="63501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152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 = -3x + 4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4255" y="2375934"/>
            <a:ext cx="124922" cy="114517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88768" y="2954305"/>
            <a:ext cx="124922" cy="114517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873824" y="1934441"/>
            <a:ext cx="463251" cy="853671"/>
          </a:xfrm>
          <a:custGeom>
            <a:avLst/>
            <a:gdLst>
              <a:gd name="connsiteX0" fmla="*/ 405995 w 463251"/>
              <a:gd name="connsiteY0" fmla="*/ 0 h 853671"/>
              <a:gd name="connsiteX1" fmla="*/ 395585 w 463251"/>
              <a:gd name="connsiteY1" fmla="*/ 614227 h 853671"/>
              <a:gd name="connsiteX2" fmla="*/ 0 w 463251"/>
              <a:gd name="connsiteY2" fmla="*/ 853671 h 85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251" h="853671">
                <a:moveTo>
                  <a:pt x="405995" y="0"/>
                </a:moveTo>
                <a:cubicBezTo>
                  <a:pt x="434623" y="235974"/>
                  <a:pt x="463251" y="471949"/>
                  <a:pt x="395585" y="614227"/>
                </a:cubicBezTo>
                <a:cubicBezTo>
                  <a:pt x="327919" y="756505"/>
                  <a:pt x="0" y="853671"/>
                  <a:pt x="0" y="853671"/>
                </a:cubicBezTo>
              </a:path>
            </a:pathLst>
          </a:cu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3969651" y="2598778"/>
            <a:ext cx="1907516" cy="578843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7519178" y="1968996"/>
            <a:ext cx="634223" cy="406937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1515034" y="2571509"/>
            <a:ext cx="374782" cy="10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693468" y="2396411"/>
            <a:ext cx="18738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14400" y="49718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These are classified as linear functions because they create a straight line.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4570048" y="1900767"/>
            <a:ext cx="1509469" cy="1778004"/>
          </a:xfrm>
          <a:custGeom>
            <a:avLst/>
            <a:gdLst>
              <a:gd name="connsiteX0" fmla="*/ 0 w 1509469"/>
              <a:gd name="connsiteY0" fmla="*/ 0 h 1655290"/>
              <a:gd name="connsiteX1" fmla="*/ 1405368 w 1509469"/>
              <a:gd name="connsiteY1" fmla="*/ 1249275 h 1655290"/>
              <a:gd name="connsiteX2" fmla="*/ 624608 w 1509469"/>
              <a:gd name="connsiteY2" fmla="*/ 1488720 h 1655290"/>
              <a:gd name="connsiteX3" fmla="*/ 541327 w 1509469"/>
              <a:gd name="connsiteY3" fmla="*/ 1655290 h 165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69" h="1655290">
                <a:moveTo>
                  <a:pt x="0" y="0"/>
                </a:moveTo>
                <a:cubicBezTo>
                  <a:pt x="650633" y="500577"/>
                  <a:pt x="1301267" y="1001155"/>
                  <a:pt x="1405368" y="1249275"/>
                </a:cubicBezTo>
                <a:cubicBezTo>
                  <a:pt x="1509469" y="1497395"/>
                  <a:pt x="768615" y="1421051"/>
                  <a:pt x="624608" y="1488720"/>
                </a:cubicBezTo>
                <a:cubicBezTo>
                  <a:pt x="480601" y="1556389"/>
                  <a:pt x="541327" y="1655290"/>
                  <a:pt x="541327" y="1655290"/>
                </a:cubicBezTo>
              </a:path>
            </a:pathLst>
          </a:custGeom>
          <a:ln>
            <a:solidFill>
              <a:srgbClr val="000000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4442880" y="3834515"/>
            <a:ext cx="2358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560743" y="3747825"/>
            <a:ext cx="562147" cy="10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H="1">
            <a:off x="1570228" y="2038794"/>
            <a:ext cx="395604" cy="149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7110520" y="2377653"/>
            <a:ext cx="952004" cy="1346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4"/>
          </p:cNvCxnSpPr>
          <p:nvPr/>
        </p:nvCxnSpPr>
        <p:spPr>
          <a:xfrm rot="16200000" flipH="1">
            <a:off x="7189732" y="2757434"/>
            <a:ext cx="540619" cy="66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50668" y="3018369"/>
            <a:ext cx="207434" cy="4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 animBg="1"/>
      <p:bldP spid="13" grpId="0" animBg="1"/>
      <p:bldP spid="20" grpId="0"/>
      <p:bldP spid="21" grpId="0" animBg="1"/>
      <p:bldP spid="22" grpId="0" animBg="1"/>
      <p:bldP spid="25" grpId="0"/>
      <p:bldP spid="26" grpId="0" animBg="1"/>
      <p:bldP spid="27" grpId="0" animBg="1"/>
      <p:bldP spid="44" grpId="0" animBg="1"/>
      <p:bldP spid="62" grpId="0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0834"/>
            <a:ext cx="2734529" cy="2763314"/>
          </a:xfrm>
          <a:prstGeom prst="rect">
            <a:avLst/>
          </a:prstGeom>
          <a:noFill/>
        </p:spPr>
      </p:pic>
      <p:pic>
        <p:nvPicPr>
          <p:cNvPr id="21" name="Picture 20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89486"/>
            <a:ext cx="2734529" cy="2763314"/>
          </a:xfrm>
          <a:prstGeom prst="rect">
            <a:avLst/>
          </a:prstGeom>
          <a:noFill/>
        </p:spPr>
      </p:pic>
      <p:pic>
        <p:nvPicPr>
          <p:cNvPr id="23" name="Picture 22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271" y="589486"/>
            <a:ext cx="2734529" cy="2763314"/>
          </a:xfrm>
          <a:prstGeom prst="rect">
            <a:avLst/>
          </a:prstGeom>
          <a:noFill/>
        </p:spPr>
      </p:pic>
      <p:pic>
        <p:nvPicPr>
          <p:cNvPr id="22" name="Picture 21" descr="coordinate plane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77528"/>
            <a:ext cx="2734529" cy="2763314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>
          <a:xfrm>
            <a:off x="6235196" y="677605"/>
            <a:ext cx="1052547" cy="1237634"/>
          </a:xfrm>
          <a:custGeom>
            <a:avLst/>
            <a:gdLst>
              <a:gd name="connsiteX0" fmla="*/ 0 w 1052547"/>
              <a:gd name="connsiteY0" fmla="*/ 0 h 802842"/>
              <a:gd name="connsiteX1" fmla="*/ 514833 w 1052547"/>
              <a:gd name="connsiteY1" fmla="*/ 800935 h 802842"/>
              <a:gd name="connsiteX2" fmla="*/ 1052547 w 1052547"/>
              <a:gd name="connsiteY2" fmla="*/ 11442 h 80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547" h="802842">
                <a:moveTo>
                  <a:pt x="0" y="0"/>
                </a:moveTo>
                <a:cubicBezTo>
                  <a:pt x="169704" y="399514"/>
                  <a:pt x="339409" y="799028"/>
                  <a:pt x="514833" y="800935"/>
                </a:cubicBezTo>
                <a:cubicBezTo>
                  <a:pt x="690257" y="802842"/>
                  <a:pt x="1052547" y="11442"/>
                  <a:pt x="1052547" y="1144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462831" y="3941676"/>
            <a:ext cx="2539842" cy="1258611"/>
          </a:xfrm>
          <a:custGeom>
            <a:avLst/>
            <a:gdLst>
              <a:gd name="connsiteX0" fmla="*/ 0 w 2539842"/>
              <a:gd name="connsiteY0" fmla="*/ 0 h 1258611"/>
              <a:gd name="connsiteX1" fmla="*/ 1269921 w 2539842"/>
              <a:gd name="connsiteY1" fmla="*/ 1258611 h 1258611"/>
              <a:gd name="connsiteX2" fmla="*/ 2539842 w 2539842"/>
              <a:gd name="connsiteY2" fmla="*/ 0 h 1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9842" h="1258611">
                <a:moveTo>
                  <a:pt x="0" y="0"/>
                </a:moveTo>
                <a:cubicBezTo>
                  <a:pt x="423307" y="629305"/>
                  <a:pt x="846614" y="1258611"/>
                  <a:pt x="1269921" y="1258611"/>
                </a:cubicBezTo>
                <a:cubicBezTo>
                  <a:pt x="1693228" y="1258611"/>
                  <a:pt x="2539842" y="0"/>
                  <a:pt x="253984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02127" y="631758"/>
            <a:ext cx="526273" cy="1283401"/>
          </a:xfrm>
          <a:custGeom>
            <a:avLst/>
            <a:gdLst>
              <a:gd name="connsiteX0" fmla="*/ 0 w 526273"/>
              <a:gd name="connsiteY0" fmla="*/ 0 h 1283401"/>
              <a:gd name="connsiteX1" fmla="*/ 251696 w 526273"/>
              <a:gd name="connsiteY1" fmla="*/ 1281494 h 1283401"/>
              <a:gd name="connsiteX2" fmla="*/ 526273 w 526273"/>
              <a:gd name="connsiteY2" fmla="*/ 11441 h 12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273" h="1283401">
                <a:moveTo>
                  <a:pt x="0" y="0"/>
                </a:moveTo>
                <a:cubicBezTo>
                  <a:pt x="81992" y="639793"/>
                  <a:pt x="163984" y="1279587"/>
                  <a:pt x="251696" y="1281494"/>
                </a:cubicBezTo>
                <a:cubicBezTo>
                  <a:pt x="339408" y="1283401"/>
                  <a:pt x="432840" y="647421"/>
                  <a:pt x="526273" y="1144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476259" y="3917030"/>
            <a:ext cx="1555938" cy="1283402"/>
          </a:xfrm>
          <a:custGeom>
            <a:avLst/>
            <a:gdLst>
              <a:gd name="connsiteX0" fmla="*/ 0 w 1555938"/>
              <a:gd name="connsiteY0" fmla="*/ 11442 h 1283402"/>
              <a:gd name="connsiteX1" fmla="*/ 766528 w 1555938"/>
              <a:gd name="connsiteY1" fmla="*/ 1281495 h 1283402"/>
              <a:gd name="connsiteX2" fmla="*/ 1555938 w 1555938"/>
              <a:gd name="connsiteY2" fmla="*/ 0 h 12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938" h="1283402">
                <a:moveTo>
                  <a:pt x="0" y="11442"/>
                </a:moveTo>
                <a:cubicBezTo>
                  <a:pt x="253602" y="647422"/>
                  <a:pt x="507205" y="1283402"/>
                  <a:pt x="766528" y="1281495"/>
                </a:cubicBezTo>
                <a:cubicBezTo>
                  <a:pt x="1025851" y="1279588"/>
                  <a:pt x="1555938" y="0"/>
                  <a:pt x="15559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2831" y="3312370"/>
            <a:ext cx="253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skerville"/>
                <a:cs typeface="Baskerville"/>
              </a:rPr>
              <a:t>y</a:t>
            </a:r>
            <a:r>
              <a:rPr lang="en-US" sz="2400" dirty="0" smtClean="0">
                <a:latin typeface="Baskerville"/>
                <a:cs typeface="Baskerville"/>
              </a:rPr>
              <a:t> = 7x</a:t>
            </a:r>
            <a:r>
              <a:rPr lang="en-US" sz="2400" baseline="30000" dirty="0" smtClean="0">
                <a:latin typeface="Baskerville"/>
                <a:cs typeface="Baskerville"/>
              </a:rPr>
              <a:t>2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1158" y="10242"/>
            <a:ext cx="253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skerville"/>
                <a:cs typeface="Baskerville"/>
              </a:rPr>
              <a:t>y</a:t>
            </a:r>
            <a:r>
              <a:rPr lang="en-US" sz="2400" dirty="0" smtClean="0">
                <a:latin typeface="Baskerville"/>
                <a:cs typeface="Baskerville"/>
              </a:rPr>
              <a:t> = 3x</a:t>
            </a:r>
            <a:r>
              <a:rPr lang="en-US" sz="2400" baseline="30000" dirty="0" smtClean="0">
                <a:latin typeface="Baskerville"/>
                <a:cs typeface="Baskerville"/>
              </a:rPr>
              <a:t>2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51621"/>
            <a:ext cx="253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skerville"/>
                <a:cs typeface="Baskerville"/>
              </a:rPr>
              <a:t>y</a:t>
            </a:r>
            <a:r>
              <a:rPr lang="en-US" sz="2400" dirty="0" smtClean="0">
                <a:latin typeface="Baskerville"/>
                <a:cs typeface="Baskerville"/>
              </a:rPr>
              <a:t> = 2x</a:t>
            </a:r>
            <a:r>
              <a:rPr lang="en-US" sz="2400" baseline="30000" dirty="0" smtClean="0">
                <a:latin typeface="Baskerville"/>
                <a:cs typeface="Baskerville"/>
              </a:rPr>
              <a:t>2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1558" y="3352800"/>
            <a:ext cx="253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skerville"/>
                <a:cs typeface="Baskerville"/>
              </a:rPr>
              <a:t>y</a:t>
            </a:r>
            <a:r>
              <a:rPr lang="en-US" sz="2400" dirty="0" smtClean="0">
                <a:latin typeface="Baskerville"/>
                <a:cs typeface="Baskerville"/>
              </a:rPr>
              <a:t> = 5x</a:t>
            </a:r>
            <a:r>
              <a:rPr lang="en-US" sz="2400" baseline="30000" dirty="0" smtClean="0">
                <a:latin typeface="Baskerville"/>
                <a:cs typeface="Baskerville"/>
              </a:rPr>
              <a:t>2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600" y="2286000"/>
            <a:ext cx="7154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"/>
                <a:cs typeface="Baskerville"/>
              </a:rPr>
              <a:t>See if you can unlock </a:t>
            </a:r>
          </a:p>
          <a:p>
            <a:pPr algn="ctr"/>
            <a:r>
              <a:rPr lang="en-US" sz="4400" dirty="0" smtClean="0">
                <a:latin typeface="Baskerville"/>
                <a:cs typeface="Baskerville"/>
              </a:rPr>
              <a:t>the secret</a:t>
            </a:r>
          </a:p>
          <a:p>
            <a:pPr algn="ctr"/>
            <a:r>
              <a:rPr lang="en-US" sz="4400" dirty="0" smtClean="0">
                <a:latin typeface="Baskerville"/>
                <a:cs typeface="Baskerville"/>
              </a:rPr>
              <a:t>of these functions</a:t>
            </a:r>
            <a:r>
              <a:rPr lang="en-US" sz="3200" dirty="0" smtClean="0">
                <a:latin typeface="Baskerville"/>
                <a:cs typeface="Baskerville"/>
              </a:rPr>
              <a:t>.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40" name="Action Button: Forward or Next 39">
            <a:hlinkClick r:id="" action="ppaction://hlinkshowjump?jump=nextslide" highlightClick="1"/>
          </p:cNvPr>
          <p:cNvSpPr/>
          <p:nvPr/>
        </p:nvSpPr>
        <p:spPr>
          <a:xfrm>
            <a:off x="8582025" y="6640842"/>
            <a:ext cx="561975" cy="21715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41" name="Action Button: Back or Previous 40">
            <a:hlinkClick r:id="" action="ppaction://hlinkshowjump?jump=previousslide" highlightClick="1"/>
          </p:cNvPr>
          <p:cNvSpPr/>
          <p:nvPr/>
        </p:nvSpPr>
        <p:spPr>
          <a:xfrm>
            <a:off x="8016217" y="6640842"/>
            <a:ext cx="561975" cy="217158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TOTALRESPONSES" val="5"/>
  <p:tag name="SLICED" val="False"/>
  <p:tag name="RESPONSES" val="NA,1,5,2;4;1;3;1;"/>
  <p:tag name="CHARTSTRINGSTD" val="2 1 1 1"/>
  <p:tag name="CHARTSTRINGREV" val="1 1 1 2"/>
  <p:tag name="CHARTSTRINGSTDPER" val="0.4 0.2 0.2 0.2"/>
  <p:tag name="CHARTSTRINGREVPER" val="0.2 0.2 0.2 0.4"/>
  <p:tag name="ANSWERSALIAS" val="A¤B¤C¤D"/>
  <p:tag name="RESPONSESGATHERED" val="False"/>
  <p:tag name="QUESTIONTEXT" val="5Min 2-2"/>
  <p:tag name="QUESTIONALIAS" val="5Min 2-2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TOTALRESPONSES" val="5"/>
  <p:tag name="SLICED" val="False"/>
  <p:tag name="RESPONSES" val="NA,1,5,1;2;1;2;3;"/>
  <p:tag name="CHARTSTRINGSTD" val="2 2 1 0"/>
  <p:tag name="CHARTSTRINGREV" val="0 1 2 2"/>
  <p:tag name="CHARTSTRINGSTDPER" val="0.4 0.4 0.2 0"/>
  <p:tag name="CHARTSTRINGREVPER" val="0 0.2 0.4 0.4"/>
  <p:tag name="ANSWERSALIAS" val="A¤B¤C¤D"/>
  <p:tag name="RESPONSESGATHERED" val="False"/>
  <p:tag name="QUESTIONTEXT" val="James has 38 stamps in his stamp collection. He collects about 6 stamps a month. How many stamps will James have in 7 months?"/>
  <p:tag name="QUESTIONALIAS" val="James has 38 stamps in his stamp collection. He collects about 6 stamps a month. How many stamps will James have in 7 months?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E15912A91D345FFA1AF8B5F59756BD8"/>
  <p:tag name="SLIDEID" val="7E15912A91D345FFA1AF8B5F59756BD8"/>
  <p:tag name="SLIDEORDER" val="1"/>
  <p:tag name="SLIDETYPE" val="Q"/>
  <p:tag name="DEMOGRAPHIC" val="False"/>
  <p:tag name="SPEEDSCORING" val="False"/>
  <p:tag name="RESPONSESGATHERED" val="False"/>
  <p:tag name="ANSWERSALIAS" val="A|smicln|B|smicln|C|smicln|D"/>
  <p:tag name="DELIMITERS" val="3.1"/>
  <p:tag name="QUESTIONTEXT" val="Lesson 2 CYP1"/>
  <p:tag name="QUESTIONALIAS" val="Lesson 2 CYP1"/>
  <p:tag name="ANIMREMOVED" val="Fals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6"/>
  <p:tag name="BULLETTYPE" val="ppBulletArabicPeriod"/>
  <p:tag name="ANSWERTEXT" val="A&#10;B&#10;C&#10;D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E15912A91D345FFA1AF8B5F59756BD8"/>
  <p:tag name="SLIDETYPE" val="Q"/>
  <p:tag name="DEMOGRAPHIC" val="False"/>
  <p:tag name="SPEEDSCORING" val="False"/>
  <p:tag name="SLIDEORDER" val="3"/>
  <p:tag name="SLIDEGUID" val="CC3742EFC9A04399A0110A99ABADE0FC"/>
  <p:tag name="RESPONSESGATHERED" val="False"/>
  <p:tag name="ANSWERSALIAS" val="A|smicln|B|smicln|C|smicln|D"/>
  <p:tag name="DELIMITERS" val="3.1"/>
  <p:tag name="QUESTIONTEXT" val="Lesson 2 CYP2"/>
  <p:tag name="QUESTIONALIAS" val="Lesson 2 CYP2"/>
  <p:tag name="ANIMREMOVED" val="False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6"/>
  <p:tag name="BULLETTYPE" val="ppBulletArabi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E15912A91D345FFA1AF8B5F59756BD8"/>
  <p:tag name="SLIDETYPE" val="Q"/>
  <p:tag name="DEMOGRAPHIC" val="False"/>
  <p:tag name="SPEEDSCORING" val="False"/>
  <p:tag name="SLIDEORDER" val="5"/>
  <p:tag name="SLIDEGUID" val="36702BD82C0B4754BAEF13FFDB358D36"/>
  <p:tag name="RESPONSESGATHERED" val="False"/>
  <p:tag name="ANSWERSALIAS" val="A|smicln|B|smicln|C|smicln|D"/>
  <p:tag name="DELIMITERS" val="3.1"/>
  <p:tag name="QUESTIONTEXT" val="Lesson 2 CYP3"/>
  <p:tag name="QUESTIONALIAS" val="Lesson 2 CYP3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6"/>
  <p:tag name="BULLETTYPE" val="ppBulletArabi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E15912A91D345FFA1AF8B5F59756BD8"/>
  <p:tag name="SLIDETYPE" val="Q"/>
  <p:tag name="DEMOGRAPHIC" val="False"/>
  <p:tag name="SPEEDSCORING" val="False"/>
  <p:tag name="SLIDEORDER" val="7"/>
  <p:tag name="SLIDEGUID" val="B2B7E6571A7C49E0B470DCFAB59B5B0D"/>
  <p:tag name="RESPONSESGATHERED" val="False"/>
  <p:tag name="ANSWERSALIAS" val="A|smicln|B|smicln|C|smicln|D"/>
  <p:tag name="DELIMITERS" val="3.1"/>
  <p:tag name="QUESTIONTEXT" val="Lesson 2 CYP4"/>
  <p:tag name="QUESTIONALIAS" val="Lesson 2 CYP4"/>
  <p:tag name="ANIMREMOVED" val="Fals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6"/>
  <p:tag name="BULLETTYPE" val="ppBulletArabi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TOTALRESPONSES" val="5"/>
  <p:tag name="SLICED" val="False"/>
  <p:tag name="RESPONSES" val="NA,1,5,3;3;2;2;1;"/>
  <p:tag name="CHARTSTRINGSTD" val="1 2 2 0"/>
  <p:tag name="CHARTSTRINGREV" val="0 2 2 1"/>
  <p:tag name="CHARTSTRINGSTDPER" val="0.2 0.4 0.4 0"/>
  <p:tag name="CHARTSTRINGREVPER" val="0 0.4 0.4 0.2"/>
  <p:tag name="ANSWERSALIAS" val="A¤B¤C¤D"/>
  <p:tag name="RESPONSESGATHERED" val="False"/>
  <p:tag name="QUESTIONTEXT" val="Refer to the table. What is the value of f(x) when x = 4?"/>
  <p:tag name="QUESTIONALIAS" val="Refer to the table. What is the value of f(x) when x = 4?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TOTALRESPONSES" val="5"/>
  <p:tag name="SLICED" val="False"/>
  <p:tag name="RESPONSES" val="NA,1,5,4;1;4;1;3;"/>
  <p:tag name="CHARTSTRINGSTD" val="2 0 1 2"/>
  <p:tag name="CHARTSTRINGREV" val="2 1 0 2"/>
  <p:tag name="CHARTSTRINGSTDPER" val="0.4 0 0.2 0.4"/>
  <p:tag name="CHARTSTRINGREVPER" val="0.4 0.2 0 0.4"/>
  <p:tag name="ANSWERSALIAS" val="A¤B¤C¤D"/>
  <p:tag name="RESPONSESGATHERED" val="False"/>
  <p:tag name="QUESTIONTEXT" val="Determine whether the graph in the figure represents a linear or nonlinear function. Explain."/>
  <p:tag name="QUESTIONALIAS" val="Determine whether the graph in the figure represents a linear or nonlinear function. Explain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737</Words>
  <Application>Microsoft Macintosh PowerPoint</Application>
  <PresentationFormat>On-screen Show (4:3)</PresentationFormat>
  <Paragraphs>162</Paragraphs>
  <Slides>25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MI/Vocab</dc:title>
  <dc:creator>Michael Mitchell</dc:creator>
  <cp:lastModifiedBy>MMitchell</cp:lastModifiedBy>
  <cp:revision>51</cp:revision>
  <dcterms:created xsi:type="dcterms:W3CDTF">2010-02-24T16:54:08Z</dcterms:created>
  <dcterms:modified xsi:type="dcterms:W3CDTF">2010-02-25T01:08:49Z</dcterms:modified>
</cp:coreProperties>
</file>