
<file path=[Content_Types].xml><?xml version="1.0" encoding="utf-8"?>
<Types xmlns="http://schemas.openxmlformats.org/package/2006/content-types"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embeddings/oleObject4.bin" ContentType="application/vnd.openxmlformats-officedocument.oleObject"/>
  <Override PartName="/ppt/tags/tag43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6.xml" ContentType="application/vnd.openxmlformats-officedocument.presentationml.tags+xml"/>
  <Override PartName="/ppt/tags/tag26.xml" ContentType="application/vnd.openxmlformats-officedocument.presentationml.tags+xml"/>
  <Override PartName="/ppt/tags/tag22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embeddings/oleObject9.bin" ContentType="application/vnd.openxmlformats-officedocument.oleObject"/>
  <Override PartName="/ppt/embeddings/oleObject5.bin" ContentType="application/vnd.openxmlformats-officedocument.oleObject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tags/tag44.xml" ContentType="application/vnd.openxmlformats-officedocument.presentationml.tags+xml"/>
  <Override PartName="/ppt/tags/tag40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ags/tag23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Override PartName="/ppt/slideLayouts/slideLayout10.xml" ContentType="application/vnd.openxmlformats-officedocument.presentationml.slideLayout+xml"/>
  <Default Extension="jpeg" ContentType="image/jpeg"/>
  <Override PartName="/ppt/tags/tag8.xml" ContentType="application/vnd.openxmlformats-officedocument.presentationml.tags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embeddings/oleObject2.bin" ContentType="application/vnd.openxmlformats-officedocument.oleObject"/>
  <Override PartName="/ppt/embeddings/oleObject11.bin" ContentType="application/vnd.openxmlformats-officedocument.oleObject"/>
  <Override PartName="/ppt/tags/tag41.xml" ContentType="application/vnd.openxmlformats-officedocument.presentationml.tags+xml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Default Extension="xml" ContentType="application/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0.xml" ContentType="application/vnd.openxmlformats-officedocument.presentationml.tags+xml"/>
  <Default Extension="pict" ContentType="image/pict"/>
  <Override PartName="/ppt/tags/tag28.xml" ContentType="application/vnd.openxmlformats-officedocument.presentationml.tags+xml"/>
  <Override PartName="/ppt/tags/tag17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3.bin" ContentType="application/vnd.openxmlformats-officedocument.oleObject"/>
  <Override PartName="/ppt/tags/tag4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29.xml" ContentType="application/vnd.openxmlformats-officedocument.presentationml.tags+xml"/>
  <Override PartName="/ppt/tags/tag25.xml" ContentType="application/vnd.openxmlformats-officedocument.presentationml.tags+xml"/>
  <Override PartName="/ppt/tags/tag21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56" r:id="rId9"/>
    <p:sldId id="257" r:id="rId10"/>
    <p:sldId id="258" r:id="rId11"/>
    <p:sldId id="259" r:id="rId12"/>
    <p:sldId id="261" r:id="rId13"/>
    <p:sldId id="263" r:id="rId14"/>
    <p:sldId id="264" r:id="rId15"/>
    <p:sldId id="266" r:id="rId16"/>
    <p:sldId id="268" r:id="rId17"/>
    <p:sldId id="260" r:id="rId18"/>
    <p:sldId id="262" r:id="rId19"/>
    <p:sldId id="265" r:id="rId20"/>
    <p:sldId id="267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12DA-D45C-C94E-AA85-9DC77B164870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24DB-A07F-694F-8322-DAB2066F7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AAF87-A136-7D47-8B6B-AC33F0CF28C5}" type="slidenum">
              <a:rPr lang="en-US"/>
              <a:pPr/>
              <a:t>10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44C38-542D-5A48-8A02-992267852C6C}" type="slidenum">
              <a:rPr lang="en-US"/>
              <a:pPr/>
              <a:t>11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F034D-B015-F34D-B791-12C906C30438}" type="slidenum">
              <a:rPr lang="en-US"/>
              <a:pPr/>
              <a:t>12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A217A-69D5-B946-A1E3-5EBDBFD75AD2}" type="slidenum">
              <a:rPr lang="en-US"/>
              <a:pPr/>
              <a:t>13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6AEA-7A82-4D4D-8627-9C2960FA3FBC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B7DAA-8583-994E-B793-45F23BB1F476}" type="slidenum">
              <a:rPr lang="en-US"/>
              <a:pPr/>
              <a:t>15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E0EE1-7CFF-F745-90CB-5DFFB6670568}" type="slidenum">
              <a:rPr lang="en-US"/>
              <a:pPr/>
              <a:t>16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FC07A-87D8-6748-A13A-93E15C113831}" type="slidenum">
              <a:rPr lang="en-US"/>
              <a:pPr/>
              <a:t>17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95364-CFA7-B64E-971A-47497D815083}" type="slidenum">
              <a:rPr lang="en-US"/>
              <a:pPr/>
              <a:t>18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126A8-5868-474F-B327-848D11AB077F}" type="slidenum">
              <a:rPr lang="en-US"/>
              <a:pPr/>
              <a:t>19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3872E-DF1A-2F48-ABB5-2E336839B9C8}" type="slidenum">
              <a:rPr lang="en-US"/>
              <a:pPr/>
              <a:t>2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08463-9518-8741-8872-ECB26F05203A}" type="slidenum">
              <a:rPr lang="en-US"/>
              <a:pPr/>
              <a:t>20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425F-098F-064A-AF20-CD082A629997}" type="slidenum">
              <a:rPr lang="en-US"/>
              <a:pPr/>
              <a:t>21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34FF3-641E-184B-9480-784A8791692E}" type="slidenum">
              <a:rPr lang="en-US"/>
              <a:pPr/>
              <a:t>22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0D794-24CF-5240-BCB8-C73314836967}" type="slidenum">
              <a:rPr lang="en-US"/>
              <a:pPr/>
              <a:t>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57755-8642-A649-A9D3-17279DC61F51}" type="slidenum">
              <a:rPr lang="en-US"/>
              <a:pPr/>
              <a:t>4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4F216-16B2-854D-B22D-52AEFBB9DA37}" type="slidenum">
              <a:rPr lang="en-US"/>
              <a:pPr/>
              <a:t>5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B21FC-686E-554E-83F5-568D5210CBB5}" type="slidenum">
              <a:rPr lang="en-US"/>
              <a:pPr/>
              <a:t>6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C9ABE-6B91-B646-8B62-C00A1F0B9043}" type="slidenum">
              <a:rPr lang="en-US"/>
              <a:pPr/>
              <a:t>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3FC2-0788-4244-8ADD-4C00A9A8238D}" type="slidenum">
              <a:rPr lang="en-US"/>
              <a:pPr/>
              <a:t>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26D3D-95E6-D743-8C29-8F28B263D29F}" type="slidenum">
              <a:rPr lang="en-US"/>
              <a:pPr/>
              <a:t>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326F-F033-284B-A9FC-9B09C1F55CBF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C771-7F7E-DF4A-81C0-AE95866D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7.jpeg"/><Relationship Id="rId5" Type="http://schemas.openxmlformats.org/officeDocument/2006/relationships/image" Target="../media/image9.jpeg"/><Relationship Id="rId6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0.jpeg"/><Relationship Id="rId5" Type="http://schemas.openxmlformats.org/officeDocument/2006/relationships/image" Target="../media/image21.jpeg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0.jpeg"/><Relationship Id="rId5" Type="http://schemas.openxmlformats.org/officeDocument/2006/relationships/image" Target="../media/image24.jpeg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7.jpeg"/><Relationship Id="rId5" Type="http://schemas.openxmlformats.org/officeDocument/2006/relationships/image" Target="../media/image9.jpeg"/><Relationship Id="rId6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0.jpeg"/><Relationship Id="rId5" Type="http://schemas.openxmlformats.org/officeDocument/2006/relationships/image" Target="../media/image5.jpeg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3.jpeg"/><Relationship Id="rId5" Type="http://schemas.openxmlformats.org/officeDocument/2006/relationships/image" Target="../media/image30.jpeg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jpeg"/><Relationship Id="rId5" Type="http://schemas.openxmlformats.org/officeDocument/2006/relationships/image" Target="../media/image37.jpeg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9.jpeg"/><Relationship Id="rId13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8" Type="http://schemas.openxmlformats.org/officeDocument/2006/relationships/image" Target="../media/image40.jpeg"/><Relationship Id="rId9" Type="http://schemas.openxmlformats.org/officeDocument/2006/relationships/image" Target="../media/image6.jpeg"/><Relationship Id="rId10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9.jpeg"/><Relationship Id="rId13" Type="http://schemas.openxmlformats.org/officeDocument/2006/relationships/image" Target="../media/image43.png"/><Relationship Id="rId1" Type="http://schemas.openxmlformats.org/officeDocument/2006/relationships/vmlDrawing" Target="../drawings/vmlDrawing8.v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.xml"/><Relationship Id="rId7" Type="http://schemas.openxmlformats.org/officeDocument/2006/relationships/oleObject" Target="../embeddings/oleObject8.bin"/><Relationship Id="rId8" Type="http://schemas.openxmlformats.org/officeDocument/2006/relationships/image" Target="../media/image40.jpeg"/><Relationship Id="rId9" Type="http://schemas.openxmlformats.org/officeDocument/2006/relationships/image" Target="../media/image6.jpeg"/><Relationship Id="rId10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9.jpeg"/><Relationship Id="rId13" Type="http://schemas.openxmlformats.org/officeDocument/2006/relationships/image" Target="../media/image45.png"/><Relationship Id="rId1" Type="http://schemas.openxmlformats.org/officeDocument/2006/relationships/vmlDrawing" Target="../drawings/vmlDrawing9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7" Type="http://schemas.openxmlformats.org/officeDocument/2006/relationships/oleObject" Target="../embeddings/oleObject9.bin"/><Relationship Id="rId8" Type="http://schemas.openxmlformats.org/officeDocument/2006/relationships/image" Target="../media/image5.jpeg"/><Relationship Id="rId9" Type="http://schemas.openxmlformats.org/officeDocument/2006/relationships/image" Target="../media/image40.jpeg"/><Relationship Id="rId10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27.jpeg"/><Relationship Id="rId13" Type="http://schemas.openxmlformats.org/officeDocument/2006/relationships/image" Target="../media/image9.jpeg"/><Relationship Id="rId1" Type="http://schemas.openxmlformats.org/officeDocument/2006/relationships/vmlDrawing" Target="../drawings/vmlDrawing10.v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0.xml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7.png"/><Relationship Id="rId9" Type="http://schemas.openxmlformats.org/officeDocument/2006/relationships/image" Target="../media/image40.jpeg"/><Relationship Id="rId10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9.jpeg"/><Relationship Id="rId1" Type="http://schemas.openxmlformats.org/officeDocument/2006/relationships/vmlDrawing" Target="../drawings/vmlDrawing11.vml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1.xml"/><Relationship Id="rId7" Type="http://schemas.openxmlformats.org/officeDocument/2006/relationships/oleObject" Target="../embeddings/oleObject11.bin"/><Relationship Id="rId8" Type="http://schemas.openxmlformats.org/officeDocument/2006/relationships/image" Target="../media/image40.jpeg"/><Relationship Id="rId9" Type="http://schemas.openxmlformats.org/officeDocument/2006/relationships/image" Target="../media/image6.jpeg"/><Relationship Id="rId10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9.jpeg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slide" Target="slide11.xml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8.jpeg"/><Relationship Id="rId8" Type="http://schemas.openxmlformats.org/officeDocument/2006/relationships/image" Target="../media/image17.jpeg"/><Relationship Id="rId9" Type="http://schemas.openxmlformats.org/officeDocument/2006/relationships/image" Target="../media/image50.jpeg"/><Relationship Id="rId10" Type="http://schemas.openxmlformats.org/officeDocument/2006/relationships/hyperlink" Target="http://www.ca.gr7math.com/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17.jpeg"/><Relationship Id="rId13" Type="http://schemas.openxmlformats.org/officeDocument/2006/relationships/image" Target="../media/image9.jpeg"/><Relationship Id="rId14" Type="http://schemas.openxmlformats.org/officeDocument/2006/relationships/image" Target="../media/image10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22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" Type="http://schemas.openxmlformats.org/officeDocument/2006/relationships/vmlDrawing" Target="../drawings/vmlDrawing4.v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" Type="http://schemas.openxmlformats.org/officeDocument/2006/relationships/vmlDrawing" Target="../drawings/vmlDrawing5.v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" Type="http://schemas.openxmlformats.org/officeDocument/2006/relationships/vmlDrawing" Target="../drawings/vmlDrawing6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jpeg"/><Relationship Id="rId5" Type="http://schemas.openxmlformats.org/officeDocument/2006/relationships/image" Target="../media/image9.jpeg"/><Relationship Id="rId6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10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10-8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KC1</a:t>
            </a:r>
          </a:p>
        </p:txBody>
      </p:sp>
      <p:pic>
        <p:nvPicPr>
          <p:cNvPr id="325638" name="Picture 6" descr="LH_10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5640" name="Picture 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5641" name="Picture 9" descr="KC_p5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13" y="1143000"/>
            <a:ext cx="8135937" cy="3000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Ex1</a:t>
            </a:r>
          </a:p>
        </p:txBody>
      </p:sp>
      <p:pic>
        <p:nvPicPr>
          <p:cNvPr id="32665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Simplify Square Roots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>
                <a:solidFill>
                  <a:srgbClr val="E01B22"/>
                </a:solidFill>
              </a:rPr>
              <a:t> 	3</a:t>
            </a:r>
            <a:r>
              <a:rPr lang="en-US" b="0" i="1">
                <a:solidFill>
                  <a:srgbClr val="E01B22"/>
                </a:solidFill>
              </a:rPr>
              <a:t>k</a:t>
            </a:r>
            <a:r>
              <a:rPr lang="en-US" b="0" baseline="40000">
                <a:solidFill>
                  <a:srgbClr val="E01B22"/>
                </a:solidFill>
              </a:rPr>
              <a:t>2</a:t>
            </a:r>
          </a:p>
        </p:txBody>
      </p:sp>
      <p:pic>
        <p:nvPicPr>
          <p:cNvPr id="326668" name="Picture 12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26669" name="Picture 13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6670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6671" name="Picture 15" descr="10-8"/>
          <p:cNvPicPr>
            <a:picLocks noChangeAspect="1" noChangeArrowheads="1"/>
          </p:cNvPicPr>
          <p:nvPr/>
        </p:nvPicPr>
        <p:blipFill>
          <a:blip r:embed="rId8"/>
          <a:srcRect b="77254"/>
          <a:stretch>
            <a:fillRect/>
          </a:stretch>
        </p:blipFill>
        <p:spPr bwMode="auto">
          <a:xfrm>
            <a:off x="933450" y="1400175"/>
            <a:ext cx="2952750" cy="504825"/>
          </a:xfrm>
          <a:prstGeom prst="rect">
            <a:avLst/>
          </a:prstGeom>
          <a:noFill/>
        </p:spPr>
      </p:pic>
      <p:pic>
        <p:nvPicPr>
          <p:cNvPr id="326677" name="Picture 21" descr="Eqn_28"/>
          <p:cNvPicPr>
            <a:picLocks noChangeAspect="1" noChangeArrowheads="1"/>
          </p:cNvPicPr>
          <p:nvPr/>
        </p:nvPicPr>
        <p:blipFill>
          <a:blip r:embed="rId9"/>
          <a:srcRect b="68410"/>
          <a:stretch>
            <a:fillRect/>
          </a:stretch>
        </p:blipFill>
        <p:spPr bwMode="auto">
          <a:xfrm>
            <a:off x="942975" y="2286000"/>
            <a:ext cx="3235325" cy="479425"/>
          </a:xfrm>
          <a:prstGeom prst="rect">
            <a:avLst/>
          </a:prstGeom>
          <a:noFill/>
        </p:spPr>
      </p:pic>
      <p:pic>
        <p:nvPicPr>
          <p:cNvPr id="326678" name="Picture 22" descr="Eqn_28"/>
          <p:cNvPicPr>
            <a:picLocks noChangeAspect="1" noChangeArrowheads="1"/>
          </p:cNvPicPr>
          <p:nvPr/>
        </p:nvPicPr>
        <p:blipFill>
          <a:blip r:embed="rId9"/>
          <a:srcRect t="38284" b="28242"/>
          <a:stretch>
            <a:fillRect/>
          </a:stretch>
        </p:blipFill>
        <p:spPr bwMode="auto">
          <a:xfrm>
            <a:off x="942975" y="3254375"/>
            <a:ext cx="3235325" cy="508000"/>
          </a:xfrm>
          <a:prstGeom prst="rect">
            <a:avLst/>
          </a:prstGeom>
          <a:noFill/>
        </p:spPr>
      </p:pic>
      <p:pic>
        <p:nvPicPr>
          <p:cNvPr id="326679" name="Picture 23" descr="Eqn_28"/>
          <p:cNvPicPr>
            <a:picLocks noChangeAspect="1" noChangeArrowheads="1"/>
          </p:cNvPicPr>
          <p:nvPr/>
        </p:nvPicPr>
        <p:blipFill>
          <a:blip r:embed="rId9"/>
          <a:srcRect t="72803"/>
          <a:stretch>
            <a:fillRect/>
          </a:stretch>
        </p:blipFill>
        <p:spPr bwMode="auto">
          <a:xfrm>
            <a:off x="942975" y="3930650"/>
            <a:ext cx="3235325" cy="412750"/>
          </a:xfrm>
          <a:prstGeom prst="rect">
            <a:avLst/>
          </a:prstGeom>
          <a:noFill/>
        </p:spPr>
      </p:pic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419600" y="2370138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b="0"/>
              <a:t>Product Property of Square Roots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4419600" y="3327400"/>
            <a:ext cx="4648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b="0"/>
              <a:t>Simplify.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6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utoUpdateAnimBg="0"/>
      <p:bldP spid="326662" grpId="0" build="p" autoUpdateAnimBg="0"/>
      <p:bldP spid="326680" grpId="0" build="p" autoUpdateAnimBg="0" advAuto="0"/>
      <p:bldP spid="326681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Ex2</a:t>
            </a: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>
                <a:solidFill>
                  <a:srgbClr val="E01B22"/>
                </a:solidFill>
              </a:rPr>
              <a:t> 	20</a:t>
            </a:r>
            <a:r>
              <a:rPr lang="en-US" b="0" i="1">
                <a:solidFill>
                  <a:srgbClr val="E01B22"/>
                </a:solidFill>
              </a:rPr>
              <a:t>w</a:t>
            </a:r>
            <a:r>
              <a:rPr lang="en-US" b="0" baseline="40000">
                <a:solidFill>
                  <a:srgbClr val="E01B22"/>
                </a:solidFill>
              </a:rPr>
              <a:t>4</a:t>
            </a:r>
            <a:r>
              <a:rPr lang="en-US" b="0">
                <a:solidFill>
                  <a:srgbClr val="E01B22"/>
                </a:solidFill>
                <a:ea typeface="Arial" pitchFamily="-97" charset="0"/>
                <a:cs typeface="Arial" pitchFamily="-97" charset="0"/>
              </a:rPr>
              <a:t>|</a:t>
            </a:r>
            <a:r>
              <a:rPr lang="en-US" b="0" i="1">
                <a:solidFill>
                  <a:srgbClr val="E01B22"/>
                </a:solidFill>
              </a:rPr>
              <a:t>x</a:t>
            </a:r>
            <a:r>
              <a:rPr lang="en-US" b="0">
                <a:solidFill>
                  <a:srgbClr val="E01B22"/>
                </a:solidFill>
                <a:ea typeface="Arial" pitchFamily="-97" charset="0"/>
                <a:cs typeface="Arial" pitchFamily="-97" charset="0"/>
              </a:rPr>
              <a:t>|</a:t>
            </a:r>
          </a:p>
        </p:txBody>
      </p:sp>
      <p:pic>
        <p:nvPicPr>
          <p:cNvPr id="328708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Simplify Square Roots</a:t>
            </a:r>
          </a:p>
        </p:txBody>
      </p:sp>
      <p:pic>
        <p:nvPicPr>
          <p:cNvPr id="328716" name="Picture 12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28717" name="Picture 13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8718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8719" name="Picture 15" descr="10-8"/>
          <p:cNvPicPr>
            <a:picLocks noChangeAspect="1" noChangeArrowheads="1"/>
          </p:cNvPicPr>
          <p:nvPr/>
        </p:nvPicPr>
        <p:blipFill>
          <a:blip r:embed="rId8"/>
          <a:srcRect t="25322" b="51932"/>
          <a:stretch>
            <a:fillRect/>
          </a:stretch>
        </p:blipFill>
        <p:spPr bwMode="auto">
          <a:xfrm>
            <a:off x="923925" y="1400175"/>
            <a:ext cx="2952750" cy="504825"/>
          </a:xfrm>
          <a:prstGeom prst="rect">
            <a:avLst/>
          </a:prstGeom>
          <a:noFill/>
        </p:spPr>
      </p:pic>
      <p:pic>
        <p:nvPicPr>
          <p:cNvPr id="328723" name="Picture 19" descr="Eqn_30"/>
          <p:cNvPicPr>
            <a:picLocks noChangeAspect="1" noChangeArrowheads="1"/>
          </p:cNvPicPr>
          <p:nvPr/>
        </p:nvPicPr>
        <p:blipFill>
          <a:blip r:embed="rId9"/>
          <a:srcRect b="64496"/>
          <a:stretch>
            <a:fillRect/>
          </a:stretch>
        </p:blipFill>
        <p:spPr bwMode="auto">
          <a:xfrm>
            <a:off x="933450" y="2116138"/>
            <a:ext cx="5484813" cy="519112"/>
          </a:xfrm>
          <a:prstGeom prst="rect">
            <a:avLst/>
          </a:prstGeom>
          <a:noFill/>
        </p:spPr>
      </p:pic>
      <p:pic>
        <p:nvPicPr>
          <p:cNvPr id="328724" name="Picture 20" descr="Eqn_30"/>
          <p:cNvPicPr>
            <a:picLocks noChangeAspect="1" noChangeArrowheads="1"/>
          </p:cNvPicPr>
          <p:nvPr/>
        </p:nvPicPr>
        <p:blipFill>
          <a:blip r:embed="rId9"/>
          <a:srcRect t="37134" b="25407"/>
          <a:stretch>
            <a:fillRect/>
          </a:stretch>
        </p:blipFill>
        <p:spPr bwMode="auto">
          <a:xfrm>
            <a:off x="962025" y="2811463"/>
            <a:ext cx="5484813" cy="547687"/>
          </a:xfrm>
          <a:prstGeom prst="rect">
            <a:avLst/>
          </a:prstGeom>
          <a:noFill/>
        </p:spPr>
      </p:pic>
      <p:sp>
        <p:nvSpPr>
          <p:cNvPr id="328725" name="Rectangle 21"/>
          <p:cNvSpPr>
            <a:spLocks noChangeArrowheads="1"/>
          </p:cNvSpPr>
          <p:nvPr/>
        </p:nvSpPr>
        <p:spPr bwMode="auto">
          <a:xfrm>
            <a:off x="533400" y="350520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828800" indent="-148431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b="0"/>
              <a:t>	= 20</a:t>
            </a:r>
            <a:r>
              <a:rPr lang="en-US" b="0" i="1"/>
              <a:t>w</a:t>
            </a:r>
            <a:r>
              <a:rPr lang="en-US" b="0" baseline="40000"/>
              <a:t>4</a:t>
            </a:r>
            <a:r>
              <a:rPr lang="en-US" b="0">
                <a:ea typeface="Arial" pitchFamily="-97" charset="0"/>
                <a:cs typeface="Arial" pitchFamily="-97" charset="0"/>
              </a:rPr>
              <a:t>|</a:t>
            </a:r>
            <a:r>
              <a:rPr lang="en-US" b="0" i="1"/>
              <a:t>x</a:t>
            </a:r>
            <a:r>
              <a:rPr lang="en-US" b="0">
                <a:ea typeface="Arial" pitchFamily="-97" charset="0"/>
                <a:cs typeface="Arial" pitchFamily="-97" charset="0"/>
              </a:rPr>
              <a:t>|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utoUpdateAnimBg="0"/>
      <p:bldP spid="328709" grpId="0" autoUpdateAnimBg="0"/>
      <p:bldP spid="32872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KC2</a:t>
            </a:r>
          </a:p>
        </p:txBody>
      </p:sp>
      <p:pic>
        <p:nvPicPr>
          <p:cNvPr id="349187" name="Picture 3" descr="LH_10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49189" name="Picture 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49190" name="Picture 6" descr="KC_p5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1143000"/>
            <a:ext cx="8135938" cy="26400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Ex3</a:t>
            </a:r>
          </a:p>
        </p:txBody>
      </p:sp>
      <p:pic>
        <p:nvPicPr>
          <p:cNvPr id="33485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Simplify Cube Roots</a:t>
            </a:r>
          </a:p>
        </p:txBody>
      </p:sp>
      <p:pic>
        <p:nvPicPr>
          <p:cNvPr id="334855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>
                <a:solidFill>
                  <a:srgbClr val="E01B22"/>
                </a:solidFill>
              </a:rPr>
              <a:t> 	</a:t>
            </a:r>
            <a:r>
              <a:rPr lang="en-US" b="0" i="1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a</a:t>
            </a:r>
            <a:r>
              <a:rPr lang="en-US" b="0" baseline="4000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endParaRPr lang="en-US" b="0" i="1">
              <a:solidFill>
                <a:srgbClr val="E01B22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334857" name="Picture 9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485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34859" name="Picture 11" descr="10-8"/>
          <p:cNvPicPr>
            <a:picLocks noChangeAspect="1" noChangeArrowheads="1"/>
          </p:cNvPicPr>
          <p:nvPr/>
        </p:nvPicPr>
        <p:blipFill>
          <a:blip r:embed="rId8"/>
          <a:srcRect t="49356" b="26610"/>
          <a:stretch>
            <a:fillRect/>
          </a:stretch>
        </p:blipFill>
        <p:spPr bwMode="auto">
          <a:xfrm>
            <a:off x="923925" y="1381125"/>
            <a:ext cx="2952750" cy="533400"/>
          </a:xfrm>
          <a:prstGeom prst="rect">
            <a:avLst/>
          </a:prstGeom>
          <a:noFill/>
        </p:spPr>
      </p:pic>
      <p:pic>
        <p:nvPicPr>
          <p:cNvPr id="334862" name="Picture 14" descr="Eqn_32"/>
          <p:cNvPicPr>
            <a:picLocks noChangeAspect="1" noChangeArrowheads="1"/>
          </p:cNvPicPr>
          <p:nvPr/>
        </p:nvPicPr>
        <p:blipFill>
          <a:blip r:embed="rId9"/>
          <a:srcRect b="46689"/>
          <a:stretch>
            <a:fillRect/>
          </a:stretch>
        </p:blipFill>
        <p:spPr bwMode="auto">
          <a:xfrm>
            <a:off x="847725" y="2133600"/>
            <a:ext cx="2778125" cy="511175"/>
          </a:xfrm>
          <a:prstGeom prst="rect">
            <a:avLst/>
          </a:prstGeom>
          <a:noFill/>
        </p:spPr>
      </p:pic>
      <p:pic>
        <p:nvPicPr>
          <p:cNvPr id="334863" name="Picture 15" descr="Eqn_32"/>
          <p:cNvPicPr>
            <a:picLocks noChangeAspect="1" noChangeArrowheads="1"/>
          </p:cNvPicPr>
          <p:nvPr/>
        </p:nvPicPr>
        <p:blipFill>
          <a:blip r:embed="rId9"/>
          <a:srcRect t="59602"/>
          <a:stretch>
            <a:fillRect/>
          </a:stretch>
        </p:blipFill>
        <p:spPr bwMode="auto">
          <a:xfrm>
            <a:off x="847725" y="2857500"/>
            <a:ext cx="2778125" cy="387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autoUpdateAnimBg="0"/>
      <p:bldP spid="33485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Ex4</a:t>
            </a:r>
          </a:p>
        </p:txBody>
      </p:sp>
      <p:pic>
        <p:nvPicPr>
          <p:cNvPr id="336901" name="Picture 5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533400" y="54467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>
                <a:solidFill>
                  <a:srgbClr val="E01B22"/>
                </a:solidFill>
              </a:rPr>
              <a:t> 	7</a:t>
            </a:r>
            <a:r>
              <a:rPr lang="en-US" b="0" i="1">
                <a:solidFill>
                  <a:srgbClr val="E01B22"/>
                </a:solidFill>
              </a:rPr>
              <a:t>m</a:t>
            </a:r>
            <a:r>
              <a:rPr lang="en-US" b="0" baseline="40000">
                <a:solidFill>
                  <a:srgbClr val="E01B22"/>
                </a:solidFill>
              </a:rPr>
              <a:t>4</a:t>
            </a:r>
            <a:endParaRPr lang="en-US" b="0" i="1">
              <a:solidFill>
                <a:srgbClr val="E01B22"/>
              </a:solidFill>
            </a:endParaRPr>
          </a:p>
        </p:txBody>
      </p:sp>
      <p:pic>
        <p:nvPicPr>
          <p:cNvPr id="336903" name="Picture 7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Simplify Cube Roots</a:t>
            </a:r>
          </a:p>
        </p:txBody>
      </p:sp>
      <p:pic>
        <p:nvPicPr>
          <p:cNvPr id="336912" name="Picture 16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6913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36914" name="Picture 18" descr="10-8"/>
          <p:cNvPicPr>
            <a:picLocks noChangeAspect="1" noChangeArrowheads="1"/>
          </p:cNvPicPr>
          <p:nvPr/>
        </p:nvPicPr>
        <p:blipFill>
          <a:blip r:embed="rId8"/>
          <a:srcRect t="75966"/>
          <a:stretch>
            <a:fillRect/>
          </a:stretch>
        </p:blipFill>
        <p:spPr bwMode="auto">
          <a:xfrm>
            <a:off x="923925" y="1419225"/>
            <a:ext cx="2952750" cy="533400"/>
          </a:xfrm>
          <a:prstGeom prst="rect">
            <a:avLst/>
          </a:prstGeom>
          <a:noFill/>
        </p:spPr>
      </p:pic>
      <p:pic>
        <p:nvPicPr>
          <p:cNvPr id="336916" name="Picture 20" descr="Eqn_34"/>
          <p:cNvPicPr>
            <a:picLocks noChangeAspect="1" noChangeArrowheads="1"/>
          </p:cNvPicPr>
          <p:nvPr/>
        </p:nvPicPr>
        <p:blipFill>
          <a:blip r:embed="rId9"/>
          <a:srcRect r="32887" b="63322"/>
          <a:stretch>
            <a:fillRect/>
          </a:stretch>
        </p:blipFill>
        <p:spPr bwMode="auto">
          <a:xfrm>
            <a:off x="952500" y="2238375"/>
            <a:ext cx="3343275" cy="557213"/>
          </a:xfrm>
          <a:prstGeom prst="rect">
            <a:avLst/>
          </a:prstGeom>
          <a:noFill/>
        </p:spPr>
      </p:pic>
      <p:pic>
        <p:nvPicPr>
          <p:cNvPr id="336917" name="Picture 21" descr="Eqn_34"/>
          <p:cNvPicPr>
            <a:picLocks noChangeAspect="1" noChangeArrowheads="1"/>
          </p:cNvPicPr>
          <p:nvPr/>
        </p:nvPicPr>
        <p:blipFill>
          <a:blip r:embed="rId9"/>
          <a:srcRect t="36990" b="30093"/>
          <a:stretch>
            <a:fillRect/>
          </a:stretch>
        </p:blipFill>
        <p:spPr bwMode="auto">
          <a:xfrm>
            <a:off x="952500" y="3257550"/>
            <a:ext cx="4981575" cy="500063"/>
          </a:xfrm>
          <a:prstGeom prst="rect">
            <a:avLst/>
          </a:prstGeom>
          <a:noFill/>
        </p:spPr>
      </p:pic>
      <p:pic>
        <p:nvPicPr>
          <p:cNvPr id="336918" name="Picture 22" descr="Eqn_34"/>
          <p:cNvPicPr>
            <a:picLocks noChangeAspect="1" noChangeArrowheads="1"/>
          </p:cNvPicPr>
          <p:nvPr/>
        </p:nvPicPr>
        <p:blipFill>
          <a:blip r:embed="rId9"/>
          <a:srcRect t="74608"/>
          <a:stretch>
            <a:fillRect/>
          </a:stretch>
        </p:blipFill>
        <p:spPr bwMode="auto">
          <a:xfrm>
            <a:off x="952500" y="3981450"/>
            <a:ext cx="4981575" cy="385763"/>
          </a:xfrm>
          <a:prstGeom prst="rect">
            <a:avLst/>
          </a:prstGeom>
          <a:noFill/>
        </p:spPr>
      </p:pic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6096000" y="234315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>
                <a:solidFill>
                  <a:srgbClr val="000000"/>
                </a:solidFill>
              </a:rPr>
              <a:t>Product Property of Cube Roots</a:t>
            </a:r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6096000" y="3998913"/>
            <a:ext cx="27432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>
                <a:solidFill>
                  <a:srgbClr val="000000"/>
                </a:solidFill>
              </a:rPr>
              <a:t>Simplify.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build="p" autoUpdateAnimBg="0"/>
      <p:bldP spid="336904" grpId="0" autoUpdateAnimBg="0"/>
      <p:bldP spid="336919" grpId="0" build="p" autoUpdateAnimBg="0" advAuto="0"/>
      <p:bldP spid="336920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Ex5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876300" y="1503363"/>
            <a:ext cx="7962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GEOMETRY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 Find the length of one side of a cube whose volume is 729</a:t>
            </a:r>
            <a:r>
              <a:rPr lang="en-US" i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g</a:t>
            </a:r>
            <a:r>
              <a:rPr lang="en-US" baseline="400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18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cubic units.</a:t>
            </a:r>
          </a:p>
        </p:txBody>
      </p:sp>
      <p:pic>
        <p:nvPicPr>
          <p:cNvPr id="338949" name="Picture 5" descr="Exampl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38950" name="Picture 6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33400" y="58277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>
                <a:solidFill>
                  <a:srgbClr val="E01B22"/>
                </a:solidFill>
              </a:rPr>
              <a:t> 	9</a:t>
            </a:r>
            <a:r>
              <a:rPr lang="en-US" b="0" i="1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g</a:t>
            </a:r>
            <a:r>
              <a:rPr lang="en-US" b="0" baseline="3000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6</a:t>
            </a:r>
            <a:endParaRPr lang="en-US" b="0">
              <a:solidFill>
                <a:srgbClr val="E01B22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338953" name="Picture 9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8954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533400" y="2362200"/>
            <a:ext cx="8077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0" indent="-4229100">
              <a:spcBef>
                <a:spcPct val="20000"/>
              </a:spcBef>
              <a:spcAft>
                <a:spcPct val="20000"/>
              </a:spcAft>
              <a:buClrTx/>
              <a:tabLst>
                <a:tab pos="2971800" algn="r"/>
                <a:tab pos="3086100" algn="l"/>
                <a:tab pos="3314700" algn="l"/>
              </a:tabLst>
            </a:pPr>
            <a:r>
              <a:rPr lang="en-US" b="0" i="1">
                <a:solidFill>
                  <a:srgbClr val="000000"/>
                </a:solidFill>
              </a:rPr>
              <a:t>	V</a:t>
            </a:r>
            <a:r>
              <a:rPr lang="en-US" b="0">
                <a:solidFill>
                  <a:srgbClr val="000000"/>
                </a:solidFill>
              </a:rPr>
              <a:t> 	= </a:t>
            </a:r>
            <a:r>
              <a:rPr lang="en-US" b="0" i="1">
                <a:solidFill>
                  <a:srgbClr val="000000"/>
                </a:solidFill>
              </a:rPr>
              <a:t>s</a:t>
            </a:r>
            <a:r>
              <a:rPr lang="en-US" b="0" baseline="40000">
                <a:solidFill>
                  <a:srgbClr val="000000"/>
                </a:solidFill>
              </a:rPr>
              <a:t>3</a:t>
            </a:r>
            <a:r>
              <a:rPr lang="en-US" b="0">
                <a:solidFill>
                  <a:srgbClr val="000000"/>
                </a:solidFill>
              </a:rPr>
              <a:t>	Volume of a cube</a:t>
            </a:r>
          </a:p>
          <a:p>
            <a:pPr marL="4572000" indent="-4229100">
              <a:spcBef>
                <a:spcPct val="20000"/>
              </a:spcBef>
              <a:spcAft>
                <a:spcPct val="20000"/>
              </a:spcAft>
              <a:buClrTx/>
              <a:tabLst>
                <a:tab pos="2971800" algn="r"/>
                <a:tab pos="3086100" algn="l"/>
                <a:tab pos="3314700" algn="l"/>
              </a:tabLst>
            </a:pPr>
            <a:r>
              <a:rPr lang="en-US" b="0">
                <a:solidFill>
                  <a:srgbClr val="E01B22"/>
                </a:solidFill>
              </a:rPr>
              <a:t>	729</a:t>
            </a:r>
            <a:r>
              <a:rPr lang="en-US" b="0" i="1">
                <a:solidFill>
                  <a:srgbClr val="E01B22"/>
                </a:solidFill>
              </a:rPr>
              <a:t>g</a:t>
            </a:r>
            <a:r>
              <a:rPr lang="en-US" b="0" baseline="40000">
                <a:solidFill>
                  <a:srgbClr val="E01B22"/>
                </a:solidFill>
              </a:rPr>
              <a:t>18</a:t>
            </a:r>
            <a:r>
              <a:rPr lang="en-US" b="0" i="1">
                <a:solidFill>
                  <a:srgbClr val="000000"/>
                </a:solidFill>
              </a:rPr>
              <a:t> 	= </a:t>
            </a:r>
            <a:r>
              <a:rPr lang="en-US" b="0" i="1"/>
              <a:t>s</a:t>
            </a:r>
            <a:r>
              <a:rPr lang="en-US" b="0" baseline="40000">
                <a:solidFill>
                  <a:srgbClr val="000000"/>
                </a:solidFill>
              </a:rPr>
              <a:t>3</a:t>
            </a:r>
            <a:r>
              <a:rPr lang="en-US" b="0">
                <a:solidFill>
                  <a:srgbClr val="000000"/>
                </a:solidFill>
              </a:rPr>
              <a:t>	Replace </a:t>
            </a:r>
            <a:r>
              <a:rPr lang="en-US" b="0" i="1">
                <a:solidFill>
                  <a:srgbClr val="000000"/>
                </a:solidFill>
              </a:rPr>
              <a:t>V</a:t>
            </a:r>
            <a:r>
              <a:rPr lang="en-US" b="0">
                <a:solidFill>
                  <a:srgbClr val="000000"/>
                </a:solidFill>
              </a:rPr>
              <a:t> with 729</a:t>
            </a:r>
            <a:r>
              <a:rPr lang="en-US" b="0" i="1">
                <a:solidFill>
                  <a:srgbClr val="000000"/>
                </a:solidFill>
              </a:rPr>
              <a:t>g</a:t>
            </a:r>
            <a:r>
              <a:rPr lang="en-US" b="0" baseline="40000">
                <a:solidFill>
                  <a:srgbClr val="000000"/>
                </a:solidFill>
              </a:rPr>
              <a:t>18</a:t>
            </a:r>
            <a:r>
              <a:rPr lang="en-US" b="0">
                <a:solidFill>
                  <a:srgbClr val="000000"/>
                </a:solidFill>
              </a:rPr>
              <a:t>.</a:t>
            </a:r>
            <a:endParaRPr lang="en-US" b="0" i="1">
              <a:solidFill>
                <a:srgbClr val="000000"/>
              </a:solidFill>
            </a:endParaRPr>
          </a:p>
        </p:txBody>
      </p:sp>
      <p:pic>
        <p:nvPicPr>
          <p:cNvPr id="338957" name="Picture 13" descr="Eqn_36"/>
          <p:cNvPicPr>
            <a:picLocks noChangeAspect="1" noChangeArrowheads="1"/>
          </p:cNvPicPr>
          <p:nvPr/>
        </p:nvPicPr>
        <p:blipFill>
          <a:blip r:embed="rId8"/>
          <a:srcRect t="30000" b="50206"/>
          <a:stretch>
            <a:fillRect/>
          </a:stretch>
        </p:blipFill>
        <p:spPr bwMode="auto">
          <a:xfrm>
            <a:off x="990600" y="3276600"/>
            <a:ext cx="3509963" cy="609600"/>
          </a:xfrm>
          <a:prstGeom prst="rect">
            <a:avLst/>
          </a:prstGeom>
          <a:noFill/>
        </p:spPr>
      </p:pic>
      <p:pic>
        <p:nvPicPr>
          <p:cNvPr id="338958" name="Picture 14" descr="Eqn_36"/>
          <p:cNvPicPr>
            <a:picLocks noChangeAspect="1" noChangeArrowheads="1"/>
          </p:cNvPicPr>
          <p:nvPr/>
        </p:nvPicPr>
        <p:blipFill>
          <a:blip r:embed="rId8"/>
          <a:srcRect t="49484" b="31856"/>
          <a:stretch>
            <a:fillRect/>
          </a:stretch>
        </p:blipFill>
        <p:spPr bwMode="auto">
          <a:xfrm>
            <a:off x="942975" y="3886200"/>
            <a:ext cx="3509963" cy="574675"/>
          </a:xfrm>
          <a:prstGeom prst="rect">
            <a:avLst/>
          </a:prstGeom>
          <a:noFill/>
        </p:spPr>
      </p:pic>
      <p:pic>
        <p:nvPicPr>
          <p:cNvPr id="338959" name="Picture 15" descr="Eqn_36"/>
          <p:cNvPicPr>
            <a:picLocks noChangeAspect="1" noChangeArrowheads="1"/>
          </p:cNvPicPr>
          <p:nvPr/>
        </p:nvPicPr>
        <p:blipFill>
          <a:blip r:embed="rId8"/>
          <a:srcRect t="70515" b="13918"/>
          <a:stretch>
            <a:fillRect/>
          </a:stretch>
        </p:blipFill>
        <p:spPr bwMode="auto">
          <a:xfrm>
            <a:off x="981075" y="4829175"/>
            <a:ext cx="3509963" cy="479425"/>
          </a:xfrm>
          <a:prstGeom prst="rect">
            <a:avLst/>
          </a:prstGeom>
          <a:noFill/>
        </p:spPr>
      </p:pic>
      <p:pic>
        <p:nvPicPr>
          <p:cNvPr id="338960" name="Picture 16" descr="Eqn_36"/>
          <p:cNvPicPr>
            <a:picLocks noChangeAspect="1" noChangeArrowheads="1"/>
          </p:cNvPicPr>
          <p:nvPr/>
        </p:nvPicPr>
        <p:blipFill>
          <a:blip r:embed="rId8"/>
          <a:srcRect t="85979"/>
          <a:stretch>
            <a:fillRect/>
          </a:stretch>
        </p:blipFill>
        <p:spPr bwMode="auto">
          <a:xfrm>
            <a:off x="942975" y="5334000"/>
            <a:ext cx="3509963" cy="431800"/>
          </a:xfrm>
          <a:prstGeom prst="rect">
            <a:avLst/>
          </a:prstGeom>
          <a:noFill/>
        </p:spPr>
      </p:pic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5114925" y="3427413"/>
            <a:ext cx="3733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>
                <a:solidFill>
                  <a:srgbClr val="000000"/>
                </a:solidFill>
              </a:rPr>
              <a:t>Definition of cube root</a:t>
            </a:r>
          </a:p>
        </p:txBody>
      </p: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5114925" y="4008438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>
                <a:solidFill>
                  <a:srgbClr val="000000"/>
                </a:solidFill>
              </a:rPr>
              <a:t>Product Property of Cube Roots</a:t>
            </a: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5114925" y="4827588"/>
            <a:ext cx="3733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>
                <a:solidFill>
                  <a:srgbClr val="000000"/>
                </a:solidFill>
              </a:rPr>
              <a:t>Simplify.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8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autoUpdateAnimBg="0" advAuto="0"/>
      <p:bldP spid="338951" grpId="0" build="p" autoUpdateAnimBg="0"/>
      <p:bldP spid="338956" grpId="0" build="p" autoUpdateAnimBg="0"/>
      <p:bldP spid="338961" grpId="0" build="p" autoUpdateAnimBg="0" advAuto="0"/>
      <p:bldP spid="338962" grpId="0" build="p" autoUpdateAnimBg="0" advAuto="0"/>
      <p:bldP spid="33896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7683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Lesson 8 CYP1</a:t>
            </a:r>
          </a:p>
        </p:txBody>
      </p:sp>
      <p:graphicFrame>
        <p:nvGraphicFramePr>
          <p:cNvPr id="327684" name="TPChart"/>
          <p:cNvGraphicFramePr>
            <a:graphicFrameLocks noChangeAspect="1"/>
          </p:cNvGraphicFramePr>
          <p:nvPr/>
        </p:nvGraphicFramePr>
        <p:xfrm>
          <a:off x="5715000" y="2743200"/>
          <a:ext cx="3086100" cy="2709863"/>
        </p:xfrm>
        <a:graphic>
          <a:graphicData uri="http://schemas.openxmlformats.org/presentationml/2006/ole">
            <p:oleObj spid="_x0000_s14338" name="Chart" r:id="rId7" imgW="4686300" imgH="4114800" progId="MSGraph.Chart.8">
              <p:embed followColorScheme="full"/>
            </p:oleObj>
          </a:graphicData>
        </a:graphic>
      </p:graphicFrame>
      <p:sp>
        <p:nvSpPr>
          <p:cNvPr id="327685" name="Oval 5"/>
          <p:cNvSpPr>
            <a:spLocks noChangeArrowheads="1"/>
          </p:cNvSpPr>
          <p:nvPr/>
        </p:nvSpPr>
        <p:spPr bwMode="auto">
          <a:xfrm>
            <a:off x="947738" y="24193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86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4130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4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r>
              <a:rPr lang="en-US" i="1">
                <a:ea typeface="Arial" pitchFamily="-97" charset="0"/>
                <a:cs typeface="Arial" pitchFamily="-97" charset="0"/>
              </a:rPr>
              <a:t>e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4</a:t>
            </a:r>
            <a:r>
              <a:rPr lang="pt-BR" i="1"/>
              <a:t>e</a:t>
            </a:r>
            <a:r>
              <a:rPr lang="pt-BR" baseline="40000"/>
              <a:t>2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8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r>
              <a:rPr lang="en-US" i="1">
                <a:ea typeface="Arial" pitchFamily="-97" charset="0"/>
                <a:cs typeface="Arial" pitchFamily="-97" charset="0"/>
              </a:rPr>
              <a:t>e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8</a:t>
            </a:r>
            <a:r>
              <a:rPr lang="pt-BR" i="1"/>
              <a:t>e</a:t>
            </a:r>
            <a:r>
              <a:rPr lang="pt-BR" baseline="40000"/>
              <a:t>2</a:t>
            </a:r>
          </a:p>
        </p:txBody>
      </p:sp>
      <p:pic>
        <p:nvPicPr>
          <p:cNvPr id="327687" name="Picture 7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327688" name="Picture 8" descr="CheckPoint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27691" name="Picture 11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27692" name="Picture 12" descr="LH_10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7693" name="Picture 13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7694" name="Picture 14" descr="Eqn_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50" y="1403350"/>
            <a:ext cx="2386013" cy="5302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7684" grpId="0"/>
      <p:bldP spid="327685" grpId="0" animBg="1"/>
      <p:bldP spid="3276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973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Lesson 8 CYP2</a:t>
            </a:r>
          </a:p>
        </p:txBody>
      </p:sp>
      <p:graphicFrame>
        <p:nvGraphicFramePr>
          <p:cNvPr id="329732" name="TPChart"/>
          <p:cNvGraphicFramePr>
            <a:graphicFrameLocks noChangeAspect="1"/>
          </p:cNvGraphicFramePr>
          <p:nvPr/>
        </p:nvGraphicFramePr>
        <p:xfrm>
          <a:off x="5737225" y="2438400"/>
          <a:ext cx="3130550" cy="3521075"/>
        </p:xfrm>
        <a:graphic>
          <a:graphicData uri="http://schemas.openxmlformats.org/presentationml/2006/ole">
            <p:oleObj spid="_x0000_s18434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29733" name="Oval 5"/>
          <p:cNvSpPr>
            <a:spLocks noChangeArrowheads="1"/>
          </p:cNvSpPr>
          <p:nvPr/>
        </p:nvSpPr>
        <p:spPr bwMode="auto">
          <a:xfrm>
            <a:off x="947738" y="33909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3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441575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9</a:t>
            </a:r>
            <a:r>
              <a:rPr lang="pt-BR" i="1"/>
              <a:t>a</a:t>
            </a:r>
            <a:r>
              <a:rPr lang="pt-BR" baseline="40000"/>
              <a:t>2</a:t>
            </a:r>
            <a:r>
              <a:rPr lang="pt-BR" i="1"/>
              <a:t>b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9</a:t>
            </a:r>
            <a:r>
              <a:rPr lang="pt-BR" i="1"/>
              <a:t>a</a:t>
            </a:r>
            <a:r>
              <a:rPr lang="pt-BR" baseline="40000"/>
              <a:t>2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r>
              <a:rPr lang="pt-BR" i="1"/>
              <a:t>b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r>
              <a:rPr lang="pt-BR"/>
              <a:t>9</a:t>
            </a:r>
            <a:r>
              <a:rPr lang="pt-BR" i="1"/>
              <a:t>a</a:t>
            </a:r>
            <a:r>
              <a:rPr lang="pt-BR" baseline="40000"/>
              <a:t>2</a:t>
            </a:r>
            <a:r>
              <a:rPr lang="pt-BR" i="1"/>
              <a:t>b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9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r>
              <a:rPr lang="pt-BR" i="1"/>
              <a:t>a</a:t>
            </a:r>
            <a:r>
              <a:rPr lang="pt-BR" baseline="40000"/>
              <a:t>2</a:t>
            </a:r>
            <a:r>
              <a:rPr lang="pt-BR" i="1"/>
              <a:t>b</a:t>
            </a:r>
            <a:r>
              <a:rPr lang="en-US">
                <a:ea typeface="Arial" pitchFamily="-97" charset="0"/>
                <a:cs typeface="Arial" pitchFamily="-97" charset="0"/>
              </a:rPr>
              <a:t>|</a:t>
            </a:r>
            <a:endParaRPr lang="pt-BR">
              <a:ea typeface="Arial" pitchFamily="-97" charset="0"/>
              <a:cs typeface="Arial" pitchFamily="-97" charset="0"/>
            </a:endParaRPr>
          </a:p>
        </p:txBody>
      </p:sp>
      <p:pic>
        <p:nvPicPr>
          <p:cNvPr id="329735" name="Picture 7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329736" name="Picture 8" descr="CheckPoint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29739" name="Picture 11" descr="Exampl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29740" name="Picture 12" descr="LH_10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9741" name="Picture 13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9742" name="Picture 14" descr="Eqn_31"/>
          <p:cNvPicPr>
            <a:picLocks noChangeAspect="1" noChangeArrowheads="1"/>
          </p:cNvPicPr>
          <p:nvPr/>
        </p:nvPicPr>
        <p:blipFill>
          <a:blip r:embed="rId13"/>
          <a:srcRect b="38948"/>
          <a:stretch>
            <a:fillRect/>
          </a:stretch>
        </p:blipFill>
        <p:spPr bwMode="auto">
          <a:xfrm>
            <a:off x="952500" y="1423988"/>
            <a:ext cx="2587625" cy="55245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9732" grpId="0"/>
      <p:bldP spid="329733" grpId="0" animBg="1"/>
      <p:bldP spid="3297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5875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Lesson 8 CYP3</a:t>
            </a:r>
          </a:p>
        </p:txBody>
      </p:sp>
      <p:graphicFrame>
        <p:nvGraphicFramePr>
          <p:cNvPr id="335876" name="TPChart"/>
          <p:cNvGraphicFramePr>
            <a:graphicFrameLocks noChangeAspect="1"/>
          </p:cNvGraphicFramePr>
          <p:nvPr/>
        </p:nvGraphicFramePr>
        <p:xfrm>
          <a:off x="5715000" y="2743200"/>
          <a:ext cx="3086100" cy="2709863"/>
        </p:xfrm>
        <a:graphic>
          <a:graphicData uri="http://schemas.openxmlformats.org/presentationml/2006/ole">
            <p:oleObj spid="_x0000_s24578" name="Chart" r:id="rId7" imgW="4686300" imgH="4114800" progId="MSGraph.Chart.8">
              <p:embed followColorScheme="full"/>
            </p:oleObj>
          </a:graphicData>
        </a:graphic>
      </p:graphicFrame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947738" y="3124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878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2098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</a:t>
            </a:r>
            <a:r>
              <a:rPr lang="pt-BR" i="1"/>
              <a:t>y</a:t>
            </a:r>
            <a:r>
              <a:rPr lang="pt-BR" baseline="40000"/>
              <a:t>2</a:t>
            </a:r>
            <a:endParaRPr lang="pt-BR" i="1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</a:t>
            </a:r>
            <a:r>
              <a:rPr lang="pt-BR" i="1"/>
              <a:t>y</a:t>
            </a:r>
            <a:r>
              <a:rPr lang="pt-BR" baseline="40000"/>
              <a:t>4</a:t>
            </a:r>
            <a:endParaRPr lang="pt-BR" i="1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</a:t>
            </a:r>
            <a:r>
              <a:rPr lang="pt-BR" i="1"/>
              <a:t>y</a:t>
            </a:r>
            <a:r>
              <a:rPr lang="pt-BR" baseline="40000"/>
              <a:t>6</a:t>
            </a:r>
            <a:endParaRPr lang="pt-BR" i="1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</a:t>
            </a:r>
            <a:r>
              <a:rPr lang="pt-BR" i="1"/>
              <a:t>y</a:t>
            </a:r>
            <a:r>
              <a:rPr lang="pt-BR" baseline="40000"/>
              <a:t>9</a:t>
            </a:r>
          </a:p>
        </p:txBody>
      </p:sp>
      <p:pic>
        <p:nvPicPr>
          <p:cNvPr id="335880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35881" name="Picture 9" descr="CheckProgres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335882" name="Picture 10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35883" name="Picture 11" descr="LH_10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588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35885" name="Picture 13" descr="Eqn_3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6775" y="1422400"/>
            <a:ext cx="2138363" cy="54927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5876" grpId="0"/>
      <p:bldP spid="335877" grpId="0" animBg="1"/>
      <p:bldP spid="33587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31" name="Picture 23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2232" name="Picture 24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22221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221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7-3</a:t>
            </a:r>
          </a:p>
        </p:txBody>
      </p:sp>
      <p:graphicFrame>
        <p:nvGraphicFramePr>
          <p:cNvPr id="222212" name="TPChart"/>
          <p:cNvGraphicFramePr>
            <a:graphicFrameLocks noChangeAspect="1"/>
          </p:cNvGraphicFramePr>
          <p:nvPr/>
        </p:nvGraphicFramePr>
        <p:xfrm>
          <a:off x="5334000" y="2819400"/>
          <a:ext cx="3378200" cy="2967038"/>
        </p:xfrm>
        <a:graphic>
          <a:graphicData uri="http://schemas.openxmlformats.org/presentationml/2006/ole">
            <p:oleObj spid="_x0000_s47106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1100138" y="5486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6860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6</a:t>
            </a:r>
            <a:r>
              <a:rPr lang="pt-BR" i="1"/>
              <a:t>x</a:t>
            </a:r>
            <a:r>
              <a:rPr lang="pt-BR" baseline="40000"/>
              <a:t>15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6</a:t>
            </a:r>
            <a:r>
              <a:rPr lang="pt-BR" i="1"/>
              <a:t>x</a:t>
            </a:r>
            <a:r>
              <a:rPr lang="pt-BR" baseline="40000"/>
              <a:t>10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6</a:t>
            </a:r>
            <a:r>
              <a:rPr lang="pt-BR" i="1"/>
              <a:t>x</a:t>
            </a:r>
            <a:r>
              <a:rPr lang="pt-BR" baseline="40000"/>
              <a:t>7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6</a:t>
            </a:r>
            <a:r>
              <a:rPr lang="pt-BR" i="1"/>
              <a:t>x</a:t>
            </a:r>
            <a:r>
              <a:rPr lang="pt-BR" baseline="40000"/>
              <a:t>3</a:t>
            </a:r>
          </a:p>
        </p:txBody>
      </p:sp>
      <p:pic>
        <p:nvPicPr>
          <p:cNvPr id="222216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pic>
        <p:nvPicPr>
          <p:cNvPr id="222217" name="Picture 9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22221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222219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22222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10-6)</a:t>
            </a:r>
          </a:p>
        </p:txBody>
      </p:sp>
      <p:pic>
        <p:nvPicPr>
          <p:cNvPr id="222224" name="Picture 16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222234" name="Picture 26" descr="10-7-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6325" y="1438275"/>
            <a:ext cx="7158038" cy="83185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2212" grpId="0"/>
      <p:bldP spid="222213" grpId="0" animBg="1"/>
      <p:bldP spid="2222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7923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Lesson 8 CYP4</a:t>
            </a:r>
          </a:p>
        </p:txBody>
      </p:sp>
      <p:graphicFrame>
        <p:nvGraphicFramePr>
          <p:cNvPr id="337924" name="TPChart"/>
          <p:cNvGraphicFramePr>
            <a:graphicFrameLocks noChangeAspect="1"/>
          </p:cNvGraphicFramePr>
          <p:nvPr/>
        </p:nvGraphicFramePr>
        <p:xfrm>
          <a:off x="5737225" y="2438400"/>
          <a:ext cx="3130550" cy="3521075"/>
        </p:xfrm>
        <a:graphic>
          <a:graphicData uri="http://schemas.openxmlformats.org/presentationml/2006/ole">
            <p:oleObj spid="_x0000_s28674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947738" y="22098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26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2098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8</a:t>
            </a:r>
            <a:r>
              <a:rPr lang="pt-BR" i="1"/>
              <a:t>h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8</a:t>
            </a:r>
            <a:r>
              <a:rPr lang="pt-BR" i="1"/>
              <a:t>h</a:t>
            </a:r>
            <a:r>
              <a:rPr lang="pt-BR" baseline="40000"/>
              <a:t>3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8</a:t>
            </a:r>
            <a:r>
              <a:rPr lang="pt-BR" i="1"/>
              <a:t>h</a:t>
            </a:r>
            <a:r>
              <a:rPr lang="pt-BR" baseline="40000"/>
              <a:t>6</a:t>
            </a:r>
            <a:endParaRPr lang="pt-BR" i="1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8</a:t>
            </a:r>
            <a:r>
              <a:rPr lang="pt-BR" i="1"/>
              <a:t>h</a:t>
            </a:r>
            <a:r>
              <a:rPr lang="pt-BR" baseline="40000"/>
              <a:t>9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1419225"/>
            <a:ext cx="8305800" cy="506413"/>
            <a:chOff x="336" y="894"/>
            <a:chExt cx="5232" cy="319"/>
          </a:xfrm>
        </p:grpSpPr>
        <p:pic>
          <p:nvPicPr>
            <p:cNvPr id="337933" name="Picture 13" descr="Eqn_3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894"/>
              <a:ext cx="714" cy="317"/>
            </a:xfrm>
            <a:prstGeom prst="rect">
              <a:avLst/>
            </a:prstGeom>
            <a:noFill/>
          </p:spPr>
        </p:pic>
        <p:sp>
          <p:nvSpPr>
            <p:cNvPr id="337927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Simplify             .</a:t>
              </a:r>
            </a:p>
          </p:txBody>
        </p:sp>
      </p:grpSp>
      <p:pic>
        <p:nvPicPr>
          <p:cNvPr id="337928" name="Picture 8" descr="CheckProgres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337929" name="Picture 9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37930" name="Picture 10" descr="Example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37931" name="Picture 11" descr="LH_10-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7932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7924" grpId="0"/>
      <p:bldP spid="337925" grpId="0" animBg="1"/>
      <p:bldP spid="3379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997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Lesson 8 CYP5</a:t>
            </a:r>
          </a:p>
        </p:txBody>
      </p:sp>
      <p:graphicFrame>
        <p:nvGraphicFramePr>
          <p:cNvPr id="339972" name="TPChart"/>
          <p:cNvGraphicFramePr>
            <a:graphicFrameLocks noChangeAspect="1"/>
          </p:cNvGraphicFramePr>
          <p:nvPr/>
        </p:nvGraphicFramePr>
        <p:xfrm>
          <a:off x="6143625" y="2895600"/>
          <a:ext cx="2724150" cy="3063875"/>
        </p:xfrm>
        <a:graphic>
          <a:graphicData uri="http://schemas.openxmlformats.org/presentationml/2006/ole">
            <p:oleObj spid="_x0000_s32770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947738" y="35671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7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743200"/>
            <a:ext cx="4876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09600" indent="-609600">
              <a:spcBef>
                <a:spcPct val="70000"/>
              </a:spcBef>
              <a:spcAft>
                <a:spcPct val="70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7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baseline="4000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 units</a:t>
            </a:r>
            <a:endParaRPr lang="pt-BR"/>
          </a:p>
          <a:p>
            <a:pPr marL="609600" indent="-609600">
              <a:spcBef>
                <a:spcPct val="70000"/>
              </a:spcBef>
              <a:spcAft>
                <a:spcPct val="70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7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baseline="4000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|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| units</a:t>
            </a:r>
            <a:endParaRPr lang="pt-BR"/>
          </a:p>
          <a:p>
            <a:pPr marL="609600" indent="-609600">
              <a:spcBef>
                <a:spcPct val="70000"/>
              </a:spcBef>
              <a:spcAft>
                <a:spcPct val="70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7|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baseline="4000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4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baseline="4000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| units</a:t>
            </a:r>
            <a:endParaRPr lang="pt-BR"/>
          </a:p>
          <a:p>
            <a:pPr marL="609600" indent="-609600">
              <a:spcBef>
                <a:spcPct val="70000"/>
              </a:spcBef>
              <a:spcAft>
                <a:spcPct val="70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7|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baseline="4000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 i="1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| units</a:t>
            </a:r>
            <a:endParaRPr lang="pt-BR">
              <a:solidFill>
                <a:srgbClr val="000000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33997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GEOMETRY  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Express the length of one side of the square whose area is 49</a:t>
            </a:r>
            <a:r>
              <a:rPr lang="en-US" i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baseline="400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4</a:t>
            </a:r>
            <a:r>
              <a:rPr lang="en-US" i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baseline="400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square units as a monomial.</a:t>
            </a:r>
          </a:p>
        </p:txBody>
      </p:sp>
      <p:pic>
        <p:nvPicPr>
          <p:cNvPr id="339976" name="Picture 8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339977" name="Picture 9" descr="CheckPoint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39978" name="Picture 10" descr="Exampl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39979" name="Picture 11" descr="LH_10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39980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9972" grpId="0"/>
      <p:bldP spid="339973" grpId="0" animBg="1"/>
      <p:bldP spid="339974" grpId="0" autoUpdateAnimBg="0"/>
      <p:bldP spid="3399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003" name="Picture 11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Lesson 8</a:t>
            </a:r>
          </a:p>
        </p:txBody>
      </p:sp>
      <p:pic>
        <p:nvPicPr>
          <p:cNvPr id="340996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340997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340998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340999" name="Picture 7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341000" name="Picture 8" descr="Math NAV-Online">
            <a:hlinkClick r:id="rId10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pic>
        <p:nvPicPr>
          <p:cNvPr id="341001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65" name="Picture 33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3266" name="Picture 34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2232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3235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7-4</a:t>
            </a:r>
          </a:p>
        </p:txBody>
      </p:sp>
      <p:graphicFrame>
        <p:nvGraphicFramePr>
          <p:cNvPr id="223236" name="TPChart"/>
          <p:cNvGraphicFramePr>
            <a:graphicFrameLocks noChangeAspect="1"/>
          </p:cNvGraphicFramePr>
          <p:nvPr/>
        </p:nvGraphicFramePr>
        <p:xfrm>
          <a:off x="5737225" y="2438400"/>
          <a:ext cx="3130550" cy="3521075"/>
        </p:xfrm>
        <a:graphic>
          <a:graphicData uri="http://schemas.openxmlformats.org/presentationml/2006/ole">
            <p:oleObj spid="_x0000_s49154" name="Chart" r:id="rId9" imgW="4572000" imgH="5143500" progId="MSGraph.Chart.8">
              <p:embed followColorScheme="full"/>
            </p:oleObj>
          </a:graphicData>
        </a:graphic>
      </p:graphicFrame>
      <p:sp>
        <p:nvSpPr>
          <p:cNvPr id="223237" name="Oval 5"/>
          <p:cNvSpPr>
            <a:spLocks noChangeArrowheads="1"/>
          </p:cNvSpPr>
          <p:nvPr/>
        </p:nvSpPr>
        <p:spPr bwMode="auto">
          <a:xfrm>
            <a:off x="1100138" y="54911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240" name="Picture 8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223241" name="Picture 9" descr="Example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pic>
        <p:nvPicPr>
          <p:cNvPr id="22324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223243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23246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10-6)</a:t>
            </a:r>
          </a:p>
        </p:txBody>
      </p:sp>
      <p:pic>
        <p:nvPicPr>
          <p:cNvPr id="223248" name="Picture 16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223268" name="Picture 36" descr="10-7-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1428750"/>
            <a:ext cx="7212013" cy="831850"/>
          </a:xfrm>
          <a:prstGeom prst="rect">
            <a:avLst/>
          </a:prstGeom>
          <a:noFill/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66800" y="2487613"/>
            <a:ext cx="2790825" cy="3730625"/>
            <a:chOff x="672" y="1567"/>
            <a:chExt cx="1758" cy="2350"/>
          </a:xfrm>
        </p:grpSpPr>
        <p:sp>
          <p:nvSpPr>
            <p:cNvPr id="223238" name="TPAnswers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2" y="1694"/>
              <a:ext cx="1758" cy="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</a:pPr>
              <a:r>
                <a:rPr lang="pt-BR">
                  <a:solidFill>
                    <a:srgbClr val="00539D"/>
                  </a:solidFill>
                </a:rPr>
                <a:t>A.</a:t>
              </a:r>
              <a:r>
                <a:rPr lang="pt-BR"/>
                <a:t>	</a:t>
              </a:r>
              <a:endParaRPr lang="pt-BR" b="0"/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</a:pPr>
              <a:r>
                <a:rPr lang="pt-BR">
                  <a:solidFill>
                    <a:srgbClr val="00539D"/>
                  </a:solidFill>
                </a:rPr>
                <a:t>B.</a:t>
              </a:r>
              <a:r>
                <a:rPr lang="pt-BR"/>
                <a:t>	</a:t>
              </a:r>
              <a:r>
                <a:rPr lang="pt-BR" b="0" i="1"/>
                <a:t>a</a:t>
              </a:r>
              <a:r>
                <a:rPr lang="pt-BR" b="0" baseline="40000"/>
                <a:t>8</a:t>
              </a:r>
              <a:r>
                <a:rPr lang="pt-BR" b="0" i="1"/>
                <a:t>b</a:t>
              </a:r>
              <a:r>
                <a:rPr lang="pt-BR" b="0" baseline="40000"/>
                <a:t>13</a:t>
              </a:r>
              <a:endParaRPr lang="pt-BR" b="0" i="1" baseline="40000"/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</a:pPr>
              <a:r>
                <a:rPr lang="pt-BR">
                  <a:solidFill>
                    <a:srgbClr val="00539D"/>
                  </a:solidFill>
                </a:rPr>
                <a:t>C.</a:t>
              </a:r>
              <a:r>
                <a:rPr lang="pt-BR"/>
                <a:t>	</a:t>
              </a:r>
              <a:r>
                <a:rPr lang="pt-BR" b="0" i="1"/>
                <a:t>a</a:t>
              </a:r>
              <a:r>
                <a:rPr lang="pt-BR" b="0" baseline="40000"/>
                <a:t>15</a:t>
              </a:r>
              <a:r>
                <a:rPr lang="pt-BR" b="0" i="1"/>
                <a:t>b</a:t>
              </a:r>
              <a:r>
                <a:rPr lang="pt-BR" b="0" baseline="40000"/>
                <a:t>30</a:t>
              </a:r>
              <a:endParaRPr lang="pt-BR" b="0" i="1" baseline="40000"/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</a:pPr>
              <a:r>
                <a:rPr lang="pt-BR">
                  <a:solidFill>
                    <a:srgbClr val="00539D"/>
                  </a:solidFill>
                </a:rPr>
                <a:t>D.</a:t>
              </a:r>
              <a:r>
                <a:rPr lang="pt-BR"/>
                <a:t>	</a:t>
              </a:r>
              <a:r>
                <a:rPr lang="pt-BR" b="0" i="1"/>
                <a:t>a</a:t>
              </a:r>
              <a:r>
                <a:rPr lang="pt-BR" b="0" baseline="40000"/>
                <a:t>2</a:t>
              </a:r>
              <a:r>
                <a:rPr lang="pt-BR" b="0" i="1"/>
                <a:t>b</a:t>
              </a:r>
              <a:r>
                <a:rPr lang="pt-BR" b="0" baseline="40000"/>
                <a:t>7</a:t>
              </a:r>
            </a:p>
          </p:txBody>
        </p:sp>
        <p:pic>
          <p:nvPicPr>
            <p:cNvPr id="223269" name="Picture 37" descr="ch10_5mc"/>
            <p:cNvPicPr>
              <a:picLocks noChangeAspect="1" noChangeArrowheads="1"/>
            </p:cNvPicPr>
            <p:nvPr/>
          </p:nvPicPr>
          <p:blipFill>
            <a:blip r:embed="rId17"/>
            <a:srcRect t="84123"/>
            <a:stretch>
              <a:fillRect/>
            </a:stretch>
          </p:blipFill>
          <p:spPr bwMode="auto">
            <a:xfrm>
              <a:off x="1026" y="1567"/>
              <a:ext cx="576" cy="513"/>
            </a:xfrm>
            <a:prstGeom prst="rect">
              <a:avLst/>
            </a:prstGeom>
            <a:noFill/>
          </p:spPr>
        </p:pic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3236" grpId="0"/>
      <p:bldP spid="223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0" name="Picture 20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1" name="Picture 21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2252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5283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7-5</a:t>
            </a:r>
          </a:p>
        </p:txBody>
      </p:sp>
      <p:graphicFrame>
        <p:nvGraphicFramePr>
          <p:cNvPr id="225284" name="TPChart"/>
          <p:cNvGraphicFramePr>
            <a:graphicFrameLocks noChangeAspect="1"/>
          </p:cNvGraphicFramePr>
          <p:nvPr/>
        </p:nvGraphicFramePr>
        <p:xfrm>
          <a:off x="5334000" y="2819400"/>
          <a:ext cx="3378200" cy="2967038"/>
        </p:xfrm>
        <a:graphic>
          <a:graphicData uri="http://schemas.openxmlformats.org/presentationml/2006/ole">
            <p:oleObj spid="_x0000_s51202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225285" name="Oval 5"/>
          <p:cNvSpPr>
            <a:spLocks noChangeArrowheads="1"/>
          </p:cNvSpPr>
          <p:nvPr/>
        </p:nvSpPr>
        <p:spPr bwMode="auto">
          <a:xfrm>
            <a:off x="1100138" y="46767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8003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3 inches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9 inches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27 inches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81 inches</a:t>
            </a:r>
          </a:p>
        </p:txBody>
      </p:sp>
      <p:sp>
        <p:nvSpPr>
          <p:cNvPr id="225287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The area of a rectangle is 3</a:t>
            </a:r>
            <a:r>
              <a:rPr lang="en-US" baseline="40000">
                <a:solidFill>
                  <a:srgbClr val="00539D"/>
                </a:solidFill>
              </a:rPr>
              <a:t>8</a:t>
            </a:r>
            <a:r>
              <a:rPr lang="en-US">
                <a:solidFill>
                  <a:srgbClr val="00539D"/>
                </a:solidFill>
              </a:rPr>
              <a:t> square inches. If the width is 3</a:t>
            </a:r>
            <a:r>
              <a:rPr lang="en-US" baseline="40000">
                <a:solidFill>
                  <a:srgbClr val="00539D"/>
                </a:solidFill>
              </a:rPr>
              <a:t>5</a:t>
            </a:r>
            <a:r>
              <a:rPr lang="en-US">
                <a:solidFill>
                  <a:srgbClr val="00539D"/>
                </a:solidFill>
              </a:rPr>
              <a:t> inches, find the length of the rectangle.</a:t>
            </a:r>
          </a:p>
        </p:txBody>
      </p:sp>
      <p:pic>
        <p:nvPicPr>
          <p:cNvPr id="225288" name="Picture 8" descr="CheckPoint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22529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25292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225295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10-6)</a:t>
            </a:r>
          </a:p>
        </p:txBody>
      </p:sp>
      <p:pic>
        <p:nvPicPr>
          <p:cNvPr id="225297" name="Picture 17" descr="FiveMinuteCheck"/>
          <p:cNvPicPr>
            <a:picLocks noChangeAspect="1" noChangeArrowheads="1"/>
          </p:cNvPicPr>
          <p:nvPr/>
        </p:nvPicPr>
        <p:blipFill>
          <a:blip r:embed="rId14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225303" name="Picture 23" descr="Example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3088" y="1781175"/>
            <a:ext cx="457200" cy="457200"/>
          </a:xfrm>
          <a:prstGeom prst="rect">
            <a:avLst/>
          </a:prstGeom>
          <a:noFill/>
        </p:spPr>
      </p:pic>
      <p:pic>
        <p:nvPicPr>
          <p:cNvPr id="225305" name="Picture 25" descr="CAStdPra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284" grpId="0"/>
      <p:bldP spid="225285" grpId="0" animBg="1"/>
      <p:bldP spid="225286" grpId="0" autoUpdateAnimBg="0"/>
      <p:bldP spid="2252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0211" name="Picture 3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35021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0213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8-1</a:t>
            </a:r>
          </a:p>
        </p:txBody>
      </p:sp>
      <p:graphicFrame>
        <p:nvGraphicFramePr>
          <p:cNvPr id="350214" name="TPChart"/>
          <p:cNvGraphicFramePr>
            <a:graphicFrameLocks noChangeAspect="1"/>
          </p:cNvGraphicFramePr>
          <p:nvPr/>
        </p:nvGraphicFramePr>
        <p:xfrm>
          <a:off x="5737225" y="2438400"/>
          <a:ext cx="3130550" cy="3521075"/>
        </p:xfrm>
        <a:graphic>
          <a:graphicData uri="http://schemas.openxmlformats.org/presentationml/2006/ole">
            <p:oleObj spid="_x0000_s53250" name="Chart" r:id="rId9" imgW="4572000" imgH="5143500" progId="MSGraph.Chart.8">
              <p:embed followColorScheme="full"/>
            </p:oleObj>
          </a:graphicData>
        </a:graphic>
      </p:graphicFrame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1100138" y="42957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216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4003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75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1,000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15,625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3,125</a:t>
            </a:r>
            <a:endParaRPr lang="pt-BR" baseline="40000"/>
          </a:p>
        </p:txBody>
      </p:sp>
      <p:sp>
        <p:nvSpPr>
          <p:cNvPr id="350217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Simplify (5</a:t>
            </a:r>
            <a:r>
              <a:rPr lang="en-US" baseline="40000">
                <a:solidFill>
                  <a:srgbClr val="00539D"/>
                </a:solidFill>
              </a:rPr>
              <a:t>2</a:t>
            </a:r>
            <a:r>
              <a:rPr lang="en-US">
                <a:solidFill>
                  <a:srgbClr val="00539D"/>
                </a:solidFill>
              </a:rPr>
              <a:t>)</a:t>
            </a:r>
            <a:r>
              <a:rPr lang="en-US" baseline="40000">
                <a:solidFill>
                  <a:srgbClr val="00539D"/>
                </a:solidFill>
              </a:rPr>
              <a:t>3</a:t>
            </a:r>
            <a:r>
              <a:rPr lang="en-US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350218" name="Picture 10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pic>
        <p:nvPicPr>
          <p:cNvPr id="350219" name="Picture 11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50220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350221" name="Picture 13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350222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10-7)</a:t>
            </a:r>
          </a:p>
        </p:txBody>
      </p:sp>
      <p:pic>
        <p:nvPicPr>
          <p:cNvPr id="350224" name="Picture 16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0214" grpId="0"/>
      <p:bldP spid="350215" grpId="0" animBg="1"/>
      <p:bldP spid="350216" grpId="0" autoUpdateAnimBg="0"/>
      <p:bldP spid="3502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1235" name="Picture 3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351236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8-2</a:t>
            </a:r>
          </a:p>
        </p:txBody>
      </p:sp>
      <p:sp>
        <p:nvSpPr>
          <p:cNvPr id="3512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351238" name="TPChart"/>
          <p:cNvGraphicFramePr>
            <a:graphicFrameLocks noChangeAspect="1"/>
          </p:cNvGraphicFramePr>
          <p:nvPr/>
        </p:nvGraphicFramePr>
        <p:xfrm>
          <a:off x="5284788" y="2787650"/>
          <a:ext cx="3478212" cy="3030538"/>
        </p:xfrm>
        <a:graphic>
          <a:graphicData uri="http://schemas.openxmlformats.org/presentationml/2006/ole">
            <p:oleObj spid="_x0000_s55298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351239" name="Oval 7"/>
          <p:cNvSpPr>
            <a:spLocks noChangeArrowheads="1"/>
          </p:cNvSpPr>
          <p:nvPr/>
        </p:nvSpPr>
        <p:spPr bwMode="auto">
          <a:xfrm>
            <a:off x="1100138" y="33242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0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</a:t>
            </a:r>
            <a:r>
              <a:rPr lang="pt-BR" i="1"/>
              <a:t>n</a:t>
            </a:r>
            <a:r>
              <a:rPr lang="pt-BR" baseline="40000"/>
              <a:t>13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</a:t>
            </a:r>
            <a:r>
              <a:rPr lang="pt-BR" i="1"/>
              <a:t>n</a:t>
            </a:r>
            <a:r>
              <a:rPr lang="pt-BR" baseline="40000"/>
              <a:t>40</a:t>
            </a:r>
            <a:endParaRPr lang="pt-BR" i="1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</a:t>
            </a:r>
            <a:r>
              <a:rPr lang="pt-BR" i="1"/>
              <a:t>n</a:t>
            </a:r>
            <a:r>
              <a:rPr lang="pt-BR" baseline="40000"/>
              <a:t>3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</a:t>
            </a:r>
            <a:r>
              <a:rPr lang="pt-BR" i="1"/>
              <a:t>n</a:t>
            </a:r>
            <a:r>
              <a:rPr lang="pt-BR" baseline="40000"/>
              <a:t>–3</a:t>
            </a:r>
          </a:p>
        </p:txBody>
      </p:sp>
      <p:sp>
        <p:nvSpPr>
          <p:cNvPr id="351241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Simplify (</a:t>
            </a:r>
            <a:r>
              <a:rPr lang="en-US" i="1">
                <a:solidFill>
                  <a:srgbClr val="00539D"/>
                </a:solidFill>
              </a:rPr>
              <a:t>n</a:t>
            </a:r>
            <a:r>
              <a:rPr lang="en-US" baseline="40000">
                <a:solidFill>
                  <a:srgbClr val="00539D"/>
                </a:solidFill>
              </a:rPr>
              <a:t>5</a:t>
            </a:r>
            <a:r>
              <a:rPr lang="en-US">
                <a:solidFill>
                  <a:srgbClr val="00539D"/>
                </a:solidFill>
              </a:rPr>
              <a:t>)</a:t>
            </a:r>
            <a:r>
              <a:rPr lang="en-US" baseline="40000">
                <a:solidFill>
                  <a:srgbClr val="00539D"/>
                </a:solidFill>
              </a:rPr>
              <a:t>8</a:t>
            </a:r>
            <a:r>
              <a:rPr lang="en-US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351242" name="Picture 10" descr="Exampl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pic>
        <p:nvPicPr>
          <p:cNvPr id="351243" name="Picture 11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51244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351245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351246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10-7)</a:t>
            </a:r>
          </a:p>
        </p:txBody>
      </p:sp>
      <p:pic>
        <p:nvPicPr>
          <p:cNvPr id="351248" name="Picture 16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1238" grpId="0"/>
      <p:bldP spid="351239" grpId="0" animBg="1"/>
      <p:bldP spid="351240" grpId="0" autoUpdateAnimBg="0"/>
      <p:bldP spid="3512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Math Proto Interface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2259" name="Picture 3" descr="Ch10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35226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226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/>
              <a:t>5Min 8-3</a:t>
            </a:r>
          </a:p>
        </p:txBody>
      </p:sp>
      <p:graphicFrame>
        <p:nvGraphicFramePr>
          <p:cNvPr id="352262" name="TPChart"/>
          <p:cNvGraphicFramePr>
            <a:graphicFrameLocks noChangeAspect="1"/>
          </p:cNvGraphicFramePr>
          <p:nvPr/>
        </p:nvGraphicFramePr>
        <p:xfrm>
          <a:off x="5334000" y="2819400"/>
          <a:ext cx="3378200" cy="2967038"/>
        </p:xfrm>
        <a:graphic>
          <a:graphicData uri="http://schemas.openxmlformats.org/presentationml/2006/ole">
            <p:oleObj spid="_x0000_s57346" name="Chart" r:id="rId9" imgW="4686300" imgH="4114800" progId="MSGraph.Chart.8">
              <p:embed followColorScheme="full"/>
            </p:oleObj>
          </a:graphicData>
        </a:graphic>
      </p:graphicFrame>
      <p:sp>
        <p:nvSpPr>
          <p:cNvPr id="352263" name="Oval 7"/>
          <p:cNvSpPr>
            <a:spLocks noChangeArrowheads="1"/>
          </p:cNvSpPr>
          <p:nvPr/>
        </p:nvSpPr>
        <p:spPr bwMode="auto">
          <a:xfrm>
            <a:off x="1100138" y="51625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64" name="TPAnswer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3622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A.</a:t>
            </a:r>
            <a:r>
              <a:rPr lang="pt-BR"/>
              <a:t>	5</a:t>
            </a:r>
            <a:r>
              <a:rPr lang="pt-BR" i="1"/>
              <a:t>k</a:t>
            </a:r>
            <a:r>
              <a:rPr lang="pt-BR" sz="1200" i="1"/>
              <a:t> </a:t>
            </a:r>
            <a:r>
              <a:rPr lang="pt-BR" baseline="40000"/>
              <a:t>8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B.</a:t>
            </a:r>
            <a:r>
              <a:rPr lang="pt-BR"/>
              <a:t>	5</a:t>
            </a:r>
            <a:r>
              <a:rPr lang="pt-BR" i="1"/>
              <a:t>k</a:t>
            </a:r>
            <a:r>
              <a:rPr lang="pt-BR" sz="1200" i="1"/>
              <a:t> </a:t>
            </a:r>
            <a:r>
              <a:rPr lang="pt-BR" baseline="40000"/>
              <a:t>15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C.</a:t>
            </a:r>
            <a:r>
              <a:rPr lang="pt-BR"/>
              <a:t>	125</a:t>
            </a:r>
            <a:r>
              <a:rPr lang="pt-BR" i="1"/>
              <a:t>k</a:t>
            </a:r>
            <a:r>
              <a:rPr lang="pt-BR" sz="1200" i="1"/>
              <a:t> </a:t>
            </a:r>
            <a:r>
              <a:rPr lang="pt-BR" baseline="40000"/>
              <a:t>8</a:t>
            </a:r>
            <a:endParaRPr lang="pt-BR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</a:rPr>
              <a:t>D.</a:t>
            </a:r>
            <a:r>
              <a:rPr lang="pt-BR"/>
              <a:t>	125</a:t>
            </a:r>
            <a:r>
              <a:rPr lang="pt-BR" i="1"/>
              <a:t>k</a:t>
            </a:r>
            <a:r>
              <a:rPr lang="pt-BR" sz="1200" i="1"/>
              <a:t> </a:t>
            </a:r>
            <a:r>
              <a:rPr lang="pt-BR" baseline="40000"/>
              <a:t>15</a:t>
            </a:r>
          </a:p>
        </p:txBody>
      </p:sp>
      <p:pic>
        <p:nvPicPr>
          <p:cNvPr id="352265" name="Picture 9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pic>
        <p:nvPicPr>
          <p:cNvPr id="352266" name="Picture 10" descr="CheckPoint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5802313"/>
            <a:ext cx="1346200" cy="414337"/>
          </a:xfrm>
          <a:prstGeom prst="rect">
            <a:avLst/>
          </a:prstGeom>
          <a:noFill/>
        </p:spPr>
      </p:pic>
      <p:pic>
        <p:nvPicPr>
          <p:cNvPr id="352267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352268" name="Picture 12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352269" name="Picture 13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10-7)</a:t>
            </a:r>
          </a:p>
        </p:txBody>
      </p:sp>
      <p:pic>
        <p:nvPicPr>
          <p:cNvPr id="352271" name="Picture 15" descr="FiveMinuteCheck"/>
          <p:cNvPicPr>
            <a:picLocks noChangeAspect="1" noChangeArrowheads="1"/>
          </p:cNvPicPr>
          <p:nvPr/>
        </p:nvPicPr>
        <p:blipFill>
          <a:blip r:embed="rId15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352272" name="TPQuestion"/>
          <p:cNvSpPr>
            <a:spLocks noChangeArrowheads="1"/>
          </p:cNvSpPr>
          <p:nvPr/>
        </p:nvSpPr>
        <p:spPr bwMode="auto">
          <a:xfrm>
            <a:off x="685800" y="165735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Simplify (5</a:t>
            </a:r>
            <a:r>
              <a:rPr lang="en-US" i="1">
                <a:solidFill>
                  <a:srgbClr val="00539D"/>
                </a:solidFill>
              </a:rPr>
              <a:t>k</a:t>
            </a:r>
            <a:r>
              <a:rPr lang="en-US" sz="1200" i="1">
                <a:solidFill>
                  <a:srgbClr val="00539D"/>
                </a:solidFill>
              </a:rPr>
              <a:t> </a:t>
            </a:r>
            <a:r>
              <a:rPr lang="en-US" baseline="40000">
                <a:solidFill>
                  <a:srgbClr val="00539D"/>
                </a:solidFill>
              </a:rPr>
              <a:t>5</a:t>
            </a:r>
            <a:r>
              <a:rPr lang="en-US">
                <a:solidFill>
                  <a:srgbClr val="00539D"/>
                </a:solidFill>
              </a:rPr>
              <a:t>)</a:t>
            </a:r>
            <a:r>
              <a:rPr lang="en-US" baseline="40000">
                <a:solidFill>
                  <a:srgbClr val="00539D"/>
                </a:solidFill>
              </a:rPr>
              <a:t>3</a:t>
            </a:r>
            <a:r>
              <a:rPr lang="en-US">
                <a:solidFill>
                  <a:srgbClr val="00539D"/>
                </a:solidFill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2262" grpId="0"/>
      <p:bldP spid="352263" grpId="0" animBg="1"/>
      <p:bldP spid="352264" grpId="0" autoUpdateAnimBg="0"/>
      <p:bldP spid="3522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MI/Vocab</a:t>
            </a:r>
          </a:p>
        </p:txBody>
      </p:sp>
      <p:pic>
        <p:nvPicPr>
          <p:cNvPr id="323587" name="Picture 3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057275" y="1500188"/>
            <a:ext cx="75533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Find roots of monomials.</a:t>
            </a:r>
          </a:p>
        </p:txBody>
      </p:sp>
      <p:pic>
        <p:nvPicPr>
          <p:cNvPr id="323590" name="Picture 6" descr="Vocab 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2233613"/>
            <a:ext cx="3529013" cy="511175"/>
          </a:xfrm>
          <a:prstGeom prst="rect">
            <a:avLst/>
          </a:prstGeom>
          <a:noFill/>
        </p:spPr>
      </p:pic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1057275" y="2879725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cube root</a:t>
            </a:r>
          </a:p>
        </p:txBody>
      </p:sp>
      <p:pic>
        <p:nvPicPr>
          <p:cNvPr id="323592" name="Picture 8" descr="LH_10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build="p" autoUpdateAnimBg="0" advAuto="0"/>
      <p:bldP spid="3235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8 CA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057275" y="1503363"/>
            <a:ext cx="77057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Standard 7AF2.2</a:t>
            </a:r>
            <a:r>
              <a:rPr lang="en-US">
                <a:solidFill>
                  <a:srgbClr val="FF0000"/>
                </a:solidFill>
                <a:ea typeface="Times New Roman" pitchFamily="-97" charset="0"/>
                <a:cs typeface="Times New Roman" pitchFamily="-97" charset="0"/>
              </a:rPr>
              <a:t>  </a:t>
            </a:r>
            <a:r>
              <a:rPr lang="en-US" b="0">
                <a:ea typeface="Times New Roman" pitchFamily="-97" charset="0"/>
                <a:cs typeface="Times New Roman" pitchFamily="-97" charset="0"/>
              </a:rPr>
              <a:t>Multiply </a:t>
            </a:r>
            <a:r>
              <a:rPr lang="en-US" b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and</a:t>
            </a:r>
            <a:r>
              <a:rPr lang="en-US" b="0">
                <a:ea typeface="Times New Roman" pitchFamily="-97" charset="0"/>
                <a:cs typeface="Times New Roman" pitchFamily="-97" charset="0"/>
              </a:rPr>
              <a:t> divide monomials; 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extend the process of</a:t>
            </a:r>
            <a:r>
              <a:rPr lang="en-US" b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 taking powers and </a:t>
            </a:r>
            <a:r>
              <a:rPr lang="en-US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extracting roots to monomials when the latter results in a monomial with an integer exponent.</a:t>
            </a:r>
          </a:p>
        </p:txBody>
      </p:sp>
      <p:pic>
        <p:nvPicPr>
          <p:cNvPr id="324613" name="Picture 5" descr="LH_10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4614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324615" name="Picture 7" descr="CA STDS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TOTALRESPONSES" val="5"/>
  <p:tag name="SLICED" val="False"/>
  <p:tag name="RESPONSES" val="NA,1,5,4;4;1;3;4;"/>
  <p:tag name="CHARTSTRINGSTD" val="1 0 1 3"/>
  <p:tag name="CHARTSTRINGREV" val="3 1 0 1"/>
  <p:tag name="CHARTSTRINGSTDPER" val="0.2 0 0.2 0.6"/>
  <p:tag name="CHARTSTRINGREVPER" val="0.6 0.2 0 0.2"/>
  <p:tag name="ANSWERSALIAS" val="A¤B¤C¤D"/>
  <p:tag name="RESPONSESGATHERED" val="False"/>
  <p:tag name="SLIDEGUID" val="1D523FC2C05211DBB053000D93448B5C"/>
  <p:tag name="QUESTIONTEXT" val="Simplify (52)3."/>
  <p:tag name="QUESTIONALIAS" val="Simplify (52)3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TOTALRESPONSES" val="5"/>
  <p:tag name="SLICED" val="False"/>
  <p:tag name="RESPONSES" val="NA,1,5,4;4;3;2;3;"/>
  <p:tag name="CHARTSTRINGSTD" val="0 1 2 2"/>
  <p:tag name="CHARTSTRINGREV" val="2 2 1 0"/>
  <p:tag name="CHARTSTRINGSTDPER" val="0 0.2 0.4 0.4"/>
  <p:tag name="CHARTSTRINGREVPER" val="0.4 0.4 0.2 0"/>
  <p:tag name="ANSWERSALIAS" val="A¤B¤C¤D"/>
  <p:tag name="RESPONSESGATHERED" val="False"/>
  <p:tag name="SLIDEGUID" val="1D558946C05211DBB053000D93448B5C"/>
  <p:tag name="QUESTIONTEXT" val="Simplify (n5)8."/>
  <p:tag name="QUESTIONALIAS" val="Simplify (n5)8.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TOTALRESPONSES" val="5"/>
  <p:tag name="SLICED" val="False"/>
  <p:tag name="RESPONSES" val="NA,1,5,2;3;2;2;4;"/>
  <p:tag name="CHARTSTRINGSTD" val="0 3 1 1"/>
  <p:tag name="CHARTSTRINGREV" val="1 1 3 0"/>
  <p:tag name="CHARTSTRINGSTDPER" val="0 0.6 0.2 0.2"/>
  <p:tag name="CHARTSTRINGREVPER" val="0.2 0.2 0.6 0"/>
  <p:tag name="ANSWERSALIAS" val="A¤B¤C¤D"/>
  <p:tag name="RESPONSESGATHERED" val="False"/>
  <p:tag name="SLIDEGUID" val="1D58D3A9C05211DBB053000D93448B5C"/>
  <p:tag name="QUESTIONTEXT" val="Simplify (5k 5)3."/>
  <p:tag name="QUESTIONALIAS" val="Simplify (5k 5)3.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D39FAD4481F1438EBEB03D9DE9064C65"/>
  <p:tag name="TOTALRESPONSES" val="5"/>
  <p:tag name="SLICED" val="False"/>
  <p:tag name="RESPONSES" val="NA,1,5,2;3;2;2;4;"/>
  <p:tag name="CHARTSTRINGSTD" val="0 3 1 1"/>
  <p:tag name="CHARTSTRINGREV" val="1 1 3 0"/>
  <p:tag name="CHARTSTRINGSTDPER" val="0 0.6 0.2 0.2"/>
  <p:tag name="CHARTSTRINGREVPER" val="0.2 0.2 0.6 0"/>
  <p:tag name="ANSWERSALIAS" val="A¤B¤C¤D"/>
  <p:tag name="RESPONSESGATHERED" val="False"/>
  <p:tag name="QUESTIONTEXT" val="5Min 7-3"/>
  <p:tag name="QUESTIONALIAS" val="5Min 7-3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ANSWERSALIAS" val="A¤B¤C¤D"/>
  <p:tag name="RESPONSESGATHERED" val="False"/>
  <p:tag name="SLIDEGUID" val="1CC61770C05211DBB053000D93448B5C"/>
  <p:tag name="QUESTIONTEXT" val="Lesson 8 CYP1"/>
  <p:tag name="QUESTIONALIAS" val="Lesson 8 CYP1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ANSWERSALIAS" val="A¤B¤C¤D"/>
  <p:tag name="RESPONSESGATHERED" val="False"/>
  <p:tag name="SLIDEGUID" val="1CCA85E4C05211DBB053000D93448B5C"/>
  <p:tag name="QUESTIONTEXT" val="Lesson 8 CYP2"/>
  <p:tag name="QUESTIONALIAS" val="Lesson 8 CYP2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ANSWERSALIAS" val="A¤B¤C¤D"/>
  <p:tag name="RESPONSESGATHERED" val="False"/>
  <p:tag name="SLIDEGUID" val="1CCF5290C05211DBB053000D93448B5C"/>
  <p:tag name="QUESTIONTEXT" val="Lesson 8 CYP3"/>
  <p:tag name="QUESTIONALIAS" val="Lesson 8 CYP3"/>
  <p:tag name="ANIMREMOVED" val="False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ANSWERSALIAS" val="A¤B¤C¤D"/>
  <p:tag name="RESPONSESGATHERED" val="False"/>
  <p:tag name="SLIDEGUID" val="1CD36382C05211DBB053000D93448B5C"/>
  <p:tag name="QUESTIONTEXT" val="Lesson 8 CYP4"/>
  <p:tag name="QUESTIONALIAS" val="Lesson 8 CYP4"/>
  <p:tag name="ANIMREMOVED" val="False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ANSWERSALIAS" val="A¤B¤C¤D"/>
  <p:tag name="RESPONSESGATHERED" val="False"/>
  <p:tag name="SLIDEGUID" val="1CD75F62C05211DBB053000D93448B5C"/>
  <p:tag name="QUESTIONTEXT" val="GEOMETRY  Express the length of one side of the square whose area is 49m4n2 square units as a monomial."/>
  <p:tag name="QUESTIONALIAS" val="GEOMETRY  Express the length of one side of the square whose area is 49m4n2 square units as a monomial."/>
  <p:tag name="ANIMREMOVED" val="False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SLIDEGUID" val="AAD9DAB68AB34F88B5E673C70DB4D672"/>
  <p:tag name="TOTALRESPONSES" val="5"/>
  <p:tag name="SLICED" val="False"/>
  <p:tag name="RESPONSES" val="NA,1,5,3;1;2;1;1;"/>
  <p:tag name="CHARTSTRINGSTD" val="3 1 1 0"/>
  <p:tag name="CHARTSTRINGREV" val="0 1 1 3"/>
  <p:tag name="CHARTSTRINGSTDPER" val="0.6 0.2 0.2 0"/>
  <p:tag name="CHARTSTRINGREVPER" val="0 0.2 0.2 0.6"/>
  <p:tag name="ANSWERSALIAS" val="A¤B¤C¤D"/>
  <p:tag name="RESPONSESGATHERED" val="False"/>
  <p:tag name="QUESTIONTEXT" val="5Min 7-4"/>
  <p:tag name="QUESTIONALIAS" val="5Min 7-4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SLIDEGUID" val="8E4C57695AB04712A5CBA096231E4901"/>
  <p:tag name="TOTALRESPONSES" val="5"/>
  <p:tag name="SLICED" val="False"/>
  <p:tag name="RESPONSES" val="NA,1,5,1;2;3;4;2;"/>
  <p:tag name="CHARTSTRINGSTD" val="1 2 1 1"/>
  <p:tag name="CHARTSTRINGREV" val="1 1 2 1"/>
  <p:tag name="CHARTSTRINGSTDPER" val="0.2 0.4 0.2 0.2"/>
  <p:tag name="CHARTSTRINGREVPER" val="0.2 0.2 0.4 0.2"/>
  <p:tag name="ANSWERSALIAS" val="A¤B¤C¤D"/>
  <p:tag name="RESPONSESGATHERED" val="False"/>
  <p:tag name="QUESTIONTEXT" val="The area of a rectangle is 38 square inches. If the width is 35 inches, find the length of the rectangle."/>
  <p:tag name="QUESTIONALIAS" val="The area of a rectangle is 38 square inches. If the width is 35 inches, find the length of the rectangle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612</Words>
  <Application>Microsoft Macintosh PowerPoint</Application>
  <PresentationFormat>On-screen Show (4:3)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Chart</vt:lpstr>
      <vt:lpstr>Microsoft Graph Chart</vt:lpstr>
      <vt:lpstr>Splash Screen</vt:lpstr>
      <vt:lpstr>5Min 7-3</vt:lpstr>
      <vt:lpstr>5Min 7-4</vt:lpstr>
      <vt:lpstr>5Min 7-5</vt:lpstr>
      <vt:lpstr>5Min 8-1</vt:lpstr>
      <vt:lpstr>5Min 8-2</vt:lpstr>
      <vt:lpstr>5Min 8-3</vt:lpstr>
      <vt:lpstr>Lesson 8 MI/Vocab</vt:lpstr>
      <vt:lpstr>Lesson 8 CA</vt:lpstr>
      <vt:lpstr>Lesson 8 KC1</vt:lpstr>
      <vt:lpstr>Lesson 8 Ex1</vt:lpstr>
      <vt:lpstr>Lesson 8 Ex2</vt:lpstr>
      <vt:lpstr>Lesson 8 KC2</vt:lpstr>
      <vt:lpstr>Lesson 8 Ex3</vt:lpstr>
      <vt:lpstr>Lesson 8 Ex4</vt:lpstr>
      <vt:lpstr>Lesson 8 Ex5</vt:lpstr>
      <vt:lpstr>Lesson 8 CYP1</vt:lpstr>
      <vt:lpstr>Lesson 8 CYP2</vt:lpstr>
      <vt:lpstr>Lesson 8 CYP3</vt:lpstr>
      <vt:lpstr>Lesson 8 CYP4</vt:lpstr>
      <vt:lpstr>Lesson 8 CYP5</vt:lpstr>
      <vt:lpstr>End of Lesson 8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MI/Vocab</dc:title>
  <dc:creator>Michael Mitchell</dc:creator>
  <cp:lastModifiedBy>Michael Mitchell</cp:lastModifiedBy>
  <cp:revision>4</cp:revision>
  <dcterms:created xsi:type="dcterms:W3CDTF">2009-03-10T15:21:37Z</dcterms:created>
  <dcterms:modified xsi:type="dcterms:W3CDTF">2009-03-10T15:23:16Z</dcterms:modified>
</cp:coreProperties>
</file>