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slides/slide26.xml" ContentType="application/vnd.openxmlformats-officedocument.presentationml.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ags/tag28.xml" ContentType="application/vnd.openxmlformats-officedocument.presentationml.tags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75" r:id="rId2"/>
    <p:sldId id="278" r:id="rId3"/>
    <p:sldId id="279" r:id="rId4"/>
    <p:sldId id="280" r:id="rId5"/>
    <p:sldId id="281" r:id="rId6"/>
    <p:sldId id="257" r:id="rId7"/>
    <p:sldId id="258" r:id="rId8"/>
    <p:sldId id="259" r:id="rId9"/>
    <p:sldId id="260" r:id="rId10"/>
    <p:sldId id="276" r:id="rId11"/>
    <p:sldId id="261" r:id="rId12"/>
    <p:sldId id="264" r:id="rId13"/>
    <p:sldId id="265" r:id="rId14"/>
    <p:sldId id="266" r:id="rId15"/>
    <p:sldId id="282" r:id="rId16"/>
    <p:sldId id="267" r:id="rId17"/>
    <p:sldId id="270" r:id="rId18"/>
    <p:sldId id="271" r:id="rId19"/>
    <p:sldId id="262" r:id="rId20"/>
    <p:sldId id="277" r:id="rId21"/>
    <p:sldId id="263" r:id="rId22"/>
    <p:sldId id="268" r:id="rId23"/>
    <p:sldId id="269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Objects="1" showGuides="1">
      <p:cViewPr varScale="1">
        <p:scale>
          <a:sx n="101" d="100"/>
          <a:sy n="101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6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CDF75-CE53-6F40-AD69-83A5CF589D84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8C91D-56DC-AA4C-AD8B-57824E5C3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1F7D1-D30C-1548-9344-F2825A4899F1}" type="slidenum">
              <a:rPr lang="en-US"/>
              <a:pPr/>
              <a:t>11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8927D-4904-5847-B0DA-546F7B26A243}" type="slidenum">
              <a:rPr lang="en-US"/>
              <a:pPr/>
              <a:t>12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959B6-B265-7B43-8093-CD9B622F8E98}" type="slidenum">
              <a:rPr lang="en-US"/>
              <a:pPr/>
              <a:t>13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65EF8-D71B-1040-9DD3-E456778BB82C}" type="slidenum">
              <a:rPr lang="en-US"/>
              <a:pPr/>
              <a:t>14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36B7D-A7F3-9B40-A986-957B91D10923}" type="slidenum">
              <a:rPr lang="en-US"/>
              <a:pPr/>
              <a:t>16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CC4CA-C6C7-C748-90A0-80959CF4E02D}" type="slidenum">
              <a:rPr lang="en-US"/>
              <a:pPr/>
              <a:t>17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D147C-DC22-5D42-9A55-FA0145769778}" type="slidenum">
              <a:rPr lang="en-US"/>
              <a:pPr/>
              <a:t>18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19396-F77F-1C40-A9C6-CB74BC754D4F}" type="slidenum">
              <a:rPr lang="en-US"/>
              <a:pPr/>
              <a:t>19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00F98-A07B-B24E-8C96-C54D1FA32790}" type="slidenum">
              <a:rPr lang="en-US"/>
              <a:pPr/>
              <a:t>21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F8B9A-A846-2940-B9EA-4B2782BE81CB}" type="slidenum">
              <a:rPr lang="en-US"/>
              <a:pPr/>
              <a:t>22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52A92-F76E-474D-81EB-9532701C2E71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A84E7-6005-4C4B-A47C-ECFF95FF0086}" type="slidenum">
              <a:rPr lang="en-US"/>
              <a:pPr/>
              <a:t>23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F33B8-0205-4F49-BE39-85C205A344CF}" type="slidenum">
              <a:rPr lang="en-US"/>
              <a:pPr/>
              <a:t>24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4D6A6-4FBF-9343-B388-4ECEBB9C4B2D}" type="slidenum">
              <a:rPr lang="en-US"/>
              <a:pPr/>
              <a:t>25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97F01-3DEC-4045-890A-EE1BEE025271}" type="slidenum">
              <a:rPr lang="en-US"/>
              <a:pPr/>
              <a:t>26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7AF3D-C587-7F4E-9104-CF2AAD71C46F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5902F-0DA9-1F4E-A719-2D33AAC51F14}" type="slidenum">
              <a:rPr lang="en-US"/>
              <a:pPr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9E4E1-B86B-0C43-A7FD-B665332BFA95}" type="slidenum">
              <a:rPr lang="en-US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D8C57-A2E3-324D-85AE-F1B55C8899CE}" type="slidenum">
              <a:rPr lang="en-US"/>
              <a:pPr/>
              <a:t>6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29856-B29B-EC4D-BAF5-9981E2626245}" type="slidenum">
              <a:rPr lang="en-US"/>
              <a:pPr/>
              <a:t>7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14BFC-F3D9-7F4D-862B-FD1AF1C97317}" type="slidenum">
              <a:rPr lang="en-US"/>
              <a:pPr/>
              <a:t>8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98291-A79B-914F-A358-0A7C65DD753C}" type="slidenum">
              <a:rPr lang="en-US"/>
              <a:pPr/>
              <a:t>9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F19-4C53-354F-B7D0-AA07D91509B5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577-FB0F-0744-BA00-D9B852DB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F19-4C53-354F-B7D0-AA07D91509B5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577-FB0F-0744-BA00-D9B852DB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F19-4C53-354F-B7D0-AA07D91509B5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577-FB0F-0744-BA00-D9B852DB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F19-4C53-354F-B7D0-AA07D91509B5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577-FB0F-0744-BA00-D9B852DB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F19-4C53-354F-B7D0-AA07D91509B5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577-FB0F-0744-BA00-D9B852DB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F19-4C53-354F-B7D0-AA07D91509B5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577-FB0F-0744-BA00-D9B852DB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F19-4C53-354F-B7D0-AA07D91509B5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577-FB0F-0744-BA00-D9B852DB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F19-4C53-354F-B7D0-AA07D91509B5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577-FB0F-0744-BA00-D9B852DB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F19-4C53-354F-B7D0-AA07D91509B5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577-FB0F-0744-BA00-D9B852DB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F19-4C53-354F-B7D0-AA07D91509B5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577-FB0F-0744-BA00-D9B852DB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FF19-4C53-354F-B7D0-AA07D91509B5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577-FB0F-0744-BA00-D9B852DB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BFF19-4C53-354F-B7D0-AA07D91509B5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BC577-FB0F-0744-BA00-D9B852DBB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3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6.jpeg"/><Relationship Id="rId5" Type="http://schemas.openxmlformats.org/officeDocument/2006/relationships/image" Target="../media/image15.jpeg"/><Relationship Id="rId6" Type="http://schemas.openxmlformats.org/officeDocument/2006/relationships/image" Target="../media/image18.jpeg"/><Relationship Id="rId7" Type="http://schemas.openxmlformats.org/officeDocument/2006/relationships/image" Target="../media/image13.jpeg"/><Relationship Id="rId8" Type="http://schemas.openxmlformats.org/officeDocument/2006/relationships/image" Target="../media/image16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5.jpeg"/><Relationship Id="rId5" Type="http://schemas.openxmlformats.org/officeDocument/2006/relationships/image" Target="../media/image7.jpeg"/><Relationship Id="rId6" Type="http://schemas.openxmlformats.org/officeDocument/2006/relationships/image" Target="../media/image19.jpeg"/><Relationship Id="rId7" Type="http://schemas.openxmlformats.org/officeDocument/2006/relationships/image" Target="../media/image13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5.jpeg"/><Relationship Id="rId5" Type="http://schemas.openxmlformats.org/officeDocument/2006/relationships/image" Target="../media/image7.jpeg"/><Relationship Id="rId6" Type="http://schemas.openxmlformats.org/officeDocument/2006/relationships/image" Target="../media/image13.jpeg"/><Relationship Id="rId7" Type="http://schemas.openxmlformats.org/officeDocument/2006/relationships/image" Target="../media/image19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5.jpeg"/><Relationship Id="rId5" Type="http://schemas.openxmlformats.org/officeDocument/2006/relationships/image" Target="../media/image7.jpeg"/><Relationship Id="rId6" Type="http://schemas.openxmlformats.org/officeDocument/2006/relationships/image" Target="../media/image13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5.jpeg"/><Relationship Id="rId5" Type="http://schemas.openxmlformats.org/officeDocument/2006/relationships/image" Target="../media/image7.jpeg"/><Relationship Id="rId6" Type="http://schemas.openxmlformats.org/officeDocument/2006/relationships/image" Target="../media/image20.jpeg"/><Relationship Id="rId7" Type="http://schemas.openxmlformats.org/officeDocument/2006/relationships/image" Target="../media/image13.jpeg"/><Relationship Id="rId8" Type="http://schemas.openxmlformats.org/officeDocument/2006/relationships/image" Target="../media/image19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5.jpeg"/><Relationship Id="rId5" Type="http://schemas.openxmlformats.org/officeDocument/2006/relationships/image" Target="../media/image9.jpeg"/><Relationship Id="rId6" Type="http://schemas.openxmlformats.org/officeDocument/2006/relationships/image" Target="../media/image20.jpeg"/><Relationship Id="rId7" Type="http://schemas.openxmlformats.org/officeDocument/2006/relationships/image" Target="../media/image13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15.jpeg"/><Relationship Id="rId7" Type="http://schemas.openxmlformats.org/officeDocument/2006/relationships/image" Target="../media/image9.jpeg"/><Relationship Id="rId8" Type="http://schemas.openxmlformats.org/officeDocument/2006/relationships/image" Target="../media/image13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6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13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6.jpeg"/><Relationship Id="rId5" Type="http://schemas.openxmlformats.org/officeDocument/2006/relationships/image" Target="../media/image22.jpeg"/><Relationship Id="rId6" Type="http://schemas.openxmlformats.org/officeDocument/2006/relationships/image" Target="../media/image25.jpeg"/><Relationship Id="rId7" Type="http://schemas.openxmlformats.org/officeDocument/2006/relationships/image" Target="../media/image13.jpeg"/><Relationship Id="rId8" Type="http://schemas.openxmlformats.org/officeDocument/2006/relationships/image" Target="../media/image23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2.jpeg"/><Relationship Id="rId5" Type="http://schemas.openxmlformats.org/officeDocument/2006/relationships/image" Target="../media/image7.jpeg"/><Relationship Id="rId6" Type="http://schemas.openxmlformats.org/officeDocument/2006/relationships/image" Target="../media/image26.jpeg"/><Relationship Id="rId7" Type="http://schemas.openxmlformats.org/officeDocument/2006/relationships/image" Target="../media/image13.jpe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2.jpeg"/><Relationship Id="rId5" Type="http://schemas.openxmlformats.org/officeDocument/2006/relationships/image" Target="../media/image7.jpeg"/><Relationship Id="rId6" Type="http://schemas.openxmlformats.org/officeDocument/2006/relationships/image" Target="../media/image27.jpeg"/><Relationship Id="rId7" Type="http://schemas.openxmlformats.org/officeDocument/2006/relationships/image" Target="../media/image13.jpeg"/><Relationship Id="rId8" Type="http://schemas.openxmlformats.org/officeDocument/2006/relationships/image" Target="../media/image26.jpe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7.jpeg"/><Relationship Id="rId5" Type="http://schemas.openxmlformats.org/officeDocument/2006/relationships/image" Target="../media/image9.jpeg"/><Relationship Id="rId6" Type="http://schemas.openxmlformats.org/officeDocument/2006/relationships/image" Target="../media/image22.jpeg"/><Relationship Id="rId7" Type="http://schemas.openxmlformats.org/officeDocument/2006/relationships/image" Target="../media/image13.jpe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9.jpeg"/><Relationship Id="rId5" Type="http://schemas.openxmlformats.org/officeDocument/2006/relationships/image" Target="../media/image22.jpeg"/><Relationship Id="rId6" Type="http://schemas.openxmlformats.org/officeDocument/2006/relationships/image" Target="../media/image13.jpeg"/><Relationship Id="rId7" Type="http://schemas.openxmlformats.org/officeDocument/2006/relationships/image" Target="../media/image27.jpe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slide" Target="slide8.xml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hyperlink" Target="http://www.ca.gr7math.com/" TargetMode="External"/><Relationship Id="rId9" Type="http://schemas.openxmlformats.org/officeDocument/2006/relationships/image" Target="../media/image31.jpe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7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8.jpeg"/><Relationship Id="rId10" Type="http://schemas.openxmlformats.org/officeDocument/2006/relationships/image" Target="../media/image10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3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6.jpeg"/><Relationship Id="rId5" Type="http://schemas.openxmlformats.org/officeDocument/2006/relationships/image" Target="../media/image15.jpeg"/><Relationship Id="rId6" Type="http://schemas.openxmlformats.org/officeDocument/2006/relationships/image" Target="../media/image13.jpeg"/><Relationship Id="rId7" Type="http://schemas.openxmlformats.org/officeDocument/2006/relationships/image" Target="../media/image16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11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11-3</a:t>
            </a:r>
            <a:endParaRPr lang="en-US" sz="28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7" descr="protra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399721">
            <a:off x="1105509" y="3695838"/>
            <a:ext cx="3322632" cy="167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EXAMPL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6408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Construct a Circle Graph from Percents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18288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485900" indent="-1143000">
              <a:buClr>
                <a:srgbClr val="FFFFFF"/>
              </a:buClr>
            </a:pPr>
            <a:r>
              <a:rPr lang="en-US" sz="2000" b="1" dirty="0">
                <a:solidFill>
                  <a:srgbClr val="0000FF"/>
                </a:solidFill>
                <a:latin typeface="Baskerville"/>
                <a:cs typeface="Baskerville"/>
              </a:rPr>
              <a:t>Step 2</a:t>
            </a:r>
            <a:r>
              <a:rPr lang="en-US" sz="2000" b="1" dirty="0" smtClean="0">
                <a:solidFill>
                  <a:schemeClr val="tx1"/>
                </a:solidFill>
                <a:latin typeface="Baskerville"/>
                <a:cs typeface="Baskerville"/>
              </a:rPr>
              <a:t>	- </a:t>
            </a:r>
            <a:r>
              <a:rPr lang="en-US" sz="2000" dirty="0" smtClean="0">
                <a:solidFill>
                  <a:schemeClr val="tx1"/>
                </a:solidFill>
                <a:latin typeface="Baskerville"/>
                <a:cs typeface="Baskerville"/>
              </a:rPr>
              <a:t>Use </a:t>
            </a:r>
            <a:r>
              <a:rPr lang="en-US" sz="2000" dirty="0">
                <a:solidFill>
                  <a:schemeClr val="tx1"/>
                </a:solidFill>
                <a:latin typeface="Baskerville"/>
                <a:cs typeface="Baskerville"/>
              </a:rPr>
              <a:t>a compass to draw a circle and a radius.</a:t>
            </a:r>
            <a:r>
              <a:rPr lang="en-US" sz="2000" dirty="0" smtClean="0">
                <a:solidFill>
                  <a:schemeClr val="tx1"/>
                </a:solidFill>
                <a:latin typeface="Baskerville"/>
                <a:cs typeface="Baskerville"/>
              </a:rPr>
              <a:t> </a:t>
            </a:r>
            <a:endParaRPr lang="en-US" sz="2000" dirty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  <p:pic>
        <p:nvPicPr>
          <p:cNvPr id="7" name="Picture 12" descr="LH_11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6629400" y="46037"/>
            <a:ext cx="2209800" cy="2011363"/>
            <a:chOff x="1518" y="1767"/>
            <a:chExt cx="2706" cy="1406"/>
          </a:xfrm>
        </p:grpSpPr>
        <p:pic>
          <p:nvPicPr>
            <p:cNvPr id="11" name="Picture 12" descr="9-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18" y="1767"/>
              <a:ext cx="2706" cy="1353"/>
            </a:xfrm>
            <a:prstGeom prst="rect">
              <a:avLst/>
            </a:prstGeom>
            <a:noFill/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518" y="2988"/>
              <a:ext cx="2400" cy="18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Source: spc.noaa.gov</a:t>
              </a:r>
            </a:p>
          </p:txBody>
        </p:sp>
      </p:grpSp>
      <p:pic>
        <p:nvPicPr>
          <p:cNvPr id="14" name="Picture 67" descr="protra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352800"/>
            <a:ext cx="3427451" cy="168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1752600" y="3402106"/>
            <a:ext cx="3429000" cy="3227294"/>
            <a:chOff x="3048000" y="3402106"/>
            <a:chExt cx="3429000" cy="3227294"/>
          </a:xfrm>
        </p:grpSpPr>
        <p:sp>
          <p:nvSpPr>
            <p:cNvPr id="13" name="Oval 12"/>
            <p:cNvSpPr/>
            <p:nvPr/>
          </p:nvSpPr>
          <p:spPr>
            <a:xfrm>
              <a:off x="3048000" y="3402106"/>
              <a:ext cx="3429000" cy="322729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90698" y="4942909"/>
              <a:ext cx="148729" cy="14874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 flipH="1" flipV="1">
            <a:off x="4287674" y="4118083"/>
            <a:ext cx="21783" cy="1762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294959" y="3870444"/>
            <a:ext cx="1316151" cy="966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2619485" y="4092730"/>
            <a:ext cx="1521258" cy="1790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36950" y="4343400"/>
            <a:ext cx="179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Jan - Mar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878195" y="3581400"/>
            <a:ext cx="179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Oct- Dec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1752600" y="222891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askerville"/>
                <a:cs typeface="Baskerville"/>
              </a:rPr>
              <a:t>- Then use a protractor to draw a 54° angle. This section represents </a:t>
            </a:r>
          </a:p>
          <a:p>
            <a:r>
              <a:rPr lang="en-US" sz="2000" dirty="0" smtClean="0">
                <a:latin typeface="Baskerville"/>
                <a:cs typeface="Baskerville"/>
              </a:rPr>
              <a:t>  January – March. Label the section. </a:t>
            </a:r>
            <a:endParaRPr lang="en-US" sz="2000" dirty="0">
              <a:latin typeface="Baskerville"/>
              <a:cs typeface="Baskervill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52600" y="287649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askerville"/>
                <a:cs typeface="Baskerville"/>
              </a:rPr>
              <a:t>- From the new radius, draw the next angle. Label the section. </a:t>
            </a:r>
            <a:endParaRPr lang="en-US" sz="2000" dirty="0">
              <a:latin typeface="Baskerville"/>
              <a:cs typeface="Baskerville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86400" y="33528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Repeat for each of the remaining angles. Label each section. Then give the graph a title.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43600" y="4572000"/>
            <a:ext cx="1828800" cy="2010807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Jan-March </a:t>
            </a:r>
            <a:r>
              <a:rPr lang="en-US" sz="1600" dirty="0" smtClean="0"/>
              <a:t>  </a:t>
            </a:r>
            <a:r>
              <a:rPr lang="en-US" sz="1600" b="1" dirty="0" smtClean="0"/>
              <a:t>54</a:t>
            </a:r>
            <a:r>
              <a:rPr lang="en-US" sz="1600" b="1" baseline="30000" dirty="0" smtClean="0"/>
              <a:t>0</a:t>
            </a:r>
          </a:p>
          <a:p>
            <a:endParaRPr lang="en-US" sz="1600" baseline="30000" dirty="0" smtClean="0"/>
          </a:p>
          <a:p>
            <a:r>
              <a:rPr lang="en-US" sz="1600" u="sng" dirty="0" smtClean="0"/>
              <a:t>Apr-June </a:t>
            </a:r>
            <a:r>
              <a:rPr lang="en-US" sz="1600" dirty="0" smtClean="0"/>
              <a:t>   </a:t>
            </a:r>
            <a:r>
              <a:rPr lang="en-US" sz="1600" b="1" dirty="0" smtClean="0"/>
              <a:t>191</a:t>
            </a:r>
            <a:r>
              <a:rPr lang="en-US" sz="1600" b="1" baseline="30000" dirty="0" smtClean="0"/>
              <a:t>0</a:t>
            </a:r>
            <a:endParaRPr lang="en-US" sz="1600" b="1" dirty="0" smtClean="0"/>
          </a:p>
          <a:p>
            <a:endParaRPr lang="en-US" sz="1600" dirty="0" smtClean="0">
              <a:ln>
                <a:solidFill>
                  <a:srgbClr val="000000"/>
                </a:solidFill>
              </a:ln>
            </a:endParaRPr>
          </a:p>
          <a:p>
            <a:r>
              <a:rPr lang="en-US" sz="1600" u="sng" dirty="0" smtClean="0"/>
              <a:t>Jul-Sept </a:t>
            </a:r>
            <a:r>
              <a:rPr lang="en-US" sz="1600" dirty="0" smtClean="0"/>
              <a:t>       </a:t>
            </a:r>
            <a:r>
              <a:rPr lang="en-US" sz="1600" b="1" dirty="0" smtClean="0"/>
              <a:t>76</a:t>
            </a:r>
            <a:r>
              <a:rPr lang="en-US" sz="1600" b="1" baseline="30000" dirty="0" smtClean="0"/>
              <a:t>0</a:t>
            </a:r>
            <a:endParaRPr lang="en-US" sz="1600" b="1" dirty="0" smtClean="0"/>
          </a:p>
          <a:p>
            <a:endParaRPr lang="en-US" sz="1600" dirty="0" smtClean="0"/>
          </a:p>
          <a:p>
            <a:r>
              <a:rPr lang="en-US" sz="1600" u="sng" dirty="0" smtClean="0"/>
              <a:t>Oct-Dec </a:t>
            </a:r>
            <a:r>
              <a:rPr lang="en-US" sz="1600" dirty="0" smtClean="0"/>
              <a:t>       </a:t>
            </a:r>
            <a:r>
              <a:rPr lang="en-US" sz="1600" b="1" dirty="0" smtClean="0"/>
              <a:t>40</a:t>
            </a:r>
            <a:r>
              <a:rPr lang="en-US" sz="1600" b="1" baseline="30000" dirty="0" smtClean="0"/>
              <a:t>0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30" grpId="0"/>
      <p:bldP spid="31" grpId="0"/>
      <p:bldP spid="33" grpId="0"/>
      <p:bldP spid="34" grpId="0"/>
      <p:bldP spid="36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5702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6408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Construct a Circle Graph from Percents</a:t>
            </a:r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533400" y="15240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E01B22"/>
                </a:solidFill>
              </a:rPr>
              <a:t>	Tornadoes in the United States 1999-2001</a:t>
            </a:r>
          </a:p>
        </p:txBody>
      </p:sp>
      <p:pic>
        <p:nvPicPr>
          <p:cNvPr id="257035" name="Picture 11" descr="9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3388" y="2209800"/>
            <a:ext cx="4418012" cy="4418013"/>
          </a:xfrm>
          <a:prstGeom prst="rect">
            <a:avLst/>
          </a:prstGeom>
          <a:noFill/>
        </p:spPr>
      </p:pic>
      <p:pic>
        <p:nvPicPr>
          <p:cNvPr id="257036" name="Picture 12" descr="LH_11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28600" y="2209800"/>
            <a:ext cx="2514600" cy="2286000"/>
            <a:chOff x="1518" y="1767"/>
            <a:chExt cx="2706" cy="1406"/>
          </a:xfrm>
        </p:grpSpPr>
        <p:pic>
          <p:nvPicPr>
            <p:cNvPr id="13" name="Picture 12" descr="9-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18" y="1767"/>
              <a:ext cx="2706" cy="1353"/>
            </a:xfrm>
            <a:prstGeom prst="rect">
              <a:avLst/>
            </a:prstGeom>
            <a:noFill/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518" y="2988"/>
              <a:ext cx="2400" cy="18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Source: spc.noaa.gov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2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408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Construct a Circle Graph from Data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FFFF"/>
              </a:buClr>
            </a:pPr>
            <a:r>
              <a:rPr lang="en-US" sz="2400" b="1" dirty="0">
                <a:solidFill>
                  <a:srgbClr val="E01B22"/>
                </a:solidFill>
              </a:rPr>
              <a:t>BASKETBALL</a:t>
            </a:r>
            <a:r>
              <a:rPr lang="en-US" sz="2400" b="1" dirty="0">
                <a:solidFill>
                  <a:srgbClr val="00539D"/>
                </a:solidFill>
              </a:rPr>
              <a:t>  </a:t>
            </a:r>
            <a:r>
              <a:rPr lang="en-US" sz="2400" b="1" dirty="0">
                <a:solidFill>
                  <a:srgbClr val="0000FF"/>
                </a:solidFill>
              </a:rPr>
              <a:t>Construct a circle graph using the information in the histogram.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75784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75788" name="Picture 12" descr="9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3650" y="2857500"/>
            <a:ext cx="4048125" cy="3467100"/>
          </a:xfrm>
          <a:prstGeom prst="rect">
            <a:avLst/>
          </a:prstGeom>
          <a:noFill/>
        </p:spPr>
      </p:pic>
      <p:pic>
        <p:nvPicPr>
          <p:cNvPr id="75789" name="Picture 13" descr="LH_11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  <p:bldP spid="75781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506663" y="793542"/>
            <a:ext cx="63325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E01B22"/>
                </a:solidFill>
              </a:rPr>
              <a:t>Construct a Circle Graph from Data</a:t>
            </a:r>
          </a:p>
        </p:txBody>
      </p:sp>
      <p:pic>
        <p:nvPicPr>
          <p:cNvPr id="76808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77316"/>
            <a:ext cx="457200" cy="457200"/>
          </a:xfrm>
          <a:prstGeom prst="rect">
            <a:avLst/>
          </a:prstGeom>
          <a:noFill/>
        </p:spPr>
      </p:pic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608012" y="1503363"/>
            <a:ext cx="8039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371600" indent="-1371600"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</a:rPr>
              <a:t>Step 1</a:t>
            </a: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</a:rPr>
              <a:t>Find the total number of players.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6 + 12 + 1 + 4 + 2 = 25</a:t>
            </a:r>
            <a:endParaRPr lang="en-US" sz="2400" dirty="0"/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265112" y="2741612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4500" indent="-1371600">
              <a:buClr>
                <a:srgbClr val="FFFFFF"/>
              </a:buClr>
              <a:tabLst>
                <a:tab pos="3657600" algn="r"/>
                <a:tab pos="3886200" algn="l"/>
                <a:tab pos="4229100" algn="l"/>
                <a:tab pos="4800600" algn="l"/>
                <a:tab pos="508635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Step 2</a:t>
            </a: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</a:rPr>
              <a:t>Find the ratio that compares the number in each point range to the total number of players. Round to the nearest hundredth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/>
          </a:p>
        </p:txBody>
      </p:sp>
      <p:pic>
        <p:nvPicPr>
          <p:cNvPr id="76814" name="Picture 14" descr="LH_11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9-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9430" y="219075"/>
            <a:ext cx="2774570" cy="237633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09800" y="45263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	</a:t>
            </a:r>
            <a:r>
              <a:rPr lang="en-US" sz="2400" u="sng" dirty="0" smtClean="0">
                <a:solidFill>
                  <a:prstClr val="black"/>
                </a:solidFill>
              </a:rPr>
              <a:t>13.1 to 15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i="1" dirty="0" smtClean="0">
                <a:solidFill>
                  <a:prstClr val="black"/>
                </a:solidFill>
                <a:latin typeface="Baskerville"/>
                <a:cs typeface="Baskerville"/>
              </a:rPr>
              <a:t>12 </a:t>
            </a:r>
            <a:r>
              <a:rPr lang="en-US" sz="2400" i="1" dirty="0" smtClean="0">
                <a:solidFill>
                  <a:prstClr val="black"/>
                </a:solidFill>
                <a:latin typeface="Baskerville"/>
                <a:cs typeface="Baskerville"/>
              </a:rPr>
              <a:t>÷ </a:t>
            </a:r>
            <a:r>
              <a:rPr lang="en-US" sz="2400" i="1" dirty="0" smtClean="0">
                <a:solidFill>
                  <a:prstClr val="black"/>
                </a:solidFill>
                <a:latin typeface="Baskerville"/>
                <a:cs typeface="Baskerville"/>
              </a:rPr>
              <a:t>25  </a:t>
            </a:r>
            <a:r>
              <a:rPr lang="en-US" sz="2400" dirty="0" smtClean="0">
                <a:solidFill>
                  <a:prstClr val="black"/>
                </a:solidFill>
                <a:latin typeface="Baskerville"/>
                <a:cs typeface="Baskerville"/>
              </a:rPr>
              <a:t>=  </a:t>
            </a:r>
            <a:r>
              <a:rPr lang="en-US" sz="2400" b="1" dirty="0" smtClean="0">
                <a:solidFill>
                  <a:prstClr val="black"/>
                </a:solidFill>
                <a:latin typeface="Baskerville"/>
                <a:cs typeface="Baskerville"/>
              </a:rPr>
              <a:t>0.48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0" y="50480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	</a:t>
            </a:r>
            <a:r>
              <a:rPr lang="en-US" sz="2400" u="sng" dirty="0" smtClean="0">
                <a:solidFill>
                  <a:prstClr val="black"/>
                </a:solidFill>
              </a:rPr>
              <a:t>15.1 to 17</a:t>
            </a:r>
            <a:r>
              <a:rPr lang="en-US" sz="2400" dirty="0" smtClean="0">
                <a:solidFill>
                  <a:prstClr val="black"/>
                </a:solidFill>
              </a:rPr>
              <a:t>:      </a:t>
            </a:r>
            <a:r>
              <a:rPr lang="en-US" sz="2400" i="1" dirty="0" smtClean="0">
                <a:solidFill>
                  <a:prstClr val="black"/>
                </a:solidFill>
                <a:latin typeface="Baskerville"/>
                <a:cs typeface="Baskerville"/>
              </a:rPr>
              <a:t>1 ÷ 25</a:t>
            </a:r>
            <a:r>
              <a:rPr lang="en-US" sz="2400" dirty="0" smtClean="0">
                <a:solidFill>
                  <a:prstClr val="black"/>
                </a:solidFill>
                <a:latin typeface="Baskerville"/>
                <a:cs typeface="Baskerville"/>
              </a:rPr>
              <a:t> =</a:t>
            </a:r>
            <a:r>
              <a:rPr lang="en-US" sz="2400" b="1" dirty="0" smtClean="0">
                <a:solidFill>
                  <a:prstClr val="black"/>
                </a:solidFill>
                <a:latin typeface="Baskerville"/>
                <a:cs typeface="Baskerville"/>
              </a:rPr>
              <a:t>   0.04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9882" y="56460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u="sng" dirty="0" smtClean="0">
                <a:solidFill>
                  <a:prstClr val="black"/>
                </a:solidFill>
              </a:rPr>
              <a:t>17.1 to 19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r>
              <a:rPr lang="en-US" sz="2400" dirty="0" smtClean="0">
                <a:solidFill>
                  <a:prstClr val="black"/>
                </a:solidFill>
              </a:rPr>
              <a:t>      </a:t>
            </a:r>
            <a:r>
              <a:rPr lang="en-US" sz="2400" i="1" dirty="0" smtClean="0">
                <a:solidFill>
                  <a:prstClr val="black"/>
                </a:solidFill>
                <a:latin typeface="Baskerville"/>
                <a:cs typeface="Baskerville"/>
              </a:rPr>
              <a:t>4 </a:t>
            </a:r>
            <a:r>
              <a:rPr lang="en-US" sz="2400" i="1" dirty="0" smtClean="0">
                <a:solidFill>
                  <a:prstClr val="black"/>
                </a:solidFill>
                <a:latin typeface="Baskerville"/>
                <a:cs typeface="Baskerville"/>
              </a:rPr>
              <a:t>÷</a:t>
            </a:r>
            <a:r>
              <a:rPr lang="en-US" sz="2400" i="1" dirty="0" smtClean="0">
                <a:solidFill>
                  <a:prstClr val="black"/>
                </a:solidFill>
                <a:latin typeface="Baskerville"/>
                <a:cs typeface="Baskerville"/>
              </a:rPr>
              <a:t> 25  </a:t>
            </a:r>
            <a:r>
              <a:rPr lang="en-US" sz="2400" dirty="0" smtClean="0">
                <a:solidFill>
                  <a:prstClr val="black"/>
                </a:solidFill>
                <a:latin typeface="Baskerville"/>
                <a:cs typeface="Baskerville"/>
              </a:rPr>
              <a:t>=  </a:t>
            </a:r>
            <a:r>
              <a:rPr lang="en-US" sz="2400" b="1" dirty="0" smtClean="0">
                <a:solidFill>
                  <a:prstClr val="black"/>
                </a:solidFill>
                <a:latin typeface="Baskerville"/>
                <a:cs typeface="Baskerville"/>
              </a:rPr>
              <a:t>0.16</a:t>
            </a:r>
            <a:endParaRPr lang="en-US" dirty="0">
              <a:solidFill>
                <a:prstClr val="black"/>
              </a:solidFill>
              <a:latin typeface="Baskerville"/>
              <a:cs typeface="Baskervill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93600" y="6243935"/>
            <a:ext cx="4088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 smtClean="0">
                <a:solidFill>
                  <a:prstClr val="black"/>
                </a:solidFill>
              </a:rPr>
              <a:t>19.1 to 21</a:t>
            </a:r>
            <a:r>
              <a:rPr lang="en-US" sz="2400" dirty="0" smtClean="0">
                <a:solidFill>
                  <a:prstClr val="black"/>
                </a:solidFill>
              </a:rPr>
              <a:t>:      </a:t>
            </a:r>
            <a:r>
              <a:rPr lang="en-US" sz="2400" i="1" dirty="0" smtClean="0">
                <a:solidFill>
                  <a:prstClr val="black"/>
                </a:solidFill>
                <a:latin typeface="Baskerville"/>
                <a:cs typeface="Baskerville"/>
              </a:rPr>
              <a:t>2 ÷ </a:t>
            </a:r>
            <a:r>
              <a:rPr lang="en-US" sz="2400" i="1" dirty="0" smtClean="0">
                <a:solidFill>
                  <a:prstClr val="black"/>
                </a:solidFill>
                <a:latin typeface="Baskerville"/>
                <a:cs typeface="Baskerville"/>
              </a:rPr>
              <a:t>25</a:t>
            </a:r>
            <a:r>
              <a:rPr lang="en-US" sz="2400" dirty="0" smtClean="0">
                <a:solidFill>
                  <a:prstClr val="black"/>
                </a:solidFill>
                <a:latin typeface="Baskerville"/>
                <a:cs typeface="Baskerville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Baskerville"/>
                <a:cs typeface="Baskerville"/>
              </a:rPr>
              <a:t>=  </a:t>
            </a:r>
            <a:r>
              <a:rPr lang="en-US" sz="2400" b="1" dirty="0" smtClean="0">
                <a:solidFill>
                  <a:prstClr val="black"/>
                </a:solidFill>
                <a:latin typeface="Baskerville"/>
                <a:cs typeface="Baskerville"/>
              </a:rPr>
              <a:t>0.08</a:t>
            </a:r>
            <a:endParaRPr lang="en-US" dirty="0">
              <a:solidFill>
                <a:prstClr val="black"/>
              </a:solidFill>
              <a:latin typeface="Baskerville"/>
              <a:cs typeface="Baskervill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7000" y="3957935"/>
            <a:ext cx="4065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prstClr val="black"/>
                </a:solidFill>
              </a:rPr>
              <a:t>11.1 to 13</a:t>
            </a:r>
            <a:r>
              <a:rPr lang="en-US" sz="2400" dirty="0" smtClean="0">
                <a:solidFill>
                  <a:prstClr val="black"/>
                </a:solidFill>
              </a:rPr>
              <a:t>:      </a:t>
            </a:r>
            <a:r>
              <a:rPr lang="en-US" sz="2400" i="1" dirty="0" smtClean="0">
                <a:solidFill>
                  <a:prstClr val="black"/>
                </a:solidFill>
                <a:latin typeface="Baskerville"/>
                <a:cs typeface="Baskerville"/>
              </a:rPr>
              <a:t>6 </a:t>
            </a:r>
            <a:r>
              <a:rPr lang="en-US" sz="2400" i="1" dirty="0" smtClean="0">
                <a:solidFill>
                  <a:prstClr val="black"/>
                </a:solidFill>
                <a:latin typeface="Baskerville"/>
                <a:cs typeface="Baskerville"/>
              </a:rPr>
              <a:t>÷ 25 </a:t>
            </a:r>
            <a:r>
              <a:rPr lang="en-US" sz="2400" dirty="0" smtClean="0">
                <a:solidFill>
                  <a:prstClr val="black"/>
                </a:solidFill>
                <a:latin typeface="Baskerville"/>
                <a:cs typeface="Baskerville"/>
              </a:rPr>
              <a:t>=   </a:t>
            </a:r>
            <a:r>
              <a:rPr lang="en-US" sz="2400" b="1" dirty="0" smtClean="0">
                <a:solidFill>
                  <a:prstClr val="black"/>
                </a:solidFill>
                <a:latin typeface="Baskerville"/>
                <a:cs typeface="Baskerville"/>
              </a:rPr>
              <a:t>0.24</a:t>
            </a:r>
            <a:endParaRPr lang="en-US" dirty="0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build="p" autoUpdateAnimBg="0" advAuto="0"/>
      <p:bldP spid="76813" grpId="0" build="p" autoUpdateAnimBg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332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Construct a Circle Graph from Data</a:t>
            </a:r>
          </a:p>
        </p:txBody>
      </p:sp>
      <p:pic>
        <p:nvPicPr>
          <p:cNvPr id="260103" name="Picture 7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371600"/>
            <a:ext cx="457200" cy="457200"/>
          </a:xfrm>
          <a:prstGeom prst="rect">
            <a:avLst/>
          </a:prstGeom>
          <a:noFill/>
        </p:spPr>
      </p:pic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877888" y="1295400"/>
            <a:ext cx="826611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indent="-1371600"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</a:rPr>
              <a:t>Step 3</a:t>
            </a: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</a:rPr>
              <a:t>Use these ratios to find the number of degrees</a:t>
            </a:r>
            <a:r>
              <a:rPr lang="en-US" sz="2400" dirty="0" smtClean="0">
                <a:solidFill>
                  <a:schemeClr val="tx1"/>
                </a:solidFill>
              </a:rPr>
              <a:t> of </a:t>
            </a:r>
            <a:r>
              <a:rPr lang="en-US" sz="2400" dirty="0">
                <a:solidFill>
                  <a:schemeClr val="tx1"/>
                </a:solidFill>
              </a:rPr>
              <a:t>each section. Round to the nearest degree</a:t>
            </a:r>
            <a:r>
              <a:rPr lang="en-US" sz="2400" dirty="0" smtClean="0">
                <a:solidFill>
                  <a:schemeClr val="tx1"/>
                </a:solidFill>
              </a:rPr>
              <a:t> if </a:t>
            </a:r>
            <a:r>
              <a:rPr lang="en-US" sz="2400" dirty="0">
                <a:solidFill>
                  <a:schemeClr val="tx1"/>
                </a:solidFill>
              </a:rPr>
              <a:t>necessary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60109" name="Picture 13" descr="LH_11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3616405"/>
            <a:ext cx="7467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Baskerville"/>
                <a:cs typeface="Baskerville"/>
              </a:rPr>
              <a:t>	</a:t>
            </a:r>
            <a:r>
              <a:rPr lang="en-US" sz="2000" u="sng" dirty="0" smtClean="0">
                <a:solidFill>
                  <a:prstClr val="black"/>
                </a:solidFill>
                <a:latin typeface="Baskerville"/>
                <a:cs typeface="Baskerville"/>
              </a:rPr>
              <a:t>13.1 to 15</a:t>
            </a:r>
            <a:r>
              <a:rPr lang="en-US" sz="2000" dirty="0" smtClean="0">
                <a:solidFill>
                  <a:prstClr val="black"/>
                </a:solidFill>
                <a:latin typeface="Baskerville"/>
                <a:cs typeface="Baskerville"/>
              </a:rPr>
              <a:t>:</a:t>
            </a:r>
            <a:r>
              <a:rPr lang="en-US" sz="2000" dirty="0" smtClean="0">
                <a:solidFill>
                  <a:prstClr val="black"/>
                </a:solidFill>
                <a:latin typeface="Baskerville"/>
                <a:cs typeface="Baskerville"/>
              </a:rPr>
              <a:t>   </a:t>
            </a:r>
            <a:r>
              <a:rPr lang="en-US" sz="2000" i="1" dirty="0" smtClean="0">
                <a:solidFill>
                  <a:prstClr val="black"/>
                </a:solidFill>
              </a:rPr>
              <a:t>12 </a:t>
            </a:r>
            <a:r>
              <a:rPr lang="en-US" sz="2000" i="1" dirty="0" smtClean="0">
                <a:solidFill>
                  <a:prstClr val="black"/>
                </a:solidFill>
              </a:rPr>
              <a:t>÷ 25 </a:t>
            </a:r>
            <a:r>
              <a:rPr lang="en-US" sz="2000" dirty="0" smtClean="0">
                <a:solidFill>
                  <a:prstClr val="black"/>
                </a:solidFill>
              </a:rPr>
              <a:t>= 0.48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 smtClean="0">
                <a:solidFill>
                  <a:prstClr val="black"/>
                </a:solidFill>
                <a:ea typeface="Wingdings"/>
                <a:cs typeface="Wingdings"/>
              </a:rPr>
              <a:t> 360 = 172.8 or about </a:t>
            </a:r>
            <a:r>
              <a:rPr lang="en-US" sz="2000" b="1" dirty="0" smtClean="0">
                <a:solidFill>
                  <a:prstClr val="black"/>
                </a:solidFill>
                <a:ea typeface="Wingdings"/>
                <a:cs typeface="Wingdings"/>
              </a:rPr>
              <a:t>173°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762001" y="4366737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	</a:t>
            </a:r>
            <a:r>
              <a:rPr lang="en-US" sz="2000" u="sng" dirty="0" smtClean="0">
                <a:solidFill>
                  <a:prstClr val="black"/>
                </a:solidFill>
                <a:latin typeface="Baskerville"/>
                <a:cs typeface="Baskerville"/>
              </a:rPr>
              <a:t>15.1 to 17</a:t>
            </a:r>
            <a:r>
              <a:rPr lang="en-US" sz="2000" dirty="0" smtClean="0">
                <a:solidFill>
                  <a:prstClr val="black"/>
                </a:solidFill>
                <a:latin typeface="Baskerville"/>
                <a:cs typeface="Baskerville"/>
              </a:rPr>
              <a:t>:</a:t>
            </a:r>
            <a:r>
              <a:rPr lang="en-US" sz="2000" dirty="0" smtClean="0">
                <a:solidFill>
                  <a:prstClr val="black"/>
                </a:solidFill>
                <a:latin typeface="Baskerville"/>
                <a:cs typeface="Baskerville"/>
              </a:rPr>
              <a:t>   </a:t>
            </a:r>
            <a:r>
              <a:rPr lang="en-US" sz="2000" i="1" dirty="0" smtClean="0">
                <a:solidFill>
                  <a:prstClr val="black"/>
                </a:solidFill>
              </a:rPr>
              <a:t>1 </a:t>
            </a:r>
            <a:r>
              <a:rPr lang="en-US" sz="2000" i="1" dirty="0" smtClean="0">
                <a:solidFill>
                  <a:prstClr val="black"/>
                </a:solidFill>
              </a:rPr>
              <a:t>÷ 25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= 0.04 </a:t>
            </a:r>
            <a:r>
              <a:rPr lang="en-US" sz="2000" dirty="0" err="1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 smtClean="0">
                <a:solidFill>
                  <a:prstClr val="black"/>
                </a:solidFill>
                <a:ea typeface="Wingdings"/>
                <a:cs typeface="Wingdings"/>
              </a:rPr>
              <a:t> 360 = 14.4 or about </a:t>
            </a:r>
            <a:r>
              <a:rPr lang="en-US" sz="2000" b="1" dirty="0" smtClean="0">
                <a:solidFill>
                  <a:prstClr val="black"/>
                </a:solidFill>
                <a:ea typeface="Wingdings"/>
                <a:cs typeface="Wingdings"/>
              </a:rPr>
              <a:t>14°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242083" y="5193268"/>
            <a:ext cx="6987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  <a:latin typeface="Baskerville"/>
                <a:cs typeface="Baskerville"/>
              </a:rPr>
              <a:t>17.1 to 19</a:t>
            </a:r>
            <a:r>
              <a:rPr lang="en-US" sz="2000" dirty="0" smtClean="0">
                <a:solidFill>
                  <a:prstClr val="black"/>
                </a:solidFill>
                <a:latin typeface="Baskerville"/>
                <a:cs typeface="Baskerville"/>
              </a:rPr>
              <a:t>:   </a:t>
            </a:r>
            <a:r>
              <a:rPr lang="en-US" sz="2000" i="1" dirty="0" smtClean="0">
                <a:solidFill>
                  <a:prstClr val="black"/>
                </a:solidFill>
              </a:rPr>
              <a:t>4 ÷  25 </a:t>
            </a:r>
            <a:r>
              <a:rPr lang="en-US" sz="2000" dirty="0" smtClean="0">
                <a:solidFill>
                  <a:prstClr val="black"/>
                </a:solidFill>
              </a:rPr>
              <a:t>= </a:t>
            </a:r>
            <a:r>
              <a:rPr lang="en-US" sz="2000" b="1" dirty="0" smtClean="0">
                <a:solidFill>
                  <a:prstClr val="black"/>
                </a:solidFill>
              </a:rPr>
              <a:t>0.16 </a:t>
            </a:r>
            <a:r>
              <a:rPr lang="en-US" sz="2000" dirty="0" err="1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 smtClean="0">
                <a:solidFill>
                  <a:prstClr val="black"/>
                </a:solidFill>
                <a:ea typeface="Wingdings"/>
                <a:cs typeface="Wingdings"/>
              </a:rPr>
              <a:t> 360 = 57.6 or about </a:t>
            </a:r>
            <a:r>
              <a:rPr lang="en-US" sz="2000" b="1" dirty="0" smtClean="0">
                <a:solidFill>
                  <a:prstClr val="black"/>
                </a:solidFill>
                <a:ea typeface="Wingdings"/>
                <a:cs typeface="Wingdings"/>
              </a:rPr>
              <a:t>58°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6015335"/>
            <a:ext cx="698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  <a:latin typeface="Baskerville"/>
                <a:cs typeface="Baskerville"/>
              </a:rPr>
              <a:t>19.1 to 21</a:t>
            </a:r>
            <a:r>
              <a:rPr lang="en-US" sz="2000" dirty="0" smtClean="0">
                <a:solidFill>
                  <a:prstClr val="black"/>
                </a:solidFill>
                <a:latin typeface="Baskerville"/>
                <a:cs typeface="Baskerville"/>
              </a:rPr>
              <a:t>:   </a:t>
            </a:r>
            <a:r>
              <a:rPr lang="en-US" sz="2000" i="1" dirty="0" smtClean="0">
                <a:solidFill>
                  <a:prstClr val="black"/>
                </a:solidFill>
              </a:rPr>
              <a:t>2 ÷ </a:t>
            </a:r>
            <a:r>
              <a:rPr lang="en-US" sz="2000" i="1" dirty="0" smtClean="0">
                <a:solidFill>
                  <a:prstClr val="black"/>
                </a:solidFill>
              </a:rPr>
              <a:t>25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= </a:t>
            </a:r>
            <a:r>
              <a:rPr lang="en-US" sz="2000" b="1" dirty="0" smtClean="0">
                <a:solidFill>
                  <a:prstClr val="black"/>
                </a:solidFill>
              </a:rPr>
              <a:t>0.08 </a:t>
            </a:r>
            <a:r>
              <a:rPr lang="en-US" sz="2000" dirty="0" err="1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 smtClean="0">
                <a:solidFill>
                  <a:prstClr val="black"/>
                </a:solidFill>
                <a:ea typeface="Wingdings"/>
                <a:cs typeface="Wingdings"/>
              </a:rPr>
              <a:t> 360 = 28.8 or about </a:t>
            </a:r>
            <a:r>
              <a:rPr lang="en-US" sz="2000" b="1" dirty="0" smtClean="0">
                <a:solidFill>
                  <a:prstClr val="black"/>
                </a:solidFill>
                <a:ea typeface="Wingdings"/>
                <a:cs typeface="Wingdings"/>
              </a:rPr>
              <a:t>29°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1" y="2819400"/>
            <a:ext cx="5904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  <a:latin typeface="Baskerville"/>
                <a:cs typeface="Baskerville"/>
              </a:rPr>
              <a:t>11.1 to 13</a:t>
            </a:r>
            <a:r>
              <a:rPr lang="en-US" sz="2000" dirty="0" smtClean="0">
                <a:solidFill>
                  <a:prstClr val="black"/>
                </a:solidFill>
                <a:latin typeface="Baskerville"/>
                <a:cs typeface="Baskerville"/>
              </a:rPr>
              <a:t>:   </a:t>
            </a:r>
            <a:r>
              <a:rPr lang="en-US" sz="2000" i="1" dirty="0" smtClean="0">
                <a:solidFill>
                  <a:prstClr val="black"/>
                </a:solidFill>
              </a:rPr>
              <a:t>6 ÷ 25 </a:t>
            </a:r>
            <a:r>
              <a:rPr lang="en-US" sz="2000" dirty="0" smtClean="0">
                <a:solidFill>
                  <a:prstClr val="black"/>
                </a:solidFill>
              </a:rPr>
              <a:t>= 0.24 </a:t>
            </a:r>
            <a:r>
              <a:rPr lang="en-US" sz="2000" dirty="0" err="1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 smtClean="0">
                <a:solidFill>
                  <a:prstClr val="black"/>
                </a:solidFill>
                <a:latin typeface="+mj-lt"/>
                <a:ea typeface="Wingdings"/>
                <a:cs typeface="Wingdings"/>
              </a:rPr>
              <a:t> 360 = 86.4 or about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ea typeface="Wingdings"/>
                <a:cs typeface="Wingdings"/>
              </a:rPr>
              <a:t>86°</a:t>
            </a:r>
            <a:r>
              <a:rPr lang="en-US" sz="1600" b="1" dirty="0" smtClean="0"/>
              <a:t> 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7" grpId="0" build="p" autoUpdateAnimBg="0" advAuto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7" descr="protra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371" y="304800"/>
            <a:ext cx="634302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7" descr="protra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419521" y="3352800"/>
            <a:ext cx="634302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3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332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Construct a Circle Graph from Data</a:t>
            </a:r>
          </a:p>
        </p:txBody>
      </p:sp>
      <p:pic>
        <p:nvPicPr>
          <p:cNvPr id="261127" name="Picture 7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64" y="1246120"/>
            <a:ext cx="457200" cy="457200"/>
          </a:xfrm>
          <a:prstGeom prst="rect">
            <a:avLst/>
          </a:prstGeom>
          <a:noFill/>
        </p:spPr>
      </p:pic>
      <p:sp>
        <p:nvSpPr>
          <p:cNvPr id="261128" name="Rectangle 8"/>
          <p:cNvSpPr>
            <a:spLocks noChangeArrowheads="1"/>
          </p:cNvSpPr>
          <p:nvPr/>
        </p:nvSpPr>
        <p:spPr bwMode="auto">
          <a:xfrm>
            <a:off x="-381000" y="2514600"/>
            <a:ext cx="74828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ctr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000" b="1" dirty="0" smtClean="0">
                <a:solidFill>
                  <a:srgbClr val="E01B22"/>
                </a:solidFill>
              </a:rPr>
              <a:t>Average </a:t>
            </a:r>
            <a:r>
              <a:rPr lang="en-US" sz="2000" b="1" dirty="0">
                <a:solidFill>
                  <a:srgbClr val="E01B22"/>
                </a:solidFill>
              </a:rPr>
              <a:t>Points Per Basketball Game for Top 25 Scorers</a:t>
            </a:r>
          </a:p>
        </p:txBody>
      </p:sp>
      <p:pic>
        <p:nvPicPr>
          <p:cNvPr id="261131" name="Picture 11" descr="9-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986978"/>
            <a:ext cx="3962400" cy="3661532"/>
          </a:xfrm>
          <a:prstGeom prst="rect">
            <a:avLst/>
          </a:prstGeom>
          <a:noFill/>
        </p:spPr>
      </p:pic>
      <p:pic>
        <p:nvPicPr>
          <p:cNvPr id="261132" name="Picture 12" descr="LH_11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69950" y="1219200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0" indent="-1371600">
              <a:buClr>
                <a:srgbClr val="FFFFFF"/>
              </a:buClr>
            </a:pPr>
            <a:r>
              <a:rPr lang="en-US" sz="2000" b="1" dirty="0">
                <a:solidFill>
                  <a:srgbClr val="0000FF"/>
                </a:solidFill>
              </a:rPr>
              <a:t>Step 4</a:t>
            </a: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Use a compass and protractor to draw a circle and the appropriate sections. Label each section and give the graph a title. Write the ratios as percents.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20190" y="3063178"/>
            <a:ext cx="3719010" cy="3185222"/>
            <a:chOff x="5120190" y="2986978"/>
            <a:chExt cx="3719010" cy="3185222"/>
          </a:xfrm>
        </p:grpSpPr>
        <p:pic>
          <p:nvPicPr>
            <p:cNvPr id="12" name="Picture 11" descr="9-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20190" y="2986978"/>
              <a:ext cx="3719010" cy="318522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867400" y="46598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86°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5583" y="4061099"/>
              <a:ext cx="701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173°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5117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14°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00" y="4800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58°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53400" y="50408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29°</a:t>
              </a:r>
              <a:endParaRPr lang="en-US" b="1" dirty="0"/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8" grpId="0" build="p" autoUpdateAnimBg="0" advAuto="0"/>
      <p:bldP spid="1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Analyze and Interpret Data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</a:rPr>
              <a:t>Use the circle graph to describe the makeup of the average game scores of the 25 top-scoring basketball players.</a:t>
            </a:r>
          </a:p>
        </p:txBody>
      </p:sp>
      <p:pic>
        <p:nvPicPr>
          <p:cNvPr id="78856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78860" name="Picture 12" descr="9-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2275" y="2971800"/>
            <a:ext cx="3971925" cy="3670334"/>
          </a:xfrm>
          <a:prstGeom prst="rect">
            <a:avLst/>
          </a:prstGeom>
          <a:noFill/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838200" y="2984500"/>
            <a:ext cx="3124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ctr">
              <a:spcBef>
                <a:spcPct val="20000"/>
              </a:spcBef>
            </a:pPr>
            <a:r>
              <a:rPr lang="en-US" sz="2000" b="1" dirty="0"/>
              <a:t>Average Points Per Basketball Game for </a:t>
            </a:r>
            <a:br>
              <a:rPr lang="en-US" sz="2000" b="1" dirty="0"/>
            </a:br>
            <a:r>
              <a:rPr lang="en-US" sz="2000" b="1" dirty="0"/>
              <a:t>Top 25 Scorers</a:t>
            </a:r>
          </a:p>
        </p:txBody>
      </p:sp>
      <p:pic>
        <p:nvPicPr>
          <p:cNvPr id="78861" name="Picture 13" descr="LH_11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  <p:bldP spid="78853" grpId="0" build="p" autoUpdateAnimBg="0" advAuto="0"/>
      <p:bldP spid="78854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9-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9685" y="304800"/>
            <a:ext cx="3380915" cy="3124200"/>
          </a:xfrm>
          <a:prstGeom prst="rect">
            <a:avLst/>
          </a:prstGeom>
          <a:noFill/>
        </p:spPr>
      </p:pic>
      <p:pic>
        <p:nvPicPr>
          <p:cNvPr id="79885" name="Picture 13" descr="M3_1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3450" y="3867150"/>
            <a:ext cx="7002463" cy="2076450"/>
          </a:xfrm>
          <a:prstGeom prst="rect">
            <a:avLst/>
          </a:prstGeom>
          <a:noFill/>
        </p:spPr>
      </p:pic>
      <p:pic>
        <p:nvPicPr>
          <p:cNvPr id="79875" name="Picture 3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Analyze and Interpret Data</a:t>
            </a:r>
          </a:p>
        </p:txBody>
      </p:sp>
      <p:pic>
        <p:nvPicPr>
          <p:cNvPr id="79880" name="Picture 8" descr="Example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533400" y="15240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Sample answer:</a:t>
            </a:r>
            <a:r>
              <a:rPr lang="en-US" sz="2400" dirty="0">
                <a:solidFill>
                  <a:srgbClr val="E01B22"/>
                </a:solidFill>
              </a:rPr>
              <a:t> 	</a:t>
            </a:r>
          </a:p>
        </p:txBody>
      </p:sp>
      <p:pic>
        <p:nvPicPr>
          <p:cNvPr id="79886" name="Picture 14" descr="LH_11-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1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876300" y="1503363"/>
            <a:ext cx="78295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FFFF"/>
              </a:buClr>
            </a:pPr>
            <a:r>
              <a:rPr lang="en-US" sz="2400" b="1" dirty="0">
                <a:solidFill>
                  <a:srgbClr val="E01B22"/>
                </a:solidFill>
              </a:rPr>
              <a:t>HURRICANES</a:t>
            </a:r>
            <a:r>
              <a:rPr lang="en-US" sz="2400" b="1" dirty="0">
                <a:solidFill>
                  <a:srgbClr val="00539D"/>
                </a:solidFill>
              </a:rPr>
              <a:t>  </a:t>
            </a:r>
            <a:r>
              <a:rPr lang="en-US" sz="2400" b="1" dirty="0">
                <a:solidFill>
                  <a:srgbClr val="0000FF"/>
                </a:solidFill>
              </a:rPr>
              <a:t>The table shows when hurricanes or tropical storms occurred in the Atlantic Ocean during the hurricane season of 2002. Make a circle graph using this information.</a:t>
            </a:r>
          </a:p>
        </p:txBody>
      </p:sp>
      <p:pic>
        <p:nvPicPr>
          <p:cNvPr id="258058" name="Picture 10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58059" name="Picture 11" descr="9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199" y="3200400"/>
            <a:ext cx="3688825" cy="3505200"/>
          </a:xfrm>
          <a:prstGeom prst="rect">
            <a:avLst/>
          </a:prstGeom>
          <a:noFill/>
        </p:spPr>
      </p:pic>
      <p:pic>
        <p:nvPicPr>
          <p:cNvPr id="258062" name="Picture 14" descr="LH_11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8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3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4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1065815" y="4418671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1</a:t>
            </a:r>
            <a:r>
              <a:rPr lang="pt-BR" sz="2400" b="1" baseline="30000" dirty="0">
                <a:solidFill>
                  <a:schemeClr val="tx1"/>
                </a:solidFill>
                <a:sym typeface="Symbol" pitchFamily="-97" charset="2"/>
              </a:rPr>
              <a:t>11</a:t>
            </a:r>
            <a:endParaRPr lang="pt-BR" sz="2400" b="1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 6</a:t>
            </a:r>
            <a:r>
              <a:rPr lang="pt-BR" sz="2400" b="1" baseline="30000" dirty="0">
                <a:solidFill>
                  <a:schemeClr val="tx1"/>
                </a:solidFill>
                <a:sym typeface="Symbol" pitchFamily="-97" charset="2"/>
              </a:rPr>
              <a:t>11</a:t>
            </a:r>
            <a:endParaRPr lang="pt-BR" sz="2400" b="1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 6</a:t>
            </a:r>
            <a:r>
              <a:rPr lang="pt-BR" sz="2400" b="1" baseline="30000" dirty="0">
                <a:solidFill>
                  <a:schemeClr val="tx1"/>
                </a:solidFill>
                <a:sym typeface="Symbol" pitchFamily="-97" charset="2"/>
              </a:rPr>
              <a:t>5</a:t>
            </a:r>
            <a:endParaRPr lang="pt-BR" sz="2400" b="1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 12</a:t>
            </a:r>
            <a:r>
              <a:rPr lang="pt-BR" sz="2400" b="1" baseline="30000" dirty="0">
                <a:solidFill>
                  <a:schemeClr val="tx1"/>
                </a:solidFill>
                <a:sym typeface="Symbol" pitchFamily="-97" charset="2"/>
              </a:rPr>
              <a:t>5</a:t>
            </a:r>
          </a:p>
        </p:txBody>
      </p:sp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4848225" y="752475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Chapter 10)</a:t>
            </a:r>
          </a:p>
        </p:txBody>
      </p:sp>
      <p:pic>
        <p:nvPicPr>
          <p:cNvPr id="17423" name="Picture 19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85800" y="1504950"/>
            <a:ext cx="8020050" cy="835025"/>
            <a:chOff x="432" y="948"/>
            <a:chExt cx="5052" cy="526"/>
          </a:xfrm>
        </p:grpSpPr>
        <p:sp>
          <p:nvSpPr>
            <p:cNvPr id="17425" name="TPQuestion"/>
            <p:cNvSpPr>
              <a:spLocks noChangeArrowheads="1"/>
            </p:cNvSpPr>
            <p:nvPr/>
          </p:nvSpPr>
          <p:spPr bwMode="auto">
            <a:xfrm>
              <a:off x="432" y="1044"/>
              <a:ext cx="50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FF"/>
                  </a:solidFill>
                </a:rPr>
                <a:t>Simplify 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 		    </a:t>
              </a:r>
              <a:r>
                <a:rPr lang="en-US" sz="2400" b="1" dirty="0">
                  <a:solidFill>
                    <a:srgbClr val="0000FF"/>
                  </a:solidFill>
                </a:rPr>
                <a:t>. Express using positive exponents.</a:t>
              </a:r>
            </a:p>
          </p:txBody>
        </p:sp>
        <p:pic>
          <p:nvPicPr>
            <p:cNvPr id="17426" name="Picture 26" descr="Eqn_3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80" y="948"/>
              <a:ext cx="288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Example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  <p:bldP spid="17818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heckProg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6" name="Picture 14" descr="LH_11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" name="Picture 11" descr="9-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28600"/>
            <a:ext cx="2622025" cy="2491504"/>
          </a:xfrm>
          <a:prstGeom prst="rect">
            <a:avLst/>
          </a:prstGeom>
          <a:noFill/>
        </p:spPr>
      </p:pic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01788"/>
            <a:ext cx="2279600" cy="2854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2743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Book Antiqua"/>
                <a:cs typeface="Book Antiqua"/>
              </a:rPr>
              <a:t>July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3810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Book Antiqua"/>
                <a:cs typeface="Book Antiqua"/>
              </a:rPr>
              <a:t>August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48400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Book Antiqua"/>
                <a:cs typeface="Book Antiqua"/>
              </a:rPr>
              <a:t>September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5791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Book Antiqua"/>
                <a:cs typeface="Book Antiqua"/>
              </a:rPr>
              <a:t>October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2743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25.2 or </a:t>
            </a:r>
            <a:r>
              <a:rPr lang="en-US" sz="3600" b="1" dirty="0" smtClean="0"/>
              <a:t>25</a:t>
            </a:r>
            <a:r>
              <a:rPr lang="en-US" sz="3600" dirty="0" smtClean="0"/>
              <a:t>°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38494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75.6 or </a:t>
            </a:r>
            <a:r>
              <a:rPr lang="en-US" sz="3600" b="1" dirty="0" smtClean="0"/>
              <a:t>76</a:t>
            </a:r>
            <a:r>
              <a:rPr lang="en-US" sz="3600" dirty="0" smtClean="0"/>
              <a:t>°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48400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230.4 or </a:t>
            </a:r>
            <a:r>
              <a:rPr lang="en-US" sz="3600" b="1" dirty="0" smtClean="0"/>
              <a:t>230</a:t>
            </a:r>
            <a:r>
              <a:rPr lang="en-US" sz="3600" dirty="0" smtClean="0"/>
              <a:t>°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5830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28.8 or </a:t>
            </a:r>
            <a:r>
              <a:rPr lang="en-US" sz="3600" b="1" dirty="0" smtClean="0"/>
              <a:t>29</a:t>
            </a:r>
            <a:r>
              <a:rPr lang="en-US" sz="3600" dirty="0" smtClean="0"/>
              <a:t>°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571625"/>
            <a:ext cx="457200" cy="457200"/>
          </a:xfrm>
          <a:prstGeom prst="rect">
            <a:avLst/>
          </a:prstGeom>
          <a:noFill/>
        </p:spPr>
      </p:pic>
      <p:pic>
        <p:nvPicPr>
          <p:cNvPr id="262151" name="Picture 7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sp>
        <p:nvSpPr>
          <p:cNvPr id="262153" name="Rectangle 9"/>
          <p:cNvSpPr>
            <a:spLocks noChangeArrowheads="1"/>
          </p:cNvSpPr>
          <p:nvPr/>
        </p:nvSpPr>
        <p:spPr bwMode="auto">
          <a:xfrm>
            <a:off x="533400" y="15240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E01B22"/>
                </a:solidFill>
              </a:rPr>
              <a:t>	Hurricanes in the United States, 2002</a:t>
            </a:r>
          </a:p>
        </p:txBody>
      </p:sp>
      <p:pic>
        <p:nvPicPr>
          <p:cNvPr id="262154" name="Picture 10" descr="9-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438400"/>
            <a:ext cx="4190999" cy="4191000"/>
          </a:xfrm>
          <a:prstGeom prst="rect">
            <a:avLst/>
          </a:prstGeom>
          <a:noFill/>
        </p:spPr>
      </p:pic>
      <p:pic>
        <p:nvPicPr>
          <p:cNvPr id="262155" name="Picture 11" descr="LH_11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9-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06866" y="2690096"/>
            <a:ext cx="3263560" cy="31011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3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876300" y="1503363"/>
            <a:ext cx="8039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FFFF"/>
              </a:buClr>
            </a:pPr>
            <a:r>
              <a:rPr lang="en-US" sz="2400" b="1" dirty="0">
                <a:solidFill>
                  <a:srgbClr val="E01B22"/>
                </a:solidFill>
              </a:rPr>
              <a:t>FOOTBALL</a:t>
            </a:r>
            <a:r>
              <a:rPr lang="en-US" sz="2400" b="1" dirty="0">
                <a:solidFill>
                  <a:srgbClr val="00539D"/>
                </a:solidFill>
              </a:rPr>
              <a:t>  Make a circle graph using the information in the histogram below.</a:t>
            </a:r>
          </a:p>
        </p:txBody>
      </p:sp>
      <p:pic>
        <p:nvPicPr>
          <p:cNvPr id="263175" name="Picture 7" descr="CheckProg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63177" name="Picture 9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63178" name="Picture 10" descr="9-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063875"/>
            <a:ext cx="3651250" cy="3260725"/>
          </a:xfrm>
          <a:prstGeom prst="rect">
            <a:avLst/>
          </a:prstGeom>
          <a:noFill/>
        </p:spPr>
      </p:pic>
      <p:pic>
        <p:nvPicPr>
          <p:cNvPr id="263179" name="Picture 11" descr="LH_11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8" name="Picture 6" descr="CheckProg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sp>
        <p:nvSpPr>
          <p:cNvPr id="264199" name="Rectangle 7"/>
          <p:cNvSpPr>
            <a:spLocks noChangeArrowheads="1"/>
          </p:cNvSpPr>
          <p:nvPr/>
        </p:nvSpPr>
        <p:spPr bwMode="auto">
          <a:xfrm>
            <a:off x="533400" y="17526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E01B22"/>
                </a:solidFill>
              </a:rPr>
              <a:t>	</a:t>
            </a:r>
            <a:r>
              <a:rPr lang="en-US" sz="2400" b="1" dirty="0">
                <a:solidFill>
                  <a:srgbClr val="E01B22"/>
                </a:solidFill>
              </a:rPr>
              <a:t>Average Points Per Football</a:t>
            </a:r>
            <a:r>
              <a:rPr lang="en-US" sz="2400" b="1" dirty="0" smtClean="0">
                <a:solidFill>
                  <a:srgbClr val="E01B22"/>
                </a:solidFill>
              </a:rPr>
              <a:t> Game for </a:t>
            </a:r>
            <a:r>
              <a:rPr lang="en-US" sz="2400" b="1" dirty="0">
                <a:solidFill>
                  <a:srgbClr val="E01B22"/>
                </a:solidFill>
              </a:rPr>
              <a:t>Top 10 Scorers</a:t>
            </a:r>
          </a:p>
        </p:txBody>
      </p:sp>
      <p:pic>
        <p:nvPicPr>
          <p:cNvPr id="264201" name="Picture 9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828800"/>
            <a:ext cx="457200" cy="457200"/>
          </a:xfrm>
          <a:prstGeom prst="rect">
            <a:avLst/>
          </a:prstGeom>
          <a:noFill/>
        </p:spPr>
      </p:pic>
      <p:pic>
        <p:nvPicPr>
          <p:cNvPr id="264202" name="Picture 10" descr="9-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590800"/>
            <a:ext cx="3810000" cy="3810000"/>
          </a:xfrm>
          <a:prstGeom prst="rect">
            <a:avLst/>
          </a:prstGeom>
          <a:noFill/>
        </p:spPr>
      </p:pic>
      <p:pic>
        <p:nvPicPr>
          <p:cNvPr id="264203" name="Picture 11" descr="LH_11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0" descr="9-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7950" y="2667000"/>
            <a:ext cx="3651250" cy="32607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9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8" name="Picture 12" descr="9-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514600"/>
            <a:ext cx="4256087" cy="4256087"/>
          </a:xfrm>
          <a:prstGeom prst="rect">
            <a:avLst/>
          </a:prstGeom>
          <a:noFill/>
        </p:spPr>
      </p:pic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876300" y="1424916"/>
            <a:ext cx="8039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</a:rPr>
              <a:t>Use the circle graph to describe the makeup of the average game scores of the 10 top-scoring football players.</a:t>
            </a:r>
          </a:p>
        </p:txBody>
      </p:sp>
      <p:pic>
        <p:nvPicPr>
          <p:cNvPr id="265222" name="Picture 6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609600" y="2743200"/>
            <a:ext cx="3124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ctr">
              <a:spcBef>
                <a:spcPct val="20000"/>
              </a:spcBef>
            </a:pPr>
            <a:r>
              <a:rPr lang="en-US" sz="2400" b="1" dirty="0"/>
              <a:t>Average Points Per Football Game for </a:t>
            </a:r>
            <a:br>
              <a:rPr lang="en-US" sz="2400" b="1" dirty="0"/>
            </a:br>
            <a:r>
              <a:rPr lang="en-US" sz="2400" b="1" dirty="0"/>
              <a:t>Top 10 Scorers</a:t>
            </a:r>
          </a:p>
        </p:txBody>
      </p:sp>
      <p:pic>
        <p:nvPicPr>
          <p:cNvPr id="265227" name="Picture 11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65229" name="Picture 13" descr="LH_11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5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 build="p" autoUpdateAnimBg="0" advAuto="0"/>
      <p:bldP spid="265226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6" name="Picture 6" descr="Exampl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642074"/>
            <a:ext cx="457200" cy="457200"/>
          </a:xfrm>
          <a:prstGeom prst="rect">
            <a:avLst/>
          </a:prstGeom>
          <a:noFill/>
        </p:spPr>
      </p:pic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533400" y="15240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743200" indent="-2398713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b="1" dirty="0">
                <a:solidFill>
                  <a:srgbClr val="0000FF"/>
                </a:solidFill>
              </a:rPr>
              <a:t>Sample </a:t>
            </a:r>
            <a:r>
              <a:rPr lang="en-US" sz="2800" b="1" dirty="0" smtClean="0">
                <a:solidFill>
                  <a:srgbClr val="0000FF"/>
                </a:solidFill>
              </a:rPr>
              <a:t>answer:</a:t>
            </a:r>
          </a:p>
        </p:txBody>
      </p:sp>
      <p:pic>
        <p:nvPicPr>
          <p:cNvPr id="266250" name="Picture 10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66251" name="Picture 11" descr="LH_11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250567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More than one half of the players had game scores between 0 and 15. Ten percent had scores greater than 23.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52243" y="738099"/>
            <a:ext cx="3728244" cy="5129301"/>
            <a:chOff x="5252243" y="738099"/>
            <a:chExt cx="3728244" cy="5129301"/>
          </a:xfrm>
        </p:grpSpPr>
        <p:pic>
          <p:nvPicPr>
            <p:cNvPr id="12" name="Picture 12" descr="9-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52243" y="2139156"/>
              <a:ext cx="3728244" cy="3728244"/>
            </a:xfrm>
            <a:prstGeom prst="rect">
              <a:avLst/>
            </a:prstGeom>
            <a:noFill/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453992" y="738099"/>
              <a:ext cx="31242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algn="ctr">
                <a:spcBef>
                  <a:spcPct val="20000"/>
                </a:spcBef>
              </a:pPr>
              <a:r>
                <a:rPr lang="en-US" sz="2000" b="1" dirty="0"/>
                <a:t>Average Points Per Football Game for </a:t>
              </a:r>
              <a:br>
                <a:rPr lang="en-US" sz="2000" b="1" dirty="0"/>
              </a:br>
              <a:r>
                <a:rPr lang="en-US" sz="2000" b="1" dirty="0"/>
                <a:t>Top 10 Scorers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7" grpId="0" build="p" autoUpdateAnimBg="0" advAuto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8" name="Picture 14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8067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88068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88077" name="Picture 13" descr="Math NAV-Online">
            <a:hlinkClick r:id="rId8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3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1065815" y="43957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Symbol" pitchFamily="-97" charset="2"/>
              </a:rPr>
              <a:t>x</a:t>
            </a:r>
            <a:r>
              <a:rPr lang="pt-BR" sz="2400" b="1" baseline="30000" dirty="0">
                <a:solidFill>
                  <a:schemeClr val="tx1"/>
                </a:solidFill>
                <a:sym typeface="Symbol" pitchFamily="-97" charset="2"/>
              </a:rPr>
              <a:t>9</a:t>
            </a:r>
            <a:endParaRPr lang="pt-BR" sz="2400" b="1" i="1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6</a:t>
            </a:r>
            <a:r>
              <a:rPr lang="pt-BR" sz="2400" b="1" i="1" dirty="0">
                <a:solidFill>
                  <a:schemeClr val="tx1"/>
                </a:solidFill>
                <a:sym typeface="Symbol" pitchFamily="-97" charset="2"/>
              </a:rPr>
              <a:t>x</a:t>
            </a:r>
            <a:r>
              <a:rPr lang="pt-BR" sz="2400" b="1" baseline="30000" dirty="0">
                <a:solidFill>
                  <a:schemeClr val="tx1"/>
                </a:solidFill>
                <a:sym typeface="Symbol" pitchFamily="-97" charset="2"/>
              </a:rPr>
              <a:t>3</a:t>
            </a:r>
            <a:endParaRPr lang="pt-BR" sz="2400" b="1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Symbol" pitchFamily="-97" charset="2"/>
              </a:rPr>
              <a:t>x</a:t>
            </a:r>
            <a:r>
              <a:rPr lang="pt-BR" sz="2400" b="1" baseline="30000" dirty="0">
                <a:solidFill>
                  <a:schemeClr val="tx1"/>
                </a:solidFill>
                <a:sym typeface="Symbol" pitchFamily="-97" charset="2"/>
              </a:rPr>
              <a:t>18</a:t>
            </a:r>
            <a:endParaRPr lang="pt-BR" sz="2400" b="1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</a:t>
            </a:r>
            <a:r>
              <a:rPr lang="pt-BR" sz="2400" b="1" i="1" dirty="0">
                <a:solidFill>
                  <a:schemeClr val="tx1"/>
                </a:solidFill>
                <a:sym typeface="Symbol" pitchFamily="-97" charset="2"/>
              </a:rPr>
              <a:t>x</a:t>
            </a:r>
            <a:r>
              <a:rPr lang="pt-BR" sz="2400" b="1" baseline="30000" dirty="0">
                <a:solidFill>
                  <a:schemeClr val="tx1"/>
                </a:solidFill>
                <a:sym typeface="Symbol" pitchFamily="-97" charset="2"/>
              </a:rPr>
              <a:t>6</a:t>
            </a:r>
          </a:p>
        </p:txBody>
      </p:sp>
      <p:sp>
        <p:nvSpPr>
          <p:cNvPr id="179207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Simplify   </a:t>
            </a:r>
            <a:r>
              <a:rPr lang="en-US" sz="2400" b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00FF"/>
                </a:solidFill>
              </a:rPr>
              <a:t>x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r>
              <a:rPr lang="en-US" sz="2400" b="1" dirty="0">
                <a:solidFill>
                  <a:srgbClr val="0000FF"/>
                </a:solidFill>
              </a:rPr>
              <a:t>)</a:t>
            </a:r>
            <a:r>
              <a:rPr lang="en-US" sz="2400" b="1" baseline="30000" dirty="0">
                <a:solidFill>
                  <a:srgbClr val="0000FF"/>
                </a:solidFill>
              </a:rPr>
              <a:t>6</a:t>
            </a:r>
            <a:r>
              <a:rPr lang="en-US" sz="2400" b="1" dirty="0">
                <a:solidFill>
                  <a:srgbClr val="0000FF"/>
                </a:solidFill>
              </a:rPr>
              <a:t>. Express using positive exponents.</a:t>
            </a: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Chapter 10)</a:t>
            </a:r>
          </a:p>
        </p:txBody>
      </p:sp>
      <p:pic>
        <p:nvPicPr>
          <p:cNvPr id="19472" name="Picture 18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xampl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6" grpId="0" autoUpdateAnimBg="0"/>
      <p:bldP spid="17920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5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6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5589" name="Oval 5"/>
          <p:cNvSpPr>
            <a:spLocks noChangeArrowheads="1"/>
          </p:cNvSpPr>
          <p:nvPr/>
        </p:nvSpPr>
        <p:spPr bwMode="auto">
          <a:xfrm>
            <a:off x="1100138" y="353377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9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505200"/>
            <a:ext cx="73152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45000"/>
              </a:spcBef>
              <a:spcAft>
                <a:spcPct val="45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A.	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12:00 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P</a:t>
            </a:r>
            <a:r>
              <a:rPr lang="pt-BR" b="1" dirty="0">
                <a:solidFill>
                  <a:schemeClr val="tx1"/>
                </a:solidFill>
                <a:sym typeface="Symbol" pitchFamily="-97" charset="2"/>
              </a:rPr>
              <a:t>.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M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. – 12:59 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P</a:t>
            </a:r>
            <a:r>
              <a:rPr lang="pt-BR" b="1" dirty="0">
                <a:solidFill>
                  <a:schemeClr val="tx1"/>
                </a:solidFill>
                <a:sym typeface="Symbol" pitchFamily="-97" charset="2"/>
              </a:rPr>
              <a:t>.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M</a:t>
            </a:r>
            <a:r>
              <a:rPr lang="pt-BR" b="1" dirty="0">
                <a:solidFill>
                  <a:schemeClr val="tx1"/>
                </a:solidFill>
                <a:sym typeface="Symbol" pitchFamily="-97" charset="2"/>
              </a:rPr>
              <a:t>.	</a:t>
            </a:r>
            <a:endParaRPr lang="pt-BR" sz="2400" b="1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spcBef>
                <a:spcPct val="45000"/>
              </a:spcBef>
              <a:spcAft>
                <a:spcPct val="45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B.	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1:00 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P</a:t>
            </a:r>
            <a:r>
              <a:rPr lang="pt-BR" b="1" dirty="0">
                <a:solidFill>
                  <a:schemeClr val="tx1"/>
                </a:solidFill>
                <a:sym typeface="Symbol" pitchFamily="-97" charset="2"/>
              </a:rPr>
              <a:t>.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M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. – 1:59 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P</a:t>
            </a:r>
            <a:r>
              <a:rPr lang="pt-BR" b="1" dirty="0">
                <a:solidFill>
                  <a:schemeClr val="tx1"/>
                </a:solidFill>
                <a:sym typeface="Symbol" pitchFamily="-97" charset="2"/>
              </a:rPr>
              <a:t>.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M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.</a:t>
            </a:r>
          </a:p>
          <a:p>
            <a:pPr marL="533400" indent="-533400">
              <a:spcBef>
                <a:spcPct val="45000"/>
              </a:spcBef>
              <a:spcAft>
                <a:spcPct val="45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3:00 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P</a:t>
            </a:r>
            <a:r>
              <a:rPr lang="pt-BR" b="1" dirty="0">
                <a:solidFill>
                  <a:schemeClr val="tx1"/>
                </a:solidFill>
                <a:sym typeface="Symbol" pitchFamily="-97" charset="2"/>
              </a:rPr>
              <a:t>.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M</a:t>
            </a:r>
            <a:r>
              <a:rPr lang="pt-BR" b="1" dirty="0">
                <a:solidFill>
                  <a:schemeClr val="tx1"/>
                </a:solidFill>
                <a:sym typeface="Symbol" pitchFamily="-97" charset="2"/>
              </a:rPr>
              <a:t>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 – 3:59 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P</a:t>
            </a:r>
            <a:r>
              <a:rPr lang="pt-BR" b="1" dirty="0">
                <a:solidFill>
                  <a:schemeClr val="tx1"/>
                </a:solidFill>
                <a:sym typeface="Symbol" pitchFamily="-97" charset="2"/>
              </a:rPr>
              <a:t>.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M</a:t>
            </a:r>
            <a:r>
              <a:rPr lang="pt-BR" b="1" dirty="0">
                <a:solidFill>
                  <a:schemeClr val="tx1"/>
                </a:solidFill>
                <a:sym typeface="Symbol" pitchFamily="-97" charset="2"/>
              </a:rPr>
              <a:t>.</a:t>
            </a:r>
            <a:endParaRPr lang="pt-BR" sz="2400" b="1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spcBef>
                <a:spcPct val="45000"/>
              </a:spcBef>
              <a:spcAft>
                <a:spcPct val="45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D.	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4:00 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P</a:t>
            </a:r>
            <a:r>
              <a:rPr lang="pt-BR" b="1" dirty="0">
                <a:solidFill>
                  <a:schemeClr val="tx1"/>
                </a:solidFill>
                <a:sym typeface="Symbol" pitchFamily="-97" charset="2"/>
              </a:rPr>
              <a:t>.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M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. – 4:59 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P</a:t>
            </a:r>
            <a:r>
              <a:rPr lang="pt-BR" b="1" dirty="0">
                <a:solidFill>
                  <a:schemeClr val="tx1"/>
                </a:solidFill>
                <a:sym typeface="Symbol" pitchFamily="-97" charset="2"/>
              </a:rPr>
              <a:t>.</a:t>
            </a:r>
            <a:r>
              <a:rPr lang="pt-BR" sz="2000" b="1" dirty="0">
                <a:solidFill>
                  <a:schemeClr val="tx1"/>
                </a:solidFill>
                <a:sym typeface="Symbol" pitchFamily="-97" charset="2"/>
              </a:rPr>
              <a:t>M</a:t>
            </a:r>
            <a:r>
              <a:rPr lang="pt-BR" sz="1600" b="1" dirty="0">
                <a:solidFill>
                  <a:schemeClr val="tx1"/>
                </a:solidFill>
                <a:sym typeface="Symbol" pitchFamily="-97" charset="2"/>
              </a:rPr>
              <a:t>.</a:t>
            </a:r>
            <a:endParaRPr lang="pt-BR" sz="2000" b="1" dirty="0">
              <a:solidFill>
                <a:schemeClr val="tx1"/>
              </a:solidFill>
              <a:sym typeface="Symbol" pitchFamily="-97" charset="2"/>
            </a:endParaRPr>
          </a:p>
        </p:txBody>
      </p:sp>
      <p:sp>
        <p:nvSpPr>
          <p:cNvPr id="195591" name="TPQuestion"/>
          <p:cNvSpPr>
            <a:spLocks noChangeArrowheads="1"/>
          </p:cNvSpPr>
          <p:nvPr/>
        </p:nvSpPr>
        <p:spPr bwMode="auto">
          <a:xfrm>
            <a:off x="685800" y="1657350"/>
            <a:ext cx="487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This histogram shows the number of cars passing the intersection at Main and 3rd. What interval represents the greatest number of cars?</a:t>
            </a:r>
          </a:p>
        </p:txBody>
      </p:sp>
      <p:sp>
        <p:nvSpPr>
          <p:cNvPr id="33807" name="Text Box 18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11-2)</a:t>
            </a:r>
          </a:p>
        </p:txBody>
      </p:sp>
      <p:pic>
        <p:nvPicPr>
          <p:cNvPr id="33808" name="Picture 19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08" name="Picture 24" descr="5m_9_3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295400"/>
            <a:ext cx="30114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Example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4746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/>
      <p:bldP spid="195590" grpId="0" autoUpdateAnimBg="0"/>
      <p:bldP spid="19559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4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5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6613" name="Oval 5"/>
          <p:cNvSpPr>
            <a:spLocks noChangeArrowheads="1"/>
          </p:cNvSpPr>
          <p:nvPr/>
        </p:nvSpPr>
        <p:spPr bwMode="auto">
          <a:xfrm>
            <a:off x="1077256" y="504360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352800"/>
            <a:ext cx="4648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60 cars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40 cars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45 cars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cannot be determined</a:t>
            </a:r>
          </a:p>
        </p:txBody>
      </p:sp>
      <p:sp>
        <p:nvSpPr>
          <p:cNvPr id="196615" name="TPQuestion"/>
          <p:cNvSpPr>
            <a:spLocks noChangeArrowheads="1"/>
          </p:cNvSpPr>
          <p:nvPr/>
        </p:nvSpPr>
        <p:spPr bwMode="auto">
          <a:xfrm>
            <a:off x="685800" y="165735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539D"/>
                </a:solidFill>
              </a:rPr>
              <a:t>This histogram shows the number of cars passing the intersection at Main and 3rd. How many cars passed the intersection more than once?</a:t>
            </a:r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11-2)</a:t>
            </a:r>
          </a:p>
        </p:txBody>
      </p:sp>
      <p:pic>
        <p:nvPicPr>
          <p:cNvPr id="35856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31" name="Picture 23" descr="5m_9_3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295400"/>
            <a:ext cx="30114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xample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165735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  <p:bldP spid="196614" grpId="0" autoUpdateAnimBg="0"/>
      <p:bldP spid="1966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898775"/>
            <a:ext cx="3529013" cy="511175"/>
          </a:xfrm>
          <a:prstGeom prst="rect">
            <a:avLst/>
          </a:prstGeom>
          <a:noFill/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057275" y="3849687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/>
              <a:t>circle graph</a:t>
            </a:r>
          </a:p>
        </p:txBody>
      </p:sp>
      <p:pic>
        <p:nvPicPr>
          <p:cNvPr id="70661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057275" y="1500188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Construct and interpret circle graphs.</a:t>
            </a:r>
          </a:p>
        </p:txBody>
      </p:sp>
      <p:pic>
        <p:nvPicPr>
          <p:cNvPr id="70668" name="Picture 12" descr="LH_11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  <p:bldP spid="7066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057275" y="2254250"/>
            <a:ext cx="77057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E01B22"/>
                </a:solidFill>
              </a:rPr>
              <a:t>Standard 7SDAP1.1  </a:t>
            </a:r>
            <a:r>
              <a:rPr lang="en-US" sz="2800" b="1" dirty="0">
                <a:solidFill>
                  <a:srgbClr val="0000FF"/>
                </a:solidFill>
              </a:rPr>
              <a:t>Know various forms of display for data sets,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including stem-and-leaf plot or box-and-whisker plot; </a:t>
            </a:r>
            <a:r>
              <a:rPr lang="en-US" sz="2800" b="1" dirty="0">
                <a:solidFill>
                  <a:srgbClr val="0000FF"/>
                </a:solidFill>
              </a:rPr>
              <a:t>use the forms to display a single set of data</a:t>
            </a:r>
            <a:r>
              <a:rPr lang="en-US" sz="2800" dirty="0"/>
              <a:t> or to compare two sets of data.</a:t>
            </a:r>
          </a:p>
        </p:txBody>
      </p:sp>
      <p:pic>
        <p:nvPicPr>
          <p:cNvPr id="71689" name="Picture 9" descr="LH_11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71690" name="Picture 10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1135062"/>
            <a:ext cx="4378325" cy="695325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7270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6408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Construct a Circle Graph from Percents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876300" y="1503363"/>
            <a:ext cx="79629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FFFF"/>
              </a:buClr>
            </a:pPr>
            <a:r>
              <a:rPr lang="en-US" sz="2400" b="1" dirty="0">
                <a:solidFill>
                  <a:srgbClr val="E01B22"/>
                </a:solidFill>
              </a:rPr>
              <a:t>TORNADOES </a:t>
            </a:r>
            <a:r>
              <a:rPr lang="en-US" sz="2400" b="1" dirty="0">
                <a:solidFill>
                  <a:srgbClr val="FFEB55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The table shows when tornadoes occurred in the United States from 1999 to 2001.</a:t>
            </a:r>
            <a:r>
              <a:rPr lang="en-US" sz="2400" b="1" dirty="0" smtClean="0">
                <a:solidFill>
                  <a:srgbClr val="0000FF"/>
                </a:solidFill>
              </a:rPr>
              <a:t> Make </a:t>
            </a:r>
            <a:r>
              <a:rPr lang="en-US" sz="2400" b="1" dirty="0">
                <a:solidFill>
                  <a:srgbClr val="0000FF"/>
                </a:solidFill>
              </a:rPr>
              <a:t>a circle graph using this information.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409825" y="2949575"/>
            <a:ext cx="5362575" cy="3451225"/>
            <a:chOff x="1518" y="1767"/>
            <a:chExt cx="2706" cy="1406"/>
          </a:xfrm>
        </p:grpSpPr>
        <p:pic>
          <p:nvPicPr>
            <p:cNvPr id="72716" name="Picture 12" descr="9-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18" y="1767"/>
              <a:ext cx="2706" cy="1353"/>
            </a:xfrm>
            <a:prstGeom prst="rect">
              <a:avLst/>
            </a:prstGeom>
            <a:noFill/>
          </p:spPr>
        </p:pic>
        <p:sp>
          <p:nvSpPr>
            <p:cNvPr id="72717" name="Text Box 13"/>
            <p:cNvSpPr txBox="1">
              <a:spLocks noChangeArrowheads="1"/>
            </p:cNvSpPr>
            <p:nvPr/>
          </p:nvSpPr>
          <p:spPr bwMode="auto">
            <a:xfrm>
              <a:off x="1518" y="2988"/>
              <a:ext cx="2400" cy="18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Source: spc.noaa.gov</a:t>
              </a:r>
            </a:p>
          </p:txBody>
        </p:sp>
      </p:grpSp>
      <p:pic>
        <p:nvPicPr>
          <p:cNvPr id="72719" name="Picture 15" descr="LH_11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utoUpdateAnimBg="0"/>
      <p:bldP spid="72710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981200"/>
            <a:ext cx="457200" cy="457200"/>
          </a:xfrm>
          <a:prstGeom prst="rect">
            <a:avLst/>
          </a:prstGeom>
          <a:noFill/>
        </p:spPr>
      </p:pic>
      <p:pic>
        <p:nvPicPr>
          <p:cNvPr id="73732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6408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Construct a Circle Graph from Percents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876300" y="1905000"/>
            <a:ext cx="80391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143000" indent="-1143000">
              <a:buClr>
                <a:srgbClr val="FFFFFF"/>
              </a:buClr>
            </a:pPr>
            <a:r>
              <a:rPr lang="en-US" sz="2400" b="1" dirty="0" smtClean="0">
                <a:solidFill>
                  <a:srgbClr val="0000FF"/>
                </a:solidFill>
              </a:rPr>
              <a:t>Step 1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There are 360° in a circle. So, multiply each percent by 360 to find the number of degrees for each section of the graph.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73740" name="Picture 12" descr="LH_11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6858000" y="46037"/>
            <a:ext cx="1981200" cy="1630363"/>
            <a:chOff x="1518" y="1767"/>
            <a:chExt cx="2706" cy="1406"/>
          </a:xfrm>
        </p:grpSpPr>
        <p:pic>
          <p:nvPicPr>
            <p:cNvPr id="14" name="Picture 12" descr="9-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18" y="1767"/>
              <a:ext cx="2706" cy="1353"/>
            </a:xfrm>
            <a:prstGeom prst="rect">
              <a:avLst/>
            </a:prstGeom>
            <a:noFill/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518" y="2988"/>
              <a:ext cx="2400" cy="18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Source: spc.noaa.gov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61999" y="4262735"/>
            <a:ext cx="6633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</a:rPr>
              <a:t>Apr.–June</a:t>
            </a:r>
            <a:r>
              <a:rPr lang="en-US" sz="2000" dirty="0" smtClean="0">
                <a:solidFill>
                  <a:prstClr val="black"/>
                </a:solidFill>
              </a:rPr>
              <a:t>:   </a:t>
            </a:r>
            <a:r>
              <a:rPr lang="en-US" sz="2000" i="1" dirty="0" smtClean="0">
                <a:solidFill>
                  <a:prstClr val="black"/>
                </a:solidFill>
              </a:rPr>
              <a:t>53% of 360 = 0.53 </a:t>
            </a:r>
            <a:r>
              <a:rPr lang="en-US" sz="2000" i="1" dirty="0" err="1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000" i="1" dirty="0" smtClean="0">
                <a:solidFill>
                  <a:prstClr val="black"/>
                </a:solidFill>
              </a:rPr>
              <a:t> 360 </a:t>
            </a:r>
            <a:r>
              <a:rPr lang="en-US" sz="2000" dirty="0" smtClean="0">
                <a:solidFill>
                  <a:prstClr val="black"/>
                </a:solidFill>
              </a:rPr>
              <a:t>or about </a:t>
            </a:r>
            <a:r>
              <a:rPr lang="en-US" sz="2000" b="1" dirty="0" smtClean="0">
                <a:solidFill>
                  <a:prstClr val="black"/>
                </a:solidFill>
              </a:rPr>
              <a:t>191</a:t>
            </a:r>
            <a:r>
              <a:rPr lang="en-US" sz="2000" b="1" baseline="30000" dirty="0" smtClean="0"/>
              <a:t>0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761998" y="5024735"/>
            <a:ext cx="7162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</a:rPr>
              <a:t>Jul.–September</a:t>
            </a:r>
            <a:r>
              <a:rPr lang="en-US" sz="2000" dirty="0" smtClean="0">
                <a:solidFill>
                  <a:prstClr val="black"/>
                </a:solidFill>
              </a:rPr>
              <a:t>:   </a:t>
            </a:r>
            <a:r>
              <a:rPr lang="en-US" sz="2000" i="1" dirty="0" smtClean="0">
                <a:solidFill>
                  <a:prstClr val="black"/>
                </a:solidFill>
              </a:rPr>
              <a:t>21% of 360 = 0.21 </a:t>
            </a:r>
            <a:r>
              <a:rPr lang="en-US" sz="2000" i="1" dirty="0" err="1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000" i="1" dirty="0" smtClean="0">
                <a:solidFill>
                  <a:prstClr val="black"/>
                </a:solidFill>
              </a:rPr>
              <a:t> 360 </a:t>
            </a:r>
            <a:r>
              <a:rPr lang="en-US" sz="2000" dirty="0" smtClean="0">
                <a:solidFill>
                  <a:prstClr val="black"/>
                </a:solidFill>
              </a:rPr>
              <a:t>or about </a:t>
            </a:r>
            <a:r>
              <a:rPr lang="en-US" sz="2000" b="1" dirty="0" smtClean="0">
                <a:solidFill>
                  <a:prstClr val="black"/>
                </a:solidFill>
              </a:rPr>
              <a:t>76</a:t>
            </a:r>
            <a:r>
              <a:rPr lang="en-US" sz="2000" b="1" baseline="30000" dirty="0" smtClean="0"/>
              <a:t>0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685800" y="5786735"/>
            <a:ext cx="8229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</a:rPr>
              <a:t>October–December</a:t>
            </a:r>
            <a:r>
              <a:rPr lang="en-US" sz="2000" dirty="0" smtClean="0">
                <a:solidFill>
                  <a:prstClr val="black"/>
                </a:solidFill>
              </a:rPr>
              <a:t>:  </a:t>
            </a:r>
            <a:r>
              <a:rPr lang="en-US" sz="2000" i="1" dirty="0" smtClean="0">
                <a:solidFill>
                  <a:prstClr val="black"/>
                </a:solidFill>
              </a:rPr>
              <a:t>11% of 360 = 0.11 </a:t>
            </a:r>
            <a:r>
              <a:rPr lang="en-US" sz="2000" i="1" dirty="0" err="1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000" i="1" dirty="0" smtClean="0">
                <a:solidFill>
                  <a:prstClr val="black"/>
                </a:solidFill>
              </a:rPr>
              <a:t> 360 </a:t>
            </a:r>
            <a:r>
              <a:rPr lang="en-US" sz="2000" dirty="0" smtClean="0">
                <a:solidFill>
                  <a:prstClr val="black"/>
                </a:solidFill>
              </a:rPr>
              <a:t>or about </a:t>
            </a:r>
            <a:r>
              <a:rPr lang="en-US" sz="2000" b="1" dirty="0" smtClean="0">
                <a:solidFill>
                  <a:prstClr val="black"/>
                </a:solidFill>
              </a:rPr>
              <a:t>40</a:t>
            </a:r>
            <a:r>
              <a:rPr lang="en-US" sz="2000" b="1" baseline="30000" dirty="0" smtClean="0"/>
              <a:t>0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794408" y="3500735"/>
            <a:ext cx="62921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spcBef>
                <a:spcPct val="20000"/>
              </a:spcBef>
              <a:spcAft>
                <a:spcPts val="3000"/>
              </a:spcAft>
            </a:pPr>
            <a:r>
              <a:rPr lang="en-US" sz="2000" u="sng" dirty="0" smtClean="0"/>
              <a:t>Jan.–March</a:t>
            </a:r>
            <a:r>
              <a:rPr lang="en-US" sz="2000" dirty="0" smtClean="0"/>
              <a:t>:  </a:t>
            </a:r>
            <a:r>
              <a:rPr lang="en-US" sz="2000" i="1" dirty="0" smtClean="0"/>
              <a:t>15% of 360 = 0.15 </a:t>
            </a:r>
            <a:r>
              <a:rPr lang="en-US" sz="2000" i="1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000" i="1" dirty="0" smtClean="0"/>
              <a:t> 360 </a:t>
            </a:r>
            <a:r>
              <a:rPr lang="en-US" sz="2000" dirty="0" smtClean="0"/>
              <a:t>or </a:t>
            </a:r>
            <a:r>
              <a:rPr lang="en-US" sz="2000" b="1" dirty="0" smtClean="0"/>
              <a:t>54</a:t>
            </a:r>
            <a:r>
              <a:rPr lang="en-US" sz="2000" b="1" baseline="30000" dirty="0" smtClean="0"/>
              <a:t>0</a:t>
            </a:r>
          </a:p>
          <a:p>
            <a:pPr marL="1143000" indent="-1143000">
              <a:spcBef>
                <a:spcPct val="20000"/>
              </a:spcBef>
              <a:spcAft>
                <a:spcPts val="3000"/>
              </a:spcAft>
            </a:pPr>
            <a:endParaRPr lang="en-US" sz="2000" b="1" dirty="0"/>
          </a:p>
        </p:txBody>
      </p:sp>
      <p:sp>
        <p:nvSpPr>
          <p:cNvPr id="20" name="Freeform 19"/>
          <p:cNvSpPr/>
          <p:nvPr/>
        </p:nvSpPr>
        <p:spPr>
          <a:xfrm>
            <a:off x="4419599" y="432886"/>
            <a:ext cx="4570377" cy="3114109"/>
          </a:xfrm>
          <a:custGeom>
            <a:avLst/>
            <a:gdLst>
              <a:gd name="connsiteX0" fmla="*/ 3947051 w 4301714"/>
              <a:gd name="connsiteY0" fmla="*/ 93442 h 3114109"/>
              <a:gd name="connsiteX1" fmla="*/ 4084339 w 4301714"/>
              <a:gd name="connsiteY1" fmla="*/ 93442 h 3114109"/>
              <a:gd name="connsiteX2" fmla="*/ 4152984 w 4301714"/>
              <a:gd name="connsiteY2" fmla="*/ 390932 h 3114109"/>
              <a:gd name="connsiteX3" fmla="*/ 4198747 w 4301714"/>
              <a:gd name="connsiteY3" fmla="*/ 2439036 h 3114109"/>
              <a:gd name="connsiteX4" fmla="*/ 3535185 w 4301714"/>
              <a:gd name="connsiteY4" fmla="*/ 2839503 h 3114109"/>
              <a:gd name="connsiteX5" fmla="*/ 812292 w 4301714"/>
              <a:gd name="connsiteY5" fmla="*/ 2782293 h 3114109"/>
              <a:gd name="connsiteX6" fmla="*/ 0 w 4301714"/>
              <a:gd name="connsiteY6" fmla="*/ 3114109 h 311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1714" h="3114109">
                <a:moveTo>
                  <a:pt x="3947051" y="93442"/>
                </a:moveTo>
                <a:cubicBezTo>
                  <a:pt x="3998534" y="68651"/>
                  <a:pt x="4050017" y="43860"/>
                  <a:pt x="4084339" y="93442"/>
                </a:cubicBezTo>
                <a:cubicBezTo>
                  <a:pt x="4118661" y="143024"/>
                  <a:pt x="4133916" y="0"/>
                  <a:pt x="4152984" y="390932"/>
                </a:cubicBezTo>
                <a:cubicBezTo>
                  <a:pt x="4172052" y="781864"/>
                  <a:pt x="4301714" y="2030941"/>
                  <a:pt x="4198747" y="2439036"/>
                </a:cubicBezTo>
                <a:cubicBezTo>
                  <a:pt x="4095781" y="2847131"/>
                  <a:pt x="4099594" y="2782294"/>
                  <a:pt x="3535185" y="2839503"/>
                </a:cubicBezTo>
                <a:cubicBezTo>
                  <a:pt x="2970776" y="2896712"/>
                  <a:pt x="1401489" y="2736525"/>
                  <a:pt x="812292" y="2782293"/>
                </a:cubicBezTo>
                <a:cubicBezTo>
                  <a:pt x="223095" y="2828061"/>
                  <a:pt x="0" y="3114109"/>
                  <a:pt x="0" y="3114109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267200" y="783771"/>
            <a:ext cx="4759532" cy="3552716"/>
          </a:xfrm>
          <a:custGeom>
            <a:avLst/>
            <a:gdLst>
              <a:gd name="connsiteX0" fmla="*/ 4221628 w 4688790"/>
              <a:gd name="connsiteY0" fmla="*/ 5721 h 3552716"/>
              <a:gd name="connsiteX1" fmla="*/ 4439001 w 4688790"/>
              <a:gd name="connsiteY1" fmla="*/ 40047 h 3552716"/>
              <a:gd name="connsiteX2" fmla="*/ 4553409 w 4688790"/>
              <a:gd name="connsiteY2" fmla="*/ 246002 h 3552716"/>
              <a:gd name="connsiteX3" fmla="*/ 4599172 w 4688790"/>
              <a:gd name="connsiteY3" fmla="*/ 1184239 h 3552716"/>
              <a:gd name="connsiteX4" fmla="*/ 4610612 w 4688790"/>
              <a:gd name="connsiteY4" fmla="*/ 2671688 h 3552716"/>
              <a:gd name="connsiteX5" fmla="*/ 4130102 w 4688790"/>
              <a:gd name="connsiteY5" fmla="*/ 3060714 h 3552716"/>
              <a:gd name="connsiteX6" fmla="*/ 2105093 w 4688790"/>
              <a:gd name="connsiteY6" fmla="*/ 3346762 h 3552716"/>
              <a:gd name="connsiteX7" fmla="*/ 366103 w 4688790"/>
              <a:gd name="connsiteY7" fmla="*/ 3392529 h 3552716"/>
              <a:gd name="connsiteX8" fmla="*/ 0 w 4688790"/>
              <a:gd name="connsiteY8" fmla="*/ 3552716 h 355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8790" h="3552716">
                <a:moveTo>
                  <a:pt x="4221628" y="5721"/>
                </a:moveTo>
                <a:cubicBezTo>
                  <a:pt x="4302666" y="2860"/>
                  <a:pt x="4383704" y="0"/>
                  <a:pt x="4439001" y="40047"/>
                </a:cubicBezTo>
                <a:cubicBezTo>
                  <a:pt x="4494298" y="80094"/>
                  <a:pt x="4526714" y="55303"/>
                  <a:pt x="4553409" y="246002"/>
                </a:cubicBezTo>
                <a:cubicBezTo>
                  <a:pt x="4580104" y="436701"/>
                  <a:pt x="4589638" y="779958"/>
                  <a:pt x="4599172" y="1184239"/>
                </a:cubicBezTo>
                <a:cubicBezTo>
                  <a:pt x="4608706" y="1588520"/>
                  <a:pt x="4688790" y="2358942"/>
                  <a:pt x="4610612" y="2671688"/>
                </a:cubicBezTo>
                <a:cubicBezTo>
                  <a:pt x="4532434" y="2984434"/>
                  <a:pt x="4547689" y="2948202"/>
                  <a:pt x="4130102" y="3060714"/>
                </a:cubicBezTo>
                <a:cubicBezTo>
                  <a:pt x="3712516" y="3173226"/>
                  <a:pt x="2732426" y="3291460"/>
                  <a:pt x="2105093" y="3346762"/>
                </a:cubicBezTo>
                <a:cubicBezTo>
                  <a:pt x="1477760" y="3402065"/>
                  <a:pt x="716952" y="3358203"/>
                  <a:pt x="366103" y="3392529"/>
                </a:cubicBezTo>
                <a:cubicBezTo>
                  <a:pt x="15254" y="3426855"/>
                  <a:pt x="0" y="3552716"/>
                  <a:pt x="0" y="3552716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876801" y="1052657"/>
            <a:ext cx="3962399" cy="4061881"/>
          </a:xfrm>
          <a:custGeom>
            <a:avLst/>
            <a:gdLst>
              <a:gd name="connsiteX0" fmla="*/ 22881 w 3714421"/>
              <a:gd name="connsiteY0" fmla="*/ 4061881 h 4061881"/>
              <a:gd name="connsiteX1" fmla="*/ 22881 w 3714421"/>
              <a:gd name="connsiteY1" fmla="*/ 3981787 h 4061881"/>
              <a:gd name="connsiteX2" fmla="*/ 160169 w 3714421"/>
              <a:gd name="connsiteY2" fmla="*/ 3878810 h 4061881"/>
              <a:gd name="connsiteX3" fmla="*/ 366102 w 3714421"/>
              <a:gd name="connsiteY3" fmla="*/ 3844484 h 4061881"/>
              <a:gd name="connsiteX4" fmla="*/ 2082211 w 3714421"/>
              <a:gd name="connsiteY4" fmla="*/ 3684297 h 4061881"/>
              <a:gd name="connsiteX5" fmla="*/ 3260606 w 3714421"/>
              <a:gd name="connsiteY5" fmla="*/ 2768944 h 4061881"/>
              <a:gd name="connsiteX6" fmla="*/ 3672472 w 3714421"/>
              <a:gd name="connsiteY6" fmla="*/ 846701 h 4061881"/>
              <a:gd name="connsiteX7" fmla="*/ 3512302 w 3714421"/>
              <a:gd name="connsiteY7" fmla="*/ 0 h 406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4421" h="4061881">
                <a:moveTo>
                  <a:pt x="22881" y="4061881"/>
                </a:moveTo>
                <a:cubicBezTo>
                  <a:pt x="11440" y="4037090"/>
                  <a:pt x="0" y="4012299"/>
                  <a:pt x="22881" y="3981787"/>
                </a:cubicBezTo>
                <a:cubicBezTo>
                  <a:pt x="45762" y="3951275"/>
                  <a:pt x="102965" y="3901694"/>
                  <a:pt x="160169" y="3878810"/>
                </a:cubicBezTo>
                <a:cubicBezTo>
                  <a:pt x="217373" y="3855926"/>
                  <a:pt x="366102" y="3844484"/>
                  <a:pt x="366102" y="3844484"/>
                </a:cubicBezTo>
                <a:cubicBezTo>
                  <a:pt x="686442" y="3812065"/>
                  <a:pt x="1599794" y="3863554"/>
                  <a:pt x="2082211" y="3684297"/>
                </a:cubicBezTo>
                <a:cubicBezTo>
                  <a:pt x="2564628" y="3505040"/>
                  <a:pt x="2995563" y="3241877"/>
                  <a:pt x="3260606" y="2768944"/>
                </a:cubicBezTo>
                <a:cubicBezTo>
                  <a:pt x="3525649" y="2296011"/>
                  <a:pt x="3630523" y="1308192"/>
                  <a:pt x="3672472" y="846701"/>
                </a:cubicBezTo>
                <a:cubicBezTo>
                  <a:pt x="3714421" y="385210"/>
                  <a:pt x="3512302" y="0"/>
                  <a:pt x="3512302" y="0"/>
                </a:cubicBezTo>
              </a:path>
            </a:pathLst>
          </a:custGeom>
          <a:ln>
            <a:solidFill>
              <a:srgbClr val="FF0000"/>
            </a:solidFill>
            <a:head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105400" y="884842"/>
            <a:ext cx="4038600" cy="5019188"/>
          </a:xfrm>
          <a:custGeom>
            <a:avLst/>
            <a:gdLst>
              <a:gd name="connsiteX0" fmla="*/ 34322 w 3649591"/>
              <a:gd name="connsiteY0" fmla="*/ 5019188 h 5019188"/>
              <a:gd name="connsiteX1" fmla="*/ 68644 w 3649591"/>
              <a:gd name="connsiteY1" fmla="*/ 4881885 h 5019188"/>
              <a:gd name="connsiteX2" fmla="*/ 446188 w 3649591"/>
              <a:gd name="connsiteY2" fmla="*/ 4801792 h 5019188"/>
              <a:gd name="connsiteX3" fmla="*/ 2551282 w 3649591"/>
              <a:gd name="connsiteY3" fmla="*/ 4710256 h 5019188"/>
              <a:gd name="connsiteX4" fmla="*/ 3066115 w 3649591"/>
              <a:gd name="connsiteY4" fmla="*/ 3863554 h 5019188"/>
              <a:gd name="connsiteX5" fmla="*/ 3626710 w 3649591"/>
              <a:gd name="connsiteY5" fmla="*/ 568282 h 5019188"/>
              <a:gd name="connsiteX6" fmla="*/ 3203403 w 3649591"/>
              <a:gd name="connsiteY6" fmla="*/ 453862 h 501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9591" h="5019188">
                <a:moveTo>
                  <a:pt x="34322" y="5019188"/>
                </a:moveTo>
                <a:cubicBezTo>
                  <a:pt x="17161" y="4968653"/>
                  <a:pt x="0" y="4918118"/>
                  <a:pt x="68644" y="4881885"/>
                </a:cubicBezTo>
                <a:cubicBezTo>
                  <a:pt x="137288" y="4845652"/>
                  <a:pt x="32415" y="4830397"/>
                  <a:pt x="446188" y="4801792"/>
                </a:cubicBezTo>
                <a:cubicBezTo>
                  <a:pt x="859961" y="4773187"/>
                  <a:pt x="2114628" y="4866629"/>
                  <a:pt x="2551282" y="4710256"/>
                </a:cubicBezTo>
                <a:cubicBezTo>
                  <a:pt x="2987936" y="4553883"/>
                  <a:pt x="2886877" y="4553883"/>
                  <a:pt x="3066115" y="3863554"/>
                </a:cubicBezTo>
                <a:cubicBezTo>
                  <a:pt x="3245353" y="3173225"/>
                  <a:pt x="3603829" y="1136564"/>
                  <a:pt x="3626710" y="568282"/>
                </a:cubicBezTo>
                <a:cubicBezTo>
                  <a:pt x="3649591" y="0"/>
                  <a:pt x="3203403" y="453862"/>
                  <a:pt x="3203403" y="453862"/>
                </a:cubicBezTo>
              </a:path>
            </a:pathLst>
          </a:custGeom>
          <a:ln>
            <a:solidFill>
              <a:srgbClr val="FF0000"/>
            </a:solidFill>
            <a:head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build="p" autoUpdateAnimBg="0" advAuto="0"/>
      <p:bldP spid="16" grpId="0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0"/>
  <p:tag name="SLIDEGUID" val="96C0C37A5F2542E485E033A6EA8CB8D6"/>
  <p:tag name="ANSWERSALIAS" val="A|smicln|B|smicln|C|smicln|D"/>
  <p:tag name="RESPONSESGATHERED" val="False"/>
  <p:tag name="QUESTIONTEXT" val="This histogram shows the number of cars passing the intersection at Main and 3rd. How many cars passed the intersection more than once?"/>
  <p:tag name="QUESTIONALIAS" val="This histogram shows the number of cars passing the intersection at Main and 3rd. How many cars passed the intersection more than once?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43EFFF67EDE1476998D69F088EFFD1E9"/>
  <p:tag name="ANSWERSALIAS" val="A¤B¤C¤D"/>
  <p:tag name="RESPONSESGATHERED" val="False"/>
  <p:tag name="QUESTIONTEXT" val="5Min 1-2"/>
  <p:tag name="QUESTIONALIAS" val="5Min 1-2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8DC237A25B424C7A8865C92408657EBE"/>
  <p:tag name="ANSWERSALIAS" val="A¤B¤C¤D"/>
  <p:tag name="RESPONSESGATHERED" val="False"/>
  <p:tag name="QUESTIONTEXT" val="Simplify (x3)6. Express using positive exponents."/>
  <p:tag name="QUESTIONALIAS" val="Simplify (x3)6. Express using positive exponents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0"/>
  <p:tag name="SLIDEGUID" val="6BACFD19D21549239654BDB860F66EFB"/>
  <p:tag name="ANSWERSALIAS" val="A|smicln|B|smicln|C|smicln|D"/>
  <p:tag name="RESPONSESGATHERED" val="False"/>
  <p:tag name="QUESTIONTEXT" val="This histogram shows the number of cars passing the intersection at Main and 3rd. What interval represents the greatest number of cars?"/>
  <p:tag name="QUESTIONALIAS" val="This histogram shows the number of cars passing the intersection at Main and 3rd. What interval represents the greatest number of cars?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1065</Words>
  <Application>Microsoft Macintosh PowerPoint</Application>
  <PresentationFormat>On-screen Show (4:3)</PresentationFormat>
  <Paragraphs>145</Paragraphs>
  <Slides>26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Menu</dc:title>
  <dc:creator>Michael Mitchell</dc:creator>
  <cp:lastModifiedBy>MMitchell</cp:lastModifiedBy>
  <cp:revision>59</cp:revision>
  <dcterms:created xsi:type="dcterms:W3CDTF">2010-03-10T18:53:15Z</dcterms:created>
  <dcterms:modified xsi:type="dcterms:W3CDTF">2010-03-10T19:48:31Z</dcterms:modified>
</cp:coreProperties>
</file>