
<file path=[Content_Types].xml><?xml version="1.0" encoding="utf-8"?>
<Types xmlns="http://schemas.openxmlformats.org/package/2006/content-types">
  <Override PartName="/ppt/slides/slide14.xml" ContentType="application/vnd.openxmlformats-officedocument.presentationml.slide+xml"/>
  <Override PartName="/ppt/tags/tag24.xml" ContentType="application/vnd.openxmlformats-officedocument.presentationml.tag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tags/tag16.xml" ContentType="application/vnd.openxmlformats-officedocument.presentationml.tags+xml"/>
  <Override PartName="/ppt/notesSlides/notesSlide1.xml" ContentType="application/vnd.openxmlformats-officedocument.presentationml.notesSlide+xml"/>
  <Override PartName="/ppt/slides/slide5.xml" ContentType="application/vnd.openxmlformats-officedocument.presentationml.slide+xml"/>
  <Override PartName="/ppt/tags/tag4.xml" ContentType="application/vnd.openxmlformats-officedocument.presentationml.tag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tags/tag23.xml" ContentType="application/vnd.openxmlformats-officedocument.presentationml.tags+xml"/>
  <Override PartName="/ppt/slides/slide13.xml" ContentType="application/vnd.openxmlformats-officedocument.presentationml.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docProps/core.xml" ContentType="application/vnd.openxmlformats-package.core-properties+xml"/>
  <Override PartName="/ppt/tags/tag32.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slides/slide20.xml" ContentType="application/vnd.openxmlformats-officedocument.presentationml.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tags/tag22.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presProps.xml" ContentType="application/vnd.openxmlformats-officedocument.presentationml.presProps+xml"/>
  <Override PartName="/ppt/tags/tag14.xml" ContentType="application/vnd.openxmlformats-officedocument.presentationml.tags+xml"/>
  <Override PartName="/ppt/tags/tag9.xml" ContentType="application/vnd.openxmlformats-officedocument.presentationml.tags+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tags/tag28.xml" ContentType="application/vnd.openxmlformats-officedocument.presentationml.tags+xml"/>
  <Override PartName="/ppt/slides/slide11.xml" ContentType="application/vnd.openxmlformats-officedocument.presentationml.slide+xml"/>
  <Override PartName="/ppt/tags/tag21.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tags/tag27.xml" ContentType="application/vnd.openxmlformats-officedocument.presentationml.tags+xml"/>
  <Override PartName="/ppt/notesSlides/notesSlide19.xml" ContentType="application/vnd.openxmlformats-officedocument.presentationml.notesSlide+xml"/>
  <Override PartName="/ppt/slides/slide10.xml" ContentType="application/vnd.openxmlformats-officedocument.presentationml.slide+xml"/>
  <Override PartName="/ppt/tags/tag20.xml" ContentType="application/vnd.openxmlformats-officedocument.presentationml.tags+xml"/>
  <Override PartName="/ppt/notesSlides/notesSlide12.xml" ContentType="application/vnd.openxmlformats-officedocument.presentationml.notesSlide+xml"/>
  <Override PartName="/docProps/app.xml" ContentType="application/vnd.openxmlformats-officedocument.extended-properties+xml"/>
  <Override PartName="/ppt/tags/tag19.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tags/tag26.xml" ContentType="application/vnd.openxmlformats-officedocument.presentationml.tags+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heme/theme2.xml" ContentType="application/vnd.openxmlformats-officedocument.theme+xml"/>
  <Override PartName="/ppt/tags/tag11.xml" ContentType="application/vnd.openxmlformats-officedocument.presentationml.tags+xml"/>
  <Override PartName="/ppt/slideLayouts/slideLayout11.xml" ContentType="application/vnd.openxmlformats-officedocument.presentationml.slideLayout+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tags/tag25.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sldIdLst>
    <p:sldId id="272" r:id="rId2"/>
    <p:sldId id="273" r:id="rId3"/>
    <p:sldId id="274" r:id="rId4"/>
    <p:sldId id="275" r:id="rId5"/>
    <p:sldId id="276" r:id="rId6"/>
    <p:sldId id="257" r:id="rId7"/>
    <p:sldId id="258" r:id="rId8"/>
    <p:sldId id="259" r:id="rId9"/>
    <p:sldId id="260" r:id="rId10"/>
    <p:sldId id="261" r:id="rId11"/>
    <p:sldId id="263" r:id="rId12"/>
    <p:sldId id="264" r:id="rId13"/>
    <p:sldId id="265" r:id="rId14"/>
    <p:sldId id="267" r:id="rId15"/>
    <p:sldId id="268" r:id="rId16"/>
    <p:sldId id="269" r:id="rId17"/>
    <p:sldId id="262" r:id="rId18"/>
    <p:sldId id="266" r:id="rId19"/>
    <p:sldId id="270" r:id="rId20"/>
    <p:sldId id="27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2069" autoAdjust="0"/>
    <p:restoredTop sz="94660"/>
  </p:normalViewPr>
  <p:slideViewPr>
    <p:cSldViewPr snapToObjects="1" showGuides="1">
      <p:cViewPr varScale="1">
        <p:scale>
          <a:sx n="101" d="100"/>
          <a:sy n="101" d="100"/>
        </p:scale>
        <p:origin x="-712"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072"/>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BD1637-8BDF-B34A-97AA-CBDD4819D063}" type="datetimeFigureOut">
              <a:rPr lang="en-US" smtClean="0"/>
              <a:pPr/>
              <a:t>3/12/10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7C566-F136-5D49-996F-6F58ADF671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1BAF99D-95F7-1B46-A43F-F8077BB0CF5F}"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9A724-DC80-F340-B0E1-36B1D7D481F2}" type="slidenum">
              <a:rPr lang="en-US"/>
              <a:pPr/>
              <a:t>10</a:t>
            </a:fld>
            <a:endParaRPr lang="en-US"/>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80374-12CD-414A-9E3C-547F97E65C51}" type="slidenum">
              <a:rPr lang="en-US"/>
              <a:pPr/>
              <a:t>11</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710FC-10CE-574C-9758-70CE9BBECC49}" type="slidenum">
              <a:rPr lang="en-US"/>
              <a:pPr/>
              <a:t>12</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C04E7-11BC-584C-A690-A1345E520D2D}" type="slidenum">
              <a:rPr lang="en-US"/>
              <a:pPr/>
              <a:t>13</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90419-DFB1-0249-A45A-1875DE47A0DB}" type="slidenum">
              <a:rPr lang="en-US"/>
              <a:pPr/>
              <a:t>14</a:t>
            </a:fld>
            <a:endParaRPr lang="en-U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ECC68-8BE7-BC4D-94CE-A6C9458258F3}" type="slidenum">
              <a:rPr lang="en-US"/>
              <a:pPr/>
              <a:t>15</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464DA8-A22D-CB4F-9416-94C049786230}" type="slidenum">
              <a:rPr lang="en-US"/>
              <a:pPr/>
              <a:t>16</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68410-07B0-2744-AF0D-251C72B630ED}" type="slidenum">
              <a:rPr lang="en-US"/>
              <a:pPr/>
              <a:t>17</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849B6-5D6C-144E-B09B-C0A52EDE8912}" type="slidenum">
              <a:rPr lang="en-US"/>
              <a:pPr/>
              <a:t>18</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CCAB8-448F-3946-91C5-6DF8DECF0CDA}" type="slidenum">
              <a:rPr lang="en-US"/>
              <a:pPr/>
              <a:t>19</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18F3C2-977D-F746-A6CE-9EF0A91C0802}" type="slidenum">
              <a:rPr lang="en-US"/>
              <a:pPr/>
              <a:t>2</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DBBF8-89D3-F842-B24C-CD9A2DAF1B90}" type="slidenum">
              <a:rPr lang="en-US"/>
              <a:pPr/>
              <a:t>20</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DCA3B01-62EE-0B47-8806-089703683F56}" type="slidenum">
              <a:rPr lang="en-US"/>
              <a:pPr/>
              <a:t>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41F062E-9EF6-1C4D-8F93-05B6F32708B5}" type="slidenum">
              <a:rPr lang="en-US"/>
              <a:pPr/>
              <a:t>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2E94406-F485-AA44-9C7B-0028DCEE30EE}" type="slidenum">
              <a:rPr lang="en-US"/>
              <a:pPr/>
              <a:t>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BE8B3-3FBE-EB45-982D-9D75014ACACE}" type="slidenum">
              <a:rPr lang="en-US"/>
              <a:pPr/>
              <a:t>6</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83C86-AF22-6B44-A728-898AF1102330}" type="slidenum">
              <a:rPr lang="en-US"/>
              <a:pPr/>
              <a:t>7</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5B71B-13BD-A341-83C6-CB8F9CCE1702}" type="slidenum">
              <a:rPr lang="en-US"/>
              <a:pPr/>
              <a:t>8</a:t>
            </a:fld>
            <a:endParaRPr 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150B0-B44E-1A42-B899-D0D4F8A2626F}" type="slidenum">
              <a:rPr lang="en-US"/>
              <a:pPr/>
              <a:t>9</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9FCB4-A798-3C41-9EF9-8B16CED0EBA4}" type="datetimeFigureOut">
              <a:rPr lang="en-US" smtClean="0"/>
              <a:pPr/>
              <a:t>3/12/10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A0399-FAE2-0440-BA80-F003B02DAB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9FCB4-A798-3C41-9EF9-8B16CED0EBA4}" type="datetimeFigureOut">
              <a:rPr lang="en-US" smtClean="0"/>
              <a:pPr/>
              <a:t>3/12/10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A0399-FAE2-0440-BA80-F003B02DAB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9FCB4-A798-3C41-9EF9-8B16CED0EBA4}" type="datetimeFigureOut">
              <a:rPr lang="en-US" smtClean="0"/>
              <a:pPr/>
              <a:t>3/12/10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A0399-FAE2-0440-BA80-F003B02DAB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9FCB4-A798-3C41-9EF9-8B16CED0EBA4}" type="datetimeFigureOut">
              <a:rPr lang="en-US" smtClean="0"/>
              <a:pPr/>
              <a:t>3/12/10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A0399-FAE2-0440-BA80-F003B02DAB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9FCB4-A798-3C41-9EF9-8B16CED0EBA4}" type="datetimeFigureOut">
              <a:rPr lang="en-US" smtClean="0"/>
              <a:pPr/>
              <a:t>3/12/10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A0399-FAE2-0440-BA80-F003B02DAB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9FCB4-A798-3C41-9EF9-8B16CED0EBA4}" type="datetimeFigureOut">
              <a:rPr lang="en-US" smtClean="0"/>
              <a:pPr/>
              <a:t>3/12/10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A0399-FAE2-0440-BA80-F003B02DAB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9FCB4-A798-3C41-9EF9-8B16CED0EBA4}" type="datetimeFigureOut">
              <a:rPr lang="en-US" smtClean="0"/>
              <a:pPr/>
              <a:t>3/12/10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2A0399-FAE2-0440-BA80-F003B02DAB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9FCB4-A798-3C41-9EF9-8B16CED0EBA4}" type="datetimeFigureOut">
              <a:rPr lang="en-US" smtClean="0"/>
              <a:pPr/>
              <a:t>3/12/10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2A0399-FAE2-0440-BA80-F003B02DAB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9FCB4-A798-3C41-9EF9-8B16CED0EBA4}" type="datetimeFigureOut">
              <a:rPr lang="en-US" smtClean="0"/>
              <a:pPr/>
              <a:t>3/12/10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2A0399-FAE2-0440-BA80-F003B02DAB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9FCB4-A798-3C41-9EF9-8B16CED0EBA4}" type="datetimeFigureOut">
              <a:rPr lang="en-US" smtClean="0"/>
              <a:pPr/>
              <a:t>3/12/10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A0399-FAE2-0440-BA80-F003B02DAB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9FCB4-A798-3C41-9EF9-8B16CED0EBA4}" type="datetimeFigureOut">
              <a:rPr lang="en-US" smtClean="0"/>
              <a:pPr/>
              <a:t>3/12/10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A0399-FAE2-0440-BA80-F003B02DAB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9FCB4-A798-3C41-9EF9-8B16CED0EBA4}" type="datetimeFigureOut">
              <a:rPr lang="en-US" smtClean="0"/>
              <a:pPr/>
              <a:t>3/12/10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A0399-FAE2-0440-BA80-F003B02DAB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9.jpeg"/><Relationship Id="rId5" Type="http://schemas.openxmlformats.org/officeDocument/2006/relationships/image" Target="../media/image30.jpeg"/><Relationship Id="rId6" Type="http://schemas.openxmlformats.org/officeDocument/2006/relationships/image" Target="../media/image32.png"/><Relationship Id="rId7" Type="http://schemas.openxmlformats.org/officeDocument/2006/relationships/image" Target="../media/image26.jpe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1.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26.jpeg"/><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1.jpeg"/><Relationship Id="rId5" Type="http://schemas.openxmlformats.org/officeDocument/2006/relationships/image" Target="../media/image33.jpeg"/><Relationship Id="rId6" Type="http://schemas.openxmlformats.org/officeDocument/2006/relationships/image" Target="../media/image35.png"/><Relationship Id="rId7" Type="http://schemas.openxmlformats.org/officeDocument/2006/relationships/image" Target="../media/image26.jpeg"/><Relationship Id="rId8" Type="http://schemas.openxmlformats.org/officeDocument/2006/relationships/image" Target="../media/image34.jpe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1.jpeg"/><Relationship Id="rId5" Type="http://schemas.openxmlformats.org/officeDocument/2006/relationships/image" Target="../media/image33.jpeg"/><Relationship Id="rId6" Type="http://schemas.openxmlformats.org/officeDocument/2006/relationships/image" Target="../media/image26.jpeg"/><Relationship Id="rId7" Type="http://schemas.openxmlformats.org/officeDocument/2006/relationships/image" Target="../media/image34.jpe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36.jpeg"/><Relationship Id="rId5" Type="http://schemas.openxmlformats.org/officeDocument/2006/relationships/image" Target="../media/image26.jpe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7.png"/><Relationship Id="rId5" Type="http://schemas.openxmlformats.org/officeDocument/2006/relationships/image" Target="../media/image26.jpeg"/><Relationship Id="rId6" Type="http://schemas.openxmlformats.org/officeDocument/2006/relationships/image" Target="../media/image17.jpeg"/><Relationship Id="rId7" Type="http://schemas.openxmlformats.org/officeDocument/2006/relationships/image" Target="../media/image38.jpeg"/><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37.png"/><Relationship Id="rId5" Type="http://schemas.openxmlformats.org/officeDocument/2006/relationships/image" Target="../media/image26.jpeg"/><Relationship Id="rId6" Type="http://schemas.openxmlformats.org/officeDocument/2006/relationships/image" Target="../media/image17.jpeg"/><Relationship Id="rId7" Type="http://schemas.openxmlformats.org/officeDocument/2006/relationships/image" Target="../media/image38.jpe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slideLayout" Target="../slideLayouts/slideLayout2.xml"/><Relationship Id="rId5" Type="http://schemas.openxmlformats.org/officeDocument/2006/relationships/notesSlide" Target="../notesSlides/notesSlide17.xml"/><Relationship Id="rId6" Type="http://schemas.openxmlformats.org/officeDocument/2006/relationships/image" Target="../media/image39.jpeg"/><Relationship Id="rId7" Type="http://schemas.openxmlformats.org/officeDocument/2006/relationships/image" Target="../media/image9.jpeg"/><Relationship Id="rId8" Type="http://schemas.openxmlformats.org/officeDocument/2006/relationships/image" Target="../media/image26.jpeg"/><Relationship Id="rId1" Type="http://schemas.openxmlformats.org/officeDocument/2006/relationships/tags" Target="../tags/tag25.xml"/><Relationship Id="rId2"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1.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26.jpeg"/><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slideLayout" Target="../slideLayouts/slideLayout2.xml"/><Relationship Id="rId5" Type="http://schemas.openxmlformats.org/officeDocument/2006/relationships/notesSlide" Target="../notesSlides/notesSlide19.xml"/><Relationship Id="rId6" Type="http://schemas.openxmlformats.org/officeDocument/2006/relationships/image" Target="../media/image17.jpeg"/><Relationship Id="rId7" Type="http://schemas.openxmlformats.org/officeDocument/2006/relationships/image" Target="../media/image39.jpeg"/><Relationship Id="rId8" Type="http://schemas.openxmlformats.org/officeDocument/2006/relationships/image" Target="../media/image41.png"/><Relationship Id="rId9" Type="http://schemas.openxmlformats.org/officeDocument/2006/relationships/image" Target="../media/image26.jpeg"/><Relationship Id="rId1" Type="http://schemas.openxmlformats.org/officeDocument/2006/relationships/tags" Target="../tags/tag29.xml"/><Relationship Id="rId2" Type="http://schemas.openxmlformats.org/officeDocument/2006/relationships/tags" Target="../tags/tag30.xml"/></Relationships>
</file>

<file path=ppt/slides/_rels/slide2.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8.jpeg"/><Relationship Id="rId13" Type="http://schemas.openxmlformats.org/officeDocument/2006/relationships/image" Target="../media/image9.jpeg"/><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slide" Target="slide8.xml"/><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8" Type="http://schemas.openxmlformats.org/officeDocument/2006/relationships/hyperlink" Target="http://www.ca.gr7math.com/" TargetMode="External"/><Relationship Id="rId9" Type="http://schemas.openxmlformats.org/officeDocument/2006/relationships/image" Target="../media/image45.jpeg"/><Relationship Id="rId1" Type="http://schemas.openxmlformats.org/officeDocument/2006/relationships/tags" Target="../tags/tag32.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10.jpeg"/><Relationship Id="rId10" Type="http://schemas.openxmlformats.org/officeDocument/2006/relationships/image" Target="../media/image11.jpeg"/><Relationship Id="rId1" Type="http://schemas.openxmlformats.org/officeDocument/2006/relationships/tags" Target="../tags/tag5.xml"/><Relationship Id="rId2" Type="http://schemas.openxmlformats.org/officeDocument/2006/relationships/tags" Target="../tags/tag6.xml"/></Relationships>
</file>

<file path=ppt/slides/_rels/slide4.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jpeg"/><Relationship Id="rId14" Type="http://schemas.openxmlformats.org/officeDocument/2006/relationships/image" Target="../media/image17.jpeg"/><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tags" Target="../tags/tag10.xml"/><Relationship Id="rId4" Type="http://schemas.openxmlformats.org/officeDocument/2006/relationships/slideLayout" Target="../slideLayouts/slideLayout2.xml"/><Relationship Id="rId5" Type="http://schemas.openxmlformats.org/officeDocument/2006/relationships/notesSlide" Target="../notesSlides/notesSlide4.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12.jpeg"/><Relationship Id="rId10" Type="http://schemas.openxmlformats.org/officeDocument/2006/relationships/image" Target="../media/image13.jpeg"/></Relationships>
</file>

<file path=ppt/slides/_rels/slide5.xml.rels><?xml version="1.0" encoding="UTF-8" standalone="yes"?>
<Relationships xmlns="http://schemas.openxmlformats.org/package/2006/relationships"><Relationship Id="rId11" Type="http://schemas.openxmlformats.org/officeDocument/2006/relationships/image" Target="../media/image20.jpeg"/><Relationship Id="rId12" Type="http://schemas.openxmlformats.org/officeDocument/2006/relationships/image" Target="../media/image21.jpeg"/><Relationship Id="rId13" Type="http://schemas.openxmlformats.org/officeDocument/2006/relationships/image" Target="../media/image22.jpeg"/><Relationship Id="rId14" Type="http://schemas.openxmlformats.org/officeDocument/2006/relationships/image" Target="../media/image23.jpeg"/><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18.jpeg"/><Relationship Id="rId10"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9.jpeg"/><Relationship Id="rId5" Type="http://schemas.openxmlformats.org/officeDocument/2006/relationships/image" Target="../media/image26.jpe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9.jpeg"/><Relationship Id="rId5" Type="http://schemas.openxmlformats.org/officeDocument/2006/relationships/image" Target="../media/image30.jpeg"/><Relationship Id="rId6" Type="http://schemas.openxmlformats.org/officeDocument/2006/relationships/image" Target="../media/image31.png"/><Relationship Id="rId7" Type="http://schemas.openxmlformats.org/officeDocument/2006/relationships/image" Target="../media/image26.jpeg"/><Relationship Id="rId1" Type="http://schemas.openxmlformats.org/officeDocument/2006/relationships/tags" Target="../tags/tag17.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Splash Screen</a:t>
            </a:r>
          </a:p>
        </p:txBody>
      </p:sp>
      <p:pic>
        <p:nvPicPr>
          <p:cNvPr id="15363" name="Picture 5" descr="CAM7 Spl-07"/>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4876800" y="4656664"/>
            <a:ext cx="4267200" cy="1219200"/>
          </a:xfrm>
          <a:prstGeom prst="rect">
            <a:avLst/>
          </a:prstGeom>
          <a:solidFill>
            <a:srgbClr val="00800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7" name="TextBox 6"/>
          <p:cNvSpPr txBox="1"/>
          <p:nvPr/>
        </p:nvSpPr>
        <p:spPr>
          <a:xfrm>
            <a:off x="5562600" y="4656664"/>
            <a:ext cx="2743200" cy="584776"/>
          </a:xfrm>
          <a:prstGeom prst="rect">
            <a:avLst/>
          </a:prstGeom>
          <a:noFill/>
        </p:spPr>
        <p:txBody>
          <a:bodyPr wrap="square" rtlCol="0">
            <a:spAutoFit/>
          </a:bodyPr>
          <a:lstStyle/>
          <a:p>
            <a:pPr algn="ctr"/>
            <a:r>
              <a:rPr lang="en-US" sz="3200" dirty="0" smtClean="0">
                <a:solidFill>
                  <a:schemeClr val="bg1"/>
                </a:solidFill>
              </a:rPr>
              <a:t>Chapter 11</a:t>
            </a:r>
          </a:p>
          <a:p>
            <a:endParaRPr lang="en-US" dirty="0"/>
          </a:p>
        </p:txBody>
      </p:sp>
      <p:sp>
        <p:nvSpPr>
          <p:cNvPr id="8" name="TextBox 7"/>
          <p:cNvSpPr txBox="1"/>
          <p:nvPr/>
        </p:nvSpPr>
        <p:spPr>
          <a:xfrm>
            <a:off x="6012026" y="5190064"/>
            <a:ext cx="1905000" cy="523220"/>
          </a:xfrm>
          <a:prstGeom prst="rect">
            <a:avLst/>
          </a:prstGeom>
          <a:noFill/>
        </p:spPr>
        <p:txBody>
          <a:bodyPr wrap="square" rtlCol="0">
            <a:spAutoFit/>
          </a:bodyPr>
          <a:lstStyle/>
          <a:p>
            <a:r>
              <a:rPr lang="en-US" sz="2800" dirty="0" smtClean="0">
                <a:solidFill>
                  <a:srgbClr val="FFFFFF"/>
                </a:solidFill>
                <a:latin typeface="Baskerville"/>
                <a:cs typeface="Baskerville"/>
              </a:rPr>
              <a:t>Lesson 11-4</a:t>
            </a:r>
            <a:endParaRPr lang="en-US" sz="2800" dirty="0">
              <a:solidFill>
                <a:srgbClr val="FFFFFF"/>
              </a:solidFill>
              <a:latin typeface="Baskerville"/>
              <a:cs typeface="Baskerville"/>
            </a:endParaRPr>
          </a:p>
        </p:txBody>
      </p:sp>
    </p:spTree>
    <p:custDataLst>
      <p:tags r:id="rId1"/>
    </p:custData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4211" name="Picture 3" descr="Example1"/>
          <p:cNvPicPr>
            <a:picLocks noChangeAspect="1" noChangeArrowheads="1"/>
          </p:cNvPicPr>
          <p:nvPr/>
        </p:nvPicPr>
        <p:blipFill>
          <a:blip r:embed="rId4"/>
          <a:srcRect/>
          <a:stretch>
            <a:fillRect/>
          </a:stretch>
        </p:blipFill>
        <p:spPr bwMode="auto">
          <a:xfrm>
            <a:off x="420688" y="1447800"/>
            <a:ext cx="457200" cy="457200"/>
          </a:xfrm>
          <a:prstGeom prst="rect">
            <a:avLst/>
          </a:prstGeom>
          <a:noFill/>
        </p:spPr>
      </p:pic>
      <p:pic>
        <p:nvPicPr>
          <p:cNvPr id="94212"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94214" name="Rectangle 6"/>
          <p:cNvSpPr>
            <a:spLocks noChangeArrowheads="1"/>
          </p:cNvSpPr>
          <p:nvPr/>
        </p:nvSpPr>
        <p:spPr bwMode="auto">
          <a:xfrm>
            <a:off x="876300" y="4400490"/>
            <a:ext cx="7705725" cy="461665"/>
          </a:xfrm>
          <a:prstGeom prst="rect">
            <a:avLst/>
          </a:prstGeom>
          <a:noFill/>
          <a:ln w="9525">
            <a:noFill/>
            <a:miter lim="800000"/>
            <a:headEnd/>
            <a:tailEnd/>
          </a:ln>
          <a:effectLst/>
        </p:spPr>
        <p:txBody>
          <a:bodyPr>
            <a:prstTxWarp prst="textNoShape">
              <a:avLst/>
            </a:prstTxWarp>
            <a:spAutoFit/>
          </a:bodyPr>
          <a:lstStyle/>
          <a:p>
            <a:pPr>
              <a:spcBef>
                <a:spcPct val="20000"/>
              </a:spcBef>
            </a:pPr>
            <a:r>
              <a:rPr lang="en-US" sz="2400" b="1" dirty="0">
                <a:solidFill>
                  <a:srgbClr val="E01B22"/>
                </a:solidFill>
              </a:rPr>
              <a:t>Mode</a:t>
            </a:r>
            <a:r>
              <a:rPr lang="en-US" sz="2400" dirty="0"/>
              <a:t>		</a:t>
            </a:r>
            <a:r>
              <a:rPr lang="en-US" sz="2400" dirty="0">
                <a:solidFill>
                  <a:schemeClr val="tx1"/>
                </a:solidFill>
              </a:rPr>
              <a:t>The data has a mode of 32.</a:t>
            </a:r>
          </a:p>
        </p:txBody>
      </p:sp>
      <p:sp>
        <p:nvSpPr>
          <p:cNvPr id="94215" name="Text Box 7"/>
          <p:cNvSpPr txBox="1">
            <a:spLocks noChangeArrowheads="1"/>
          </p:cNvSpPr>
          <p:nvPr/>
        </p:nvSpPr>
        <p:spPr bwMode="auto">
          <a:xfrm>
            <a:off x="533400" y="5329535"/>
            <a:ext cx="8077200" cy="461665"/>
          </a:xfrm>
          <a:prstGeom prst="rect">
            <a:avLst/>
          </a:prstGeom>
          <a:noFill/>
          <a:ln w="9525">
            <a:noFill/>
            <a:miter lim="800000"/>
            <a:headEnd/>
            <a:tailEnd/>
          </a:ln>
          <a:effectLst/>
        </p:spPr>
        <p:txBody>
          <a:bodyPr>
            <a:prstTxWarp prst="textNoShape">
              <a:avLst/>
            </a:prstTxWarp>
            <a:spAutoFit/>
          </a:bodyPr>
          <a:lstStyle/>
          <a:p>
            <a:pPr marL="2171700" indent="-1828800">
              <a:spcBef>
                <a:spcPct val="20000"/>
              </a:spcBef>
            </a:pPr>
            <a:r>
              <a:rPr lang="en-US" sz="2400" b="1" dirty="0">
                <a:solidFill>
                  <a:srgbClr val="E01B22"/>
                </a:solidFill>
              </a:rPr>
              <a:t>Range</a:t>
            </a:r>
            <a:r>
              <a:rPr lang="en-US" sz="2400" dirty="0"/>
              <a:t>	32 – 4 or 28 years</a:t>
            </a:r>
          </a:p>
        </p:txBody>
      </p:sp>
      <p:sp>
        <p:nvSpPr>
          <p:cNvPr id="94217" name="Rectangle 9"/>
          <p:cNvSpPr>
            <a:spLocks noChangeArrowheads="1"/>
          </p:cNvSpPr>
          <p:nvPr/>
        </p:nvSpPr>
        <p:spPr bwMode="auto">
          <a:xfrm>
            <a:off x="533400" y="6132512"/>
            <a:ext cx="8229600" cy="400110"/>
          </a:xfrm>
          <a:prstGeom prst="rect">
            <a:avLst/>
          </a:prstGeom>
          <a:noFill/>
          <a:ln w="9525">
            <a:noFill/>
            <a:miter lim="800000"/>
            <a:headEnd/>
            <a:tailEnd/>
          </a:ln>
          <a:effectLst/>
        </p:spPr>
        <p:txBody>
          <a:bodyPr>
            <a:prstTxWarp prst="textNoShape">
              <a:avLst/>
            </a:prstTxWarp>
            <a:spAutoFit/>
          </a:bodyPr>
          <a:lstStyle/>
          <a:p>
            <a:pPr marL="1712913" indent="-1368425">
              <a:spcBef>
                <a:spcPct val="20000"/>
              </a:spcBef>
              <a:spcAft>
                <a:spcPct val="0"/>
              </a:spcAft>
              <a:buClr>
                <a:srgbClr val="FFFFFF"/>
              </a:buClr>
              <a:tabLst>
                <a:tab pos="1943100" algn="l"/>
              </a:tabLst>
            </a:pPr>
            <a:r>
              <a:rPr lang="en-US" sz="2000" b="1" dirty="0">
                <a:solidFill>
                  <a:srgbClr val="0000FF"/>
                </a:solidFill>
              </a:rPr>
              <a:t>Answer:</a:t>
            </a:r>
            <a:r>
              <a:rPr lang="en-US" sz="2000" dirty="0">
                <a:solidFill>
                  <a:srgbClr val="0000FF"/>
                </a:solidFill>
              </a:rPr>
              <a:t> 	</a:t>
            </a:r>
            <a:r>
              <a:rPr lang="en-US" sz="2000" dirty="0">
                <a:solidFill>
                  <a:srgbClr val="E01B22"/>
                </a:solidFill>
              </a:rPr>
              <a:t>mean: 21.7; median: 23; mode: 32; range: 28</a:t>
            </a:r>
          </a:p>
        </p:txBody>
      </p:sp>
      <p:sp>
        <p:nvSpPr>
          <p:cNvPr id="94220" name="Text Box 12"/>
          <p:cNvSpPr txBox="1">
            <a:spLocks noChangeArrowheads="1"/>
          </p:cNvSpPr>
          <p:nvPr/>
        </p:nvSpPr>
        <p:spPr bwMode="auto">
          <a:xfrm>
            <a:off x="533400" y="1371600"/>
            <a:ext cx="8077200" cy="1643527"/>
          </a:xfrm>
          <a:prstGeom prst="rect">
            <a:avLst/>
          </a:prstGeom>
          <a:noFill/>
          <a:ln w="9525">
            <a:noFill/>
            <a:miter lim="800000"/>
            <a:headEnd/>
            <a:tailEnd/>
          </a:ln>
          <a:effectLst/>
        </p:spPr>
        <p:txBody>
          <a:bodyPr>
            <a:prstTxWarp prst="textNoShape">
              <a:avLst/>
            </a:prstTxWarp>
            <a:spAutoFit/>
          </a:bodyPr>
          <a:lstStyle/>
          <a:p>
            <a:pPr marL="2171700" indent="-1828800">
              <a:spcBef>
                <a:spcPct val="20000"/>
              </a:spcBef>
            </a:pPr>
            <a:r>
              <a:rPr lang="en-US" sz="2400" b="1" dirty="0">
                <a:solidFill>
                  <a:srgbClr val="E01B22"/>
                </a:solidFill>
              </a:rPr>
              <a:t>Median</a:t>
            </a:r>
            <a:r>
              <a:rPr lang="en-US" sz="2400" dirty="0"/>
              <a:t>	</a:t>
            </a:r>
            <a:r>
              <a:rPr lang="en-US" sz="2400" dirty="0">
                <a:solidFill>
                  <a:schemeClr val="tx1"/>
                </a:solidFill>
              </a:rPr>
              <a:t>Arrange the numbers in order from least </a:t>
            </a:r>
            <a:br>
              <a:rPr lang="en-US" sz="2400" dirty="0">
                <a:solidFill>
                  <a:schemeClr val="tx1"/>
                </a:solidFill>
              </a:rPr>
            </a:br>
            <a:r>
              <a:rPr lang="en-US" sz="2400" dirty="0">
                <a:solidFill>
                  <a:schemeClr val="tx1"/>
                </a:solidFill>
              </a:rPr>
              <a:t>to greatest. The median is the average of the middle two numbers</a:t>
            </a:r>
          </a:p>
          <a:p>
            <a:pPr marL="2171700" indent="-1828800">
              <a:spcBef>
                <a:spcPct val="20000"/>
              </a:spcBef>
            </a:pPr>
            <a:r>
              <a:rPr lang="en-US" sz="2400" dirty="0">
                <a:solidFill>
                  <a:schemeClr val="tx1"/>
                </a:solidFill>
              </a:rPr>
              <a:t>	4    16    19    27    32    32</a:t>
            </a:r>
          </a:p>
        </p:txBody>
      </p:sp>
      <p:grpSp>
        <p:nvGrpSpPr>
          <p:cNvPr id="2" name="Group 18"/>
          <p:cNvGrpSpPr>
            <a:grpSpLocks/>
          </p:cNvGrpSpPr>
          <p:nvPr/>
        </p:nvGrpSpPr>
        <p:grpSpPr bwMode="auto">
          <a:xfrm>
            <a:off x="3680150" y="3054350"/>
            <a:ext cx="1746250" cy="1081088"/>
            <a:chOff x="2500" y="1924"/>
            <a:chExt cx="1100" cy="681"/>
          </a:xfrm>
        </p:grpSpPr>
        <p:pic>
          <p:nvPicPr>
            <p:cNvPr id="94222" name="Picture 14" descr="198a"/>
            <p:cNvPicPr>
              <a:picLocks noChangeAspect="1" noChangeArrowheads="1"/>
            </p:cNvPicPr>
            <p:nvPr/>
          </p:nvPicPr>
          <p:blipFill>
            <a:blip r:embed="rId6"/>
            <a:srcRect/>
            <a:stretch>
              <a:fillRect/>
            </a:stretch>
          </p:blipFill>
          <p:spPr bwMode="auto">
            <a:xfrm>
              <a:off x="2500" y="2110"/>
              <a:ext cx="1100" cy="495"/>
            </a:xfrm>
            <a:prstGeom prst="rect">
              <a:avLst/>
            </a:prstGeom>
            <a:noFill/>
          </p:spPr>
        </p:pic>
        <p:sp>
          <p:nvSpPr>
            <p:cNvPr id="94223" name="AutoShape 15"/>
            <p:cNvSpPr>
              <a:spLocks/>
            </p:cNvSpPr>
            <p:nvPr/>
          </p:nvSpPr>
          <p:spPr bwMode="auto">
            <a:xfrm rot="16200000">
              <a:off x="2790" y="1678"/>
              <a:ext cx="132" cy="624"/>
            </a:xfrm>
            <a:prstGeom prst="leftBrace">
              <a:avLst>
                <a:gd name="adj1" fmla="val 39394"/>
                <a:gd name="adj2" fmla="val 50000"/>
              </a:avLst>
            </a:prstGeom>
            <a:noFill/>
            <a:ln w="28575">
              <a:solidFill>
                <a:srgbClr val="E01B22"/>
              </a:solidFill>
              <a:round/>
              <a:headEnd/>
              <a:tailEnd/>
            </a:ln>
            <a:effectLst/>
          </p:spPr>
          <p:txBody>
            <a:bodyPr anchor="ctr">
              <a:prstTxWarp prst="textNoShape">
                <a:avLst/>
              </a:prstTxWarp>
              <a:spAutoFit/>
            </a:bodyPr>
            <a:lstStyle/>
            <a:p>
              <a:endParaRPr lang="en-US"/>
            </a:p>
          </p:txBody>
        </p:sp>
      </p:grpSp>
      <p:pic>
        <p:nvPicPr>
          <p:cNvPr id="94224" name="Picture 16" descr="LH_11-4"/>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94213" name="Text Box 5"/>
          <p:cNvSpPr txBox="1">
            <a:spLocks noChangeArrowheads="1"/>
          </p:cNvSpPr>
          <p:nvPr/>
        </p:nvSpPr>
        <p:spPr bwMode="auto">
          <a:xfrm>
            <a:off x="2506663" y="794335"/>
            <a:ext cx="5875337" cy="338554"/>
          </a:xfrm>
          <a:prstGeom prst="rect">
            <a:avLst/>
          </a:prstGeom>
          <a:noFill/>
          <a:ln w="9525">
            <a:noFill/>
            <a:miter lim="800000"/>
            <a:headEnd/>
            <a:tailEnd/>
          </a:ln>
          <a:effectLst/>
        </p:spPr>
        <p:txBody>
          <a:bodyPr anchor="ctr">
            <a:prstTxWarp prst="textNoShape">
              <a:avLst/>
            </a:prstTxWarp>
            <a:spAutoFit/>
          </a:bodyPr>
          <a:lstStyle/>
          <a:p>
            <a:pPr>
              <a:spcBef>
                <a:spcPct val="20000"/>
              </a:spcBef>
            </a:pPr>
            <a:r>
              <a:rPr lang="en-US" sz="1600" b="1" dirty="0">
                <a:solidFill>
                  <a:srgbClr val="E01B22"/>
                </a:solidFill>
              </a:rPr>
              <a:t>Find Measures of Central Tendency and Range</a:t>
            </a:r>
          </a:p>
        </p:txBody>
      </p:sp>
      <p:sp>
        <p:nvSpPr>
          <p:cNvPr id="16" name="Action Button: Forward or Next 15">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ction Button: Back or Previous 16">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858000" y="23336"/>
            <a:ext cx="2286000" cy="738664"/>
          </a:xfrm>
          <a:prstGeom prst="rect">
            <a:avLst/>
          </a:prstGeom>
        </p:spPr>
        <p:txBody>
          <a:bodyPr wrap="square">
            <a:spAutoFit/>
          </a:bodyPr>
          <a:lstStyle/>
          <a:p>
            <a:r>
              <a:rPr lang="en-US" sz="1400" b="1" dirty="0" smtClean="0">
                <a:solidFill>
                  <a:srgbClr val="0000FF"/>
                </a:solidFill>
              </a:rPr>
              <a:t>The ages in years, of the actors in a play are 4, 16, 32, 19, 27, and 32. </a:t>
            </a:r>
            <a:endParaRPr lang="en-US" sz="1400" dirty="0">
              <a:solidFill>
                <a:srgbClr val="0000FF"/>
              </a:solidFill>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4220">
                                            <p:txEl>
                                              <p:pRg st="0" end="0"/>
                                            </p:txEl>
                                          </p:spTgt>
                                        </p:tgtEl>
                                        <p:attrNameLst>
                                          <p:attrName>style.visibility</p:attrName>
                                        </p:attrNameLst>
                                      </p:cBhvr>
                                      <p:to>
                                        <p:strVal val="visible"/>
                                      </p:to>
                                    </p:set>
                                    <p:animEffect transition="in" filter="wipe(left)">
                                      <p:cBhvr>
                                        <p:cTn id="10" dur="500"/>
                                        <p:tgtEl>
                                          <p:spTgt spid="94220">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4220">
                                            <p:txEl>
                                              <p:pRg st="1" end="1"/>
                                            </p:txEl>
                                          </p:spTgt>
                                        </p:tgtEl>
                                        <p:attrNameLst>
                                          <p:attrName>style.visibility</p:attrName>
                                        </p:attrNameLst>
                                      </p:cBhvr>
                                      <p:to>
                                        <p:strVal val="visible"/>
                                      </p:to>
                                    </p:set>
                                    <p:animEffect transition="in" filter="wipe(left)">
                                      <p:cBhvr>
                                        <p:cTn id="14" dur="500"/>
                                        <p:tgtEl>
                                          <p:spTgt spid="9422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4214">
                                            <p:txEl>
                                              <p:pRg st="0" end="0"/>
                                            </p:txEl>
                                          </p:spTgt>
                                        </p:tgtEl>
                                        <p:attrNameLst>
                                          <p:attrName>style.visibility</p:attrName>
                                        </p:attrNameLst>
                                      </p:cBhvr>
                                      <p:to>
                                        <p:strVal val="visible"/>
                                      </p:to>
                                    </p:set>
                                    <p:animEffect transition="in" filter="wipe(left)">
                                      <p:cBhvr>
                                        <p:cTn id="24" dur="500"/>
                                        <p:tgtEl>
                                          <p:spTgt spid="942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4215">
                                            <p:txEl>
                                              <p:pRg st="0" end="0"/>
                                            </p:txEl>
                                          </p:spTgt>
                                        </p:tgtEl>
                                        <p:attrNameLst>
                                          <p:attrName>style.visibility</p:attrName>
                                        </p:attrNameLst>
                                      </p:cBhvr>
                                      <p:to>
                                        <p:strVal val="visible"/>
                                      </p:to>
                                    </p:set>
                                    <p:animEffect transition="in" filter="wipe(left)">
                                      <p:cBhvr>
                                        <p:cTn id="29" dur="500"/>
                                        <p:tgtEl>
                                          <p:spTgt spid="942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4217">
                                            <p:txEl>
                                              <p:pRg st="0" end="0"/>
                                            </p:txEl>
                                          </p:spTgt>
                                        </p:tgtEl>
                                        <p:attrNameLst>
                                          <p:attrName>style.visibility</p:attrName>
                                        </p:attrNameLst>
                                      </p:cBhvr>
                                      <p:to>
                                        <p:strVal val="visible"/>
                                      </p:to>
                                    </p:set>
                                    <p:animEffect transition="in" filter="wipe(left)">
                                      <p:cBhvr>
                                        <p:cTn id="34" dur="500"/>
                                        <p:tgtEl>
                                          <p:spTgt spid="942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build="p" autoUpdateAnimBg="0"/>
      <p:bldP spid="94215" grpId="0" build="p" autoUpdateAnimBg="0"/>
      <p:bldP spid="94217" grpId="0" build="p" autoUpdateAnimBg="0"/>
      <p:bldP spid="94220" grpId="0" build="p" autoUpdateAnimBg="0" advAuto="0"/>
      <p:bldP spid="18"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61" name="Rectangle 5"/>
          <p:cNvSpPr>
            <a:spLocks noChangeArrowheads="1"/>
          </p:cNvSpPr>
          <p:nvPr/>
        </p:nvSpPr>
        <p:spPr bwMode="auto">
          <a:xfrm>
            <a:off x="876300" y="1303338"/>
            <a:ext cx="7705725" cy="707886"/>
          </a:xfrm>
          <a:prstGeom prst="rect">
            <a:avLst/>
          </a:prstGeom>
          <a:noFill/>
          <a:ln w="9525">
            <a:noFill/>
            <a:miter lim="800000"/>
            <a:headEnd/>
            <a:tailEnd/>
          </a:ln>
          <a:effectLst/>
        </p:spPr>
        <p:txBody>
          <a:bodyPr>
            <a:prstTxWarp prst="textNoShape">
              <a:avLst/>
            </a:prstTxWarp>
            <a:spAutoFit/>
          </a:bodyPr>
          <a:lstStyle/>
          <a:p>
            <a:pPr>
              <a:spcBef>
                <a:spcPct val="20000"/>
              </a:spcBef>
            </a:pPr>
            <a:r>
              <a:rPr lang="en-US" sz="2000" b="1" dirty="0">
                <a:solidFill>
                  <a:srgbClr val="E01B22"/>
                </a:solidFill>
              </a:rPr>
              <a:t>OLYMPICS</a:t>
            </a:r>
            <a:r>
              <a:rPr lang="en-US" sz="2000" dirty="0"/>
              <a:t>  </a:t>
            </a:r>
            <a:r>
              <a:rPr lang="en-US" sz="2000" b="1" dirty="0">
                <a:solidFill>
                  <a:srgbClr val="0000FF"/>
                </a:solidFill>
              </a:rPr>
              <a:t>Select the appropriate measure of central tendency or range to describe the data in the table. Justify your reasoning.</a:t>
            </a:r>
            <a:endParaRPr lang="en-US" sz="2000" i="1" dirty="0">
              <a:solidFill>
                <a:srgbClr val="0000FF"/>
              </a:solidFill>
            </a:endParaRPr>
          </a:p>
        </p:txBody>
      </p:sp>
      <p:pic>
        <p:nvPicPr>
          <p:cNvPr id="96264" name="Picture 8" descr="Example2"/>
          <p:cNvPicPr>
            <a:picLocks noChangeAspect="1" noChangeArrowheads="1"/>
          </p:cNvPicPr>
          <p:nvPr/>
        </p:nvPicPr>
        <p:blipFill>
          <a:blip r:embed="rId4"/>
          <a:srcRect/>
          <a:stretch>
            <a:fillRect/>
          </a:stretch>
        </p:blipFill>
        <p:spPr bwMode="auto">
          <a:xfrm>
            <a:off x="420688" y="1295400"/>
            <a:ext cx="457200" cy="457200"/>
          </a:xfrm>
          <a:prstGeom prst="rect">
            <a:avLst/>
          </a:prstGeom>
          <a:noFill/>
        </p:spPr>
      </p:pic>
      <p:pic>
        <p:nvPicPr>
          <p:cNvPr id="96268" name="Picture 12" descr="RealWorldExample"/>
          <p:cNvPicPr>
            <a:picLocks noChangeAspect="1" noChangeArrowheads="1"/>
          </p:cNvPicPr>
          <p:nvPr/>
        </p:nvPicPr>
        <p:blipFill>
          <a:blip r:embed="rId5"/>
          <a:srcRect/>
          <a:stretch>
            <a:fillRect/>
          </a:stretch>
        </p:blipFill>
        <p:spPr bwMode="auto">
          <a:xfrm>
            <a:off x="381000" y="684213"/>
            <a:ext cx="3667125" cy="563562"/>
          </a:xfrm>
          <a:prstGeom prst="rect">
            <a:avLst/>
          </a:prstGeom>
          <a:noFill/>
        </p:spPr>
      </p:pic>
      <p:pic>
        <p:nvPicPr>
          <p:cNvPr id="96270" name="Picture 14" descr="9-15"/>
          <p:cNvPicPr>
            <a:picLocks noChangeAspect="1" noChangeArrowheads="1"/>
          </p:cNvPicPr>
          <p:nvPr/>
        </p:nvPicPr>
        <p:blipFill>
          <a:blip r:embed="rId6"/>
          <a:srcRect/>
          <a:stretch>
            <a:fillRect/>
          </a:stretch>
        </p:blipFill>
        <p:spPr bwMode="auto">
          <a:xfrm>
            <a:off x="1295400" y="2286000"/>
            <a:ext cx="6488840" cy="4572000"/>
          </a:xfrm>
          <a:prstGeom prst="rect">
            <a:avLst/>
          </a:prstGeom>
          <a:noFill/>
        </p:spPr>
      </p:pic>
      <p:pic>
        <p:nvPicPr>
          <p:cNvPr id="96271" name="Picture 15" descr="LH_11-4"/>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0" name="Action Button: Forward or Next 9">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268"/>
                                        </p:tgtEl>
                                        <p:attrNameLst>
                                          <p:attrName>style.visibility</p:attrName>
                                        </p:attrNameLst>
                                      </p:cBhvr>
                                      <p:to>
                                        <p:strVal val="visible"/>
                                      </p:to>
                                    </p:set>
                                    <p:animEffect transition="in" filter="wipe(left)">
                                      <p:cBhvr>
                                        <p:cTn id="7" dur="500"/>
                                        <p:tgtEl>
                                          <p:spTgt spid="9626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6264"/>
                                        </p:tgtEl>
                                        <p:attrNameLst>
                                          <p:attrName>style.visibility</p:attrName>
                                        </p:attrNameLst>
                                      </p:cBhvr>
                                      <p:to>
                                        <p:strVal val="visible"/>
                                      </p:to>
                                    </p:set>
                                    <p:animEffect transition="in" filter="box(out)">
                                      <p:cBhvr>
                                        <p:cTn id="11" dur="500"/>
                                        <p:tgtEl>
                                          <p:spTgt spid="962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6261">
                                            <p:txEl>
                                              <p:pRg st="0" end="0"/>
                                            </p:txEl>
                                          </p:spTgt>
                                        </p:tgtEl>
                                        <p:attrNameLst>
                                          <p:attrName>style.visibility</p:attrName>
                                        </p:attrNameLst>
                                      </p:cBhvr>
                                      <p:to>
                                        <p:strVal val="visible"/>
                                      </p:to>
                                    </p:set>
                                    <p:animEffect transition="in" filter="wipe(left)">
                                      <p:cBhvr>
                                        <p:cTn id="15" dur="500"/>
                                        <p:tgtEl>
                                          <p:spTgt spid="96261">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6270"/>
                                        </p:tgtEl>
                                        <p:attrNameLst>
                                          <p:attrName>style.visibility</p:attrName>
                                        </p:attrNameLst>
                                      </p:cBhvr>
                                      <p:to>
                                        <p:strVal val="visible"/>
                                      </p:to>
                                    </p:set>
                                    <p:animEffect transition="in" filter="wipe(up)">
                                      <p:cBhvr>
                                        <p:cTn id="19" dur="500"/>
                                        <p:tgtEl>
                                          <p:spTgt spid="96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build="p" autoUpdateAnimBg="0" advAuto="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5" name="Rectangle 5"/>
          <p:cNvSpPr>
            <a:spLocks noChangeArrowheads="1"/>
          </p:cNvSpPr>
          <p:nvPr/>
        </p:nvSpPr>
        <p:spPr bwMode="auto">
          <a:xfrm>
            <a:off x="876300" y="1503363"/>
            <a:ext cx="7705725" cy="493712"/>
          </a:xfrm>
          <a:prstGeom prst="rect">
            <a:avLst/>
          </a:prstGeom>
          <a:noFill/>
          <a:ln w="9525">
            <a:noFill/>
            <a:miter lim="800000"/>
            <a:headEnd/>
            <a:tailEnd/>
          </a:ln>
          <a:effectLst/>
        </p:spPr>
        <p:txBody>
          <a:bodyPr>
            <a:prstTxWarp prst="textNoShape">
              <a:avLst/>
            </a:prstTxWarp>
            <a:spAutoFit/>
          </a:bodyPr>
          <a:lstStyle/>
          <a:p>
            <a:pPr>
              <a:spcBef>
                <a:spcPct val="20000"/>
              </a:spcBef>
            </a:pPr>
            <a:r>
              <a:rPr lang="en-US" dirty="0"/>
              <a:t>Find the mean, median, mode, and range of the data.</a:t>
            </a:r>
          </a:p>
        </p:txBody>
      </p:sp>
      <p:sp>
        <p:nvSpPr>
          <p:cNvPr id="97286" name="Text Box 6"/>
          <p:cNvSpPr txBox="1">
            <a:spLocks noChangeArrowheads="1"/>
          </p:cNvSpPr>
          <p:nvPr/>
        </p:nvSpPr>
        <p:spPr bwMode="auto">
          <a:xfrm>
            <a:off x="-228600" y="3195935"/>
            <a:ext cx="8458200" cy="400110"/>
          </a:xfrm>
          <a:prstGeom prst="rect">
            <a:avLst/>
          </a:prstGeom>
          <a:noFill/>
          <a:ln w="9525">
            <a:noFill/>
            <a:miter lim="800000"/>
            <a:headEnd/>
            <a:tailEnd/>
          </a:ln>
          <a:effectLst/>
        </p:spPr>
        <p:txBody>
          <a:bodyPr>
            <a:prstTxWarp prst="textNoShape">
              <a:avLst/>
            </a:prstTxWarp>
            <a:spAutoFit/>
          </a:bodyPr>
          <a:lstStyle/>
          <a:p>
            <a:pPr marL="1714500" indent="-1371600">
              <a:spcBef>
                <a:spcPct val="20000"/>
              </a:spcBef>
            </a:pPr>
            <a:r>
              <a:rPr lang="en-US" sz="1600" dirty="0" smtClean="0"/>
              <a:t>	</a:t>
            </a:r>
            <a:r>
              <a:rPr lang="en-US" sz="2000" dirty="0" smtClean="0"/>
              <a:t>72 ÷ 12 = 6	The </a:t>
            </a:r>
            <a:r>
              <a:rPr lang="en-US" sz="2000" dirty="0"/>
              <a:t>mean is 6 medals.</a:t>
            </a:r>
          </a:p>
        </p:txBody>
      </p:sp>
      <p:pic>
        <p:nvPicPr>
          <p:cNvPr id="97288" name="Picture 8" descr="Example2"/>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97292" name="Picture 12" descr="RealWorldExample"/>
          <p:cNvPicPr>
            <a:picLocks noChangeAspect="1" noChangeArrowheads="1"/>
          </p:cNvPicPr>
          <p:nvPr/>
        </p:nvPicPr>
        <p:blipFill>
          <a:blip r:embed="rId5"/>
          <a:srcRect/>
          <a:stretch>
            <a:fillRect/>
          </a:stretch>
        </p:blipFill>
        <p:spPr bwMode="auto">
          <a:xfrm>
            <a:off x="381000" y="684213"/>
            <a:ext cx="3667125" cy="563562"/>
          </a:xfrm>
          <a:prstGeom prst="rect">
            <a:avLst/>
          </a:prstGeom>
          <a:noFill/>
        </p:spPr>
      </p:pic>
      <p:pic>
        <p:nvPicPr>
          <p:cNvPr id="97293" name="Picture 13" descr="M3_199"/>
          <p:cNvPicPr>
            <a:picLocks noChangeAspect="1" noChangeArrowheads="1"/>
          </p:cNvPicPr>
          <p:nvPr/>
        </p:nvPicPr>
        <p:blipFill>
          <a:blip r:embed="rId6"/>
          <a:srcRect r="89098" b="46649"/>
          <a:stretch>
            <a:fillRect/>
          </a:stretch>
        </p:blipFill>
        <p:spPr bwMode="auto">
          <a:xfrm>
            <a:off x="238125" y="2082800"/>
            <a:ext cx="904875" cy="619125"/>
          </a:xfrm>
          <a:prstGeom prst="rect">
            <a:avLst/>
          </a:prstGeom>
          <a:noFill/>
        </p:spPr>
      </p:pic>
      <p:pic>
        <p:nvPicPr>
          <p:cNvPr id="97294" name="Picture 14" descr="M3_199"/>
          <p:cNvPicPr>
            <a:picLocks noChangeAspect="1" noChangeArrowheads="1"/>
          </p:cNvPicPr>
          <p:nvPr/>
        </p:nvPicPr>
        <p:blipFill>
          <a:blip r:embed="rId6"/>
          <a:srcRect l="21690" b="30370"/>
          <a:stretch>
            <a:fillRect/>
          </a:stretch>
        </p:blipFill>
        <p:spPr bwMode="auto">
          <a:xfrm>
            <a:off x="1447800" y="2082800"/>
            <a:ext cx="6499225" cy="808038"/>
          </a:xfrm>
          <a:prstGeom prst="rect">
            <a:avLst/>
          </a:prstGeom>
          <a:noFill/>
        </p:spPr>
      </p:pic>
      <p:sp>
        <p:nvSpPr>
          <p:cNvPr id="97295" name="Text Box 15"/>
          <p:cNvSpPr txBox="1">
            <a:spLocks noChangeArrowheads="1"/>
          </p:cNvSpPr>
          <p:nvPr/>
        </p:nvSpPr>
        <p:spPr bwMode="auto">
          <a:xfrm>
            <a:off x="-228600" y="4192250"/>
            <a:ext cx="8458200" cy="1446550"/>
          </a:xfrm>
          <a:prstGeom prst="rect">
            <a:avLst/>
          </a:prstGeom>
          <a:noFill/>
          <a:ln w="9525">
            <a:noFill/>
            <a:miter lim="800000"/>
            <a:headEnd/>
            <a:tailEnd/>
          </a:ln>
          <a:effectLst/>
        </p:spPr>
        <p:txBody>
          <a:bodyPr>
            <a:prstTxWarp prst="textNoShape">
              <a:avLst/>
            </a:prstTxWarp>
            <a:spAutoFit/>
          </a:bodyPr>
          <a:lstStyle/>
          <a:p>
            <a:pPr marL="1714500" indent="-1371600">
              <a:spcBef>
                <a:spcPct val="20000"/>
              </a:spcBef>
            </a:pPr>
            <a:r>
              <a:rPr lang="en-US" sz="2000" b="1" dirty="0">
                <a:solidFill>
                  <a:srgbClr val="E01B22"/>
                </a:solidFill>
              </a:rPr>
              <a:t>Median</a:t>
            </a:r>
            <a:r>
              <a:rPr lang="en-US" sz="2000" dirty="0"/>
              <a:t>	</a:t>
            </a:r>
            <a:r>
              <a:rPr lang="en-US" sz="2000" dirty="0">
                <a:solidFill>
                  <a:schemeClr val="tx1"/>
                </a:solidFill>
              </a:rPr>
              <a:t>Arrange the numbers from least to greatest.</a:t>
            </a:r>
          </a:p>
          <a:p>
            <a:pPr marL="1714500" indent="-1371600" algn="ctr">
              <a:spcBef>
                <a:spcPct val="20000"/>
              </a:spcBef>
            </a:pPr>
            <a:r>
              <a:rPr lang="en-US" sz="2000" dirty="0">
                <a:solidFill>
                  <a:schemeClr val="tx1"/>
                </a:solidFill>
              </a:rPr>
              <a:t>	</a:t>
            </a:r>
            <a:r>
              <a:rPr lang="en-US" sz="2000" b="1" dirty="0">
                <a:solidFill>
                  <a:schemeClr val="tx1"/>
                </a:solidFill>
              </a:rPr>
              <a:t>0, 0, 2, 2, 3, 3, 3, 4, 6, 10, 13, 26</a:t>
            </a:r>
          </a:p>
          <a:p>
            <a:pPr marL="1714500" indent="-1371600">
              <a:spcBef>
                <a:spcPct val="20000"/>
              </a:spcBef>
            </a:pPr>
            <a:r>
              <a:rPr lang="en-US" sz="2000" dirty="0">
                <a:solidFill>
                  <a:schemeClr val="tx1"/>
                </a:solidFill>
              </a:rPr>
              <a:t>	The median is the average of the middle two numbers or 3 medals.</a:t>
            </a:r>
            <a:endParaRPr lang="en-US" sz="2000" dirty="0"/>
          </a:p>
        </p:txBody>
      </p:sp>
      <p:sp>
        <p:nvSpPr>
          <p:cNvPr id="97296" name="Text Box 16"/>
          <p:cNvSpPr txBox="1">
            <a:spLocks noChangeArrowheads="1"/>
          </p:cNvSpPr>
          <p:nvPr/>
        </p:nvSpPr>
        <p:spPr bwMode="auto">
          <a:xfrm>
            <a:off x="-228600" y="6091535"/>
            <a:ext cx="4800600" cy="400110"/>
          </a:xfrm>
          <a:prstGeom prst="rect">
            <a:avLst/>
          </a:prstGeom>
          <a:noFill/>
          <a:ln w="9525">
            <a:noFill/>
            <a:miter lim="800000"/>
            <a:headEnd/>
            <a:tailEnd/>
          </a:ln>
          <a:effectLst/>
        </p:spPr>
        <p:txBody>
          <a:bodyPr wrap="square">
            <a:prstTxWarp prst="textNoShape">
              <a:avLst/>
            </a:prstTxWarp>
            <a:spAutoFit/>
          </a:bodyPr>
          <a:lstStyle/>
          <a:p>
            <a:pPr marL="1714500" indent="-1371600">
              <a:spcBef>
                <a:spcPct val="20000"/>
              </a:spcBef>
            </a:pPr>
            <a:r>
              <a:rPr lang="en-US" sz="2000" b="1" dirty="0">
                <a:solidFill>
                  <a:srgbClr val="E01B22"/>
                </a:solidFill>
              </a:rPr>
              <a:t>Mode</a:t>
            </a:r>
            <a:r>
              <a:rPr lang="en-US" sz="2000" dirty="0"/>
              <a:t>	</a:t>
            </a:r>
            <a:r>
              <a:rPr lang="en-US" sz="2000" dirty="0">
                <a:solidFill>
                  <a:schemeClr val="tx1"/>
                </a:solidFill>
              </a:rPr>
              <a:t>There is one mode, 3.</a:t>
            </a:r>
            <a:endParaRPr lang="en-US" sz="2000" dirty="0"/>
          </a:p>
        </p:txBody>
      </p:sp>
      <p:pic>
        <p:nvPicPr>
          <p:cNvPr id="97297" name="Picture 17" descr="LH_11-4"/>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4" name="Action Button: Forward or Next 13">
            <a:hlinkClick r:id="" action="ppaction://hlinkshowjump?jump=nextslide" highlightClick="1"/>
          </p:cNvPr>
          <p:cNvSpPr/>
          <p:nvPr/>
        </p:nvSpPr>
        <p:spPr>
          <a:xfrm>
            <a:off x="8582025" y="6545522"/>
            <a:ext cx="561975" cy="31247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8016217" y="6545522"/>
            <a:ext cx="561975" cy="312477"/>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4" descr="9-15"/>
          <p:cNvPicPr>
            <a:picLocks noChangeAspect="1" noChangeArrowheads="1"/>
          </p:cNvPicPr>
          <p:nvPr/>
        </p:nvPicPr>
        <p:blipFill>
          <a:blip r:embed="rId8"/>
          <a:srcRect/>
          <a:stretch>
            <a:fillRect/>
          </a:stretch>
        </p:blipFill>
        <p:spPr bwMode="auto">
          <a:xfrm>
            <a:off x="6553199" y="76200"/>
            <a:ext cx="2554981" cy="1800225"/>
          </a:xfrm>
          <a:prstGeom prst="rect">
            <a:avLst/>
          </a:prstGeom>
          <a:noFill/>
        </p:spPr>
      </p:pic>
      <p:sp>
        <p:nvSpPr>
          <p:cNvPr id="17" name="Rectangle 3"/>
          <p:cNvSpPr>
            <a:spLocks noChangeArrowheads="1"/>
          </p:cNvSpPr>
          <p:nvPr/>
        </p:nvSpPr>
        <p:spPr bwMode="auto">
          <a:xfrm>
            <a:off x="4572000" y="6083858"/>
            <a:ext cx="4114800" cy="400110"/>
          </a:xfrm>
          <a:prstGeom prst="rect">
            <a:avLst/>
          </a:prstGeom>
          <a:noFill/>
          <a:ln w="9525">
            <a:noFill/>
            <a:miter lim="800000"/>
            <a:headEnd/>
            <a:tailEnd/>
          </a:ln>
          <a:effectLst/>
        </p:spPr>
        <p:txBody>
          <a:bodyPr wrap="square">
            <a:prstTxWarp prst="textNoShape">
              <a:avLst/>
            </a:prstTxWarp>
            <a:spAutoFit/>
          </a:bodyPr>
          <a:lstStyle/>
          <a:p>
            <a:pPr marL="1371600" indent="-1371600">
              <a:spcBef>
                <a:spcPct val="20000"/>
              </a:spcBef>
            </a:pPr>
            <a:r>
              <a:rPr lang="en-US" sz="2000" b="1" dirty="0">
                <a:solidFill>
                  <a:srgbClr val="E01B22"/>
                </a:solidFill>
              </a:rPr>
              <a:t>Range</a:t>
            </a:r>
            <a:r>
              <a:rPr lang="en-US" sz="2000" dirty="0"/>
              <a:t>	26 – 0 or 26 medals</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7285">
                                            <p:txEl>
                                              <p:pRg st="0" end="0"/>
                                            </p:txEl>
                                          </p:spTgt>
                                        </p:tgtEl>
                                        <p:attrNameLst>
                                          <p:attrName>style.visibility</p:attrName>
                                        </p:attrNameLst>
                                      </p:cBhvr>
                                      <p:to>
                                        <p:strVal val="visible"/>
                                      </p:to>
                                    </p:set>
                                    <p:animEffect transition="in" filter="wipe(left)">
                                      <p:cBhvr>
                                        <p:cTn id="11" dur="500"/>
                                        <p:tgtEl>
                                          <p:spTgt spid="9728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7293"/>
                                        </p:tgtEl>
                                        <p:attrNameLst>
                                          <p:attrName>style.visibility</p:attrName>
                                        </p:attrNameLst>
                                      </p:cBhvr>
                                      <p:to>
                                        <p:strVal val="visible"/>
                                      </p:to>
                                    </p:set>
                                    <p:animEffect transition="in" filter="wipe(left)">
                                      <p:cBhvr>
                                        <p:cTn id="16" dur="500"/>
                                        <p:tgtEl>
                                          <p:spTgt spid="9729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7294"/>
                                        </p:tgtEl>
                                        <p:attrNameLst>
                                          <p:attrName>style.visibility</p:attrName>
                                        </p:attrNameLst>
                                      </p:cBhvr>
                                      <p:to>
                                        <p:strVal val="visible"/>
                                      </p:to>
                                    </p:set>
                                    <p:animEffect transition="in" filter="wipe(left)">
                                      <p:cBhvr>
                                        <p:cTn id="20" dur="500"/>
                                        <p:tgtEl>
                                          <p:spTgt spid="9729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7286">
                                            <p:txEl>
                                              <p:pRg st="0" end="0"/>
                                            </p:txEl>
                                          </p:spTgt>
                                        </p:tgtEl>
                                        <p:attrNameLst>
                                          <p:attrName>style.visibility</p:attrName>
                                        </p:attrNameLst>
                                      </p:cBhvr>
                                      <p:to>
                                        <p:strVal val="visible"/>
                                      </p:to>
                                    </p:set>
                                    <p:animEffect transition="in" filter="wipe(left)">
                                      <p:cBhvr>
                                        <p:cTn id="25" dur="500"/>
                                        <p:tgtEl>
                                          <p:spTgt spid="9728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7295">
                                            <p:txEl>
                                              <p:pRg st="0" end="0"/>
                                            </p:txEl>
                                          </p:spTgt>
                                        </p:tgtEl>
                                        <p:attrNameLst>
                                          <p:attrName>style.visibility</p:attrName>
                                        </p:attrNameLst>
                                      </p:cBhvr>
                                      <p:to>
                                        <p:strVal val="visible"/>
                                      </p:to>
                                    </p:set>
                                    <p:animEffect transition="in" filter="wipe(left)">
                                      <p:cBhvr>
                                        <p:cTn id="30" dur="500"/>
                                        <p:tgtEl>
                                          <p:spTgt spid="9729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7295">
                                            <p:txEl>
                                              <p:pRg st="1" end="1"/>
                                            </p:txEl>
                                          </p:spTgt>
                                        </p:tgtEl>
                                        <p:attrNameLst>
                                          <p:attrName>style.visibility</p:attrName>
                                        </p:attrNameLst>
                                      </p:cBhvr>
                                      <p:to>
                                        <p:strVal val="visible"/>
                                      </p:to>
                                    </p:set>
                                    <p:animEffect transition="in" filter="wipe(left)">
                                      <p:cBhvr>
                                        <p:cTn id="35" dur="500"/>
                                        <p:tgtEl>
                                          <p:spTgt spid="9729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7295">
                                            <p:txEl>
                                              <p:pRg st="2" end="2"/>
                                            </p:txEl>
                                          </p:spTgt>
                                        </p:tgtEl>
                                        <p:attrNameLst>
                                          <p:attrName>style.visibility</p:attrName>
                                        </p:attrNameLst>
                                      </p:cBhvr>
                                      <p:to>
                                        <p:strVal val="visible"/>
                                      </p:to>
                                    </p:set>
                                    <p:animEffect transition="in" filter="wipe(left)">
                                      <p:cBhvr>
                                        <p:cTn id="40" dur="500"/>
                                        <p:tgtEl>
                                          <p:spTgt spid="9729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7296">
                                            <p:txEl>
                                              <p:pRg st="0" end="0"/>
                                            </p:txEl>
                                          </p:spTgt>
                                        </p:tgtEl>
                                        <p:attrNameLst>
                                          <p:attrName>style.visibility</p:attrName>
                                        </p:attrNameLst>
                                      </p:cBhvr>
                                      <p:to>
                                        <p:strVal val="visible"/>
                                      </p:to>
                                    </p:set>
                                    <p:animEffect transition="in" filter="wipe(left)">
                                      <p:cBhvr>
                                        <p:cTn id="45" dur="500"/>
                                        <p:tgtEl>
                                          <p:spTgt spid="9729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wipe(left)">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build="p" autoUpdateAnimBg="0" advAuto="0"/>
      <p:bldP spid="97286" grpId="0" build="p" autoUpdateAnimBg="0"/>
      <p:bldP spid="97295" grpId="0" build="p" autoUpdateAnimBg="0"/>
      <p:bldP spid="97296" grpId="0" build="p" autoUpdateAnimBg="0"/>
      <p:bldP spid="17" grpId="0" build="p" autoUpdateAnimBg="0" advAuto="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9317" name="Picture 5" descr="Example2"/>
          <p:cNvPicPr>
            <a:picLocks noChangeAspect="1" noChangeArrowheads="1"/>
          </p:cNvPicPr>
          <p:nvPr/>
        </p:nvPicPr>
        <p:blipFill>
          <a:blip r:embed="rId4"/>
          <a:srcRect/>
          <a:stretch>
            <a:fillRect/>
          </a:stretch>
        </p:blipFill>
        <p:spPr bwMode="auto">
          <a:xfrm>
            <a:off x="420688" y="1295400"/>
            <a:ext cx="457200" cy="457200"/>
          </a:xfrm>
          <a:prstGeom prst="rect">
            <a:avLst/>
          </a:prstGeom>
          <a:noFill/>
        </p:spPr>
      </p:pic>
      <p:sp>
        <p:nvSpPr>
          <p:cNvPr id="269318" name="Rectangle 6"/>
          <p:cNvSpPr>
            <a:spLocks noChangeArrowheads="1"/>
          </p:cNvSpPr>
          <p:nvPr/>
        </p:nvSpPr>
        <p:spPr bwMode="auto">
          <a:xfrm>
            <a:off x="-152400" y="5867400"/>
            <a:ext cx="8229600" cy="646331"/>
          </a:xfrm>
          <a:prstGeom prst="rect">
            <a:avLst/>
          </a:prstGeom>
          <a:noFill/>
          <a:ln w="9525">
            <a:noFill/>
            <a:miter lim="800000"/>
            <a:headEnd/>
            <a:tailEnd/>
          </a:ln>
          <a:effectLst/>
        </p:spPr>
        <p:txBody>
          <a:bodyPr>
            <a:prstTxWarp prst="textNoShape">
              <a:avLst/>
            </a:prstTxWarp>
            <a:spAutoFit/>
          </a:bodyPr>
          <a:lstStyle/>
          <a:p>
            <a:pPr marL="1712913" indent="-1368425">
              <a:spcBef>
                <a:spcPct val="20000"/>
              </a:spcBef>
              <a:spcAft>
                <a:spcPct val="0"/>
              </a:spcAft>
              <a:buClr>
                <a:srgbClr val="FFFFFF"/>
              </a:buClr>
            </a:pPr>
            <a:r>
              <a:rPr lang="en-US" b="1" dirty="0">
                <a:solidFill>
                  <a:srgbClr val="0000FF"/>
                </a:solidFill>
              </a:rPr>
              <a:t>Answer: </a:t>
            </a:r>
            <a:r>
              <a:rPr lang="en-US" b="1" dirty="0">
                <a:solidFill>
                  <a:srgbClr val="E01B22"/>
                </a:solidFill>
              </a:rPr>
              <a:t>	The median (3) or the mode (3) is appropriate. The mean (6) is affected by the extreme value 26. The range of the data is 26.</a:t>
            </a:r>
          </a:p>
        </p:txBody>
      </p:sp>
      <p:pic>
        <p:nvPicPr>
          <p:cNvPr id="269321" name="Picture 9" descr="RealWorldExample"/>
          <p:cNvPicPr>
            <a:picLocks noChangeAspect="1" noChangeArrowheads="1"/>
          </p:cNvPicPr>
          <p:nvPr/>
        </p:nvPicPr>
        <p:blipFill>
          <a:blip r:embed="rId5"/>
          <a:srcRect/>
          <a:stretch>
            <a:fillRect/>
          </a:stretch>
        </p:blipFill>
        <p:spPr bwMode="auto">
          <a:xfrm>
            <a:off x="381000" y="684213"/>
            <a:ext cx="3667125" cy="563562"/>
          </a:xfrm>
          <a:prstGeom prst="rect">
            <a:avLst/>
          </a:prstGeom>
          <a:noFill/>
        </p:spPr>
      </p:pic>
      <p:pic>
        <p:nvPicPr>
          <p:cNvPr id="269324" name="Picture 12" descr="LH_11-4"/>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0" name="Action Button: Forward or Next 9">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5"/>
          <p:cNvSpPr>
            <a:spLocks noChangeArrowheads="1"/>
          </p:cNvSpPr>
          <p:nvPr/>
        </p:nvSpPr>
        <p:spPr bwMode="auto">
          <a:xfrm>
            <a:off x="876300" y="1219200"/>
            <a:ext cx="7705725" cy="707886"/>
          </a:xfrm>
          <a:prstGeom prst="rect">
            <a:avLst/>
          </a:prstGeom>
          <a:noFill/>
          <a:ln w="9525">
            <a:noFill/>
            <a:miter lim="800000"/>
            <a:headEnd/>
            <a:tailEnd/>
          </a:ln>
          <a:effectLst/>
        </p:spPr>
        <p:txBody>
          <a:bodyPr>
            <a:prstTxWarp prst="textNoShape">
              <a:avLst/>
            </a:prstTxWarp>
            <a:spAutoFit/>
          </a:bodyPr>
          <a:lstStyle/>
          <a:p>
            <a:pPr>
              <a:spcBef>
                <a:spcPct val="20000"/>
              </a:spcBef>
            </a:pPr>
            <a:r>
              <a:rPr lang="en-US" sz="2000" b="1" dirty="0">
                <a:solidFill>
                  <a:srgbClr val="E01B22"/>
                </a:solidFill>
              </a:rPr>
              <a:t>OLYMPICS</a:t>
            </a:r>
            <a:r>
              <a:rPr lang="en-US" sz="2000" dirty="0"/>
              <a:t>  </a:t>
            </a:r>
            <a:r>
              <a:rPr lang="en-US" sz="2000" b="1" dirty="0">
                <a:solidFill>
                  <a:srgbClr val="0000FF"/>
                </a:solidFill>
              </a:rPr>
              <a:t>Select the appropriate measure of central tendency or range to describe the data in the table. Justify your reasoning.</a:t>
            </a:r>
            <a:endParaRPr lang="en-US" sz="2000" i="1" dirty="0">
              <a:solidFill>
                <a:srgbClr val="0000FF"/>
              </a:solidFill>
            </a:endParaRPr>
          </a:p>
        </p:txBody>
      </p:sp>
      <p:pic>
        <p:nvPicPr>
          <p:cNvPr id="13" name="Picture 14" descr="9-15"/>
          <p:cNvPicPr>
            <a:picLocks noChangeAspect="1" noChangeArrowheads="1"/>
          </p:cNvPicPr>
          <p:nvPr/>
        </p:nvPicPr>
        <p:blipFill>
          <a:blip r:embed="rId7"/>
          <a:srcRect/>
          <a:stretch>
            <a:fillRect/>
          </a:stretch>
        </p:blipFill>
        <p:spPr bwMode="auto">
          <a:xfrm>
            <a:off x="1981200" y="2163763"/>
            <a:ext cx="5148263" cy="3627437"/>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9318">
                                            <p:txEl>
                                              <p:pRg st="0" end="0"/>
                                            </p:txEl>
                                          </p:spTgt>
                                        </p:tgtEl>
                                        <p:attrNameLst>
                                          <p:attrName>style.visibility</p:attrName>
                                        </p:attrNameLst>
                                      </p:cBhvr>
                                      <p:to>
                                        <p:strVal val="visible"/>
                                      </p:to>
                                    </p:set>
                                    <p:animEffect transition="in" filter="wipe(left)">
                                      <p:cBhvr>
                                        <p:cTn id="16" dur="500"/>
                                        <p:tgtEl>
                                          <p:spTgt spid="2693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8" grpId="0" build="p" autoUpdateAnimBg="0"/>
      <p:bldP spid="12" grpId="0" build="p" autoUpdateAnimBg="0" advAuto="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9340" name="Picture 12" descr="MAC3_p485"/>
          <p:cNvPicPr>
            <a:picLocks noChangeAspect="1" noChangeArrowheads="1"/>
          </p:cNvPicPr>
          <p:nvPr/>
        </p:nvPicPr>
        <p:blipFill>
          <a:blip r:embed="rId4"/>
          <a:srcRect/>
          <a:stretch>
            <a:fillRect/>
          </a:stretch>
        </p:blipFill>
        <p:spPr bwMode="auto">
          <a:xfrm>
            <a:off x="627062" y="2895600"/>
            <a:ext cx="8135938" cy="2774950"/>
          </a:xfrm>
          <a:prstGeom prst="rect">
            <a:avLst/>
          </a:prstGeom>
          <a:noFill/>
        </p:spPr>
      </p:pic>
      <p:pic>
        <p:nvPicPr>
          <p:cNvPr id="99341" name="Picture 13" descr="LH_11-4"/>
          <p:cNvPicPr>
            <a:picLocks noChangeAspect="1" noChangeArrowheads="1"/>
          </p:cNvPicPr>
          <p:nvPr/>
        </p:nvPicPr>
        <p:blipFill>
          <a:blip r:embed="rId5"/>
          <a:srcRect/>
          <a:stretch>
            <a:fillRect/>
          </a:stretch>
        </p:blipFill>
        <p:spPr bwMode="hidden">
          <a:xfrm>
            <a:off x="0" y="0"/>
            <a:ext cx="9144000" cy="731838"/>
          </a:xfrm>
          <a:prstGeom prst="rect">
            <a:avLst/>
          </a:prstGeom>
          <a:noFill/>
        </p:spPr>
      </p:pic>
      <p:sp>
        <p:nvSpPr>
          <p:cNvPr id="7" name="Action Button: Forward or Next 6">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2000" y="731838"/>
            <a:ext cx="8135938" cy="1569660"/>
          </a:xfrm>
          <a:prstGeom prst="rect">
            <a:avLst/>
          </a:prstGeom>
          <a:noFill/>
        </p:spPr>
        <p:txBody>
          <a:bodyPr wrap="square" rtlCol="0">
            <a:spAutoFit/>
          </a:bodyPr>
          <a:lstStyle/>
          <a:p>
            <a:r>
              <a:rPr lang="en-US" sz="4800" b="1" dirty="0" smtClean="0">
                <a:latin typeface="Bell MT"/>
                <a:cs typeface="Bell MT"/>
              </a:rPr>
              <a:t>Write this one down &amp; keep it in a safe place!!</a:t>
            </a:r>
            <a:endParaRPr lang="en-US" sz="4800" b="1" dirty="0">
              <a:latin typeface="Bell MT"/>
              <a:cs typeface="Bell MT"/>
            </a:endParaRPr>
          </a:p>
        </p:txBody>
      </p:sp>
      <p:sp>
        <p:nvSpPr>
          <p:cNvPr id="10" name="Rectangle 9"/>
          <p:cNvSpPr/>
          <p:nvPr/>
        </p:nvSpPr>
        <p:spPr>
          <a:xfrm>
            <a:off x="608457" y="3886200"/>
            <a:ext cx="8082892"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6265" y="4292350"/>
            <a:ext cx="8082892" cy="750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8076" y="5067675"/>
            <a:ext cx="8082892" cy="4652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9934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grpId="1" nodeType="clickEffect">
                                  <p:stCondLst>
                                    <p:cond delay="0"/>
                                  </p:stCondLst>
                                  <p:childTnLst>
                                    <p:anim calcmode="lin" valueType="num">
                                      <p:cBhvr>
                                        <p:cTn id="23" dur="500"/>
                                        <p:tgtEl>
                                          <p:spTgt spid="10"/>
                                        </p:tgtEl>
                                        <p:attrNameLst>
                                          <p:attrName>ppt_w</p:attrName>
                                        </p:attrNameLst>
                                      </p:cBhvr>
                                      <p:tavLst>
                                        <p:tav tm="0">
                                          <p:val>
                                            <p:strVal val="ppt_w"/>
                                          </p:val>
                                        </p:tav>
                                        <p:tav tm="100000">
                                          <p:val>
                                            <p:fltVal val="0"/>
                                          </p:val>
                                        </p:tav>
                                      </p:tavLst>
                                    </p:anim>
                                    <p:anim calcmode="lin" valueType="num">
                                      <p:cBhvr>
                                        <p:cTn id="24" dur="500"/>
                                        <p:tgtEl>
                                          <p:spTgt spid="10"/>
                                        </p:tgtEl>
                                        <p:attrNameLst>
                                          <p:attrName>ppt_h</p:attrName>
                                        </p:attrNameLst>
                                      </p:cBhvr>
                                      <p:tavLst>
                                        <p:tav tm="0">
                                          <p:val>
                                            <p:strVal val="ppt_h"/>
                                          </p:val>
                                        </p:tav>
                                        <p:tav tm="100000">
                                          <p:val>
                                            <p:fltVal val="0"/>
                                          </p:val>
                                        </p:tav>
                                      </p:tavLst>
                                    </p:anim>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grpId="1" nodeType="clickEffect">
                                  <p:stCondLst>
                                    <p:cond delay="0"/>
                                  </p:stCondLst>
                                  <p:childTnLst>
                                    <p:anim calcmode="lin" valueType="num">
                                      <p:cBhvr>
                                        <p:cTn id="30" dur="500"/>
                                        <p:tgtEl>
                                          <p:spTgt spid="11"/>
                                        </p:tgtEl>
                                        <p:attrNameLst>
                                          <p:attrName>ppt_w</p:attrName>
                                        </p:attrNameLst>
                                      </p:cBhvr>
                                      <p:tavLst>
                                        <p:tav tm="0">
                                          <p:val>
                                            <p:strVal val="ppt_w"/>
                                          </p:val>
                                        </p:tav>
                                        <p:tav tm="100000">
                                          <p:val>
                                            <p:fltVal val="0"/>
                                          </p:val>
                                        </p:tav>
                                      </p:tavLst>
                                    </p:anim>
                                    <p:anim calcmode="lin" valueType="num">
                                      <p:cBhvr>
                                        <p:cTn id="31" dur="500"/>
                                        <p:tgtEl>
                                          <p:spTgt spid="11"/>
                                        </p:tgtEl>
                                        <p:attrNameLst>
                                          <p:attrName>ppt_h</p:attrName>
                                        </p:attrNameLst>
                                      </p:cBhvr>
                                      <p:tavLst>
                                        <p:tav tm="0">
                                          <p:val>
                                            <p:strVal val="ppt_h"/>
                                          </p:val>
                                        </p:tav>
                                        <p:tav tm="100000">
                                          <p:val>
                                            <p:fltVal val="0"/>
                                          </p:val>
                                        </p:tav>
                                      </p:tavLst>
                                    </p:anim>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xit" presetSubtype="0" fill="hold" grpId="0" nodeType="clickEffect">
                                  <p:stCondLst>
                                    <p:cond delay="0"/>
                                  </p:stCondLst>
                                  <p:childTnLst>
                                    <p:anim calcmode="lin" valueType="num">
                                      <p:cBhvr>
                                        <p:cTn id="37" dur="500"/>
                                        <p:tgtEl>
                                          <p:spTgt spid="12"/>
                                        </p:tgtEl>
                                        <p:attrNameLst>
                                          <p:attrName>ppt_w</p:attrName>
                                        </p:attrNameLst>
                                      </p:cBhvr>
                                      <p:tavLst>
                                        <p:tav tm="0">
                                          <p:val>
                                            <p:strVal val="ppt_w"/>
                                          </p:val>
                                        </p:tav>
                                        <p:tav tm="100000">
                                          <p:val>
                                            <p:fltVal val="0"/>
                                          </p:val>
                                        </p:tav>
                                      </p:tavLst>
                                    </p:anim>
                                    <p:anim calcmode="lin" valueType="num">
                                      <p:cBhvr>
                                        <p:cTn id="38" dur="500"/>
                                        <p:tgtEl>
                                          <p:spTgt spid="12"/>
                                        </p:tgtEl>
                                        <p:attrNameLst>
                                          <p:attrName>ppt_h</p:attrName>
                                        </p:attrNameLst>
                                      </p:cBhvr>
                                      <p:tavLst>
                                        <p:tav tm="0">
                                          <p:val>
                                            <p:strVal val="ppt_h"/>
                                          </p:val>
                                        </p:tav>
                                        <p:tav tm="100000">
                                          <p:val>
                                            <p:fltVal val="0"/>
                                          </p:val>
                                        </p:tav>
                                      </p:tavLst>
                                    </p:anim>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1" grpId="0" animBg="1"/>
      <p:bldP spid="11" grpId="1" animBg="1"/>
      <p:bldP spid="12"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293" name="Rectangle 5"/>
          <p:cNvSpPr>
            <a:spLocks noChangeArrowheads="1"/>
          </p:cNvSpPr>
          <p:nvPr/>
        </p:nvSpPr>
        <p:spPr bwMode="auto">
          <a:xfrm>
            <a:off x="876300" y="1503363"/>
            <a:ext cx="7705725" cy="1200328"/>
          </a:xfrm>
          <a:prstGeom prst="rect">
            <a:avLst/>
          </a:prstGeom>
          <a:noFill/>
          <a:ln w="9525">
            <a:noFill/>
            <a:miter lim="800000"/>
            <a:headEnd/>
            <a:tailEnd/>
          </a:ln>
          <a:effectLst/>
        </p:spPr>
        <p:txBody>
          <a:bodyPr>
            <a:prstTxWarp prst="textNoShape">
              <a:avLst/>
            </a:prstTxWarp>
            <a:spAutoFit/>
          </a:bodyPr>
          <a:lstStyle/>
          <a:p>
            <a:pPr>
              <a:spcBef>
                <a:spcPct val="20000"/>
              </a:spcBef>
            </a:pPr>
            <a:r>
              <a:rPr lang="en-US" sz="2400" b="1" dirty="0">
                <a:solidFill>
                  <a:srgbClr val="0000FF"/>
                </a:solidFill>
              </a:rPr>
              <a:t>Beatrice has an average of 92 on 6 quizzes. If she gets a 99 on the next quiz, which equation can be used to find </a:t>
            </a:r>
            <a:r>
              <a:rPr lang="en-US" sz="2400" b="1" i="1" dirty="0">
                <a:solidFill>
                  <a:srgbClr val="0000FF"/>
                </a:solidFill>
              </a:rPr>
              <a:t>a</a:t>
            </a:r>
            <a:r>
              <a:rPr lang="en-US" sz="2400" b="1" dirty="0">
                <a:solidFill>
                  <a:srgbClr val="0000FF"/>
                </a:solidFill>
              </a:rPr>
              <a:t>, her new average quiz score?</a:t>
            </a:r>
            <a:r>
              <a:rPr lang="en-US" sz="2400" dirty="0">
                <a:solidFill>
                  <a:srgbClr val="0000FF"/>
                </a:solidFill>
              </a:rPr>
              <a:t> </a:t>
            </a:r>
          </a:p>
        </p:txBody>
      </p:sp>
      <p:sp>
        <p:nvSpPr>
          <p:cNvPr id="268300" name="Text Box 12"/>
          <p:cNvSpPr txBox="1">
            <a:spLocks noChangeArrowheads="1"/>
          </p:cNvSpPr>
          <p:nvPr/>
        </p:nvSpPr>
        <p:spPr bwMode="auto">
          <a:xfrm>
            <a:off x="3724275" y="801688"/>
            <a:ext cx="5037138" cy="493712"/>
          </a:xfrm>
          <a:prstGeom prst="rect">
            <a:avLst/>
          </a:prstGeom>
          <a:noFill/>
          <a:ln w="9525">
            <a:noFill/>
            <a:miter lim="800000"/>
            <a:headEnd/>
            <a:tailEnd/>
          </a:ln>
          <a:effectLst/>
        </p:spPr>
        <p:txBody>
          <a:bodyPr anchor="ctr">
            <a:prstTxWarp prst="textNoShape">
              <a:avLst/>
            </a:prstTxWarp>
            <a:spAutoFit/>
          </a:bodyPr>
          <a:lstStyle/>
          <a:p>
            <a:pPr>
              <a:spcBef>
                <a:spcPct val="20000"/>
              </a:spcBef>
            </a:pPr>
            <a:r>
              <a:rPr lang="en-US" b="1">
                <a:solidFill>
                  <a:srgbClr val="E01B22"/>
                </a:solidFill>
              </a:rPr>
              <a:t>Using Appropriate Measures</a:t>
            </a:r>
          </a:p>
        </p:txBody>
      </p:sp>
      <p:grpSp>
        <p:nvGrpSpPr>
          <p:cNvPr id="2" name="Group 20"/>
          <p:cNvGrpSpPr>
            <a:grpSpLocks/>
          </p:cNvGrpSpPr>
          <p:nvPr/>
        </p:nvGrpSpPr>
        <p:grpSpPr bwMode="auto">
          <a:xfrm>
            <a:off x="533400" y="3024188"/>
            <a:ext cx="8077200" cy="2157412"/>
            <a:chOff x="336" y="1753"/>
            <a:chExt cx="5088" cy="1359"/>
          </a:xfrm>
        </p:grpSpPr>
        <p:sp>
          <p:nvSpPr>
            <p:cNvPr id="268294" name="Text Box 6"/>
            <p:cNvSpPr txBox="1">
              <a:spLocks noChangeArrowheads="1"/>
            </p:cNvSpPr>
            <p:nvPr/>
          </p:nvSpPr>
          <p:spPr bwMode="auto">
            <a:xfrm>
              <a:off x="336" y="1867"/>
              <a:ext cx="5088" cy="1070"/>
            </a:xfrm>
            <a:prstGeom prst="rect">
              <a:avLst/>
            </a:prstGeom>
            <a:noFill/>
            <a:ln w="9525">
              <a:noFill/>
              <a:miter lim="800000"/>
              <a:headEnd/>
              <a:tailEnd/>
            </a:ln>
            <a:effectLst/>
          </p:spPr>
          <p:txBody>
            <a:bodyPr>
              <a:prstTxWarp prst="textNoShape">
                <a:avLst/>
              </a:prstTxWarp>
              <a:spAutoFit/>
            </a:bodyPr>
            <a:lstStyle/>
            <a:p>
              <a:pPr marL="342900">
                <a:spcBef>
                  <a:spcPct val="20000"/>
                </a:spcBef>
              </a:pPr>
              <a:r>
                <a:rPr lang="en-US" b="1" dirty="0">
                  <a:solidFill>
                    <a:srgbClr val="00539D"/>
                  </a:solidFill>
                </a:rPr>
                <a:t>A</a:t>
              </a:r>
              <a:r>
                <a:rPr lang="en-US" b="1" dirty="0" smtClean="0">
                  <a:solidFill>
                    <a:srgbClr val="00539D"/>
                  </a:solidFill>
                </a:rPr>
                <a:t>.				</a:t>
              </a:r>
              <a:r>
                <a:rPr lang="en-US" b="1" dirty="0">
                  <a:solidFill>
                    <a:srgbClr val="00539D"/>
                  </a:solidFill>
                </a:rPr>
                <a:t>			B.</a:t>
              </a:r>
            </a:p>
            <a:p>
              <a:pPr marL="342900">
                <a:spcBef>
                  <a:spcPct val="20000"/>
                </a:spcBef>
              </a:pPr>
              <a:endParaRPr lang="en-US" b="1" dirty="0" smtClean="0">
                <a:solidFill>
                  <a:srgbClr val="00539D"/>
                </a:solidFill>
              </a:endParaRPr>
            </a:p>
            <a:p>
              <a:pPr marL="342900">
                <a:spcBef>
                  <a:spcPct val="20000"/>
                </a:spcBef>
              </a:pPr>
              <a:endParaRPr lang="en-US" b="1" dirty="0" smtClean="0">
                <a:solidFill>
                  <a:srgbClr val="00539D"/>
                </a:solidFill>
              </a:endParaRPr>
            </a:p>
            <a:p>
              <a:pPr marL="342900">
                <a:spcBef>
                  <a:spcPct val="20000"/>
                </a:spcBef>
              </a:pPr>
              <a:endParaRPr lang="en-US" b="1" dirty="0" smtClean="0">
                <a:solidFill>
                  <a:srgbClr val="00539D"/>
                </a:solidFill>
              </a:endParaRPr>
            </a:p>
            <a:p>
              <a:pPr marL="342900">
                <a:spcBef>
                  <a:spcPct val="20000"/>
                </a:spcBef>
              </a:pPr>
              <a:r>
                <a:rPr lang="en-US" b="1" dirty="0" smtClean="0">
                  <a:solidFill>
                    <a:srgbClr val="00539D"/>
                  </a:solidFill>
                </a:rPr>
                <a:t>C.				</a:t>
              </a:r>
              <a:r>
                <a:rPr lang="en-US" b="1" dirty="0">
                  <a:solidFill>
                    <a:srgbClr val="00539D"/>
                  </a:solidFill>
                </a:rPr>
                <a:t>			D.</a:t>
              </a:r>
            </a:p>
          </p:txBody>
        </p:sp>
        <p:pic>
          <p:nvPicPr>
            <p:cNvPr id="268302" name="Picture 14" descr="9-4a"/>
            <p:cNvPicPr>
              <a:picLocks noChangeAspect="1" noChangeArrowheads="1"/>
            </p:cNvPicPr>
            <p:nvPr/>
          </p:nvPicPr>
          <p:blipFill>
            <a:blip r:embed="rId4"/>
            <a:srcRect b="83517"/>
            <a:stretch>
              <a:fillRect/>
            </a:stretch>
          </p:blipFill>
          <p:spPr bwMode="auto">
            <a:xfrm>
              <a:off x="848" y="1753"/>
              <a:ext cx="1255" cy="508"/>
            </a:xfrm>
            <a:prstGeom prst="rect">
              <a:avLst/>
            </a:prstGeom>
            <a:noFill/>
          </p:spPr>
        </p:pic>
        <p:pic>
          <p:nvPicPr>
            <p:cNvPr id="268303" name="Picture 15" descr="9-4a"/>
            <p:cNvPicPr>
              <a:picLocks noChangeAspect="1" noChangeArrowheads="1"/>
            </p:cNvPicPr>
            <p:nvPr/>
          </p:nvPicPr>
          <p:blipFill>
            <a:blip r:embed="rId4"/>
            <a:srcRect t="16742" b="67554"/>
            <a:stretch>
              <a:fillRect/>
            </a:stretch>
          </p:blipFill>
          <p:spPr bwMode="auto">
            <a:xfrm>
              <a:off x="2976" y="1754"/>
              <a:ext cx="1255" cy="484"/>
            </a:xfrm>
            <a:prstGeom prst="rect">
              <a:avLst/>
            </a:prstGeom>
            <a:noFill/>
          </p:spPr>
        </p:pic>
        <p:pic>
          <p:nvPicPr>
            <p:cNvPr id="268304" name="Picture 16" descr="9-4a"/>
            <p:cNvPicPr>
              <a:picLocks noChangeAspect="1" noChangeArrowheads="1"/>
            </p:cNvPicPr>
            <p:nvPr/>
          </p:nvPicPr>
          <p:blipFill>
            <a:blip r:embed="rId4"/>
            <a:srcRect t="33484" b="50227"/>
            <a:stretch>
              <a:fillRect/>
            </a:stretch>
          </p:blipFill>
          <p:spPr bwMode="auto">
            <a:xfrm>
              <a:off x="848" y="2580"/>
              <a:ext cx="1255" cy="502"/>
            </a:xfrm>
            <a:prstGeom prst="rect">
              <a:avLst/>
            </a:prstGeom>
            <a:noFill/>
          </p:spPr>
        </p:pic>
        <p:pic>
          <p:nvPicPr>
            <p:cNvPr id="268305" name="Picture 17" descr="9-4a"/>
            <p:cNvPicPr>
              <a:picLocks noChangeAspect="1" noChangeArrowheads="1"/>
            </p:cNvPicPr>
            <p:nvPr/>
          </p:nvPicPr>
          <p:blipFill>
            <a:blip r:embed="rId4"/>
            <a:srcRect t="50227" b="32512"/>
            <a:stretch>
              <a:fillRect/>
            </a:stretch>
          </p:blipFill>
          <p:spPr bwMode="auto">
            <a:xfrm>
              <a:off x="2976" y="2580"/>
              <a:ext cx="1255" cy="532"/>
            </a:xfrm>
            <a:prstGeom prst="rect">
              <a:avLst/>
            </a:prstGeom>
            <a:noFill/>
          </p:spPr>
        </p:pic>
      </p:grpSp>
      <p:sp>
        <p:nvSpPr>
          <p:cNvPr id="268309" name="Text Box 21"/>
          <p:cNvSpPr txBox="1">
            <a:spLocks noChangeArrowheads="1"/>
          </p:cNvSpPr>
          <p:nvPr/>
        </p:nvSpPr>
        <p:spPr bwMode="auto">
          <a:xfrm>
            <a:off x="533400" y="5715000"/>
            <a:ext cx="8077200" cy="738664"/>
          </a:xfrm>
          <a:prstGeom prst="rect">
            <a:avLst/>
          </a:prstGeom>
          <a:noFill/>
          <a:ln w="9525">
            <a:noFill/>
            <a:miter lim="800000"/>
            <a:headEnd/>
            <a:tailEnd/>
          </a:ln>
          <a:effectLst/>
        </p:spPr>
        <p:txBody>
          <a:bodyPr>
            <a:prstTxWarp prst="textNoShape">
              <a:avLst/>
            </a:prstTxWarp>
            <a:spAutoFit/>
          </a:bodyPr>
          <a:lstStyle/>
          <a:p>
            <a:pPr marL="3657600" indent="-3314700">
              <a:spcBef>
                <a:spcPct val="20000"/>
              </a:spcBef>
            </a:pPr>
            <a:r>
              <a:rPr lang="en-US" sz="2000" b="1" dirty="0">
                <a:solidFill>
                  <a:srgbClr val="0000FF"/>
                </a:solidFill>
              </a:rPr>
              <a:t>Read the Item</a:t>
            </a:r>
            <a:r>
              <a:rPr lang="en-US" sz="2400" b="1" dirty="0">
                <a:solidFill>
                  <a:srgbClr val="00539D"/>
                </a:solidFill>
              </a:rPr>
              <a:t>	</a:t>
            </a:r>
            <a:r>
              <a:rPr lang="en-US" dirty="0"/>
              <a:t>You need to find the average</a:t>
            </a:r>
            <a:br>
              <a:rPr lang="en-US" dirty="0"/>
            </a:br>
            <a:r>
              <a:rPr lang="en-US" dirty="0"/>
              <a:t>quiz score after one grade </a:t>
            </a:r>
            <a:r>
              <a:rPr lang="en-US" dirty="0" smtClean="0"/>
              <a:t>is added</a:t>
            </a:r>
            <a:r>
              <a:rPr lang="en-US" dirty="0"/>
              <a:t>.</a:t>
            </a:r>
            <a:endParaRPr lang="en-US" sz="2400" dirty="0"/>
          </a:p>
        </p:txBody>
      </p:sp>
      <p:pic>
        <p:nvPicPr>
          <p:cNvPr id="268310" name="Picture 22" descr="LH_11-4"/>
          <p:cNvPicPr>
            <a:picLocks noChangeAspect="1" noChangeArrowheads="1"/>
          </p:cNvPicPr>
          <p:nvPr/>
        </p:nvPicPr>
        <p:blipFill>
          <a:blip r:embed="rId5"/>
          <a:srcRect/>
          <a:stretch>
            <a:fillRect/>
          </a:stretch>
        </p:blipFill>
        <p:spPr bwMode="hidden">
          <a:xfrm>
            <a:off x="0" y="0"/>
            <a:ext cx="9144000" cy="731838"/>
          </a:xfrm>
          <a:prstGeom prst="rect">
            <a:avLst/>
          </a:prstGeom>
          <a:noFill/>
        </p:spPr>
      </p:pic>
      <p:pic>
        <p:nvPicPr>
          <p:cNvPr id="268295" name="Picture 7" descr="Example3"/>
          <p:cNvPicPr>
            <a:picLocks noChangeAspect="1" noChangeArrowheads="1"/>
          </p:cNvPicPr>
          <p:nvPr/>
        </p:nvPicPr>
        <p:blipFill>
          <a:blip r:embed="rId6"/>
          <a:srcRect/>
          <a:stretch>
            <a:fillRect/>
          </a:stretch>
        </p:blipFill>
        <p:spPr bwMode="auto">
          <a:xfrm>
            <a:off x="420688" y="1495425"/>
            <a:ext cx="457200" cy="457200"/>
          </a:xfrm>
          <a:prstGeom prst="rect">
            <a:avLst/>
          </a:prstGeom>
          <a:noFill/>
        </p:spPr>
      </p:pic>
      <p:pic>
        <p:nvPicPr>
          <p:cNvPr id="268315" name="Picture 27" descr="CAStdEX"/>
          <p:cNvPicPr>
            <a:picLocks noChangeAspect="1" noChangeArrowheads="1"/>
          </p:cNvPicPr>
          <p:nvPr/>
        </p:nvPicPr>
        <p:blipFill>
          <a:blip r:embed="rId7"/>
          <a:srcRect/>
          <a:stretch>
            <a:fillRect/>
          </a:stretch>
        </p:blipFill>
        <p:spPr bwMode="auto">
          <a:xfrm>
            <a:off x="381000" y="700088"/>
            <a:ext cx="3352800" cy="644525"/>
          </a:xfrm>
          <a:prstGeom prst="rect">
            <a:avLst/>
          </a:prstGeom>
          <a:noFill/>
        </p:spPr>
      </p:pic>
      <p:sp>
        <p:nvSpPr>
          <p:cNvPr id="17" name="Action Button: Forward or Next 16">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8315"/>
                                        </p:tgtEl>
                                        <p:attrNameLst>
                                          <p:attrName>style.visibility</p:attrName>
                                        </p:attrNameLst>
                                      </p:cBhvr>
                                      <p:to>
                                        <p:strVal val="visible"/>
                                      </p:to>
                                    </p:set>
                                    <p:animEffect transition="in" filter="wipe(left)">
                                      <p:cBhvr>
                                        <p:cTn id="7" dur="500"/>
                                        <p:tgtEl>
                                          <p:spTgt spid="2683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8300"/>
                                        </p:tgtEl>
                                        <p:attrNameLst>
                                          <p:attrName>style.visibility</p:attrName>
                                        </p:attrNameLst>
                                      </p:cBhvr>
                                      <p:to>
                                        <p:strVal val="visible"/>
                                      </p:to>
                                    </p:set>
                                    <p:animEffect transition="in" filter="wipe(left)">
                                      <p:cBhvr>
                                        <p:cTn id="11" dur="500"/>
                                        <p:tgtEl>
                                          <p:spTgt spid="268300"/>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68295"/>
                                        </p:tgtEl>
                                        <p:attrNameLst>
                                          <p:attrName>style.visibility</p:attrName>
                                        </p:attrNameLst>
                                      </p:cBhvr>
                                      <p:to>
                                        <p:strVal val="visible"/>
                                      </p:to>
                                    </p:set>
                                    <p:animEffect transition="in" filter="box(out)">
                                      <p:cBhvr>
                                        <p:cTn id="15" dur="500"/>
                                        <p:tgtEl>
                                          <p:spTgt spid="26829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8293">
                                            <p:txEl>
                                              <p:pRg st="0" end="0"/>
                                            </p:txEl>
                                          </p:spTgt>
                                        </p:tgtEl>
                                        <p:attrNameLst>
                                          <p:attrName>style.visibility</p:attrName>
                                        </p:attrNameLst>
                                      </p:cBhvr>
                                      <p:to>
                                        <p:strVal val="visible"/>
                                      </p:to>
                                    </p:set>
                                    <p:animEffect transition="in" filter="wipe(left)">
                                      <p:cBhvr>
                                        <p:cTn id="19" dur="500"/>
                                        <p:tgtEl>
                                          <p:spTgt spid="268293">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8309">
                                            <p:txEl>
                                              <p:pRg st="0" end="0"/>
                                            </p:txEl>
                                          </p:spTgt>
                                        </p:tgtEl>
                                        <p:attrNameLst>
                                          <p:attrName>style.visibility</p:attrName>
                                        </p:attrNameLst>
                                      </p:cBhvr>
                                      <p:to>
                                        <p:strVal val="visible"/>
                                      </p:to>
                                    </p:set>
                                    <p:animEffect transition="in" filter="wipe(left)">
                                      <p:cBhvr>
                                        <p:cTn id="28" dur="500"/>
                                        <p:tgtEl>
                                          <p:spTgt spid="2683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build="p" autoUpdateAnimBg="0" advAuto="0"/>
      <p:bldP spid="268300" grpId="0" autoUpdateAnimBg="0"/>
      <p:bldP spid="268309" grpId="0" build="p"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7" name="Rectangle 5"/>
          <p:cNvSpPr>
            <a:spLocks noChangeArrowheads="1"/>
          </p:cNvSpPr>
          <p:nvPr/>
        </p:nvSpPr>
        <p:spPr bwMode="auto">
          <a:xfrm>
            <a:off x="981075" y="1371600"/>
            <a:ext cx="7705725" cy="769441"/>
          </a:xfrm>
          <a:prstGeom prst="rect">
            <a:avLst/>
          </a:prstGeom>
          <a:noFill/>
          <a:ln w="9525">
            <a:noFill/>
            <a:miter lim="800000"/>
            <a:headEnd/>
            <a:tailEnd/>
          </a:ln>
          <a:effectLst/>
        </p:spPr>
        <p:txBody>
          <a:bodyPr>
            <a:prstTxWarp prst="textNoShape">
              <a:avLst/>
            </a:prstTxWarp>
            <a:spAutoFit/>
          </a:bodyPr>
          <a:lstStyle/>
          <a:p>
            <a:pPr marL="3314700" indent="-3314700">
              <a:spcBef>
                <a:spcPct val="20000"/>
              </a:spcBef>
            </a:pPr>
            <a:r>
              <a:rPr lang="en-US" sz="2000" b="1" dirty="0">
                <a:solidFill>
                  <a:srgbClr val="0000FF"/>
                </a:solidFill>
              </a:rPr>
              <a:t>Solve the Item </a:t>
            </a:r>
            <a:r>
              <a:rPr lang="en-US" sz="2400" b="1" dirty="0">
                <a:solidFill>
                  <a:schemeClr val="tx1"/>
                </a:solidFill>
              </a:rPr>
              <a:t>	</a:t>
            </a:r>
            <a:r>
              <a:rPr lang="en-US" sz="2000" dirty="0">
                <a:solidFill>
                  <a:schemeClr val="tx1"/>
                </a:solidFill>
              </a:rPr>
              <a:t>Beatrice’s average before adding new score:</a:t>
            </a:r>
            <a:endParaRPr lang="en-US" sz="2400" dirty="0">
              <a:solidFill>
                <a:schemeClr val="tx1"/>
              </a:solidFill>
            </a:endParaRPr>
          </a:p>
        </p:txBody>
      </p:sp>
      <p:sp>
        <p:nvSpPr>
          <p:cNvPr id="100361" name="Rectangle 9"/>
          <p:cNvSpPr>
            <a:spLocks noChangeArrowheads="1"/>
          </p:cNvSpPr>
          <p:nvPr/>
        </p:nvSpPr>
        <p:spPr bwMode="auto">
          <a:xfrm>
            <a:off x="533400" y="5780087"/>
            <a:ext cx="8229600" cy="646331"/>
          </a:xfrm>
          <a:prstGeom prst="rect">
            <a:avLst/>
          </a:prstGeom>
          <a:noFill/>
          <a:ln w="9525">
            <a:noFill/>
            <a:miter lim="800000"/>
            <a:headEnd/>
            <a:tailEnd/>
          </a:ln>
          <a:effectLst/>
        </p:spPr>
        <p:txBody>
          <a:bodyPr>
            <a:prstTxWarp prst="textNoShape">
              <a:avLst/>
            </a:prstTxWarp>
            <a:spAutoFit/>
          </a:bodyPr>
          <a:lstStyle/>
          <a:p>
            <a:pPr marL="1712913" indent="-1368425">
              <a:spcBef>
                <a:spcPct val="20000"/>
              </a:spcBef>
              <a:spcAft>
                <a:spcPct val="0"/>
              </a:spcAft>
              <a:buClr>
                <a:srgbClr val="FFFFFF"/>
              </a:buClr>
              <a:tabLst>
                <a:tab pos="1943100" algn="l"/>
              </a:tabLst>
            </a:pPr>
            <a:r>
              <a:rPr lang="en-US" b="1" dirty="0">
                <a:solidFill>
                  <a:srgbClr val="0000FF"/>
                </a:solidFill>
              </a:rPr>
              <a:t>Answer:</a:t>
            </a:r>
            <a:r>
              <a:rPr lang="en-US" dirty="0">
                <a:solidFill>
                  <a:srgbClr val="0000FF"/>
                </a:solidFill>
              </a:rPr>
              <a:t> </a:t>
            </a:r>
            <a:r>
              <a:rPr lang="en-US" dirty="0">
                <a:solidFill>
                  <a:srgbClr val="E01B22"/>
                </a:solidFill>
              </a:rPr>
              <a:t>	The correct answer choice is C because the sum of the scores is 99 more and there is one more score.</a:t>
            </a:r>
          </a:p>
        </p:txBody>
      </p:sp>
      <p:sp>
        <p:nvSpPr>
          <p:cNvPr id="100365" name="Text Box 13"/>
          <p:cNvSpPr txBox="1">
            <a:spLocks noChangeArrowheads="1"/>
          </p:cNvSpPr>
          <p:nvPr/>
        </p:nvSpPr>
        <p:spPr bwMode="auto">
          <a:xfrm>
            <a:off x="3724275" y="836613"/>
            <a:ext cx="5037138" cy="420687"/>
          </a:xfrm>
          <a:prstGeom prst="rect">
            <a:avLst/>
          </a:prstGeom>
          <a:noFill/>
          <a:ln w="9525">
            <a:noFill/>
            <a:miter lim="800000"/>
            <a:headEnd/>
            <a:tailEnd/>
          </a:ln>
          <a:effectLst/>
        </p:spPr>
        <p:txBody>
          <a:bodyPr anchor="ctr">
            <a:prstTxWarp prst="textNoShape">
              <a:avLst/>
            </a:prstTxWarp>
          </a:bodyPr>
          <a:lstStyle/>
          <a:p>
            <a:pPr>
              <a:spcBef>
                <a:spcPct val="20000"/>
              </a:spcBef>
            </a:pPr>
            <a:r>
              <a:rPr lang="en-US" b="1">
                <a:solidFill>
                  <a:srgbClr val="E01B22"/>
                </a:solidFill>
              </a:rPr>
              <a:t>Using Appropriate Measures</a:t>
            </a:r>
          </a:p>
        </p:txBody>
      </p:sp>
      <p:grpSp>
        <p:nvGrpSpPr>
          <p:cNvPr id="2" name="Group 20"/>
          <p:cNvGrpSpPr>
            <a:grpSpLocks/>
          </p:cNvGrpSpPr>
          <p:nvPr/>
        </p:nvGrpSpPr>
        <p:grpSpPr bwMode="auto">
          <a:xfrm>
            <a:off x="533400" y="2362200"/>
            <a:ext cx="8458200" cy="847725"/>
            <a:chOff x="336" y="1538"/>
            <a:chExt cx="5328" cy="534"/>
          </a:xfrm>
        </p:grpSpPr>
        <p:sp>
          <p:nvSpPr>
            <p:cNvPr id="100358" name="Text Box 6"/>
            <p:cNvSpPr txBox="1">
              <a:spLocks noChangeArrowheads="1"/>
            </p:cNvSpPr>
            <p:nvPr/>
          </p:nvSpPr>
          <p:spPr bwMode="auto">
            <a:xfrm>
              <a:off x="336" y="1667"/>
              <a:ext cx="1584" cy="311"/>
            </a:xfrm>
            <a:prstGeom prst="rect">
              <a:avLst/>
            </a:prstGeom>
            <a:noFill/>
            <a:ln w="9525">
              <a:noFill/>
              <a:miter lim="800000"/>
              <a:headEnd/>
              <a:tailEnd/>
            </a:ln>
            <a:effectLst/>
          </p:spPr>
          <p:txBody>
            <a:bodyPr>
              <a:prstTxWarp prst="textNoShape">
                <a:avLst/>
              </a:prstTxWarp>
              <a:spAutoFit/>
            </a:bodyPr>
            <a:lstStyle/>
            <a:p>
              <a:pPr marL="342900">
                <a:spcBef>
                  <a:spcPct val="20000"/>
                </a:spcBef>
              </a:pPr>
              <a:r>
                <a:rPr lang="en-US" dirty="0"/>
                <a:t>average score</a:t>
              </a:r>
            </a:p>
          </p:txBody>
        </p:sp>
        <p:pic>
          <p:nvPicPr>
            <p:cNvPr id="100366" name="Picture 14" descr="9-4a"/>
            <p:cNvPicPr>
              <a:picLocks noChangeAspect="1" noChangeArrowheads="1"/>
            </p:cNvPicPr>
            <p:nvPr/>
          </p:nvPicPr>
          <p:blipFill>
            <a:blip r:embed="rId4"/>
            <a:srcRect t="66776" b="15964"/>
            <a:stretch>
              <a:fillRect/>
            </a:stretch>
          </p:blipFill>
          <p:spPr bwMode="auto">
            <a:xfrm>
              <a:off x="2208" y="1538"/>
              <a:ext cx="1255" cy="532"/>
            </a:xfrm>
            <a:prstGeom prst="rect">
              <a:avLst/>
            </a:prstGeom>
            <a:noFill/>
          </p:spPr>
        </p:pic>
        <p:sp>
          <p:nvSpPr>
            <p:cNvPr id="100368" name="Text Box 16"/>
            <p:cNvSpPr txBox="1">
              <a:spLocks noChangeArrowheads="1"/>
            </p:cNvSpPr>
            <p:nvPr/>
          </p:nvSpPr>
          <p:spPr bwMode="auto">
            <a:xfrm>
              <a:off x="3456" y="1554"/>
              <a:ext cx="2208" cy="518"/>
            </a:xfrm>
            <a:prstGeom prst="rect">
              <a:avLst/>
            </a:prstGeom>
            <a:noFill/>
            <a:ln w="9525">
              <a:noFill/>
              <a:miter lim="800000"/>
              <a:headEnd/>
              <a:tailEnd/>
            </a:ln>
            <a:effectLst/>
          </p:spPr>
          <p:txBody>
            <a:bodyPr>
              <a:prstTxWarp prst="textNoShape">
                <a:avLst/>
              </a:prstTxWarp>
              <a:spAutoFit/>
            </a:bodyPr>
            <a:lstStyle/>
            <a:p>
              <a:pPr marL="342900">
                <a:spcBef>
                  <a:spcPct val="20000"/>
                </a:spcBef>
              </a:pPr>
              <a:r>
                <a:rPr lang="en-US"/>
                <a:t>sum of 6 quiz scores</a:t>
              </a:r>
              <a:br>
                <a:rPr lang="en-US"/>
              </a:br>
              <a:r>
                <a:rPr lang="en-US"/>
                <a:t>number of quizzes</a:t>
              </a:r>
            </a:p>
          </p:txBody>
        </p:sp>
        <p:sp>
          <p:nvSpPr>
            <p:cNvPr id="100369" name="Line 17"/>
            <p:cNvSpPr>
              <a:spLocks noChangeShapeType="1"/>
            </p:cNvSpPr>
            <p:nvPr/>
          </p:nvSpPr>
          <p:spPr bwMode="auto">
            <a:xfrm>
              <a:off x="1860" y="1806"/>
              <a:ext cx="336" cy="0"/>
            </a:xfrm>
            <a:prstGeom prst="line">
              <a:avLst/>
            </a:prstGeom>
            <a:noFill/>
            <a:ln w="28575">
              <a:solidFill>
                <a:schemeClr val="tx1"/>
              </a:solidFill>
              <a:round/>
              <a:headEnd/>
              <a:tailEnd type="triangle" w="med" len="med"/>
            </a:ln>
            <a:effectLst/>
          </p:spPr>
          <p:txBody>
            <a:bodyPr>
              <a:prstTxWarp prst="textNoShape">
                <a:avLst/>
              </a:prstTxWarp>
              <a:spAutoFit/>
            </a:bodyPr>
            <a:lstStyle/>
            <a:p>
              <a:endParaRPr lang="en-US"/>
            </a:p>
          </p:txBody>
        </p:sp>
        <p:sp>
          <p:nvSpPr>
            <p:cNvPr id="100370" name="Line 18"/>
            <p:cNvSpPr>
              <a:spLocks noChangeShapeType="1"/>
            </p:cNvSpPr>
            <p:nvPr/>
          </p:nvSpPr>
          <p:spPr bwMode="auto">
            <a:xfrm flipH="1">
              <a:off x="3216" y="1704"/>
              <a:ext cx="432" cy="0"/>
            </a:xfrm>
            <a:prstGeom prst="line">
              <a:avLst/>
            </a:prstGeom>
            <a:noFill/>
            <a:ln w="28575">
              <a:solidFill>
                <a:schemeClr val="tx1"/>
              </a:solidFill>
              <a:round/>
              <a:headEnd/>
              <a:tailEnd type="triangle" w="med" len="med"/>
            </a:ln>
            <a:effectLst/>
          </p:spPr>
          <p:txBody>
            <a:bodyPr>
              <a:prstTxWarp prst="textNoShape">
                <a:avLst/>
              </a:prstTxWarp>
              <a:spAutoFit/>
            </a:bodyPr>
            <a:lstStyle/>
            <a:p>
              <a:endParaRPr lang="en-US"/>
            </a:p>
          </p:txBody>
        </p:sp>
        <p:sp>
          <p:nvSpPr>
            <p:cNvPr id="100371" name="Line 19"/>
            <p:cNvSpPr>
              <a:spLocks noChangeShapeType="1"/>
            </p:cNvSpPr>
            <p:nvPr/>
          </p:nvSpPr>
          <p:spPr bwMode="auto">
            <a:xfrm flipH="1">
              <a:off x="3216" y="1896"/>
              <a:ext cx="432" cy="0"/>
            </a:xfrm>
            <a:prstGeom prst="line">
              <a:avLst/>
            </a:prstGeom>
            <a:noFill/>
            <a:ln w="28575">
              <a:solidFill>
                <a:schemeClr val="tx1"/>
              </a:solidFill>
              <a:round/>
              <a:headEnd/>
              <a:tailEnd type="triangle" w="med" len="med"/>
            </a:ln>
            <a:effectLst/>
          </p:spPr>
          <p:txBody>
            <a:bodyPr>
              <a:prstTxWarp prst="textNoShape">
                <a:avLst/>
              </a:prstTxWarp>
              <a:spAutoFit/>
            </a:bodyPr>
            <a:lstStyle/>
            <a:p>
              <a:endParaRPr lang="en-US"/>
            </a:p>
          </p:txBody>
        </p:sp>
      </p:grpSp>
      <p:sp>
        <p:nvSpPr>
          <p:cNvPr id="100373" name="Text Box 21"/>
          <p:cNvSpPr txBox="1">
            <a:spLocks noChangeArrowheads="1"/>
          </p:cNvSpPr>
          <p:nvPr/>
        </p:nvSpPr>
        <p:spPr bwMode="auto">
          <a:xfrm>
            <a:off x="533400" y="3544887"/>
            <a:ext cx="8458200" cy="493713"/>
          </a:xfrm>
          <a:prstGeom prst="rect">
            <a:avLst/>
          </a:prstGeom>
          <a:noFill/>
          <a:ln w="9525">
            <a:noFill/>
            <a:miter lim="800000"/>
            <a:headEnd/>
            <a:tailEnd/>
          </a:ln>
          <a:effectLst/>
        </p:spPr>
        <p:txBody>
          <a:bodyPr>
            <a:prstTxWarp prst="textNoShape">
              <a:avLst/>
            </a:prstTxWarp>
            <a:spAutoFit/>
          </a:bodyPr>
          <a:lstStyle/>
          <a:p>
            <a:pPr marL="1714500" indent="-1371600">
              <a:spcBef>
                <a:spcPct val="20000"/>
              </a:spcBef>
            </a:pPr>
            <a:r>
              <a:rPr lang="en-US" dirty="0"/>
              <a:t>Beatrice’s average after adding new score:</a:t>
            </a:r>
          </a:p>
        </p:txBody>
      </p:sp>
      <p:grpSp>
        <p:nvGrpSpPr>
          <p:cNvPr id="3" name="Group 32"/>
          <p:cNvGrpSpPr>
            <a:grpSpLocks/>
          </p:cNvGrpSpPr>
          <p:nvPr/>
        </p:nvGrpSpPr>
        <p:grpSpPr bwMode="auto">
          <a:xfrm>
            <a:off x="533400" y="4335463"/>
            <a:ext cx="8458200" cy="1150937"/>
            <a:chOff x="336" y="2400"/>
            <a:chExt cx="5328" cy="725"/>
          </a:xfrm>
        </p:grpSpPr>
        <p:pic>
          <p:nvPicPr>
            <p:cNvPr id="100367" name="Picture 15" descr="9-4a"/>
            <p:cNvPicPr>
              <a:picLocks noChangeAspect="1" noChangeArrowheads="1"/>
            </p:cNvPicPr>
            <p:nvPr/>
          </p:nvPicPr>
          <p:blipFill>
            <a:blip r:embed="rId4"/>
            <a:srcRect t="83322"/>
            <a:stretch>
              <a:fillRect/>
            </a:stretch>
          </p:blipFill>
          <p:spPr bwMode="auto">
            <a:xfrm>
              <a:off x="1488" y="2478"/>
              <a:ext cx="1255" cy="514"/>
            </a:xfrm>
            <a:prstGeom prst="rect">
              <a:avLst/>
            </a:prstGeom>
            <a:noFill/>
          </p:spPr>
        </p:pic>
        <p:sp>
          <p:nvSpPr>
            <p:cNvPr id="100375" name="Text Box 23"/>
            <p:cNvSpPr txBox="1">
              <a:spLocks noChangeArrowheads="1"/>
            </p:cNvSpPr>
            <p:nvPr/>
          </p:nvSpPr>
          <p:spPr bwMode="auto">
            <a:xfrm>
              <a:off x="336" y="2400"/>
              <a:ext cx="1140" cy="725"/>
            </a:xfrm>
            <a:prstGeom prst="rect">
              <a:avLst/>
            </a:prstGeom>
            <a:noFill/>
            <a:ln w="9525">
              <a:noFill/>
              <a:miter lim="800000"/>
              <a:headEnd/>
              <a:tailEnd/>
            </a:ln>
            <a:effectLst/>
          </p:spPr>
          <p:txBody>
            <a:bodyPr>
              <a:prstTxWarp prst="textNoShape">
                <a:avLst/>
              </a:prstTxWarp>
              <a:spAutoFit/>
            </a:bodyPr>
            <a:lstStyle/>
            <a:p>
              <a:pPr marL="342900">
                <a:spcBef>
                  <a:spcPct val="20000"/>
                </a:spcBef>
              </a:pPr>
              <a:r>
                <a:rPr lang="en-US" dirty="0"/>
                <a:t>new average score</a:t>
              </a:r>
            </a:p>
          </p:txBody>
        </p:sp>
        <p:sp>
          <p:nvSpPr>
            <p:cNvPr id="100377" name="Text Box 25"/>
            <p:cNvSpPr txBox="1">
              <a:spLocks noChangeArrowheads="1"/>
            </p:cNvSpPr>
            <p:nvPr/>
          </p:nvSpPr>
          <p:spPr bwMode="auto">
            <a:xfrm>
              <a:off x="2976" y="2508"/>
              <a:ext cx="2688" cy="518"/>
            </a:xfrm>
            <a:prstGeom prst="rect">
              <a:avLst/>
            </a:prstGeom>
            <a:noFill/>
            <a:ln w="9525">
              <a:noFill/>
              <a:miter lim="800000"/>
              <a:headEnd/>
              <a:tailEnd/>
            </a:ln>
            <a:effectLst/>
          </p:spPr>
          <p:txBody>
            <a:bodyPr>
              <a:prstTxWarp prst="textNoShape">
                <a:avLst/>
              </a:prstTxWarp>
              <a:spAutoFit/>
            </a:bodyPr>
            <a:lstStyle/>
            <a:p>
              <a:pPr>
                <a:spcBef>
                  <a:spcPct val="20000"/>
                </a:spcBef>
              </a:pPr>
              <a:r>
                <a:rPr lang="en-US"/>
                <a:t>sum of 6 quiz scores plus 99</a:t>
              </a:r>
              <a:br>
                <a:rPr lang="en-US"/>
              </a:br>
              <a:r>
                <a:rPr lang="en-US"/>
                <a:t>number of quizzes plus 1</a:t>
              </a:r>
            </a:p>
          </p:txBody>
        </p:sp>
        <p:sp>
          <p:nvSpPr>
            <p:cNvPr id="100381" name="Line 29"/>
            <p:cNvSpPr>
              <a:spLocks noChangeShapeType="1"/>
            </p:cNvSpPr>
            <p:nvPr/>
          </p:nvSpPr>
          <p:spPr bwMode="auto">
            <a:xfrm>
              <a:off x="1344" y="2760"/>
              <a:ext cx="132" cy="0"/>
            </a:xfrm>
            <a:prstGeom prst="line">
              <a:avLst/>
            </a:prstGeom>
            <a:noFill/>
            <a:ln w="28575">
              <a:solidFill>
                <a:schemeClr val="tx1"/>
              </a:solidFill>
              <a:round/>
              <a:headEnd/>
              <a:tailEnd type="triangle" w="med" len="med"/>
            </a:ln>
            <a:effectLst/>
          </p:spPr>
          <p:txBody>
            <a:bodyPr>
              <a:prstTxWarp prst="textNoShape">
                <a:avLst/>
              </a:prstTxWarp>
              <a:spAutoFit/>
            </a:bodyPr>
            <a:lstStyle/>
            <a:p>
              <a:endParaRPr lang="en-US"/>
            </a:p>
          </p:txBody>
        </p:sp>
        <p:sp>
          <p:nvSpPr>
            <p:cNvPr id="100382" name="Line 30"/>
            <p:cNvSpPr>
              <a:spLocks noChangeShapeType="1"/>
            </p:cNvSpPr>
            <p:nvPr/>
          </p:nvSpPr>
          <p:spPr bwMode="auto">
            <a:xfrm flipH="1">
              <a:off x="2724" y="2646"/>
              <a:ext cx="270" cy="0"/>
            </a:xfrm>
            <a:prstGeom prst="line">
              <a:avLst/>
            </a:prstGeom>
            <a:noFill/>
            <a:ln w="28575">
              <a:solidFill>
                <a:schemeClr val="tx1"/>
              </a:solidFill>
              <a:round/>
              <a:headEnd/>
              <a:tailEnd type="triangle" w="med" len="med"/>
            </a:ln>
            <a:effectLst/>
          </p:spPr>
          <p:txBody>
            <a:bodyPr>
              <a:prstTxWarp prst="textNoShape">
                <a:avLst/>
              </a:prstTxWarp>
              <a:spAutoFit/>
            </a:bodyPr>
            <a:lstStyle/>
            <a:p>
              <a:endParaRPr lang="en-US"/>
            </a:p>
          </p:txBody>
        </p:sp>
        <p:sp>
          <p:nvSpPr>
            <p:cNvPr id="100383" name="Line 31"/>
            <p:cNvSpPr>
              <a:spLocks noChangeShapeType="1"/>
            </p:cNvSpPr>
            <p:nvPr/>
          </p:nvSpPr>
          <p:spPr bwMode="auto">
            <a:xfrm flipH="1">
              <a:off x="2724" y="2868"/>
              <a:ext cx="270" cy="0"/>
            </a:xfrm>
            <a:prstGeom prst="line">
              <a:avLst/>
            </a:prstGeom>
            <a:noFill/>
            <a:ln w="28575">
              <a:solidFill>
                <a:schemeClr val="tx1"/>
              </a:solidFill>
              <a:round/>
              <a:headEnd/>
              <a:tailEnd type="triangle" w="med" len="med"/>
            </a:ln>
            <a:effectLst/>
          </p:spPr>
          <p:txBody>
            <a:bodyPr>
              <a:prstTxWarp prst="textNoShape">
                <a:avLst/>
              </a:prstTxWarp>
              <a:spAutoFit/>
            </a:bodyPr>
            <a:lstStyle/>
            <a:p>
              <a:endParaRPr lang="en-US"/>
            </a:p>
          </p:txBody>
        </p:sp>
      </p:grpSp>
      <p:pic>
        <p:nvPicPr>
          <p:cNvPr id="100385" name="Picture 33" descr="LH_11-4"/>
          <p:cNvPicPr>
            <a:picLocks noChangeAspect="1" noChangeArrowheads="1"/>
          </p:cNvPicPr>
          <p:nvPr/>
        </p:nvPicPr>
        <p:blipFill>
          <a:blip r:embed="rId5"/>
          <a:srcRect/>
          <a:stretch>
            <a:fillRect/>
          </a:stretch>
        </p:blipFill>
        <p:spPr bwMode="hidden">
          <a:xfrm>
            <a:off x="0" y="0"/>
            <a:ext cx="9144000" cy="731838"/>
          </a:xfrm>
          <a:prstGeom prst="rect">
            <a:avLst/>
          </a:prstGeom>
          <a:noFill/>
        </p:spPr>
      </p:pic>
      <p:pic>
        <p:nvPicPr>
          <p:cNvPr id="100360" name="Picture 8" descr="Example3"/>
          <p:cNvPicPr>
            <a:picLocks noChangeAspect="1" noChangeArrowheads="1"/>
          </p:cNvPicPr>
          <p:nvPr/>
        </p:nvPicPr>
        <p:blipFill>
          <a:blip r:embed="rId6"/>
          <a:srcRect/>
          <a:stretch>
            <a:fillRect/>
          </a:stretch>
        </p:blipFill>
        <p:spPr bwMode="auto">
          <a:xfrm>
            <a:off x="533400" y="1447800"/>
            <a:ext cx="457200" cy="457200"/>
          </a:xfrm>
          <a:prstGeom prst="rect">
            <a:avLst/>
          </a:prstGeom>
          <a:noFill/>
        </p:spPr>
      </p:pic>
      <p:pic>
        <p:nvPicPr>
          <p:cNvPr id="100390" name="Picture 38" descr="CAStdEX"/>
          <p:cNvPicPr>
            <a:picLocks noChangeAspect="1" noChangeArrowheads="1"/>
          </p:cNvPicPr>
          <p:nvPr/>
        </p:nvPicPr>
        <p:blipFill>
          <a:blip r:embed="rId7"/>
          <a:srcRect/>
          <a:stretch>
            <a:fillRect/>
          </a:stretch>
        </p:blipFill>
        <p:spPr bwMode="auto">
          <a:xfrm>
            <a:off x="381000" y="700088"/>
            <a:ext cx="3352800" cy="644525"/>
          </a:xfrm>
          <a:prstGeom prst="rect">
            <a:avLst/>
          </a:prstGeom>
          <a:noFill/>
        </p:spPr>
      </p:pic>
      <p:sp>
        <p:nvSpPr>
          <p:cNvPr id="26" name="Action Button: Forward or Next 25">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Action Button: Back or Previous 26">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357">
                                            <p:txEl>
                                              <p:pRg st="0" end="0"/>
                                            </p:txEl>
                                          </p:spTgt>
                                        </p:tgtEl>
                                        <p:attrNameLst>
                                          <p:attrName>style.visibility</p:attrName>
                                        </p:attrNameLst>
                                      </p:cBhvr>
                                      <p:to>
                                        <p:strVal val="visible"/>
                                      </p:to>
                                    </p:set>
                                    <p:animEffect transition="in" filter="wipe(left)">
                                      <p:cBhvr>
                                        <p:cTn id="7" dur="500"/>
                                        <p:tgtEl>
                                          <p:spTgt spid="1003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73">
                                            <p:txEl>
                                              <p:pRg st="0" end="0"/>
                                            </p:txEl>
                                          </p:spTgt>
                                        </p:tgtEl>
                                        <p:attrNameLst>
                                          <p:attrName>style.visibility</p:attrName>
                                        </p:attrNameLst>
                                      </p:cBhvr>
                                      <p:to>
                                        <p:strVal val="visible"/>
                                      </p:to>
                                    </p:set>
                                    <p:animEffect transition="in" filter="wipe(left)">
                                      <p:cBhvr>
                                        <p:cTn id="17" dur="500"/>
                                        <p:tgtEl>
                                          <p:spTgt spid="10037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0361">
                                            <p:txEl>
                                              <p:pRg st="0" end="0"/>
                                            </p:txEl>
                                          </p:spTgt>
                                        </p:tgtEl>
                                        <p:attrNameLst>
                                          <p:attrName>style.visibility</p:attrName>
                                        </p:attrNameLst>
                                      </p:cBhvr>
                                      <p:to>
                                        <p:strVal val="visible"/>
                                      </p:to>
                                    </p:set>
                                    <p:animEffect transition="in" filter="wipe(left)">
                                      <p:cBhvr>
                                        <p:cTn id="27" dur="500"/>
                                        <p:tgtEl>
                                          <p:spTgt spid="1003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build="p" autoUpdateAnimBg="0" advAuto="0"/>
      <p:bldP spid="100361" grpId="0" build="p" autoUpdateAnimBg="0"/>
      <p:bldP spid="100373" grpId="0" build="p"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95237" name="Oval 5"/>
          <p:cNvSpPr>
            <a:spLocks noChangeArrowheads="1"/>
          </p:cNvSpPr>
          <p:nvPr/>
        </p:nvSpPr>
        <p:spPr bwMode="auto">
          <a:xfrm>
            <a:off x="946788" y="3445191"/>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95238" name="TPAnswers"/>
          <p:cNvSpPr>
            <a:spLocks noChangeArrowheads="1"/>
          </p:cNvSpPr>
          <p:nvPr>
            <p:custDataLst>
              <p:tags r:id="rId3"/>
            </p:custDataLst>
          </p:nvPr>
        </p:nvSpPr>
        <p:spPr bwMode="auto">
          <a:xfrm>
            <a:off x="923925" y="3328988"/>
            <a:ext cx="8220075" cy="2462212"/>
          </a:xfrm>
          <a:prstGeom prst="rect">
            <a:avLst/>
          </a:prstGeom>
          <a:noFill/>
          <a:ln w="9525">
            <a:noFill/>
            <a:miter lim="800000"/>
            <a:headEnd/>
            <a:tailEnd/>
          </a:ln>
          <a:effectLst/>
        </p:spPr>
        <p:txBody>
          <a:bodyPr wrap="square">
            <a:prstTxWarp prst="textNoShape">
              <a:avLst/>
            </a:prstTxWarp>
            <a:spAutoFit/>
          </a:bodyPr>
          <a:lstStyle/>
          <a:p>
            <a:pPr marL="533400" indent="-533400">
              <a:spcAft>
                <a:spcPct val="50000"/>
              </a:spcAft>
              <a:buClr>
                <a:srgbClr val="00539D"/>
              </a:buClr>
            </a:pPr>
            <a:r>
              <a:rPr lang="pt-BR" sz="2800" b="1" dirty="0">
                <a:solidFill>
                  <a:srgbClr val="00539D"/>
                </a:solidFill>
                <a:sym typeface="Symbol" pitchFamily="-97" charset="2"/>
              </a:rPr>
              <a:t>A.</a:t>
            </a:r>
            <a:r>
              <a:rPr lang="pt-BR" sz="2800" b="1" dirty="0">
                <a:solidFill>
                  <a:schemeClr val="tx1"/>
                </a:solidFill>
                <a:sym typeface="Symbol" pitchFamily="-97" charset="2"/>
              </a:rPr>
              <a:t>	mean: 4.7; median: 4.5; mode: 3; range: 4</a:t>
            </a:r>
          </a:p>
          <a:p>
            <a:pPr marL="533400" indent="-533400">
              <a:spcAft>
                <a:spcPct val="50000"/>
              </a:spcAft>
              <a:buClr>
                <a:srgbClr val="00539D"/>
              </a:buClr>
            </a:pPr>
            <a:r>
              <a:rPr lang="pt-BR" sz="2800" b="1" dirty="0">
                <a:solidFill>
                  <a:srgbClr val="00539D"/>
                </a:solidFill>
                <a:sym typeface="Symbol" pitchFamily="-97" charset="2"/>
              </a:rPr>
              <a:t>B.</a:t>
            </a:r>
            <a:r>
              <a:rPr lang="pt-BR" sz="2800" b="1" dirty="0">
                <a:solidFill>
                  <a:schemeClr val="tx1"/>
                </a:solidFill>
                <a:sym typeface="Symbol" pitchFamily="-97" charset="2"/>
              </a:rPr>
              <a:t>	mean: 4.7; median: 5; mode: 2; range: 28</a:t>
            </a:r>
          </a:p>
          <a:p>
            <a:pPr marL="533400" indent="-533400">
              <a:spcAft>
                <a:spcPct val="50000"/>
              </a:spcAft>
              <a:buClr>
                <a:srgbClr val="00539D"/>
              </a:buClr>
            </a:pPr>
            <a:r>
              <a:rPr lang="pt-BR" sz="2800" b="1" dirty="0">
                <a:solidFill>
                  <a:srgbClr val="00539D"/>
                </a:solidFill>
                <a:sym typeface="Symbol" pitchFamily="-97" charset="2"/>
              </a:rPr>
              <a:t>C.</a:t>
            </a:r>
            <a:r>
              <a:rPr lang="pt-BR" sz="2800" b="1" dirty="0">
                <a:solidFill>
                  <a:schemeClr val="tx1"/>
                </a:solidFill>
                <a:sym typeface="Symbol" pitchFamily="-97" charset="2"/>
              </a:rPr>
              <a:t>	mean: 28; median: 5.4; mode: 3; range: 6</a:t>
            </a:r>
          </a:p>
          <a:p>
            <a:pPr marL="533400" indent="-533400">
              <a:spcAft>
                <a:spcPct val="50000"/>
              </a:spcAft>
              <a:buClr>
                <a:srgbClr val="00539D"/>
              </a:buClr>
            </a:pPr>
            <a:r>
              <a:rPr lang="pt-BR" sz="2800" b="1" dirty="0">
                <a:solidFill>
                  <a:srgbClr val="00539D"/>
                </a:solidFill>
                <a:sym typeface="Symbol" pitchFamily="-97" charset="2"/>
              </a:rPr>
              <a:t>D.</a:t>
            </a:r>
            <a:r>
              <a:rPr lang="pt-BR" sz="2800" b="1" dirty="0">
                <a:solidFill>
                  <a:schemeClr val="tx1"/>
                </a:solidFill>
                <a:sym typeface="Symbol" pitchFamily="-97" charset="2"/>
              </a:rPr>
              <a:t>	mean: 4.6; median: 4.5; mode: 2; range: 5</a:t>
            </a:r>
          </a:p>
        </p:txBody>
      </p:sp>
      <p:sp>
        <p:nvSpPr>
          <p:cNvPr id="95239" name="TPQuestion"/>
          <p:cNvSpPr>
            <a:spLocks noChangeArrowheads="1"/>
          </p:cNvSpPr>
          <p:nvPr/>
        </p:nvSpPr>
        <p:spPr bwMode="auto">
          <a:xfrm>
            <a:off x="533400" y="1504950"/>
            <a:ext cx="8305800" cy="1200328"/>
          </a:xfrm>
          <a:prstGeom prst="rect">
            <a:avLst/>
          </a:prstGeom>
          <a:noFill/>
          <a:ln w="9525">
            <a:noFill/>
            <a:miter lim="800000"/>
            <a:headEnd/>
            <a:tailEnd/>
          </a:ln>
          <a:effectLst/>
        </p:spPr>
        <p:txBody>
          <a:bodyPr>
            <a:prstTxWarp prst="textNoShape">
              <a:avLst/>
            </a:prstTxWarp>
            <a:spAutoFit/>
          </a:bodyPr>
          <a:lstStyle/>
          <a:p>
            <a:pPr marL="342900">
              <a:spcBef>
                <a:spcPct val="0"/>
              </a:spcBef>
              <a:spcAft>
                <a:spcPct val="0"/>
              </a:spcAft>
            </a:pPr>
            <a:r>
              <a:rPr lang="en-US" sz="2400" b="1" dirty="0">
                <a:solidFill>
                  <a:srgbClr val="0000FF"/>
                </a:solidFill>
              </a:rPr>
              <a:t>The ages, in years, of the children at a day care center are 3, 5, 3, 7, 6, and 4. Find the mean, median, mode, and range of the data.</a:t>
            </a:r>
          </a:p>
        </p:txBody>
      </p:sp>
      <p:pic>
        <p:nvPicPr>
          <p:cNvPr id="95240"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95241" name="Picture 9" descr="Example1"/>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pic>
        <p:nvPicPr>
          <p:cNvPr id="95245" name="Picture 13" descr="LH_11-4"/>
          <p:cNvPicPr>
            <a:picLocks noChangeAspect="1" noChangeArrowheads="1"/>
          </p:cNvPicPr>
          <p:nvPr/>
        </p:nvPicPr>
        <p:blipFill>
          <a:blip r:embed="rId8"/>
          <a:srcRect/>
          <a:stretch>
            <a:fillRect/>
          </a:stretch>
        </p:blipFill>
        <p:spPr bwMode="hidden">
          <a:xfrm>
            <a:off x="0" y="0"/>
            <a:ext cx="9144000" cy="731838"/>
          </a:xfrm>
          <a:prstGeom prst="rect">
            <a:avLst/>
          </a:prstGeom>
          <a:noFill/>
        </p:spPr>
      </p:pic>
      <p:sp>
        <p:nvSpPr>
          <p:cNvPr id="14" name="Action Button: Forward or Next 13">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5240"/>
                                        </p:tgtEl>
                                        <p:attrNameLst>
                                          <p:attrName>style.visibility</p:attrName>
                                        </p:attrNameLst>
                                      </p:cBhvr>
                                      <p:to>
                                        <p:strVal val="visible"/>
                                      </p:to>
                                    </p:set>
                                    <p:animEffect transition="in" filter="wipe(left)">
                                      <p:cBhvr>
                                        <p:cTn id="7" dur="500"/>
                                        <p:tgtEl>
                                          <p:spTgt spid="9524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5241"/>
                                        </p:tgtEl>
                                        <p:attrNameLst>
                                          <p:attrName>style.visibility</p:attrName>
                                        </p:attrNameLst>
                                      </p:cBhvr>
                                      <p:to>
                                        <p:strVal val="visible"/>
                                      </p:to>
                                    </p:set>
                                    <p:animEffect transition="in" filter="box(out)">
                                      <p:cBhvr>
                                        <p:cTn id="11" dur="500"/>
                                        <p:tgtEl>
                                          <p:spTgt spid="9524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5239"/>
                                        </p:tgtEl>
                                        <p:attrNameLst>
                                          <p:attrName>style.visibility</p:attrName>
                                        </p:attrNameLst>
                                      </p:cBhvr>
                                      <p:to>
                                        <p:strVal val="visible"/>
                                      </p:to>
                                    </p:set>
                                    <p:animEffect transition="in" filter="wipe(left)">
                                      <p:cBhvr>
                                        <p:cTn id="15" dur="500"/>
                                        <p:tgtEl>
                                          <p:spTgt spid="952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5238"/>
                                        </p:tgtEl>
                                        <p:attrNameLst>
                                          <p:attrName>style.visibility</p:attrName>
                                        </p:attrNameLst>
                                      </p:cBhvr>
                                      <p:to>
                                        <p:strVal val="visible"/>
                                      </p:to>
                                    </p:set>
                                    <p:animEffect transition="in" filter="wipe(left)">
                                      <p:cBhvr>
                                        <p:cTn id="19" dur="500"/>
                                        <p:tgtEl>
                                          <p:spTgt spid="9523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95237"/>
                                        </p:tgtEl>
                                        <p:attrNameLst>
                                          <p:attrName>style.visibility</p:attrName>
                                        </p:attrNameLst>
                                      </p:cBhvr>
                                      <p:to>
                                        <p:strVal val="visible"/>
                                      </p:to>
                                    </p:set>
                                    <p:animEffect transition="in" filter="box(in)">
                                      <p:cBhvr>
                                        <p:cTn id="24" dur="5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animBg="1"/>
      <p:bldP spid="95238" grpId="0" autoUpdateAnimBg="0"/>
      <p:bldP spid="95239" grpId="0"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339" name="Rectangle 3"/>
          <p:cNvSpPr>
            <a:spLocks noChangeArrowheads="1"/>
          </p:cNvSpPr>
          <p:nvPr/>
        </p:nvSpPr>
        <p:spPr bwMode="auto">
          <a:xfrm>
            <a:off x="609600" y="1413354"/>
            <a:ext cx="3962400" cy="1938992"/>
          </a:xfrm>
          <a:prstGeom prst="rect">
            <a:avLst/>
          </a:prstGeom>
          <a:noFill/>
          <a:ln w="9525">
            <a:noFill/>
            <a:miter lim="800000"/>
            <a:headEnd/>
            <a:tailEnd/>
          </a:ln>
          <a:effectLst/>
        </p:spPr>
        <p:txBody>
          <a:bodyPr wrap="square">
            <a:prstTxWarp prst="textNoShape">
              <a:avLst/>
            </a:prstTxWarp>
            <a:spAutoFit/>
          </a:bodyPr>
          <a:lstStyle/>
          <a:p>
            <a:pPr>
              <a:spcBef>
                <a:spcPct val="20000"/>
              </a:spcBef>
            </a:pPr>
            <a:r>
              <a:rPr lang="en-US" sz="2400" b="1" dirty="0">
                <a:solidFill>
                  <a:srgbClr val="E01B22"/>
                </a:solidFill>
              </a:rPr>
              <a:t>OLYMPICS</a:t>
            </a:r>
            <a:r>
              <a:rPr lang="en-US" sz="2400" dirty="0"/>
              <a:t>  </a:t>
            </a:r>
            <a:r>
              <a:rPr lang="en-US" sz="2400" b="1" dirty="0">
                <a:solidFill>
                  <a:srgbClr val="0000FF"/>
                </a:solidFill>
              </a:rPr>
              <a:t>Select the appropriate measure of central tendency or range to describe the data in the table. Justify your reasoning.</a:t>
            </a:r>
            <a:endParaRPr lang="en-US" sz="2400" i="1" dirty="0">
              <a:solidFill>
                <a:srgbClr val="0000FF"/>
              </a:solidFill>
            </a:endParaRPr>
          </a:p>
        </p:txBody>
      </p:sp>
      <p:pic>
        <p:nvPicPr>
          <p:cNvPr id="270340" name="Picture 4" descr="Example2"/>
          <p:cNvPicPr>
            <a:picLocks noChangeAspect="1" noChangeArrowheads="1"/>
          </p:cNvPicPr>
          <p:nvPr/>
        </p:nvPicPr>
        <p:blipFill>
          <a:blip r:embed="rId4"/>
          <a:srcRect/>
          <a:stretch>
            <a:fillRect/>
          </a:stretch>
        </p:blipFill>
        <p:spPr bwMode="auto">
          <a:xfrm>
            <a:off x="152400" y="1495425"/>
            <a:ext cx="457200" cy="457200"/>
          </a:xfrm>
          <a:prstGeom prst="rect">
            <a:avLst/>
          </a:prstGeom>
          <a:noFill/>
        </p:spPr>
      </p:pic>
      <p:pic>
        <p:nvPicPr>
          <p:cNvPr id="270345" name="Picture 9" descr="CheckProgress"/>
          <p:cNvPicPr>
            <a:picLocks noChangeAspect="1" noChangeArrowheads="1"/>
          </p:cNvPicPr>
          <p:nvPr/>
        </p:nvPicPr>
        <p:blipFill>
          <a:blip r:embed="rId5"/>
          <a:srcRect/>
          <a:stretch>
            <a:fillRect/>
          </a:stretch>
        </p:blipFill>
        <p:spPr bwMode="auto">
          <a:xfrm>
            <a:off x="342900" y="711200"/>
            <a:ext cx="4038600" cy="627063"/>
          </a:xfrm>
          <a:prstGeom prst="rect">
            <a:avLst/>
          </a:prstGeom>
          <a:noFill/>
        </p:spPr>
      </p:pic>
      <p:sp>
        <p:nvSpPr>
          <p:cNvPr id="270347" name="Rectangle 11"/>
          <p:cNvSpPr>
            <a:spLocks noChangeArrowheads="1"/>
          </p:cNvSpPr>
          <p:nvPr/>
        </p:nvSpPr>
        <p:spPr bwMode="auto">
          <a:xfrm>
            <a:off x="76200" y="3886200"/>
            <a:ext cx="4495800" cy="2677656"/>
          </a:xfrm>
          <a:prstGeom prst="rect">
            <a:avLst/>
          </a:prstGeom>
          <a:noFill/>
          <a:ln w="9525">
            <a:noFill/>
            <a:miter lim="800000"/>
            <a:headEnd/>
            <a:tailEnd/>
          </a:ln>
          <a:effectLst/>
        </p:spPr>
        <p:txBody>
          <a:bodyPr wrap="square">
            <a:prstTxWarp prst="textNoShape">
              <a:avLst/>
            </a:prstTxWarp>
            <a:spAutoFit/>
          </a:bodyPr>
          <a:lstStyle/>
          <a:p>
            <a:pPr marL="342900" indent="1588">
              <a:spcBef>
                <a:spcPct val="20000"/>
              </a:spcBef>
              <a:spcAft>
                <a:spcPct val="0"/>
              </a:spcAft>
              <a:buClr>
                <a:srgbClr val="FFFFFF"/>
              </a:buClr>
            </a:pPr>
            <a:r>
              <a:rPr lang="en-US" sz="2400" b="1" dirty="0">
                <a:solidFill>
                  <a:srgbClr val="0000FF"/>
                </a:solidFill>
              </a:rPr>
              <a:t>Answer:</a:t>
            </a:r>
            <a:r>
              <a:rPr lang="en-US" sz="2400" dirty="0">
                <a:solidFill>
                  <a:srgbClr val="E01B22"/>
                </a:solidFill>
              </a:rPr>
              <a:t> 	</a:t>
            </a:r>
            <a:br>
              <a:rPr lang="en-US" sz="2400" dirty="0">
                <a:solidFill>
                  <a:srgbClr val="E01B22"/>
                </a:solidFill>
              </a:rPr>
            </a:br>
            <a:r>
              <a:rPr lang="en-US" sz="2400" dirty="0">
                <a:solidFill>
                  <a:srgbClr val="E01B22"/>
                </a:solidFill>
              </a:rPr>
              <a:t>The </a:t>
            </a:r>
            <a:r>
              <a:rPr lang="en-US" sz="2400" b="1" dirty="0">
                <a:solidFill>
                  <a:srgbClr val="E01B22"/>
                </a:solidFill>
              </a:rPr>
              <a:t>median</a:t>
            </a:r>
            <a:r>
              <a:rPr lang="en-US" sz="2400" dirty="0">
                <a:solidFill>
                  <a:srgbClr val="E01B22"/>
                </a:solidFill>
              </a:rPr>
              <a:t>; the mean is affected by the extreme value of 872 and the mode is much lower than the rest of the data. The range or spread of the data is 860.</a:t>
            </a:r>
          </a:p>
        </p:txBody>
      </p:sp>
      <p:grpSp>
        <p:nvGrpSpPr>
          <p:cNvPr id="2" name="Group 13"/>
          <p:cNvGrpSpPr>
            <a:grpSpLocks/>
          </p:cNvGrpSpPr>
          <p:nvPr/>
        </p:nvGrpSpPr>
        <p:grpSpPr bwMode="auto">
          <a:xfrm>
            <a:off x="4662488" y="1571625"/>
            <a:ext cx="4405312" cy="4513263"/>
            <a:chOff x="2793" y="990"/>
            <a:chExt cx="2775" cy="2843"/>
          </a:xfrm>
        </p:grpSpPr>
        <p:pic>
          <p:nvPicPr>
            <p:cNvPr id="270346" name="Picture 10" descr="9-16"/>
            <p:cNvPicPr>
              <a:picLocks noChangeAspect="1" noChangeArrowheads="1"/>
            </p:cNvPicPr>
            <p:nvPr/>
          </p:nvPicPr>
          <p:blipFill>
            <a:blip r:embed="rId6"/>
            <a:srcRect/>
            <a:stretch>
              <a:fillRect/>
            </a:stretch>
          </p:blipFill>
          <p:spPr bwMode="auto">
            <a:xfrm>
              <a:off x="2793" y="990"/>
              <a:ext cx="2775" cy="2843"/>
            </a:xfrm>
            <a:prstGeom prst="rect">
              <a:avLst/>
            </a:prstGeom>
            <a:noFill/>
          </p:spPr>
        </p:pic>
        <p:pic>
          <p:nvPicPr>
            <p:cNvPr id="270348" name="Picture 12" descr="9-16"/>
            <p:cNvPicPr>
              <a:picLocks noChangeAspect="1" noChangeArrowheads="1"/>
            </p:cNvPicPr>
            <p:nvPr/>
          </p:nvPicPr>
          <p:blipFill>
            <a:blip r:embed="rId6"/>
            <a:srcRect l="70486" t="3166" r="27026" b="90327"/>
            <a:stretch>
              <a:fillRect/>
            </a:stretch>
          </p:blipFill>
          <p:spPr bwMode="auto">
            <a:xfrm>
              <a:off x="4811" y="1080"/>
              <a:ext cx="69" cy="185"/>
            </a:xfrm>
            <a:prstGeom prst="rect">
              <a:avLst/>
            </a:prstGeom>
            <a:noFill/>
          </p:spPr>
        </p:pic>
      </p:grpSp>
      <p:pic>
        <p:nvPicPr>
          <p:cNvPr id="270350" name="Picture 14" descr="LH_11-4"/>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3" name="Action Button: Forward or Next 12">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0345"/>
                                        </p:tgtEl>
                                        <p:attrNameLst>
                                          <p:attrName>style.visibility</p:attrName>
                                        </p:attrNameLst>
                                      </p:cBhvr>
                                      <p:to>
                                        <p:strVal val="visible"/>
                                      </p:to>
                                    </p:set>
                                    <p:animEffect transition="in" filter="wipe(left)">
                                      <p:cBhvr>
                                        <p:cTn id="7" dur="500"/>
                                        <p:tgtEl>
                                          <p:spTgt spid="27034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70340"/>
                                        </p:tgtEl>
                                        <p:attrNameLst>
                                          <p:attrName>style.visibility</p:attrName>
                                        </p:attrNameLst>
                                      </p:cBhvr>
                                      <p:to>
                                        <p:strVal val="visible"/>
                                      </p:to>
                                    </p:set>
                                    <p:animEffect transition="in" filter="box(out)">
                                      <p:cBhvr>
                                        <p:cTn id="15" dur="500"/>
                                        <p:tgtEl>
                                          <p:spTgt spid="27034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0339">
                                            <p:txEl>
                                              <p:pRg st="0" end="0"/>
                                            </p:txEl>
                                          </p:spTgt>
                                        </p:tgtEl>
                                        <p:attrNameLst>
                                          <p:attrName>style.visibility</p:attrName>
                                        </p:attrNameLst>
                                      </p:cBhvr>
                                      <p:to>
                                        <p:strVal val="visible"/>
                                      </p:to>
                                    </p:set>
                                    <p:animEffect transition="in" filter="wipe(left)">
                                      <p:cBhvr>
                                        <p:cTn id="19" dur="500"/>
                                        <p:tgtEl>
                                          <p:spTgt spid="27033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0347">
                                            <p:txEl>
                                              <p:pRg st="0" end="0"/>
                                            </p:txEl>
                                          </p:spTgt>
                                        </p:tgtEl>
                                        <p:attrNameLst>
                                          <p:attrName>style.visibility</p:attrName>
                                        </p:attrNameLst>
                                      </p:cBhvr>
                                      <p:to>
                                        <p:strVal val="visible"/>
                                      </p:to>
                                    </p:set>
                                    <p:animEffect transition="in" filter="wipe(left)">
                                      <p:cBhvr>
                                        <p:cTn id="24" dur="500"/>
                                        <p:tgtEl>
                                          <p:spTgt spid="270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autoUpdateAnimBg="0" advAuto="0"/>
      <p:bldP spid="270347" grpId="0" build="p"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101381" name="Oval 5"/>
          <p:cNvSpPr>
            <a:spLocks noChangeArrowheads="1"/>
          </p:cNvSpPr>
          <p:nvPr/>
        </p:nvSpPr>
        <p:spPr bwMode="auto">
          <a:xfrm>
            <a:off x="947738" y="3354387"/>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01383" name="TPQuestion"/>
          <p:cNvSpPr>
            <a:spLocks noChangeArrowheads="1"/>
          </p:cNvSpPr>
          <p:nvPr/>
        </p:nvSpPr>
        <p:spPr bwMode="auto">
          <a:xfrm>
            <a:off x="533400" y="1504950"/>
            <a:ext cx="8305800" cy="1200328"/>
          </a:xfrm>
          <a:prstGeom prst="rect">
            <a:avLst/>
          </a:prstGeom>
          <a:noFill/>
          <a:ln w="9525">
            <a:noFill/>
            <a:miter lim="800000"/>
            <a:headEnd/>
            <a:tailEnd/>
          </a:ln>
          <a:effectLst/>
        </p:spPr>
        <p:txBody>
          <a:bodyPr>
            <a:prstTxWarp prst="textNoShape">
              <a:avLst/>
            </a:prstTxWarp>
            <a:spAutoFit/>
          </a:bodyPr>
          <a:lstStyle/>
          <a:p>
            <a:pPr marL="342900">
              <a:spcBef>
                <a:spcPct val="0"/>
              </a:spcBef>
              <a:spcAft>
                <a:spcPct val="0"/>
              </a:spcAft>
            </a:pPr>
            <a:r>
              <a:rPr lang="en-US" sz="2400" b="1" dirty="0">
                <a:solidFill>
                  <a:srgbClr val="0000FF"/>
                </a:solidFill>
              </a:rPr>
              <a:t>Alberto has an average of 84 on 10 quizzes. If he gets a 90 on the next quiz, which equation can be used to find </a:t>
            </a:r>
            <a:r>
              <a:rPr lang="en-US" sz="2400" b="1" i="1" dirty="0">
                <a:solidFill>
                  <a:srgbClr val="0000FF"/>
                </a:solidFill>
              </a:rPr>
              <a:t>a</a:t>
            </a:r>
            <a:r>
              <a:rPr lang="en-US" sz="2400" b="1" dirty="0">
                <a:solidFill>
                  <a:srgbClr val="0000FF"/>
                </a:solidFill>
              </a:rPr>
              <a:t>, his new average quiz score?</a:t>
            </a:r>
          </a:p>
        </p:txBody>
      </p:sp>
      <p:pic>
        <p:nvPicPr>
          <p:cNvPr id="101384" name="Picture 8" descr="Example3"/>
          <p:cNvPicPr>
            <a:picLocks noChangeAspect="1" noChangeArrowheads="1"/>
          </p:cNvPicPr>
          <p:nvPr/>
        </p:nvPicPr>
        <p:blipFill>
          <a:blip r:embed="rId6"/>
          <a:srcRect/>
          <a:stretch>
            <a:fillRect/>
          </a:stretch>
        </p:blipFill>
        <p:spPr bwMode="auto">
          <a:xfrm>
            <a:off x="420688" y="1495425"/>
            <a:ext cx="457200" cy="457200"/>
          </a:xfrm>
          <a:prstGeom prst="rect">
            <a:avLst/>
          </a:prstGeom>
          <a:noFill/>
        </p:spPr>
      </p:pic>
      <p:pic>
        <p:nvPicPr>
          <p:cNvPr id="101385" name="Picture 9" descr="CheckProgress"/>
          <p:cNvPicPr>
            <a:picLocks noChangeAspect="1" noChangeArrowheads="1"/>
          </p:cNvPicPr>
          <p:nvPr/>
        </p:nvPicPr>
        <p:blipFill>
          <a:blip r:embed="rId7"/>
          <a:srcRect/>
          <a:stretch>
            <a:fillRect/>
          </a:stretch>
        </p:blipFill>
        <p:spPr bwMode="auto">
          <a:xfrm>
            <a:off x="342900" y="711200"/>
            <a:ext cx="4038600" cy="627063"/>
          </a:xfrm>
          <a:prstGeom prst="rect">
            <a:avLst/>
          </a:prstGeom>
          <a:noFill/>
        </p:spPr>
      </p:pic>
      <p:grpSp>
        <p:nvGrpSpPr>
          <p:cNvPr id="2" name="Group 17"/>
          <p:cNvGrpSpPr>
            <a:grpSpLocks/>
          </p:cNvGrpSpPr>
          <p:nvPr/>
        </p:nvGrpSpPr>
        <p:grpSpPr bwMode="auto">
          <a:xfrm>
            <a:off x="914400" y="3182937"/>
            <a:ext cx="2790825" cy="3275013"/>
            <a:chOff x="576" y="1764"/>
            <a:chExt cx="1758" cy="2063"/>
          </a:xfrm>
        </p:grpSpPr>
        <p:sp>
          <p:nvSpPr>
            <p:cNvPr id="101382" name="TPAnswers"/>
            <p:cNvSpPr>
              <a:spLocks noChangeArrowheads="1"/>
            </p:cNvSpPr>
            <p:nvPr>
              <p:custDataLst>
                <p:tags r:id="rId3"/>
              </p:custDataLst>
            </p:nvPr>
          </p:nvSpPr>
          <p:spPr bwMode="auto">
            <a:xfrm>
              <a:off x="576" y="1874"/>
              <a:ext cx="1758" cy="1861"/>
            </a:xfrm>
            <a:prstGeom prst="rect">
              <a:avLst/>
            </a:prstGeom>
            <a:noFill/>
            <a:ln w="9525">
              <a:noFill/>
              <a:miter lim="800000"/>
              <a:headEnd/>
              <a:tailEnd/>
            </a:ln>
            <a:effectLst/>
          </p:spPr>
          <p:txBody>
            <a:bodyPr>
              <a:prstTxWarp prst="textNoShape">
                <a:avLst/>
              </a:prstTxWarp>
              <a:spAutoFit/>
            </a:bodyPr>
            <a:lstStyle/>
            <a:p>
              <a:pPr marL="533400" indent="-533400">
                <a:spcBef>
                  <a:spcPct val="70000"/>
                </a:spcBef>
                <a:spcAft>
                  <a:spcPct val="70000"/>
                </a:spcAft>
                <a:buClr>
                  <a:srgbClr val="00539D"/>
                </a:buClr>
              </a:pPr>
              <a:r>
                <a:rPr lang="pt-BR" b="1" dirty="0">
                  <a:solidFill>
                    <a:srgbClr val="00539D"/>
                  </a:solidFill>
                  <a:sym typeface="Symbol" pitchFamily="-97" charset="2"/>
                </a:rPr>
                <a:t>A.</a:t>
              </a:r>
              <a:r>
                <a:rPr lang="pt-BR" b="1" dirty="0">
                  <a:solidFill>
                    <a:schemeClr val="tx1"/>
                  </a:solidFill>
                  <a:sym typeface="Symbol" pitchFamily="-97" charset="2"/>
                </a:rPr>
                <a:t>	</a:t>
              </a:r>
              <a:endParaRPr lang="pt-BR" b="1" dirty="0" smtClean="0">
                <a:solidFill>
                  <a:schemeClr val="tx1"/>
                </a:solidFill>
                <a:sym typeface="Symbol" pitchFamily="-97" charset="2"/>
              </a:endParaRPr>
            </a:p>
            <a:p>
              <a:pPr marL="533400" indent="-533400">
                <a:spcBef>
                  <a:spcPct val="70000"/>
                </a:spcBef>
                <a:spcAft>
                  <a:spcPct val="70000"/>
                </a:spcAft>
                <a:buClr>
                  <a:srgbClr val="00539D"/>
                </a:buClr>
              </a:pPr>
              <a:endParaRPr lang="pt-BR" sz="500" b="1" dirty="0" smtClean="0">
                <a:solidFill>
                  <a:srgbClr val="00539D"/>
                </a:solidFill>
                <a:sym typeface="Symbol" pitchFamily="-97" charset="2"/>
              </a:endParaRPr>
            </a:p>
            <a:p>
              <a:pPr marL="533400" indent="-533400">
                <a:spcBef>
                  <a:spcPct val="70000"/>
                </a:spcBef>
                <a:spcAft>
                  <a:spcPct val="70000"/>
                </a:spcAft>
                <a:buClr>
                  <a:srgbClr val="00539D"/>
                </a:buClr>
              </a:pPr>
              <a:r>
                <a:rPr lang="pt-BR" b="1" dirty="0" smtClean="0">
                  <a:solidFill>
                    <a:srgbClr val="00539D"/>
                  </a:solidFill>
                  <a:sym typeface="Symbol" pitchFamily="-97" charset="2"/>
                </a:rPr>
                <a:t>B</a:t>
              </a:r>
              <a:r>
                <a:rPr lang="pt-BR" b="1" dirty="0">
                  <a:solidFill>
                    <a:srgbClr val="00539D"/>
                  </a:solidFill>
                  <a:sym typeface="Symbol" pitchFamily="-97" charset="2"/>
                </a:rPr>
                <a:t>.</a:t>
              </a:r>
              <a:r>
                <a:rPr lang="pt-BR" b="1" dirty="0">
                  <a:solidFill>
                    <a:schemeClr val="tx1"/>
                  </a:solidFill>
                  <a:sym typeface="Symbol" pitchFamily="-97" charset="2"/>
                </a:rPr>
                <a:t>	</a:t>
              </a:r>
              <a:endParaRPr lang="pt-BR" b="1" dirty="0" smtClean="0">
                <a:solidFill>
                  <a:schemeClr val="tx1"/>
                </a:solidFill>
                <a:sym typeface="Symbol" pitchFamily="-97" charset="2"/>
              </a:endParaRPr>
            </a:p>
            <a:p>
              <a:pPr marL="533400" indent="-533400">
                <a:spcBef>
                  <a:spcPct val="70000"/>
                </a:spcBef>
                <a:spcAft>
                  <a:spcPct val="70000"/>
                </a:spcAft>
                <a:buClr>
                  <a:srgbClr val="00539D"/>
                </a:buClr>
              </a:pPr>
              <a:endParaRPr lang="pt-BR" sz="600" b="1" dirty="0" smtClean="0">
                <a:solidFill>
                  <a:srgbClr val="00539D"/>
                </a:solidFill>
                <a:sym typeface="Symbol" pitchFamily="-97" charset="2"/>
              </a:endParaRPr>
            </a:p>
            <a:p>
              <a:pPr marL="533400" indent="-533400">
                <a:spcBef>
                  <a:spcPct val="70000"/>
                </a:spcBef>
                <a:spcAft>
                  <a:spcPct val="70000"/>
                </a:spcAft>
                <a:buClr>
                  <a:srgbClr val="00539D"/>
                </a:buClr>
              </a:pPr>
              <a:r>
                <a:rPr lang="pt-BR" b="1" dirty="0" smtClean="0">
                  <a:solidFill>
                    <a:srgbClr val="00539D"/>
                  </a:solidFill>
                  <a:sym typeface="Symbol" pitchFamily="-97" charset="2"/>
                </a:rPr>
                <a:t>C</a:t>
              </a:r>
              <a:r>
                <a:rPr lang="pt-BR" b="1" dirty="0">
                  <a:solidFill>
                    <a:srgbClr val="00539D"/>
                  </a:solidFill>
                  <a:sym typeface="Symbol" pitchFamily="-97" charset="2"/>
                </a:rPr>
                <a:t>.</a:t>
              </a:r>
              <a:r>
                <a:rPr lang="pt-BR" b="1" dirty="0">
                  <a:solidFill>
                    <a:schemeClr val="tx1"/>
                  </a:solidFill>
                  <a:sym typeface="Symbol" pitchFamily="-97" charset="2"/>
                </a:rPr>
                <a:t>	</a:t>
              </a:r>
              <a:endParaRPr lang="pt-BR" b="1" dirty="0" smtClean="0">
                <a:solidFill>
                  <a:schemeClr val="tx1"/>
                </a:solidFill>
                <a:sym typeface="Symbol" pitchFamily="-97" charset="2"/>
              </a:endParaRPr>
            </a:p>
            <a:p>
              <a:pPr marL="533400" indent="-533400">
                <a:spcBef>
                  <a:spcPct val="70000"/>
                </a:spcBef>
                <a:spcAft>
                  <a:spcPct val="70000"/>
                </a:spcAft>
                <a:buClr>
                  <a:srgbClr val="00539D"/>
                </a:buClr>
              </a:pPr>
              <a:endParaRPr lang="pt-BR" sz="500" b="1" dirty="0" smtClean="0">
                <a:solidFill>
                  <a:srgbClr val="00539D"/>
                </a:solidFill>
                <a:sym typeface="Symbol" pitchFamily="-97" charset="2"/>
              </a:endParaRPr>
            </a:p>
            <a:p>
              <a:pPr marL="533400" indent="-533400">
                <a:spcBef>
                  <a:spcPct val="70000"/>
                </a:spcBef>
                <a:spcAft>
                  <a:spcPct val="70000"/>
                </a:spcAft>
                <a:buClr>
                  <a:srgbClr val="00539D"/>
                </a:buClr>
              </a:pPr>
              <a:r>
                <a:rPr lang="pt-BR" b="1" dirty="0" smtClean="0">
                  <a:solidFill>
                    <a:srgbClr val="00539D"/>
                  </a:solidFill>
                  <a:sym typeface="Symbol" pitchFamily="-97" charset="2"/>
                </a:rPr>
                <a:t>D</a:t>
              </a:r>
              <a:r>
                <a:rPr lang="pt-BR" b="1" dirty="0">
                  <a:solidFill>
                    <a:srgbClr val="00539D"/>
                  </a:solidFill>
                  <a:sym typeface="Symbol" pitchFamily="-97" charset="2"/>
                </a:rPr>
                <a:t>.</a:t>
              </a:r>
              <a:r>
                <a:rPr lang="pt-BR" b="1" dirty="0">
                  <a:solidFill>
                    <a:schemeClr val="tx1"/>
                  </a:solidFill>
                  <a:sym typeface="Symbol" pitchFamily="-97" charset="2"/>
                </a:rPr>
                <a:t>	</a:t>
              </a:r>
            </a:p>
          </p:txBody>
        </p:sp>
        <p:pic>
          <p:nvPicPr>
            <p:cNvPr id="101389" name="Picture 13" descr="9-4b"/>
            <p:cNvPicPr>
              <a:picLocks noChangeAspect="1" noChangeArrowheads="1"/>
            </p:cNvPicPr>
            <p:nvPr/>
          </p:nvPicPr>
          <p:blipFill>
            <a:blip r:embed="rId8"/>
            <a:srcRect b="75258"/>
            <a:stretch>
              <a:fillRect/>
            </a:stretch>
          </p:blipFill>
          <p:spPr bwMode="auto">
            <a:xfrm>
              <a:off x="930" y="1764"/>
              <a:ext cx="1316" cy="503"/>
            </a:xfrm>
            <a:prstGeom prst="rect">
              <a:avLst/>
            </a:prstGeom>
            <a:noFill/>
          </p:spPr>
        </p:pic>
        <p:pic>
          <p:nvPicPr>
            <p:cNvPr id="101390" name="Picture 14" descr="9-4b"/>
            <p:cNvPicPr>
              <a:picLocks noChangeAspect="1" noChangeArrowheads="1"/>
            </p:cNvPicPr>
            <p:nvPr/>
          </p:nvPicPr>
          <p:blipFill>
            <a:blip r:embed="rId8"/>
            <a:srcRect t="25085" b="50172"/>
            <a:stretch>
              <a:fillRect/>
            </a:stretch>
          </p:blipFill>
          <p:spPr bwMode="auto">
            <a:xfrm>
              <a:off x="930" y="2292"/>
              <a:ext cx="1316" cy="503"/>
            </a:xfrm>
            <a:prstGeom prst="rect">
              <a:avLst/>
            </a:prstGeom>
            <a:noFill/>
          </p:spPr>
        </p:pic>
        <p:pic>
          <p:nvPicPr>
            <p:cNvPr id="101391" name="Picture 15" descr="9-4b"/>
            <p:cNvPicPr>
              <a:picLocks noChangeAspect="1" noChangeArrowheads="1"/>
            </p:cNvPicPr>
            <p:nvPr/>
          </p:nvPicPr>
          <p:blipFill>
            <a:blip r:embed="rId8"/>
            <a:srcRect t="50172" b="25085"/>
            <a:stretch>
              <a:fillRect/>
            </a:stretch>
          </p:blipFill>
          <p:spPr bwMode="auto">
            <a:xfrm>
              <a:off x="930" y="2802"/>
              <a:ext cx="1316" cy="503"/>
            </a:xfrm>
            <a:prstGeom prst="rect">
              <a:avLst/>
            </a:prstGeom>
            <a:noFill/>
          </p:spPr>
        </p:pic>
        <p:pic>
          <p:nvPicPr>
            <p:cNvPr id="101392" name="Picture 16" descr="9-4b"/>
            <p:cNvPicPr>
              <a:picLocks noChangeAspect="1" noChangeArrowheads="1"/>
            </p:cNvPicPr>
            <p:nvPr/>
          </p:nvPicPr>
          <p:blipFill>
            <a:blip r:embed="rId8"/>
            <a:srcRect t="76143"/>
            <a:stretch>
              <a:fillRect/>
            </a:stretch>
          </p:blipFill>
          <p:spPr bwMode="auto">
            <a:xfrm>
              <a:off x="930" y="3342"/>
              <a:ext cx="1316" cy="485"/>
            </a:xfrm>
            <a:prstGeom prst="rect">
              <a:avLst/>
            </a:prstGeom>
            <a:noFill/>
          </p:spPr>
        </p:pic>
      </p:grpSp>
      <p:pic>
        <p:nvPicPr>
          <p:cNvPr id="101394" name="Picture 18" descr="LH_11-4"/>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18" name="Action Button: Forward or Next 17">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385"/>
                                        </p:tgtEl>
                                        <p:attrNameLst>
                                          <p:attrName>style.visibility</p:attrName>
                                        </p:attrNameLst>
                                      </p:cBhvr>
                                      <p:to>
                                        <p:strVal val="visible"/>
                                      </p:to>
                                    </p:set>
                                    <p:animEffect transition="in" filter="wipe(left)">
                                      <p:cBhvr>
                                        <p:cTn id="7" dur="500"/>
                                        <p:tgtEl>
                                          <p:spTgt spid="101385"/>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01384"/>
                                        </p:tgtEl>
                                        <p:attrNameLst>
                                          <p:attrName>style.visibility</p:attrName>
                                        </p:attrNameLst>
                                      </p:cBhvr>
                                      <p:to>
                                        <p:strVal val="visible"/>
                                      </p:to>
                                    </p:set>
                                    <p:animEffect transition="in" filter="box(out)">
                                      <p:cBhvr>
                                        <p:cTn id="11" dur="500"/>
                                        <p:tgtEl>
                                          <p:spTgt spid="10138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1383"/>
                                        </p:tgtEl>
                                        <p:attrNameLst>
                                          <p:attrName>style.visibility</p:attrName>
                                        </p:attrNameLst>
                                      </p:cBhvr>
                                      <p:to>
                                        <p:strVal val="visible"/>
                                      </p:to>
                                    </p:set>
                                    <p:animEffect transition="in" filter="wipe(left)">
                                      <p:cBhvr>
                                        <p:cTn id="15" dur="500"/>
                                        <p:tgtEl>
                                          <p:spTgt spid="10138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1381"/>
                                        </p:tgtEl>
                                        <p:attrNameLst>
                                          <p:attrName>style.visibility</p:attrName>
                                        </p:attrNameLst>
                                      </p:cBhvr>
                                      <p:to>
                                        <p:strVal val="visible"/>
                                      </p:to>
                                    </p:set>
                                    <p:animEffect transition="in" filter="box(in)">
                                      <p:cBhvr>
                                        <p:cTn id="24"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nimBg="1"/>
      <p:bldP spid="101383" grpId="0"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7" name="Picture 22"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21508" name="Picture 23" descr="Ch11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21509"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a:solidFill>
                  <a:schemeClr val="bg1"/>
                </a:solidFill>
              </a:rPr>
              <a:t>A</a:t>
            </a:r>
          </a:p>
          <a:p>
            <a:pPr marL="609600" indent="-609600" eaLnBrk="1" hangingPunct="1">
              <a:buFontTx/>
              <a:buAutoNum type="alphaUcPeriod"/>
            </a:pPr>
            <a:r>
              <a:rPr lang="en-US" sz="2000">
                <a:solidFill>
                  <a:schemeClr val="bg1"/>
                </a:solidFill>
              </a:rPr>
              <a:t>B</a:t>
            </a:r>
          </a:p>
          <a:p>
            <a:pPr marL="609600" indent="-609600" eaLnBrk="1" hangingPunct="1">
              <a:buFontTx/>
              <a:buAutoNum type="alphaUcPeriod"/>
            </a:pPr>
            <a:r>
              <a:rPr lang="en-US" sz="2000">
                <a:solidFill>
                  <a:schemeClr val="bg1"/>
                </a:solidFill>
              </a:rPr>
              <a:t>C</a:t>
            </a:r>
          </a:p>
          <a:p>
            <a:pPr marL="609600" indent="-609600" eaLnBrk="1" hangingPunct="1">
              <a:buFontTx/>
              <a:buAutoNum type="alphaUcPeriod"/>
            </a:pPr>
            <a:r>
              <a:rPr lang="en-US" sz="2000">
                <a:solidFill>
                  <a:schemeClr val="bg1"/>
                </a:solidFill>
              </a:rPr>
              <a:t>D</a:t>
            </a:r>
          </a:p>
        </p:txBody>
      </p:sp>
      <p:sp>
        <p:nvSpPr>
          <p:cNvPr id="180230" name="Oval 6"/>
          <p:cNvSpPr>
            <a:spLocks noChangeArrowheads="1"/>
          </p:cNvSpPr>
          <p:nvPr/>
        </p:nvSpPr>
        <p:spPr bwMode="auto">
          <a:xfrm>
            <a:off x="3833813" y="2143125"/>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80232" name="TPQuestion"/>
          <p:cNvSpPr>
            <a:spLocks noChangeArrowheads="1"/>
          </p:cNvSpPr>
          <p:nvPr/>
        </p:nvSpPr>
        <p:spPr bwMode="auto">
          <a:xfrm>
            <a:off x="685800" y="1524000"/>
            <a:ext cx="8229600" cy="400110"/>
          </a:xfrm>
          <a:prstGeom prst="rect">
            <a:avLst/>
          </a:prstGeom>
          <a:noFill/>
          <a:ln w="9525">
            <a:noFill/>
            <a:miter lim="800000"/>
            <a:headEnd/>
            <a:tailEnd/>
          </a:ln>
        </p:spPr>
        <p:txBody>
          <a:bodyPr wrap="square">
            <a:prstTxWarp prst="textNoShape">
              <a:avLst/>
            </a:prstTxWarp>
            <a:spAutoFit/>
          </a:bodyPr>
          <a:lstStyle/>
          <a:p>
            <a:pPr marL="342900">
              <a:spcBef>
                <a:spcPct val="0"/>
              </a:spcBef>
              <a:spcAft>
                <a:spcPct val="0"/>
              </a:spcAft>
            </a:pPr>
            <a:r>
              <a:rPr lang="en-US" sz="2000" b="1" dirty="0">
                <a:solidFill>
                  <a:srgbClr val="0000FF"/>
                </a:solidFill>
              </a:rPr>
              <a:t>Graph </a:t>
            </a:r>
            <a:r>
              <a:rPr lang="en-US" sz="2000" b="1" i="1" dirty="0" err="1">
                <a:solidFill>
                  <a:srgbClr val="0000FF"/>
                </a:solidFill>
              </a:rPr>
              <a:t>y</a:t>
            </a:r>
            <a:r>
              <a:rPr lang="en-US" sz="2000" b="1" dirty="0">
                <a:solidFill>
                  <a:srgbClr val="0000FF"/>
                </a:solidFill>
              </a:rPr>
              <a:t> = 2</a:t>
            </a:r>
            <a:r>
              <a:rPr lang="en-US" sz="2000" b="1" i="1" dirty="0">
                <a:solidFill>
                  <a:srgbClr val="0000FF"/>
                </a:solidFill>
              </a:rPr>
              <a:t>x</a:t>
            </a:r>
            <a:r>
              <a:rPr lang="en-US" sz="2000" b="1" baseline="30000" dirty="0">
                <a:solidFill>
                  <a:srgbClr val="0000FF"/>
                </a:solidFill>
              </a:rPr>
              <a:t>2</a:t>
            </a:r>
            <a:r>
              <a:rPr lang="en-US" sz="2000" b="1" dirty="0">
                <a:solidFill>
                  <a:srgbClr val="0000FF"/>
                </a:solidFill>
              </a:rPr>
              <a:t>.</a:t>
            </a:r>
          </a:p>
        </p:txBody>
      </p:sp>
      <p:sp>
        <p:nvSpPr>
          <p:cNvPr id="21518" name="Text Box 17"/>
          <p:cNvSpPr txBox="1">
            <a:spLocks noChangeArrowheads="1"/>
          </p:cNvSpPr>
          <p:nvPr/>
        </p:nvSpPr>
        <p:spPr bwMode="auto">
          <a:xfrm>
            <a:off x="4848225" y="752475"/>
            <a:ext cx="2343150"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b="1">
                <a:solidFill>
                  <a:srgbClr val="E01B22"/>
                </a:solidFill>
              </a:rPr>
              <a:t> (over Chapter 10)</a:t>
            </a:r>
          </a:p>
        </p:txBody>
      </p:sp>
      <p:pic>
        <p:nvPicPr>
          <p:cNvPr id="21519" name="Picture 18"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a:ln w="9525">
            <a:noFill/>
            <a:miter lim="800000"/>
            <a:headEnd/>
            <a:tailEnd/>
          </a:ln>
        </p:spPr>
      </p:pic>
      <p:grpSp>
        <p:nvGrpSpPr>
          <p:cNvPr id="2" name="Group 34"/>
          <p:cNvGrpSpPr>
            <a:grpSpLocks/>
          </p:cNvGrpSpPr>
          <p:nvPr/>
        </p:nvGrpSpPr>
        <p:grpSpPr bwMode="auto">
          <a:xfrm>
            <a:off x="1066800" y="2076450"/>
            <a:ext cx="5791200" cy="4219575"/>
            <a:chOff x="672" y="1308"/>
            <a:chExt cx="3648" cy="2658"/>
          </a:xfrm>
        </p:grpSpPr>
        <p:sp>
          <p:nvSpPr>
            <p:cNvPr id="21521" name="TPAnswers"/>
            <p:cNvSpPr>
              <a:spLocks noChangeArrowheads="1"/>
            </p:cNvSpPr>
            <p:nvPr>
              <p:custDataLst>
                <p:tags r:id="rId3"/>
              </p:custDataLst>
            </p:nvPr>
          </p:nvSpPr>
          <p:spPr bwMode="auto">
            <a:xfrm>
              <a:off x="672" y="1344"/>
              <a:ext cx="3648" cy="2124"/>
            </a:xfrm>
            <a:prstGeom prst="rect">
              <a:avLst/>
            </a:prstGeom>
            <a:noFill/>
            <a:ln w="9525">
              <a:noFill/>
              <a:miter lim="800000"/>
              <a:headEnd/>
              <a:tailEnd/>
            </a:ln>
          </p:spPr>
          <p:txBody>
            <a:bodyPr>
              <a:prstTxWarp prst="textNoShape">
                <a:avLst/>
              </a:prstTxWarp>
            </a:bodyPr>
            <a:lstStyle/>
            <a:p>
              <a:pPr marL="2457450" indent="-2457450">
                <a:spcBef>
                  <a:spcPct val="83000"/>
                </a:spcBef>
                <a:spcAft>
                  <a:spcPct val="83000"/>
                </a:spcAft>
                <a:buClr>
                  <a:srgbClr val="00539D"/>
                </a:buClr>
              </a:pPr>
              <a:r>
                <a:rPr lang="pt-BR" b="1">
                  <a:solidFill>
                    <a:srgbClr val="00539D"/>
                  </a:solidFill>
                  <a:sym typeface="Symbol" pitchFamily="-97" charset="2"/>
                </a:rPr>
                <a:t>A.</a:t>
              </a:r>
              <a:r>
                <a:rPr lang="pt-BR" b="1">
                  <a:solidFill>
                    <a:schemeClr val="tx1"/>
                  </a:solidFill>
                  <a:sym typeface="Symbol" pitchFamily="-97" charset="2"/>
                </a:rPr>
                <a:t>   		</a:t>
              </a:r>
              <a:r>
                <a:rPr lang="pt-BR" b="1">
                  <a:solidFill>
                    <a:srgbClr val="00539D"/>
                  </a:solidFill>
                  <a:sym typeface="Symbol" pitchFamily="-97" charset="2"/>
                </a:rPr>
                <a:t>B.</a:t>
              </a:r>
              <a:r>
                <a:rPr lang="pt-BR" b="1">
                  <a:solidFill>
                    <a:schemeClr val="tx1"/>
                  </a:solidFill>
                  <a:sym typeface="Symbol" pitchFamily="-97" charset="2"/>
                </a:rPr>
                <a:t>	</a:t>
              </a:r>
            </a:p>
            <a:p>
              <a:pPr marL="2457450" indent="-2457450">
                <a:spcBef>
                  <a:spcPct val="83000"/>
                </a:spcBef>
                <a:spcAft>
                  <a:spcPct val="83000"/>
                </a:spcAft>
                <a:buClr>
                  <a:srgbClr val="00539D"/>
                </a:buClr>
              </a:pPr>
              <a:endParaRPr lang="pt-BR" b="1">
                <a:solidFill>
                  <a:schemeClr val="tx1"/>
                </a:solidFill>
                <a:sym typeface="Symbol" pitchFamily="-97" charset="2"/>
              </a:endParaRPr>
            </a:p>
            <a:p>
              <a:pPr marL="2457450" indent="-2457450">
                <a:spcBef>
                  <a:spcPct val="83000"/>
                </a:spcBef>
                <a:spcAft>
                  <a:spcPct val="83000"/>
                </a:spcAft>
                <a:buClr>
                  <a:srgbClr val="00539D"/>
                </a:buClr>
              </a:pPr>
              <a:r>
                <a:rPr lang="pt-BR" b="1">
                  <a:solidFill>
                    <a:srgbClr val="00539D"/>
                  </a:solidFill>
                  <a:sym typeface="Symbol" pitchFamily="-97" charset="2"/>
                </a:rPr>
                <a:t>C.</a:t>
              </a:r>
              <a:r>
                <a:rPr lang="pt-BR" b="1">
                  <a:solidFill>
                    <a:schemeClr val="tx1"/>
                  </a:solidFill>
                  <a:sym typeface="Symbol" pitchFamily="-97" charset="2"/>
                </a:rPr>
                <a:t>  		</a:t>
              </a:r>
              <a:r>
                <a:rPr lang="pt-BR" b="1">
                  <a:solidFill>
                    <a:srgbClr val="00539D"/>
                  </a:solidFill>
                  <a:sym typeface="Symbol" pitchFamily="-97" charset="2"/>
                </a:rPr>
                <a:t>D.</a:t>
              </a:r>
              <a:r>
                <a:rPr lang="pt-BR" b="1">
                  <a:solidFill>
                    <a:schemeClr val="tx1"/>
                  </a:solidFill>
                  <a:sym typeface="Symbol" pitchFamily="-97" charset="2"/>
                </a:rPr>
                <a:t>	</a:t>
              </a:r>
            </a:p>
          </p:txBody>
        </p:sp>
        <p:pic>
          <p:nvPicPr>
            <p:cNvPr id="21522" name="Picture 30" descr="5m_12_3A"/>
            <p:cNvPicPr>
              <a:picLocks noChangeAspect="1" noChangeArrowheads="1"/>
            </p:cNvPicPr>
            <p:nvPr/>
          </p:nvPicPr>
          <p:blipFill>
            <a:blip r:embed="rId9"/>
            <a:srcRect/>
            <a:stretch>
              <a:fillRect/>
            </a:stretch>
          </p:blipFill>
          <p:spPr bwMode="auto">
            <a:xfrm>
              <a:off x="1008" y="1308"/>
              <a:ext cx="1326" cy="1320"/>
            </a:xfrm>
            <a:prstGeom prst="rect">
              <a:avLst/>
            </a:prstGeom>
            <a:noFill/>
            <a:ln w="9525">
              <a:noFill/>
              <a:miter lim="800000"/>
              <a:headEnd/>
              <a:tailEnd/>
            </a:ln>
          </p:spPr>
        </p:pic>
        <p:pic>
          <p:nvPicPr>
            <p:cNvPr id="21523" name="Picture 31" descr="5m_12_3B"/>
            <p:cNvPicPr>
              <a:picLocks noChangeAspect="1" noChangeArrowheads="1"/>
            </p:cNvPicPr>
            <p:nvPr/>
          </p:nvPicPr>
          <p:blipFill>
            <a:blip r:embed="rId10"/>
            <a:srcRect/>
            <a:stretch>
              <a:fillRect/>
            </a:stretch>
          </p:blipFill>
          <p:spPr bwMode="auto">
            <a:xfrm>
              <a:off x="2718" y="1308"/>
              <a:ext cx="1323" cy="1326"/>
            </a:xfrm>
            <a:prstGeom prst="rect">
              <a:avLst/>
            </a:prstGeom>
            <a:noFill/>
            <a:ln w="9525">
              <a:noFill/>
              <a:miter lim="800000"/>
              <a:headEnd/>
              <a:tailEnd/>
            </a:ln>
          </p:spPr>
        </p:pic>
        <p:pic>
          <p:nvPicPr>
            <p:cNvPr id="21524" name="Picture 32" descr="5m_12_3C"/>
            <p:cNvPicPr>
              <a:picLocks noChangeAspect="1" noChangeArrowheads="1"/>
            </p:cNvPicPr>
            <p:nvPr/>
          </p:nvPicPr>
          <p:blipFill>
            <a:blip r:embed="rId11"/>
            <a:srcRect/>
            <a:stretch>
              <a:fillRect/>
            </a:stretch>
          </p:blipFill>
          <p:spPr bwMode="auto">
            <a:xfrm>
              <a:off x="1008" y="2640"/>
              <a:ext cx="1326" cy="1320"/>
            </a:xfrm>
            <a:prstGeom prst="rect">
              <a:avLst/>
            </a:prstGeom>
            <a:noFill/>
            <a:ln w="9525">
              <a:noFill/>
              <a:miter lim="800000"/>
              <a:headEnd/>
              <a:tailEnd/>
            </a:ln>
          </p:spPr>
        </p:pic>
        <p:pic>
          <p:nvPicPr>
            <p:cNvPr id="21525" name="Picture 33" descr="5m_12_3D"/>
            <p:cNvPicPr>
              <a:picLocks noChangeAspect="1" noChangeArrowheads="1"/>
            </p:cNvPicPr>
            <p:nvPr/>
          </p:nvPicPr>
          <p:blipFill>
            <a:blip r:embed="rId12"/>
            <a:srcRect/>
            <a:stretch>
              <a:fillRect/>
            </a:stretch>
          </p:blipFill>
          <p:spPr bwMode="auto">
            <a:xfrm>
              <a:off x="2718" y="2640"/>
              <a:ext cx="1323" cy="1326"/>
            </a:xfrm>
            <a:prstGeom prst="rect">
              <a:avLst/>
            </a:prstGeom>
            <a:noFill/>
            <a:ln w="9525">
              <a:noFill/>
              <a:miter lim="800000"/>
              <a:headEnd/>
              <a:tailEnd/>
            </a:ln>
          </p:spPr>
        </p:pic>
      </p:grpSp>
      <p:pic>
        <p:nvPicPr>
          <p:cNvPr id="15" name="Picture 3" descr="Example1"/>
          <p:cNvPicPr>
            <a:picLocks noChangeAspect="1" noChangeArrowheads="1"/>
          </p:cNvPicPr>
          <p:nvPr/>
        </p:nvPicPr>
        <p:blipFill>
          <a:blip r:embed="rId13"/>
          <a:srcRect/>
          <a:stretch>
            <a:fillRect/>
          </a:stretch>
        </p:blipFill>
        <p:spPr bwMode="auto">
          <a:xfrm>
            <a:off x="609600" y="15240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80232"/>
                                        </p:tgtEl>
                                        <p:attrNameLst>
                                          <p:attrName>style.visibility</p:attrName>
                                        </p:attrNameLst>
                                      </p:cBhvr>
                                      <p:to>
                                        <p:strVal val="visible"/>
                                      </p:to>
                                    </p:set>
                                    <p:animEffect transition="in" filter="wipe(left)">
                                      <p:cBhvr>
                                        <p:cTn id="10" dur="500"/>
                                        <p:tgtEl>
                                          <p:spTgt spid="18023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80230"/>
                                        </p:tgtEl>
                                        <p:attrNameLst>
                                          <p:attrName>style.visibility</p:attrName>
                                        </p:attrNameLst>
                                      </p:cBhvr>
                                      <p:to>
                                        <p:strVal val="visible"/>
                                      </p:to>
                                    </p:set>
                                    <p:animEffect transition="in" filter="box(in)">
                                      <p:cBhvr>
                                        <p:cTn id="19" dur="500"/>
                                        <p:tgtEl>
                                          <p:spTgt spid="180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0" grpId="0" animBg="1"/>
      <p:bldP spid="180232"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8558" name="Picture 14" descr="CAM7-EndOf">
            <a:hlinkClick r:id="rId4" action="ppaction://hlinksldjump"/>
          </p:cNvPr>
          <p:cNvPicPr>
            <a:picLocks noChangeArrowheads="1"/>
          </p:cNvPicPr>
          <p:nvPr/>
        </p:nvPicPr>
        <p:blipFill>
          <a:blip r:embed="rId5"/>
          <a:srcRect/>
          <a:stretch>
            <a:fillRect/>
          </a:stretch>
        </p:blipFill>
        <p:spPr bwMode="auto">
          <a:xfrm>
            <a:off x="0" y="0"/>
            <a:ext cx="9144000" cy="6858000"/>
          </a:xfrm>
          <a:prstGeom prst="rect">
            <a:avLst/>
          </a:prstGeom>
          <a:noFill/>
        </p:spPr>
      </p:pic>
      <p:pic>
        <p:nvPicPr>
          <p:cNvPr id="108547" name="Picture 3" descr="Menu">
            <a:hlinkClick r:id="rId4" action="ppaction://hlinksldjump" highlightClick="1"/>
          </p:cNvPr>
          <p:cNvPicPr>
            <a:picLocks noChangeAspect="1" noChangeArrowheads="1"/>
          </p:cNvPicPr>
          <p:nvPr/>
        </p:nvPicPr>
        <p:blipFill>
          <a:blip r:embed="rId6"/>
          <a:srcRect/>
          <a:stretch>
            <a:fillRect/>
          </a:stretch>
        </p:blipFill>
        <p:spPr bwMode="hidden">
          <a:xfrm>
            <a:off x="6705600" y="6465888"/>
            <a:ext cx="461963" cy="369887"/>
          </a:xfrm>
          <a:prstGeom prst="rect">
            <a:avLst/>
          </a:prstGeom>
          <a:noFill/>
        </p:spPr>
      </p:pic>
      <p:pic>
        <p:nvPicPr>
          <p:cNvPr id="108548" name="Picture 4" descr="RESOURCES3">
            <a:hlinkClick r:id="" action="ppaction://noaction" highlightClick="1"/>
          </p:cNvPr>
          <p:cNvPicPr>
            <a:picLocks noChangeAspect="1" noChangeArrowheads="1"/>
          </p:cNvPicPr>
          <p:nvPr/>
        </p:nvPicPr>
        <p:blipFill>
          <a:blip r:embed="rId7"/>
          <a:srcRect/>
          <a:stretch>
            <a:fillRect/>
          </a:stretch>
        </p:blipFill>
        <p:spPr bwMode="hidden">
          <a:xfrm>
            <a:off x="5724525" y="6465888"/>
            <a:ext cx="914400" cy="365125"/>
          </a:xfrm>
          <a:prstGeom prst="rect">
            <a:avLst/>
          </a:prstGeom>
          <a:noFill/>
        </p:spPr>
      </p:pic>
      <p:pic>
        <p:nvPicPr>
          <p:cNvPr id="108557" name="Picture 13" descr="Math NAV-Online">
            <a:hlinkClick r:id="rId8" highlightClick="1"/>
          </p:cNvPr>
          <p:cNvPicPr>
            <a:picLocks noChangeAspect="1" noChangeArrowheads="1"/>
          </p:cNvPicPr>
          <p:nvPr/>
        </p:nvPicPr>
        <p:blipFill>
          <a:blip r:embed="rId9"/>
          <a:srcRect/>
          <a:stretch>
            <a:fillRect/>
          </a:stretch>
        </p:blipFill>
        <p:spPr bwMode="hidden">
          <a:xfrm>
            <a:off x="5057775" y="6503988"/>
            <a:ext cx="609600" cy="334962"/>
          </a:xfrm>
          <a:prstGeom prst="rect">
            <a:avLst/>
          </a:prstGeom>
          <a:noFill/>
        </p:spPr>
      </p:pic>
      <p:sp>
        <p:nvSpPr>
          <p:cNvPr id="11" name="Action Button: Forward or Next 1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1" name="Picture 23"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37892" name="Picture 24" descr="Ch11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37893"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197637" name="Oval 5"/>
          <p:cNvSpPr>
            <a:spLocks noChangeArrowheads="1"/>
          </p:cNvSpPr>
          <p:nvPr/>
        </p:nvSpPr>
        <p:spPr bwMode="auto">
          <a:xfrm>
            <a:off x="1000688" y="4572000"/>
            <a:ext cx="404812"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97638" name="TPAnswers"/>
          <p:cNvSpPr>
            <a:spLocks noChangeArrowheads="1"/>
          </p:cNvSpPr>
          <p:nvPr>
            <p:custDataLst>
              <p:tags r:id="rId3"/>
            </p:custDataLst>
          </p:nvPr>
        </p:nvSpPr>
        <p:spPr bwMode="auto">
          <a:xfrm>
            <a:off x="1025160" y="3429000"/>
            <a:ext cx="4648200" cy="2705100"/>
          </a:xfrm>
          <a:prstGeom prst="rect">
            <a:avLst/>
          </a:prstGeom>
          <a:noFill/>
          <a:ln w="9525">
            <a:noFill/>
            <a:miter lim="800000"/>
            <a:headEnd/>
            <a:tailEnd/>
          </a:ln>
        </p:spPr>
        <p:txBody>
          <a:bodyPr>
            <a:prstTxWarp prst="textNoShape">
              <a:avLst/>
            </a:prstTxWarp>
          </a:bodyPr>
          <a:lstStyle/>
          <a:p>
            <a:pPr marL="533400" indent="-533400">
              <a:spcAft>
                <a:spcPct val="50000"/>
              </a:spcAft>
              <a:buClr>
                <a:srgbClr val="00539D"/>
              </a:buClr>
            </a:pPr>
            <a:r>
              <a:rPr lang="pt-BR" sz="2400" b="1" dirty="0">
                <a:solidFill>
                  <a:srgbClr val="00539D"/>
                </a:solidFill>
                <a:sym typeface="Symbol" pitchFamily="-97" charset="2"/>
              </a:rPr>
              <a:t>A.</a:t>
            </a:r>
            <a:r>
              <a:rPr lang="pt-BR" sz="2400" b="1" dirty="0">
                <a:solidFill>
                  <a:schemeClr val="tx1"/>
                </a:solidFill>
                <a:sym typeface="Symbol" pitchFamily="-97" charset="2"/>
              </a:rPr>
              <a:t>	40 cars</a:t>
            </a:r>
          </a:p>
          <a:p>
            <a:pPr marL="533400" indent="-533400">
              <a:spcAft>
                <a:spcPct val="50000"/>
              </a:spcAft>
              <a:buClr>
                <a:srgbClr val="00539D"/>
              </a:buClr>
            </a:pPr>
            <a:r>
              <a:rPr lang="pt-BR" sz="2400" b="1" dirty="0">
                <a:solidFill>
                  <a:srgbClr val="00539D"/>
                </a:solidFill>
                <a:sym typeface="Symbol" pitchFamily="-97" charset="2"/>
              </a:rPr>
              <a:t>B.</a:t>
            </a:r>
            <a:r>
              <a:rPr lang="pt-BR" sz="2400" b="1" dirty="0">
                <a:solidFill>
                  <a:schemeClr val="tx1"/>
                </a:solidFill>
                <a:sym typeface="Symbol" pitchFamily="-97" charset="2"/>
              </a:rPr>
              <a:t>	75 cars</a:t>
            </a:r>
          </a:p>
          <a:p>
            <a:pPr marL="533400" indent="-533400">
              <a:spcAft>
                <a:spcPct val="50000"/>
              </a:spcAft>
              <a:buClr>
                <a:srgbClr val="00539D"/>
              </a:buClr>
            </a:pPr>
            <a:r>
              <a:rPr lang="pt-BR" sz="2400" b="1" dirty="0">
                <a:solidFill>
                  <a:srgbClr val="00539D"/>
                </a:solidFill>
                <a:sym typeface="Symbol" pitchFamily="-97" charset="2"/>
              </a:rPr>
              <a:t>C.</a:t>
            </a:r>
            <a:r>
              <a:rPr lang="pt-BR" sz="2400" b="1" dirty="0">
                <a:solidFill>
                  <a:schemeClr val="tx1"/>
                </a:solidFill>
                <a:sym typeface="Symbol" pitchFamily="-97" charset="2"/>
              </a:rPr>
              <a:t>	95 cars</a:t>
            </a:r>
          </a:p>
          <a:p>
            <a:pPr marL="533400" indent="-533400">
              <a:spcAft>
                <a:spcPct val="50000"/>
              </a:spcAft>
              <a:buClr>
                <a:srgbClr val="00539D"/>
              </a:buClr>
            </a:pPr>
            <a:r>
              <a:rPr lang="pt-BR" sz="2400" b="1" dirty="0">
                <a:solidFill>
                  <a:srgbClr val="00539D"/>
                </a:solidFill>
                <a:sym typeface="Symbol" pitchFamily="-97" charset="2"/>
              </a:rPr>
              <a:t>D.</a:t>
            </a:r>
            <a:r>
              <a:rPr lang="pt-BR" sz="2400" b="1" dirty="0">
                <a:solidFill>
                  <a:schemeClr val="tx1"/>
                </a:solidFill>
                <a:sym typeface="Symbol" pitchFamily="-97" charset="2"/>
              </a:rPr>
              <a:t>	135 cars</a:t>
            </a:r>
          </a:p>
        </p:txBody>
      </p:sp>
      <p:sp>
        <p:nvSpPr>
          <p:cNvPr id="197639" name="TPQuestion"/>
          <p:cNvSpPr>
            <a:spLocks noChangeArrowheads="1"/>
          </p:cNvSpPr>
          <p:nvPr/>
        </p:nvSpPr>
        <p:spPr bwMode="auto">
          <a:xfrm>
            <a:off x="685800" y="1657350"/>
            <a:ext cx="4876800" cy="457200"/>
          </a:xfrm>
          <a:prstGeom prst="rect">
            <a:avLst/>
          </a:prstGeom>
          <a:noFill/>
          <a:ln w="9525">
            <a:noFill/>
            <a:miter lim="800000"/>
            <a:headEnd/>
            <a:tailEnd/>
          </a:ln>
        </p:spPr>
        <p:txBody>
          <a:bodyPr>
            <a:prstTxWarp prst="textNoShape">
              <a:avLst/>
            </a:prstTxWarp>
          </a:bodyPr>
          <a:lstStyle/>
          <a:p>
            <a:pPr marL="342900">
              <a:spcBef>
                <a:spcPct val="0"/>
              </a:spcBef>
              <a:spcAft>
                <a:spcPct val="0"/>
              </a:spcAft>
            </a:pPr>
            <a:r>
              <a:rPr lang="en-US" sz="2000" b="1" dirty="0">
                <a:solidFill>
                  <a:srgbClr val="0000FF"/>
                </a:solidFill>
              </a:rPr>
              <a:t>The histogram shows the number of cars passing the intersection at Main and 3rd. How many cars passed through between 2:00 </a:t>
            </a:r>
            <a:r>
              <a:rPr lang="en-US" sz="2400" b="1" dirty="0">
                <a:solidFill>
                  <a:srgbClr val="0000FF"/>
                </a:solidFill>
              </a:rPr>
              <a:t>P</a:t>
            </a:r>
            <a:r>
              <a:rPr lang="en-US" sz="2000" b="1" dirty="0">
                <a:solidFill>
                  <a:srgbClr val="0000FF"/>
                </a:solidFill>
              </a:rPr>
              <a:t>.</a:t>
            </a:r>
            <a:r>
              <a:rPr lang="en-US" sz="2400" b="1" dirty="0">
                <a:solidFill>
                  <a:srgbClr val="0000FF"/>
                </a:solidFill>
              </a:rPr>
              <a:t>M</a:t>
            </a:r>
            <a:r>
              <a:rPr lang="en-US" sz="2000" b="1" dirty="0">
                <a:solidFill>
                  <a:srgbClr val="0000FF"/>
                </a:solidFill>
              </a:rPr>
              <a:t>. and 4:59 </a:t>
            </a:r>
            <a:r>
              <a:rPr lang="en-US" sz="2400" b="1" dirty="0">
                <a:solidFill>
                  <a:srgbClr val="0000FF"/>
                </a:solidFill>
              </a:rPr>
              <a:t>P</a:t>
            </a:r>
            <a:r>
              <a:rPr lang="en-US" sz="2000" b="1" dirty="0">
                <a:solidFill>
                  <a:srgbClr val="0000FF"/>
                </a:solidFill>
              </a:rPr>
              <a:t>.</a:t>
            </a:r>
            <a:r>
              <a:rPr lang="en-US" sz="2400" b="1" dirty="0">
                <a:solidFill>
                  <a:srgbClr val="0000FF"/>
                </a:solidFill>
              </a:rPr>
              <a:t>M</a:t>
            </a:r>
            <a:r>
              <a:rPr lang="en-US" sz="2000" b="1" dirty="0">
                <a:solidFill>
                  <a:srgbClr val="0000FF"/>
                </a:solidFill>
              </a:rPr>
              <a:t>.?</a:t>
            </a:r>
          </a:p>
        </p:txBody>
      </p:sp>
      <p:sp>
        <p:nvSpPr>
          <p:cNvPr id="37903" name="Text Box 16"/>
          <p:cNvSpPr txBox="1">
            <a:spLocks noChangeArrowheads="1"/>
          </p:cNvSpPr>
          <p:nvPr/>
        </p:nvSpPr>
        <p:spPr bwMode="auto">
          <a:xfrm>
            <a:off x="4848225" y="752475"/>
            <a:ext cx="2498725"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b="1">
                <a:solidFill>
                  <a:srgbClr val="E01B22"/>
                </a:solidFill>
              </a:rPr>
              <a:t> (over Lesson 11-2)</a:t>
            </a:r>
          </a:p>
        </p:txBody>
      </p:sp>
      <p:pic>
        <p:nvPicPr>
          <p:cNvPr id="37904"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a:ln w="9525">
            <a:noFill/>
            <a:miter lim="800000"/>
            <a:headEnd/>
            <a:tailEnd/>
          </a:ln>
        </p:spPr>
      </p:pic>
      <p:pic>
        <p:nvPicPr>
          <p:cNvPr id="197654" name="Picture 22" descr="5m_9_3A"/>
          <p:cNvPicPr>
            <a:picLocks noChangeAspect="1" noChangeArrowheads="1"/>
          </p:cNvPicPr>
          <p:nvPr/>
        </p:nvPicPr>
        <p:blipFill>
          <a:blip r:embed="rId9"/>
          <a:srcRect/>
          <a:stretch>
            <a:fillRect/>
          </a:stretch>
        </p:blipFill>
        <p:spPr bwMode="auto">
          <a:xfrm>
            <a:off x="5562600" y="1295400"/>
            <a:ext cx="3011488" cy="2857500"/>
          </a:xfrm>
          <a:prstGeom prst="rect">
            <a:avLst/>
          </a:prstGeom>
          <a:noFill/>
          <a:ln w="9525">
            <a:noFill/>
            <a:miter lim="800000"/>
            <a:headEnd/>
            <a:tailEnd/>
          </a:ln>
        </p:spPr>
      </p:pic>
      <p:pic>
        <p:nvPicPr>
          <p:cNvPr id="11" name="Picture 4" descr="Example2"/>
          <p:cNvPicPr>
            <a:picLocks noChangeAspect="1" noChangeArrowheads="1"/>
          </p:cNvPicPr>
          <p:nvPr/>
        </p:nvPicPr>
        <p:blipFill>
          <a:blip r:embed="rId10"/>
          <a:srcRect/>
          <a:stretch>
            <a:fillRect/>
          </a:stretch>
        </p:blipFill>
        <p:spPr bwMode="auto">
          <a:xfrm>
            <a:off x="609600" y="16764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7639"/>
                                        </p:tgtEl>
                                        <p:attrNameLst>
                                          <p:attrName>style.visibility</p:attrName>
                                        </p:attrNameLst>
                                      </p:cBhvr>
                                      <p:to>
                                        <p:strVal val="visible"/>
                                      </p:to>
                                    </p:set>
                                    <p:animEffect transition="in" filter="wipe(left)">
                                      <p:cBhvr>
                                        <p:cTn id="11" dur="500"/>
                                        <p:tgtEl>
                                          <p:spTgt spid="1976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7654"/>
                                        </p:tgtEl>
                                        <p:attrNameLst>
                                          <p:attrName>style.visibility</p:attrName>
                                        </p:attrNameLst>
                                      </p:cBhvr>
                                      <p:to>
                                        <p:strVal val="visible"/>
                                      </p:to>
                                    </p:set>
                                    <p:animEffect transition="in" filter="wipe(up)">
                                      <p:cBhvr>
                                        <p:cTn id="15" dur="500"/>
                                        <p:tgtEl>
                                          <p:spTgt spid="19765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7638"/>
                                        </p:tgtEl>
                                        <p:attrNameLst>
                                          <p:attrName>style.visibility</p:attrName>
                                        </p:attrNameLst>
                                      </p:cBhvr>
                                      <p:to>
                                        <p:strVal val="visible"/>
                                      </p:to>
                                    </p:set>
                                    <p:animEffect transition="in" filter="wipe(left)">
                                      <p:cBhvr>
                                        <p:cTn id="19" dur="500"/>
                                        <p:tgtEl>
                                          <p:spTgt spid="19763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97637"/>
                                        </p:tgtEl>
                                        <p:attrNameLst>
                                          <p:attrName>style.visibility</p:attrName>
                                        </p:attrNameLst>
                                      </p:cBhvr>
                                      <p:to>
                                        <p:strVal val="visible"/>
                                      </p:to>
                                    </p:set>
                                    <p:animEffect transition="in" filter="box(in)">
                                      <p:cBhvr>
                                        <p:cTn id="24" dur="500"/>
                                        <p:tgtEl>
                                          <p:spTgt spid="197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animBg="1"/>
      <p:bldP spid="197638" grpId="0" autoUpdateAnimBg="0"/>
      <p:bldP spid="197639"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5" name="Picture 28"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44036" name="Picture 29" descr="Ch11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44038" name="TPAnswers"/>
          <p:cNvSpPr>
            <a:spLocks noGrp="1" noChangeArrowheads="1"/>
          </p:cNvSpPr>
          <p:nvPr>
            <p:ph type="body" idx="1"/>
            <p:custDataLst>
              <p:tags r:id="rId2"/>
            </p:custDataLst>
          </p:nvPr>
        </p:nvSpPr>
        <p:spPr bwMode="hidden">
          <a:xfrm>
            <a:off x="5791200" y="3962400"/>
            <a:ext cx="1447800" cy="1524000"/>
          </a:xfrm>
        </p:spPr>
        <p:txBody>
          <a:bodyPr/>
          <a:lstStyle/>
          <a:p>
            <a:pPr marL="609600" indent="-609600" eaLnBrk="1" hangingPunct="1">
              <a:buFontTx/>
              <a:buAutoNum type="arabicPeriod"/>
            </a:pPr>
            <a:r>
              <a:rPr lang="en-US" sz="2000" dirty="0">
                <a:solidFill>
                  <a:schemeClr val="bg1"/>
                </a:solidFill>
              </a:rPr>
              <a:t>A</a:t>
            </a:r>
          </a:p>
          <a:p>
            <a:pPr marL="609600" indent="-609600" eaLnBrk="1" hangingPunct="1">
              <a:buFontTx/>
              <a:buAutoNum type="arabicPeriod"/>
            </a:pPr>
            <a:r>
              <a:rPr lang="en-US" sz="2000" dirty="0">
                <a:solidFill>
                  <a:schemeClr val="bg1"/>
                </a:solidFill>
              </a:rPr>
              <a:t>B</a:t>
            </a:r>
          </a:p>
          <a:p>
            <a:pPr marL="609600" indent="-609600" eaLnBrk="1" hangingPunct="1">
              <a:buFontTx/>
              <a:buAutoNum type="arabicPeriod"/>
            </a:pPr>
            <a:r>
              <a:rPr lang="en-US" sz="2000" dirty="0">
                <a:solidFill>
                  <a:schemeClr val="bg1"/>
                </a:solidFill>
              </a:rPr>
              <a:t>C</a:t>
            </a:r>
          </a:p>
          <a:p>
            <a:pPr marL="609600" indent="-609600" eaLnBrk="1" hangingPunct="1">
              <a:buFontTx/>
              <a:buAutoNum type="arabicPeriod"/>
            </a:pPr>
            <a:r>
              <a:rPr lang="en-US" sz="2000" dirty="0">
                <a:solidFill>
                  <a:schemeClr val="bg1"/>
                </a:solidFill>
              </a:rPr>
              <a:t>D</a:t>
            </a:r>
          </a:p>
        </p:txBody>
      </p:sp>
      <p:sp>
        <p:nvSpPr>
          <p:cNvPr id="202757" name="Oval 5"/>
          <p:cNvSpPr>
            <a:spLocks noChangeArrowheads="1"/>
          </p:cNvSpPr>
          <p:nvPr/>
        </p:nvSpPr>
        <p:spPr bwMode="auto">
          <a:xfrm>
            <a:off x="3802583" y="4185575"/>
            <a:ext cx="404812"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202759" name="TPQuestion"/>
          <p:cNvSpPr>
            <a:spLocks noChangeArrowheads="1"/>
          </p:cNvSpPr>
          <p:nvPr/>
        </p:nvSpPr>
        <p:spPr bwMode="auto">
          <a:xfrm>
            <a:off x="685800" y="1371600"/>
            <a:ext cx="8020050" cy="457200"/>
          </a:xfrm>
          <a:prstGeom prst="rect">
            <a:avLst/>
          </a:prstGeom>
          <a:noFill/>
          <a:ln w="9525">
            <a:noFill/>
            <a:miter lim="800000"/>
            <a:headEnd/>
            <a:tailEnd/>
          </a:ln>
        </p:spPr>
        <p:txBody>
          <a:bodyPr>
            <a:prstTxWarp prst="textNoShape">
              <a:avLst/>
            </a:prstTxWarp>
          </a:bodyPr>
          <a:lstStyle/>
          <a:p>
            <a:pPr marL="342900">
              <a:spcBef>
                <a:spcPct val="0"/>
              </a:spcBef>
              <a:spcAft>
                <a:spcPct val="0"/>
              </a:spcAft>
            </a:pPr>
            <a:r>
              <a:rPr lang="en-US" sz="2200" b="1" dirty="0">
                <a:solidFill>
                  <a:srgbClr val="0000FF"/>
                </a:solidFill>
              </a:rPr>
              <a:t>Which choice shows a circle graph</a:t>
            </a:r>
            <a:br>
              <a:rPr lang="en-US" sz="2200" b="1" dirty="0">
                <a:solidFill>
                  <a:srgbClr val="0000FF"/>
                </a:solidFill>
              </a:rPr>
            </a:br>
            <a:r>
              <a:rPr lang="en-US" sz="2200" b="1" dirty="0">
                <a:solidFill>
                  <a:srgbClr val="0000FF"/>
                </a:solidFill>
              </a:rPr>
              <a:t>for the set of data about weekend </a:t>
            </a:r>
            <a:br>
              <a:rPr lang="en-US" sz="2200" b="1" dirty="0">
                <a:solidFill>
                  <a:srgbClr val="0000FF"/>
                </a:solidFill>
              </a:rPr>
            </a:br>
            <a:r>
              <a:rPr lang="en-US" sz="2200" b="1" dirty="0">
                <a:solidFill>
                  <a:srgbClr val="0000FF"/>
                </a:solidFill>
              </a:rPr>
              <a:t>destinations given in the table?</a:t>
            </a:r>
          </a:p>
        </p:txBody>
      </p:sp>
      <p:sp>
        <p:nvSpPr>
          <p:cNvPr id="44046" name="Text Box 16"/>
          <p:cNvSpPr txBox="1">
            <a:spLocks noChangeArrowheads="1"/>
          </p:cNvSpPr>
          <p:nvPr/>
        </p:nvSpPr>
        <p:spPr bwMode="auto">
          <a:xfrm>
            <a:off x="4848225" y="752475"/>
            <a:ext cx="2498725"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b="1">
                <a:solidFill>
                  <a:srgbClr val="E01B22"/>
                </a:solidFill>
              </a:rPr>
              <a:t> (over Lesson 11-3)</a:t>
            </a:r>
          </a:p>
        </p:txBody>
      </p:sp>
      <p:pic>
        <p:nvPicPr>
          <p:cNvPr id="44047"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a:ln w="9525">
            <a:noFill/>
            <a:miter lim="800000"/>
            <a:headEnd/>
            <a:tailEnd/>
          </a:ln>
        </p:spPr>
      </p:pic>
      <p:pic>
        <p:nvPicPr>
          <p:cNvPr id="202774" name="Picture 22" descr="5m_9_4F"/>
          <p:cNvPicPr>
            <a:picLocks noChangeAspect="1" noChangeArrowheads="1"/>
          </p:cNvPicPr>
          <p:nvPr/>
        </p:nvPicPr>
        <p:blipFill>
          <a:blip r:embed="rId9"/>
          <a:srcRect/>
          <a:stretch>
            <a:fillRect/>
          </a:stretch>
        </p:blipFill>
        <p:spPr bwMode="auto">
          <a:xfrm>
            <a:off x="6096000" y="1524000"/>
            <a:ext cx="2716213" cy="1660525"/>
          </a:xfrm>
          <a:prstGeom prst="rect">
            <a:avLst/>
          </a:prstGeom>
          <a:noFill/>
          <a:ln w="9525">
            <a:noFill/>
            <a:miter lim="800000"/>
            <a:headEnd/>
            <a:tailEnd/>
          </a:ln>
        </p:spPr>
      </p:pic>
      <p:grpSp>
        <p:nvGrpSpPr>
          <p:cNvPr id="2" name="Group 27"/>
          <p:cNvGrpSpPr>
            <a:grpSpLocks/>
          </p:cNvGrpSpPr>
          <p:nvPr/>
        </p:nvGrpSpPr>
        <p:grpSpPr bwMode="auto">
          <a:xfrm>
            <a:off x="1066800" y="2667000"/>
            <a:ext cx="4984750" cy="3676650"/>
            <a:chOff x="672" y="1680"/>
            <a:chExt cx="3140" cy="2316"/>
          </a:xfrm>
        </p:grpSpPr>
        <p:sp>
          <p:nvSpPr>
            <p:cNvPr id="44050" name="TPAnswers"/>
            <p:cNvSpPr>
              <a:spLocks noChangeArrowheads="1"/>
            </p:cNvSpPr>
            <p:nvPr>
              <p:custDataLst>
                <p:tags r:id="rId3"/>
              </p:custDataLst>
            </p:nvPr>
          </p:nvSpPr>
          <p:spPr bwMode="auto">
            <a:xfrm>
              <a:off x="672" y="1680"/>
              <a:ext cx="2754" cy="1819"/>
            </a:xfrm>
            <a:prstGeom prst="rect">
              <a:avLst/>
            </a:prstGeom>
            <a:noFill/>
            <a:ln w="9525">
              <a:noFill/>
              <a:miter lim="800000"/>
              <a:headEnd/>
              <a:tailEnd/>
            </a:ln>
          </p:spPr>
          <p:txBody>
            <a:bodyPr>
              <a:prstTxWarp prst="textNoShape">
                <a:avLst/>
              </a:prstTxWarp>
            </a:bodyPr>
            <a:lstStyle/>
            <a:p>
              <a:pPr marL="533400" indent="-533400">
                <a:spcBef>
                  <a:spcPct val="70000"/>
                </a:spcBef>
                <a:spcAft>
                  <a:spcPct val="50000"/>
                </a:spcAft>
                <a:buClr>
                  <a:srgbClr val="00539D"/>
                </a:buClr>
              </a:pPr>
              <a:r>
                <a:rPr lang="pt-BR" b="1" dirty="0">
                  <a:solidFill>
                    <a:srgbClr val="00539D"/>
                  </a:solidFill>
                  <a:sym typeface="Symbol" pitchFamily="-97" charset="2"/>
                </a:rPr>
                <a:t>A</a:t>
              </a:r>
              <a:r>
                <a:rPr lang="pt-BR" b="1" dirty="0" smtClean="0">
                  <a:solidFill>
                    <a:srgbClr val="00539D"/>
                  </a:solidFill>
                  <a:sym typeface="Symbol" pitchFamily="-97" charset="2"/>
                </a:rPr>
                <a:t>.		</a:t>
              </a:r>
              <a:r>
                <a:rPr lang="pt-BR" b="1" dirty="0" smtClean="0">
                  <a:solidFill>
                    <a:schemeClr val="tx1"/>
                  </a:solidFill>
                  <a:sym typeface="Symbol" pitchFamily="-97" charset="2"/>
                </a:rPr>
                <a:t>	</a:t>
              </a:r>
              <a:r>
                <a:rPr lang="pt-BR" b="1" dirty="0">
                  <a:solidFill>
                    <a:schemeClr val="tx1"/>
                  </a:solidFill>
                  <a:sym typeface="Symbol" pitchFamily="-97" charset="2"/>
                </a:rPr>
                <a:t>			</a:t>
              </a:r>
              <a:r>
                <a:rPr lang="pt-BR" b="1" dirty="0">
                  <a:solidFill>
                    <a:srgbClr val="00539D"/>
                  </a:solidFill>
                  <a:sym typeface="Symbol" pitchFamily="-97" charset="2"/>
                </a:rPr>
                <a:t>B.</a:t>
              </a:r>
              <a:br>
                <a:rPr lang="pt-BR" b="1" dirty="0">
                  <a:solidFill>
                    <a:srgbClr val="00539D"/>
                  </a:solidFill>
                  <a:sym typeface="Symbol" pitchFamily="-97" charset="2"/>
                </a:rPr>
              </a:br>
              <a:r>
                <a:rPr lang="pt-BR" b="1" dirty="0">
                  <a:solidFill>
                    <a:schemeClr val="tx1"/>
                  </a:solidFill>
                  <a:sym typeface="Symbol" pitchFamily="-97" charset="2"/>
                </a:rPr>
                <a:t>	</a:t>
              </a:r>
            </a:p>
            <a:p>
              <a:pPr marL="533400" indent="-533400">
                <a:spcBef>
                  <a:spcPct val="70000"/>
                </a:spcBef>
                <a:spcAft>
                  <a:spcPct val="50000"/>
                </a:spcAft>
                <a:buClr>
                  <a:srgbClr val="00539D"/>
                </a:buClr>
              </a:pPr>
              <a:endParaRPr lang="pt-BR" b="1" dirty="0">
                <a:solidFill>
                  <a:schemeClr val="tx1"/>
                </a:solidFill>
                <a:sym typeface="Symbol" pitchFamily="-97" charset="2"/>
              </a:endParaRPr>
            </a:p>
            <a:p>
              <a:pPr marL="533400" indent="-533400">
                <a:spcBef>
                  <a:spcPct val="70000"/>
                </a:spcBef>
                <a:spcAft>
                  <a:spcPct val="50000"/>
                </a:spcAft>
                <a:buClr>
                  <a:srgbClr val="00539D"/>
                </a:buClr>
              </a:pPr>
              <a:r>
                <a:rPr lang="pt-BR" b="1" dirty="0" smtClean="0">
                  <a:solidFill>
                    <a:srgbClr val="00539D"/>
                  </a:solidFill>
                  <a:sym typeface="Symbol" pitchFamily="-97" charset="2"/>
                </a:rPr>
                <a:t>C		.</a:t>
              </a:r>
              <a:r>
                <a:rPr lang="pt-BR" b="1" dirty="0">
                  <a:solidFill>
                    <a:schemeClr val="tx1"/>
                  </a:solidFill>
                  <a:sym typeface="Symbol" pitchFamily="-97" charset="2"/>
                </a:rPr>
                <a:t>				</a:t>
              </a:r>
              <a:r>
                <a:rPr lang="pt-BR" b="1" dirty="0">
                  <a:solidFill>
                    <a:srgbClr val="00539D"/>
                  </a:solidFill>
                  <a:sym typeface="Symbol" pitchFamily="-97" charset="2"/>
                </a:rPr>
                <a:t>D.</a:t>
              </a:r>
              <a:r>
                <a:rPr lang="pt-BR" b="1" dirty="0">
                  <a:solidFill>
                    <a:schemeClr val="tx1"/>
                  </a:solidFill>
                  <a:sym typeface="Symbol" pitchFamily="-97" charset="2"/>
                </a:rPr>
                <a:t>	</a:t>
              </a:r>
            </a:p>
          </p:txBody>
        </p:sp>
        <p:pic>
          <p:nvPicPr>
            <p:cNvPr id="44051" name="Picture 23" descr="5m_9_4G"/>
            <p:cNvPicPr>
              <a:picLocks noChangeAspect="1" noChangeArrowheads="1"/>
            </p:cNvPicPr>
            <p:nvPr/>
          </p:nvPicPr>
          <p:blipFill>
            <a:blip r:embed="rId10"/>
            <a:srcRect/>
            <a:stretch>
              <a:fillRect/>
            </a:stretch>
          </p:blipFill>
          <p:spPr bwMode="auto">
            <a:xfrm>
              <a:off x="1008" y="1701"/>
              <a:ext cx="1076" cy="1104"/>
            </a:xfrm>
            <a:prstGeom prst="rect">
              <a:avLst/>
            </a:prstGeom>
            <a:noFill/>
            <a:ln w="9525">
              <a:noFill/>
              <a:miter lim="800000"/>
              <a:headEnd/>
              <a:tailEnd/>
            </a:ln>
          </p:spPr>
        </p:pic>
        <p:pic>
          <p:nvPicPr>
            <p:cNvPr id="44052" name="Picture 24" descr="5m_9_4H"/>
            <p:cNvPicPr>
              <a:picLocks noChangeAspect="1" noChangeArrowheads="1"/>
            </p:cNvPicPr>
            <p:nvPr/>
          </p:nvPicPr>
          <p:blipFill>
            <a:blip r:embed="rId11"/>
            <a:srcRect/>
            <a:stretch>
              <a:fillRect/>
            </a:stretch>
          </p:blipFill>
          <p:spPr bwMode="auto">
            <a:xfrm>
              <a:off x="2736" y="1701"/>
              <a:ext cx="1076" cy="1104"/>
            </a:xfrm>
            <a:prstGeom prst="rect">
              <a:avLst/>
            </a:prstGeom>
            <a:noFill/>
            <a:ln w="9525">
              <a:noFill/>
              <a:miter lim="800000"/>
              <a:headEnd/>
              <a:tailEnd/>
            </a:ln>
          </p:spPr>
        </p:pic>
        <p:pic>
          <p:nvPicPr>
            <p:cNvPr id="44053" name="Picture 25" descr="5m_9_4I"/>
            <p:cNvPicPr>
              <a:picLocks noChangeAspect="1" noChangeArrowheads="1"/>
            </p:cNvPicPr>
            <p:nvPr/>
          </p:nvPicPr>
          <p:blipFill>
            <a:blip r:embed="rId12"/>
            <a:srcRect/>
            <a:stretch>
              <a:fillRect/>
            </a:stretch>
          </p:blipFill>
          <p:spPr bwMode="auto">
            <a:xfrm>
              <a:off x="1008" y="2892"/>
              <a:ext cx="1076" cy="1104"/>
            </a:xfrm>
            <a:prstGeom prst="rect">
              <a:avLst/>
            </a:prstGeom>
            <a:noFill/>
            <a:ln w="9525">
              <a:noFill/>
              <a:miter lim="800000"/>
              <a:headEnd/>
              <a:tailEnd/>
            </a:ln>
          </p:spPr>
        </p:pic>
        <p:pic>
          <p:nvPicPr>
            <p:cNvPr id="44054" name="Picture 26" descr="5m_9_4J"/>
            <p:cNvPicPr>
              <a:picLocks noChangeAspect="1" noChangeArrowheads="1"/>
            </p:cNvPicPr>
            <p:nvPr/>
          </p:nvPicPr>
          <p:blipFill>
            <a:blip r:embed="rId13"/>
            <a:srcRect/>
            <a:stretch>
              <a:fillRect/>
            </a:stretch>
          </p:blipFill>
          <p:spPr bwMode="auto">
            <a:xfrm>
              <a:off x="2736" y="2892"/>
              <a:ext cx="1076" cy="1104"/>
            </a:xfrm>
            <a:prstGeom prst="rect">
              <a:avLst/>
            </a:prstGeom>
            <a:noFill/>
            <a:ln w="9525">
              <a:noFill/>
              <a:miter lim="800000"/>
              <a:headEnd/>
              <a:tailEnd/>
            </a:ln>
          </p:spPr>
        </p:pic>
      </p:grpSp>
      <p:pic>
        <p:nvPicPr>
          <p:cNvPr id="16" name="Picture 8" descr="Example3"/>
          <p:cNvPicPr>
            <a:picLocks noChangeAspect="1" noChangeArrowheads="1"/>
          </p:cNvPicPr>
          <p:nvPr/>
        </p:nvPicPr>
        <p:blipFill>
          <a:blip r:embed="rId14"/>
          <a:srcRect/>
          <a:stretch>
            <a:fillRect/>
          </a:stretch>
        </p:blipFill>
        <p:spPr bwMode="auto">
          <a:xfrm>
            <a:off x="609600" y="13716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2759"/>
                                        </p:tgtEl>
                                        <p:attrNameLst>
                                          <p:attrName>style.visibility</p:attrName>
                                        </p:attrNameLst>
                                      </p:cBhvr>
                                      <p:to>
                                        <p:strVal val="visible"/>
                                      </p:to>
                                    </p:set>
                                    <p:animEffect transition="in" filter="wipe(left)">
                                      <p:cBhvr>
                                        <p:cTn id="11" dur="500"/>
                                        <p:tgtEl>
                                          <p:spTgt spid="20275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2774"/>
                                        </p:tgtEl>
                                        <p:attrNameLst>
                                          <p:attrName>style.visibility</p:attrName>
                                        </p:attrNameLst>
                                      </p:cBhvr>
                                      <p:to>
                                        <p:strVal val="visible"/>
                                      </p:to>
                                    </p:set>
                                    <p:animEffect transition="in" filter="wipe(left)">
                                      <p:cBhvr>
                                        <p:cTn id="15" dur="500"/>
                                        <p:tgtEl>
                                          <p:spTgt spid="20277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02757"/>
                                        </p:tgtEl>
                                        <p:attrNameLst>
                                          <p:attrName>style.visibility</p:attrName>
                                        </p:attrNameLst>
                                      </p:cBhvr>
                                      <p:to>
                                        <p:strVal val="visible"/>
                                      </p:to>
                                    </p:set>
                                    <p:animEffect transition="in" filter="box(in)">
                                      <p:cBhvr>
                                        <p:cTn id="24" dur="500"/>
                                        <p:tgtEl>
                                          <p:spTgt spid="202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animBg="1"/>
      <p:bldP spid="202759"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3" name="Picture 29"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46084" name="Picture 30" descr="Ch11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46085" name="TPAnswers"/>
          <p:cNvSpPr>
            <a:spLocks noGrp="1" noChangeArrowheads="1"/>
          </p:cNvSpPr>
          <p:nvPr>
            <p:ph type="body" idx="1"/>
            <p:custDataLst>
              <p:tags r:id="rId2"/>
            </p:custDataLst>
          </p:nvPr>
        </p:nvSpPr>
        <p:spPr bwMode="hidden">
          <a:xfrm>
            <a:off x="5181600" y="46482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203781" name="Oval 5"/>
          <p:cNvSpPr>
            <a:spLocks noChangeArrowheads="1"/>
          </p:cNvSpPr>
          <p:nvPr/>
        </p:nvSpPr>
        <p:spPr bwMode="auto">
          <a:xfrm>
            <a:off x="3255074" y="2947987"/>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203783" name="TPQuestion"/>
          <p:cNvSpPr>
            <a:spLocks noChangeArrowheads="1"/>
          </p:cNvSpPr>
          <p:nvPr/>
        </p:nvSpPr>
        <p:spPr bwMode="auto">
          <a:xfrm>
            <a:off x="685800" y="1295400"/>
            <a:ext cx="8020050" cy="457200"/>
          </a:xfrm>
          <a:prstGeom prst="rect">
            <a:avLst/>
          </a:prstGeom>
          <a:noFill/>
          <a:ln w="9525">
            <a:noFill/>
            <a:miter lim="800000"/>
            <a:headEnd/>
            <a:tailEnd/>
          </a:ln>
        </p:spPr>
        <p:txBody>
          <a:bodyPr>
            <a:prstTxWarp prst="textNoShape">
              <a:avLst/>
            </a:prstTxWarp>
          </a:bodyPr>
          <a:lstStyle/>
          <a:p>
            <a:pPr marL="342900">
              <a:spcBef>
                <a:spcPct val="0"/>
              </a:spcBef>
              <a:spcAft>
                <a:spcPct val="0"/>
              </a:spcAft>
            </a:pPr>
            <a:r>
              <a:rPr lang="en-US" sz="2200" b="1" dirty="0">
                <a:solidFill>
                  <a:srgbClr val="0000FF"/>
                </a:solidFill>
              </a:rPr>
              <a:t>The table shows the different hair </a:t>
            </a:r>
            <a:br>
              <a:rPr lang="en-US" sz="2200" b="1" dirty="0">
                <a:solidFill>
                  <a:srgbClr val="0000FF"/>
                </a:solidFill>
              </a:rPr>
            </a:br>
            <a:r>
              <a:rPr lang="en-US" sz="2200" b="1" dirty="0">
                <a:solidFill>
                  <a:srgbClr val="0000FF"/>
                </a:solidFill>
              </a:rPr>
              <a:t>colors of the students in a class.</a:t>
            </a:r>
            <a:br>
              <a:rPr lang="en-US" sz="2200" b="1" dirty="0">
                <a:solidFill>
                  <a:srgbClr val="0000FF"/>
                </a:solidFill>
              </a:rPr>
            </a:br>
            <a:r>
              <a:rPr lang="en-US" sz="2200" b="1" dirty="0">
                <a:solidFill>
                  <a:srgbClr val="0000FF"/>
                </a:solidFill>
              </a:rPr>
              <a:t>Identify the circle graph for the data</a:t>
            </a:r>
            <a:r>
              <a:rPr lang="en-US" sz="2200" b="1" dirty="0">
                <a:solidFill>
                  <a:srgbClr val="00539D"/>
                </a:solidFill>
              </a:rPr>
              <a:t>.</a:t>
            </a:r>
          </a:p>
        </p:txBody>
      </p:sp>
      <p:sp>
        <p:nvSpPr>
          <p:cNvPr id="46094" name="Text Box 16"/>
          <p:cNvSpPr txBox="1">
            <a:spLocks noChangeArrowheads="1"/>
          </p:cNvSpPr>
          <p:nvPr/>
        </p:nvSpPr>
        <p:spPr bwMode="auto">
          <a:xfrm>
            <a:off x="4848225" y="752475"/>
            <a:ext cx="2498725" cy="396875"/>
          </a:xfrm>
          <a:prstGeom prst="rect">
            <a:avLst/>
          </a:prstGeom>
          <a:noFill/>
          <a:ln w="9525">
            <a:noFill/>
            <a:miter lim="800000"/>
            <a:headEnd/>
            <a:tailEnd/>
          </a:ln>
        </p:spPr>
        <p:txBody>
          <a:bodyPr wrap="none">
            <a:prstTxWarp prst="textNoShape">
              <a:avLst/>
            </a:prstTxWarp>
            <a:spAutoFit/>
          </a:bodyPr>
          <a:lstStyle/>
          <a:p>
            <a:pPr>
              <a:lnSpc>
                <a:spcPct val="100000"/>
              </a:lnSpc>
              <a:spcBef>
                <a:spcPct val="0"/>
              </a:spcBef>
              <a:spcAft>
                <a:spcPct val="0"/>
              </a:spcAft>
            </a:pPr>
            <a:r>
              <a:rPr lang="en-US" sz="2000" b="1">
                <a:solidFill>
                  <a:srgbClr val="E01B22"/>
                </a:solidFill>
              </a:rPr>
              <a:t> (over Lesson 11-3)</a:t>
            </a:r>
          </a:p>
        </p:txBody>
      </p:sp>
      <p:pic>
        <p:nvPicPr>
          <p:cNvPr id="46095"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a:ln w="9525">
            <a:noFill/>
            <a:miter lim="800000"/>
            <a:headEnd/>
            <a:tailEnd/>
          </a:ln>
        </p:spPr>
      </p:pic>
      <p:pic>
        <p:nvPicPr>
          <p:cNvPr id="203804" name="Picture 28" descr="5m_9_4K"/>
          <p:cNvPicPr>
            <a:picLocks noChangeAspect="1" noChangeArrowheads="1"/>
          </p:cNvPicPr>
          <p:nvPr/>
        </p:nvPicPr>
        <p:blipFill>
          <a:blip r:embed="rId9"/>
          <a:srcRect/>
          <a:stretch>
            <a:fillRect/>
          </a:stretch>
        </p:blipFill>
        <p:spPr bwMode="auto">
          <a:xfrm>
            <a:off x="5986463" y="1524000"/>
            <a:ext cx="2852737" cy="1841500"/>
          </a:xfrm>
          <a:prstGeom prst="rect">
            <a:avLst/>
          </a:prstGeom>
          <a:noFill/>
          <a:ln w="9525">
            <a:noFill/>
            <a:miter lim="800000"/>
            <a:headEnd/>
            <a:tailEnd/>
          </a:ln>
        </p:spPr>
      </p:pic>
      <p:grpSp>
        <p:nvGrpSpPr>
          <p:cNvPr id="2" name="Group 36"/>
          <p:cNvGrpSpPr>
            <a:grpSpLocks/>
          </p:cNvGrpSpPr>
          <p:nvPr/>
        </p:nvGrpSpPr>
        <p:grpSpPr bwMode="auto">
          <a:xfrm>
            <a:off x="1066800" y="2876550"/>
            <a:ext cx="4984750" cy="3752850"/>
            <a:chOff x="672" y="1812"/>
            <a:chExt cx="3140" cy="2364"/>
          </a:xfrm>
        </p:grpSpPr>
        <p:sp>
          <p:nvSpPr>
            <p:cNvPr id="46098" name="TPAnswers"/>
            <p:cNvSpPr>
              <a:spLocks noChangeArrowheads="1"/>
            </p:cNvSpPr>
            <p:nvPr>
              <p:custDataLst>
                <p:tags r:id="rId3"/>
              </p:custDataLst>
            </p:nvPr>
          </p:nvSpPr>
          <p:spPr bwMode="auto">
            <a:xfrm>
              <a:off x="672" y="1860"/>
              <a:ext cx="3140" cy="2316"/>
            </a:xfrm>
            <a:prstGeom prst="rect">
              <a:avLst/>
            </a:prstGeom>
            <a:noFill/>
            <a:ln w="9525">
              <a:noFill/>
              <a:miter lim="800000"/>
              <a:headEnd/>
              <a:tailEnd/>
            </a:ln>
          </p:spPr>
          <p:txBody>
            <a:bodyPr>
              <a:prstTxWarp prst="textNoShape">
                <a:avLst/>
              </a:prstTxWarp>
            </a:bodyPr>
            <a:lstStyle/>
            <a:p>
              <a:pPr marL="533400" indent="-533400">
                <a:spcBef>
                  <a:spcPct val="83000"/>
                </a:spcBef>
                <a:spcAft>
                  <a:spcPct val="83000"/>
                </a:spcAft>
                <a:buClr>
                  <a:srgbClr val="00539D"/>
                </a:buClr>
              </a:pPr>
              <a:r>
                <a:rPr lang="pt-BR" b="1" dirty="0">
                  <a:solidFill>
                    <a:srgbClr val="00539D"/>
                  </a:solidFill>
                  <a:sym typeface="Symbol" pitchFamily="-97" charset="2"/>
                </a:rPr>
                <a:t>A</a:t>
              </a:r>
              <a:r>
                <a:rPr lang="pt-BR" b="1" dirty="0" smtClean="0">
                  <a:solidFill>
                    <a:srgbClr val="00539D"/>
                  </a:solidFill>
                  <a:sym typeface="Symbol" pitchFamily="-97" charset="2"/>
                </a:rPr>
                <a:t>.   	      </a:t>
              </a:r>
              <a:r>
                <a:rPr lang="pt-BR" b="1" dirty="0" smtClean="0">
                  <a:solidFill>
                    <a:schemeClr val="tx1"/>
                  </a:solidFill>
                  <a:sym typeface="Symbol" pitchFamily="-97" charset="2"/>
                </a:rPr>
                <a:t>		</a:t>
              </a:r>
              <a:r>
                <a:rPr lang="pt-BR" b="1" dirty="0">
                  <a:solidFill>
                    <a:schemeClr val="tx1"/>
                  </a:solidFill>
                  <a:sym typeface="Symbol" pitchFamily="-97" charset="2"/>
                </a:rPr>
                <a:t>  </a:t>
              </a:r>
              <a:r>
                <a:rPr lang="pt-BR" b="1" dirty="0" smtClean="0">
                  <a:solidFill>
                    <a:schemeClr val="tx1"/>
                  </a:solidFill>
                  <a:sym typeface="Symbol" pitchFamily="-97" charset="2"/>
                </a:rPr>
                <a:t>    </a:t>
              </a:r>
              <a:r>
                <a:rPr lang="pt-BR" b="1" dirty="0" smtClean="0">
                  <a:solidFill>
                    <a:srgbClr val="00539D"/>
                  </a:solidFill>
                  <a:sym typeface="Symbol" pitchFamily="-97" charset="2"/>
                </a:rPr>
                <a:t>B</a:t>
              </a:r>
              <a:r>
                <a:rPr lang="pt-BR" b="1" dirty="0">
                  <a:solidFill>
                    <a:srgbClr val="00539D"/>
                  </a:solidFill>
                  <a:sym typeface="Symbol" pitchFamily="-97" charset="2"/>
                </a:rPr>
                <a:t>.</a:t>
              </a:r>
              <a:r>
                <a:rPr lang="pt-BR" b="1" dirty="0">
                  <a:solidFill>
                    <a:schemeClr val="tx1"/>
                  </a:solidFill>
                  <a:sym typeface="Symbol" pitchFamily="-97" charset="2"/>
                </a:rPr>
                <a:t>	</a:t>
              </a:r>
              <a:br>
                <a:rPr lang="pt-BR" b="1" dirty="0">
                  <a:solidFill>
                    <a:schemeClr val="tx1"/>
                  </a:solidFill>
                  <a:sym typeface="Symbol" pitchFamily="-97" charset="2"/>
                </a:rPr>
              </a:br>
              <a:r>
                <a:rPr lang="pt-BR" b="1" dirty="0">
                  <a:solidFill>
                    <a:schemeClr val="tx1"/>
                  </a:solidFill>
                  <a:sym typeface="Symbol" pitchFamily="-97" charset="2"/>
                </a:rPr>
                <a:t/>
              </a:r>
              <a:br>
                <a:rPr lang="pt-BR" b="1" dirty="0">
                  <a:solidFill>
                    <a:schemeClr val="tx1"/>
                  </a:solidFill>
                  <a:sym typeface="Symbol" pitchFamily="-97" charset="2"/>
                </a:rPr>
              </a:br>
              <a:endParaRPr lang="pt-BR" b="1" dirty="0">
                <a:solidFill>
                  <a:schemeClr val="tx1"/>
                </a:solidFill>
                <a:sym typeface="Symbol" pitchFamily="-97" charset="2"/>
              </a:endParaRPr>
            </a:p>
            <a:p>
              <a:pPr marL="533400" indent="-533400">
                <a:spcBef>
                  <a:spcPct val="83000"/>
                </a:spcBef>
                <a:spcAft>
                  <a:spcPct val="83000"/>
                </a:spcAft>
                <a:buClr>
                  <a:srgbClr val="00539D"/>
                </a:buClr>
              </a:pPr>
              <a:r>
                <a:rPr lang="pt-BR" b="1" dirty="0">
                  <a:solidFill>
                    <a:srgbClr val="00539D"/>
                  </a:solidFill>
                  <a:sym typeface="Symbol" pitchFamily="-97" charset="2"/>
                </a:rPr>
                <a:t>C</a:t>
              </a:r>
              <a:r>
                <a:rPr lang="pt-BR" b="1" dirty="0" smtClean="0">
                  <a:solidFill>
                    <a:srgbClr val="00539D"/>
                  </a:solidFill>
                  <a:sym typeface="Symbol" pitchFamily="-97" charset="2"/>
                </a:rPr>
                <a:t>.	</a:t>
              </a:r>
              <a:r>
                <a:rPr lang="pt-BR" b="1" dirty="0" smtClean="0">
                  <a:solidFill>
                    <a:schemeClr val="tx1"/>
                  </a:solidFill>
                  <a:sym typeface="Symbol" pitchFamily="-97" charset="2"/>
                </a:rPr>
                <a:t>	</a:t>
              </a:r>
              <a:r>
                <a:rPr lang="pt-BR" b="1" dirty="0">
                  <a:solidFill>
                    <a:schemeClr val="tx1"/>
                  </a:solidFill>
                  <a:sym typeface="Symbol" pitchFamily="-97" charset="2"/>
                </a:rPr>
                <a:t>		  </a:t>
              </a:r>
              <a:r>
                <a:rPr lang="pt-BR" b="1" dirty="0" smtClean="0">
                  <a:solidFill>
                    <a:schemeClr val="tx1"/>
                  </a:solidFill>
                  <a:sym typeface="Symbol" pitchFamily="-97" charset="2"/>
                </a:rPr>
                <a:t>     </a:t>
              </a:r>
              <a:r>
                <a:rPr lang="pt-BR" b="1" dirty="0" smtClean="0">
                  <a:solidFill>
                    <a:srgbClr val="00539D"/>
                  </a:solidFill>
                  <a:sym typeface="Symbol" pitchFamily="-97" charset="2"/>
                </a:rPr>
                <a:t>D</a:t>
              </a:r>
              <a:r>
                <a:rPr lang="pt-BR" b="1" dirty="0">
                  <a:solidFill>
                    <a:srgbClr val="00539D"/>
                  </a:solidFill>
                  <a:sym typeface="Symbol" pitchFamily="-97" charset="2"/>
                </a:rPr>
                <a:t>.</a:t>
              </a:r>
              <a:r>
                <a:rPr lang="pt-BR" b="1" dirty="0">
                  <a:solidFill>
                    <a:schemeClr val="tx1"/>
                  </a:solidFill>
                  <a:sym typeface="Symbol" pitchFamily="-97" charset="2"/>
                </a:rPr>
                <a:t>	</a:t>
              </a:r>
            </a:p>
          </p:txBody>
        </p:sp>
        <p:pic>
          <p:nvPicPr>
            <p:cNvPr id="46099" name="Picture 32" descr="5Min-11-4-3-A"/>
            <p:cNvPicPr>
              <a:picLocks noChangeAspect="1" noChangeArrowheads="1"/>
            </p:cNvPicPr>
            <p:nvPr/>
          </p:nvPicPr>
          <p:blipFill>
            <a:blip r:embed="rId10"/>
            <a:srcRect/>
            <a:stretch>
              <a:fillRect/>
            </a:stretch>
          </p:blipFill>
          <p:spPr bwMode="auto">
            <a:xfrm>
              <a:off x="914" y="1812"/>
              <a:ext cx="1006" cy="1016"/>
            </a:xfrm>
            <a:prstGeom prst="rect">
              <a:avLst/>
            </a:prstGeom>
            <a:noFill/>
            <a:ln w="9525">
              <a:noFill/>
              <a:miter lim="800000"/>
              <a:headEnd/>
              <a:tailEnd/>
            </a:ln>
          </p:spPr>
        </p:pic>
        <p:pic>
          <p:nvPicPr>
            <p:cNvPr id="46100" name="Picture 33" descr="5Min-11-4-3-B"/>
            <p:cNvPicPr>
              <a:picLocks noChangeAspect="1" noChangeArrowheads="1"/>
            </p:cNvPicPr>
            <p:nvPr/>
          </p:nvPicPr>
          <p:blipFill>
            <a:blip r:embed="rId11"/>
            <a:srcRect/>
            <a:stretch>
              <a:fillRect/>
            </a:stretch>
          </p:blipFill>
          <p:spPr bwMode="auto">
            <a:xfrm>
              <a:off x="2304" y="1812"/>
              <a:ext cx="1006" cy="1016"/>
            </a:xfrm>
            <a:prstGeom prst="rect">
              <a:avLst/>
            </a:prstGeom>
            <a:noFill/>
            <a:ln w="9525">
              <a:noFill/>
              <a:miter lim="800000"/>
              <a:headEnd/>
              <a:tailEnd/>
            </a:ln>
          </p:spPr>
        </p:pic>
        <p:pic>
          <p:nvPicPr>
            <p:cNvPr id="46101" name="Picture 34" descr="5Min-11-4-3-C"/>
            <p:cNvPicPr>
              <a:picLocks noChangeAspect="1" noChangeArrowheads="1"/>
            </p:cNvPicPr>
            <p:nvPr/>
          </p:nvPicPr>
          <p:blipFill>
            <a:blip r:embed="rId12"/>
            <a:srcRect/>
            <a:stretch>
              <a:fillRect/>
            </a:stretch>
          </p:blipFill>
          <p:spPr bwMode="auto">
            <a:xfrm>
              <a:off x="914" y="2880"/>
              <a:ext cx="1006" cy="1016"/>
            </a:xfrm>
            <a:prstGeom prst="rect">
              <a:avLst/>
            </a:prstGeom>
            <a:noFill/>
            <a:ln w="9525">
              <a:noFill/>
              <a:miter lim="800000"/>
              <a:headEnd/>
              <a:tailEnd/>
            </a:ln>
          </p:spPr>
        </p:pic>
        <p:pic>
          <p:nvPicPr>
            <p:cNvPr id="46102" name="Picture 35" descr="5Min-11-4-3-D"/>
            <p:cNvPicPr>
              <a:picLocks noChangeAspect="1" noChangeArrowheads="1"/>
            </p:cNvPicPr>
            <p:nvPr/>
          </p:nvPicPr>
          <p:blipFill>
            <a:blip r:embed="rId13"/>
            <a:srcRect/>
            <a:stretch>
              <a:fillRect/>
            </a:stretch>
          </p:blipFill>
          <p:spPr bwMode="auto">
            <a:xfrm>
              <a:off x="2304" y="2880"/>
              <a:ext cx="1006" cy="1016"/>
            </a:xfrm>
            <a:prstGeom prst="rect">
              <a:avLst/>
            </a:prstGeom>
            <a:noFill/>
            <a:ln w="9525">
              <a:noFill/>
              <a:miter lim="800000"/>
              <a:headEnd/>
              <a:tailEnd/>
            </a:ln>
          </p:spPr>
        </p:pic>
      </p:grpSp>
      <p:pic>
        <p:nvPicPr>
          <p:cNvPr id="16" name="Picture 15" descr="Example4"/>
          <p:cNvPicPr>
            <a:picLocks noChangeAspect="1" noChangeArrowheads="1"/>
          </p:cNvPicPr>
          <p:nvPr/>
        </p:nvPicPr>
        <p:blipFill>
          <a:blip r:embed="rId14"/>
          <a:srcRect/>
          <a:stretch>
            <a:fillRect/>
          </a:stretch>
        </p:blipFill>
        <p:spPr bwMode="auto">
          <a:xfrm>
            <a:off x="533400" y="12954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3783"/>
                                        </p:tgtEl>
                                        <p:attrNameLst>
                                          <p:attrName>style.visibility</p:attrName>
                                        </p:attrNameLst>
                                      </p:cBhvr>
                                      <p:to>
                                        <p:strVal val="visible"/>
                                      </p:to>
                                    </p:set>
                                    <p:animEffect transition="in" filter="wipe(left)">
                                      <p:cBhvr>
                                        <p:cTn id="11" dur="500"/>
                                        <p:tgtEl>
                                          <p:spTgt spid="20378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3804"/>
                                        </p:tgtEl>
                                        <p:attrNameLst>
                                          <p:attrName>style.visibility</p:attrName>
                                        </p:attrNameLst>
                                      </p:cBhvr>
                                      <p:to>
                                        <p:strVal val="visible"/>
                                      </p:to>
                                    </p:set>
                                    <p:animEffect transition="in" filter="wipe(left)">
                                      <p:cBhvr>
                                        <p:cTn id="15" dur="500"/>
                                        <p:tgtEl>
                                          <p:spTgt spid="2038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03781"/>
                                        </p:tgtEl>
                                        <p:attrNameLst>
                                          <p:attrName>style.visibility</p:attrName>
                                        </p:attrNameLst>
                                      </p:cBhvr>
                                      <p:to>
                                        <p:strVal val="visible"/>
                                      </p:to>
                                    </p:set>
                                    <p:animEffect transition="in" filter="box(in)">
                                      <p:cBhvr>
                                        <p:cTn id="24" dur="500"/>
                                        <p:tgtEl>
                                          <p:spTgt spid="203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animBg="1"/>
      <p:bldP spid="203783"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1139" name="Picture 3" descr="Vocab Head"/>
          <p:cNvPicPr>
            <a:picLocks noChangeAspect="1" noChangeArrowheads="1"/>
          </p:cNvPicPr>
          <p:nvPr/>
        </p:nvPicPr>
        <p:blipFill>
          <a:blip r:embed="rId4"/>
          <a:srcRect/>
          <a:stretch>
            <a:fillRect/>
          </a:stretch>
        </p:blipFill>
        <p:spPr bwMode="auto">
          <a:xfrm>
            <a:off x="1104900" y="2489200"/>
            <a:ext cx="3529013" cy="511175"/>
          </a:xfrm>
          <a:prstGeom prst="rect">
            <a:avLst/>
          </a:prstGeom>
          <a:noFill/>
        </p:spPr>
      </p:pic>
      <p:sp>
        <p:nvSpPr>
          <p:cNvPr id="91140" name="Rectangle 4"/>
          <p:cNvSpPr>
            <a:spLocks noChangeArrowheads="1"/>
          </p:cNvSpPr>
          <p:nvPr/>
        </p:nvSpPr>
        <p:spPr bwMode="auto">
          <a:xfrm>
            <a:off x="1057275" y="3048000"/>
            <a:ext cx="6181725" cy="461665"/>
          </a:xfrm>
          <a:prstGeom prst="rect">
            <a:avLst/>
          </a:prstGeom>
          <a:noFill/>
          <a:ln w="9525">
            <a:noFill/>
            <a:miter lim="800000"/>
            <a:headEnd/>
            <a:tailEnd/>
          </a:ln>
          <a:effectLst/>
        </p:spPr>
        <p:txBody>
          <a:bodyPr>
            <a:prstTxWarp prst="textNoShape">
              <a:avLst/>
            </a:prstTxWarp>
            <a:spAutoFit/>
          </a:bodyPr>
          <a:lstStyle/>
          <a:p>
            <a:pPr marL="342900" indent="-341313">
              <a:spcBef>
                <a:spcPct val="20000"/>
              </a:spcBef>
              <a:buFontTx/>
              <a:buChar char="•"/>
            </a:pPr>
            <a:r>
              <a:rPr lang="en-US" sz="2400" dirty="0"/>
              <a:t>measures of central tendency</a:t>
            </a:r>
          </a:p>
        </p:txBody>
      </p:sp>
      <p:pic>
        <p:nvPicPr>
          <p:cNvPr id="91141" name="Picture 5" descr="Main Idea Head2"/>
          <p:cNvPicPr>
            <a:picLocks noChangeAspect="1" noChangeArrowheads="1"/>
          </p:cNvPicPr>
          <p:nvPr/>
        </p:nvPicPr>
        <p:blipFill>
          <a:blip r:embed="rId5"/>
          <a:srcRect/>
          <a:stretch>
            <a:fillRect/>
          </a:stretch>
        </p:blipFill>
        <p:spPr bwMode="auto">
          <a:xfrm>
            <a:off x="1100138" y="842963"/>
            <a:ext cx="3529012" cy="511175"/>
          </a:xfrm>
          <a:prstGeom prst="rect">
            <a:avLst/>
          </a:prstGeom>
          <a:noFill/>
        </p:spPr>
      </p:pic>
      <p:sp>
        <p:nvSpPr>
          <p:cNvPr id="91142" name="Rectangle 6"/>
          <p:cNvSpPr>
            <a:spLocks noChangeArrowheads="1"/>
          </p:cNvSpPr>
          <p:nvPr/>
        </p:nvSpPr>
        <p:spPr bwMode="auto">
          <a:xfrm>
            <a:off x="1057275" y="3617913"/>
            <a:ext cx="3895725" cy="461665"/>
          </a:xfrm>
          <a:prstGeom prst="rect">
            <a:avLst/>
          </a:prstGeom>
          <a:noFill/>
          <a:ln w="9525">
            <a:noFill/>
            <a:miter lim="800000"/>
            <a:headEnd/>
            <a:tailEnd/>
          </a:ln>
          <a:effectLst/>
        </p:spPr>
        <p:txBody>
          <a:bodyPr>
            <a:prstTxWarp prst="textNoShape">
              <a:avLst/>
            </a:prstTxWarp>
            <a:spAutoFit/>
          </a:bodyPr>
          <a:lstStyle/>
          <a:p>
            <a:pPr marL="342900" indent="-341313">
              <a:spcBef>
                <a:spcPct val="20000"/>
              </a:spcBef>
              <a:buFontTx/>
              <a:buChar char="•"/>
            </a:pPr>
            <a:r>
              <a:rPr lang="en-US" sz="2400" dirty="0" smtClean="0"/>
              <a:t>mean</a:t>
            </a:r>
            <a:endParaRPr lang="en-US" dirty="0"/>
          </a:p>
        </p:txBody>
      </p:sp>
      <p:sp>
        <p:nvSpPr>
          <p:cNvPr id="91143" name="Rectangle 7"/>
          <p:cNvSpPr>
            <a:spLocks noChangeArrowheads="1"/>
          </p:cNvSpPr>
          <p:nvPr/>
        </p:nvSpPr>
        <p:spPr bwMode="auto">
          <a:xfrm>
            <a:off x="1057275" y="1500188"/>
            <a:ext cx="7858125" cy="461665"/>
          </a:xfrm>
          <a:prstGeom prst="rect">
            <a:avLst/>
          </a:prstGeom>
          <a:noFill/>
          <a:ln w="9525">
            <a:noFill/>
            <a:miter lim="800000"/>
            <a:headEnd/>
            <a:tailEnd/>
          </a:ln>
          <a:effectLst/>
        </p:spPr>
        <p:txBody>
          <a:bodyPr wrap="square">
            <a:prstTxWarp prst="textNoShape">
              <a:avLst/>
            </a:prstTxWarp>
            <a:spAutoFit/>
          </a:bodyPr>
          <a:lstStyle/>
          <a:p>
            <a:pPr marL="342900" indent="-342900">
              <a:spcBef>
                <a:spcPct val="20000"/>
              </a:spcBef>
              <a:buFontTx/>
              <a:buChar char="•"/>
            </a:pPr>
            <a:r>
              <a:rPr lang="en-US" sz="2400" dirty="0"/>
              <a:t>Find the mean, median, mode, and range of a set of data.</a:t>
            </a:r>
          </a:p>
        </p:txBody>
      </p:sp>
      <p:pic>
        <p:nvPicPr>
          <p:cNvPr id="91146" name="Picture 10" descr="LH_11-4"/>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1" name="Action Button: Forward or Next 1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057275" y="4202668"/>
            <a:ext cx="4572000" cy="461665"/>
          </a:xfrm>
          <a:prstGeom prst="rect">
            <a:avLst/>
          </a:prstGeom>
        </p:spPr>
        <p:txBody>
          <a:bodyPr>
            <a:spAutoFit/>
          </a:bodyPr>
          <a:lstStyle/>
          <a:p>
            <a:pPr marL="342900" indent="-341313">
              <a:spcBef>
                <a:spcPct val="20000"/>
              </a:spcBef>
              <a:buFontTx/>
              <a:buChar char="•"/>
            </a:pPr>
            <a:r>
              <a:rPr lang="en-US" sz="2400" dirty="0" smtClean="0"/>
              <a:t>median</a:t>
            </a:r>
            <a:endParaRPr lang="en-US" dirty="0" smtClean="0"/>
          </a:p>
        </p:txBody>
      </p:sp>
      <p:sp>
        <p:nvSpPr>
          <p:cNvPr id="14" name="Rectangle 13"/>
          <p:cNvSpPr/>
          <p:nvPr/>
        </p:nvSpPr>
        <p:spPr>
          <a:xfrm>
            <a:off x="1057275" y="4872335"/>
            <a:ext cx="4572000" cy="461665"/>
          </a:xfrm>
          <a:prstGeom prst="rect">
            <a:avLst/>
          </a:prstGeom>
        </p:spPr>
        <p:txBody>
          <a:bodyPr>
            <a:spAutoFit/>
          </a:bodyPr>
          <a:lstStyle/>
          <a:p>
            <a:pPr marL="342900" indent="-341313">
              <a:spcBef>
                <a:spcPct val="20000"/>
              </a:spcBef>
              <a:buFontTx/>
              <a:buChar char="•"/>
            </a:pPr>
            <a:r>
              <a:rPr lang="en-US" sz="2400" dirty="0" smtClean="0"/>
              <a:t>mode</a:t>
            </a:r>
            <a:endParaRPr lang="en-US" dirty="0" smtClean="0"/>
          </a:p>
        </p:txBody>
      </p:sp>
      <p:sp>
        <p:nvSpPr>
          <p:cNvPr id="15" name="Rectangle 14"/>
          <p:cNvSpPr/>
          <p:nvPr/>
        </p:nvSpPr>
        <p:spPr>
          <a:xfrm>
            <a:off x="1057275" y="5481935"/>
            <a:ext cx="1223412" cy="461665"/>
          </a:xfrm>
          <a:prstGeom prst="rect">
            <a:avLst/>
          </a:prstGeom>
        </p:spPr>
        <p:txBody>
          <a:bodyPr wrap="none">
            <a:spAutoFit/>
          </a:bodyPr>
          <a:lstStyle/>
          <a:p>
            <a:pPr marL="342900" indent="-341313">
              <a:spcBef>
                <a:spcPct val="20000"/>
              </a:spcBef>
              <a:buFontTx/>
              <a:buChar char="•"/>
            </a:pPr>
            <a:r>
              <a:rPr lang="en-US" sz="2400" dirty="0" smtClean="0"/>
              <a:t>range</a:t>
            </a:r>
            <a:endParaRPr lang="en-US" dirty="0"/>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wipe(left)">
                                      <p:cBhvr>
                                        <p:cTn id="7" dur="500"/>
                                        <p:tgtEl>
                                          <p:spTgt spid="911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1143">
                                            <p:txEl>
                                              <p:pRg st="0" end="0"/>
                                            </p:txEl>
                                          </p:spTgt>
                                        </p:tgtEl>
                                        <p:attrNameLst>
                                          <p:attrName>style.visibility</p:attrName>
                                        </p:attrNameLst>
                                      </p:cBhvr>
                                      <p:to>
                                        <p:strVal val="visible"/>
                                      </p:to>
                                    </p:set>
                                    <p:animEffect transition="in" filter="wipe(left)">
                                      <p:cBhvr>
                                        <p:cTn id="11" dur="500"/>
                                        <p:tgtEl>
                                          <p:spTgt spid="9114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1139"/>
                                        </p:tgtEl>
                                        <p:attrNameLst>
                                          <p:attrName>style.visibility</p:attrName>
                                        </p:attrNameLst>
                                      </p:cBhvr>
                                      <p:to>
                                        <p:strVal val="visible"/>
                                      </p:to>
                                    </p:set>
                                    <p:animEffect transition="in" filter="wipe(left)">
                                      <p:cBhvr>
                                        <p:cTn id="16" dur="500"/>
                                        <p:tgtEl>
                                          <p:spTgt spid="911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1140"/>
                                        </p:tgtEl>
                                        <p:attrNameLst>
                                          <p:attrName>style.visibility</p:attrName>
                                        </p:attrNameLst>
                                      </p:cBhvr>
                                      <p:to>
                                        <p:strVal val="visible"/>
                                      </p:to>
                                    </p:set>
                                    <p:animEffect transition="in" filter="wipe(left)">
                                      <p:cBhvr>
                                        <p:cTn id="21" dur="500"/>
                                        <p:tgtEl>
                                          <p:spTgt spid="911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1142">
                                            <p:txEl>
                                              <p:pRg st="0" end="0"/>
                                            </p:txEl>
                                          </p:spTgt>
                                        </p:tgtEl>
                                        <p:attrNameLst>
                                          <p:attrName>style.visibility</p:attrName>
                                        </p:attrNameLst>
                                      </p:cBhvr>
                                      <p:to>
                                        <p:strVal val="visible"/>
                                      </p:to>
                                    </p:set>
                                    <p:animEffect transition="in" filter="wipe(left)">
                                      <p:cBhvr>
                                        <p:cTn id="26" dur="500"/>
                                        <p:tgtEl>
                                          <p:spTgt spid="9114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P spid="91142" grpId="0" build="p" autoUpdateAnimBg="0"/>
      <p:bldP spid="91143" grpId="0" build="p" autoUpdateAnimBg="0" advAuto="0"/>
      <p:bldP spid="13" grpId="0"/>
      <p:bldP spid="14" grpId="0"/>
      <p:bldP spid="15"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67" name="Picture 7" descr="LH_11-4"/>
          <p:cNvPicPr>
            <a:picLocks noChangeAspect="1" noChangeArrowheads="1"/>
          </p:cNvPicPr>
          <p:nvPr/>
        </p:nvPicPr>
        <p:blipFill>
          <a:blip r:embed="rId4"/>
          <a:srcRect/>
          <a:stretch>
            <a:fillRect/>
          </a:stretch>
        </p:blipFill>
        <p:spPr bwMode="hidden">
          <a:xfrm>
            <a:off x="0" y="0"/>
            <a:ext cx="9144000" cy="731838"/>
          </a:xfrm>
          <a:prstGeom prst="rect">
            <a:avLst/>
          </a:prstGeom>
          <a:noFill/>
        </p:spPr>
      </p:pic>
      <p:pic>
        <p:nvPicPr>
          <p:cNvPr id="92168" name="Picture 8" descr="CA STDS ICON"/>
          <p:cNvPicPr>
            <a:picLocks noChangeAspect="1" noChangeArrowheads="1"/>
          </p:cNvPicPr>
          <p:nvPr/>
        </p:nvPicPr>
        <p:blipFill>
          <a:blip r:embed="rId5"/>
          <a:srcRect/>
          <a:stretch>
            <a:fillRect/>
          </a:stretch>
        </p:blipFill>
        <p:spPr bwMode="auto">
          <a:xfrm>
            <a:off x="1147763" y="1057275"/>
            <a:ext cx="4378325" cy="695325"/>
          </a:xfrm>
          <a:prstGeom prst="rect">
            <a:avLst/>
          </a:prstGeom>
          <a:noFill/>
        </p:spPr>
      </p:pic>
      <p:grpSp>
        <p:nvGrpSpPr>
          <p:cNvPr id="2" name="Group 11"/>
          <p:cNvGrpSpPr>
            <a:grpSpLocks/>
          </p:cNvGrpSpPr>
          <p:nvPr/>
        </p:nvGrpSpPr>
        <p:grpSpPr bwMode="auto">
          <a:xfrm>
            <a:off x="1057275" y="2322513"/>
            <a:ext cx="7858125" cy="2554288"/>
            <a:chOff x="666" y="1463"/>
            <a:chExt cx="4950" cy="1609"/>
          </a:xfrm>
        </p:grpSpPr>
        <p:sp>
          <p:nvSpPr>
            <p:cNvPr id="92164" name="Rectangle 4"/>
            <p:cNvSpPr>
              <a:spLocks noChangeArrowheads="1"/>
            </p:cNvSpPr>
            <p:nvPr/>
          </p:nvSpPr>
          <p:spPr bwMode="auto">
            <a:xfrm>
              <a:off x="666" y="1463"/>
              <a:ext cx="4950" cy="1609"/>
            </a:xfrm>
            <a:prstGeom prst="rect">
              <a:avLst/>
            </a:prstGeom>
            <a:noFill/>
            <a:ln w="9525">
              <a:noFill/>
              <a:miter lim="800000"/>
              <a:headEnd/>
              <a:tailEnd/>
            </a:ln>
            <a:effectLst/>
          </p:spPr>
          <p:txBody>
            <a:bodyPr>
              <a:prstTxWarp prst="textNoShape">
                <a:avLst/>
              </a:prstTxWarp>
              <a:spAutoFit/>
            </a:bodyPr>
            <a:lstStyle/>
            <a:p>
              <a:pPr>
                <a:spcBef>
                  <a:spcPct val="20000"/>
                </a:spcBef>
                <a:tabLst>
                  <a:tab pos="914400" algn="l"/>
                </a:tabLst>
              </a:pPr>
              <a:r>
                <a:rPr lang="en-US" b="1" dirty="0">
                  <a:solidFill>
                    <a:srgbClr val="E01B22"/>
                  </a:solidFill>
                </a:rPr>
                <a:t>	</a:t>
              </a:r>
              <a:r>
                <a:rPr lang="en-US" sz="3200" b="1" dirty="0">
                  <a:solidFill>
                    <a:srgbClr val="E01B22"/>
                  </a:solidFill>
                </a:rPr>
                <a:t>Standard 7SDAP1.3  </a:t>
              </a:r>
              <a:r>
                <a:rPr lang="en-US" sz="3200" b="1" dirty="0">
                  <a:solidFill>
                    <a:srgbClr val="0000FF"/>
                  </a:solidFill>
                </a:rPr>
                <a:t>Understand the meaning of, and be able to compute,</a:t>
              </a:r>
              <a:r>
                <a:rPr lang="en-US" sz="3200" dirty="0">
                  <a:solidFill>
                    <a:srgbClr val="0000FF"/>
                  </a:solidFill>
                </a:rPr>
                <a:t> </a:t>
              </a:r>
              <a:r>
                <a:rPr lang="en-US" sz="3200" dirty="0"/>
                <a:t>the minimum, the lower quartile, </a:t>
              </a:r>
              <a:r>
                <a:rPr lang="en-US" sz="3200" b="1" dirty="0">
                  <a:solidFill>
                    <a:srgbClr val="0000FF"/>
                  </a:solidFill>
                </a:rPr>
                <a:t>the median,</a:t>
              </a:r>
              <a:r>
                <a:rPr lang="en-US" sz="3200" dirty="0">
                  <a:solidFill>
                    <a:srgbClr val="0000FF"/>
                  </a:solidFill>
                </a:rPr>
                <a:t> </a:t>
              </a:r>
              <a:r>
                <a:rPr lang="en-US" sz="3200" dirty="0"/>
                <a:t>the upper quartile, and the maximum </a:t>
              </a:r>
              <a:r>
                <a:rPr lang="en-US" sz="3200" b="1" dirty="0">
                  <a:solidFill>
                    <a:srgbClr val="0000FF"/>
                  </a:solidFill>
                </a:rPr>
                <a:t>of a data set.</a:t>
              </a:r>
              <a:endParaRPr lang="en-US" b="1" dirty="0">
                <a:solidFill>
                  <a:srgbClr val="0000FF"/>
                </a:solidFill>
              </a:endParaRPr>
            </a:p>
          </p:txBody>
        </p:sp>
        <p:pic>
          <p:nvPicPr>
            <p:cNvPr id="92170" name="Picture 10" descr="key"/>
            <p:cNvPicPr>
              <a:picLocks noChangeAspect="1" noChangeArrowheads="1"/>
            </p:cNvPicPr>
            <p:nvPr/>
          </p:nvPicPr>
          <p:blipFill>
            <a:blip r:embed="rId6"/>
            <a:srcRect/>
            <a:stretch>
              <a:fillRect/>
            </a:stretch>
          </p:blipFill>
          <p:spPr bwMode="auto">
            <a:xfrm>
              <a:off x="714" y="1551"/>
              <a:ext cx="541" cy="225"/>
            </a:xfrm>
            <a:prstGeom prst="rect">
              <a:avLst/>
            </a:prstGeom>
            <a:noFill/>
          </p:spPr>
        </p:pic>
      </p:grpSp>
      <p:sp>
        <p:nvSpPr>
          <p:cNvPr id="10" name="Action Button: Forward or Next 9">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3196" name="Picture 12" descr="MAC3_p483"/>
          <p:cNvPicPr>
            <a:picLocks noChangeAspect="1" noChangeArrowheads="1"/>
          </p:cNvPicPr>
          <p:nvPr/>
        </p:nvPicPr>
        <p:blipFill>
          <a:blip r:embed="rId4"/>
          <a:srcRect/>
          <a:stretch>
            <a:fillRect/>
          </a:stretch>
        </p:blipFill>
        <p:spPr bwMode="auto">
          <a:xfrm>
            <a:off x="495300" y="1211263"/>
            <a:ext cx="8135938" cy="3327400"/>
          </a:xfrm>
          <a:prstGeom prst="rect">
            <a:avLst/>
          </a:prstGeom>
          <a:noFill/>
        </p:spPr>
      </p:pic>
      <p:pic>
        <p:nvPicPr>
          <p:cNvPr id="93197" name="Picture 13" descr="LH_11-4"/>
          <p:cNvPicPr>
            <a:picLocks noChangeAspect="1" noChangeArrowheads="1"/>
          </p:cNvPicPr>
          <p:nvPr/>
        </p:nvPicPr>
        <p:blipFill>
          <a:blip r:embed="rId5"/>
          <a:srcRect/>
          <a:stretch>
            <a:fillRect/>
          </a:stretch>
        </p:blipFill>
        <p:spPr bwMode="hidden">
          <a:xfrm>
            <a:off x="0" y="0"/>
            <a:ext cx="9144000" cy="731838"/>
          </a:xfrm>
          <a:prstGeom prst="rect">
            <a:avLst/>
          </a:prstGeom>
          <a:noFill/>
        </p:spPr>
      </p:pic>
      <p:sp>
        <p:nvSpPr>
          <p:cNvPr id="7" name="Action Button: Forward or Next 6">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3196"/>
                                        </p:tgtEl>
                                        <p:attrNameLst>
                                          <p:attrName>style.visibility</p:attrName>
                                        </p:attrNameLst>
                                      </p:cBhvr>
                                      <p:to>
                                        <p:strVal val="visible"/>
                                      </p:to>
                                    </p:set>
                                    <p:animEffect transition="in" filter="wipe(up)">
                                      <p:cBhvr>
                                        <p:cTn id="7" dur="5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7267" name="Picture 3"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267268"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267270" name="Rectangle 6"/>
          <p:cNvSpPr>
            <a:spLocks noChangeArrowheads="1"/>
          </p:cNvSpPr>
          <p:nvPr/>
        </p:nvSpPr>
        <p:spPr bwMode="auto">
          <a:xfrm>
            <a:off x="876300" y="1503363"/>
            <a:ext cx="7705725" cy="1200328"/>
          </a:xfrm>
          <a:prstGeom prst="rect">
            <a:avLst/>
          </a:prstGeom>
          <a:noFill/>
          <a:ln w="9525">
            <a:noFill/>
            <a:miter lim="800000"/>
            <a:headEnd/>
            <a:tailEnd/>
          </a:ln>
          <a:effectLst/>
        </p:spPr>
        <p:txBody>
          <a:bodyPr>
            <a:prstTxWarp prst="textNoShape">
              <a:avLst/>
            </a:prstTxWarp>
            <a:spAutoFit/>
          </a:bodyPr>
          <a:lstStyle/>
          <a:p>
            <a:pPr>
              <a:spcBef>
                <a:spcPct val="20000"/>
              </a:spcBef>
            </a:pPr>
            <a:r>
              <a:rPr lang="en-US" sz="2400" b="1" dirty="0">
                <a:solidFill>
                  <a:srgbClr val="0000FF"/>
                </a:solidFill>
              </a:rPr>
              <a:t>The ages in years, of the actors in a play are 4, 16, 32, 19, 27, and 32. Find the mean, median, mode, and range of the data.</a:t>
            </a:r>
            <a:endParaRPr lang="en-US" sz="2400" i="1" dirty="0">
              <a:solidFill>
                <a:srgbClr val="0000FF"/>
              </a:solidFill>
            </a:endParaRPr>
          </a:p>
        </p:txBody>
      </p:sp>
      <p:pic>
        <p:nvPicPr>
          <p:cNvPr id="267275" name="Picture 11" descr="M3_197"/>
          <p:cNvPicPr>
            <a:picLocks noChangeAspect="1" noChangeArrowheads="1"/>
          </p:cNvPicPr>
          <p:nvPr/>
        </p:nvPicPr>
        <p:blipFill>
          <a:blip r:embed="rId6"/>
          <a:srcRect b="28180"/>
          <a:stretch>
            <a:fillRect/>
          </a:stretch>
        </p:blipFill>
        <p:spPr bwMode="auto">
          <a:xfrm>
            <a:off x="944563" y="3335338"/>
            <a:ext cx="6151562" cy="833437"/>
          </a:xfrm>
          <a:prstGeom prst="rect">
            <a:avLst/>
          </a:prstGeom>
          <a:noFill/>
        </p:spPr>
      </p:pic>
      <p:pic>
        <p:nvPicPr>
          <p:cNvPr id="267276" name="Picture 12" descr="M3_197"/>
          <p:cNvPicPr>
            <a:picLocks noChangeAspect="1" noChangeArrowheads="1"/>
          </p:cNvPicPr>
          <p:nvPr/>
        </p:nvPicPr>
        <p:blipFill>
          <a:blip r:embed="rId6"/>
          <a:srcRect t="65253"/>
          <a:stretch>
            <a:fillRect/>
          </a:stretch>
        </p:blipFill>
        <p:spPr bwMode="auto">
          <a:xfrm>
            <a:off x="944563" y="4625975"/>
            <a:ext cx="6151562" cy="403225"/>
          </a:xfrm>
          <a:prstGeom prst="rect">
            <a:avLst/>
          </a:prstGeom>
          <a:noFill/>
        </p:spPr>
      </p:pic>
      <p:pic>
        <p:nvPicPr>
          <p:cNvPr id="267282" name="Picture 18" descr="LH_11-4"/>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267269" name="Text Box 5"/>
          <p:cNvSpPr txBox="1">
            <a:spLocks noChangeArrowheads="1"/>
          </p:cNvSpPr>
          <p:nvPr/>
        </p:nvSpPr>
        <p:spPr bwMode="auto">
          <a:xfrm>
            <a:off x="2506663" y="552450"/>
            <a:ext cx="5646737" cy="822325"/>
          </a:xfrm>
          <a:prstGeom prst="rect">
            <a:avLst/>
          </a:prstGeom>
          <a:noFill/>
          <a:ln w="9525">
            <a:noFill/>
            <a:miter lim="800000"/>
            <a:headEnd/>
            <a:tailEnd/>
          </a:ln>
          <a:effectLst/>
        </p:spPr>
        <p:txBody>
          <a:bodyPr anchor="ctr">
            <a:prstTxWarp prst="textNoShape">
              <a:avLst/>
            </a:prstTxWarp>
            <a:spAutoFit/>
          </a:bodyPr>
          <a:lstStyle/>
          <a:p>
            <a:pPr>
              <a:spcBef>
                <a:spcPct val="20000"/>
              </a:spcBef>
            </a:pPr>
            <a:r>
              <a:rPr lang="en-US" b="1" dirty="0">
                <a:solidFill>
                  <a:srgbClr val="E01B22"/>
                </a:solidFill>
              </a:rPr>
              <a:t>Find Measures of Central Tendency and Range</a:t>
            </a:r>
          </a:p>
        </p:txBody>
      </p:sp>
      <p:sp>
        <p:nvSpPr>
          <p:cNvPr id="11" name="Action Button: Forward or Next 1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7268"/>
                                        </p:tgtEl>
                                        <p:attrNameLst>
                                          <p:attrName>style.visibility</p:attrName>
                                        </p:attrNameLst>
                                      </p:cBhvr>
                                      <p:to>
                                        <p:strVal val="visible"/>
                                      </p:to>
                                    </p:set>
                                    <p:animEffect transition="in" filter="wipe(left)">
                                      <p:cBhvr>
                                        <p:cTn id="7" dur="500"/>
                                        <p:tgtEl>
                                          <p:spTgt spid="26726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7269"/>
                                        </p:tgtEl>
                                        <p:attrNameLst>
                                          <p:attrName>style.visibility</p:attrName>
                                        </p:attrNameLst>
                                      </p:cBhvr>
                                      <p:to>
                                        <p:strVal val="visible"/>
                                      </p:to>
                                    </p:set>
                                    <p:animEffect transition="in" filter="wipe(left)">
                                      <p:cBhvr>
                                        <p:cTn id="11" dur="500"/>
                                        <p:tgtEl>
                                          <p:spTgt spid="26726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67267"/>
                                        </p:tgtEl>
                                        <p:attrNameLst>
                                          <p:attrName>style.visibility</p:attrName>
                                        </p:attrNameLst>
                                      </p:cBhvr>
                                      <p:to>
                                        <p:strVal val="visible"/>
                                      </p:to>
                                    </p:set>
                                    <p:animEffect transition="in" filter="box(out)">
                                      <p:cBhvr>
                                        <p:cTn id="15" dur="500"/>
                                        <p:tgtEl>
                                          <p:spTgt spid="26726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7270">
                                            <p:txEl>
                                              <p:pRg st="0" end="0"/>
                                            </p:txEl>
                                          </p:spTgt>
                                        </p:tgtEl>
                                        <p:attrNameLst>
                                          <p:attrName>style.visibility</p:attrName>
                                        </p:attrNameLst>
                                      </p:cBhvr>
                                      <p:to>
                                        <p:strVal val="visible"/>
                                      </p:to>
                                    </p:set>
                                    <p:animEffect transition="in" filter="wipe(left)">
                                      <p:cBhvr>
                                        <p:cTn id="19" dur="500"/>
                                        <p:tgtEl>
                                          <p:spTgt spid="26727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67275"/>
                                        </p:tgtEl>
                                        <p:attrNameLst>
                                          <p:attrName>style.visibility</p:attrName>
                                        </p:attrNameLst>
                                      </p:cBhvr>
                                      <p:to>
                                        <p:strVal val="visible"/>
                                      </p:to>
                                    </p:set>
                                    <p:animEffect transition="in" filter="wipe(left)">
                                      <p:cBhvr>
                                        <p:cTn id="24" dur="500"/>
                                        <p:tgtEl>
                                          <p:spTgt spid="2672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67276"/>
                                        </p:tgtEl>
                                        <p:attrNameLst>
                                          <p:attrName>style.visibility</p:attrName>
                                        </p:attrNameLst>
                                      </p:cBhvr>
                                      <p:to>
                                        <p:strVal val="visible"/>
                                      </p:to>
                                    </p:set>
                                    <p:animEffect transition="in" filter="wipe(left)">
                                      <p:cBhvr>
                                        <p:cTn id="29" dur="500"/>
                                        <p:tgtEl>
                                          <p:spTgt spid="267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0" grpId="0" build="p" autoUpdateAnimBg="0" advAuto="0"/>
      <p:bldP spid="267269" grpId="0" autoUpdateAnimBg="0"/>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1"/>
  <p:tag name="SLIDEGUID" val="E2CD72A1620C42D9A1D31F2758BC5BA6"/>
  <p:tag name="ANSWERSALIAS" val="A¤B¤C¤D"/>
  <p:tag name="RESPONSESGATHERED" val="False"/>
  <p:tag name="QUESTIONTEXT" val="The table shows the different hair colors of the students in a class.Identify the circle graph for the data."/>
  <p:tag name="QUESTIONALIAS" val="The table shows the different hair colors of the students in a class.Identify the circle graph for the data."/>
  <p:tag name="ANIMREMOVED" val="False"/>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9"/>
  <p:tag name="SLIDEGUID" val="6B69960E51534EB8A6BBEFF6CFE2E663"/>
  <p:tag name="ANSWERSALIAS" val="A¤B¤C¤D"/>
  <p:tag name="RESPONSESGATHERED" val="False"/>
  <p:tag name="QUESTIONTEXT" val="Graph y = 2x2."/>
  <p:tag name="QUESTIONALIAS" val="Graph y = 2x2."/>
  <p:tag name="ANIMREMOVED" val="False"/>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4"/>
  <p:tag name="SLIDEGUID" val="D1864AB9CDF54F0C935B9DA1161A6A47"/>
  <p:tag name="ANSWERSALIAS" val="A¤B¤C¤D"/>
  <p:tag name="RESPONSESGATHERED" val="False"/>
  <p:tag name="QUESTIONTEXT" val="The ages, in years, of the children at a day care center are 3, 5, 3, 7, 6, and 4. Find the mean, median, mode, and range of the data."/>
  <p:tag name="QUESTIONALIAS" val="The ages, in years, of the children at a day care center are 3, 5, 3, 7, 6, and 4. Find the mean, median, mode, and range of the data."/>
  <p:tag name="ANIMREMOVED" val="False"/>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4"/>
  <p:tag name="SLIDEGUID" val="CF808D50378447DD9D917556DCA540AF"/>
  <p:tag name="ANSWERSALIAS" val="A¤B¤C¤D"/>
  <p:tag name="RESPONSESGATHERED" val="False"/>
  <p:tag name="QUESTIONTEXT" val="Alberto has an average of 84 on 10 quizzes. If he gets a 90 on the next quiz, which equation can be used to find a, his new average quiz score?"/>
  <p:tag name="QUESTIONALIAS" val="Alberto has an average of 84 on 10 quizzes. If he gets a 90 on the next quiz, which equation can be used to find a, his new average quiz score?"/>
  <p:tag name="ANIMREMOVED" val="False"/>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0"/>
  <p:tag name="SLIDEGUID" val="4BA82EA0F8E7474380C5FBE612775F28"/>
  <p:tag name="ANSWERSALIAS" val="A|smicln|B|smicln|C|smicln|D"/>
  <p:tag name="RESPONSESGATHERED" val="False"/>
  <p:tag name="QUESTIONTEXT" val="The histogram shows the number of cars passing the intersection at Main and 3rd. How many cars passed through between 2:00 P.M. and 4:59 P.M.?"/>
  <p:tag name="QUESTIONALIAS" val="The histogram shows the number of cars passing the intersection at Main and 3rd. How many cars passed through between 2:00 P.M. and 4:59 P.M.?"/>
  <p:tag name="ANIMREMOVED" val="False"/>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1"/>
  <p:tag name="SLIDEGUID" val="E4D3D9A423ED4B6A981615E9C70E7899"/>
  <p:tag name="ANSWERSALIAS" val="A¤B¤C¤D"/>
  <p:tag name="RESPONSESGATHERED" val="False"/>
  <p:tag name="QUESTIONTEXT" val="Which choice shows a circle graphfor the set of data about weekend destinations given in the table?"/>
  <p:tag name="QUESTIONALIAS" val="Which choice shows a circle graphfor the set of data about weekend destinations given in the table?"/>
  <p:tag name="ANIMREMOVED" val="False"/>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ANSWERTEXT" val="A&#10;B&#10;C&#10;D"/>
  <p:tag name="BULLETTYPE" val="ppBulletArabicPeriod"/>
  <p:tag name="FONTSIZE" val="20"/>
  <p:tag name="TEXTLENGTH" val="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342</TotalTime>
  <Words>1012</Words>
  <Application>Microsoft Macintosh PowerPoint</Application>
  <PresentationFormat>On-screen Show (4:3)</PresentationFormat>
  <Paragraphs>125</Paragraphs>
  <Slides>20</Slides>
  <Notes>20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Splash Screen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EUSD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Menu</dc:title>
  <dc:creator>Michael Mitchell</dc:creator>
  <cp:lastModifiedBy>MMitchell</cp:lastModifiedBy>
  <cp:revision>33</cp:revision>
  <dcterms:created xsi:type="dcterms:W3CDTF">2010-03-12T16:43:09Z</dcterms:created>
  <dcterms:modified xsi:type="dcterms:W3CDTF">2010-03-12T17:56:48Z</dcterms:modified>
</cp:coreProperties>
</file>