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22.xml" ContentType="application/vnd.openxmlformats-officedocument.presentationml.tag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3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9.xml" ContentType="application/vnd.openxmlformats-officedocument.presentationml.tag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tags/tag10.xml" ContentType="application/vnd.openxmlformats-officedocument.presentationml.tags+xml"/>
  <Override PartName="/ppt/presentation.xml" ContentType="application/vnd.openxmlformats-officedocument.presentationml.presentation.main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1.xml" ContentType="application/vnd.openxmlformats-officedocument.presentationml.tags+xml"/>
  <Override PartName="/ppt/slides/slide5.xml" ContentType="application/vnd.openxmlformats-officedocument.presentationml.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ags/tag23.xml" ContentType="application/vnd.openxmlformats-officedocument.presentationml.tags+xml"/>
  <Override PartName="/ppt/presProps.xml" ContentType="application/vnd.openxmlformats-officedocument.presentationml.presProps+xml"/>
  <Default Extension="jpeg" ContentType="image/jpeg"/>
  <Override PartName="/ppt/tags/tag14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ppt/tags/tag16.xml" ContentType="application/vnd.openxmlformats-officedocument.presentationml.tags+xml"/>
  <Override PartName="/ppt/tags/tag19.xml" ContentType="application/vnd.openxmlformats-officedocument.presentationml.tag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slides/slide9.xml" ContentType="application/vnd.openxmlformats-officedocument.presentationml.slide+xml"/>
  <Override PartName="/ppt/tags/tag26.xml" ContentType="application/vnd.openxmlformats-officedocument.presentationml.tags+xml"/>
  <Default Extension="rels" ContentType="application/vnd.openxmlformats-package.relationships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2"/>
  </p:notesMasterIdLst>
  <p:sldIdLst>
    <p:sldId id="271" r:id="rId2"/>
    <p:sldId id="275" r:id="rId3"/>
    <p:sldId id="276" r:id="rId4"/>
    <p:sldId id="277" r:id="rId5"/>
    <p:sldId id="278" r:id="rId6"/>
    <p:sldId id="279" r:id="rId7"/>
    <p:sldId id="280" r:id="rId8"/>
    <p:sldId id="257" r:id="rId9"/>
    <p:sldId id="258" r:id="rId10"/>
    <p:sldId id="274" r:id="rId11"/>
    <p:sldId id="260" r:id="rId12"/>
    <p:sldId id="261" r:id="rId13"/>
    <p:sldId id="263" r:id="rId14"/>
    <p:sldId id="264" r:id="rId15"/>
    <p:sldId id="272" r:id="rId16"/>
    <p:sldId id="273" r:id="rId17"/>
    <p:sldId id="267" r:id="rId18"/>
    <p:sldId id="262" r:id="rId19"/>
    <p:sldId id="26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92" d="100"/>
          <a:sy n="92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1C1C0-8117-D84F-BA5A-FD5D50A504BA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6FF3D-B37B-2D4F-9AC7-0AFBF8C085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A0E03-8D48-1141-B1CF-D43CEC5B830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CF330-35C9-7C4D-952B-833B3052406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99A00-F5FB-F043-A5BF-1457C145366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6AACD-5DA9-8C43-961B-C7B1451D56F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579D6-754A-A34A-9DCD-2F8CAEEA75A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5211D-B6FB-734C-ACD5-91CA50702D8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C7118-6BC4-A547-A665-BF53AADE176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FF443-CAD6-FC49-8ED4-1958CA3D604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1EF7F-3DE2-0B4A-85A5-7C18F19993D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EA41C-2C45-F54B-9F79-E7AFB80D909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3B772-E081-ED47-9208-7AA77634921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F6302-292B-9C46-AABE-0C646FB1A8A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BAB80-D82F-D949-B944-D105883A59D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7C949-1BA2-5C47-974A-A9FCA7D951D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0DAAE-DC32-B944-926A-CDF3970DDC3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8AAC1-4E70-6147-9DB1-136B985B498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CCF5-233A-5241-9A8B-50F53723ED60}" type="datetimeFigureOut">
              <a:rPr lang="en-US" smtClean="0"/>
              <a:pPr/>
              <a:t>3/30/09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CE33-2AD9-7E45-93CB-6B601D59D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7" Type="http://schemas.openxmlformats.org/officeDocument/2006/relationships/image" Target="../media/image19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6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7" Type="http://schemas.openxmlformats.org/officeDocument/2006/relationships/image" Target="../media/image19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6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5" Type="http://schemas.openxmlformats.org/officeDocument/2006/relationships/image" Target="../media/image26.jpeg"/><Relationship Id="rId7" Type="http://schemas.openxmlformats.org/officeDocument/2006/relationships/image" Target="../media/image19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6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4" Type="http://schemas.openxmlformats.org/officeDocument/2006/relationships/image" Target="../media/image23.jpeg"/><Relationship Id="rId5" Type="http://schemas.openxmlformats.org/officeDocument/2006/relationships/image" Target="../media/image26.jpeg"/><Relationship Id="rId7" Type="http://schemas.openxmlformats.org/officeDocument/2006/relationships/image" Target="../media/image19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6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3.jpeg"/><Relationship Id="rId5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jpeg"/><Relationship Id="rId5" Type="http://schemas.openxmlformats.org/officeDocument/2006/relationships/image" Target="../media/image19.jpeg"/><Relationship Id="rId7" Type="http://schemas.openxmlformats.org/officeDocument/2006/relationships/image" Target="../media/image30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6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7" Type="http://schemas.openxmlformats.org/officeDocument/2006/relationships/image" Target="../media/image26.jpe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6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7" Type="http://schemas.openxmlformats.org/officeDocument/2006/relationships/image" Target="../media/image32.jpeg"/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9" Type="http://schemas.openxmlformats.org/officeDocument/2006/relationships/image" Target="../media/image33.jpeg"/><Relationship Id="rId3" Type="http://schemas.openxmlformats.org/officeDocument/2006/relationships/tags" Target="../tags/tag30.xml"/><Relationship Id="rId6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11" Type="http://schemas.openxmlformats.org/officeDocument/2006/relationships/image" Target="../media/image7.jpeg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0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12" Type="http://schemas.openxmlformats.org/officeDocument/2006/relationships/image" Target="../media/image8.jpeg"/><Relationship Id="rId2" Type="http://schemas.openxmlformats.org/officeDocument/2006/relationships/tags" Target="../tags/tag3.xml"/><Relationship Id="rId9" Type="http://schemas.openxmlformats.org/officeDocument/2006/relationships/image" Target="../media/image5.png"/><Relationship Id="rId3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.gr7math.com/" TargetMode="External"/><Relationship Id="rId4" Type="http://schemas.openxmlformats.org/officeDocument/2006/relationships/slide" Target="slide10.xml"/><Relationship Id="rId5" Type="http://schemas.openxmlformats.org/officeDocument/2006/relationships/image" Target="../media/image34.jpeg"/><Relationship Id="rId7" Type="http://schemas.openxmlformats.org/officeDocument/2006/relationships/image" Target="../media/image36.jpe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37.jpeg"/><Relationship Id="rId3" Type="http://schemas.openxmlformats.org/officeDocument/2006/relationships/notesSlide" Target="../notesSlides/notesSlide17.xml"/><Relationship Id="rId6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9" Type="http://schemas.openxmlformats.org/officeDocument/2006/relationships/image" Target="../media/image10.jpeg"/><Relationship Id="rId3" Type="http://schemas.openxmlformats.org/officeDocument/2006/relationships/tags" Target="../tags/tag7.xml"/><Relationship Id="rId6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11" Type="http://schemas.openxmlformats.org/officeDocument/2006/relationships/image" Target="../media/image14.jpeg"/><Relationship Id="rId1" Type="http://schemas.openxmlformats.org/officeDocument/2006/relationships/tags" Target="../tags/tag8.xml"/><Relationship Id="rId6" Type="http://schemas.openxmlformats.org/officeDocument/2006/relationships/image" Target="../media/image2.jpeg"/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10" Type="http://schemas.openxmlformats.org/officeDocument/2006/relationships/image" Target="../media/image13.jpeg"/><Relationship Id="rId5" Type="http://schemas.openxmlformats.org/officeDocument/2006/relationships/notesSlide" Target="../notesSlides/notesSlide4.xml"/><Relationship Id="rId12" Type="http://schemas.openxmlformats.org/officeDocument/2006/relationships/image" Target="../media/image4.jpeg"/><Relationship Id="rId2" Type="http://schemas.openxmlformats.org/officeDocument/2006/relationships/tags" Target="../tags/tag9.xml"/><Relationship Id="rId9" Type="http://schemas.openxmlformats.org/officeDocument/2006/relationships/image" Target="../media/image12.jpeg"/><Relationship Id="rId3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10" Type="http://schemas.openxmlformats.org/officeDocument/2006/relationships/image" Target="../media/image10.jpeg"/><Relationship Id="rId5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9" Type="http://schemas.openxmlformats.org/officeDocument/2006/relationships/image" Target="../media/image16.jpeg"/><Relationship Id="rId3" Type="http://schemas.openxmlformats.org/officeDocument/2006/relationships/tags" Target="../tags/tag13.xml"/><Relationship Id="rId6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7" Type="http://schemas.openxmlformats.org/officeDocument/2006/relationships/image" Target="../media/image3.jpe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6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7" Type="http://schemas.openxmlformats.org/officeDocument/2006/relationships/image" Target="../media/image3.jpeg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6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jpeg"/><Relationship Id="rId4" Type="http://schemas.openxmlformats.org/officeDocument/2006/relationships/image" Target="../media/image17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5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jpeg"/><Relationship Id="rId4" Type="http://schemas.openxmlformats.org/officeDocument/2006/relationships/image" Target="../media/image19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5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</a:t>
            </a:r>
            <a:r>
              <a:rPr lang="en-US" sz="3200" dirty="0" smtClean="0">
                <a:solidFill>
                  <a:schemeClr val="bg1"/>
                </a:solidFill>
              </a:rPr>
              <a:t>11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Lesson </a:t>
            </a:r>
            <a:r>
              <a:rPr lang="en-US" sz="28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11-5</a:t>
            </a:r>
            <a:endParaRPr lang="en-US" sz="2800" b="1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800795" y="3429000"/>
            <a:ext cx="727439" cy="5184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048000" y="3429001"/>
            <a:ext cx="727439" cy="5184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53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Schoolbook"/>
                <a:cs typeface="Century Schoolbook"/>
              </a:rPr>
              <a:t>Think about the following:</a:t>
            </a:r>
            <a:endParaRPr lang="en-US" sz="3600" b="1" dirty="0">
              <a:latin typeface="Century Schoolbook"/>
              <a:cs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752600"/>
            <a:ext cx="114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15.8</a:t>
            </a:r>
          </a:p>
          <a:p>
            <a:r>
              <a:rPr lang="en-US" sz="2400" dirty="0" smtClean="0"/>
              <a:t>14.9</a:t>
            </a:r>
          </a:p>
          <a:p>
            <a:r>
              <a:rPr lang="en-US" sz="2400" dirty="0" smtClean="0"/>
              <a:t>14.9</a:t>
            </a:r>
          </a:p>
          <a:p>
            <a:r>
              <a:rPr lang="en-US" sz="2400" dirty="0" smtClean="0"/>
              <a:t>14.4</a:t>
            </a:r>
          </a:p>
          <a:p>
            <a:r>
              <a:rPr lang="en-US" sz="2400" dirty="0" smtClean="0"/>
              <a:t>14.2</a:t>
            </a:r>
          </a:p>
          <a:p>
            <a:r>
              <a:rPr lang="en-US" sz="2400" dirty="0" smtClean="0"/>
              <a:t>13.4</a:t>
            </a:r>
          </a:p>
          <a:p>
            <a:r>
              <a:rPr lang="en-US" sz="2400" dirty="0" smtClean="0"/>
              <a:t>13.3</a:t>
            </a:r>
          </a:p>
          <a:p>
            <a:r>
              <a:rPr lang="en-US" sz="2400" dirty="0" smtClean="0"/>
              <a:t>13.1</a:t>
            </a:r>
          </a:p>
          <a:p>
            <a:r>
              <a:rPr lang="en-US" sz="2400" dirty="0" smtClean="0"/>
              <a:t>12.9</a:t>
            </a:r>
          </a:p>
          <a:p>
            <a:r>
              <a:rPr lang="en-US" sz="2400" dirty="0" smtClean="0"/>
              <a:t>12.9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914400" y="1981200"/>
            <a:ext cx="609600" cy="3352800"/>
          </a:xfrm>
          <a:prstGeom prst="rightBrace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429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askerville"/>
                <a:cs typeface="Baskerville"/>
              </a:rPr>
              <a:t>12.9  12.9  13.1  13.3  13.4  14.2  14.4  14.9  14.9  15.8</a:t>
            </a:r>
            <a:endParaRPr lang="en-US" sz="2400" b="1" dirty="0">
              <a:latin typeface="Baskerville"/>
              <a:cs typeface="Baskerville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041583" y="3848100"/>
            <a:ext cx="2514600" cy="1588"/>
          </a:xfrm>
          <a:prstGeom prst="line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 rot="16200000">
            <a:off x="3093764" y="1447801"/>
            <a:ext cx="609600" cy="3352800"/>
          </a:xfrm>
          <a:prstGeom prst="rightBrace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6858000" y="1447801"/>
            <a:ext cx="609600" cy="3352800"/>
          </a:xfrm>
          <a:prstGeom prst="rightBrace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1049179"/>
            <a:ext cx="9067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chin"/>
                <a:cs typeface="Cochin"/>
              </a:rPr>
              <a:t>Everything you will see will be an example of the following:</a:t>
            </a:r>
          </a:p>
          <a:p>
            <a:pPr algn="ctr"/>
            <a:r>
              <a:rPr lang="en-US" sz="2400" b="1" dirty="0" smtClean="0">
                <a:latin typeface="Big Caslon"/>
                <a:cs typeface="Big Caslon"/>
              </a:rPr>
              <a:t>range, median, lower quartile, upper quartile</a:t>
            </a:r>
            <a:endParaRPr lang="en-US" sz="2400" b="1" dirty="0">
              <a:latin typeface="Big Caslon"/>
              <a:cs typeface="Big Caslo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981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"/>
                <a:cs typeface="Baskerville"/>
              </a:rPr>
              <a:t>13.8</a:t>
            </a:r>
            <a:endParaRPr lang="en-US" sz="2400" b="1" dirty="0">
              <a:latin typeface="Baskerville"/>
              <a:cs typeface="Baskervil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4554" y="228542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"/>
                <a:cs typeface="Baskerville"/>
              </a:rPr>
              <a:t>13.1</a:t>
            </a:r>
            <a:endParaRPr lang="en-US" sz="2400" b="1" dirty="0">
              <a:latin typeface="Baskerville"/>
              <a:cs typeface="Baskervill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6564" y="22937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"/>
                <a:cs typeface="Baskerville"/>
              </a:rPr>
              <a:t>14.9</a:t>
            </a:r>
            <a:endParaRPr lang="en-US" sz="2400" b="1" dirty="0">
              <a:latin typeface="Baskerville"/>
              <a:cs typeface="Baskerville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57400" y="3890664"/>
            <a:ext cx="6705600" cy="2129136"/>
            <a:chOff x="1981200" y="3890664"/>
            <a:chExt cx="6705600" cy="212913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981200" y="3890665"/>
              <a:ext cx="2819400" cy="2129135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5486400" y="3890664"/>
              <a:ext cx="3200400" cy="2129135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495800" y="57889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skerville"/>
                <a:cs typeface="Baskerville"/>
              </a:rPr>
              <a:t>2.9</a:t>
            </a:r>
            <a:endParaRPr lang="en-US" sz="2400" b="1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4" grpId="0"/>
      <p:bldP spid="4" grpId="1"/>
      <p:bldP spid="5" grpId="0"/>
      <p:bldP spid="6" grpId="0" animBg="1"/>
      <p:bldP spid="7" grpId="0"/>
      <p:bldP spid="11" grpId="0" animBg="1"/>
      <p:bldP spid="12" grpId="0" animBg="1"/>
      <p:bldP spid="15" grpId="0"/>
      <p:bldP spid="16" grpId="0"/>
      <p:bldP spid="17" grpId="1"/>
      <p:bldP spid="18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71364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Find Measures of Variation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876300" y="1388943"/>
            <a:ext cx="4838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E01B22"/>
                </a:solidFill>
              </a:rPr>
              <a:t>BASKETBALL  </a:t>
            </a:r>
            <a:r>
              <a:rPr lang="en-US" sz="2400" b="1" dirty="0">
                <a:solidFill>
                  <a:srgbClr val="0000FF"/>
                </a:solidFill>
              </a:rPr>
              <a:t>Find the measures of variation for the data in the table.</a:t>
            </a:r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0" y="2743200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400" dirty="0"/>
              <a:t>The range is 109 – 91.3 or 17.7 points.</a:t>
            </a:r>
            <a:r>
              <a:rPr lang="en-US" sz="2400" dirty="0" smtClean="0"/>
              <a:t> Now determine the:</a:t>
            </a:r>
          </a:p>
        </p:txBody>
      </p:sp>
      <p:pic>
        <p:nvPicPr>
          <p:cNvPr id="271371" name="Picture 11" descr="9-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3112" y="1143000"/>
            <a:ext cx="3290888" cy="4202113"/>
          </a:xfrm>
          <a:prstGeom prst="rect">
            <a:avLst/>
          </a:prstGeom>
          <a:noFill/>
        </p:spPr>
      </p:pic>
      <p:pic>
        <p:nvPicPr>
          <p:cNvPr id="271372" name="Picture 12" descr="LH_11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" y="5569803"/>
            <a:ext cx="52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Begin by arranging the data in order from least to greatest.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6200" y="4267200"/>
            <a:ext cx="557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Median, Upper Quartile, &amp; Lower Quartile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 autoUpdateAnimBg="0"/>
      <p:bldP spid="271366" grpId="0" build="p" autoUpdateAnimBg="0" advAuto="0"/>
      <p:bldP spid="271367" grpId="0" build="p" autoUpdateAnimBg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366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Find Measures of Variation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76300" y="1503364"/>
            <a:ext cx="8039100" cy="1071563"/>
            <a:chOff x="552" y="947"/>
            <a:chExt cx="5064" cy="675"/>
          </a:xfrm>
        </p:grpSpPr>
        <p:sp>
          <p:nvSpPr>
            <p:cNvPr id="113670" name="Rectangle 6"/>
            <p:cNvSpPr>
              <a:spLocks noChangeArrowheads="1"/>
            </p:cNvSpPr>
            <p:nvPr/>
          </p:nvSpPr>
          <p:spPr bwMode="auto">
            <a:xfrm>
              <a:off x="552" y="947"/>
              <a:ext cx="5064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			   lower </a:t>
              </a:r>
              <a:r>
                <a:rPr lang="en-US" dirty="0">
                  <a:solidFill>
                    <a:schemeClr val="tx1"/>
                  </a:solidFill>
                </a:rPr>
                <a:t>quartile</a:t>
              </a:r>
              <a:r>
                <a:rPr lang="en-US" dirty="0" smtClean="0">
                  <a:solidFill>
                    <a:schemeClr val="tx1"/>
                  </a:solidFill>
                </a:rPr>
                <a:t>	        median	         upper </a:t>
              </a:r>
              <a:r>
                <a:rPr lang="en-US" dirty="0">
                  <a:solidFill>
                    <a:schemeClr val="tx1"/>
                  </a:solidFill>
                </a:rPr>
                <a:t>quartile</a:t>
              </a: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91.3    91.3    91.6    93.8    95.4    96.1    97.8    101.1    102    109</a:t>
              </a:r>
            </a:p>
          </p:txBody>
        </p:sp>
        <p:sp>
          <p:nvSpPr>
            <p:cNvPr id="113676" name="Line 12"/>
            <p:cNvSpPr>
              <a:spLocks noChangeShapeType="1"/>
            </p:cNvSpPr>
            <p:nvPr/>
          </p:nvSpPr>
          <p:spPr bwMode="auto">
            <a:xfrm>
              <a:off x="1968" y="1182"/>
              <a:ext cx="0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13677" name="Line 13"/>
            <p:cNvSpPr>
              <a:spLocks noChangeShapeType="1"/>
            </p:cNvSpPr>
            <p:nvPr/>
          </p:nvSpPr>
          <p:spPr bwMode="auto">
            <a:xfrm>
              <a:off x="3072" y="1182"/>
              <a:ext cx="0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  <p:sp>
          <p:nvSpPr>
            <p:cNvPr id="113678" name="Line 14"/>
            <p:cNvSpPr>
              <a:spLocks noChangeShapeType="1"/>
            </p:cNvSpPr>
            <p:nvPr/>
          </p:nvSpPr>
          <p:spPr bwMode="auto">
            <a:xfrm>
              <a:off x="4176" y="1230"/>
              <a:ext cx="0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38400" y="2743203"/>
            <a:ext cx="1219200" cy="936626"/>
            <a:chOff x="1392" y="1728"/>
            <a:chExt cx="768" cy="590"/>
          </a:xfrm>
        </p:grpSpPr>
        <p:sp>
          <p:nvSpPr>
            <p:cNvPr id="113671" name="Text Box 7"/>
            <p:cNvSpPr txBox="1">
              <a:spLocks noChangeArrowheads="1"/>
            </p:cNvSpPr>
            <p:nvPr/>
          </p:nvSpPr>
          <p:spPr bwMode="auto">
            <a:xfrm>
              <a:off x="1392" y="2027"/>
              <a:ext cx="7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>
                <a:spcBef>
                  <a:spcPct val="20000"/>
                </a:spcBef>
              </a:pPr>
              <a:r>
                <a:rPr lang="en-US" sz="2400" dirty="0"/>
                <a:t>91.6</a:t>
              </a:r>
              <a:endParaRPr lang="en-US" dirty="0"/>
            </a:p>
          </p:txBody>
        </p:sp>
        <p:sp>
          <p:nvSpPr>
            <p:cNvPr id="113685" name="AutoShape 21"/>
            <p:cNvSpPr>
              <a:spLocks noChangeAspect="1"/>
            </p:cNvSpPr>
            <p:nvPr/>
          </p:nvSpPr>
          <p:spPr bwMode="auto">
            <a:xfrm rot="16200000">
              <a:off x="1776" y="1632"/>
              <a:ext cx="192" cy="384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044950" y="2752728"/>
            <a:ext cx="1974850" cy="1133476"/>
            <a:chOff x="2422" y="1728"/>
            <a:chExt cx="1676" cy="714"/>
          </a:xfrm>
        </p:grpSpPr>
        <p:pic>
          <p:nvPicPr>
            <p:cNvPr id="113683" name="Picture 19" descr="9-5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2" y="1947"/>
              <a:ext cx="1676" cy="495"/>
            </a:xfrm>
            <a:prstGeom prst="rect">
              <a:avLst/>
            </a:prstGeom>
            <a:noFill/>
          </p:spPr>
        </p:pic>
        <p:sp>
          <p:nvSpPr>
            <p:cNvPr id="113686" name="AutoShape 22"/>
            <p:cNvSpPr>
              <a:spLocks noChangeAspect="1"/>
            </p:cNvSpPr>
            <p:nvPr/>
          </p:nvSpPr>
          <p:spPr bwMode="auto">
            <a:xfrm rot="16200000">
              <a:off x="3009" y="1425"/>
              <a:ext cx="192" cy="798"/>
            </a:xfrm>
            <a:prstGeom prst="leftBrace">
              <a:avLst>
                <a:gd name="adj1" fmla="val 34635"/>
                <a:gd name="adj2" fmla="val 50000"/>
              </a:avLst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248400" y="2743203"/>
            <a:ext cx="990600" cy="936626"/>
            <a:chOff x="4110" y="1728"/>
            <a:chExt cx="624" cy="590"/>
          </a:xfrm>
        </p:grpSpPr>
        <p:sp>
          <p:nvSpPr>
            <p:cNvPr id="113680" name="Text Box 16"/>
            <p:cNvSpPr txBox="1">
              <a:spLocks noChangeArrowheads="1"/>
            </p:cNvSpPr>
            <p:nvPr/>
          </p:nvSpPr>
          <p:spPr bwMode="auto">
            <a:xfrm>
              <a:off x="4110" y="2027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dirty="0"/>
                <a:t>101.1</a:t>
              </a:r>
            </a:p>
          </p:txBody>
        </p:sp>
        <p:sp>
          <p:nvSpPr>
            <p:cNvPr id="113687" name="AutoShape 23"/>
            <p:cNvSpPr>
              <a:spLocks noChangeAspect="1"/>
            </p:cNvSpPr>
            <p:nvPr/>
          </p:nvSpPr>
          <p:spPr bwMode="auto">
            <a:xfrm rot="16200000">
              <a:off x="4272" y="1632"/>
              <a:ext cx="192" cy="384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3691" name="Rectangle 27"/>
          <p:cNvSpPr>
            <a:spLocks noChangeArrowheads="1"/>
          </p:cNvSpPr>
          <p:nvPr/>
        </p:nvSpPr>
        <p:spPr bwMode="auto">
          <a:xfrm>
            <a:off x="-45764" y="39624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E01B22"/>
                </a:solidFill>
              </a:rPr>
              <a:t>-</a:t>
            </a:r>
            <a:r>
              <a:rPr lang="en-US" sz="2400" dirty="0" smtClean="0">
                <a:solidFill>
                  <a:srgbClr val="E01B22"/>
                </a:solidFill>
              </a:rPr>
              <a:t> The </a:t>
            </a:r>
            <a:r>
              <a:rPr lang="en-US" sz="2400" dirty="0">
                <a:solidFill>
                  <a:srgbClr val="E01B22"/>
                </a:solidFill>
              </a:rPr>
              <a:t>median is </a:t>
            </a:r>
            <a:r>
              <a:rPr lang="en-US" sz="2400" b="1" dirty="0" smtClean="0">
                <a:solidFill>
                  <a:srgbClr val="E01B22"/>
                </a:solidFill>
              </a:rPr>
              <a:t>95.75</a:t>
            </a:r>
          </a:p>
        </p:txBody>
      </p:sp>
      <p:pic>
        <p:nvPicPr>
          <p:cNvPr id="113692" name="Picture 28" descr="LH_11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200" y="4415135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smtClean="0">
                <a:solidFill>
                  <a:srgbClr val="E01B22"/>
                </a:solidFill>
              </a:rPr>
              <a:t>- </a:t>
            </a:r>
            <a:r>
              <a:rPr lang="en-US" sz="2400" dirty="0" smtClean="0">
                <a:solidFill>
                  <a:srgbClr val="E01B22"/>
                </a:solidFill>
              </a:rPr>
              <a:t>The lower quartile is </a:t>
            </a:r>
            <a:r>
              <a:rPr lang="en-US" sz="2400" b="1" dirty="0" smtClean="0">
                <a:solidFill>
                  <a:srgbClr val="E01B22"/>
                </a:solidFill>
              </a:rPr>
              <a:t>91.6</a:t>
            </a:r>
            <a:endParaRPr lang="en-US" sz="2400" dirty="0" smtClean="0">
              <a:solidFill>
                <a:srgbClr val="E01B2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" y="4940987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smtClean="0">
                <a:solidFill>
                  <a:srgbClr val="E01B22"/>
                </a:solidFill>
              </a:rPr>
              <a:t>-</a:t>
            </a:r>
            <a:r>
              <a:rPr lang="en-US" sz="2400" dirty="0" smtClean="0">
                <a:solidFill>
                  <a:srgbClr val="E01B22"/>
                </a:solidFill>
              </a:rPr>
              <a:t> The upper quartile is </a:t>
            </a:r>
            <a:r>
              <a:rPr lang="en-US" sz="2400" b="1" dirty="0" smtClean="0">
                <a:solidFill>
                  <a:srgbClr val="E01B22"/>
                </a:solidFill>
              </a:rPr>
              <a:t>101.1</a:t>
            </a:r>
            <a:endParaRPr lang="en-US" sz="2400" dirty="0">
              <a:solidFill>
                <a:srgbClr val="E01B2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5433739"/>
            <a:ext cx="71628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smtClean="0">
                <a:solidFill>
                  <a:srgbClr val="E01B22"/>
                </a:solidFill>
              </a:rPr>
              <a:t>-</a:t>
            </a:r>
            <a:r>
              <a:rPr lang="en-US" sz="2400" dirty="0" smtClean="0">
                <a:solidFill>
                  <a:srgbClr val="E01B22"/>
                </a:solidFill>
              </a:rPr>
              <a:t> The Interquartile Range is calculated as follows:</a:t>
            </a:r>
          </a:p>
          <a:p>
            <a:pPr marL="1714500" lvl="3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-"/>
            </a:pPr>
            <a:r>
              <a:rPr lang="en-US" sz="2400" dirty="0" smtClean="0">
                <a:solidFill>
                  <a:srgbClr val="E01B22"/>
                </a:solidFill>
              </a:rPr>
              <a:t>upper quartile – lower quartile</a:t>
            </a:r>
          </a:p>
          <a:p>
            <a:pPr marL="2171700" lvl="4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-"/>
            </a:pPr>
            <a:r>
              <a:rPr lang="en-US" sz="2400" dirty="0" smtClean="0">
                <a:solidFill>
                  <a:srgbClr val="E01B22"/>
                </a:solidFill>
              </a:rPr>
              <a:t>   101.1 – 91.6 or </a:t>
            </a:r>
            <a:r>
              <a:rPr lang="en-US" sz="2400" b="1" dirty="0" smtClean="0">
                <a:solidFill>
                  <a:srgbClr val="E01B22"/>
                </a:solidFill>
              </a:rPr>
              <a:t>9.5</a:t>
            </a:r>
            <a:endParaRPr lang="en-US" sz="2400" b="1" dirty="0">
              <a:solidFill>
                <a:srgbClr val="E01B2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3429000"/>
            <a:ext cx="12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Answer: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/>
          </a:p>
        </p:txBody>
      </p:sp>
      <p:pic>
        <p:nvPicPr>
          <p:cNvPr id="30" name="Picture 11" descr="9-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9717" y="0"/>
            <a:ext cx="1514283" cy="19335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1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Find Outliers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876300" y="1503363"/>
            <a:ext cx="80391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400" b="1" dirty="0">
                <a:solidFill>
                  <a:srgbClr val="E01B22"/>
                </a:solidFill>
              </a:rPr>
              <a:t>CONCESSION SALES  </a:t>
            </a:r>
            <a:r>
              <a:rPr lang="en-US" sz="2400" b="1" dirty="0">
                <a:solidFill>
                  <a:srgbClr val="0000FF"/>
                </a:solidFill>
              </a:rPr>
              <a:t>Find</a:t>
            </a:r>
            <a:r>
              <a:rPr lang="en-US" sz="2400" b="1" dirty="0" smtClean="0">
                <a:solidFill>
                  <a:srgbClr val="0000FF"/>
                </a:solidFill>
              </a:rPr>
              <a:t> the measures of variation for the data found in the table below. Use these measures to find any outliers.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115720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15724" name="Picture 12" descr="9-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589213"/>
            <a:ext cx="3760788" cy="4268787"/>
          </a:xfrm>
          <a:prstGeom prst="rect">
            <a:avLst/>
          </a:prstGeom>
          <a:noFill/>
        </p:spPr>
      </p:pic>
      <p:pic>
        <p:nvPicPr>
          <p:cNvPr id="115734" name="Picture 22" descr="LH_11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115717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Find Outliers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876300" y="1371600"/>
            <a:ext cx="5553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400" dirty="0">
                <a:solidFill>
                  <a:schemeClr val="tx1"/>
                </a:solidFill>
              </a:rPr>
              <a:t>First arrange the numbers in order form least to greatest.</a:t>
            </a:r>
            <a:endParaRPr lang="en-US" sz="2400" dirty="0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-76200" y="22860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ctr">
              <a:spcBef>
                <a:spcPct val="20000"/>
              </a:spcBef>
            </a:pPr>
            <a:r>
              <a:rPr lang="en-US" sz="2400" dirty="0"/>
              <a:t>16    18    23    24    32    39    41    46    196</a:t>
            </a:r>
          </a:p>
        </p:txBody>
      </p:sp>
      <p:pic>
        <p:nvPicPr>
          <p:cNvPr id="11674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47800" y="2667000"/>
            <a:ext cx="2133600" cy="1143000"/>
            <a:chOff x="1488" y="1500"/>
            <a:chExt cx="1344" cy="720"/>
          </a:xfrm>
        </p:grpSpPr>
        <p:pic>
          <p:nvPicPr>
            <p:cNvPr id="116748" name="Picture 12" descr="M3_198"/>
            <p:cNvPicPr>
              <a:picLocks noChangeAspect="1" noChangeArrowheads="1"/>
            </p:cNvPicPr>
            <p:nvPr/>
          </p:nvPicPr>
          <p:blipFill>
            <a:blip r:embed="rId6"/>
            <a:srcRect r="67670"/>
            <a:stretch>
              <a:fillRect/>
            </a:stretch>
          </p:blipFill>
          <p:spPr bwMode="auto">
            <a:xfrm>
              <a:off x="1488" y="1725"/>
              <a:ext cx="1344" cy="495"/>
            </a:xfrm>
            <a:prstGeom prst="rect">
              <a:avLst/>
            </a:prstGeom>
            <a:noFill/>
          </p:spPr>
        </p:pic>
        <p:sp>
          <p:nvSpPr>
            <p:cNvPr id="116753" name="AutoShape 17"/>
            <p:cNvSpPr>
              <a:spLocks noChangeAspect="1"/>
            </p:cNvSpPr>
            <p:nvPr/>
          </p:nvSpPr>
          <p:spPr bwMode="auto">
            <a:xfrm rot="16200000">
              <a:off x="2093" y="1260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017759" y="2686050"/>
            <a:ext cx="2027237" cy="1143000"/>
            <a:chOff x="3667" y="1500"/>
            <a:chExt cx="1277" cy="720"/>
          </a:xfrm>
        </p:grpSpPr>
        <p:pic>
          <p:nvPicPr>
            <p:cNvPr id="116750" name="Picture 14" descr="M3_198"/>
            <p:cNvPicPr>
              <a:picLocks noChangeAspect="1" noChangeArrowheads="1"/>
            </p:cNvPicPr>
            <p:nvPr/>
          </p:nvPicPr>
          <p:blipFill>
            <a:blip r:embed="rId6"/>
            <a:srcRect l="69281"/>
            <a:stretch>
              <a:fillRect/>
            </a:stretch>
          </p:blipFill>
          <p:spPr bwMode="auto">
            <a:xfrm>
              <a:off x="3667" y="1725"/>
              <a:ext cx="1277" cy="495"/>
            </a:xfrm>
            <a:prstGeom prst="rect">
              <a:avLst/>
            </a:prstGeom>
            <a:noFill/>
          </p:spPr>
        </p:pic>
        <p:sp>
          <p:nvSpPr>
            <p:cNvPr id="116755" name="AutoShape 19"/>
            <p:cNvSpPr>
              <a:spLocks noChangeAspect="1"/>
            </p:cNvSpPr>
            <p:nvPr/>
          </p:nvSpPr>
          <p:spPr bwMode="auto">
            <a:xfrm rot="16200000">
              <a:off x="3906" y="1308"/>
              <a:ext cx="192" cy="576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8575">
              <a:solidFill>
                <a:srgbClr val="E01B22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16760" name="Picture 24" descr="LH_11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12" descr="9-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3582" y="84873"/>
            <a:ext cx="2410418" cy="239004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rot="5400000">
            <a:off x="3886993" y="2915443"/>
            <a:ext cx="4556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01313" y="314245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32</a:t>
            </a:r>
            <a:endParaRPr lang="en-US" dirty="0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-45764" y="39624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E01B22"/>
                </a:solidFill>
              </a:rPr>
              <a:t>-</a:t>
            </a:r>
            <a:r>
              <a:rPr lang="en-US" sz="2400" dirty="0" smtClean="0">
                <a:solidFill>
                  <a:srgbClr val="E01B22"/>
                </a:solidFill>
              </a:rPr>
              <a:t> The </a:t>
            </a:r>
            <a:r>
              <a:rPr lang="en-US" sz="2400" dirty="0">
                <a:solidFill>
                  <a:srgbClr val="E01B22"/>
                </a:solidFill>
              </a:rPr>
              <a:t>median is</a:t>
            </a:r>
            <a:r>
              <a:rPr lang="en-US" sz="2400" dirty="0" smtClean="0">
                <a:solidFill>
                  <a:srgbClr val="E01B22"/>
                </a:solidFill>
              </a:rPr>
              <a:t> </a:t>
            </a:r>
            <a:r>
              <a:rPr lang="en-US" sz="2400" b="1" dirty="0" smtClean="0">
                <a:solidFill>
                  <a:srgbClr val="E01B22"/>
                </a:solidFill>
              </a:rPr>
              <a:t>32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200" y="4415135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smtClean="0">
                <a:solidFill>
                  <a:srgbClr val="E01B22"/>
                </a:solidFill>
              </a:rPr>
              <a:t>- </a:t>
            </a:r>
            <a:r>
              <a:rPr lang="en-US" sz="2400" dirty="0" smtClean="0">
                <a:solidFill>
                  <a:srgbClr val="E01B22"/>
                </a:solidFill>
              </a:rPr>
              <a:t>The lower quartile is </a:t>
            </a:r>
            <a:r>
              <a:rPr lang="en-US" sz="2400" b="1" dirty="0" smtClean="0">
                <a:solidFill>
                  <a:srgbClr val="E01B22"/>
                </a:solidFill>
              </a:rPr>
              <a:t>20.5</a:t>
            </a:r>
            <a:endParaRPr lang="en-US" sz="2400" dirty="0" smtClean="0">
              <a:solidFill>
                <a:srgbClr val="E01B2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4940987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smtClean="0">
                <a:solidFill>
                  <a:srgbClr val="E01B22"/>
                </a:solidFill>
              </a:rPr>
              <a:t>-</a:t>
            </a:r>
            <a:r>
              <a:rPr lang="en-US" sz="2400" dirty="0" smtClean="0">
                <a:solidFill>
                  <a:srgbClr val="E01B22"/>
                </a:solidFill>
              </a:rPr>
              <a:t> The upper quartile is </a:t>
            </a:r>
            <a:r>
              <a:rPr lang="en-US" sz="2400" b="1" dirty="0" smtClean="0">
                <a:solidFill>
                  <a:srgbClr val="E01B22"/>
                </a:solidFill>
              </a:rPr>
              <a:t>43.5</a:t>
            </a:r>
            <a:endParaRPr lang="en-US" sz="2400" dirty="0">
              <a:solidFill>
                <a:srgbClr val="E01B2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" y="5433739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smtClean="0">
                <a:solidFill>
                  <a:srgbClr val="E01B22"/>
                </a:solidFill>
              </a:rPr>
              <a:t>-</a:t>
            </a:r>
            <a:r>
              <a:rPr lang="en-US" sz="2400" dirty="0" smtClean="0">
                <a:solidFill>
                  <a:srgbClr val="E01B22"/>
                </a:solidFill>
              </a:rPr>
              <a:t> To find the Interquartile Range, </a:t>
            </a:r>
            <a:r>
              <a:rPr lang="en-US" sz="2400" dirty="0" smtClean="0">
                <a:solidFill>
                  <a:srgbClr val="E01B22"/>
                </a:solidFill>
              </a:rPr>
              <a:t>find the </a:t>
            </a:r>
            <a:r>
              <a:rPr lang="en-US" sz="2400" u="sng" dirty="0" smtClean="0">
                <a:solidFill>
                  <a:srgbClr val="E01B22"/>
                </a:solidFill>
              </a:rPr>
              <a:t>difference </a:t>
            </a:r>
            <a:r>
              <a:rPr lang="en-US" sz="2400" dirty="0" smtClean="0">
                <a:solidFill>
                  <a:srgbClr val="E01B22"/>
                </a:solidFill>
              </a:rPr>
              <a:t>between the </a:t>
            </a:r>
            <a:r>
              <a:rPr lang="en-US" sz="2400" b="1" i="1" dirty="0" smtClean="0">
                <a:solidFill>
                  <a:srgbClr val="E01B22"/>
                </a:solidFill>
                <a:latin typeface="Baskerville"/>
                <a:cs typeface="Baskerville"/>
              </a:rPr>
              <a:t>lower quartile </a:t>
            </a:r>
            <a:r>
              <a:rPr lang="en-US" sz="2400" dirty="0" smtClean="0">
                <a:solidFill>
                  <a:srgbClr val="E01B22"/>
                </a:solidFill>
              </a:rPr>
              <a:t>a</a:t>
            </a:r>
            <a:r>
              <a:rPr lang="en-US" sz="2400" dirty="0" smtClean="0">
                <a:solidFill>
                  <a:srgbClr val="E01B22"/>
                </a:solidFill>
              </a:rPr>
              <a:t>nd the </a:t>
            </a:r>
            <a:r>
              <a:rPr lang="en-US" sz="2400" b="1" i="1" dirty="0" smtClean="0">
                <a:solidFill>
                  <a:srgbClr val="E01B22"/>
                </a:solidFill>
                <a:latin typeface="Baskerville"/>
                <a:cs typeface="Baskerville"/>
              </a:rPr>
              <a:t>upper quartile</a:t>
            </a:r>
            <a:r>
              <a:rPr lang="en-US" sz="2400" i="1" dirty="0" smtClean="0">
                <a:solidFill>
                  <a:srgbClr val="E01B22"/>
                </a:solidFill>
                <a:latin typeface="Baskerville"/>
                <a:cs typeface="Baskerville"/>
              </a:rPr>
              <a:t> </a:t>
            </a:r>
            <a:r>
              <a:rPr lang="en-US" sz="2400" dirty="0" smtClean="0">
                <a:solidFill>
                  <a:srgbClr val="E01B22"/>
                </a:solidFill>
              </a:rPr>
              <a:t>(43.5 – 20.5 </a:t>
            </a:r>
            <a:r>
              <a:rPr lang="en-US" sz="2400" smtClean="0">
                <a:solidFill>
                  <a:srgbClr val="E01B22"/>
                </a:solidFill>
              </a:rPr>
              <a:t>= </a:t>
            </a:r>
            <a:r>
              <a:rPr lang="en-US" sz="2400" b="1" smtClean="0">
                <a:solidFill>
                  <a:srgbClr val="E01B22"/>
                </a:solidFill>
              </a:rPr>
              <a:t>23</a:t>
            </a:r>
            <a:r>
              <a:rPr lang="en-US" sz="2400" smtClean="0">
                <a:solidFill>
                  <a:srgbClr val="E01B22"/>
                </a:solidFill>
              </a:rPr>
              <a:t>)</a:t>
            </a:r>
            <a:r>
              <a:rPr lang="en-US" sz="2400" dirty="0" smtClean="0">
                <a:solidFill>
                  <a:srgbClr val="E01B22"/>
                </a:solidFill>
              </a:rPr>
              <a:t>.</a:t>
            </a:r>
            <a:endParaRPr lang="en-US" sz="2400" b="1" dirty="0" smtClean="0">
              <a:solidFill>
                <a:srgbClr val="E01B2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build="p" autoUpdateAnimBg="0" advAuto="0"/>
      <p:bldP spid="116742" grpId="0" build="p" autoUpdateAnimBg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h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Find Outliers</a:t>
            </a:r>
          </a:p>
        </p:txBody>
      </p:sp>
      <p:pic>
        <p:nvPicPr>
          <p:cNvPr id="6" name="Picture 8" descr="Exampl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1239368"/>
            <a:ext cx="457200" cy="457200"/>
          </a:xfrm>
          <a:prstGeom prst="rect">
            <a:avLst/>
          </a:prstGeom>
          <a:noFill/>
        </p:spPr>
      </p:pic>
      <p:pic>
        <p:nvPicPr>
          <p:cNvPr id="7" name="Picture 24" descr="LH_11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" y="2217003"/>
            <a:ext cx="6233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- The lower quartile is </a:t>
            </a:r>
            <a:r>
              <a:rPr lang="en-US" sz="2400" b="1" dirty="0" smtClean="0">
                <a:solidFill>
                  <a:srgbClr val="000000"/>
                </a:solidFill>
              </a:rPr>
              <a:t>20.5</a:t>
            </a:r>
            <a:r>
              <a:rPr lang="en-US" sz="2400" dirty="0" smtClean="0">
                <a:solidFill>
                  <a:srgbClr val="000000"/>
                </a:solidFill>
              </a:rPr>
              <a:t>, the upper quartile is </a:t>
            </a:r>
            <a:r>
              <a:rPr lang="en-US" sz="2400" b="1" dirty="0" smtClean="0">
                <a:solidFill>
                  <a:srgbClr val="000000"/>
                </a:solidFill>
              </a:rPr>
              <a:t>43.5</a:t>
            </a:r>
            <a:r>
              <a:rPr lang="en-US" sz="2400" dirty="0" smtClean="0">
                <a:solidFill>
                  <a:srgbClr val="000000"/>
                </a:solidFill>
              </a:rPr>
              <a:t>. The interquartile range is </a:t>
            </a:r>
            <a:r>
              <a:rPr lang="en-US" sz="2400" b="1" dirty="0" smtClean="0">
                <a:solidFill>
                  <a:srgbClr val="000000"/>
                </a:solidFill>
              </a:rPr>
              <a:t>23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11430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Use the measures of variation to find any outliers.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200" y="3524072"/>
            <a:ext cx="8686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/>
              <a:t>- </a:t>
            </a:r>
            <a:r>
              <a:rPr lang="en-US" sz="2400" b="1" i="1" dirty="0" smtClean="0">
                <a:latin typeface="Baskerville"/>
                <a:cs typeface="Baskerville"/>
              </a:rPr>
              <a:t>Data more than 1.5 times greater than the interquartile range beyond the lower quartile or the upper quartile is called an outlier.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52650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/>
              <a:t>- We take the interquartile range of </a:t>
            </a:r>
            <a:r>
              <a:rPr lang="en-US" sz="2400" b="1" dirty="0" smtClean="0"/>
              <a:t>23 </a:t>
            </a:r>
            <a:r>
              <a:rPr lang="en-US" sz="2400" dirty="0" smtClean="0"/>
              <a:t>and </a:t>
            </a:r>
            <a:r>
              <a:rPr lang="en-US" sz="2400" b="1" dirty="0" smtClean="0"/>
              <a:t>multiply </a:t>
            </a:r>
            <a:r>
              <a:rPr lang="en-US" sz="2400" dirty="0" smtClean="0"/>
              <a:t>it by </a:t>
            </a:r>
            <a:r>
              <a:rPr lang="en-US" sz="2400" b="1" dirty="0" smtClean="0"/>
              <a:t>1.5</a:t>
            </a:r>
            <a:r>
              <a:rPr lang="en-US" sz="2400" dirty="0" smtClean="0"/>
              <a:t>. This gives us </a:t>
            </a:r>
            <a:r>
              <a:rPr lang="en-US" sz="2400" dirty="0" smtClean="0"/>
              <a:t>an interquartile </a:t>
            </a:r>
            <a:r>
              <a:rPr lang="en-US" sz="2400" dirty="0" smtClean="0"/>
              <a:t>factor of </a:t>
            </a:r>
            <a:r>
              <a:rPr lang="en-US" sz="2400" b="1" dirty="0" smtClean="0"/>
              <a:t>34.5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10804" y="338193"/>
            <a:ext cx="6428796" cy="1280536"/>
            <a:chOff x="3810000" y="221996"/>
            <a:chExt cx="8229600" cy="1735342"/>
          </a:xfrm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3810000" y="221996"/>
              <a:ext cx="8229600" cy="625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1588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en-US" sz="2400" dirty="0" smtClean="0">
                  <a:solidFill>
                    <a:srgbClr val="0000FF"/>
                  </a:solidFill>
                </a:rPr>
                <a:t>	</a:t>
              </a:r>
              <a:r>
                <a:rPr lang="en-US" dirty="0" smtClean="0">
                  <a:solidFill>
                    <a:srgbClr val="000000"/>
                  </a:solidFill>
                </a:rPr>
                <a:t>- The </a:t>
              </a:r>
              <a:r>
                <a:rPr lang="en-US" dirty="0">
                  <a:solidFill>
                    <a:srgbClr val="000000"/>
                  </a:solidFill>
                </a:rPr>
                <a:t>median is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</a:rPr>
                <a:t>32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31964" y="693063"/>
              <a:ext cx="6629400" cy="500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1588">
                <a:spcBef>
                  <a:spcPct val="20000"/>
                </a:spcBef>
                <a:spcAft>
                  <a:spcPts val="1200"/>
                </a:spcAft>
                <a:buClr>
                  <a:srgbClr val="FFFFFF"/>
                </a:buClr>
              </a:pPr>
              <a:r>
                <a:rPr lang="en-US" dirty="0" smtClean="0">
                  <a:solidFill>
                    <a:srgbClr val="000000"/>
                  </a:solidFill>
                </a:rPr>
                <a:t>-</a:t>
              </a:r>
              <a:r>
                <a:rPr lang="en-US" b="1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The lower quartile is </a:t>
              </a:r>
              <a:r>
                <a:rPr lang="en-US" b="1" dirty="0" smtClean="0">
                  <a:solidFill>
                    <a:srgbClr val="000000"/>
                  </a:solidFill>
                </a:rPr>
                <a:t>20.5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50233" y="1069692"/>
              <a:ext cx="6858000" cy="500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1588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en-US" dirty="0" smtClean="0">
                  <a:solidFill>
                    <a:srgbClr val="000000"/>
                  </a:solidFill>
                </a:rPr>
                <a:t>- The upper quartile is </a:t>
              </a:r>
              <a:r>
                <a:rPr lang="en-US" b="1" dirty="0" smtClean="0">
                  <a:solidFill>
                    <a:srgbClr val="000000"/>
                  </a:solidFill>
                </a:rPr>
                <a:t>43.5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50233" y="1456831"/>
              <a:ext cx="7162801" cy="500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1588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en-US" dirty="0" smtClean="0"/>
                <a:t>- The Interquartile Range is </a:t>
              </a:r>
              <a:r>
                <a:rPr lang="en-US" b="1" dirty="0" smtClean="0"/>
                <a:t>23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9-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276600"/>
            <a:ext cx="3124200" cy="3097788"/>
          </a:xfrm>
          <a:prstGeom prst="rect">
            <a:avLst/>
          </a:prstGeom>
          <a:noFill/>
        </p:spPr>
      </p:pic>
      <p:pic>
        <p:nvPicPr>
          <p:cNvPr id="4" name="Picture 3" descr="EXAMPL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Find Outliers</a:t>
            </a:r>
          </a:p>
        </p:txBody>
      </p:sp>
      <p:pic>
        <p:nvPicPr>
          <p:cNvPr id="7" name="Picture 24" descr="LH_11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" y="19812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/>
              <a:t>- We find the difference between the lower quartile and the interquartile factor (20.5 – 34.5 = </a:t>
            </a:r>
            <a:r>
              <a:rPr lang="en-US" sz="2400" b="1" dirty="0" smtClean="0"/>
              <a:t>-14</a:t>
            </a:r>
            <a:r>
              <a:rPr lang="en-US" sz="2400" dirty="0" smtClean="0"/>
              <a:t>). Therefore any piece of data less than -14 would be considered an outlier. There is no data less than -14.</a:t>
            </a:r>
          </a:p>
        </p:txBody>
      </p:sp>
      <p:pic>
        <p:nvPicPr>
          <p:cNvPr id="1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239368"/>
            <a:ext cx="457200" cy="4572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66800" y="11430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Use the measures of variation to find any outliers.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610804" y="-152400"/>
            <a:ext cx="6428796" cy="1787456"/>
            <a:chOff x="3810000" y="270173"/>
            <a:chExt cx="8229600" cy="2422302"/>
          </a:xfrm>
        </p:grpSpPr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3810000" y="270173"/>
              <a:ext cx="8229600" cy="625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1588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en-US" sz="2400" dirty="0" smtClean="0">
                  <a:solidFill>
                    <a:srgbClr val="0000FF"/>
                  </a:solidFill>
                </a:rPr>
                <a:t>	</a:t>
              </a:r>
              <a:r>
                <a:rPr lang="en-US" b="1" dirty="0" smtClean="0">
                  <a:solidFill>
                    <a:srgbClr val="000000"/>
                  </a:solidFill>
                </a:rPr>
                <a:t>-</a:t>
              </a:r>
              <a:r>
                <a:rPr lang="en-US" dirty="0" smtClean="0">
                  <a:solidFill>
                    <a:srgbClr val="000000"/>
                  </a:solidFill>
                </a:rPr>
                <a:t> The </a:t>
              </a:r>
              <a:r>
                <a:rPr lang="en-US" dirty="0">
                  <a:solidFill>
                    <a:srgbClr val="000000"/>
                  </a:solidFill>
                </a:rPr>
                <a:t>median is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</a:rPr>
                <a:t>32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31964" y="722907"/>
              <a:ext cx="6629400" cy="500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1588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en-US" b="1" dirty="0" smtClean="0">
                  <a:solidFill>
                    <a:srgbClr val="000000"/>
                  </a:solidFill>
                </a:rPr>
                <a:t>- </a:t>
              </a:r>
              <a:r>
                <a:rPr lang="en-US" dirty="0" smtClean="0">
                  <a:solidFill>
                    <a:srgbClr val="000000"/>
                  </a:solidFill>
                </a:rPr>
                <a:t>The lower quartile is </a:t>
              </a:r>
              <a:r>
                <a:rPr lang="en-US" b="1" dirty="0" smtClean="0">
                  <a:solidFill>
                    <a:srgbClr val="000000"/>
                  </a:solidFill>
                </a:rPr>
                <a:t>20.5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1964" y="1248760"/>
              <a:ext cx="6858000" cy="500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1588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en-US" b="1" dirty="0" smtClean="0">
                  <a:solidFill>
                    <a:srgbClr val="000000"/>
                  </a:solidFill>
                </a:rPr>
                <a:t>-</a:t>
              </a:r>
              <a:r>
                <a:rPr lang="en-US" dirty="0" smtClean="0">
                  <a:solidFill>
                    <a:srgbClr val="000000"/>
                  </a:solidFill>
                </a:rPr>
                <a:t> The upper quartile is </a:t>
              </a:r>
              <a:r>
                <a:rPr lang="en-US" b="1" dirty="0" smtClean="0">
                  <a:solidFill>
                    <a:srgbClr val="000000"/>
                  </a:solidFill>
                </a:rPr>
                <a:t>43.5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31964" y="1741512"/>
              <a:ext cx="7162801" cy="950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1588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en-US" dirty="0" smtClean="0"/>
                <a:t>- The Interquartile Range is </a:t>
              </a:r>
              <a:r>
                <a:rPr lang="en-US" b="1" dirty="0" smtClean="0"/>
                <a:t>23</a:t>
              </a:r>
            </a:p>
            <a:p>
              <a:pPr marL="342900" indent="1588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en-US" dirty="0" smtClean="0"/>
                <a:t>-The interquartile factor is </a:t>
              </a:r>
              <a:r>
                <a:rPr lang="en-US" b="1" dirty="0" smtClean="0"/>
                <a:t>34.5</a:t>
              </a:r>
              <a:r>
                <a:rPr lang="en-US" dirty="0" smtClean="0"/>
                <a:t> 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6200" y="3733800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/>
              <a:t>- We </a:t>
            </a:r>
            <a:r>
              <a:rPr lang="en-US" sz="2400" u="sng" dirty="0" smtClean="0"/>
              <a:t>combine </a:t>
            </a:r>
            <a:r>
              <a:rPr lang="en-US" sz="2400" dirty="0" smtClean="0"/>
              <a:t>the </a:t>
            </a:r>
            <a:r>
              <a:rPr lang="en-US" sz="2400" b="1" i="1" dirty="0" smtClean="0">
                <a:latin typeface="Baskerville"/>
                <a:cs typeface="Baskerville"/>
              </a:rPr>
              <a:t>interquartile factor</a:t>
            </a:r>
            <a:r>
              <a:rPr lang="en-US" sz="2400" dirty="0" smtClean="0"/>
              <a:t> and the </a:t>
            </a:r>
            <a:r>
              <a:rPr lang="en-US" sz="2400" b="1" i="1" dirty="0" smtClean="0">
                <a:latin typeface="Baskerville"/>
                <a:cs typeface="Baskerville"/>
              </a:rPr>
              <a:t>upper quartile</a:t>
            </a:r>
            <a:r>
              <a:rPr lang="en-US" sz="2400" dirty="0" smtClean="0"/>
              <a:t>. That is </a:t>
            </a:r>
            <a:r>
              <a:rPr lang="en-US" sz="2400" b="1" dirty="0" smtClean="0"/>
              <a:t>78</a:t>
            </a:r>
            <a:r>
              <a:rPr lang="en-US" sz="2400" dirty="0" smtClean="0"/>
              <a:t>. Therefore any piece of data more than 78 would be considered an outlier. There were 196 colas sold. Therefore, 196 would be considered an outlier.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400" dirty="0"/>
              <a:t>Find the measures of variation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18797" name="Picture 13" descr="9-x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408238"/>
            <a:ext cx="3590925" cy="3459162"/>
          </a:xfrm>
          <a:prstGeom prst="rect">
            <a:avLst/>
          </a:prstGeom>
          <a:noFill/>
        </p:spPr>
      </p:pic>
      <p:pic>
        <p:nvPicPr>
          <p:cNvPr id="118798" name="Picture 14" descr="LH_11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-45764" y="266700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/>
              <a:t>	</a:t>
            </a:r>
            <a:r>
              <a:rPr lang="en-US" sz="2400" b="1" dirty="0" smtClean="0"/>
              <a:t>-</a:t>
            </a:r>
            <a:r>
              <a:rPr lang="en-US" sz="2400" dirty="0" smtClean="0"/>
              <a:t> The </a:t>
            </a:r>
            <a:r>
              <a:rPr lang="en-US" sz="2400" dirty="0"/>
              <a:t>median </a:t>
            </a:r>
            <a:r>
              <a:rPr lang="en-US" sz="2400" dirty="0" smtClean="0"/>
              <a:t>is _______ </a:t>
            </a:r>
            <a:endParaRPr lang="en-US" sz="24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76200" y="3576935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- </a:t>
            </a:r>
            <a:r>
              <a:rPr lang="en-US" sz="2400" dirty="0" smtClean="0">
                <a:solidFill>
                  <a:srgbClr val="000000"/>
                </a:solidFill>
              </a:rPr>
              <a:t>The lower quartile is _______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464373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 The upper quartile is _______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55581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 The interquartile range is ______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8" name="Picture 3" descr="Examp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524000"/>
            <a:ext cx="457200" cy="457200"/>
          </a:xfrm>
          <a:prstGeom prst="rect">
            <a:avLst/>
          </a:prstGeom>
          <a:noFill/>
        </p:spPr>
      </p:pic>
      <p:pic>
        <p:nvPicPr>
          <p:cNvPr id="19" name="Picture 11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" y="62439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 The interquartile</a:t>
            </a:r>
            <a:r>
              <a:rPr lang="en-US" sz="2400" dirty="0" smtClean="0">
                <a:solidFill>
                  <a:srgbClr val="000000"/>
                </a:solidFill>
              </a:rPr>
              <a:t> factor is </a:t>
            </a:r>
            <a:r>
              <a:rPr lang="en-US" sz="2400" dirty="0" smtClean="0">
                <a:solidFill>
                  <a:srgbClr val="000000"/>
                </a:solidFill>
              </a:rPr>
              <a:t>______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build="p" autoUpdateAnimBg="0"/>
      <p:bldP spid="14" grpId="0"/>
      <p:bldP spid="15" grpId="0"/>
      <p:bldP spid="16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571500" y="1503363"/>
            <a:ext cx="4838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E01B22"/>
                </a:solidFill>
              </a:rPr>
              <a:t>BASEBALL</a:t>
            </a:r>
            <a:r>
              <a:rPr lang="en-US" sz="2400" b="1" dirty="0" err="1" smtClean="0">
                <a:solidFill>
                  <a:srgbClr val="0000FF"/>
                </a:solidFill>
              </a:rPr>
              <a:t>Find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the measures of variation for the data in the table.</a:t>
            </a:r>
          </a:p>
        </p:txBody>
      </p:sp>
      <p:pic>
        <p:nvPicPr>
          <p:cNvPr id="273419" name="Picture 11" descr="CheckProg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273421" name="Rectangle 13"/>
          <p:cNvSpPr>
            <a:spLocks noChangeArrowheads="1"/>
          </p:cNvSpPr>
          <p:nvPr/>
        </p:nvSpPr>
        <p:spPr bwMode="auto">
          <a:xfrm>
            <a:off x="533400" y="2438400"/>
            <a:ext cx="5105400" cy="358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Answer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E01B22"/>
                </a:solidFill>
              </a:rPr>
              <a:t>	</a:t>
            </a:r>
            <a:br>
              <a:rPr lang="en-US" sz="2400" dirty="0">
                <a:solidFill>
                  <a:srgbClr val="E01B22"/>
                </a:solidFill>
              </a:rPr>
            </a:br>
            <a:r>
              <a:rPr lang="en-US" sz="2400" dirty="0">
                <a:solidFill>
                  <a:srgbClr val="E01B22"/>
                </a:solidFill>
              </a:rPr>
              <a:t>range: </a:t>
            </a:r>
            <a:r>
              <a:rPr lang="en-US" sz="2400" dirty="0" smtClean="0">
                <a:solidFill>
                  <a:srgbClr val="E01B22"/>
                </a:solidFill>
              </a:rPr>
              <a:t>0.269</a:t>
            </a:r>
          </a:p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endParaRPr lang="en-US" sz="800" dirty="0" smtClean="0">
              <a:solidFill>
                <a:srgbClr val="E01B22"/>
              </a:solidFill>
            </a:endParaRPr>
          </a:p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>
                <a:solidFill>
                  <a:srgbClr val="E01B22"/>
                </a:solidFill>
              </a:rPr>
              <a:t>median</a:t>
            </a:r>
            <a:r>
              <a:rPr lang="en-US" sz="2400" dirty="0">
                <a:solidFill>
                  <a:srgbClr val="E01B22"/>
                </a:solidFill>
              </a:rPr>
              <a:t>: </a:t>
            </a:r>
            <a:r>
              <a:rPr lang="en-US" sz="2400" dirty="0" smtClean="0">
                <a:solidFill>
                  <a:srgbClr val="E01B22"/>
                </a:solidFill>
              </a:rPr>
              <a:t>0.290</a:t>
            </a:r>
          </a:p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endParaRPr lang="en-US" sz="800" dirty="0" smtClean="0">
              <a:solidFill>
                <a:srgbClr val="E01B22"/>
              </a:solidFill>
            </a:endParaRPr>
          </a:p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dirty="0" smtClean="0">
                <a:solidFill>
                  <a:srgbClr val="E01B22"/>
                </a:solidFill>
              </a:rPr>
              <a:t>upper </a:t>
            </a:r>
            <a:r>
              <a:rPr lang="en-US" sz="2400" dirty="0">
                <a:solidFill>
                  <a:srgbClr val="E01B22"/>
                </a:solidFill>
              </a:rPr>
              <a:t>quartile: </a:t>
            </a:r>
            <a:r>
              <a:rPr lang="en-US" sz="2400" dirty="0" smtClean="0">
                <a:solidFill>
                  <a:srgbClr val="E01B22"/>
                </a:solidFill>
              </a:rPr>
              <a:t>0.439</a:t>
            </a:r>
          </a:p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800" dirty="0" smtClean="0">
                <a:solidFill>
                  <a:srgbClr val="E01B22"/>
                </a:solidFill>
              </a:rPr>
              <a:t/>
            </a:r>
            <a:br>
              <a:rPr lang="en-US" sz="800" dirty="0" smtClean="0">
                <a:solidFill>
                  <a:srgbClr val="E01B22"/>
                </a:solidFill>
              </a:rPr>
            </a:br>
            <a:r>
              <a:rPr lang="en-US" sz="2400" dirty="0">
                <a:solidFill>
                  <a:srgbClr val="E01B22"/>
                </a:solidFill>
              </a:rPr>
              <a:t>lower quartile: </a:t>
            </a:r>
            <a:r>
              <a:rPr lang="en-US" sz="2400" dirty="0" smtClean="0">
                <a:solidFill>
                  <a:srgbClr val="E01B22"/>
                </a:solidFill>
              </a:rPr>
              <a:t>0.244</a:t>
            </a:r>
          </a:p>
          <a:p>
            <a:pPr marL="342900" indent="1588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800" dirty="0" smtClean="0">
                <a:solidFill>
                  <a:srgbClr val="E01B22"/>
                </a:solidFill>
              </a:rPr>
              <a:t/>
            </a:r>
            <a:br>
              <a:rPr lang="en-US" sz="800" dirty="0" smtClean="0">
                <a:solidFill>
                  <a:srgbClr val="E01B22"/>
                </a:solidFill>
              </a:rPr>
            </a:br>
            <a:r>
              <a:rPr lang="en-US" sz="2400" dirty="0">
                <a:solidFill>
                  <a:srgbClr val="E01B22"/>
                </a:solidFill>
              </a:rPr>
              <a:t>interquartile range: </a:t>
            </a:r>
            <a:r>
              <a:rPr lang="en-US" sz="2400" dirty="0" smtClean="0">
                <a:solidFill>
                  <a:srgbClr val="E01B22"/>
                </a:solidFill>
              </a:rPr>
              <a:t>0.195</a:t>
            </a:r>
          </a:p>
        </p:txBody>
      </p:sp>
      <p:pic>
        <p:nvPicPr>
          <p:cNvPr id="273422" name="Picture 14" descr="9-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220" y="731838"/>
            <a:ext cx="4040780" cy="5135562"/>
          </a:xfrm>
          <a:prstGeom prst="rect">
            <a:avLst/>
          </a:prstGeom>
          <a:noFill/>
        </p:spPr>
      </p:pic>
      <p:pic>
        <p:nvPicPr>
          <p:cNvPr id="273423" name="Picture 15" descr="LH_11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54432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3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3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3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3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3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3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3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4" grpId="0" build="p" autoUpdateAnimBg="0" advAuto="0"/>
      <p:bldP spid="27342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909583" y="56911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76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17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sym typeface="Symbol" pitchFamily="-97" charset="2"/>
              </a:rPr>
              <a:t>2, 93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 smtClean="0">
                <a:solidFill>
                  <a:schemeClr val="tx1"/>
                </a:solidFill>
                <a:sym typeface="Symbol" pitchFamily="-97" charset="2"/>
              </a:rPr>
              <a:t>	2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93</a:t>
            </a:r>
          </a:p>
        </p:txBody>
      </p:sp>
      <p:sp>
        <p:nvSpPr>
          <p:cNvPr id="117767" name="TPQuestion"/>
          <p:cNvSpPr>
            <a:spLocks noChangeArrowheads="1"/>
          </p:cNvSpPr>
          <p:nvPr/>
        </p:nvSpPr>
        <p:spPr bwMode="auto">
          <a:xfrm>
            <a:off x="533400" y="1504950"/>
            <a:ext cx="4191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E01B22"/>
                </a:solidFill>
              </a:rPr>
              <a:t>BOOKSTORE SALES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rgbClr val="0000FF"/>
                </a:solidFill>
              </a:rPr>
              <a:t>Find any outliers for the data in</a:t>
            </a:r>
            <a:r>
              <a:rPr lang="en-US" sz="2400" b="1" dirty="0" smtClean="0">
                <a:solidFill>
                  <a:srgbClr val="0000FF"/>
                </a:solidFill>
              </a:rPr>
              <a:t>  the </a:t>
            </a:r>
            <a:r>
              <a:rPr lang="en-US" sz="2400" b="1" dirty="0">
                <a:solidFill>
                  <a:srgbClr val="0000FF"/>
                </a:solidFill>
              </a:rPr>
              <a:t>table.</a:t>
            </a:r>
          </a:p>
        </p:txBody>
      </p:sp>
      <p:pic>
        <p:nvPicPr>
          <p:cNvPr id="11776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17773" name="Picture 13" descr="9-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0102" y="1338263"/>
            <a:ext cx="4223386" cy="3657600"/>
          </a:xfrm>
          <a:prstGeom prst="rect">
            <a:avLst/>
          </a:prstGeom>
          <a:noFill/>
        </p:spPr>
      </p:pic>
      <p:pic>
        <p:nvPicPr>
          <p:cNvPr id="117774" name="Picture 14" descr="LH_11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6" descr="Example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688" y="16002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  <p:bldP spid="117766" grpId="0" autoUpdateAnimBg="0"/>
      <p:bldP spid="11776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3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1090613" y="253365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65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Chapter 10)</a:t>
            </a:r>
          </a:p>
        </p:txBody>
      </p:sp>
      <p:pic>
        <p:nvPicPr>
          <p:cNvPr id="23566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85800" y="1485900"/>
            <a:ext cx="8220075" cy="785813"/>
            <a:chOff x="432" y="936"/>
            <a:chExt cx="5178" cy="495"/>
          </a:xfrm>
        </p:grpSpPr>
        <p:sp>
          <p:nvSpPr>
            <p:cNvPr id="23574" name="TPQuestion"/>
            <p:cNvSpPr>
              <a:spLocks noChangeArrowheads="1"/>
            </p:cNvSpPr>
            <p:nvPr/>
          </p:nvSpPr>
          <p:spPr bwMode="auto">
            <a:xfrm>
              <a:off x="432" y="1044"/>
              <a:ext cx="51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539D"/>
                  </a:solidFill>
                </a:rPr>
                <a:t>Graph     	             .</a:t>
              </a:r>
            </a:p>
          </p:txBody>
        </p:sp>
        <p:pic>
          <p:nvPicPr>
            <p:cNvPr id="23575" name="Picture 35" descr="Eqn_3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44" y="936"/>
              <a:ext cx="99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066800" y="2346325"/>
            <a:ext cx="5410200" cy="4024313"/>
            <a:chOff x="672" y="1478"/>
            <a:chExt cx="3408" cy="2535"/>
          </a:xfrm>
        </p:grpSpPr>
        <p:sp>
          <p:nvSpPr>
            <p:cNvPr id="23569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84"/>
              <a:ext cx="3408" cy="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A.		 		B.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b="1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C.				D.</a:t>
              </a:r>
              <a:r>
                <a:rPr lang="pt-BR" b="1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</p:txBody>
        </p:sp>
        <p:pic>
          <p:nvPicPr>
            <p:cNvPr id="23570" name="Picture 37" descr="5min-11-1-6-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53" y="1488"/>
              <a:ext cx="1203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1" name="Picture 39" descr="5min-11-1-6-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36" y="2755"/>
              <a:ext cx="1203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2" name="Picture 40" descr="5m_12_3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712" y="1478"/>
              <a:ext cx="1255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3" name="Picture 41" descr="5m_12_3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26" y="2744"/>
              <a:ext cx="1266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4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8003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28004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28013" name="Picture 13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3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4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1100138" y="28162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071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00350"/>
            <a:ext cx="4800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numerical data organized into equal intervals</a:t>
            </a:r>
          </a:p>
          <a:p>
            <a:pPr marL="533400" indent="-533400"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change over a period of time</a:t>
            </a:r>
          </a:p>
          <a:p>
            <a:pPr marL="533400" indent="-533400"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a comparison of data to a the whole</a:t>
            </a:r>
          </a:p>
          <a:p>
            <a:pPr marL="533400" indent="-533400">
              <a:spcBef>
                <a:spcPct val="40000"/>
              </a:spcBef>
              <a:spcAft>
                <a:spcPct val="4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none of the above</a:t>
            </a:r>
          </a:p>
        </p:txBody>
      </p:sp>
      <p:sp>
        <p:nvSpPr>
          <p:cNvPr id="200711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39D"/>
                </a:solidFill>
              </a:rPr>
              <a:t>A histogram is the best way to display which of the following?</a:t>
            </a:r>
          </a:p>
        </p:txBody>
      </p:sp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Lesson 11-2)</a:t>
            </a:r>
          </a:p>
        </p:txBody>
      </p:sp>
      <p:pic>
        <p:nvPicPr>
          <p:cNvPr id="39951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31" name="Picture 27" descr="CAStdPra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nimBg="1"/>
      <p:bldP spid="200710" grpId="0" autoUpdateAnimBg="0"/>
      <p:bldP spid="2007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3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914400" y="2933700"/>
            <a:ext cx="4914900" cy="3138488"/>
            <a:chOff x="576" y="1848"/>
            <a:chExt cx="3096" cy="1977"/>
          </a:xfrm>
        </p:grpSpPr>
        <p:pic>
          <p:nvPicPr>
            <p:cNvPr id="42004" name="Picture 26" descr="5m_9_4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10" y="2952"/>
              <a:ext cx="1344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5" name="Picture 25" descr="5m_9_4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4" y="2928"/>
              <a:ext cx="1269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6" name="Picture 24" descr="5m_9_4C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28" y="1879"/>
              <a:ext cx="134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7" name="Picture 23" descr="5m_9_4B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6" y="1879"/>
              <a:ext cx="1344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8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848"/>
              <a:ext cx="2501" cy="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b="1">
                  <a:solidFill>
                    <a:schemeClr val="tx1"/>
                  </a:solidFill>
                  <a:sym typeface="Symbol" pitchFamily="-97" charset="2"/>
                </a:rPr>
                <a:t>				</a:t>
              </a: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B.</a:t>
              </a: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C.</a:t>
              </a:r>
              <a:r>
                <a:rPr lang="pt-BR" b="1">
                  <a:solidFill>
                    <a:schemeClr val="tx1"/>
                  </a:solidFill>
                  <a:sym typeface="Symbol" pitchFamily="-97" charset="2"/>
                </a:rPr>
                <a:t>				</a:t>
              </a: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D.</a:t>
              </a:r>
              <a:r>
                <a:rPr lang="pt-BR" b="1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</p:txBody>
        </p:sp>
      </p:grpSp>
      <p:sp>
        <p:nvSpPr>
          <p:cNvPr id="419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57912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1735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39D"/>
                </a:solidFill>
              </a:rPr>
              <a:t>Which choice shows a circle </a:t>
            </a:r>
            <a:br>
              <a:rPr lang="en-US" b="1" dirty="0">
                <a:solidFill>
                  <a:srgbClr val="00539D"/>
                </a:solidFill>
              </a:rPr>
            </a:br>
            <a:r>
              <a:rPr lang="en-US" b="1" dirty="0">
                <a:solidFill>
                  <a:srgbClr val="00539D"/>
                </a:solidFill>
              </a:rPr>
              <a:t>graph for the set of data about </a:t>
            </a:r>
            <a:br>
              <a:rPr lang="en-US" b="1" dirty="0">
                <a:solidFill>
                  <a:srgbClr val="00539D"/>
                </a:solidFill>
              </a:rPr>
            </a:br>
            <a:r>
              <a:rPr lang="en-US" b="1" dirty="0">
                <a:solidFill>
                  <a:srgbClr val="00539D"/>
                </a:solidFill>
              </a:rPr>
              <a:t>favorite fruits given in the table?</a:t>
            </a:r>
          </a:p>
        </p:txBody>
      </p:sp>
      <p:sp>
        <p:nvSpPr>
          <p:cNvPr id="41998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Lesson 11-3)</a:t>
            </a:r>
          </a:p>
        </p:txBody>
      </p:sp>
      <p:pic>
        <p:nvPicPr>
          <p:cNvPr id="41999" name="Picture 18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50" name="Picture 22" descr="5m_9_4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0" y="1447800"/>
            <a:ext cx="25638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810000" y="2928938"/>
            <a:ext cx="488950" cy="496887"/>
            <a:chOff x="2400" y="1845"/>
            <a:chExt cx="308" cy="313"/>
          </a:xfrm>
        </p:grpSpPr>
        <p:sp>
          <p:nvSpPr>
            <p:cNvPr id="42002" name="Oval 5"/>
            <p:cNvSpPr>
              <a:spLocks noChangeArrowheads="1"/>
            </p:cNvSpPr>
            <p:nvPr/>
          </p:nvSpPr>
          <p:spPr bwMode="auto">
            <a:xfrm>
              <a:off x="2409" y="1845"/>
              <a:ext cx="255" cy="255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E01B2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03" name="Rectangle 29"/>
            <p:cNvSpPr>
              <a:spLocks noChangeArrowheads="1"/>
            </p:cNvSpPr>
            <p:nvPr/>
          </p:nvSpPr>
          <p:spPr bwMode="auto">
            <a:xfrm>
              <a:off x="2400" y="1847"/>
              <a:ext cx="308" cy="3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B.</a:t>
              </a:r>
              <a:endParaRPr lang="en-US" b="1" dirty="0">
                <a:solidFill>
                  <a:srgbClr val="00539D"/>
                </a:solidFill>
                <a:sym typeface="Symbol" pitchFamily="-97" charset="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4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5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1042933" y="520448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685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009900"/>
            <a:ext cx="19812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36º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90º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126º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144º</a:t>
            </a:r>
          </a:p>
        </p:txBody>
      </p:sp>
      <p:sp>
        <p:nvSpPr>
          <p:cNvPr id="206855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539D"/>
                </a:solidFill>
              </a:rPr>
              <a:t>Using the circle graph in the figure,</a:t>
            </a:r>
            <a:br>
              <a:rPr lang="en-US" sz="2200" b="1" dirty="0">
                <a:solidFill>
                  <a:srgbClr val="00539D"/>
                </a:solidFill>
              </a:rPr>
            </a:br>
            <a:r>
              <a:rPr lang="en-US" sz="2200" b="1" dirty="0">
                <a:solidFill>
                  <a:srgbClr val="00539D"/>
                </a:solidFill>
              </a:rPr>
              <a:t>find the degree measure of the section</a:t>
            </a:r>
            <a:br>
              <a:rPr lang="en-US" sz="2200" b="1" dirty="0">
                <a:solidFill>
                  <a:srgbClr val="00539D"/>
                </a:solidFill>
              </a:rPr>
            </a:br>
            <a:r>
              <a:rPr lang="en-US" sz="2200" b="1" dirty="0">
                <a:solidFill>
                  <a:srgbClr val="00539D"/>
                </a:solidFill>
              </a:rPr>
              <a:t>that represents having 1 sibling.</a:t>
            </a:r>
          </a:p>
        </p:txBody>
      </p:sp>
      <p:sp>
        <p:nvSpPr>
          <p:cNvPr id="48142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Lesson 11-3)</a:t>
            </a:r>
          </a:p>
        </p:txBody>
      </p:sp>
      <p:pic>
        <p:nvPicPr>
          <p:cNvPr id="48143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71" name="Picture 23" descr="5m_9_4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1447800"/>
            <a:ext cx="22352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76" name="Picture 28" descr="CAStdPra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4" grpId="0" autoUpdateAnimBg="0"/>
      <p:bldP spid="2068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3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7877" name="Oval 5"/>
          <p:cNvSpPr>
            <a:spLocks noChangeArrowheads="1"/>
          </p:cNvSpPr>
          <p:nvPr/>
        </p:nvSpPr>
        <p:spPr bwMode="auto">
          <a:xfrm>
            <a:off x="1090613" y="330993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87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300413"/>
            <a:ext cx="279082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4; 4; 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4; 4; 7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4; 5; 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4; 8; 4</a:t>
            </a:r>
          </a:p>
        </p:txBody>
      </p:sp>
      <p:sp>
        <p:nvSpPr>
          <p:cNvPr id="20787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39D"/>
                </a:solidFill>
              </a:rPr>
              <a:t>Find the mean, median, and mode of the following set of data. Round to the nearest tenth if necessary. </a:t>
            </a:r>
            <a:br>
              <a:rPr lang="en-US" b="1" dirty="0">
                <a:solidFill>
                  <a:srgbClr val="00539D"/>
                </a:solidFill>
              </a:rPr>
            </a:br>
            <a:r>
              <a:rPr lang="en-US" b="1" dirty="0">
                <a:solidFill>
                  <a:srgbClr val="00539D"/>
                </a:solidFill>
              </a:rPr>
              <a:t>4, 2, 5, 4, 7, 4, 1, 5</a:t>
            </a:r>
          </a:p>
        </p:txBody>
      </p:sp>
      <p:sp>
        <p:nvSpPr>
          <p:cNvPr id="50191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Lesson 11-4)</a:t>
            </a:r>
          </a:p>
        </p:txBody>
      </p:sp>
      <p:pic>
        <p:nvPicPr>
          <p:cNvPr id="50192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/>
      <p:bldP spid="207878" grpId="0" autoUpdateAnimBg="0"/>
      <p:bldP spid="2078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22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1042933" y="46243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90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376613"/>
            <a:ext cx="44196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19; 18; 18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19; 18; 21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19; 18; 15 and 17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19; 18; 18 and 21</a:t>
            </a:r>
          </a:p>
        </p:txBody>
      </p:sp>
      <p:sp>
        <p:nvSpPr>
          <p:cNvPr id="20890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39D"/>
                </a:solidFill>
              </a:rPr>
              <a:t>Find the mean, median, and mode of the following set of data. Round to the nearest tenth if necessary. </a:t>
            </a:r>
            <a:br>
              <a:rPr lang="en-US" b="1" dirty="0">
                <a:solidFill>
                  <a:srgbClr val="00539D"/>
                </a:solidFill>
              </a:rPr>
            </a:br>
            <a:r>
              <a:rPr lang="en-US" b="1" dirty="0">
                <a:solidFill>
                  <a:srgbClr val="00539D"/>
                </a:solidFill>
              </a:rPr>
              <a:t>17, 21, 15, 18, 21, 18, 23</a:t>
            </a:r>
          </a:p>
        </p:txBody>
      </p:sp>
      <p:sp>
        <p:nvSpPr>
          <p:cNvPr id="52239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Lesson 11-4)</a:t>
            </a:r>
          </a:p>
        </p:txBody>
      </p:sp>
      <p:pic>
        <p:nvPicPr>
          <p:cNvPr id="52240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 animBg="1"/>
      <p:bldP spid="208902" grpId="0" autoUpdateAnimBg="0"/>
      <p:bldP spid="2089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233613"/>
            <a:ext cx="3529013" cy="511175"/>
          </a:xfrm>
          <a:prstGeom prst="rect">
            <a:avLst/>
          </a:prstGeom>
          <a:noFill/>
        </p:spPr>
      </p:pic>
      <p:pic>
        <p:nvPicPr>
          <p:cNvPr id="110597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Find the measures of variation of a set of data.</a:t>
            </a:r>
          </a:p>
        </p:txBody>
      </p:sp>
      <p:pic>
        <p:nvPicPr>
          <p:cNvPr id="110602" name="Picture 10" descr="LH_11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133475" y="3048000"/>
            <a:ext cx="6181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/>
              <a:t>measures of</a:t>
            </a:r>
            <a:r>
              <a:rPr lang="en-US" sz="2400" dirty="0" smtClean="0"/>
              <a:t> variation</a:t>
            </a:r>
            <a:endParaRPr lang="en-US" sz="24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33475" y="3617913"/>
            <a:ext cx="389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quartiles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33475" y="42026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lower quartile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133475" y="4872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upper quartile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133475" y="54819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interquartile range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39113" y="5939135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outlier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build="p" autoUpdateAnimBg="0" advAuto="0"/>
      <p:bldP spid="13" grpId="0" autoUpdateAnimBg="0"/>
      <p:bldP spid="14" grpId="0" build="p" autoUpdateAnimBg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3" name="Picture 7" descr="LH_11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11624" name="Picture 8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57275" y="2406653"/>
            <a:ext cx="7705725" cy="2554289"/>
            <a:chOff x="666" y="1516"/>
            <a:chExt cx="4854" cy="1609"/>
          </a:xfrm>
        </p:grpSpPr>
        <p:sp>
          <p:nvSpPr>
            <p:cNvPr id="111620" name="Rectangle 4"/>
            <p:cNvSpPr>
              <a:spLocks noChangeArrowheads="1"/>
            </p:cNvSpPr>
            <p:nvPr/>
          </p:nvSpPr>
          <p:spPr bwMode="auto">
            <a:xfrm>
              <a:off x="666" y="1516"/>
              <a:ext cx="4854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r>
                <a:rPr lang="en-US" b="1" dirty="0">
                  <a:solidFill>
                    <a:srgbClr val="E01B22"/>
                  </a:solidFill>
                </a:rPr>
                <a:t>	</a:t>
              </a:r>
              <a:r>
                <a:rPr lang="en-US" sz="3200" b="1" dirty="0">
                  <a:solidFill>
                    <a:srgbClr val="E01B22"/>
                  </a:solidFill>
                </a:rPr>
                <a:t>Standard 7SDAP1.3</a:t>
              </a:r>
              <a:r>
                <a:rPr lang="en-US" sz="3200" dirty="0">
                  <a:solidFill>
                    <a:srgbClr val="FF0000"/>
                  </a:solidFill>
                </a:rPr>
                <a:t>  </a:t>
              </a:r>
              <a:r>
                <a:rPr lang="en-US" sz="3200" b="1" dirty="0">
                  <a:solidFill>
                    <a:srgbClr val="0000FF"/>
                  </a:solidFill>
                </a:rPr>
                <a:t>Understand the meaning of, and be able to compute, the minimum, the lower quartile, the median, the upper quartile, and the maximum of a data set.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pic>
          <p:nvPicPr>
            <p:cNvPr id="111626" name="Picture 10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1599"/>
              <a:ext cx="541" cy="225"/>
            </a:xfrm>
            <a:prstGeom prst="rect">
              <a:avLst/>
            </a:prstGeom>
            <a:noFill/>
          </p:spPr>
        </p:pic>
      </p:grp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F86CF4E4DB07446AB34619001785740F"/>
  <p:tag name="ANSWERSALIAS" val="A|smicln|B|smicln|C|smicln|D"/>
  <p:tag name="RESPONSESGATHERED" val="False"/>
  <p:tag name="QUESTIONTEXT" val="Using the circle graph in the figure,find the degree measure of the sectionthat represents having 1 sibling."/>
  <p:tag name="QUESTIONALIAS" val="Using the circle graph in the figure,find the degree measure of the sectionthat represents having 1 sibling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SLIDEGUID" val="36FF349E2BD44509AEFBC962970B5C1B"/>
  <p:tag name="ANSWERSALIAS" val="A|smicln|B|smicln|C|smicln|D"/>
  <p:tag name="RESPONSESGATHERED" val="False"/>
  <p:tag name="QUESTIONTEXT" val="Find the mean, median, and mode of the following set of data. Round to the nearest tenth if necessary. 4, 2, 5, 4, 7, 4, 1, 5"/>
  <p:tag name="QUESTIONALIAS" val="Find the mean, median, and mode of the following set of data. Round to the nearest tenth if necessary. 4, 2, 5, 4, 7, 4, 1, 5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481849EFEA094A2994FBC78428609852"/>
  <p:tag name="ANSWERSALIAS" val="A|smicln|B|smicln|C|smicln|D"/>
  <p:tag name="RESPONSESGATHERED" val="False"/>
  <p:tag name="QUESTIONTEXT" val="Find the mean, median, and mode of the following set of data. Round to the nearest tenth if necessary. 17, 21, 15, 18, 21, 18, 23"/>
  <p:tag name="QUESTIONALIAS" val="Find the mean, median, and mode of the following set of data. Round to the nearest tenth if necessary. 17, 21, 15, 18, 21, 18, 23"/>
  <p:tag name="ANIMREMOVED" val="False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35E8FE0549A4BD2806884DCB5EAE138"/>
  <p:tag name="ANSWERSALIAS" val="A¤B¤C¤D"/>
  <p:tag name="RESPONSESGATHERED" val="False"/>
  <p:tag name="QUESTIONTEXT" val="5Min 1-5"/>
  <p:tag name="QUESTIONALIAS" val="5Min 1-5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5"/>
  <p:tag name="SLIDEGUID" val="841484199AE84502B106BBB40ECCBF2F"/>
  <p:tag name="ANSWERSALIAS" val="A¤B¤C¤D"/>
  <p:tag name="RESPONSESGATHERED" val="False"/>
  <p:tag name="QUESTIONTEXT" val="BOOKSTORE SALES  Find any outliers for the data in the table."/>
  <p:tag name="QUESTIONALIAS" val="BOOKSTORE SALES  Find any outliers for the data in the table."/>
  <p:tag name="ANIMREMOVED" val="False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BB95B2E47114450A8A27F68BB084D978"/>
  <p:tag name="ANSWERSALIAS" val="A|smicln|B|smicln|C|smicln|D"/>
  <p:tag name="RESPONSESGATHERED" val="False"/>
  <p:tag name="QUESTIONTEXT" val="A histogram is the best way to display which of the following?"/>
  <p:tag name="QUESTIONALIAS" val="A histogram is the best way to display which of the following?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SLIDEGUID" val="D8FEE07310AB4CA594DC5BF47C471CE5"/>
  <p:tag name="ANSWERSALIAS" val="A¤B¤C¤D"/>
  <p:tag name="RESPONSESGATHERED" val="False"/>
  <p:tag name="QUESTIONTEXT" val="Which choice shows a circle graph for the set of data about favorite fruits given in the table?"/>
  <p:tag name="QUESTIONALIAS" val="Which choice shows a circle graph for the set of data about favorite fruits given in the table?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1052</Words>
  <Application>Microsoft Macintosh PowerPoint</Application>
  <PresentationFormat>On-screen Show (4:3)</PresentationFormat>
  <Paragraphs>175</Paragraphs>
  <Slides>20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EUSD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 Menu</dc:title>
  <dc:creator>Michael Mitchell</dc:creator>
  <cp:lastModifiedBy>Computer</cp:lastModifiedBy>
  <cp:revision>35</cp:revision>
  <dcterms:created xsi:type="dcterms:W3CDTF">2009-03-30T15:57:01Z</dcterms:created>
  <dcterms:modified xsi:type="dcterms:W3CDTF">2009-03-30T18:43:19Z</dcterms:modified>
</cp:coreProperties>
</file>