
<file path=[Content_Types].xml><?xml version="1.0" encoding="utf-8"?>
<Types xmlns="http://schemas.openxmlformats.org/package/2006/content-types"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tags/tag5.xml" ContentType="application/vnd.openxmlformats-officedocument.presentationml.tags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rels" ContentType="application/vnd.openxmlformats-package.relationships+xml"/>
  <Default Extension="xml" ContentType="application/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slides/slide6.xml" ContentType="application/vnd.openxmlformats-officedocument.presentationml.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tags/tag17.xml" ContentType="application/vnd.openxmlformats-officedocument.presentationml.tag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Default Extension="png" ContentType="image/png"/>
  <Override PartName="/ppt/slideLayouts/slideLayout2.xml" ContentType="application/vnd.openxmlformats-officedocument.presentationml.slideLayout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tags/tag18.xml" ContentType="application/vnd.openxmlformats-officedocument.presentationml.tags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slideLayouts/slideLayout3.xml" ContentType="application/vnd.openxmlformats-officedocument.presentationml.slideLayout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slides/slide8.xml" ContentType="application/vnd.openxmlformats-officedocument.presentationml.slide+xml"/>
  <Override PartName="/ppt/tags/tag22.xml" ContentType="application/vnd.openxmlformats-officedocument.presentationml.tag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tags/tag4.xml" ContentType="application/vnd.openxmlformats-officedocument.presentationml.tags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9.xml" ContentType="application/vnd.openxmlformats-officedocument.presentationml.tags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tags/tag1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sldIdLst>
    <p:sldId id="273" r:id="rId2"/>
    <p:sldId id="268" r:id="rId3"/>
    <p:sldId id="269" r:id="rId4"/>
    <p:sldId id="270" r:id="rId5"/>
    <p:sldId id="274" r:id="rId6"/>
    <p:sldId id="257" r:id="rId7"/>
    <p:sldId id="258" r:id="rId8"/>
    <p:sldId id="259" r:id="rId9"/>
    <p:sldId id="260" r:id="rId10"/>
    <p:sldId id="275" r:id="rId11"/>
    <p:sldId id="264" r:id="rId12"/>
    <p:sldId id="265" r:id="rId13"/>
    <p:sldId id="261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 showGuides="1">
      <p:cViewPr varScale="1">
        <p:scale>
          <a:sx n="90" d="100"/>
          <a:sy n="90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1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2E3C6-9F35-8343-9E1F-D5B95D84FE6D}" type="datetimeFigureOut">
              <a:rPr lang="en-US" smtClean="0"/>
              <a:pPr/>
              <a:t>3/16/10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0A893-4B6E-BF41-BE46-E5921E37C3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AF99D-95F7-1B46-A43F-F8077BB0CF5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5FDE0-141B-3342-8C02-EE34E3B8D7C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94A70-0997-204E-8379-067A49FE762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12B71-1CE6-3643-8332-C8A739F8694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EA62C-9D90-DB40-87CB-F6CA001540CE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C83BC-F427-724C-A65B-8BDDBB69D64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82568-35E0-FA40-81EE-0F551C0566CE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A436C-1445-6C4F-9EE2-22B5B2FCE33B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DDF4B-BB93-FE4F-9B99-CEFC5306CF0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64A56-28A5-EF40-A501-27841D07C292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54909-C81A-4B43-8843-9BD8ACA4ABF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9012B-06E3-4944-8851-EF85592C70F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FA3E4E-9C21-8D49-8803-BC677FA89D4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84245-3DB2-1541-90F7-FCF0FDBCAB8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95FDE0-141B-3342-8C02-EE34E3B8D7C3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EA57-C60B-5046-B96F-466B8D29029A}" type="datetimeFigureOut">
              <a:rPr lang="en-US" smtClean="0"/>
              <a:pPr/>
              <a:t>3/16/10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B90F-41DF-8D41-9E7D-EAA136855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EA57-C60B-5046-B96F-466B8D29029A}" type="datetimeFigureOut">
              <a:rPr lang="en-US" smtClean="0"/>
              <a:pPr/>
              <a:t>3/16/10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B90F-41DF-8D41-9E7D-EAA136855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EA57-C60B-5046-B96F-466B8D29029A}" type="datetimeFigureOut">
              <a:rPr lang="en-US" smtClean="0"/>
              <a:pPr/>
              <a:t>3/16/10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B90F-41DF-8D41-9E7D-EAA136855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EA57-C60B-5046-B96F-466B8D29029A}" type="datetimeFigureOut">
              <a:rPr lang="en-US" smtClean="0"/>
              <a:pPr/>
              <a:t>3/16/10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B90F-41DF-8D41-9E7D-EAA136855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EA57-C60B-5046-B96F-466B8D29029A}" type="datetimeFigureOut">
              <a:rPr lang="en-US" smtClean="0"/>
              <a:pPr/>
              <a:t>3/16/10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B90F-41DF-8D41-9E7D-EAA136855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EA57-C60B-5046-B96F-466B8D29029A}" type="datetimeFigureOut">
              <a:rPr lang="en-US" smtClean="0"/>
              <a:pPr/>
              <a:t>3/16/10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B90F-41DF-8D41-9E7D-EAA136855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EA57-C60B-5046-B96F-466B8D29029A}" type="datetimeFigureOut">
              <a:rPr lang="en-US" smtClean="0"/>
              <a:pPr/>
              <a:t>3/16/10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B90F-41DF-8D41-9E7D-EAA136855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EA57-C60B-5046-B96F-466B8D29029A}" type="datetimeFigureOut">
              <a:rPr lang="en-US" smtClean="0"/>
              <a:pPr/>
              <a:t>3/16/10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B90F-41DF-8D41-9E7D-EAA136855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EA57-C60B-5046-B96F-466B8D29029A}" type="datetimeFigureOut">
              <a:rPr lang="en-US" smtClean="0"/>
              <a:pPr/>
              <a:t>3/16/10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B90F-41DF-8D41-9E7D-EAA136855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EA57-C60B-5046-B96F-466B8D29029A}" type="datetimeFigureOut">
              <a:rPr lang="en-US" smtClean="0"/>
              <a:pPr/>
              <a:t>3/16/10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B90F-41DF-8D41-9E7D-EAA136855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EA57-C60B-5046-B96F-466B8D29029A}" type="datetimeFigureOut">
              <a:rPr lang="en-US" smtClean="0"/>
              <a:pPr/>
              <a:t>3/16/10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B90F-41DF-8D41-9E7D-EAA136855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DEA57-C60B-5046-B96F-466B8D29029A}" type="datetimeFigureOut">
              <a:rPr lang="en-US" smtClean="0"/>
              <a:pPr/>
              <a:t>3/16/10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5B90F-41DF-8D41-9E7D-EAA1368557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7.jpeg"/><Relationship Id="rId5" Type="http://schemas.openxmlformats.org/officeDocument/2006/relationships/image" Target="../media/image15.jpeg"/><Relationship Id="rId6" Type="http://schemas.openxmlformats.org/officeDocument/2006/relationships/image" Target="../media/image17.jpeg"/><Relationship Id="rId7" Type="http://schemas.openxmlformats.org/officeDocument/2006/relationships/image" Target="../media/image13.jpeg"/><Relationship Id="rId8" Type="http://schemas.openxmlformats.org/officeDocument/2006/relationships/image" Target="../media/image16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5.jpeg"/><Relationship Id="rId5" Type="http://schemas.openxmlformats.org/officeDocument/2006/relationships/image" Target="../media/image18.jpeg"/><Relationship Id="rId6" Type="http://schemas.openxmlformats.org/officeDocument/2006/relationships/image" Target="../media/image13.jpeg"/><Relationship Id="rId7" Type="http://schemas.openxmlformats.org/officeDocument/2006/relationships/image" Target="../media/image8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5.jpeg"/><Relationship Id="rId5" Type="http://schemas.openxmlformats.org/officeDocument/2006/relationships/image" Target="../media/image13.jpeg"/><Relationship Id="rId6" Type="http://schemas.openxmlformats.org/officeDocument/2006/relationships/image" Target="../media/image18.jpeg"/><Relationship Id="rId7" Type="http://schemas.openxmlformats.org/officeDocument/2006/relationships/image" Target="../media/image8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7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13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<Relationship Id="rId6" Type="http://schemas.openxmlformats.org/officeDocument/2006/relationships/image" Target="../media/image19.jpeg"/><Relationship Id="rId7" Type="http://schemas.openxmlformats.org/officeDocument/2006/relationships/image" Target="../media/image22.jpeg"/><Relationship Id="rId8" Type="http://schemas.openxmlformats.org/officeDocument/2006/relationships/image" Target="../media/image13.jpeg"/><Relationship Id="rId9" Type="http://schemas.openxmlformats.org/officeDocument/2006/relationships/image" Target="../media/image8.jpeg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slide" Target="slide8.xml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hyperlink" Target="http://www.ca.gr7math.com/" TargetMode="External"/><Relationship Id="rId9" Type="http://schemas.openxmlformats.org/officeDocument/2006/relationships/image" Target="../media/image26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png"/><Relationship Id="rId10" Type="http://schemas.openxmlformats.org/officeDocument/2006/relationships/image" Target="../media/image6.jpeg"/><Relationship Id="rId11" Type="http://schemas.openxmlformats.org/officeDocument/2006/relationships/image" Target="../media/image7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8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9.jpe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10.jpe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7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3.jpe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6.jpeg"/><Relationship Id="rId5" Type="http://schemas.openxmlformats.org/officeDocument/2006/relationships/image" Target="../media/image7.jpeg"/><Relationship Id="rId6" Type="http://schemas.openxmlformats.org/officeDocument/2006/relationships/image" Target="../media/image15.jpeg"/><Relationship Id="rId7" Type="http://schemas.openxmlformats.org/officeDocument/2006/relationships/image" Target="../media/image13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Splash Screen</a:t>
            </a:r>
          </a:p>
        </p:txBody>
      </p:sp>
      <p:pic>
        <p:nvPicPr>
          <p:cNvPr id="15363" name="Picture 5" descr="CAM7 Spl-0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4656664"/>
            <a:ext cx="4267200" cy="1219200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56664"/>
            <a:ext cx="2743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Chapter 11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2026" y="519006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Baskerville"/>
                <a:cs typeface="Baskerville"/>
              </a:rPr>
              <a:t>Lesson 11-6</a:t>
            </a:r>
            <a:endParaRPr lang="en-US" sz="2800" dirty="0">
              <a:solidFill>
                <a:srgbClr val="FFFFFF"/>
              </a:solidFill>
              <a:latin typeface="Baskerville"/>
              <a:cs typeface="Baskerville"/>
            </a:endParaRPr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0"/>
            <a:ext cx="457200" cy="457200"/>
          </a:xfrm>
          <a:prstGeom prst="rect">
            <a:avLst/>
          </a:prstGeom>
          <a:noFill/>
        </p:spPr>
      </p:pic>
      <p:pic>
        <p:nvPicPr>
          <p:cNvPr id="134148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2506663" y="714375"/>
            <a:ext cx="6199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Construct a Box-and-Whisker Plot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533400" y="2286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4500" indent="-1371600">
              <a:buClr>
                <a:srgbClr val="FFFFFF"/>
              </a:buClr>
            </a:pPr>
            <a:r>
              <a:rPr lang="en-US" sz="2000" b="1" dirty="0">
                <a:solidFill>
                  <a:srgbClr val="0000FF"/>
                </a:solidFill>
              </a:rPr>
              <a:t>Step 3</a:t>
            </a:r>
            <a:r>
              <a:rPr lang="en-US" sz="2000" b="1" dirty="0">
                <a:solidFill>
                  <a:srgbClr val="66CCFF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Draw the box and whiskers.</a:t>
            </a:r>
          </a:p>
        </p:txBody>
      </p:sp>
      <p:pic>
        <p:nvPicPr>
          <p:cNvPr id="134156" name="Picture 12" descr="9-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47774" y="3733800"/>
            <a:ext cx="6635247" cy="2667000"/>
          </a:xfrm>
          <a:prstGeom prst="rect">
            <a:avLst/>
          </a:prstGeom>
          <a:noFill/>
        </p:spPr>
      </p:pic>
      <p:sp>
        <p:nvSpPr>
          <p:cNvPr id="134157" name="Rectangle 13"/>
          <p:cNvSpPr>
            <a:spLocks noChangeArrowheads="1"/>
          </p:cNvSpPr>
          <p:nvPr/>
        </p:nvSpPr>
        <p:spPr bwMode="auto">
          <a:xfrm>
            <a:off x="76200" y="4038600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000" b="1" dirty="0">
                <a:solidFill>
                  <a:srgbClr val="0000FF"/>
                </a:solidFill>
              </a:rPr>
              <a:t>Answer:</a:t>
            </a:r>
            <a:r>
              <a:rPr lang="en-US" sz="2000" dirty="0">
                <a:solidFill>
                  <a:srgbClr val="0000FF"/>
                </a:solidFill>
              </a:rPr>
              <a:t> 	</a:t>
            </a:r>
          </a:p>
        </p:txBody>
      </p:sp>
      <p:pic>
        <p:nvPicPr>
          <p:cNvPr id="134158" name="Picture 14" descr="LH_11-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20050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3" descr="9-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685800"/>
            <a:ext cx="2971800" cy="33875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1" grpId="0" build="p" autoUpdateAnimBg="0"/>
      <p:bldP spid="13415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Compare Data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876300" y="1447800"/>
            <a:ext cx="8039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E01B22"/>
                </a:solidFill>
              </a:rPr>
              <a:t>WEATHER</a:t>
            </a: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000" b="1" dirty="0">
                <a:solidFill>
                  <a:srgbClr val="0000FF"/>
                </a:solidFill>
              </a:rPr>
              <a:t>Refer to the double box-and-whisker plot below. Which month had a greater range in high temperatures? Justify your reasoning.</a:t>
            </a:r>
          </a:p>
        </p:txBody>
      </p:sp>
      <p:pic>
        <p:nvPicPr>
          <p:cNvPr id="139276" name="Picture 12" descr="9-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3241675"/>
            <a:ext cx="5429250" cy="2320925"/>
          </a:xfrm>
          <a:prstGeom prst="rect">
            <a:avLst/>
          </a:prstGeom>
          <a:noFill/>
        </p:spPr>
      </p:pic>
      <p:pic>
        <p:nvPicPr>
          <p:cNvPr id="139277" name="Picture 13" descr="LH_11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020050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8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utoUpdateAnimBg="0"/>
      <p:bldP spid="139269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506663" y="715963"/>
            <a:ext cx="50371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Compare Data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876301" y="1503363"/>
            <a:ext cx="2781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/>
              <a:t>Find the range in temperatures for August.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33400" y="3433227"/>
            <a:ext cx="4800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20000"/>
              </a:spcBef>
            </a:pPr>
            <a:r>
              <a:rPr lang="en-US" sz="2000" dirty="0"/>
              <a:t>30 – 27 or 3°C </a:t>
            </a:r>
          </a:p>
          <a:p>
            <a:pPr marL="342900">
              <a:spcBef>
                <a:spcPct val="20000"/>
              </a:spcBef>
            </a:pPr>
            <a:r>
              <a:rPr lang="en-US" sz="2000" dirty="0"/>
              <a:t>Find the range in temperatures for April. </a:t>
            </a:r>
          </a:p>
          <a:p>
            <a:pPr marL="342900">
              <a:spcBef>
                <a:spcPct val="20000"/>
              </a:spcBef>
            </a:pPr>
            <a:r>
              <a:rPr lang="en-US" sz="2000" dirty="0"/>
              <a:t>26 – 21 or 5°C</a:t>
            </a: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152400" y="5229761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000" b="1" dirty="0">
                <a:solidFill>
                  <a:srgbClr val="0000FF"/>
                </a:solidFill>
              </a:rPr>
              <a:t>Answer: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E01B22"/>
                </a:solidFill>
              </a:rPr>
              <a:t>	April had a greater range in high temperatures. The difference between the upper and lower extremes for April was 5 degrees, and the difference between the upper and lower extremes for August was 3 degrees.</a:t>
            </a:r>
          </a:p>
        </p:txBody>
      </p:sp>
      <p:pic>
        <p:nvPicPr>
          <p:cNvPr id="140300" name="Picture 12" descr="LH_11-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20050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2" descr="9-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1305259"/>
            <a:ext cx="4433229" cy="1895141"/>
          </a:xfrm>
          <a:prstGeom prst="rect">
            <a:avLst/>
          </a:prstGeom>
          <a:noFill/>
        </p:spPr>
      </p:pic>
      <p:pic>
        <p:nvPicPr>
          <p:cNvPr id="14" name="Picture 8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609845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0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0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0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build="p" autoUpdateAnimBg="0" advAuto="0"/>
      <p:bldP spid="140294" grpId="0" build="p" autoUpdateAnimBg="0"/>
      <p:bldP spid="14029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1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sp>
        <p:nvSpPr>
          <p:cNvPr id="278534" name="Rectangle 6"/>
          <p:cNvSpPr>
            <a:spLocks noChangeArrowheads="1"/>
          </p:cNvSpPr>
          <p:nvPr/>
        </p:nvSpPr>
        <p:spPr bwMode="auto">
          <a:xfrm>
            <a:off x="876300" y="1503363"/>
            <a:ext cx="4305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FFFF"/>
              </a:buClr>
            </a:pPr>
            <a:r>
              <a:rPr lang="en-US" sz="2000" b="1" dirty="0">
                <a:solidFill>
                  <a:srgbClr val="E01B22"/>
                </a:solidFill>
              </a:rPr>
              <a:t>POPULATION</a:t>
            </a:r>
            <a:r>
              <a:rPr lang="en-US" sz="2000" b="1" dirty="0">
                <a:solidFill>
                  <a:srgbClr val="00539D"/>
                </a:solidFill>
              </a:rPr>
              <a:t>  </a:t>
            </a:r>
            <a:r>
              <a:rPr lang="en-US" sz="2000" b="1" dirty="0">
                <a:solidFill>
                  <a:srgbClr val="0000FF"/>
                </a:solidFill>
              </a:rPr>
              <a:t>Use the data in the table at the right to construct a box-and-whisker plot.</a:t>
            </a:r>
            <a:endParaRPr lang="en-US" sz="2000" i="1" dirty="0">
              <a:solidFill>
                <a:srgbClr val="0000FF"/>
              </a:solidFill>
            </a:endParaRPr>
          </a:p>
        </p:txBody>
      </p:sp>
      <p:pic>
        <p:nvPicPr>
          <p:cNvPr id="278539" name="Picture 11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sp>
        <p:nvSpPr>
          <p:cNvPr id="278541" name="Rectangle 13"/>
          <p:cNvSpPr>
            <a:spLocks noChangeArrowheads="1"/>
          </p:cNvSpPr>
          <p:nvPr/>
        </p:nvSpPr>
        <p:spPr bwMode="auto">
          <a:xfrm>
            <a:off x="533400" y="4608513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b="1" dirty="0">
                <a:solidFill>
                  <a:srgbClr val="0000FF"/>
                </a:solidFill>
              </a:rPr>
              <a:t>Answer: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E01B22"/>
                </a:solidFill>
              </a:rPr>
              <a:t>	</a:t>
            </a:r>
          </a:p>
        </p:txBody>
      </p:sp>
      <p:pic>
        <p:nvPicPr>
          <p:cNvPr id="278542" name="Picture 14" descr="9-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75" y="5287963"/>
            <a:ext cx="5429250" cy="960437"/>
          </a:xfrm>
          <a:prstGeom prst="rect">
            <a:avLst/>
          </a:prstGeom>
          <a:noFill/>
        </p:spPr>
      </p:pic>
      <p:pic>
        <p:nvPicPr>
          <p:cNvPr id="278543" name="Picture 15" descr="9-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62550" y="1524000"/>
            <a:ext cx="3676650" cy="3502025"/>
          </a:xfrm>
          <a:prstGeom prst="rect">
            <a:avLst/>
          </a:prstGeom>
          <a:noFill/>
        </p:spPr>
      </p:pic>
      <p:pic>
        <p:nvPicPr>
          <p:cNvPr id="278544" name="Picture 16" descr="LH_11-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020050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8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8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8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4" grpId="0" build="p" autoUpdateAnimBg="0" advAuto="0"/>
      <p:bldP spid="27854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4662488"/>
            <a:ext cx="1447800" cy="579437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A</a:t>
            </a:r>
          </a:p>
          <a:p>
            <a:pPr marL="609600" indent="-609600">
              <a:buFontTx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80582" name="Oval 6"/>
          <p:cNvSpPr>
            <a:spLocks noChangeArrowheads="1"/>
          </p:cNvSpPr>
          <p:nvPr/>
        </p:nvSpPr>
        <p:spPr bwMode="auto">
          <a:xfrm>
            <a:off x="892523" y="357035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0583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794000"/>
            <a:ext cx="279082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July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b="1">
                <a:solidFill>
                  <a:schemeClr val="tx1"/>
                </a:solidFill>
                <a:sym typeface="Symbol" pitchFamily="-97" charset="2"/>
              </a:rPr>
              <a:t>	May</a:t>
            </a:r>
          </a:p>
        </p:txBody>
      </p:sp>
      <p:sp>
        <p:nvSpPr>
          <p:cNvPr id="280584" name="TPQuestion"/>
          <p:cNvSpPr>
            <a:spLocks noChangeArrowheads="1"/>
          </p:cNvSpPr>
          <p:nvPr/>
        </p:nvSpPr>
        <p:spPr bwMode="auto">
          <a:xfrm>
            <a:off x="533400" y="1504950"/>
            <a:ext cx="81724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WEATHER</a:t>
            </a:r>
            <a:r>
              <a:rPr lang="en-US" sz="2000" b="1" dirty="0">
                <a:solidFill>
                  <a:schemeClr val="tx2"/>
                </a:solidFill>
              </a:rPr>
              <a:t>  </a:t>
            </a:r>
            <a:r>
              <a:rPr lang="en-US" sz="2000" b="1" dirty="0">
                <a:solidFill>
                  <a:srgbClr val="0000FF"/>
                </a:solidFill>
              </a:rPr>
              <a:t>Refer to the double box-and-whisker plot below. Which month had a greater range in high temperatures? Justify your reasoning.</a:t>
            </a:r>
          </a:p>
        </p:txBody>
      </p:sp>
      <p:pic>
        <p:nvPicPr>
          <p:cNvPr id="280586" name="Picture 10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280590" name="Picture 14" descr="9-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86150" y="3048000"/>
            <a:ext cx="4972050" cy="1905000"/>
          </a:xfrm>
          <a:prstGeom prst="rect">
            <a:avLst/>
          </a:prstGeom>
          <a:noFill/>
        </p:spPr>
      </p:pic>
      <p:pic>
        <p:nvPicPr>
          <p:cNvPr id="280591" name="Picture 15" descr="LH_11-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8020050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6" descr="Exampl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2" grpId="0" animBg="1"/>
      <p:bldP spid="280583" grpId="0" autoUpdateAnimBg="0"/>
      <p:bldP spid="28058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5" name="Picture 15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8483" name="Picture 3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148484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148493" name="Picture 13" descr="Math NAV-Online">
            <a:hlinkClick r:id="rId8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4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5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2278" name="Oval 6"/>
          <p:cNvSpPr>
            <a:spLocks noChangeArrowheads="1"/>
          </p:cNvSpPr>
          <p:nvPr/>
        </p:nvSpPr>
        <p:spPr bwMode="auto">
          <a:xfrm>
            <a:off x="1020051" y="4072926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2280" name="TPQuestion"/>
          <p:cNvSpPr>
            <a:spLocks noChangeArrowheads="1"/>
          </p:cNvSpPr>
          <p:nvPr/>
        </p:nvSpPr>
        <p:spPr bwMode="auto">
          <a:xfrm>
            <a:off x="685800" y="1800225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FF"/>
                </a:solidFill>
              </a:rPr>
              <a:t>Which equation represents a nonlinear function?</a:t>
            </a:r>
          </a:p>
        </p:txBody>
      </p:sp>
      <p:sp>
        <p:nvSpPr>
          <p:cNvPr id="25614" name="Text Box 19"/>
          <p:cNvSpPr txBox="1">
            <a:spLocks noChangeArrowheads="1"/>
          </p:cNvSpPr>
          <p:nvPr/>
        </p:nvSpPr>
        <p:spPr bwMode="auto">
          <a:xfrm>
            <a:off x="4848225" y="752475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 (over Chapter 10)</a:t>
            </a:r>
          </a:p>
        </p:txBody>
      </p:sp>
      <p:pic>
        <p:nvPicPr>
          <p:cNvPr id="25615" name="Picture 20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066800" y="2613025"/>
            <a:ext cx="2790825" cy="3406775"/>
            <a:chOff x="672" y="1646"/>
            <a:chExt cx="1758" cy="2146"/>
          </a:xfrm>
        </p:grpSpPr>
        <p:sp>
          <p:nvSpPr>
            <p:cNvPr id="25618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646"/>
              <a:ext cx="1758" cy="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>
                  <a:solidFill>
                    <a:srgbClr val="00539D"/>
                  </a:solidFill>
                  <a:sym typeface="Symbol" pitchFamily="-97" charset="2"/>
                </a:rPr>
                <a:t>A.</a:t>
              </a:r>
              <a:endParaRPr lang="pt-BR" b="1">
                <a:solidFill>
                  <a:schemeClr val="tx1"/>
                </a:solidFill>
                <a:sym typeface="Symbol" pitchFamily="-97" charset="2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>
                  <a:solidFill>
                    <a:srgbClr val="00539D"/>
                  </a:solidFill>
                  <a:sym typeface="Symbol" pitchFamily="-97" charset="2"/>
                </a:rPr>
                <a:t>B</a:t>
              </a:r>
              <a:endParaRPr lang="pt-BR" b="1">
                <a:solidFill>
                  <a:schemeClr val="tx1"/>
                </a:solidFill>
                <a:sym typeface="Symbol" pitchFamily="-97" charset="2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>
                  <a:solidFill>
                    <a:srgbClr val="00539D"/>
                  </a:solidFill>
                  <a:sym typeface="Symbol" pitchFamily="-97" charset="2"/>
                </a:rPr>
                <a:t>C.</a:t>
              </a:r>
              <a:endParaRPr lang="pt-BR" b="1">
                <a:solidFill>
                  <a:schemeClr val="tx1"/>
                </a:solidFill>
                <a:sym typeface="Symbol" pitchFamily="-97" charset="2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>
                  <a:solidFill>
                    <a:srgbClr val="00539D"/>
                  </a:solidFill>
                  <a:sym typeface="Symbol" pitchFamily="-97" charset="2"/>
                </a:rPr>
                <a:t>D.</a:t>
              </a:r>
              <a:endParaRPr lang="pt-BR" b="1">
                <a:solidFill>
                  <a:schemeClr val="tx1"/>
                </a:solidFill>
                <a:sym typeface="Symbol" pitchFamily="-97" charset="2"/>
              </a:endParaRPr>
            </a:p>
          </p:txBody>
        </p:sp>
        <p:pic>
          <p:nvPicPr>
            <p:cNvPr id="25619" name="Picture 28" descr="Eqn_39"/>
            <p:cNvPicPr>
              <a:picLocks noChangeAspect="1" noChangeArrowheads="1"/>
            </p:cNvPicPr>
            <p:nvPr/>
          </p:nvPicPr>
          <p:blipFill>
            <a:blip r:embed="rId9"/>
            <a:srcRect b="84291"/>
            <a:stretch>
              <a:fillRect/>
            </a:stretch>
          </p:blipFill>
          <p:spPr bwMode="auto">
            <a:xfrm>
              <a:off x="1026" y="1674"/>
              <a:ext cx="99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0" name="Picture 29" descr="Eqn_39"/>
            <p:cNvPicPr>
              <a:picLocks noChangeAspect="1" noChangeArrowheads="1"/>
            </p:cNvPicPr>
            <p:nvPr/>
          </p:nvPicPr>
          <p:blipFill>
            <a:blip r:embed="rId9"/>
            <a:srcRect t="16858" b="63985"/>
            <a:stretch>
              <a:fillRect/>
            </a:stretch>
          </p:blipFill>
          <p:spPr bwMode="auto">
            <a:xfrm>
              <a:off x="1026" y="2238"/>
              <a:ext cx="99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1" name="Picture 30" descr="Eqn_39"/>
            <p:cNvPicPr>
              <a:picLocks noChangeAspect="1" noChangeArrowheads="1"/>
            </p:cNvPicPr>
            <p:nvPr/>
          </p:nvPicPr>
          <p:blipFill>
            <a:blip r:embed="rId9"/>
            <a:srcRect t="35632" b="32184"/>
            <a:stretch>
              <a:fillRect/>
            </a:stretch>
          </p:blipFill>
          <p:spPr bwMode="auto">
            <a:xfrm>
              <a:off x="1026" y="2712"/>
              <a:ext cx="990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2" name="Picture 31" descr="Eqn_39"/>
            <p:cNvPicPr>
              <a:picLocks noChangeAspect="1" noChangeArrowheads="1"/>
            </p:cNvPicPr>
            <p:nvPr/>
          </p:nvPicPr>
          <p:blipFill>
            <a:blip r:embed="rId9"/>
            <a:srcRect t="69348"/>
            <a:stretch>
              <a:fillRect/>
            </a:stretch>
          </p:blipFill>
          <p:spPr bwMode="auto">
            <a:xfrm>
              <a:off x="1026" y="3312"/>
              <a:ext cx="99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2307" name="Picture 35" descr="CAStdPra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3" descr="Exampl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18288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nimBg="1"/>
      <p:bldP spid="1822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2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9925" name="Oval 5"/>
          <p:cNvSpPr>
            <a:spLocks noChangeArrowheads="1"/>
          </p:cNvSpPr>
          <p:nvPr/>
        </p:nvSpPr>
        <p:spPr bwMode="auto">
          <a:xfrm>
            <a:off x="1021967" y="40386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9926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1036" y="2979348"/>
            <a:ext cx="2790825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35; 34; 33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35; 34; 34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35; 39; 33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35; 39; 34</a:t>
            </a:r>
          </a:p>
        </p:txBody>
      </p:sp>
      <p:sp>
        <p:nvSpPr>
          <p:cNvPr id="209927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Find the mean, median, and mode of the following set of data. Round to the nearest tenth if necessary. </a:t>
            </a: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									</a:t>
            </a:r>
            <a:r>
              <a:rPr lang="en-US" sz="2400" b="1" dirty="0" smtClean="0"/>
              <a:t>35</a:t>
            </a:r>
            <a:r>
              <a:rPr lang="en-US" sz="2400" b="1" dirty="0"/>
              <a:t>, 34, 39, 33, 34</a:t>
            </a:r>
          </a:p>
        </p:txBody>
      </p:sp>
      <p:sp>
        <p:nvSpPr>
          <p:cNvPr id="54287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 (over Lesson 11-4)</a:t>
            </a:r>
          </a:p>
        </p:txBody>
      </p:sp>
      <p:pic>
        <p:nvPicPr>
          <p:cNvPr id="54288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4" descr="Example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7526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animBg="1"/>
      <p:bldP spid="209926" grpId="0" autoUpdateAnimBg="0"/>
      <p:bldP spid="2099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2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1054374" y="508158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095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376613"/>
            <a:ext cx="487680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74.2; 72.5; 66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74.2; 72; 81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74.2; 72; 72 and 81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400" b="1" dirty="0">
                <a:solidFill>
                  <a:schemeClr val="tx1"/>
                </a:solidFill>
                <a:sym typeface="Symbol" pitchFamily="-97" charset="2"/>
              </a:rPr>
              <a:t>	74.2; 72.5; 72 and 81</a:t>
            </a:r>
          </a:p>
        </p:txBody>
      </p:sp>
      <p:sp>
        <p:nvSpPr>
          <p:cNvPr id="210951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Find the mean, median, and mode of the following set of data. Round to the nearest tenth if necessary. </a:t>
            </a: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					</a:t>
            </a:r>
            <a:r>
              <a:rPr lang="en-US" sz="2400" b="1" dirty="0" smtClean="0"/>
              <a:t>81</a:t>
            </a:r>
            <a:r>
              <a:rPr lang="en-US" sz="2400" b="1" dirty="0"/>
              <a:t>, 72, 73, 72, 66, 81</a:t>
            </a:r>
          </a:p>
        </p:txBody>
      </p:sp>
      <p:sp>
        <p:nvSpPr>
          <p:cNvPr id="56335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 (over Lesson 11-4)</a:t>
            </a:r>
          </a:p>
        </p:txBody>
      </p:sp>
      <p:pic>
        <p:nvPicPr>
          <p:cNvPr id="56336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8" descr="Example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16764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9" grpId="0" animBg="1"/>
      <p:bldP spid="210950" grpId="0" autoUpdateAnimBg="0"/>
      <p:bldP spid="21095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1" descr="Math Proto Interface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22" descr="Ch11 Ch H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14021" name="Oval 5"/>
          <p:cNvSpPr>
            <a:spLocks noChangeArrowheads="1"/>
          </p:cNvSpPr>
          <p:nvPr/>
        </p:nvSpPr>
        <p:spPr bwMode="auto">
          <a:xfrm>
            <a:off x="1079172" y="4178629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402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452813"/>
            <a:ext cx="487680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97" charset="2"/>
              </a:rPr>
              <a:t>A.</a:t>
            </a:r>
            <a:r>
              <a:rPr lang="pt-BR" sz="2800" b="1" dirty="0">
                <a:solidFill>
                  <a:schemeClr val="tx1"/>
                </a:solidFill>
                <a:sym typeface="Symbol" pitchFamily="-97" charset="2"/>
              </a:rPr>
              <a:t>	10; 7; 9; 3; 6; 1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97" charset="2"/>
              </a:rPr>
              <a:t>B.</a:t>
            </a:r>
            <a:r>
              <a:rPr lang="pt-BR" sz="2800" b="1" dirty="0">
                <a:solidFill>
                  <a:schemeClr val="tx1"/>
                </a:solidFill>
                <a:sym typeface="Symbol" pitchFamily="-97" charset="2"/>
              </a:rPr>
              <a:t>	10; 7; 9; 3; 6; no outliers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97" charset="2"/>
              </a:rPr>
              <a:t>C.</a:t>
            </a:r>
            <a:r>
              <a:rPr lang="pt-BR" sz="2800" b="1" dirty="0">
                <a:solidFill>
                  <a:schemeClr val="tx1"/>
                </a:solidFill>
                <a:sym typeface="Symbol" pitchFamily="-97" charset="2"/>
              </a:rPr>
              <a:t>	10; 7; 9; 3; 6; 11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800" b="1" dirty="0">
                <a:solidFill>
                  <a:srgbClr val="00539D"/>
                </a:solidFill>
                <a:sym typeface="Symbol" pitchFamily="-97" charset="2"/>
              </a:rPr>
              <a:t>D.</a:t>
            </a:r>
            <a:r>
              <a:rPr lang="pt-BR" sz="2800" b="1" dirty="0">
                <a:solidFill>
                  <a:schemeClr val="tx1"/>
                </a:solidFill>
                <a:sym typeface="Symbol" pitchFamily="-97" charset="2"/>
              </a:rPr>
              <a:t>	10; 7; 3; 9; 6; no outliers</a:t>
            </a:r>
          </a:p>
        </p:txBody>
      </p:sp>
      <p:sp>
        <p:nvSpPr>
          <p:cNvPr id="214023" name="TPQuestion"/>
          <p:cNvSpPr>
            <a:spLocks noChangeArrowheads="1"/>
          </p:cNvSpPr>
          <p:nvPr/>
        </p:nvSpPr>
        <p:spPr bwMode="auto">
          <a:xfrm>
            <a:off x="685800" y="1371600"/>
            <a:ext cx="82391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Find the range, median, upper and lower quartiles, interquartile range, and any outliers for the following set of data. </a:t>
            </a: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						</a:t>
            </a:r>
            <a:r>
              <a:rPr lang="en-US" sz="2400" b="1" dirty="0" smtClean="0"/>
              <a:t>1</a:t>
            </a:r>
            <a:r>
              <a:rPr lang="en-US" sz="2400" b="1" dirty="0"/>
              <a:t>, 3, 4, 7, 8, 9, 11</a:t>
            </a:r>
          </a:p>
        </p:txBody>
      </p:sp>
      <p:sp>
        <p:nvSpPr>
          <p:cNvPr id="62479" name="Text Box 16"/>
          <p:cNvSpPr txBox="1">
            <a:spLocks noChangeArrowheads="1"/>
          </p:cNvSpPr>
          <p:nvPr/>
        </p:nvSpPr>
        <p:spPr bwMode="auto">
          <a:xfrm>
            <a:off x="4848225" y="752475"/>
            <a:ext cx="249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E01B22"/>
                </a:solidFill>
              </a:rPr>
              <a:t> (over Lesson 11-5)</a:t>
            </a:r>
          </a:p>
        </p:txBody>
      </p:sp>
      <p:pic>
        <p:nvPicPr>
          <p:cNvPr id="62480" name="Picture 1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Example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13716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1" grpId="0" animBg="1"/>
      <p:bldP spid="214022" grpId="0" autoUpdateAnimBg="0"/>
      <p:bldP spid="21402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854623"/>
            <a:ext cx="3529013" cy="511175"/>
          </a:xfrm>
          <a:prstGeom prst="rect">
            <a:avLst/>
          </a:prstGeom>
          <a:noFill/>
        </p:spPr>
      </p:pic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057275" y="3805535"/>
            <a:ext cx="381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spcBef>
                <a:spcPct val="20000"/>
              </a:spcBef>
              <a:buFontTx/>
              <a:buChar char="•"/>
            </a:pPr>
            <a:r>
              <a:rPr lang="en-US" sz="2400" dirty="0"/>
              <a:t>box-and-whisker plot</a:t>
            </a:r>
          </a:p>
        </p:txBody>
      </p:sp>
      <p:pic>
        <p:nvPicPr>
          <p:cNvPr id="131077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1057275" y="1500188"/>
            <a:ext cx="7781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Display and interpret data in a box-and-whisker plot.</a:t>
            </a:r>
          </a:p>
        </p:txBody>
      </p:sp>
      <p:pic>
        <p:nvPicPr>
          <p:cNvPr id="131082" name="Picture 10" descr="LH_11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utoUpdateAnimBg="0"/>
      <p:bldP spid="131079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838200" y="2451318"/>
            <a:ext cx="77057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E01B22"/>
                </a:solidFill>
              </a:rPr>
              <a:t>Standard 7SDAP1.1  </a:t>
            </a:r>
            <a:r>
              <a:rPr lang="en-US" sz="2800" b="1" dirty="0">
                <a:solidFill>
                  <a:srgbClr val="0000FF"/>
                </a:solidFill>
              </a:rPr>
              <a:t>Know various forms of display for data sets, including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stem-and-leaf plot or </a:t>
            </a:r>
            <a:r>
              <a:rPr lang="en-US" sz="2800" b="1" dirty="0">
                <a:solidFill>
                  <a:srgbClr val="0000FF"/>
                </a:solidFill>
              </a:rPr>
              <a:t>box-and-whisker plot; use the forms to display a single set of data or to compare two sets of data.</a:t>
            </a:r>
          </a:p>
        </p:txBody>
      </p:sp>
      <p:pic>
        <p:nvPicPr>
          <p:cNvPr id="132103" name="Picture 7" descr="LH_11-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132104" name="Picture 8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1332130"/>
            <a:ext cx="4378325" cy="695325"/>
          </a:xfrm>
          <a:prstGeom prst="rect">
            <a:avLst/>
          </a:prstGeom>
          <a:noFill/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016217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133124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2506663" y="715963"/>
            <a:ext cx="61991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Construct a Box-and-Whisker Plot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876300" y="1503363"/>
            <a:ext cx="4305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rgbClr val="FFFFFF"/>
              </a:buClr>
            </a:pPr>
            <a:r>
              <a:rPr lang="en-US" sz="2000" b="1" dirty="0">
                <a:solidFill>
                  <a:srgbClr val="E01B22"/>
                </a:solidFill>
              </a:rPr>
              <a:t>POPULATION</a:t>
            </a:r>
            <a:r>
              <a:rPr lang="en-US" sz="2000" b="1" dirty="0">
                <a:solidFill>
                  <a:srgbClr val="00539D"/>
                </a:solidFill>
              </a:rPr>
              <a:t>  </a:t>
            </a:r>
            <a:r>
              <a:rPr lang="en-US" sz="2000" b="1" dirty="0">
                <a:solidFill>
                  <a:srgbClr val="0000FF"/>
                </a:solidFill>
              </a:rPr>
              <a:t>Use the data in the table at the right to construct a box-and-whisker plot.</a:t>
            </a: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-76200" y="2667000"/>
            <a:ext cx="5238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4500" indent="-1371600">
              <a:buClr>
                <a:srgbClr val="FFFFFF"/>
              </a:buClr>
            </a:pPr>
            <a:r>
              <a:rPr lang="en-US" sz="2000" b="1" dirty="0">
                <a:solidFill>
                  <a:srgbClr val="0000FF"/>
                </a:solidFill>
              </a:rPr>
              <a:t>Step 1</a:t>
            </a:r>
            <a:r>
              <a:rPr lang="en-US" sz="1600" b="1" dirty="0" smtClean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Determine the values for the measures of variation for the data.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33133" name="Picture 13" descr="9-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2550" y="1524000"/>
            <a:ext cx="3676650" cy="4191000"/>
          </a:xfrm>
          <a:prstGeom prst="rect">
            <a:avLst/>
          </a:prstGeom>
          <a:noFill/>
        </p:spPr>
      </p:pic>
      <p:pic>
        <p:nvPicPr>
          <p:cNvPr id="133136" name="Picture 16" descr="LH_11-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020050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2749" y="3886200"/>
            <a:ext cx="209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/>
                <a:cs typeface="Book Antiqua"/>
              </a:rPr>
              <a:t>Median: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877" y="4355068"/>
            <a:ext cx="209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/>
                <a:cs typeface="Book Antiqua"/>
              </a:rPr>
              <a:t>Upper Quartile: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8205" y="4812268"/>
            <a:ext cx="209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/>
                <a:cs typeface="Book Antiqua"/>
              </a:rPr>
              <a:t>Lower Quartile: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687" y="5269468"/>
            <a:ext cx="255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/>
                <a:cs typeface="Book Antiqua"/>
              </a:rPr>
              <a:t>Interquartile Range: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82" y="5726668"/>
            <a:ext cx="255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/>
                <a:cs typeface="Book Antiqua"/>
              </a:rPr>
              <a:t>Interquartile Factor: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995" y="6183868"/>
            <a:ext cx="255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/>
                <a:cs typeface="Book Antiqua"/>
              </a:rPr>
              <a:t>Outliers: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6287" y="3882306"/>
            <a:ext cx="87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/>
                <a:cs typeface="Book Antiqua"/>
              </a:rPr>
              <a:t>17.9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95595" y="4328290"/>
            <a:ext cx="87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/>
                <a:cs typeface="Book Antiqua"/>
              </a:rPr>
              <a:t>19.9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10923" y="4812268"/>
            <a:ext cx="87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/>
                <a:cs typeface="Book Antiqua"/>
              </a:rPr>
              <a:t>16.2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5595" y="5326452"/>
            <a:ext cx="87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/>
                <a:cs typeface="Book Antiqua"/>
              </a:rPr>
              <a:t>3.7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8041" y="5795320"/>
            <a:ext cx="87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ook Antiqua"/>
                <a:cs typeface="Book Antiqua"/>
              </a:rPr>
              <a:t>5.6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624107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/>
                <a:cs typeface="Book Antiqua"/>
              </a:rPr>
              <a:t>any data at or above 25.45 or below 10.65  (34.8) </a:t>
            </a:r>
            <a:endParaRPr lang="en-US" dirty="0">
              <a:latin typeface="Book Antiqua"/>
              <a:cs typeface="Book Antiqu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162550" y="3882306"/>
            <a:ext cx="367665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387513" y="3581400"/>
            <a:ext cx="685800" cy="5689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7505590" y="2876611"/>
            <a:ext cx="480137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7501923" y="4495800"/>
            <a:ext cx="480137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7527997" y="2355129"/>
            <a:ext cx="1065895" cy="3995136"/>
          </a:xfrm>
          <a:custGeom>
            <a:avLst/>
            <a:gdLst>
              <a:gd name="connsiteX0" fmla="*/ 434748 w 1065895"/>
              <a:gd name="connsiteY0" fmla="*/ 93442 h 3995136"/>
              <a:gd name="connsiteX1" fmla="*/ 972462 w 1065895"/>
              <a:gd name="connsiteY1" fmla="*/ 196419 h 3995136"/>
              <a:gd name="connsiteX2" fmla="*/ 903818 w 1065895"/>
              <a:gd name="connsiteY2" fmla="*/ 1271959 h 3995136"/>
              <a:gd name="connsiteX3" fmla="*/ 0 w 1065895"/>
              <a:gd name="connsiteY3" fmla="*/ 3995136 h 399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95" h="3995136">
                <a:moveTo>
                  <a:pt x="434748" y="93442"/>
                </a:moveTo>
                <a:cubicBezTo>
                  <a:pt x="664516" y="46721"/>
                  <a:pt x="894284" y="0"/>
                  <a:pt x="972462" y="196419"/>
                </a:cubicBezTo>
                <a:cubicBezTo>
                  <a:pt x="1050640" y="392838"/>
                  <a:pt x="1065895" y="638840"/>
                  <a:pt x="903818" y="1271959"/>
                </a:cubicBezTo>
                <a:cubicBezTo>
                  <a:pt x="741741" y="1905078"/>
                  <a:pt x="0" y="3995136"/>
                  <a:pt x="0" y="3995136"/>
                </a:cubicBezTo>
              </a:path>
            </a:pathLst>
          </a:custGeom>
          <a:ln>
            <a:solidFill>
              <a:srgbClr val="FF0000"/>
            </a:solidFill>
            <a:head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utoUpdateAnimBg="0"/>
      <p:bldP spid="133126" grpId="0" build="p" autoUpdateAnimBg="0" advAuto="0"/>
      <p:bldP spid="133127" grpId="0" build="p" autoUpdateAnimBg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8" grpId="0" animBg="1"/>
      <p:bldP spid="29" grpId="0" animBg="1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9-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73940"/>
            <a:ext cx="2971800" cy="3387544"/>
          </a:xfrm>
          <a:prstGeom prst="rect">
            <a:avLst/>
          </a:prstGeom>
          <a:noFill/>
        </p:spPr>
      </p:pic>
      <p:pic>
        <p:nvPicPr>
          <p:cNvPr id="134147" name="Picture 3" descr="Exampl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219200"/>
            <a:ext cx="455612" cy="457200"/>
          </a:xfrm>
          <a:prstGeom prst="rect">
            <a:avLst/>
          </a:prstGeom>
          <a:noFill/>
        </p:spPr>
      </p:pic>
      <p:pic>
        <p:nvPicPr>
          <p:cNvPr id="134148" name="Picture 4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2506663" y="714375"/>
            <a:ext cx="61991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Construct a Box-and-Whisker Plot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152400" y="4114800"/>
            <a:ext cx="47704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371600" indent="-1371600">
              <a:buClr>
                <a:srgbClr val="FFFFFF"/>
              </a:buClr>
            </a:pPr>
            <a:r>
              <a:rPr lang="en-US" sz="2000" b="1" dirty="0">
                <a:solidFill>
                  <a:srgbClr val="0000FF"/>
                </a:solidFill>
              </a:rPr>
              <a:t>Step</a:t>
            </a:r>
            <a:r>
              <a:rPr lang="en-US" sz="2000" b="1" dirty="0" smtClean="0">
                <a:solidFill>
                  <a:srgbClr val="0000FF"/>
                </a:solidFill>
              </a:rPr>
              <a:t> 3</a:t>
            </a:r>
            <a:r>
              <a:rPr lang="en-US" sz="2000" b="1" dirty="0" smtClean="0">
                <a:solidFill>
                  <a:srgbClr val="66CCFF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Mark the extremes, the median, and the upper and lower quartile above the number line. Since the data have an outlier, mark the greatest value that is not an outlier.</a:t>
            </a:r>
          </a:p>
        </p:txBody>
      </p:sp>
      <p:pic>
        <p:nvPicPr>
          <p:cNvPr id="134158" name="Picture 14" descr="LH_11-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582025" y="6400800"/>
            <a:ext cx="561975" cy="4572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8020050" y="6400800"/>
            <a:ext cx="561975" cy="4572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86718" y="1165884"/>
            <a:ext cx="54330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4500" indent="-1371600">
              <a:buClr>
                <a:srgbClr val="FFFFFF"/>
              </a:buClr>
            </a:pPr>
            <a:r>
              <a:rPr lang="en-US" sz="2000" b="1" dirty="0">
                <a:solidFill>
                  <a:srgbClr val="0000FF"/>
                </a:solidFill>
              </a:rPr>
              <a:t>Step</a:t>
            </a:r>
            <a:r>
              <a:rPr lang="en-US" sz="2000" b="1" dirty="0" smtClean="0">
                <a:solidFill>
                  <a:srgbClr val="0000FF"/>
                </a:solidFill>
              </a:rPr>
              <a:t> 2</a:t>
            </a:r>
            <a:r>
              <a:rPr lang="en-US" sz="1600" b="1" dirty="0" smtClean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Draw a number line that</a:t>
            </a:r>
            <a:r>
              <a:rPr lang="en-US" sz="2000" dirty="0" smtClean="0">
                <a:solidFill>
                  <a:schemeClr val="tx1"/>
                </a:solidFill>
              </a:rPr>
              <a:t> allows you to </a:t>
            </a:r>
            <a:r>
              <a:rPr lang="en-US" sz="2000" dirty="0" smtClean="0"/>
              <a:t>plot </a:t>
            </a: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least and greatest number in the data.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20688" y="2743426"/>
            <a:ext cx="5446712" cy="761774"/>
            <a:chOff x="420688" y="2590800"/>
            <a:chExt cx="5446712" cy="76177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0688" y="2819400"/>
              <a:ext cx="529431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58118" y="2819400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1066006" y="2818606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805918" y="2819400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513806" y="2818606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177518" y="2819400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3885406" y="2818606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625318" y="2819400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333206" y="2818606"/>
              <a:ext cx="457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989012" y="296447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52600" y="2971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15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38400" y="2971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01988" y="297912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25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10000" y="2971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73588" y="297912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35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257800" y="298324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40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95891" y="4038600"/>
            <a:ext cx="2981976" cy="1767060"/>
            <a:chOff x="399995" y="1173432"/>
            <a:chExt cx="2981976" cy="1767060"/>
          </a:xfrm>
        </p:grpSpPr>
        <p:sp>
          <p:nvSpPr>
            <p:cNvPr id="39" name="TextBox 38"/>
            <p:cNvSpPr txBox="1"/>
            <p:nvPr/>
          </p:nvSpPr>
          <p:spPr>
            <a:xfrm>
              <a:off x="412749" y="1219659"/>
              <a:ext cx="2093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ook Antiqua"/>
                  <a:cs typeface="Book Antiqua"/>
                </a:rPr>
                <a:t>Median:</a:t>
              </a:r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22877" y="1498094"/>
              <a:ext cx="2093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ook Antiqua"/>
                  <a:cs typeface="Book Antiqua"/>
                </a:rPr>
                <a:t>Upper Quartile:</a:t>
              </a:r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8205" y="1735594"/>
              <a:ext cx="2093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ook Antiqua"/>
                  <a:cs typeface="Book Antiqua"/>
                </a:rPr>
                <a:t>Lower Quartile:</a:t>
              </a:r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0687" y="1981747"/>
              <a:ext cx="2551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ook Antiqua"/>
                  <a:cs typeface="Book Antiqua"/>
                </a:rPr>
                <a:t>Interquartile Range:</a:t>
              </a:r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3882" y="2252934"/>
              <a:ext cx="2551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ook Antiqua"/>
                  <a:cs typeface="Book Antiqua"/>
                </a:rPr>
                <a:t>Interquartile Factor:</a:t>
              </a:r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9995" y="2513950"/>
              <a:ext cx="2551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ook Antiqua"/>
                  <a:cs typeface="Book Antiqua"/>
                </a:rPr>
                <a:t>Outliers:</a:t>
              </a:r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81195" y="1173432"/>
              <a:ext cx="874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ook Antiqua"/>
                  <a:cs typeface="Book Antiqua"/>
                </a:rPr>
                <a:t>17.9</a:t>
              </a:r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88725" y="1471316"/>
              <a:ext cx="874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ook Antiqua"/>
                  <a:cs typeface="Book Antiqua"/>
                </a:rPr>
                <a:t>19.9</a:t>
              </a:r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404053" y="1763816"/>
              <a:ext cx="874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ook Antiqua"/>
                  <a:cs typeface="Book Antiqua"/>
                </a:rPr>
                <a:t>16.2</a:t>
              </a:r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73391" y="2024620"/>
              <a:ext cx="874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ook Antiqua"/>
                  <a:cs typeface="Book Antiqua"/>
                </a:rPr>
                <a:t>3.7</a:t>
              </a:r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07258" y="2293364"/>
              <a:ext cx="874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ook Antiqua"/>
                  <a:cs typeface="Book Antiqua"/>
                </a:rPr>
                <a:t>5.6</a:t>
              </a:r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23864" y="2571160"/>
              <a:ext cx="725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ook Antiqua"/>
                  <a:cs typeface="Book Antiqua"/>
                </a:rPr>
                <a:t>34.8 </a:t>
              </a:r>
              <a:endParaRPr lang="en-US" dirty="0">
                <a:latin typeface="Book Antiqua"/>
                <a:cs typeface="Book Antiqu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 build="p" autoUpdateAnimBg="0" advAuto="0"/>
      <p:bldP spid="13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2"/>
  <p:tag name="SLIDEGUID" val="35386D71D221451B9C890828DA76061F"/>
  <p:tag name="ANSWERSALIAS" val="A|smicln|B|smicln|C|smicln|D"/>
  <p:tag name="RESPONSESGATHERED" val="False"/>
  <p:tag name="QUESTIONTEXT" val="Find the range, median, upper and lower quartiles, interquartile range, and any outliers for the following set of data. 1, 3, 4, 7, 8, 9, 11"/>
  <p:tag name="QUESTIONALIAS" val="Find the range, median, upper and lower quartiles, interquartile range, and any outliers for the following set of data. 1, 3, 4, 7, 8, 9, 11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97C8E7F91DEC43379EFCC0DE853D4DB4"/>
  <p:tag name="ANSWERSALIAS" val="A|smicln|B|smicln|C|smicln|D"/>
  <p:tag name="RESPONSESGATHERED" val="False"/>
  <p:tag name="QUESTIONTEXT" val="Which equation represents a nonlinear function?"/>
  <p:tag name="QUESTIONALIAS" val="Which equation represents a nonlinear function?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D107CCEB8C8C4189AAEEB10F1C9BF8FE"/>
  <p:tag name="SLIDEID" val="D107CCEB8C8C4189AAEEB10F1C9BF8FE"/>
  <p:tag name="SLIDEORDER" val="1"/>
  <p:tag name="SLIDETYPE" val="Q"/>
  <p:tag name="DEMOGRAPHIC" val="False"/>
  <p:tag name="SPEEDSCORING" val="False"/>
  <p:tag name="DELIMITERS" val="3.1"/>
  <p:tag name="ANSWERSALIAS" val="A¤B"/>
  <p:tag name="RESPONSESGATHERED" val="False"/>
  <p:tag name="QUESTIONTEXT" val="WEATHER  Refer to the double box-and-whisker plot below. Which month had a greater range in high temperatures? Justify your reasoning."/>
  <p:tag name="QUESTIONALIAS" val="WEATHER  Refer to the double box-and-whisker plot below. Which month had a greater range in high temperatures? Justify your reasoning."/>
  <p:tag name="ANIMREMOVED" val="False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2"/>
  <p:tag name="TEXTLENGTH" val="4"/>
  <p:tag name="FONTSIZE" val="14"/>
  <p:tag name="BULLETTYPE" val="ppBulletArabicPeriod"/>
  <p:tag name="ANSWERTEXT" val="A&#10;B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11"/>
  <p:tag name="SLIDEGUID" val="C0AB266EB1284FD2ACA98D4F500877E8"/>
  <p:tag name="ANSWERSALIAS" val="A|smicln|B|smicln|C|smicln|D"/>
  <p:tag name="RESPONSESGATHERED" val="False"/>
  <p:tag name="QUESTIONTEXT" val="Find the mean, median, and mode of the following set of data. Round to the nearest tenth if necessary. 35, 34, 39, 33, 34"/>
  <p:tag name="QUESTIONALIAS" val="Find the mean, median, and mode of the following set of data. Round to the nearest tenth if necessary. 35, 34, 39, 33, 34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12"/>
  <p:tag name="SLIDEGUID" val="3BB8EC79070B4909BEE2F4E2B8DE9604"/>
  <p:tag name="ANSWERSALIAS" val="A|smicln|B|smicln|C|smicln|D"/>
  <p:tag name="RESPONSESGATHERED" val="False"/>
  <p:tag name="QUESTIONTEXT" val="Find the mean, median, and mode of the following set of data. Round to the nearest tenth if necessary. 81, 72, 73, 72, 66, 81"/>
  <p:tag name="QUESTIONALIAS" val="Find the mean, median, and mode of the following set of data. Round to the nearest tenth if necessary. 81, 72, 73, 72, 66, 81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752</Words>
  <Application>Microsoft Macintosh PowerPoint</Application>
  <PresentationFormat>On-screen Show (4:3)</PresentationFormat>
  <Paragraphs>116</Paragraphs>
  <Slides>15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 Menu</dc:title>
  <dc:creator>Michael Mitchell</dc:creator>
  <cp:lastModifiedBy>MMitchell</cp:lastModifiedBy>
  <cp:revision>29</cp:revision>
  <dcterms:created xsi:type="dcterms:W3CDTF">2010-03-16T16:05:45Z</dcterms:created>
  <dcterms:modified xsi:type="dcterms:W3CDTF">2010-03-16T19:08:15Z</dcterms:modified>
</cp:coreProperties>
</file>