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slides/slide20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tags/tag28.xml" ContentType="application/vnd.openxmlformats-officedocument.presentationml.tags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sldIdLst>
    <p:sldId id="278" r:id="rId2"/>
    <p:sldId id="277" r:id="rId3"/>
    <p:sldId id="272" r:id="rId4"/>
    <p:sldId id="273" r:id="rId5"/>
    <p:sldId id="275" r:id="rId6"/>
    <p:sldId id="276" r:id="rId7"/>
    <p:sldId id="257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61" r:id="rId19"/>
    <p:sldId id="266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Objects="1" showGuides="1">
      <p:cViewPr varScale="1">
        <p:scale>
          <a:sx n="101" d="100"/>
          <a:sy n="101" d="100"/>
        </p:scale>
        <p:origin x="-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BE84C-73C7-B24A-BBFA-E81C9E6D7E38}" type="datetimeFigureOut">
              <a:rPr lang="en-US" smtClean="0"/>
              <a:pPr/>
              <a:t>3/16/10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54B4-61AC-D543-8895-E8AC82185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9435A-5E5F-DD40-8773-25BE8C0681D0}" type="slidenum">
              <a:rPr lang="en-US"/>
              <a:pPr/>
              <a:t>10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E6F78-853F-E94E-8BEA-1D3D8F8BB567}" type="slidenum">
              <a:rPr lang="en-US"/>
              <a:pPr/>
              <a:t>11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0BB76-39BE-1442-A6B5-4CADA23052F5}" type="slidenum">
              <a:rPr lang="en-US"/>
              <a:pPr/>
              <a:t>12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4CD2AA-D1E4-3F46-82BB-D6C22E6F3F3B}" type="slidenum">
              <a:rPr lang="en-US"/>
              <a:pPr/>
              <a:t>13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B7D9C-D654-CB45-B388-D2D5167CB79E}" type="slidenum">
              <a:rPr lang="en-US"/>
              <a:pPr/>
              <a:t>14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8EA54-499B-844A-81F1-B714E2340CC4}" type="slidenum">
              <a:rPr lang="en-US"/>
              <a:pPr/>
              <a:t>15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0897BC-129F-584F-B221-93BB51CF7729}" type="slidenum">
              <a:rPr lang="en-US"/>
              <a:pPr/>
              <a:t>16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59945-5B37-054F-8E35-FD00A413E541}" type="slidenum">
              <a:rPr lang="en-US"/>
              <a:pPr/>
              <a:t>17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7D5A8-201D-BF48-A75F-EDF2ED807783}" type="slidenum">
              <a:rPr lang="en-US"/>
              <a:pPr/>
              <a:t>18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4ECF3-CF43-9A48-8E60-5AC9A7131F94}" type="slidenum">
              <a:rPr lang="en-US"/>
              <a:pPr/>
              <a:t>19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B482C-9DF5-D64A-89C8-F5BB40D5F551}" type="slidenum">
              <a:rPr lang="en-US"/>
              <a:pPr/>
              <a:t>2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521F7-548F-5B41-AEA8-C8BA8F82F689}" type="slidenum">
              <a:rPr lang="en-US"/>
              <a:pPr/>
              <a:t>20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BBA7E-0B32-F649-A396-30F51A0702C8}" type="slidenum">
              <a:rPr lang="en-US"/>
              <a:pPr/>
              <a:t>21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DDF4B-BB93-FE4F-9B99-CEFC5306CF0A}" type="slidenum">
              <a:rPr lang="en-US"/>
              <a:pPr/>
              <a:t>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64A56-28A5-EF40-A501-27841D07C292}" type="slidenum">
              <a:rPr lang="en-US"/>
              <a:pPr/>
              <a:t>4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19174-2415-0247-83EA-93B18858F9B1}" type="slidenum">
              <a:rPr lang="en-US"/>
              <a:pPr/>
              <a:t>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84C7A-BB29-9B47-B96B-A17C0853887E}" type="slidenum">
              <a:rPr lang="en-US"/>
              <a:pPr/>
              <a:t>6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D946E-2182-7B41-AE19-DE656ADCA07D}" type="slidenum">
              <a:rPr lang="en-US"/>
              <a:pPr/>
              <a:t>7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87EC9-CBC8-ED41-81FD-63EA8F9D0AB2}" type="slidenum">
              <a:rPr lang="en-US"/>
              <a:pPr/>
              <a:t>8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19C3F-D31C-254D-8743-A3E40EF6390F}" type="slidenum">
              <a:rPr lang="en-US"/>
              <a:pPr/>
              <a:t>9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AE4-083A-0C40-85C4-5376CD727396}" type="datetimeFigureOut">
              <a:rPr lang="en-US" smtClean="0"/>
              <a:pPr/>
              <a:t>3/16/10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56A-D1B2-A441-961E-7279048A2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AE4-083A-0C40-85C4-5376CD727396}" type="datetimeFigureOut">
              <a:rPr lang="en-US" smtClean="0"/>
              <a:pPr/>
              <a:t>3/16/10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56A-D1B2-A441-961E-7279048A2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AE4-083A-0C40-85C4-5376CD727396}" type="datetimeFigureOut">
              <a:rPr lang="en-US" smtClean="0"/>
              <a:pPr/>
              <a:t>3/16/10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56A-D1B2-A441-961E-7279048A2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AE4-083A-0C40-85C4-5376CD727396}" type="datetimeFigureOut">
              <a:rPr lang="en-US" smtClean="0"/>
              <a:pPr/>
              <a:t>3/16/10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56A-D1B2-A441-961E-7279048A2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AE4-083A-0C40-85C4-5376CD727396}" type="datetimeFigureOut">
              <a:rPr lang="en-US" smtClean="0"/>
              <a:pPr/>
              <a:t>3/16/10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56A-D1B2-A441-961E-7279048A2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AE4-083A-0C40-85C4-5376CD727396}" type="datetimeFigureOut">
              <a:rPr lang="en-US" smtClean="0"/>
              <a:pPr/>
              <a:t>3/16/10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56A-D1B2-A441-961E-7279048A2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AE4-083A-0C40-85C4-5376CD727396}" type="datetimeFigureOut">
              <a:rPr lang="en-US" smtClean="0"/>
              <a:pPr/>
              <a:t>3/16/10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56A-D1B2-A441-961E-7279048A2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AE4-083A-0C40-85C4-5376CD727396}" type="datetimeFigureOut">
              <a:rPr lang="en-US" smtClean="0"/>
              <a:pPr/>
              <a:t>3/16/10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56A-D1B2-A441-961E-7279048A2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AE4-083A-0C40-85C4-5376CD727396}" type="datetimeFigureOut">
              <a:rPr lang="en-US" smtClean="0"/>
              <a:pPr/>
              <a:t>3/16/10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56A-D1B2-A441-961E-7279048A2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AE4-083A-0C40-85C4-5376CD727396}" type="datetimeFigureOut">
              <a:rPr lang="en-US" smtClean="0"/>
              <a:pPr/>
              <a:t>3/16/10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56A-D1B2-A441-961E-7279048A2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2AE4-083A-0C40-85C4-5376CD727396}" type="datetimeFigureOut">
              <a:rPr lang="en-US" smtClean="0"/>
              <a:pPr/>
              <a:t>3/16/10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556A-D1B2-A441-961E-7279048A2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52AE4-083A-0C40-85C4-5376CD727396}" type="datetimeFigureOut">
              <a:rPr lang="en-US" smtClean="0"/>
              <a:pPr/>
              <a:t>3/16/10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3556A-D1B2-A441-961E-7279048A2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5.jpeg"/><Relationship Id="rId5" Type="http://schemas.openxmlformats.org/officeDocument/2006/relationships/image" Target="../media/image15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7.jpeg"/><Relationship Id="rId5" Type="http://schemas.openxmlformats.org/officeDocument/2006/relationships/image" Target="../media/image15.jpeg"/><Relationship Id="rId6" Type="http://schemas.openxmlformats.org/officeDocument/2006/relationships/image" Target="../media/image19.jpeg"/><Relationship Id="rId7" Type="http://schemas.openxmlformats.org/officeDocument/2006/relationships/image" Target="../media/image21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7.jpeg"/><Relationship Id="rId5" Type="http://schemas.openxmlformats.org/officeDocument/2006/relationships/image" Target="../media/image15.jpeg"/><Relationship Id="rId6" Type="http://schemas.openxmlformats.org/officeDocument/2006/relationships/image" Target="../media/image19.jpeg"/><Relationship Id="rId7" Type="http://schemas.openxmlformats.org/officeDocument/2006/relationships/image" Target="../media/image21.jpe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7.jpeg"/><Relationship Id="rId5" Type="http://schemas.openxmlformats.org/officeDocument/2006/relationships/image" Target="../media/image15.jpeg"/><Relationship Id="rId6" Type="http://schemas.openxmlformats.org/officeDocument/2006/relationships/image" Target="../media/image19.jpeg"/><Relationship Id="rId7" Type="http://schemas.openxmlformats.org/officeDocument/2006/relationships/image" Target="../media/image21.jpe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1.jpeg"/><Relationship Id="rId5" Type="http://schemas.openxmlformats.org/officeDocument/2006/relationships/image" Target="../media/image7.jpeg"/><Relationship Id="rId6" Type="http://schemas.openxmlformats.org/officeDocument/2006/relationships/image" Target="../media/image15.jpeg"/><Relationship Id="rId7" Type="http://schemas.openxmlformats.org/officeDocument/2006/relationships/image" Target="../media/image19.jpe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5.jpeg"/><Relationship Id="rId5" Type="http://schemas.openxmlformats.org/officeDocument/2006/relationships/image" Target="../media/image19.jpeg"/><Relationship Id="rId6" Type="http://schemas.openxmlformats.org/officeDocument/2006/relationships/image" Target="../media/image8.jpeg"/><Relationship Id="rId7" Type="http://schemas.openxmlformats.org/officeDocument/2006/relationships/image" Target="../media/image22.jpe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5.jpeg"/><Relationship Id="rId5" Type="http://schemas.openxmlformats.org/officeDocument/2006/relationships/image" Target="../media/image19.jpeg"/><Relationship Id="rId6" Type="http://schemas.openxmlformats.org/officeDocument/2006/relationships/image" Target="../media/image8.jpeg"/><Relationship Id="rId7" Type="http://schemas.openxmlformats.org/officeDocument/2006/relationships/image" Target="../media/image22.jpe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5.jpeg"/><Relationship Id="rId5" Type="http://schemas.openxmlformats.org/officeDocument/2006/relationships/image" Target="../media/image19.jpeg"/><Relationship Id="rId6" Type="http://schemas.openxmlformats.org/officeDocument/2006/relationships/image" Target="../media/image8.jpeg"/><Relationship Id="rId7" Type="http://schemas.openxmlformats.org/officeDocument/2006/relationships/image" Target="../media/image22.jpeg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jpeg"/><Relationship Id="rId12" Type="http://schemas.openxmlformats.org/officeDocument/2006/relationships/image" Target="../media/image28.jpeg"/><Relationship Id="rId1" Type="http://schemas.openxmlformats.org/officeDocument/2006/relationships/tags" Target="../tags/tag28.xml"/><Relationship Id="rId2" Type="http://schemas.openxmlformats.org/officeDocument/2006/relationships/tags" Target="../tags/tag2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15.jpeg"/><Relationship Id="rId6" Type="http://schemas.openxmlformats.org/officeDocument/2006/relationships/image" Target="../media/image5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23.jpeg"/><Relationship Id="rId6" Type="http://schemas.openxmlformats.org/officeDocument/2006/relationships/image" Target="../media/image15.jpeg"/><Relationship Id="rId7" Type="http://schemas.openxmlformats.org/officeDocument/2006/relationships/image" Target="../media/image29.jpeg"/><Relationship Id="rId8" Type="http://schemas.openxmlformats.org/officeDocument/2006/relationships/image" Target="../media/image7.jpe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Relationship Id="rId5" Type="http://schemas.openxmlformats.org/officeDocument/2006/relationships/image" Target="../media/image23.jpeg"/><Relationship Id="rId6" Type="http://schemas.openxmlformats.org/officeDocument/2006/relationships/image" Target="../media/image15.jpeg"/><Relationship Id="rId7" Type="http://schemas.openxmlformats.org/officeDocument/2006/relationships/image" Target="../media/image8.jpeg"/><Relationship Id="rId8" Type="http://schemas.openxmlformats.org/officeDocument/2006/relationships/image" Target="../media/image30.jpeg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slide" Target="slide9.xml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hyperlink" Target="http://www.ca.gr7math.com/" TargetMode="External"/><Relationship Id="rId9" Type="http://schemas.openxmlformats.org/officeDocument/2006/relationships/image" Target="../media/image34.jpeg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6.jpeg"/><Relationship Id="rId8" Type="http://schemas.openxmlformats.org/officeDocument/2006/relationships/image" Target="../media/image4.jpeg"/><Relationship Id="rId9" Type="http://schemas.openxmlformats.org/officeDocument/2006/relationships/image" Target="../media/image7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6.jpeg"/><Relationship Id="rId8" Type="http://schemas.openxmlformats.org/officeDocument/2006/relationships/image" Target="../media/image4.jpeg"/><Relationship Id="rId9" Type="http://schemas.openxmlformats.org/officeDocument/2006/relationships/image" Target="../media/image8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6.jpeg"/><Relationship Id="rId8" Type="http://schemas.openxmlformats.org/officeDocument/2006/relationships/image" Target="../media/image4.jpeg"/><Relationship Id="rId9" Type="http://schemas.openxmlformats.org/officeDocument/2006/relationships/image" Target="../media/image9.jpe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2.jpeg"/><Relationship Id="rId7" Type="http://schemas.openxmlformats.org/officeDocument/2006/relationships/image" Target="../media/image6.jpeg"/><Relationship Id="rId8" Type="http://schemas.openxmlformats.org/officeDocument/2006/relationships/image" Target="../media/image4.jpe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5.jpeg"/><Relationship Id="rId5" Type="http://schemas.openxmlformats.org/officeDocument/2006/relationships/image" Target="../media/image18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5.jpeg"/><Relationship Id="rId5" Type="http://schemas.openxmlformats.org/officeDocument/2006/relationships/image" Target="../media/image15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11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Lesson 11-7</a:t>
            </a:r>
            <a:endParaRPr lang="en-US" sz="2800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54638" name="Picture 14" descr="LH_11-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54639" name="Text Box 15"/>
          <p:cNvSpPr txBox="1">
            <a:spLocks noChangeArrowheads="1"/>
          </p:cNvSpPr>
          <p:nvPr/>
        </p:nvSpPr>
        <p:spPr bwMode="auto">
          <a:xfrm>
            <a:off x="4038600" y="715963"/>
            <a:ext cx="4667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Draw a Stem-and-Leaf Plot</a:t>
            </a:r>
          </a:p>
        </p:txBody>
      </p:sp>
      <p:pic>
        <p:nvPicPr>
          <p:cNvPr id="154640" name="Picture 16" descr="RealWorldExamp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sp>
        <p:nvSpPr>
          <p:cNvPr id="154641" name="Text Box 17"/>
          <p:cNvSpPr txBox="1">
            <a:spLocks noChangeArrowheads="1"/>
          </p:cNvSpPr>
          <p:nvPr/>
        </p:nvSpPr>
        <p:spPr bwMode="auto">
          <a:xfrm>
            <a:off x="876300" y="1504950"/>
            <a:ext cx="4610100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085850" indent="-1085850"/>
            <a:r>
              <a:rPr lang="en-US" b="1" dirty="0">
                <a:solidFill>
                  <a:srgbClr val="00539D"/>
                </a:solidFill>
              </a:rPr>
              <a:t>Step 2</a:t>
            </a:r>
            <a:r>
              <a:rPr lang="en-US" dirty="0"/>
              <a:t> 	Draw</a:t>
            </a:r>
            <a:r>
              <a:rPr lang="en-US" dirty="0" smtClean="0"/>
              <a:t> an offset “T” chart. Label the left side “Stem” &amp; the right side “Leaf”. Below the stem write the numbers 2 &amp; 3</a:t>
            </a:r>
            <a:endParaRPr lang="en-US" dirty="0"/>
          </a:p>
        </p:txBody>
      </p:sp>
      <p:sp>
        <p:nvSpPr>
          <p:cNvPr id="154645" name="Text Box 21"/>
          <p:cNvSpPr txBox="1">
            <a:spLocks noChangeArrowheads="1"/>
          </p:cNvSpPr>
          <p:nvPr/>
        </p:nvSpPr>
        <p:spPr bwMode="auto">
          <a:xfrm>
            <a:off x="876300" y="2914471"/>
            <a:ext cx="4914900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/>
            <a:r>
              <a:rPr lang="en-US" b="1" dirty="0">
                <a:solidFill>
                  <a:srgbClr val="00539D"/>
                </a:solidFill>
              </a:rPr>
              <a:t>Step 3</a:t>
            </a:r>
            <a:r>
              <a:rPr lang="en-US" dirty="0"/>
              <a:t> 	Write the leaves to the right of the  corresponding stem on the other side of  the line. For example, for 2,800, write 8 to the right of 2.</a:t>
            </a:r>
          </a:p>
        </p:txBody>
      </p:sp>
      <p:sp>
        <p:nvSpPr>
          <p:cNvPr id="154646" name="Text Box 22"/>
          <p:cNvSpPr txBox="1">
            <a:spLocks noChangeArrowheads="1"/>
          </p:cNvSpPr>
          <p:nvPr/>
        </p:nvSpPr>
        <p:spPr bwMode="auto">
          <a:xfrm>
            <a:off x="876300" y="4343400"/>
            <a:ext cx="5337777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/>
            <a:r>
              <a:rPr lang="en-US" b="1" dirty="0">
                <a:solidFill>
                  <a:srgbClr val="00539D"/>
                </a:solidFill>
              </a:rPr>
              <a:t>Step 4</a:t>
            </a:r>
            <a:r>
              <a:rPr lang="en-US" dirty="0"/>
              <a:t> </a:t>
            </a:r>
            <a:r>
              <a:rPr lang="en-US" dirty="0" smtClean="0"/>
              <a:t>	Make sure the </a:t>
            </a:r>
            <a:r>
              <a:rPr lang="en-US" dirty="0"/>
              <a:t>leaves</a:t>
            </a:r>
            <a:r>
              <a:rPr lang="en-US" dirty="0" smtClean="0"/>
              <a:t> are </a:t>
            </a:r>
            <a:r>
              <a:rPr lang="en-US" dirty="0"/>
              <a:t>ordered from least to greatest. Repeat a leaf as often as it </a:t>
            </a:r>
            <a:r>
              <a:rPr lang="en-US" dirty="0" smtClean="0"/>
              <a:t>occurs (mode). </a:t>
            </a:r>
            <a:r>
              <a:rPr lang="en-US" dirty="0"/>
              <a:t>Include a key to explain how to interpret the data.</a:t>
            </a: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5590381" y="4218781"/>
            <a:ext cx="28384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43600" y="3504406"/>
            <a:ext cx="27622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58010" y="306256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skerville"/>
                <a:cs typeface="Baskerville"/>
              </a:rPr>
              <a:t>Stem</a:t>
            </a:r>
            <a:endParaRPr lang="en-US" b="1" dirty="0">
              <a:latin typeface="Baskerville"/>
              <a:cs typeface="Baskervill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5200" y="305864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skerville"/>
                <a:cs typeface="Baskerville"/>
              </a:rPr>
              <a:t>Leaf</a:t>
            </a:r>
            <a:endParaRPr lang="en-US" b="1" dirty="0">
              <a:latin typeface="Baskerville"/>
              <a:cs typeface="Baskervill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0410" y="359227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skerville"/>
                <a:cs typeface="Baskerville"/>
              </a:rPr>
              <a:t>2</a:t>
            </a:r>
            <a:endParaRPr lang="en-US" b="1" dirty="0">
              <a:latin typeface="Baskerville"/>
              <a:cs typeface="Baskervill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359204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skerville"/>
                <a:cs typeface="Baskerville"/>
              </a:rPr>
              <a:t>8</a:t>
            </a:r>
            <a:endParaRPr lang="en-US" b="1" dirty="0">
              <a:latin typeface="Baskerville"/>
              <a:cs typeface="Baskervill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00" y="359959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skerville"/>
                <a:cs typeface="Baskerville"/>
              </a:rPr>
              <a:t>8</a:t>
            </a:r>
            <a:endParaRPr lang="en-US" b="1" dirty="0">
              <a:latin typeface="Baskerville"/>
              <a:cs typeface="Baskervill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3800" y="359204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skerville"/>
                <a:cs typeface="Baskerville"/>
              </a:rPr>
              <a:t>9</a:t>
            </a:r>
            <a:endParaRPr lang="en-US" b="1" dirty="0">
              <a:latin typeface="Baskerville"/>
              <a:cs typeface="Baskervill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4077" y="412567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skerville"/>
                <a:cs typeface="Baskerville"/>
              </a:rPr>
              <a:t>3</a:t>
            </a:r>
            <a:endParaRPr lang="en-US" b="1" dirty="0">
              <a:latin typeface="Baskerville"/>
              <a:cs typeface="Baskervill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90267" y="412544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skerville"/>
                <a:cs typeface="Baskerville"/>
              </a:rPr>
              <a:t>0</a:t>
            </a:r>
            <a:endParaRPr lang="en-US" b="1" dirty="0">
              <a:latin typeface="Baskerville"/>
              <a:cs typeface="Baskervill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8867" y="413299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skerville"/>
                <a:cs typeface="Baskerville"/>
              </a:rPr>
              <a:t>1</a:t>
            </a:r>
            <a:endParaRPr lang="en-US" b="1" dirty="0">
              <a:latin typeface="Baskerville"/>
              <a:cs typeface="Baskervill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7467" y="413322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skerville"/>
                <a:cs typeface="Baskerville"/>
              </a:rPr>
              <a:t>2</a:t>
            </a:r>
            <a:endParaRPr lang="en-US" b="1" dirty="0">
              <a:latin typeface="Baskerville"/>
              <a:cs typeface="Baskervill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72400" y="413689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skerville"/>
                <a:cs typeface="Baskerville"/>
              </a:rPr>
              <a:t>2</a:t>
            </a:r>
            <a:endParaRPr lang="en-US" b="1" dirty="0">
              <a:latin typeface="Baskerville"/>
              <a:cs typeface="Baskervill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01000" y="413299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skerville"/>
                <a:cs typeface="Baskerville"/>
              </a:rPr>
              <a:t>2</a:t>
            </a:r>
            <a:endParaRPr lang="en-US" b="1" dirty="0">
              <a:latin typeface="Baskerville"/>
              <a:cs typeface="Baskervill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29600" y="414180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skerville"/>
                <a:cs typeface="Baskerville"/>
              </a:rPr>
              <a:t>5</a:t>
            </a:r>
            <a:endParaRPr lang="en-US" b="1" dirty="0">
              <a:latin typeface="Baskerville"/>
              <a:cs typeface="Baskerville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6600" y="481147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askerville"/>
                <a:cs typeface="Baskerville"/>
              </a:rPr>
              <a:t>2|8 = 2,800 </a:t>
            </a:r>
            <a:r>
              <a:rPr lang="en-US" sz="1600" b="1" dirty="0" smtClean="0">
                <a:latin typeface="Baskerville"/>
                <a:cs typeface="Baskerville"/>
              </a:rPr>
              <a:t>lb</a:t>
            </a:r>
            <a:endParaRPr lang="en-US" b="1" dirty="0">
              <a:latin typeface="Baskerville"/>
              <a:cs typeface="Baskerville"/>
            </a:endParaRPr>
          </a:p>
        </p:txBody>
      </p:sp>
      <p:pic>
        <p:nvPicPr>
          <p:cNvPr id="32" name="Picture 18" descr="CAM7-11-07-01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52277" y="283493"/>
            <a:ext cx="1728186" cy="230730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41" grpId="0" autoUpdateAnimBg="0"/>
      <p:bldP spid="154645" grpId="0" autoUpdateAnimBg="0"/>
      <p:bldP spid="154646" grpId="0" autoUpdateAnimBg="0"/>
      <p:bldP spid="14" grpId="0"/>
      <p:bldP spid="15" grpId="0"/>
      <p:bldP spid="16" grpId="0"/>
      <p:bldP spid="17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876300" y="1411827"/>
            <a:ext cx="4229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E01B22"/>
                </a:solidFill>
              </a:rPr>
              <a:t>MEXICO</a:t>
            </a:r>
            <a:r>
              <a:rPr lang="en-US" sz="2400" dirty="0"/>
              <a:t>  </a:t>
            </a:r>
            <a:r>
              <a:rPr lang="en-US" sz="2400" b="1" dirty="0">
                <a:solidFill>
                  <a:srgbClr val="0000FF"/>
                </a:solidFill>
              </a:rPr>
              <a:t>The stem-and-leaf plot lists the percent of people in each state in 2004 that were born in Mexico, rounded to the nearest whole number. </a:t>
            </a:r>
          </a:p>
        </p:txBody>
      </p:sp>
      <p:pic>
        <p:nvPicPr>
          <p:cNvPr id="156680" name="Picture 8" descr="Examp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56685" name="Picture 13" descr="LH_11-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56686" name="Text Box 14"/>
          <p:cNvSpPr txBox="1">
            <a:spLocks noChangeArrowheads="1"/>
          </p:cNvSpPr>
          <p:nvPr/>
        </p:nvSpPr>
        <p:spPr bwMode="auto">
          <a:xfrm>
            <a:off x="4038600" y="715963"/>
            <a:ext cx="4667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E01B22"/>
                </a:solidFill>
              </a:rPr>
              <a:t>Interpret Data</a:t>
            </a:r>
          </a:p>
        </p:txBody>
      </p:sp>
      <p:pic>
        <p:nvPicPr>
          <p:cNvPr id="156687" name="Picture 15" descr="RealWorldExamp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257800" y="1524000"/>
            <a:ext cx="3536950" cy="4429125"/>
            <a:chOff x="3312" y="960"/>
            <a:chExt cx="2228" cy="2790"/>
          </a:xfrm>
        </p:grpSpPr>
        <p:pic>
          <p:nvPicPr>
            <p:cNvPr id="156689" name="Picture 17" descr="CAM7-11-07-0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12" y="960"/>
              <a:ext cx="2228" cy="2790"/>
            </a:xfrm>
            <a:prstGeom prst="rect">
              <a:avLst/>
            </a:prstGeom>
            <a:noFill/>
          </p:spPr>
        </p:pic>
        <p:sp>
          <p:nvSpPr>
            <p:cNvPr id="156690" name="Rectangle 18"/>
            <p:cNvSpPr>
              <a:spLocks noChangeArrowheads="1"/>
            </p:cNvSpPr>
            <p:nvPr/>
          </p:nvSpPr>
          <p:spPr bwMode="gray">
            <a:xfrm>
              <a:off x="3360" y="1314"/>
              <a:ext cx="384" cy="223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156692" name="Picture 20" descr="CAM7-11-07-02"/>
            <p:cNvPicPr>
              <a:picLocks noChangeAspect="1" noChangeArrowheads="1"/>
            </p:cNvPicPr>
            <p:nvPr/>
          </p:nvPicPr>
          <p:blipFill>
            <a:blip r:embed="rId7"/>
            <a:srcRect t="12044" r="88062"/>
            <a:stretch>
              <a:fillRect/>
            </a:stretch>
          </p:blipFill>
          <p:spPr bwMode="auto">
            <a:xfrm>
              <a:off x="3504" y="1296"/>
              <a:ext cx="266" cy="2454"/>
            </a:xfrm>
            <a:prstGeom prst="rect">
              <a:avLst/>
            </a:prstGeom>
            <a:noFill/>
          </p:spPr>
        </p:pic>
      </p:grp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build="p" autoUpdateAnimBg="0" advAuto="0"/>
      <p:bldP spid="15668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876300" y="1503363"/>
            <a:ext cx="4152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E01B22"/>
                </a:solidFill>
              </a:rPr>
              <a:t>A.  </a:t>
            </a:r>
            <a:r>
              <a:rPr lang="en-US" sz="2400" b="1" dirty="0">
                <a:solidFill>
                  <a:srgbClr val="0000FF"/>
                </a:solidFill>
              </a:rPr>
              <a:t>Which interval contains the most percentages?</a:t>
            </a:r>
          </a:p>
        </p:txBody>
      </p:sp>
      <p:pic>
        <p:nvPicPr>
          <p:cNvPr id="499716" name="Picture 4" descr="Examp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499718" name="Picture 6" descr="LH_11-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499719" name="Text Box 7"/>
          <p:cNvSpPr txBox="1">
            <a:spLocks noChangeArrowheads="1"/>
          </p:cNvSpPr>
          <p:nvPr/>
        </p:nvSpPr>
        <p:spPr bwMode="auto">
          <a:xfrm>
            <a:off x="4038600" y="715963"/>
            <a:ext cx="4667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E01B22"/>
                </a:solidFill>
              </a:rPr>
              <a:t>Interpret Data</a:t>
            </a:r>
          </a:p>
        </p:txBody>
      </p:sp>
      <p:pic>
        <p:nvPicPr>
          <p:cNvPr id="499720" name="Picture 8" descr="RealWorldExamp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sp>
        <p:nvSpPr>
          <p:cNvPr id="499722" name="Rectangle 10"/>
          <p:cNvSpPr>
            <a:spLocks noChangeArrowheads="1"/>
          </p:cNvSpPr>
          <p:nvPr/>
        </p:nvSpPr>
        <p:spPr bwMode="auto">
          <a:xfrm>
            <a:off x="228600" y="3041650"/>
            <a:ext cx="464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71650" indent="-1427163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b="1" dirty="0">
                <a:solidFill>
                  <a:srgbClr val="0000FF"/>
                </a:solidFill>
              </a:rPr>
              <a:t>Answer</a:t>
            </a:r>
            <a:r>
              <a:rPr lang="en-US" sz="2400" b="1" dirty="0">
                <a:solidFill>
                  <a:srgbClr val="00539D"/>
                </a:solidFill>
              </a:rPr>
              <a:t>:	</a:t>
            </a:r>
            <a:r>
              <a:rPr lang="en-US" sz="2400" b="1" dirty="0">
                <a:solidFill>
                  <a:srgbClr val="E01B22"/>
                </a:solidFill>
              </a:rPr>
              <a:t>The 0 stem has the most leaves, so the 0-9% interval contains the most percentages.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257800" y="1524000"/>
            <a:ext cx="3536950" cy="4429125"/>
            <a:chOff x="3312" y="960"/>
            <a:chExt cx="2228" cy="2790"/>
          </a:xfrm>
        </p:grpSpPr>
        <p:pic>
          <p:nvPicPr>
            <p:cNvPr id="499726" name="Picture 14" descr="CAM7-11-07-0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12" y="960"/>
              <a:ext cx="2228" cy="2790"/>
            </a:xfrm>
            <a:prstGeom prst="rect">
              <a:avLst/>
            </a:prstGeom>
            <a:noFill/>
          </p:spPr>
        </p:pic>
        <p:sp>
          <p:nvSpPr>
            <p:cNvPr id="499727" name="Rectangle 15"/>
            <p:cNvSpPr>
              <a:spLocks noChangeArrowheads="1"/>
            </p:cNvSpPr>
            <p:nvPr/>
          </p:nvSpPr>
          <p:spPr bwMode="gray">
            <a:xfrm>
              <a:off x="3360" y="1314"/>
              <a:ext cx="384" cy="223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499728" name="Picture 16" descr="CAM7-11-07-02"/>
            <p:cNvPicPr>
              <a:picLocks noChangeAspect="1" noChangeArrowheads="1"/>
            </p:cNvPicPr>
            <p:nvPr/>
          </p:nvPicPr>
          <p:blipFill>
            <a:blip r:embed="rId7"/>
            <a:srcRect t="12044" r="88062"/>
            <a:stretch>
              <a:fillRect/>
            </a:stretch>
          </p:blipFill>
          <p:spPr bwMode="auto">
            <a:xfrm>
              <a:off x="3504" y="1296"/>
              <a:ext cx="266" cy="2454"/>
            </a:xfrm>
            <a:prstGeom prst="rect">
              <a:avLst/>
            </a:prstGeom>
            <a:noFill/>
          </p:spPr>
        </p:pic>
      </p:grp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build="p" autoUpdateAnimBg="0" advAuto="0"/>
      <p:bldP spid="49972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3" name="Rectangle 3"/>
          <p:cNvSpPr>
            <a:spLocks noChangeArrowheads="1"/>
          </p:cNvSpPr>
          <p:nvPr/>
        </p:nvSpPr>
        <p:spPr bwMode="auto">
          <a:xfrm>
            <a:off x="876300" y="1503363"/>
            <a:ext cx="42291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E01B22"/>
                </a:solidFill>
              </a:rPr>
              <a:t>B.  </a:t>
            </a:r>
            <a:r>
              <a:rPr lang="en-US" sz="2400" b="1" dirty="0">
                <a:solidFill>
                  <a:srgbClr val="0000FF"/>
                </a:solidFill>
              </a:rPr>
              <a:t>What is the greatest percent of people living in one U.S. state that were born in Mexico?</a:t>
            </a:r>
          </a:p>
        </p:txBody>
      </p:sp>
      <p:pic>
        <p:nvPicPr>
          <p:cNvPr id="501764" name="Picture 4" descr="Examp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01766" name="Picture 6" descr="LH_11-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501767" name="Text Box 7"/>
          <p:cNvSpPr txBox="1">
            <a:spLocks noChangeArrowheads="1"/>
          </p:cNvSpPr>
          <p:nvPr/>
        </p:nvSpPr>
        <p:spPr bwMode="auto">
          <a:xfrm>
            <a:off x="4038600" y="715963"/>
            <a:ext cx="4667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E01B22"/>
                </a:solidFill>
              </a:rPr>
              <a:t>Interpret Data</a:t>
            </a:r>
          </a:p>
        </p:txBody>
      </p:sp>
      <p:pic>
        <p:nvPicPr>
          <p:cNvPr id="501768" name="Picture 8" descr="RealWorldExamp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sp>
        <p:nvSpPr>
          <p:cNvPr id="501771" name="Rectangle 11"/>
          <p:cNvSpPr>
            <a:spLocks noChangeArrowheads="1"/>
          </p:cNvSpPr>
          <p:nvPr/>
        </p:nvSpPr>
        <p:spPr bwMode="auto">
          <a:xfrm>
            <a:off x="228600" y="3200400"/>
            <a:ext cx="487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71650" indent="-1427163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b="1" dirty="0">
                <a:solidFill>
                  <a:srgbClr val="0000FF"/>
                </a:solidFill>
              </a:rPr>
              <a:t>Answer:</a:t>
            </a:r>
            <a:r>
              <a:rPr lang="en-US" sz="2400" b="1" dirty="0">
                <a:solidFill>
                  <a:srgbClr val="00539D"/>
                </a:solidFill>
              </a:rPr>
              <a:t>	</a:t>
            </a:r>
            <a:r>
              <a:rPr lang="en-US" sz="2400" b="1" dirty="0">
                <a:solidFill>
                  <a:srgbClr val="E01B22"/>
                </a:solidFill>
              </a:rPr>
              <a:t>The highest stem is 7, and the highest leaf for that stem is 4. Therefore, 74% is the greatest percent of people living in one U.S. state that were born in Mexico.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257800" y="1524000"/>
            <a:ext cx="3536950" cy="4429125"/>
            <a:chOff x="3312" y="960"/>
            <a:chExt cx="2228" cy="2790"/>
          </a:xfrm>
        </p:grpSpPr>
        <p:pic>
          <p:nvPicPr>
            <p:cNvPr id="501779" name="Picture 19" descr="CAM7-11-07-0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12" y="960"/>
              <a:ext cx="2228" cy="2790"/>
            </a:xfrm>
            <a:prstGeom prst="rect">
              <a:avLst/>
            </a:prstGeom>
            <a:noFill/>
          </p:spPr>
        </p:pic>
        <p:sp>
          <p:nvSpPr>
            <p:cNvPr id="501780" name="Rectangle 20"/>
            <p:cNvSpPr>
              <a:spLocks noChangeArrowheads="1"/>
            </p:cNvSpPr>
            <p:nvPr/>
          </p:nvSpPr>
          <p:spPr bwMode="gray">
            <a:xfrm>
              <a:off x="3360" y="1314"/>
              <a:ext cx="384" cy="223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501781" name="Picture 21" descr="CAM7-11-07-02"/>
            <p:cNvPicPr>
              <a:picLocks noChangeAspect="1" noChangeArrowheads="1"/>
            </p:cNvPicPr>
            <p:nvPr/>
          </p:nvPicPr>
          <p:blipFill>
            <a:blip r:embed="rId7"/>
            <a:srcRect t="12044" r="88062"/>
            <a:stretch>
              <a:fillRect/>
            </a:stretch>
          </p:blipFill>
          <p:spPr bwMode="auto">
            <a:xfrm>
              <a:off x="3504" y="1296"/>
              <a:ext cx="266" cy="2454"/>
            </a:xfrm>
            <a:prstGeom prst="rect">
              <a:avLst/>
            </a:prstGeom>
            <a:noFill/>
          </p:spPr>
        </p:pic>
      </p:grp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 autoUpdateAnimBg="0" advAuto="0"/>
      <p:bldP spid="5017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57800" y="1524000"/>
            <a:ext cx="3536950" cy="4429125"/>
            <a:chOff x="3312" y="960"/>
            <a:chExt cx="2228" cy="2790"/>
          </a:xfrm>
        </p:grpSpPr>
        <p:pic>
          <p:nvPicPr>
            <p:cNvPr id="503823" name="Picture 15" descr="CAM7-11-07-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2" y="960"/>
              <a:ext cx="2228" cy="2790"/>
            </a:xfrm>
            <a:prstGeom prst="rect">
              <a:avLst/>
            </a:prstGeom>
            <a:noFill/>
          </p:spPr>
        </p:pic>
        <p:sp>
          <p:nvSpPr>
            <p:cNvPr id="503824" name="Rectangle 16"/>
            <p:cNvSpPr>
              <a:spLocks noChangeArrowheads="1"/>
            </p:cNvSpPr>
            <p:nvPr/>
          </p:nvSpPr>
          <p:spPr bwMode="gray">
            <a:xfrm>
              <a:off x="3360" y="1314"/>
              <a:ext cx="384" cy="223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503825" name="Picture 17" descr="CAM7-11-07-02"/>
            <p:cNvPicPr>
              <a:picLocks noChangeAspect="1" noChangeArrowheads="1"/>
            </p:cNvPicPr>
            <p:nvPr/>
          </p:nvPicPr>
          <p:blipFill>
            <a:blip r:embed="rId4"/>
            <a:srcRect t="12044" r="88062"/>
            <a:stretch>
              <a:fillRect/>
            </a:stretch>
          </p:blipFill>
          <p:spPr bwMode="auto">
            <a:xfrm>
              <a:off x="3504" y="1296"/>
              <a:ext cx="266" cy="2454"/>
            </a:xfrm>
            <a:prstGeom prst="rect">
              <a:avLst/>
            </a:prstGeom>
            <a:noFill/>
          </p:spPr>
        </p:pic>
      </p:grpSp>
      <p:sp>
        <p:nvSpPr>
          <p:cNvPr id="503811" name="Rectangle 3"/>
          <p:cNvSpPr>
            <a:spLocks noChangeArrowheads="1"/>
          </p:cNvSpPr>
          <p:nvPr/>
        </p:nvSpPr>
        <p:spPr bwMode="auto">
          <a:xfrm>
            <a:off x="876300" y="1503363"/>
            <a:ext cx="4152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E01B22"/>
                </a:solidFill>
              </a:rPr>
              <a:t>C.  </a:t>
            </a:r>
            <a:r>
              <a:rPr lang="en-US" sz="2400" b="1" dirty="0">
                <a:solidFill>
                  <a:srgbClr val="0000FF"/>
                </a:solidFill>
              </a:rPr>
              <a:t>What is the median percent of people living in one U.S. state that were born in Mexico?</a:t>
            </a:r>
          </a:p>
        </p:txBody>
      </p:sp>
      <p:pic>
        <p:nvPicPr>
          <p:cNvPr id="503812" name="Picture 4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03814" name="Picture 6" descr="LH_11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503815" name="Text Box 7"/>
          <p:cNvSpPr txBox="1">
            <a:spLocks noChangeArrowheads="1"/>
          </p:cNvSpPr>
          <p:nvPr/>
        </p:nvSpPr>
        <p:spPr bwMode="auto">
          <a:xfrm>
            <a:off x="4038600" y="715963"/>
            <a:ext cx="4667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E01B22"/>
                </a:solidFill>
              </a:rPr>
              <a:t>Interpret Data</a:t>
            </a:r>
          </a:p>
        </p:txBody>
      </p:sp>
      <p:pic>
        <p:nvPicPr>
          <p:cNvPr id="503816" name="Picture 8" descr="RealWorldExamp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sp>
        <p:nvSpPr>
          <p:cNvPr id="503820" name="Rectangle 12"/>
          <p:cNvSpPr>
            <a:spLocks noChangeArrowheads="1"/>
          </p:cNvSpPr>
          <p:nvPr/>
        </p:nvSpPr>
        <p:spPr bwMode="auto">
          <a:xfrm>
            <a:off x="533400" y="3200400"/>
            <a:ext cx="480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71650" indent="-1427163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2400" b="1" dirty="0">
                <a:solidFill>
                  <a:srgbClr val="0000FF"/>
                </a:solidFill>
              </a:rPr>
              <a:t>Answer:</a:t>
            </a:r>
            <a:r>
              <a:rPr lang="en-US" sz="2400" b="1" dirty="0">
                <a:solidFill>
                  <a:srgbClr val="00539D"/>
                </a:solidFill>
              </a:rPr>
              <a:t>	</a:t>
            </a:r>
            <a:r>
              <a:rPr lang="en-US" sz="2400" dirty="0">
                <a:solidFill>
                  <a:srgbClr val="E01B22"/>
                </a:solidFill>
              </a:rPr>
              <a:t>There are 49 percentages, so the 25th percentage, from least to greatest, is the median percent. The median percent is 22%. </a:t>
            </a: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1" grpId="0" build="p" autoUpdateAnimBg="0" advAuto="0"/>
      <p:bldP spid="50382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5" name="Rectangle 3"/>
          <p:cNvSpPr>
            <a:spLocks noChangeArrowheads="1"/>
          </p:cNvSpPr>
          <p:nvPr/>
        </p:nvSpPr>
        <p:spPr bwMode="auto">
          <a:xfrm>
            <a:off x="876300" y="1503363"/>
            <a:ext cx="4229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E01B22"/>
                </a:solidFill>
              </a:rPr>
              <a:t>AGRICULTURE</a:t>
            </a:r>
            <a:r>
              <a:rPr lang="en-US" sz="2400" dirty="0"/>
              <a:t>  </a:t>
            </a:r>
            <a:r>
              <a:rPr lang="en-US" sz="2400" b="1" dirty="0">
                <a:solidFill>
                  <a:srgbClr val="0000FF"/>
                </a:solidFill>
              </a:rPr>
              <a:t>The yearly production of honey in California and Florida is shown for the years 2000 to 2004, in millions of pounds.</a:t>
            </a:r>
          </a:p>
        </p:txBody>
      </p:sp>
      <p:pic>
        <p:nvPicPr>
          <p:cNvPr id="489480" name="Picture 8" descr="LH_11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489481" name="Text Box 9"/>
          <p:cNvSpPr txBox="1">
            <a:spLocks noChangeArrowheads="1"/>
          </p:cNvSpPr>
          <p:nvPr/>
        </p:nvSpPr>
        <p:spPr bwMode="auto">
          <a:xfrm>
            <a:off x="4038600" y="715963"/>
            <a:ext cx="4667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E01B22"/>
                </a:solidFill>
              </a:rPr>
              <a:t>Compare Data</a:t>
            </a:r>
          </a:p>
        </p:txBody>
      </p:sp>
      <p:pic>
        <p:nvPicPr>
          <p:cNvPr id="489482" name="Picture 10" descr="RealWorldExam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pic>
        <p:nvPicPr>
          <p:cNvPr id="489483" name="Picture 11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598403"/>
            <a:ext cx="457200" cy="457200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59400" y="2019300"/>
            <a:ext cx="3479800" cy="3238500"/>
            <a:chOff x="3504" y="936"/>
            <a:chExt cx="2048" cy="1216"/>
          </a:xfrm>
        </p:grpSpPr>
        <p:pic>
          <p:nvPicPr>
            <p:cNvPr id="489485" name="Picture 13" descr="CAM7-11-07-0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04" y="936"/>
              <a:ext cx="2048" cy="1216"/>
            </a:xfrm>
            <a:prstGeom prst="rect">
              <a:avLst/>
            </a:prstGeom>
            <a:noFill/>
          </p:spPr>
        </p:pic>
        <p:sp>
          <p:nvSpPr>
            <p:cNvPr id="489486" name="Rectangle 14"/>
            <p:cNvSpPr>
              <a:spLocks noChangeArrowheads="1"/>
            </p:cNvSpPr>
            <p:nvPr/>
          </p:nvSpPr>
          <p:spPr bwMode="gray">
            <a:xfrm>
              <a:off x="3552" y="1272"/>
              <a:ext cx="384" cy="60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489487" name="Picture 15" descr="CAM7-11-07-03"/>
            <p:cNvPicPr>
              <a:picLocks noChangeAspect="1" noChangeArrowheads="1"/>
            </p:cNvPicPr>
            <p:nvPr/>
          </p:nvPicPr>
          <p:blipFill>
            <a:blip r:embed="rId7"/>
            <a:srcRect t="26645" r="84961" b="19243"/>
            <a:stretch>
              <a:fillRect/>
            </a:stretch>
          </p:blipFill>
          <p:spPr bwMode="auto">
            <a:xfrm>
              <a:off x="3894" y="1260"/>
              <a:ext cx="308" cy="658"/>
            </a:xfrm>
            <a:prstGeom prst="rect">
              <a:avLst/>
            </a:prstGeom>
            <a:noFill/>
          </p:spPr>
        </p:pic>
      </p:grp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8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 autoUpdateAnimBg="0" advAuto="0"/>
      <p:bldP spid="48948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9" name="Rectangle 3"/>
          <p:cNvSpPr>
            <a:spLocks noChangeArrowheads="1"/>
          </p:cNvSpPr>
          <p:nvPr/>
        </p:nvSpPr>
        <p:spPr bwMode="auto">
          <a:xfrm>
            <a:off x="876300" y="1503363"/>
            <a:ext cx="4381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E01B22"/>
                </a:solidFill>
              </a:rPr>
              <a:t>A.</a:t>
            </a:r>
            <a:r>
              <a:rPr lang="en-US" sz="2400" dirty="0"/>
              <a:t>  </a:t>
            </a:r>
            <a:r>
              <a:rPr lang="en-US" sz="2400" b="1" dirty="0">
                <a:solidFill>
                  <a:srgbClr val="0000FF"/>
                </a:solidFill>
              </a:rPr>
              <a:t>What state produces the most honey?</a:t>
            </a:r>
          </a:p>
        </p:txBody>
      </p:sp>
      <p:pic>
        <p:nvPicPr>
          <p:cNvPr id="505861" name="Picture 5" descr="LH_11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505862" name="Text Box 6"/>
          <p:cNvSpPr txBox="1">
            <a:spLocks noChangeArrowheads="1"/>
          </p:cNvSpPr>
          <p:nvPr/>
        </p:nvSpPr>
        <p:spPr bwMode="auto">
          <a:xfrm>
            <a:off x="4038600" y="715963"/>
            <a:ext cx="4667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E01B22"/>
                </a:solidFill>
              </a:rPr>
              <a:t>Compare Data</a:t>
            </a:r>
          </a:p>
        </p:txBody>
      </p:sp>
      <p:pic>
        <p:nvPicPr>
          <p:cNvPr id="505863" name="Picture 7" descr="RealWorldExam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pic>
        <p:nvPicPr>
          <p:cNvPr id="505864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505865" name="Text Box 9"/>
          <p:cNvSpPr txBox="1">
            <a:spLocks noChangeArrowheads="1"/>
          </p:cNvSpPr>
          <p:nvPr/>
        </p:nvSpPr>
        <p:spPr bwMode="auto">
          <a:xfrm>
            <a:off x="876300" y="2362200"/>
            <a:ext cx="4381500" cy="147732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tabLst>
                <a:tab pos="1314450" algn="r"/>
                <a:tab pos="1419225" algn="l"/>
                <a:tab pos="1714500" algn="l"/>
              </a:tabLst>
            </a:pPr>
            <a:r>
              <a:rPr lang="en-US" sz="2400" dirty="0"/>
              <a:t>Add the number of pounds </a:t>
            </a:r>
            <a:br>
              <a:rPr lang="en-US" sz="2400" dirty="0"/>
            </a:br>
            <a:r>
              <a:rPr lang="en-US" sz="2400" dirty="0"/>
              <a:t>produced each year by </a:t>
            </a:r>
            <a:br>
              <a:rPr lang="en-US" sz="2400" dirty="0"/>
            </a:br>
            <a:r>
              <a:rPr lang="en-US" sz="2400" dirty="0"/>
              <a:t>each state</a:t>
            </a:r>
            <a:r>
              <a:rPr lang="en-US" sz="2400" dirty="0" smtClean="0"/>
              <a:t>.</a:t>
            </a:r>
          </a:p>
          <a:p>
            <a:pPr>
              <a:tabLst>
                <a:tab pos="1314450" algn="r"/>
                <a:tab pos="1419225" algn="l"/>
                <a:tab pos="1714500" algn="l"/>
              </a:tabLst>
            </a:pPr>
            <a:r>
              <a:rPr lang="en-US" dirty="0" smtClean="0"/>
              <a:t> </a:t>
            </a:r>
          </a:p>
        </p:txBody>
      </p:sp>
      <p:sp>
        <p:nvSpPr>
          <p:cNvPr id="505866" name="Rectangle 10"/>
          <p:cNvSpPr>
            <a:spLocks noChangeArrowheads="1"/>
          </p:cNvSpPr>
          <p:nvPr/>
        </p:nvSpPr>
        <p:spPr bwMode="auto">
          <a:xfrm>
            <a:off x="533400" y="5558135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4500" indent="-1370013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714500" algn="l"/>
              </a:tabLst>
            </a:pPr>
            <a:r>
              <a:rPr lang="en-US" sz="2400" b="1" dirty="0">
                <a:solidFill>
                  <a:srgbClr val="0000FF"/>
                </a:solidFill>
              </a:rPr>
              <a:t>Answer: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E01B22"/>
                </a:solidFill>
              </a:rPr>
              <a:t>	</a:t>
            </a:r>
            <a:r>
              <a:rPr lang="en-US" sz="2400" b="1" dirty="0">
                <a:solidFill>
                  <a:srgbClr val="E01B22"/>
                </a:solidFill>
              </a:rPr>
              <a:t>So, California produced more honey than Florida.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562600" y="1485900"/>
            <a:ext cx="3251200" cy="1930400"/>
            <a:chOff x="3504" y="936"/>
            <a:chExt cx="2048" cy="1216"/>
          </a:xfrm>
        </p:grpSpPr>
        <p:pic>
          <p:nvPicPr>
            <p:cNvPr id="505869" name="Picture 13" descr="CAM7-11-07-0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04" y="936"/>
              <a:ext cx="2048" cy="1216"/>
            </a:xfrm>
            <a:prstGeom prst="rect">
              <a:avLst/>
            </a:prstGeom>
            <a:noFill/>
          </p:spPr>
        </p:pic>
        <p:sp>
          <p:nvSpPr>
            <p:cNvPr id="505870" name="Rectangle 14"/>
            <p:cNvSpPr>
              <a:spLocks noChangeArrowheads="1"/>
            </p:cNvSpPr>
            <p:nvPr/>
          </p:nvSpPr>
          <p:spPr bwMode="gray">
            <a:xfrm>
              <a:off x="3552" y="1272"/>
              <a:ext cx="384" cy="60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505871" name="Picture 15" descr="CAM7-11-07-03"/>
            <p:cNvPicPr>
              <a:picLocks noChangeAspect="1" noChangeArrowheads="1"/>
            </p:cNvPicPr>
            <p:nvPr/>
          </p:nvPicPr>
          <p:blipFill>
            <a:blip r:embed="rId7"/>
            <a:srcRect t="26645" r="84961" b="19243"/>
            <a:stretch>
              <a:fillRect/>
            </a:stretch>
          </p:blipFill>
          <p:spPr bwMode="auto">
            <a:xfrm>
              <a:off x="3894" y="1260"/>
              <a:ext cx="308" cy="658"/>
            </a:xfrm>
            <a:prstGeom prst="rect">
              <a:avLst/>
            </a:prstGeom>
            <a:noFill/>
          </p:spPr>
        </p:pic>
      </p:grp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4400" y="3821668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14450" algn="r"/>
                <a:tab pos="1419225" algn="l"/>
                <a:tab pos="1714500" algn="l"/>
              </a:tabLst>
            </a:pPr>
            <a:r>
              <a:rPr lang="en-US" sz="2400" b="1" dirty="0" smtClean="0"/>
              <a:t>California</a:t>
            </a:r>
            <a:r>
              <a:rPr lang="en-US" sz="2400" dirty="0" smtClean="0"/>
              <a:t>	 =	17 + 24 + 28 + 31 + 32 = 132 </a:t>
            </a:r>
            <a:r>
              <a:rPr lang="en-US" sz="2000" dirty="0" smtClean="0"/>
              <a:t>million pounds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0600" y="4583668"/>
            <a:ext cx="7587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14450" algn="r"/>
                <a:tab pos="1419225" algn="l"/>
                <a:tab pos="1714500" algn="l"/>
              </a:tabLst>
            </a:pPr>
            <a:r>
              <a:rPr lang="en-US" sz="2400" b="1" dirty="0" smtClean="0"/>
              <a:t>Florida</a:t>
            </a:r>
            <a:r>
              <a:rPr lang="en-US" sz="2400" dirty="0" smtClean="0"/>
              <a:t>	=	14 + 20 + 20 + 22 + 24 = 100 </a:t>
            </a:r>
            <a:r>
              <a:rPr lang="en-US" sz="2000" dirty="0" smtClean="0"/>
              <a:t>million pounds</a:t>
            </a:r>
            <a:endParaRPr lang="en-US" sz="2000" dirty="0">
              <a:solidFill>
                <a:srgbClr val="E01B2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5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build="p" autoUpdateAnimBg="0" advAuto="0"/>
      <p:bldP spid="505865" grpId="0" build="p" autoUpdateAnimBg="0"/>
      <p:bldP spid="505866" grpId="0" build="p" autoUpdateAnimBg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3"/>
          <p:cNvSpPr>
            <a:spLocks noChangeArrowheads="1"/>
          </p:cNvSpPr>
          <p:nvPr/>
        </p:nvSpPr>
        <p:spPr bwMode="auto">
          <a:xfrm>
            <a:off x="876300" y="1295400"/>
            <a:ext cx="4076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E01B22"/>
                </a:solidFill>
              </a:rPr>
              <a:t>B.</a:t>
            </a:r>
            <a:r>
              <a:rPr lang="en-US" sz="2400" b="1" dirty="0"/>
              <a:t>  </a:t>
            </a:r>
            <a:r>
              <a:rPr lang="en-US" sz="2000" b="1" dirty="0">
                <a:solidFill>
                  <a:srgbClr val="0000FF"/>
                </a:solidFill>
              </a:rPr>
              <a:t>Which state has the most varied production? Explain.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507909" name="Picture 5" descr="LH_11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507910" name="Text Box 6"/>
          <p:cNvSpPr txBox="1">
            <a:spLocks noChangeArrowheads="1"/>
          </p:cNvSpPr>
          <p:nvPr/>
        </p:nvSpPr>
        <p:spPr bwMode="auto">
          <a:xfrm>
            <a:off x="4038600" y="715963"/>
            <a:ext cx="4667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E01B22"/>
                </a:solidFill>
              </a:rPr>
              <a:t>Compare Data</a:t>
            </a:r>
          </a:p>
        </p:txBody>
      </p:sp>
      <p:pic>
        <p:nvPicPr>
          <p:cNvPr id="507911" name="Picture 7" descr="RealWorldExam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pic>
        <p:nvPicPr>
          <p:cNvPr id="507912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371600"/>
            <a:ext cx="457200" cy="457200"/>
          </a:xfrm>
          <a:prstGeom prst="rect">
            <a:avLst/>
          </a:prstGeom>
          <a:noFill/>
        </p:spPr>
      </p:pic>
      <p:sp>
        <p:nvSpPr>
          <p:cNvPr id="507918" name="Text Box 14"/>
          <p:cNvSpPr txBox="1">
            <a:spLocks noChangeArrowheads="1"/>
          </p:cNvSpPr>
          <p:nvPr/>
        </p:nvSpPr>
        <p:spPr bwMode="auto">
          <a:xfrm>
            <a:off x="457200" y="2362200"/>
            <a:ext cx="4800600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30000"/>
              </a:spcBef>
              <a:tabLst>
                <a:tab pos="2571750" algn="r"/>
                <a:tab pos="2686050" algn="l"/>
                <a:tab pos="2971800" algn="l"/>
              </a:tabLst>
            </a:pPr>
            <a:r>
              <a:rPr lang="en-US" sz="2000" dirty="0"/>
              <a:t>To determine how much the</a:t>
            </a:r>
            <a:r>
              <a:rPr lang="en-US" sz="2000" dirty="0" smtClean="0"/>
              <a:t> data </a:t>
            </a:r>
            <a:r>
              <a:rPr lang="en-US" sz="2000" dirty="0"/>
              <a:t>vary, find the range for</a:t>
            </a:r>
            <a:r>
              <a:rPr lang="en-US" sz="2000" dirty="0" smtClean="0"/>
              <a:t> each </a:t>
            </a:r>
            <a:r>
              <a:rPr lang="en-US" sz="2000" dirty="0"/>
              <a:t>state. To find the range,</a:t>
            </a:r>
            <a:r>
              <a:rPr lang="en-US" sz="2000" dirty="0" smtClean="0"/>
              <a:t> subtract </a:t>
            </a:r>
            <a:r>
              <a:rPr lang="en-US" sz="2000" dirty="0"/>
              <a:t>the lowest value from</a:t>
            </a:r>
            <a:r>
              <a:rPr lang="en-US" sz="2000" dirty="0" smtClean="0"/>
              <a:t> the </a:t>
            </a:r>
            <a:r>
              <a:rPr lang="en-US" sz="2000" dirty="0"/>
              <a:t>highest value for each state.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07921" name="Rectangle 17"/>
          <p:cNvSpPr>
            <a:spLocks noChangeArrowheads="1"/>
          </p:cNvSpPr>
          <p:nvPr/>
        </p:nvSpPr>
        <p:spPr bwMode="auto">
          <a:xfrm>
            <a:off x="228600" y="5486400"/>
            <a:ext cx="7620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4500" indent="-1370013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714500" algn="l"/>
              </a:tabLst>
            </a:pPr>
            <a:r>
              <a:rPr lang="en-US" sz="2000" b="1" dirty="0">
                <a:solidFill>
                  <a:srgbClr val="0000FF"/>
                </a:solidFill>
              </a:rPr>
              <a:t>Answer:</a:t>
            </a:r>
            <a:r>
              <a:rPr lang="en-US" sz="2000" dirty="0">
                <a:solidFill>
                  <a:srgbClr val="0000FF"/>
                </a:solidFill>
              </a:rPr>
              <a:t> 	</a:t>
            </a:r>
            <a:r>
              <a:rPr lang="en-US" sz="2000" b="1" dirty="0">
                <a:solidFill>
                  <a:srgbClr val="E01B22"/>
                </a:solidFill>
              </a:rPr>
              <a:t>Since the range for California is higher, the data are more spread out. So, California has the most varied production.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435600" y="1485900"/>
            <a:ext cx="3556000" cy="2705100"/>
            <a:chOff x="3504" y="936"/>
            <a:chExt cx="2048" cy="1216"/>
          </a:xfrm>
        </p:grpSpPr>
        <p:pic>
          <p:nvPicPr>
            <p:cNvPr id="507923" name="Picture 19" descr="CAM7-11-07-0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04" y="936"/>
              <a:ext cx="2048" cy="1216"/>
            </a:xfrm>
            <a:prstGeom prst="rect">
              <a:avLst/>
            </a:prstGeom>
            <a:noFill/>
          </p:spPr>
        </p:pic>
        <p:sp>
          <p:nvSpPr>
            <p:cNvPr id="507924" name="Rectangle 20"/>
            <p:cNvSpPr>
              <a:spLocks noChangeArrowheads="1"/>
            </p:cNvSpPr>
            <p:nvPr/>
          </p:nvSpPr>
          <p:spPr bwMode="gray">
            <a:xfrm>
              <a:off x="3552" y="1272"/>
              <a:ext cx="384" cy="60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507925" name="Picture 21" descr="CAM7-11-07-03"/>
            <p:cNvPicPr>
              <a:picLocks noChangeAspect="1" noChangeArrowheads="1"/>
            </p:cNvPicPr>
            <p:nvPr/>
          </p:nvPicPr>
          <p:blipFill>
            <a:blip r:embed="rId7"/>
            <a:srcRect t="26645" r="84961" b="19243"/>
            <a:stretch>
              <a:fillRect/>
            </a:stretch>
          </p:blipFill>
          <p:spPr bwMode="auto">
            <a:xfrm>
              <a:off x="3894" y="1260"/>
              <a:ext cx="308" cy="658"/>
            </a:xfrm>
            <a:prstGeom prst="rect">
              <a:avLst/>
            </a:prstGeom>
            <a:noFill/>
          </p:spPr>
        </p:pic>
      </p:grp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43000" y="401353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30000"/>
              </a:spcBef>
              <a:tabLst>
                <a:tab pos="2571750" algn="r"/>
                <a:tab pos="2686050" algn="l"/>
                <a:tab pos="2971800" algn="l"/>
              </a:tabLst>
            </a:pPr>
            <a:r>
              <a:rPr lang="en-US" dirty="0" smtClean="0"/>
              <a:t>	</a:t>
            </a:r>
            <a:r>
              <a:rPr lang="en-US" sz="2000" b="1" dirty="0" smtClean="0"/>
              <a:t>California</a:t>
            </a:r>
            <a:r>
              <a:rPr lang="en-US" sz="2000" dirty="0" smtClean="0"/>
              <a:t>: 32 – 17 =	15 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1676400" y="4552890"/>
            <a:ext cx="2315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Florida</a:t>
            </a:r>
            <a:r>
              <a:rPr lang="en-US" sz="2000" dirty="0" smtClean="0"/>
              <a:t>: 24 – 14 = 10 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7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7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7" grpId="0" build="p" autoUpdateAnimBg="0" advAuto="0"/>
      <p:bldP spid="507918" grpId="0" build="p" autoUpdateAnimBg="0"/>
      <p:bldP spid="507921" grpId="0" build="p" autoUpdateAnimBg="0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25" name="Oval 25"/>
          <p:cNvSpPr>
            <a:spLocks noChangeArrowheads="1"/>
          </p:cNvSpPr>
          <p:nvPr/>
        </p:nvSpPr>
        <p:spPr bwMode="auto">
          <a:xfrm>
            <a:off x="919163" y="5397830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61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858000" y="2895600"/>
            <a:ext cx="1219200" cy="2332038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281614" name="Picture 14" descr="LH_11-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281603" name="Picture 3" descr="Exampl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72541"/>
            <a:ext cx="457200" cy="457200"/>
          </a:xfrm>
          <a:prstGeom prst="rect">
            <a:avLst/>
          </a:prstGeom>
          <a:noFill/>
        </p:spPr>
      </p:pic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876300" y="1371600"/>
            <a:ext cx="4457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Which stem-and-leaf plot correctly displays the data?</a:t>
            </a:r>
            <a:endParaRPr lang="en-US" sz="2000" i="1" dirty="0">
              <a:solidFill>
                <a:srgbClr val="0000FF"/>
              </a:solidFill>
            </a:endParaRPr>
          </a:p>
        </p:txBody>
      </p:sp>
      <p:pic>
        <p:nvPicPr>
          <p:cNvPr id="281611" name="Picture 11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81622" name="Picture 22" descr="CAM7-11-07-01-CY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81118" y="755650"/>
            <a:ext cx="3632200" cy="1196975"/>
          </a:xfrm>
          <a:prstGeom prst="rect">
            <a:avLst/>
          </a:prstGeom>
          <a:noFill/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98524" y="2417762"/>
            <a:ext cx="5959475" cy="4211637"/>
            <a:chOff x="566" y="1523"/>
            <a:chExt cx="3212" cy="2180"/>
          </a:xfrm>
        </p:grpSpPr>
        <p:sp>
          <p:nvSpPr>
            <p:cNvPr id="281617" name="Text Box 17"/>
            <p:cNvSpPr txBox="1">
              <a:spLocks noChangeArrowheads="1"/>
            </p:cNvSpPr>
            <p:nvPr/>
          </p:nvSpPr>
          <p:spPr bwMode="auto">
            <a:xfrm>
              <a:off x="566" y="1523"/>
              <a:ext cx="3212" cy="176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A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.	          		</a:t>
              </a:r>
              <a:r>
                <a:rPr lang="en-US" sz="2400" b="1" dirty="0">
                  <a:solidFill>
                    <a:srgbClr val="0000FF"/>
                  </a:solidFill>
                </a:rPr>
                <a:t>	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	     B</a:t>
              </a:r>
              <a:r>
                <a:rPr lang="en-US" sz="2400" b="1" dirty="0">
                  <a:solidFill>
                    <a:srgbClr val="0000FF"/>
                  </a:solidFill>
                </a:rPr>
                <a:t>.</a:t>
              </a:r>
            </a:p>
            <a:p>
              <a:endParaRPr lang="en-US" sz="2400" b="1" dirty="0">
                <a:solidFill>
                  <a:srgbClr val="0000FF"/>
                </a:solidFill>
              </a:endParaRPr>
            </a:p>
            <a:p>
              <a:endParaRPr lang="en-US" sz="2400" b="1" dirty="0" smtClean="0">
                <a:solidFill>
                  <a:srgbClr val="0000FF"/>
                </a:solidFill>
              </a:endParaRPr>
            </a:p>
            <a:p>
              <a:endParaRPr lang="en-US" sz="2400" b="1" dirty="0" smtClean="0">
                <a:solidFill>
                  <a:srgbClr val="0000FF"/>
                </a:solidFill>
              </a:endParaRPr>
            </a:p>
            <a:p>
              <a:endParaRPr lang="en-US" sz="2400" b="1" dirty="0" smtClean="0">
                <a:solidFill>
                  <a:srgbClr val="0000FF"/>
                </a:solidFill>
              </a:endParaRPr>
            </a:p>
            <a:p>
              <a:endParaRPr lang="en-US" sz="2400" b="1" dirty="0" smtClean="0">
                <a:solidFill>
                  <a:srgbClr val="0000FF"/>
                </a:solidFill>
              </a:endParaRPr>
            </a:p>
            <a:p>
              <a:endParaRPr lang="en-US" sz="2400" b="1" dirty="0" smtClean="0">
                <a:solidFill>
                  <a:srgbClr val="0000FF"/>
                </a:solidFill>
              </a:endParaRPr>
            </a:p>
            <a:p>
              <a:endParaRPr lang="en-US" sz="2400" b="1" dirty="0" smtClean="0">
                <a:solidFill>
                  <a:srgbClr val="0000FF"/>
                </a:solidFill>
              </a:endParaRPr>
            </a:p>
            <a:p>
              <a:r>
                <a:rPr lang="en-US" sz="2400" b="1" dirty="0" smtClean="0">
                  <a:solidFill>
                    <a:srgbClr val="0000FF"/>
                  </a:solidFill>
                </a:rPr>
                <a:t>C.				</a:t>
              </a:r>
              <a:r>
                <a:rPr lang="en-US" sz="2400" b="1" dirty="0">
                  <a:solidFill>
                    <a:srgbClr val="0000FF"/>
                  </a:solidFill>
                </a:rPr>
                <a:t>	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	     D</a:t>
              </a:r>
              <a:r>
                <a:rPr lang="en-US" sz="2400" b="1" dirty="0">
                  <a:solidFill>
                    <a:srgbClr val="0000FF"/>
                  </a:solidFill>
                </a:rPr>
                <a:t>.</a:t>
              </a:r>
            </a:p>
          </p:txBody>
        </p:sp>
        <p:pic>
          <p:nvPicPr>
            <p:cNvPr id="281618" name="Picture 18" descr="CAM7-11-07-01A-CYP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04" y="2658"/>
              <a:ext cx="1174" cy="1045"/>
            </a:xfrm>
            <a:prstGeom prst="rect">
              <a:avLst/>
            </a:prstGeom>
            <a:noFill/>
          </p:spPr>
        </p:pic>
        <p:pic>
          <p:nvPicPr>
            <p:cNvPr id="281619" name="Picture 19" descr="CAM7-11-07-01B-CYP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604" y="1554"/>
              <a:ext cx="1174" cy="1045"/>
            </a:xfrm>
            <a:prstGeom prst="rect">
              <a:avLst/>
            </a:prstGeom>
            <a:noFill/>
          </p:spPr>
        </p:pic>
        <p:pic>
          <p:nvPicPr>
            <p:cNvPr id="281620" name="Picture 20" descr="CAM7-11-07-01C-CYP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58" y="2658"/>
              <a:ext cx="1174" cy="1045"/>
            </a:xfrm>
            <a:prstGeom prst="rect">
              <a:avLst/>
            </a:prstGeom>
            <a:noFill/>
          </p:spPr>
        </p:pic>
        <p:pic>
          <p:nvPicPr>
            <p:cNvPr id="281621" name="Picture 21" descr="CAM7-11-07-01D-CYP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58" y="1554"/>
              <a:ext cx="1174" cy="1045"/>
            </a:xfrm>
            <a:prstGeom prst="rect">
              <a:avLst/>
            </a:prstGeom>
            <a:noFill/>
          </p:spPr>
        </p:pic>
        <p:sp>
          <p:nvSpPr>
            <p:cNvPr id="281627" name="Rectangle 27"/>
            <p:cNvSpPr>
              <a:spLocks noChangeArrowheads="1"/>
            </p:cNvSpPr>
            <p:nvPr/>
          </p:nvSpPr>
          <p:spPr bwMode="gray">
            <a:xfrm>
              <a:off x="816" y="1920"/>
              <a:ext cx="384" cy="48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81632" name="Rectangle 32"/>
            <p:cNvSpPr>
              <a:spLocks noChangeArrowheads="1"/>
            </p:cNvSpPr>
            <p:nvPr/>
          </p:nvSpPr>
          <p:spPr bwMode="gray">
            <a:xfrm>
              <a:off x="2502" y="1920"/>
              <a:ext cx="384" cy="48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81633" name="Rectangle 33"/>
            <p:cNvSpPr>
              <a:spLocks noChangeArrowheads="1"/>
            </p:cNvSpPr>
            <p:nvPr/>
          </p:nvSpPr>
          <p:spPr bwMode="gray">
            <a:xfrm>
              <a:off x="2598" y="3030"/>
              <a:ext cx="384" cy="48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81634" name="Rectangle 34"/>
            <p:cNvSpPr>
              <a:spLocks noChangeArrowheads="1"/>
            </p:cNvSpPr>
            <p:nvPr/>
          </p:nvSpPr>
          <p:spPr bwMode="gray">
            <a:xfrm>
              <a:off x="816" y="3054"/>
              <a:ext cx="384" cy="48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281628" name="Picture 28" descr="CAM7-11-07-01A-CYP"/>
            <p:cNvPicPr>
              <a:picLocks noChangeAspect="1" noChangeArrowheads="1"/>
            </p:cNvPicPr>
            <p:nvPr/>
          </p:nvPicPr>
          <p:blipFill>
            <a:blip r:embed="rId9"/>
            <a:srcRect t="35023" r="83815"/>
            <a:stretch>
              <a:fillRect/>
            </a:stretch>
          </p:blipFill>
          <p:spPr bwMode="auto">
            <a:xfrm>
              <a:off x="2754" y="3024"/>
              <a:ext cx="190" cy="679"/>
            </a:xfrm>
            <a:prstGeom prst="rect">
              <a:avLst/>
            </a:prstGeom>
            <a:noFill/>
          </p:spPr>
        </p:pic>
        <p:pic>
          <p:nvPicPr>
            <p:cNvPr id="281629" name="Picture 29" descr="CAM7-11-07-01B-CYP"/>
            <p:cNvPicPr>
              <a:picLocks noChangeAspect="1" noChangeArrowheads="1"/>
            </p:cNvPicPr>
            <p:nvPr/>
          </p:nvPicPr>
          <p:blipFill>
            <a:blip r:embed="rId10"/>
            <a:srcRect t="36172" r="82794"/>
            <a:stretch>
              <a:fillRect/>
            </a:stretch>
          </p:blipFill>
          <p:spPr bwMode="auto">
            <a:xfrm>
              <a:off x="2754" y="1932"/>
              <a:ext cx="202" cy="667"/>
            </a:xfrm>
            <a:prstGeom prst="rect">
              <a:avLst/>
            </a:prstGeom>
            <a:noFill/>
          </p:spPr>
        </p:pic>
        <p:pic>
          <p:nvPicPr>
            <p:cNvPr id="281630" name="Picture 30" descr="CAM7-11-07-01C-CYP"/>
            <p:cNvPicPr>
              <a:picLocks noChangeAspect="1" noChangeArrowheads="1"/>
            </p:cNvPicPr>
            <p:nvPr/>
          </p:nvPicPr>
          <p:blipFill>
            <a:blip r:embed="rId11"/>
            <a:srcRect t="36172" r="85349"/>
            <a:stretch>
              <a:fillRect/>
            </a:stretch>
          </p:blipFill>
          <p:spPr bwMode="auto">
            <a:xfrm>
              <a:off x="1008" y="3036"/>
              <a:ext cx="172" cy="667"/>
            </a:xfrm>
            <a:prstGeom prst="rect">
              <a:avLst/>
            </a:prstGeom>
            <a:noFill/>
          </p:spPr>
        </p:pic>
        <p:pic>
          <p:nvPicPr>
            <p:cNvPr id="281631" name="Picture 31" descr="CAM7-11-07-01D-CYP"/>
            <p:cNvPicPr>
              <a:picLocks noChangeAspect="1" noChangeArrowheads="1"/>
            </p:cNvPicPr>
            <p:nvPr/>
          </p:nvPicPr>
          <p:blipFill>
            <a:blip r:embed="rId12"/>
            <a:srcRect t="35599" r="85349"/>
            <a:stretch>
              <a:fillRect/>
            </a:stretch>
          </p:blipFill>
          <p:spPr bwMode="auto">
            <a:xfrm>
              <a:off x="1008" y="1926"/>
              <a:ext cx="172" cy="673"/>
            </a:xfrm>
            <a:prstGeom prst="rect">
              <a:avLst/>
            </a:prstGeom>
            <a:noFill/>
          </p:spPr>
        </p:pic>
      </p:grp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1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25" grpId="0" animBg="1"/>
      <p:bldP spid="281606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68" name="Oval 20"/>
          <p:cNvSpPr>
            <a:spLocks noChangeArrowheads="1"/>
          </p:cNvSpPr>
          <p:nvPr/>
        </p:nvSpPr>
        <p:spPr bwMode="auto">
          <a:xfrm>
            <a:off x="529513" y="4936736"/>
            <a:ext cx="404813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6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010400" y="3505200"/>
            <a:ext cx="1219200" cy="2332038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283659" name="Picture 11" descr="CheckProg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83662" name="Picture 14" descr="LH_11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400800" y="723900"/>
            <a:ext cx="2362200" cy="3009900"/>
            <a:chOff x="4216" y="456"/>
            <a:chExt cx="1304" cy="1584"/>
          </a:xfrm>
        </p:grpSpPr>
        <p:pic>
          <p:nvPicPr>
            <p:cNvPr id="283666" name="Picture 18" descr="CAM7-11-07-02-CYP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16" y="456"/>
              <a:ext cx="1304" cy="1584"/>
            </a:xfrm>
            <a:prstGeom prst="rect">
              <a:avLst/>
            </a:prstGeom>
            <a:noFill/>
          </p:spPr>
        </p:pic>
        <p:sp>
          <p:nvSpPr>
            <p:cNvPr id="283669" name="Rectangle 21"/>
            <p:cNvSpPr>
              <a:spLocks noChangeArrowheads="1"/>
            </p:cNvSpPr>
            <p:nvPr/>
          </p:nvSpPr>
          <p:spPr bwMode="gray">
            <a:xfrm>
              <a:off x="4224" y="906"/>
              <a:ext cx="384" cy="966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283670" name="Picture 22" descr="CAM7-11-07-02-CYP"/>
            <p:cNvPicPr>
              <a:picLocks noChangeAspect="1" noChangeArrowheads="1"/>
            </p:cNvPicPr>
            <p:nvPr/>
          </p:nvPicPr>
          <p:blipFill>
            <a:blip r:embed="rId7"/>
            <a:srcRect t="28787" r="85583"/>
            <a:stretch>
              <a:fillRect/>
            </a:stretch>
          </p:blipFill>
          <p:spPr bwMode="auto">
            <a:xfrm>
              <a:off x="4386" y="912"/>
              <a:ext cx="188" cy="1128"/>
            </a:xfrm>
            <a:prstGeom prst="rect">
              <a:avLst/>
            </a:prstGeom>
            <a:noFill/>
          </p:spPr>
        </p:pic>
      </p:grp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531812" y="1447800"/>
            <a:ext cx="6173788" cy="16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sz="2000" b="1" dirty="0">
                <a:solidFill>
                  <a:srgbClr val="0000FF"/>
                </a:solidFill>
              </a:rPr>
              <a:t>The stem-and-leaf plot shows the number of points scored by Janelle’s basketball team over the past two seasons</a:t>
            </a:r>
            <a:r>
              <a:rPr lang="en-US" sz="2000" b="1" dirty="0" smtClean="0">
                <a:solidFill>
                  <a:srgbClr val="0000FF"/>
                </a:solidFill>
              </a:rPr>
              <a:t>. Which </a:t>
            </a:r>
            <a:r>
              <a:rPr lang="en-US" sz="2000" b="1" dirty="0">
                <a:solidFill>
                  <a:srgbClr val="0000FF"/>
                </a:solidFill>
              </a:rPr>
              <a:t>inference is true based on the data shown in the stem-and-leaf plot</a:t>
            </a:r>
            <a:r>
              <a:rPr lang="en-US" sz="2000" b="1" dirty="0" smtClean="0">
                <a:solidFill>
                  <a:srgbClr val="0000FF"/>
                </a:solidFill>
              </a:rPr>
              <a:t>?</a:t>
            </a:r>
            <a:endParaRPr lang="en-US" sz="1000" b="1" dirty="0" smtClean="0">
              <a:solidFill>
                <a:srgbClr val="0000FF"/>
              </a:solidFill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tabLst>
                <a:tab pos="457200" algn="l"/>
              </a:tabLst>
            </a:pPr>
            <a:endParaRPr lang="en-US" sz="1200" b="1" dirty="0" smtClean="0">
              <a:solidFill>
                <a:srgbClr val="0000FF"/>
              </a:solidFill>
            </a:endParaRPr>
          </a:p>
        </p:txBody>
      </p:sp>
      <p:pic>
        <p:nvPicPr>
          <p:cNvPr id="283655" name="Picture 7" descr="Example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" y="1495425"/>
            <a:ext cx="395335" cy="4572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33399" y="3143036"/>
            <a:ext cx="5562601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3000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sz="2200" b="1" dirty="0" smtClean="0">
                <a:solidFill>
                  <a:srgbClr val="0000FF"/>
                </a:solidFill>
              </a:rPr>
              <a:t>A.</a:t>
            </a:r>
            <a:r>
              <a:rPr lang="en-US" sz="2200" b="1" dirty="0" smtClean="0">
                <a:solidFill>
                  <a:srgbClr val="00539D"/>
                </a:solidFill>
              </a:rPr>
              <a:t>	</a:t>
            </a:r>
            <a:r>
              <a:rPr lang="en-US" sz="2200" b="1" dirty="0" smtClean="0">
                <a:solidFill>
                  <a:prstClr val="black"/>
                </a:solidFill>
              </a:rPr>
              <a:t>The range of the number of points scored 	is 40.</a:t>
            </a:r>
            <a:r>
              <a:rPr lang="en-US" sz="2200" b="1" dirty="0" smtClean="0">
                <a:solidFill>
                  <a:srgbClr val="00539D"/>
                </a:solidFill>
              </a:rPr>
              <a:t> </a:t>
            </a:r>
          </a:p>
          <a:p>
            <a:pPr lvl="0">
              <a:spcBef>
                <a:spcPct val="3000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sz="2200" b="1" dirty="0" smtClean="0">
                <a:solidFill>
                  <a:srgbClr val="0000FF"/>
                </a:solidFill>
              </a:rPr>
              <a:t>B.</a:t>
            </a:r>
            <a:r>
              <a:rPr lang="en-US" sz="2200" b="1" dirty="0" smtClean="0">
                <a:solidFill>
                  <a:srgbClr val="00539D"/>
                </a:solidFill>
              </a:rPr>
              <a:t>	</a:t>
            </a:r>
            <a:r>
              <a:rPr lang="en-US" sz="2200" b="1" dirty="0" smtClean="0">
                <a:solidFill>
                  <a:prstClr val="black"/>
                </a:solidFill>
              </a:rPr>
              <a:t>The greatest number of points the team 	has scored is 60. </a:t>
            </a:r>
          </a:p>
          <a:p>
            <a:pPr lvl="0">
              <a:spcBef>
                <a:spcPct val="3000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sz="2200" b="1" dirty="0" smtClean="0">
                <a:solidFill>
                  <a:srgbClr val="0000FF"/>
                </a:solidFill>
              </a:rPr>
              <a:t>C.</a:t>
            </a:r>
            <a:r>
              <a:rPr lang="en-US" sz="2200" b="1" dirty="0" smtClean="0">
                <a:solidFill>
                  <a:prstClr val="black"/>
                </a:solidFill>
              </a:rPr>
              <a:t>	The team has most often scored between 	30 and 39 points.</a:t>
            </a:r>
          </a:p>
          <a:p>
            <a:pPr lvl="0">
              <a:spcBef>
                <a:spcPct val="30000"/>
              </a:spcBef>
              <a:spcAft>
                <a:spcPct val="30000"/>
              </a:spcAft>
              <a:tabLst>
                <a:tab pos="457200" algn="l"/>
              </a:tabLst>
            </a:pPr>
            <a:r>
              <a:rPr lang="en-US" sz="2200" b="1" dirty="0" smtClean="0">
                <a:solidFill>
                  <a:srgbClr val="0000FF"/>
                </a:solidFill>
              </a:rPr>
              <a:t>D.</a:t>
            </a:r>
            <a:r>
              <a:rPr lang="en-US" sz="2200" b="1" dirty="0" smtClean="0">
                <a:solidFill>
                  <a:prstClr val="black"/>
                </a:solidFill>
              </a:rPr>
              <a:t>	The median number of points scored is 47.</a:t>
            </a:r>
            <a:r>
              <a:rPr lang="en-US" sz="2200" b="1" dirty="0" smtClean="0">
                <a:solidFill>
                  <a:srgbClr val="00539D"/>
                </a:solidFill>
              </a:rPr>
              <a:t> </a:t>
            </a:r>
            <a:endParaRPr lang="en-US" sz="2200" b="1" dirty="0">
              <a:solidFill>
                <a:srgbClr val="00539D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3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68" grpId="0" animBg="1"/>
      <p:bldP spid="283653" grpId="0" build="p" autoUpdateAnimBg="0" advAuto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3" descr="Ch10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53287" name="Oval 7"/>
          <p:cNvSpPr>
            <a:spLocks noChangeArrowheads="1"/>
          </p:cNvSpPr>
          <p:nvPr/>
        </p:nvSpPr>
        <p:spPr bwMode="auto">
          <a:xfrm>
            <a:off x="1088697" y="5400526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E01B22"/>
                </a:solidFill>
              </a:rPr>
              <a:t> (over Lesson 10-7)</a:t>
            </a:r>
          </a:p>
        </p:txBody>
      </p:sp>
      <p:pic>
        <p:nvPicPr>
          <p:cNvPr id="74766" name="Picture 14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329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38400"/>
            <a:ext cx="2790825" cy="3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</a:rPr>
              <a:t>A.</a:t>
            </a:r>
            <a:r>
              <a:rPr lang="pt-BR" sz="2400" dirty="0"/>
              <a:t>	–2</a:t>
            </a:r>
            <a:r>
              <a:rPr lang="pt-BR" sz="2400" i="1" dirty="0"/>
              <a:t>v</a:t>
            </a:r>
            <a:r>
              <a:rPr lang="pt-BR" sz="2400" baseline="40000" dirty="0"/>
              <a:t>8</a:t>
            </a:r>
            <a:r>
              <a:rPr lang="pt-BR" sz="2400" i="1" dirty="0"/>
              <a:t>z</a:t>
            </a:r>
            <a:r>
              <a:rPr lang="pt-BR" sz="1100" i="1" dirty="0"/>
              <a:t> </a:t>
            </a:r>
            <a:r>
              <a:rPr lang="pt-BR" sz="2400" baseline="40000" dirty="0"/>
              <a:t>13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</a:rPr>
              <a:t>B.</a:t>
            </a:r>
            <a:r>
              <a:rPr lang="pt-BR" sz="2400" dirty="0"/>
              <a:t>	–2</a:t>
            </a:r>
            <a:r>
              <a:rPr lang="pt-BR" sz="2400" i="1" dirty="0"/>
              <a:t>v</a:t>
            </a:r>
            <a:r>
              <a:rPr lang="pt-BR" sz="2400" baseline="40000" dirty="0"/>
              <a:t>15</a:t>
            </a:r>
            <a:r>
              <a:rPr lang="pt-BR" sz="2400" i="1" dirty="0"/>
              <a:t>z</a:t>
            </a:r>
            <a:r>
              <a:rPr lang="pt-BR" sz="1600" i="1" dirty="0"/>
              <a:t> </a:t>
            </a:r>
            <a:r>
              <a:rPr lang="pt-BR" sz="2400" baseline="40000" dirty="0"/>
              <a:t>40</a:t>
            </a:r>
            <a:endParaRPr lang="pt-BR" sz="2400" dirty="0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</a:rPr>
              <a:t>C.</a:t>
            </a:r>
            <a:r>
              <a:rPr lang="pt-BR" sz="2400" dirty="0"/>
              <a:t>	–32</a:t>
            </a:r>
            <a:r>
              <a:rPr lang="pt-BR" sz="2400" i="1" dirty="0"/>
              <a:t>v</a:t>
            </a:r>
            <a:r>
              <a:rPr lang="pt-BR" sz="2400" baseline="40000" dirty="0"/>
              <a:t>8</a:t>
            </a:r>
            <a:r>
              <a:rPr lang="pt-BR" sz="2400" i="1" dirty="0"/>
              <a:t>z</a:t>
            </a:r>
            <a:r>
              <a:rPr lang="pt-BR" sz="1600" i="1" dirty="0"/>
              <a:t> </a:t>
            </a:r>
            <a:r>
              <a:rPr lang="pt-BR" sz="2400" baseline="40000" dirty="0"/>
              <a:t>13</a:t>
            </a:r>
            <a:endParaRPr lang="pt-BR" sz="2400" dirty="0"/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</a:pPr>
            <a:r>
              <a:rPr lang="pt-BR" sz="2400" dirty="0">
                <a:solidFill>
                  <a:srgbClr val="00539D"/>
                </a:solidFill>
              </a:rPr>
              <a:t>D.</a:t>
            </a:r>
            <a:r>
              <a:rPr lang="pt-BR" sz="2400" dirty="0"/>
              <a:t>	–32</a:t>
            </a:r>
            <a:r>
              <a:rPr lang="pt-BR" sz="2400" i="1" dirty="0"/>
              <a:t>v</a:t>
            </a:r>
            <a:r>
              <a:rPr lang="pt-BR" sz="2400" baseline="40000" dirty="0"/>
              <a:t>15</a:t>
            </a:r>
            <a:r>
              <a:rPr lang="pt-BR" sz="2400" i="1" dirty="0"/>
              <a:t>z</a:t>
            </a:r>
            <a:r>
              <a:rPr lang="pt-BR" sz="1600" i="1" dirty="0"/>
              <a:t> </a:t>
            </a:r>
            <a:r>
              <a:rPr lang="pt-BR" sz="2400" baseline="40000" dirty="0"/>
              <a:t>40</a:t>
            </a:r>
          </a:p>
        </p:txBody>
      </p:sp>
      <p:sp>
        <p:nvSpPr>
          <p:cNvPr id="353296" name="TPQuestion"/>
          <p:cNvSpPr>
            <a:spLocks noChangeArrowheads="1"/>
          </p:cNvSpPr>
          <p:nvPr/>
        </p:nvSpPr>
        <p:spPr bwMode="auto">
          <a:xfrm>
            <a:off x="685800" y="165735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Simplify (–2</a:t>
            </a:r>
            <a:r>
              <a:rPr lang="en-US" sz="2400" b="1" i="1" dirty="0">
                <a:solidFill>
                  <a:srgbClr val="0000FF"/>
                </a:solidFill>
              </a:rPr>
              <a:t>v</a:t>
            </a:r>
            <a:r>
              <a:rPr lang="en-US" sz="2400" b="1" baseline="40000" dirty="0">
                <a:solidFill>
                  <a:srgbClr val="0000FF"/>
                </a:solidFill>
              </a:rPr>
              <a:t>3</a:t>
            </a:r>
            <a:r>
              <a:rPr lang="en-US" sz="2400" b="1" i="1" dirty="0">
                <a:solidFill>
                  <a:srgbClr val="0000FF"/>
                </a:solidFill>
              </a:rPr>
              <a:t>z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2400" b="1" baseline="40000" dirty="0">
                <a:solidFill>
                  <a:srgbClr val="0000FF"/>
                </a:solidFill>
              </a:rPr>
              <a:t>8</a:t>
            </a:r>
            <a:r>
              <a:rPr lang="en-US" sz="2400" b="1" dirty="0">
                <a:solidFill>
                  <a:srgbClr val="0000FF"/>
                </a:solidFill>
              </a:rPr>
              <a:t>)</a:t>
            </a:r>
            <a:r>
              <a:rPr lang="en-US" sz="2400" b="1" baseline="40000" dirty="0">
                <a:solidFill>
                  <a:srgbClr val="0000FF"/>
                </a:solidFill>
              </a:rPr>
              <a:t>5</a:t>
            </a:r>
            <a:r>
              <a:rPr lang="en-US" sz="24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3" descr="Example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7" grpId="0" animBg="1"/>
      <p:bldP spid="353295" grpId="0" autoUpdateAnimBg="0"/>
      <p:bldP spid="35329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Oval 2"/>
          <p:cNvSpPr>
            <a:spLocks noChangeArrowheads="1"/>
          </p:cNvSpPr>
          <p:nvPr/>
        </p:nvSpPr>
        <p:spPr bwMode="auto">
          <a:xfrm>
            <a:off x="381000" y="5338703"/>
            <a:ext cx="404813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0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010400" y="3505200"/>
            <a:ext cx="1219200" cy="2332038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512008" name="Picture 8" descr="CheckProg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12009" name="Picture 9" descr="LH_11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12013" name="Picture 13" descr="Example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95400"/>
            <a:ext cx="457200" cy="457200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005" name="Rectangle 5"/>
          <p:cNvSpPr>
            <a:spLocks noChangeArrowheads="1"/>
          </p:cNvSpPr>
          <p:nvPr/>
        </p:nvSpPr>
        <p:spPr bwMode="auto">
          <a:xfrm>
            <a:off x="455612" y="1303338"/>
            <a:ext cx="60975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  <a:tabLst>
                <a:tab pos="342900" algn="l"/>
              </a:tabLst>
            </a:pPr>
            <a:r>
              <a:rPr lang="en-US" sz="2000" b="1" dirty="0">
                <a:solidFill>
                  <a:srgbClr val="E01B22"/>
                </a:solidFill>
              </a:rPr>
              <a:t>PRECIPITATION</a:t>
            </a:r>
            <a:r>
              <a:rPr lang="en-US" sz="2000" b="1" dirty="0"/>
              <a:t>  </a:t>
            </a:r>
            <a:r>
              <a:rPr lang="en-US" sz="2000" b="1" dirty="0">
                <a:solidFill>
                  <a:srgbClr val="0000FF"/>
                </a:solidFill>
              </a:rPr>
              <a:t>The total annual precipitation for a recent year is shown</a:t>
            </a:r>
            <a:r>
              <a:rPr lang="en-US" sz="2000" b="1" dirty="0" smtClean="0">
                <a:solidFill>
                  <a:srgbClr val="0000FF"/>
                </a:solidFill>
              </a:rPr>
              <a:t> for </a:t>
            </a:r>
            <a:r>
              <a:rPr lang="en-US" sz="2000" b="1" dirty="0">
                <a:solidFill>
                  <a:srgbClr val="0000FF"/>
                </a:solidFill>
              </a:rPr>
              <a:t>various cities in the Eastern and Western United States.</a:t>
            </a:r>
            <a:r>
              <a:rPr lang="en-US" sz="2000" b="1" dirty="0" smtClean="0">
                <a:solidFill>
                  <a:srgbClr val="0000FF"/>
                </a:solidFill>
              </a:rPr>
              <a:t> Which </a:t>
            </a:r>
            <a:r>
              <a:rPr lang="en-US" sz="2000" b="1" dirty="0">
                <a:solidFill>
                  <a:srgbClr val="0000FF"/>
                </a:solidFill>
              </a:rPr>
              <a:t>statement accurately compares</a:t>
            </a:r>
            <a:r>
              <a:rPr lang="en-US" sz="2000" b="1" dirty="0" smtClean="0">
                <a:solidFill>
                  <a:srgbClr val="0000FF"/>
                </a:solidFill>
              </a:rPr>
              <a:t> the </a:t>
            </a:r>
            <a:r>
              <a:rPr lang="en-US" sz="2000" b="1" dirty="0">
                <a:solidFill>
                  <a:srgbClr val="0000FF"/>
                </a:solidFill>
              </a:rPr>
              <a:t>data?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911257"/>
            <a:ext cx="60884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  <a:tabLst>
                <a:tab pos="342900" algn="l"/>
              </a:tabLst>
            </a:pPr>
            <a:r>
              <a:rPr lang="en-US" sz="2000" b="1" dirty="0" smtClean="0">
                <a:solidFill>
                  <a:srgbClr val="0000FF"/>
                </a:solidFill>
              </a:rPr>
              <a:t>A.</a:t>
            </a:r>
            <a:r>
              <a:rPr lang="en-US" sz="2000" b="1" dirty="0" smtClean="0"/>
              <a:t>	The western cities received more precipitation per year than the eastern cities.</a:t>
            </a:r>
          </a:p>
          <a:p>
            <a:pPr>
              <a:spcBef>
                <a:spcPct val="30000"/>
              </a:spcBef>
              <a:spcAft>
                <a:spcPct val="30000"/>
              </a:spcAft>
              <a:tabLst>
                <a:tab pos="342900" algn="l"/>
              </a:tabLst>
            </a:pPr>
            <a:r>
              <a:rPr lang="en-US" sz="2000" b="1" dirty="0" smtClean="0">
                <a:solidFill>
                  <a:srgbClr val="0000FF"/>
                </a:solidFill>
              </a:rPr>
              <a:t>B.</a:t>
            </a:r>
            <a:r>
              <a:rPr lang="en-US" sz="2000" b="1" dirty="0" smtClean="0"/>
              <a:t>	The data for the western cities are more spread out than the data for the eastern cities.</a:t>
            </a:r>
          </a:p>
          <a:p>
            <a:pPr>
              <a:spcBef>
                <a:spcPct val="30000"/>
              </a:spcBef>
              <a:spcAft>
                <a:spcPct val="30000"/>
              </a:spcAft>
              <a:tabLst>
                <a:tab pos="342900" algn="l"/>
              </a:tabLst>
            </a:pPr>
            <a:r>
              <a:rPr lang="en-US" sz="2000" b="1" dirty="0" smtClean="0">
                <a:solidFill>
                  <a:srgbClr val="0000FF"/>
                </a:solidFill>
              </a:rPr>
              <a:t>C.</a:t>
            </a:r>
            <a:r>
              <a:rPr lang="en-US" sz="2000" b="1" dirty="0" smtClean="0"/>
              <a:t>	The median amount of precipitation is the same for the western and eastern cities. </a:t>
            </a:r>
          </a:p>
          <a:p>
            <a:pPr>
              <a:spcBef>
                <a:spcPct val="30000"/>
              </a:spcBef>
              <a:spcAft>
                <a:spcPct val="30000"/>
              </a:spcAft>
              <a:tabLst>
                <a:tab pos="342900" algn="l"/>
              </a:tabLst>
            </a:pPr>
            <a:r>
              <a:rPr lang="en-US" sz="2000" b="1" dirty="0" smtClean="0">
                <a:solidFill>
                  <a:srgbClr val="0000FF"/>
                </a:solidFill>
              </a:rPr>
              <a:t>D.</a:t>
            </a:r>
            <a:r>
              <a:rPr lang="en-US" sz="2000" b="1" dirty="0" smtClean="0"/>
              <a:t>	The eastern cities received more precipitation per year than the western cities.</a:t>
            </a:r>
            <a:endParaRPr lang="en-US" sz="20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6233753" y="763588"/>
            <a:ext cx="2910247" cy="3503612"/>
            <a:chOff x="6233753" y="763588"/>
            <a:chExt cx="2910247" cy="3503612"/>
          </a:xfrm>
        </p:grpSpPr>
        <p:grpSp>
          <p:nvGrpSpPr>
            <p:cNvPr id="17" name="Group 16"/>
            <p:cNvGrpSpPr/>
            <p:nvPr/>
          </p:nvGrpSpPr>
          <p:grpSpPr>
            <a:xfrm>
              <a:off x="6233753" y="763588"/>
              <a:ext cx="2910247" cy="3503612"/>
              <a:chOff x="6233753" y="763588"/>
              <a:chExt cx="2910247" cy="3503612"/>
            </a:xfrm>
          </p:grpSpPr>
          <p:pic>
            <p:nvPicPr>
              <p:cNvPr id="512014" name="Picture 14" descr="CAM7-11-07-03-CYP"/>
              <p:cNvPicPr>
                <a:picLocks noChangeAspect="1" noChangeArrowheads="1"/>
              </p:cNvPicPr>
              <p:nvPr/>
            </p:nvPicPr>
            <p:blipFill>
              <a:blip r:embed="rId8"/>
              <a:srcRect r="10001"/>
              <a:stretch>
                <a:fillRect/>
              </a:stretch>
            </p:blipFill>
            <p:spPr bwMode="auto">
              <a:xfrm>
                <a:off x="6233753" y="763588"/>
                <a:ext cx="2910247" cy="3198812"/>
              </a:xfrm>
              <a:prstGeom prst="rect">
                <a:avLst/>
              </a:prstGeom>
              <a:noFill/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6233753" y="3368457"/>
                <a:ext cx="2757847" cy="8987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781800" y="3352800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1|3 = 13”     4|6 = 46”</a:t>
              </a:r>
              <a:endParaRPr lang="en-US" sz="1400" b="1" dirty="0"/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1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2" grpId="0" animBg="1"/>
      <p:bldP spid="512005" grpId="0" build="p" autoUpdateAnimBg="0" advAuto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79" name="Picture 19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8964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168968" name="Picture 8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168976" name="Picture 16" descr="Math NAV-Online">
            <a:hlinkClick r:id="rId8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2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9925" name="Oval 5"/>
          <p:cNvSpPr>
            <a:spLocks noChangeArrowheads="1"/>
          </p:cNvSpPr>
          <p:nvPr/>
        </p:nvSpPr>
        <p:spPr bwMode="auto">
          <a:xfrm>
            <a:off x="1079172" y="3779448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92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743200"/>
            <a:ext cx="279082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35; 34; 33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35; 34; 34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35; 39; 33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35; 39; 34</a:t>
            </a:r>
          </a:p>
        </p:txBody>
      </p:sp>
      <p:sp>
        <p:nvSpPr>
          <p:cNvPr id="209927" name="TPQuestion"/>
          <p:cNvSpPr>
            <a:spLocks noChangeArrowheads="1"/>
          </p:cNvSpPr>
          <p:nvPr/>
        </p:nvSpPr>
        <p:spPr bwMode="auto">
          <a:xfrm>
            <a:off x="685800" y="137160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Find the mean, median, and mode of the following set of data. Round to the nearest tenth if necessary. </a:t>
            </a: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						</a:t>
            </a:r>
            <a:r>
              <a:rPr lang="en-US" sz="2400" b="1" dirty="0" smtClean="0"/>
              <a:t>35</a:t>
            </a:r>
            <a:r>
              <a:rPr lang="en-US" sz="2400" b="1" dirty="0"/>
              <a:t>, 34, 39, 33, 34</a:t>
            </a:r>
          </a:p>
        </p:txBody>
      </p:sp>
      <p:sp>
        <p:nvSpPr>
          <p:cNvPr id="54287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11-4)</a:t>
            </a:r>
          </a:p>
        </p:txBody>
      </p:sp>
      <p:pic>
        <p:nvPicPr>
          <p:cNvPr id="54288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4" descr="Exampl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13716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animBg="1"/>
      <p:bldP spid="209926" grpId="0" autoUpdateAnimBg="0"/>
      <p:bldP spid="2099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22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1088697" y="540061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95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376613"/>
            <a:ext cx="487680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800" b="1" dirty="0">
                <a:solidFill>
                  <a:schemeClr val="tx1"/>
                </a:solidFill>
                <a:sym typeface="Symbol" pitchFamily="-97" charset="2"/>
              </a:rPr>
              <a:t>	74.2; 72.5; 66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800" b="1" dirty="0">
                <a:solidFill>
                  <a:schemeClr val="tx1"/>
                </a:solidFill>
                <a:sym typeface="Symbol" pitchFamily="-97" charset="2"/>
              </a:rPr>
              <a:t>	74.2; 72; 81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800" b="1" dirty="0">
                <a:solidFill>
                  <a:schemeClr val="tx1"/>
                </a:solidFill>
                <a:sym typeface="Symbol" pitchFamily="-97" charset="2"/>
              </a:rPr>
              <a:t>	74.2; 72; 72 and 81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800" b="1" dirty="0">
                <a:solidFill>
                  <a:schemeClr val="tx1"/>
                </a:solidFill>
                <a:sym typeface="Symbol" pitchFamily="-97" charset="2"/>
              </a:rPr>
              <a:t>	74.2; 72.5; 72 and 81</a:t>
            </a:r>
          </a:p>
        </p:txBody>
      </p:sp>
      <p:sp>
        <p:nvSpPr>
          <p:cNvPr id="210951" name="TPQuestion"/>
          <p:cNvSpPr>
            <a:spLocks noChangeArrowheads="1"/>
          </p:cNvSpPr>
          <p:nvPr/>
        </p:nvSpPr>
        <p:spPr bwMode="auto">
          <a:xfrm>
            <a:off x="685800" y="1371600"/>
            <a:ext cx="80200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Find the mean, median, and mode of the following set of data. Round to the nearest tenth if necessary. </a:t>
            </a: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					</a:t>
            </a:r>
            <a:r>
              <a:rPr lang="en-US" sz="2400" b="1" dirty="0" smtClean="0"/>
              <a:t>81</a:t>
            </a:r>
            <a:r>
              <a:rPr lang="en-US" sz="2400" b="1" dirty="0"/>
              <a:t>, 72, 73, 72, 66, 81</a:t>
            </a:r>
          </a:p>
        </p:txBody>
      </p:sp>
      <p:sp>
        <p:nvSpPr>
          <p:cNvPr id="56335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11-4)</a:t>
            </a:r>
          </a:p>
        </p:txBody>
      </p:sp>
      <p:pic>
        <p:nvPicPr>
          <p:cNvPr id="56336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8" descr="Example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13716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 animBg="1"/>
      <p:bldP spid="210950" grpId="0" autoUpdateAnimBg="0"/>
      <p:bldP spid="21095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22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5045" name="Oval 5"/>
          <p:cNvSpPr>
            <a:spLocks noChangeArrowheads="1"/>
          </p:cNvSpPr>
          <p:nvPr/>
        </p:nvSpPr>
        <p:spPr bwMode="auto">
          <a:xfrm>
            <a:off x="1077256" y="4800600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4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619500"/>
            <a:ext cx="5029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21; 27; 24; 31; 7; 44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21; 27; 24; 31; 7; no outliers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21; 27; 31; 24; 7; 44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21; 44; 31; 24; 7; 44 </a:t>
            </a:r>
          </a:p>
        </p:txBody>
      </p:sp>
      <p:sp>
        <p:nvSpPr>
          <p:cNvPr id="215047" name="TPQuestion"/>
          <p:cNvSpPr>
            <a:spLocks noChangeArrowheads="1"/>
          </p:cNvSpPr>
          <p:nvPr/>
        </p:nvSpPr>
        <p:spPr bwMode="auto">
          <a:xfrm>
            <a:off x="685800" y="1524000"/>
            <a:ext cx="822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Find the range, median, upper and lower quartiles, </a:t>
            </a:r>
            <a:r>
              <a:rPr lang="en-US" sz="2400" b="1" dirty="0" err="1">
                <a:solidFill>
                  <a:srgbClr val="0000FF"/>
                </a:solidFill>
              </a:rPr>
              <a:t>interquartile</a:t>
            </a:r>
            <a:r>
              <a:rPr lang="en-US" sz="2400" b="1" dirty="0">
                <a:solidFill>
                  <a:srgbClr val="0000FF"/>
                </a:solidFill>
              </a:rPr>
              <a:t> range, and any outliers for the following set of data. </a:t>
            </a: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							</a:t>
            </a:r>
            <a:r>
              <a:rPr lang="en-US" sz="2400" b="1" dirty="0" smtClean="0">
                <a:solidFill>
                  <a:srgbClr val="000000"/>
                </a:solidFill>
              </a:rPr>
              <a:t>26</a:t>
            </a:r>
            <a:r>
              <a:rPr lang="en-US" sz="2400" b="1" dirty="0">
                <a:solidFill>
                  <a:srgbClr val="000000"/>
                </a:solidFill>
              </a:rPr>
              <a:t>, 23, 29, 44, 24, 31, 27</a:t>
            </a:r>
          </a:p>
        </p:txBody>
      </p:sp>
      <p:sp>
        <p:nvSpPr>
          <p:cNvPr id="64527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11-5)</a:t>
            </a:r>
          </a:p>
        </p:txBody>
      </p:sp>
      <p:pic>
        <p:nvPicPr>
          <p:cNvPr id="64528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Example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16002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 animBg="1"/>
      <p:bldP spid="215046" grpId="0" autoUpdateAnimBg="0"/>
      <p:bldP spid="2150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5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6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5638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0165" name="Oval 5"/>
          <p:cNvSpPr>
            <a:spLocks noChangeArrowheads="1"/>
          </p:cNvSpPr>
          <p:nvPr/>
        </p:nvSpPr>
        <p:spPr bwMode="auto">
          <a:xfrm>
            <a:off x="1100138" y="302895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167" name="TPQuestion"/>
          <p:cNvSpPr>
            <a:spLocks noChangeArrowheads="1"/>
          </p:cNvSpPr>
          <p:nvPr/>
        </p:nvSpPr>
        <p:spPr bwMode="auto">
          <a:xfrm>
            <a:off x="685800" y="1219200"/>
            <a:ext cx="8229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Which choice shows a box-and-whisker plot for the following set of data? </a:t>
            </a: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					</a:t>
            </a:r>
            <a:r>
              <a:rPr lang="en-US" sz="2400" b="1" dirty="0" smtClean="0"/>
              <a:t>27</a:t>
            </a:r>
            <a:r>
              <a:rPr lang="en-US" sz="2400" b="1" dirty="0"/>
              <a:t>, 17, 32, 46, 30, 24, 38, 23, 45, 43, 31</a:t>
            </a:r>
          </a:p>
        </p:txBody>
      </p:sp>
      <p:sp>
        <p:nvSpPr>
          <p:cNvPr id="72718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11-6)</a:t>
            </a:r>
          </a:p>
        </p:txBody>
      </p:sp>
      <p:pic>
        <p:nvPicPr>
          <p:cNvPr id="72719" name="Picture 18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066800" y="3009900"/>
            <a:ext cx="4876800" cy="3324225"/>
            <a:chOff x="672" y="1896"/>
            <a:chExt cx="3072" cy="2094"/>
          </a:xfrm>
        </p:grpSpPr>
        <p:sp>
          <p:nvSpPr>
            <p:cNvPr id="72721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896"/>
              <a:ext cx="3072" cy="1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>
                  <a:solidFill>
                    <a:srgbClr val="00539D"/>
                  </a:solidFill>
                  <a:sym typeface="Symbol" pitchFamily="-97" charset="2"/>
                </a:rPr>
                <a:t>A.</a:t>
              </a:r>
              <a:r>
                <a:rPr lang="pt-BR" b="1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>
                  <a:solidFill>
                    <a:srgbClr val="00539D"/>
                  </a:solidFill>
                  <a:sym typeface="Symbol" pitchFamily="-97" charset="2"/>
                </a:rPr>
                <a:t>B.</a:t>
              </a:r>
              <a:r>
                <a:rPr lang="pt-BR" b="1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>
                  <a:solidFill>
                    <a:srgbClr val="00539D"/>
                  </a:solidFill>
                  <a:sym typeface="Symbol" pitchFamily="-97" charset="2"/>
                </a:rPr>
                <a:t>C.</a:t>
              </a:r>
              <a:r>
                <a:rPr lang="pt-BR" b="1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>
                  <a:solidFill>
                    <a:srgbClr val="00539D"/>
                  </a:solidFill>
                  <a:sym typeface="Symbol" pitchFamily="-97" charset="2"/>
                </a:rPr>
                <a:t>D.</a:t>
              </a:r>
              <a:r>
                <a:rPr lang="pt-BR" b="1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1080" y="1903"/>
              <a:ext cx="2211" cy="2087"/>
              <a:chOff x="1080" y="1903"/>
              <a:chExt cx="2211" cy="2087"/>
            </a:xfrm>
          </p:grpSpPr>
          <p:pic>
            <p:nvPicPr>
              <p:cNvPr id="72723" name="Picture 23" descr="5m_9_7B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080" y="2479"/>
                <a:ext cx="2211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24" name="Picture 24" descr="5m_9_7C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080" y="3079"/>
                <a:ext cx="2211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25" name="Picture 25" descr="5m_9_7D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080" y="3667"/>
                <a:ext cx="2211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26" name="Picture 29" descr="5m_9_7A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080" y="1903"/>
                <a:ext cx="2211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3" descr="Example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" y="12192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nimBg="1"/>
      <p:bldP spid="22016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1057275" y="1343025"/>
            <a:ext cx="755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Display data in stem-and-leaf plots. </a:t>
            </a:r>
          </a:p>
        </p:txBody>
      </p:sp>
      <p:pic>
        <p:nvPicPr>
          <p:cNvPr id="151562" name="Picture 10" descr="LH_11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51563" name="Picture 11" descr="Vocab 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4900" y="2667000"/>
            <a:ext cx="3529013" cy="511175"/>
          </a:xfrm>
          <a:prstGeom prst="rect">
            <a:avLst/>
          </a:prstGeom>
          <a:noFill/>
        </p:spPr>
      </p:pic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1057275" y="3313113"/>
            <a:ext cx="3819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spcBef>
                <a:spcPct val="20000"/>
              </a:spcBef>
              <a:buFontTx/>
              <a:buChar char="•"/>
            </a:pPr>
            <a:r>
              <a:rPr lang="en-US" sz="2400" dirty="0"/>
              <a:t>stem-and-leaf plots</a:t>
            </a:r>
          </a:p>
        </p:txBody>
      </p: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1057275" y="4050268"/>
            <a:ext cx="7019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stems</a:t>
            </a:r>
            <a:endParaRPr lang="en-US" dirty="0"/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1057275" y="1962150"/>
            <a:ext cx="755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Interpret data in stem-and-leaf plots.</a:t>
            </a:r>
          </a:p>
        </p:txBody>
      </p:sp>
      <p:pic>
        <p:nvPicPr>
          <p:cNvPr id="151567" name="Picture 15" descr="Main Idea H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0138" y="685800"/>
            <a:ext cx="3529012" cy="511175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66800" y="48884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leaves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066800" y="5726668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1313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back-to-back stem-and-leaf plot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1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 build="p" autoUpdateAnimBg="0" advAuto="0"/>
      <p:bldP spid="151564" grpId="0" autoUpdateAnimBg="0"/>
      <p:bldP spid="151565" grpId="0" build="p" autoUpdateAnimBg="0"/>
      <p:bldP spid="151566" grpId="0" build="p" autoUpdateAnimBg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057275" y="2240340"/>
            <a:ext cx="77057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/>
              <a:t>Standard 7SDAP1.1  </a:t>
            </a:r>
            <a:r>
              <a:rPr lang="en-US" sz="2800" b="1" dirty="0">
                <a:solidFill>
                  <a:srgbClr val="0000FF"/>
                </a:solidFill>
              </a:rPr>
              <a:t>Know various forms of display for data sets, including stem-and-leaf plot or box-and-whisker plot; use the forms to display a single set of data or to compare two sets of data.</a:t>
            </a:r>
          </a:p>
        </p:txBody>
      </p:sp>
      <p:pic>
        <p:nvPicPr>
          <p:cNvPr id="152583" name="Picture 7" descr="LH_11-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52584" name="Picture 8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876300" y="1503363"/>
            <a:ext cx="47625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FOOD</a:t>
            </a:r>
            <a:r>
              <a:rPr lang="en-US" dirty="0"/>
              <a:t>  </a:t>
            </a:r>
            <a:r>
              <a:rPr lang="en-US" b="1" dirty="0">
                <a:solidFill>
                  <a:srgbClr val="00539D"/>
                </a:solidFill>
              </a:rPr>
              <a:t>Display the data in a stem-and-leaf plot with or without the use of technology.</a:t>
            </a:r>
            <a:endParaRPr lang="en-US" i="1" dirty="0"/>
          </a:p>
        </p:txBody>
      </p:sp>
      <p:pic>
        <p:nvPicPr>
          <p:cNvPr id="153614" name="Picture 14" descr="LH_11-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53615" name="Text Box 15"/>
          <p:cNvSpPr txBox="1">
            <a:spLocks noChangeArrowheads="1"/>
          </p:cNvSpPr>
          <p:nvPr/>
        </p:nvSpPr>
        <p:spPr bwMode="auto">
          <a:xfrm>
            <a:off x="4038600" y="715963"/>
            <a:ext cx="4667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Draw a Stem-and-Leaf Plot</a:t>
            </a:r>
          </a:p>
        </p:txBody>
      </p:sp>
      <p:pic>
        <p:nvPicPr>
          <p:cNvPr id="153616" name="Picture 16" descr="RealWorldExamp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sp>
        <p:nvSpPr>
          <p:cNvPr id="153617" name="Text Box 17"/>
          <p:cNvSpPr txBox="1">
            <a:spLocks noChangeArrowheads="1"/>
          </p:cNvSpPr>
          <p:nvPr/>
        </p:nvSpPr>
        <p:spPr bwMode="auto">
          <a:xfrm>
            <a:off x="457200" y="2819401"/>
            <a:ext cx="4610100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85850" indent="-1085850"/>
            <a:r>
              <a:rPr lang="en-US" b="1" dirty="0">
                <a:solidFill>
                  <a:srgbClr val="00539D"/>
                </a:solidFill>
              </a:rPr>
              <a:t>Step 1</a:t>
            </a:r>
            <a:r>
              <a:rPr lang="en-US" dirty="0"/>
              <a:t> 	Find the least and the greatest number. Then identify the greatest place value digit in each number. </a:t>
            </a:r>
          </a:p>
        </p:txBody>
      </p:sp>
      <p:pic>
        <p:nvPicPr>
          <p:cNvPr id="153618" name="Picture 18" descr="CAM7-11-07-01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1495425"/>
            <a:ext cx="2989263" cy="3990975"/>
          </a:xfrm>
          <a:prstGeom prst="rect">
            <a:avLst/>
          </a:prstGeom>
          <a:noFill/>
        </p:spPr>
      </p:pic>
      <p:sp>
        <p:nvSpPr>
          <p:cNvPr id="153619" name="Text Box 19"/>
          <p:cNvSpPr txBox="1">
            <a:spLocks noChangeArrowheads="1"/>
          </p:cNvSpPr>
          <p:nvPr/>
        </p:nvSpPr>
        <p:spPr bwMode="auto">
          <a:xfrm>
            <a:off x="228600" y="4267200"/>
            <a:ext cx="49149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371600" indent="-285750">
              <a:spcBef>
                <a:spcPct val="40000"/>
              </a:spcBef>
              <a:buFontTx/>
              <a:buChar char="•"/>
            </a:pPr>
            <a:r>
              <a:rPr lang="en-US" sz="2000" dirty="0"/>
              <a:t>The least number, 2,800, has 2 in the thousands place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" y="53119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lvl="0" indent="-285750">
              <a:spcBef>
                <a:spcPct val="40000"/>
              </a:spcBef>
              <a:buFontTx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greatest number, 3,500, has 3 in the thousands place.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build="p" autoUpdateAnimBg="0" advAuto="0"/>
      <p:bldP spid="153615" grpId="0" autoUpdateAnimBg="0"/>
      <p:bldP spid="153617" grpId="0" autoUpdateAnimBg="0"/>
      <p:bldP spid="153619" grpId="0" build="p" autoUpdateAnimBg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2"/>
  <p:tag name="SLIDEGUID" val="A5BD1767135E43DDBF228FB8D76EC5CF"/>
  <p:tag name="ANSWERSALIAS" val="A|smicln|B|smicln|C|smicln|D"/>
  <p:tag name="RESPONSESGATHERED" val="False"/>
  <p:tag name="QUESTIONTEXT" val="Find the range, median, upper and lower quartiles, interquartile range, and any outliers for the following set of data. 26, 23, 29, 44, 24, 31, 27"/>
  <p:tag name="QUESTIONALIAS" val="Find the range, median, upper and lower quartiles, interquartile range, and any outliers for the following set of data. 26, 23, 29, 44, 24, 31, 27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3"/>
  <p:tag name="SLIDEGUID" val="2A49BF3F2DE34226870C86713FFBCC53"/>
  <p:tag name="ANSWERSALIAS" val="A|smicln|B|smicln|C|smicln|D"/>
  <p:tag name="RESPONSESGATHERED" val="False"/>
  <p:tag name="QUESTIONTEXT" val="Which choice shows a box-and-whisker plot for the following set of data? 27, 17, 32, 46, 30, 24, 38, 23, 45, 43, 31"/>
  <p:tag name="QUESTIONALIAS" val="Which choice shows a box-and-whisker plot for the following set of data? 27, 17, 32, 46, 30, 24, 38, 23, 45, 43, 31"/>
  <p:tag name="ANIMREMOVED" val="False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4"/>
  <p:tag name="TOTALRESPONSES" val="5"/>
  <p:tag name="SLICED" val="False"/>
  <p:tag name="RESPONSES" val="NA,1,5,3;1;2;1;1;"/>
  <p:tag name="CHARTSTRINGSTD" val="3 1 1 0"/>
  <p:tag name="CHARTSTRINGREV" val="0 1 1 3"/>
  <p:tag name="CHARTSTRINGSTDPER" val="0.6 0.2 0.2 0"/>
  <p:tag name="CHARTSTRINGREVPER" val="0 0.2 0.2 0.6"/>
  <p:tag name="ANSWERSALIAS" val="A¤B¤C¤D"/>
  <p:tag name="RESPONSESGATHERED" val="False"/>
  <p:tag name="SLIDEGUID" val="1D5C4133C05211DBB053000D93448B5C"/>
  <p:tag name="QUESTIONTEXT" val="Simplify (–2v3z 8)5."/>
  <p:tag name="QUESTIONALIAS" val="Simplify (–2v3z 8)5.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  <p:tag name="SLIDEGUID" val="C828486E887E43A9B05CE705037FFA8F"/>
  <p:tag name="SLIDEID" val="C828486E887E43A9B05CE705037FFA8F"/>
  <p:tag name="SLIDEORDER" val="1"/>
  <p:tag name="SLIDETYPE" val="Q"/>
  <p:tag name="DEMOGRAPHIC" val="False"/>
  <p:tag name="SPEEDSCORING" val="False"/>
  <p:tag name="CORRECTPOINTVALUE" val="100"/>
  <p:tag name="INCORRECTPOINTVALUE" val="0"/>
  <p:tag name="TOTALRESPONSES" val="5"/>
  <p:tag name="RESPONSECOUNT" val="5"/>
  <p:tag name="SLICED" val="False"/>
  <p:tag name="RESPONSES" val="ALL,1,5,3;3;3;4;2;"/>
  <p:tag name="CHARTSTRINGSTD" val="0 1 3 1"/>
  <p:tag name="CHARTSTRINGREV" val="1 3 1 0"/>
  <p:tag name="CHARTSTRINGSTDPER" val="0 0.2 0.6 0.2"/>
  <p:tag name="CHARTSTRINGREVPER" val="0.2 0.6 0.2 0"/>
  <p:tag name="ANSWERSALIAS" val="A¤B¤C¤D"/>
  <p:tag name="RESPONSESGATHERED" val="False"/>
  <p:tag name="QUESTIONTEXT" val="Lesson 7 CYP1"/>
  <p:tag name="QUESTIONALIAS" val="Lesson 7 CYP1"/>
  <p:tag name="ANIMREMOVED" val="False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32"/>
  <p:tag name="BULLETTYPE" val="ppBulletArabicPeriod"/>
  <p:tag name="ANSWERTEXT" val="A&#10;B&#10;C&#10;D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  <p:tag name="SLIDEGUID" val="B61C9F2A2EA8438F81A4245422BF6454"/>
  <p:tag name="SLIDEID" val="B61C9F2A2EA8438F81A4245422BF6454"/>
  <p:tag name="SLIDEORDER" val="1"/>
  <p:tag name="SLIDETYPE" val="Q"/>
  <p:tag name="DEMOGRAPHIC" val="False"/>
  <p:tag name="SPEEDSCORING" val="False"/>
  <p:tag name="CORRECTPOINTVALUE" val="100"/>
  <p:tag name="INCORRECTPOINTVALUE" val="0"/>
  <p:tag name="TOTALRESPONSES" val="5"/>
  <p:tag name="RESPONSECOUNT" val="5"/>
  <p:tag name="SLICED" val="False"/>
  <p:tag name="RESPONSES" val="ALL,1,5,1;4;1;3;3;"/>
  <p:tag name="CHARTSTRINGSTD" val="2 0 2 1"/>
  <p:tag name="CHARTSTRINGREV" val="1 2 0 2"/>
  <p:tag name="CHARTSTRINGSTDPER" val="0.4 0 0.4 0.2"/>
  <p:tag name="CHARTSTRINGREVPER" val="0.2 0.4 0 0.4"/>
  <p:tag name="ANSWERSALIAS" val="A¤B¤C¤D"/>
  <p:tag name="RESPONSESGATHERED" val="False"/>
  <p:tag name="QUESTIONTEXT" val="Lesson 7 CYP2"/>
  <p:tag name="QUESTIONALIAS" val="Lesson 7 CYP2"/>
  <p:tag name="ANIMREMOVED" val="False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32"/>
  <p:tag name="BULLETTYPE" val="ppBulletArabicPeriod"/>
  <p:tag name="ANSWERTEXT" val="A&#10;B&#10;C&#10;D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  <p:tag name="SLIDEID" val="B61C9F2A2EA8438F81A4245422BF6454"/>
  <p:tag name="SLIDETYPE" val="Q"/>
  <p:tag name="DEMOGRAPHIC" val="False"/>
  <p:tag name="SPEEDSCORING" val="False"/>
  <p:tag name="CORRECTPOINTVALUE" val="100"/>
  <p:tag name="INCORRECTPOINTVALUE" val="0"/>
  <p:tag name="SLIDEORDER" val="2"/>
  <p:tag name="SLIDEGUID" val="A80D3B59B7214C6FA520BFBA767B2CEF"/>
  <p:tag name="TOTALRESPONSES" val="5"/>
  <p:tag name="RESPONSECOUNT" val="5"/>
  <p:tag name="SLICED" val="False"/>
  <p:tag name="RESPONSES" val="ALL,1,5,1;1;2;4;2;"/>
  <p:tag name="CHARTSTRINGSTD" val="2 2 0 1"/>
  <p:tag name="CHARTSTRINGREV" val="1 0 2 2"/>
  <p:tag name="CHARTSTRINGSTDPER" val="0.4 0.4 0 0.2"/>
  <p:tag name="CHARTSTRINGREVPER" val="0.2 0 0.4 0.4"/>
  <p:tag name="ANSWERSALIAS" val="A¤B¤C¤D"/>
  <p:tag name="RESPONSESGATHERED" val="False"/>
  <p:tag name="QUESTIONTEXT" val="Lesson 7 CYP3"/>
  <p:tag name="QUESTIONALIAS" val="Lesson 7 CYP3"/>
  <p:tag name="ANIMREMOVED" val="False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32"/>
  <p:tag name="BULLETTYPE" val="ppBulletArabicPeriod"/>
  <p:tag name="ANSWERTEXT" val="A&#10;B&#10;C&#10;D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1"/>
  <p:tag name="SLIDEGUID" val="C0AB266EB1284FD2ACA98D4F500877E8"/>
  <p:tag name="ANSWERSALIAS" val="A|smicln|B|smicln|C|smicln|D"/>
  <p:tag name="RESPONSESGATHERED" val="False"/>
  <p:tag name="QUESTIONTEXT" val="Find the mean, median, and mode of the following set of data. Round to the nearest tenth if necessary. 35, 34, 39, 33, 34"/>
  <p:tag name="QUESTIONALIAS" val="Find the mean, median, and mode of the following set of data. Round to the nearest tenth if necessary. 35, 34, 39, 33, 34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2"/>
  <p:tag name="SLIDEGUID" val="3BB8EC79070B4909BEE2F4E2B8DE9604"/>
  <p:tag name="ANSWERSALIAS" val="A|smicln|B|smicln|C|smicln|D"/>
  <p:tag name="RESPONSESGATHERED" val="False"/>
  <p:tag name="QUESTIONTEXT" val="Find the mean, median, and mode of the following set of data. Round to the nearest tenth if necessary. 81, 72, 73, 72, 66, 81"/>
  <p:tag name="QUESTIONALIAS" val="Find the mean, median, and mode of the following set of data. Round to the nearest tenth if necessary. 81, 72, 73, 72, 66, 81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1349</Words>
  <Application>Microsoft Macintosh PowerPoint</Application>
  <PresentationFormat>On-screen Show (4:3)</PresentationFormat>
  <Paragraphs>163</Paragraphs>
  <Slides>21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7 Menu</dc:title>
  <dc:creator>Michael Mitchell</dc:creator>
  <cp:lastModifiedBy>MMitchell</cp:lastModifiedBy>
  <cp:revision>48</cp:revision>
  <dcterms:created xsi:type="dcterms:W3CDTF">2010-03-16T19:08:44Z</dcterms:created>
  <dcterms:modified xsi:type="dcterms:W3CDTF">2010-03-16T19:11:09Z</dcterms:modified>
</cp:coreProperties>
</file>