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slides/slide20.xml" ContentType="application/vnd.openxmlformats-officedocument.presentationml.slide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tags/tag20.xml" ContentType="application/vnd.openxmlformats-officedocument.presentationml.tag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75" r:id="rId2"/>
    <p:sldId id="268" r:id="rId3"/>
    <p:sldId id="269" r:id="rId4"/>
    <p:sldId id="270" r:id="rId5"/>
    <p:sldId id="271" r:id="rId6"/>
    <p:sldId id="272" r:id="rId7"/>
    <p:sldId id="273" r:id="rId8"/>
    <p:sldId id="257" r:id="rId9"/>
    <p:sldId id="258" r:id="rId10"/>
    <p:sldId id="277" r:id="rId11"/>
    <p:sldId id="276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66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Objects="1" showGuides="1">
      <p:cViewPr varScale="1">
        <p:scale>
          <a:sx n="101" d="100"/>
          <a:sy n="101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257A-F6C0-BC4D-855E-B5B8F6F48731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31C4F-D135-3949-A550-C49A4ED08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EA55C-C37A-814E-8BA4-45E2697B9BD8}" type="slidenum">
              <a:rPr lang="en-US"/>
              <a:pPr/>
              <a:t>23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2FF8F-E503-4D45-B290-787C54376BCE}" type="slidenum">
              <a:rPr lang="en-US"/>
              <a:pPr/>
              <a:t>24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18E79-7C87-D34E-B08A-BE3BF4424BAD}" type="slidenum">
              <a:rPr lang="en-US"/>
              <a:pPr/>
              <a:t>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EE138-7585-B24B-9C3A-32B8C490E16C}" type="slidenum">
              <a:rPr lang="en-US"/>
              <a:pPr/>
              <a:t>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B47D8-5157-5D46-80D4-241614787582}" type="slidenum">
              <a:rPr lang="en-US"/>
              <a:pPr/>
              <a:t>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AFA8D-9048-7448-ABF6-7D8D45858FA1}" type="slidenum">
              <a:rPr lang="en-US"/>
              <a:pPr/>
              <a:t>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7A119-2204-F64A-81AF-A3331216A4AD}" type="slidenum">
              <a:rPr lang="en-US"/>
              <a:pPr/>
              <a:t>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5D090-F817-0840-B9EE-54B21A280287}" type="slidenum">
              <a:rPr lang="en-US"/>
              <a:pPr/>
              <a:t>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D50F14-F65E-1940-833A-81B7DE4C7233}" type="slidenum">
              <a:rPr lang="en-US"/>
              <a:pPr/>
              <a:t>8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57DF3-CC72-4F49-9CEF-B680819D281F}" type="slidenum">
              <a:rPr lang="en-US"/>
              <a:pPr/>
              <a:t>9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11B0-AFD2-8F46-8868-5349E58F630E}" type="datetimeFigureOut">
              <a:rPr lang="en-US" smtClean="0"/>
              <a:pPr/>
              <a:t>3/17/10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730E9-491A-8E42-BFB4-4942A909E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3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png"/><Relationship Id="rId8" Type="http://schemas.openxmlformats.org/officeDocument/2006/relationships/image" Target="../media/image35.gif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37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7" Type="http://schemas.openxmlformats.org/officeDocument/2006/relationships/image" Target="../media/image34.png"/><Relationship Id="rId8" Type="http://schemas.openxmlformats.org/officeDocument/2006/relationships/image" Target="../media/image35.gif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0.jpeg"/><Relationship Id="rId5" Type="http://schemas.openxmlformats.org/officeDocument/2006/relationships/image" Target="../media/image23.jpe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slide" Target="slide12.xml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hyperlink" Target="http://www.ca.gr7math.com/" TargetMode="External"/><Relationship Id="rId9" Type="http://schemas.openxmlformats.org/officeDocument/2006/relationships/image" Target="../media/image44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7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8.jpeg"/><Relationship Id="rId10" Type="http://schemas.openxmlformats.org/officeDocument/2006/relationships/image" Target="../media/image5.jpeg"/><Relationship Id="rId11" Type="http://schemas.openxmlformats.org/officeDocument/2006/relationships/image" Target="../media/image9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5.jpeg"/><Relationship Id="rId10" Type="http://schemas.openxmlformats.org/officeDocument/2006/relationships/image" Target="../media/image5.jpeg"/><Relationship Id="rId11" Type="http://schemas.openxmlformats.org/officeDocument/2006/relationships/image" Target="../media/image16.jpe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jpeg"/><Relationship Id="rId13" Type="http://schemas.openxmlformats.org/officeDocument/2006/relationships/image" Target="../media/image21.jpeg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11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Lesson </a:t>
            </a:r>
            <a:r>
              <a:rPr lang="en-US" sz="2800" dirty="0" smtClean="0">
                <a:solidFill>
                  <a:srgbClr val="FFFFFF"/>
                </a:solidFill>
                <a:latin typeface="Baskerville Old Face"/>
                <a:cs typeface="Baskerville Old Face"/>
              </a:rPr>
              <a:t>11-8</a:t>
            </a:r>
            <a:endParaRPr lang="en-US" sz="2800" b="1" dirty="0">
              <a:solidFill>
                <a:srgbClr val="FFFFFF"/>
              </a:solidFill>
              <a:latin typeface="Baskerville Old Face"/>
              <a:cs typeface="Baskerville Old Fac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20433" y="3880659"/>
            <a:ext cx="2286000" cy="2443941"/>
            <a:chOff x="4343400" y="985059"/>
            <a:chExt cx="3733800" cy="48878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343400" y="985059"/>
              <a:ext cx="3733800" cy="4887882"/>
            </a:xfrm>
            <a:prstGeom prst="rect">
              <a:avLst/>
            </a:prstGeom>
          </p:spPr>
        </p:pic>
        <p:pic>
          <p:nvPicPr>
            <p:cNvPr id="6" name="Picture 13" descr="9-x4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38841" y="1371600"/>
              <a:ext cx="1524000" cy="1371600"/>
            </a:xfrm>
            <a:prstGeom prst="rect">
              <a:avLst/>
            </a:prstGeom>
            <a:noFill/>
          </p:spPr>
        </p:pic>
      </p:grpSp>
      <p:pic>
        <p:nvPicPr>
          <p:cNvPr id="8" name="Picture 12" descr="LH_11-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9" name="Picture 4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Select an Appropriate Display</a:t>
            </a: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Callout 13"/>
          <p:cNvSpPr/>
          <p:nvPr/>
        </p:nvSpPr>
        <p:spPr>
          <a:xfrm>
            <a:off x="3106433" y="1661334"/>
            <a:ext cx="3817937" cy="2697162"/>
          </a:xfrm>
          <a:prstGeom prst="wedgeEllipseCallout">
            <a:avLst>
              <a:gd name="adj1" fmla="val -59733"/>
              <a:gd name="adj2" fmla="val 340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581400" y="2205294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askerville"/>
                <a:cs typeface="Baskerville"/>
              </a:rPr>
              <a:t>So class, today I want you to use this data and display it into an appropriate graph. </a:t>
            </a:r>
            <a:endParaRPr lang="en-US" sz="2000" b="1" dirty="0">
              <a:latin typeface="Baskerville"/>
              <a:cs typeface="Baskervill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6370" y="26670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askerville"/>
                <a:cs typeface="Baskerville"/>
              </a:rPr>
              <a:t>Any questions?</a:t>
            </a:r>
            <a:endParaRPr lang="en-US" sz="2000" b="1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4" grpId="0" animBg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9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63340"/>
            <a:ext cx="1695450" cy="1409885"/>
          </a:xfrm>
          <a:prstGeom prst="rect">
            <a:avLst/>
          </a:prstGeom>
          <a:noFill/>
        </p:spPr>
      </p:pic>
      <p:pic>
        <p:nvPicPr>
          <p:cNvPr id="6" name="Picture 11" descr="9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304801"/>
            <a:ext cx="1600200" cy="1600201"/>
          </a:xfrm>
          <a:prstGeom prst="rect">
            <a:avLst/>
          </a:prstGeom>
          <a:noFill/>
        </p:spPr>
      </p:pic>
      <p:pic>
        <p:nvPicPr>
          <p:cNvPr id="15" name="Picture 2" descr="9-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241" y="5057775"/>
            <a:ext cx="1699160" cy="1517650"/>
          </a:xfrm>
          <a:prstGeom prst="rect">
            <a:avLst/>
          </a:prstGeom>
          <a:noFill/>
        </p:spPr>
      </p:pic>
      <p:pic>
        <p:nvPicPr>
          <p:cNvPr id="16" name="Picture 15" descr="line_exampl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00" y="2590800"/>
            <a:ext cx="2390775" cy="2117725"/>
          </a:xfrm>
          <a:prstGeom prst="rect">
            <a:avLst/>
          </a:prstGeom>
        </p:spPr>
      </p:pic>
      <p:pic>
        <p:nvPicPr>
          <p:cNvPr id="18" name="Picture 17" descr="StressedStudent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595" y="1905000"/>
            <a:ext cx="3416300" cy="3048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181600" y="1222632"/>
            <a:ext cx="2286000" cy="1071305"/>
            <a:chOff x="5181600" y="1070232"/>
            <a:chExt cx="2286000" cy="1071305"/>
          </a:xfrm>
        </p:grpSpPr>
        <p:sp>
          <p:nvSpPr>
            <p:cNvPr id="19" name="Oval Callout 18"/>
            <p:cNvSpPr/>
            <p:nvPr/>
          </p:nvSpPr>
          <p:spPr>
            <a:xfrm>
              <a:off x="5181600" y="1070232"/>
              <a:ext cx="2057400" cy="1071305"/>
            </a:xfrm>
            <a:prstGeom prst="wedgeEllipseCallout">
              <a:avLst>
                <a:gd name="adj1" fmla="val -65596"/>
                <a:gd name="adj2" fmla="val 517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0200" y="1219200"/>
              <a:ext cx="2057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Yeah, I have a </a:t>
              </a:r>
              <a:r>
                <a:rPr lang="en-US" sz="1400" dirty="0" smtClean="0"/>
                <a:t>question. </a:t>
              </a:r>
              <a:r>
                <a:rPr lang="en-US" sz="1400" dirty="0" smtClean="0">
                  <a:latin typeface="Baskerville"/>
                  <a:cs typeface="Baskerville"/>
                </a:rPr>
                <a:t>What’s</a:t>
              </a:r>
              <a:r>
                <a:rPr lang="en-US" sz="1400" dirty="0" smtClean="0"/>
                <a:t> </a:t>
              </a:r>
              <a:r>
                <a:rPr lang="en-US" sz="1400" dirty="0" smtClean="0"/>
                <a:t>the best graph to use?</a:t>
              </a:r>
              <a:endParaRPr lang="en-US" sz="1400" dirty="0"/>
            </a:p>
          </p:txBody>
        </p:sp>
      </p:grpSp>
      <p:pic>
        <p:nvPicPr>
          <p:cNvPr id="29" name="Picture 28" descr="Picture 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200" y="5057775"/>
            <a:ext cx="2014537" cy="1252280"/>
          </a:xfrm>
          <a:prstGeom prst="rect">
            <a:avLst/>
          </a:prstGeom>
        </p:spPr>
      </p:pic>
      <p:pic>
        <p:nvPicPr>
          <p:cNvPr id="30" name="Picture 29" descr="Venn Diagram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7088" y="5054600"/>
            <a:ext cx="1828800" cy="1727200"/>
          </a:xfrm>
          <a:prstGeom prst="rect">
            <a:avLst/>
          </a:prstGeom>
        </p:spPr>
      </p:pic>
      <p:pic>
        <p:nvPicPr>
          <p:cNvPr id="31" name="Picture 30" descr="Picture 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232" y="2590800"/>
            <a:ext cx="2410768" cy="1448405"/>
          </a:xfrm>
          <a:prstGeom prst="rect">
            <a:avLst/>
          </a:prstGeom>
        </p:spPr>
      </p:pic>
      <p:pic>
        <p:nvPicPr>
          <p:cNvPr id="33" name="Picture 32" descr="Picture 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2595" y="304801"/>
            <a:ext cx="2695575" cy="72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98977"/>
            <a:ext cx="3733800" cy="49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 descr="LH_11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6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Select an Appropriate Display</a:t>
            </a: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71800" y="1498977"/>
            <a:ext cx="5486400" cy="1396623"/>
            <a:chOff x="2971800" y="1498977"/>
            <a:chExt cx="5486400" cy="1396623"/>
          </a:xfrm>
        </p:grpSpPr>
        <p:sp>
          <p:nvSpPr>
            <p:cNvPr id="10" name="Oval Callout 9"/>
            <p:cNvSpPr/>
            <p:nvPr/>
          </p:nvSpPr>
          <p:spPr>
            <a:xfrm>
              <a:off x="2971800" y="1498977"/>
              <a:ext cx="5486400" cy="1396623"/>
            </a:xfrm>
            <a:prstGeom prst="wedgeEllipseCallout">
              <a:avLst>
                <a:gd name="adj1" fmla="val -52710"/>
                <a:gd name="adj2" fmla="val 4200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2400" y="1568967"/>
              <a:ext cx="3886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Hey, I have an idea. I know someone that can help you out. Your teacher. Stay focused and they will show you the way!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H_11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" name="Picture 4" descr="EXAMPL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Select an Appropriate Display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2" descr="9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244962"/>
            <a:ext cx="2667000" cy="221779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98512" y="1219200"/>
            <a:ext cx="7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The local weather station reports that there were </a:t>
            </a:r>
            <a:r>
              <a:rPr lang="en-US" sz="2000" b="1" i="1" dirty="0" smtClean="0">
                <a:latin typeface="Book Antiqua"/>
                <a:cs typeface="Book Antiqua"/>
              </a:rPr>
              <a:t>4 months last year that recorded rain at least 1 day during the month, 3 months that had 2-3 days of rain, 1 month that had 4-5 days of rain, 3 months that had 6-7 days of rain, &amp; 1 month that had 8-9 days of rain</a:t>
            </a:r>
            <a:r>
              <a:rPr lang="en-US" sz="2000" dirty="0" smtClean="0">
                <a:latin typeface="Book Antiqua"/>
                <a:cs typeface="Book Antiqua"/>
              </a:rPr>
              <a:t>.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72409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So which graph type is best for this data type?</a:t>
            </a:r>
            <a:endParaRPr lang="en-US" sz="2000" dirty="0">
              <a:latin typeface="Book Antiqua"/>
              <a:cs typeface="Book Antiqua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8600" y="3429000"/>
            <a:ext cx="4215007" cy="2819400"/>
            <a:chOff x="661793" y="3429000"/>
            <a:chExt cx="4215007" cy="2819400"/>
          </a:xfrm>
        </p:grpSpPr>
        <p:sp>
          <p:nvSpPr>
            <p:cNvPr id="13" name="TextBox 12"/>
            <p:cNvSpPr txBox="1"/>
            <p:nvPr/>
          </p:nvSpPr>
          <p:spPr>
            <a:xfrm>
              <a:off x="661793" y="34290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Bar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793" y="37908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Box-and-Whisker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314" y="41148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Circle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314" y="44766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Histogram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314" y="48006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314" y="51624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835" y="5486400"/>
              <a:ext cx="420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Stem-and-Leaf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8835" y="58482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Venn Diagram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57800" y="3200400"/>
            <a:ext cx="3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/>
                <a:cs typeface="Century"/>
              </a:rPr>
              <a:t>Ok, write down your choice on your “</a:t>
            </a:r>
            <a:r>
              <a:rPr lang="en-US" b="1" i="1" dirty="0" smtClean="0">
                <a:latin typeface="Century"/>
                <a:cs typeface="Century"/>
              </a:rPr>
              <a:t>Response Boards</a:t>
            </a:r>
            <a:r>
              <a:rPr lang="en-US" i="1" dirty="0" smtClean="0">
                <a:latin typeface="Century"/>
                <a:cs typeface="Century"/>
              </a:rPr>
              <a:t>”.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40386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That’s right, a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Histogram</a:t>
            </a:r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because </a:t>
            </a:r>
            <a:r>
              <a:rPr lang="en-US" sz="2000" u="sng" dirty="0" smtClean="0">
                <a:latin typeface="Arial Rounded MT Bold"/>
                <a:cs typeface="Arial Rounded MT Bold"/>
              </a:rPr>
              <a:t>it shows frequency of data divided into equal intervals</a:t>
            </a:r>
            <a:r>
              <a:rPr lang="en-US" sz="2000" dirty="0" smtClean="0">
                <a:latin typeface="Arial Rounded MT Bold"/>
                <a:cs typeface="Arial Rounded MT Bold"/>
              </a:rPr>
              <a:t>.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4514910"/>
            <a:ext cx="2057400" cy="36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1" grpId="0"/>
      <p:bldP spid="12" grpId="0"/>
      <p:bldP spid="21" grpId="0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H_11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" name="Picture 4" descr="EXAMPL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Select an Appropriate Display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8512" y="1219200"/>
            <a:ext cx="7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The amount of money Mr. Mitchells’ NASA group class made collecting pennies was </a:t>
            </a:r>
            <a:r>
              <a:rPr lang="en-US" sz="2000" b="1" i="1" dirty="0" smtClean="0">
                <a:latin typeface="Book Antiqua"/>
                <a:cs typeface="Book Antiqua"/>
              </a:rPr>
              <a:t>$20, $21, $21, $22, $23, $25, $25, $26, $31, $32, $32, $33, $37, $39, $40, $43, $44, $48, and $48</a:t>
            </a:r>
            <a:r>
              <a:rPr lang="en-US" sz="2000" dirty="0" smtClean="0">
                <a:latin typeface="Book Antiqua"/>
                <a:cs typeface="Book Antiqua"/>
              </a:rPr>
              <a:t>.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495490"/>
            <a:ext cx="7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So which graph type is best for this data type?</a:t>
            </a:r>
            <a:endParaRPr lang="en-US" sz="2000" dirty="0">
              <a:latin typeface="Book Antiqua"/>
              <a:cs typeface="Book Antiqua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228600" y="3429000"/>
            <a:ext cx="4215007" cy="2819400"/>
            <a:chOff x="661793" y="3429000"/>
            <a:chExt cx="4215007" cy="2819400"/>
          </a:xfrm>
        </p:grpSpPr>
        <p:sp>
          <p:nvSpPr>
            <p:cNvPr id="13" name="TextBox 12"/>
            <p:cNvSpPr txBox="1"/>
            <p:nvPr/>
          </p:nvSpPr>
          <p:spPr>
            <a:xfrm>
              <a:off x="661793" y="34290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Bar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793" y="37908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Box-and-Whisker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314" y="41148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Circle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314" y="44766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Histogram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314" y="48006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314" y="51624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835" y="5486400"/>
              <a:ext cx="420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Stem-and-Leaf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8835" y="58482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Venn Diagram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57800" y="3200400"/>
            <a:ext cx="3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/>
                <a:cs typeface="Century"/>
              </a:rPr>
              <a:t>Ok, write down your choice on your “</a:t>
            </a:r>
            <a:r>
              <a:rPr lang="en-US" b="1" i="1" dirty="0" smtClean="0">
                <a:latin typeface="Century"/>
                <a:cs typeface="Century"/>
              </a:rPr>
              <a:t>Response Boards</a:t>
            </a:r>
            <a:r>
              <a:rPr lang="en-US" i="1" dirty="0" smtClean="0">
                <a:latin typeface="Century"/>
                <a:cs typeface="Century"/>
              </a:rPr>
              <a:t>”.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4191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That’s right, a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Stem-and-Leaf plot </a:t>
            </a:r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because </a:t>
            </a:r>
            <a:r>
              <a:rPr lang="en-US" sz="2000" u="sng" dirty="0" smtClean="0">
                <a:latin typeface="Arial Rounded MT Bold"/>
                <a:cs typeface="Arial Rounded MT Bold"/>
              </a:rPr>
              <a:t>it lists individual data in a condensed form</a:t>
            </a:r>
            <a:r>
              <a:rPr lang="en-US" sz="2000" dirty="0" smtClean="0">
                <a:latin typeface="Arial Rounded MT Bold"/>
                <a:cs typeface="Arial Rounded MT Bold"/>
              </a:rPr>
              <a:t>.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pic>
        <p:nvPicPr>
          <p:cNvPr id="23" name="Picture 22" descr="Pic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267200"/>
            <a:ext cx="2766792" cy="17198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5515752"/>
            <a:ext cx="3048000" cy="36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1" grpId="0"/>
      <p:bldP spid="12" grpId="0"/>
      <p:bldP spid="21" grpId="0"/>
      <p:bldP spid="25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H_11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" name="Picture 4" descr="EXAMPL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Select an Appropriate Display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8512" y="1219200"/>
            <a:ext cx="7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Last year at Evergreen Middle School, the cafeteria served the lunches to the following percentage of their students: </a:t>
            </a:r>
            <a:r>
              <a:rPr lang="en-US" sz="2000" b="1" i="1" dirty="0" smtClean="0">
                <a:latin typeface="Book Antiqua"/>
                <a:cs typeface="Book Antiqua"/>
              </a:rPr>
              <a:t>15% in Jan-Mar, 11% in Oct-Dec, 21% in Jul-Sept, and 53% in Apr-June</a:t>
            </a:r>
            <a:r>
              <a:rPr lang="en-US" sz="2000" dirty="0" smtClean="0">
                <a:latin typeface="Book Antiqua"/>
                <a:cs typeface="Book Antiqua"/>
              </a:rPr>
              <a:t>.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514600"/>
            <a:ext cx="7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So which graph type is best for this data type?</a:t>
            </a:r>
            <a:endParaRPr lang="en-US" sz="2000" dirty="0">
              <a:latin typeface="Book Antiqua"/>
              <a:cs typeface="Book Antiqua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228600" y="3429000"/>
            <a:ext cx="4215007" cy="2819400"/>
            <a:chOff x="661793" y="3429000"/>
            <a:chExt cx="4215007" cy="2819400"/>
          </a:xfrm>
        </p:grpSpPr>
        <p:sp>
          <p:nvSpPr>
            <p:cNvPr id="13" name="TextBox 12"/>
            <p:cNvSpPr txBox="1"/>
            <p:nvPr/>
          </p:nvSpPr>
          <p:spPr>
            <a:xfrm>
              <a:off x="661793" y="34290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Bar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793" y="37908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Box-and-Whisker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314" y="41148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Circle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314" y="44766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Histogram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314" y="48006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314" y="51624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835" y="5486400"/>
              <a:ext cx="420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Stem-and-Leaf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8835" y="58482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Venn Diagram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57800" y="3200400"/>
            <a:ext cx="3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/>
                <a:cs typeface="Century"/>
              </a:rPr>
              <a:t>Ok, write down your choice on your “</a:t>
            </a:r>
            <a:r>
              <a:rPr lang="en-US" b="1" i="1" dirty="0" smtClean="0">
                <a:latin typeface="Century"/>
                <a:cs typeface="Century"/>
              </a:rPr>
              <a:t>Response Boards</a:t>
            </a:r>
            <a:r>
              <a:rPr lang="en-US" i="1" dirty="0" smtClean="0">
                <a:latin typeface="Century"/>
                <a:cs typeface="Century"/>
              </a:rPr>
              <a:t>”.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41910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That’s right, a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Circle Graph </a:t>
            </a:r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because </a:t>
            </a:r>
            <a:r>
              <a:rPr lang="en-US" sz="2000" u="sng" dirty="0" smtClean="0">
                <a:latin typeface="Arial Rounded MT Bold"/>
                <a:cs typeface="Arial Rounded MT Bold"/>
              </a:rPr>
              <a:t>it compares parts of the data to the whole (100%)</a:t>
            </a:r>
            <a:r>
              <a:rPr lang="en-US" sz="2000" dirty="0" smtClean="0">
                <a:latin typeface="Arial Rounded MT Bold"/>
                <a:cs typeface="Arial Rounded MT Bold"/>
              </a:rPr>
              <a:t>.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pic>
        <p:nvPicPr>
          <p:cNvPr id="22" name="Picture 11" descr="9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114800"/>
            <a:ext cx="2514599" cy="2514601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28599" y="4166010"/>
            <a:ext cx="2278063" cy="36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1" grpId="0"/>
      <p:bldP spid="12" grpId="0"/>
      <p:bldP spid="21" grpId="0"/>
      <p:bldP spid="25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H_11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" name="Picture 4" descr="EXAMPL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Select an Appropriate Display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8512" y="1219200"/>
            <a:ext cx="7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In a recent poll, Evergreen Home School students reported </a:t>
            </a:r>
            <a:r>
              <a:rPr lang="en-US" sz="2000" b="1" i="1" dirty="0" smtClean="0">
                <a:latin typeface="Book Antiqua"/>
                <a:cs typeface="Book Antiqua"/>
              </a:rPr>
              <a:t>that 10 spent free time reading, 5 spent their time playing sports, 10 spent most of their free time listening to music, 7 preferred photography, and 18 had a variety of interests</a:t>
            </a:r>
            <a:r>
              <a:rPr lang="en-US" sz="2000" dirty="0" smtClean="0">
                <a:latin typeface="Book Antiqua"/>
                <a:cs typeface="Book Antiqua"/>
              </a:rPr>
              <a:t>.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724090"/>
            <a:ext cx="7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So which graph type is best for this data type?</a:t>
            </a:r>
            <a:endParaRPr lang="en-US" sz="2000" dirty="0">
              <a:latin typeface="Book Antiqua"/>
              <a:cs typeface="Book Antiqua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228600" y="3429000"/>
            <a:ext cx="4215007" cy="2819400"/>
            <a:chOff x="661793" y="3429000"/>
            <a:chExt cx="4215007" cy="2819400"/>
          </a:xfrm>
        </p:grpSpPr>
        <p:sp>
          <p:nvSpPr>
            <p:cNvPr id="13" name="TextBox 12"/>
            <p:cNvSpPr txBox="1"/>
            <p:nvPr/>
          </p:nvSpPr>
          <p:spPr>
            <a:xfrm>
              <a:off x="661793" y="34290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Bar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793" y="37908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Box-and-Whisker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314" y="41148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Circle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314" y="44766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Histogram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314" y="48006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314" y="51624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835" y="5486400"/>
              <a:ext cx="420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Stem-and-Leaf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8835" y="58482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Venn Diagram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57800" y="3200400"/>
            <a:ext cx="3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/>
                <a:cs typeface="Century"/>
              </a:rPr>
              <a:t>Ok, write down your choice on your “</a:t>
            </a:r>
            <a:r>
              <a:rPr lang="en-US" b="1" i="1" dirty="0" smtClean="0">
                <a:latin typeface="Century"/>
                <a:cs typeface="Century"/>
              </a:rPr>
              <a:t>Response Boards</a:t>
            </a:r>
            <a:r>
              <a:rPr lang="en-US" i="1" dirty="0" smtClean="0">
                <a:latin typeface="Century"/>
                <a:cs typeface="Century"/>
              </a:rPr>
              <a:t>”.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2691" y="4038600"/>
            <a:ext cx="2631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That’s right, a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Bar Graph </a:t>
            </a:r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because </a:t>
            </a:r>
            <a:r>
              <a:rPr lang="en-US" sz="2000" u="sng" dirty="0" smtClean="0">
                <a:latin typeface="Arial Rounded MT Bold"/>
                <a:cs typeface="Arial Rounded MT Bold"/>
              </a:rPr>
              <a:t>it shows the number of items in specific categories</a:t>
            </a:r>
            <a:r>
              <a:rPr lang="en-US" sz="2000" dirty="0" smtClean="0">
                <a:latin typeface="Arial Rounded MT Bold"/>
                <a:cs typeface="Arial Rounded MT Bold"/>
              </a:rPr>
              <a:t>.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pic>
        <p:nvPicPr>
          <p:cNvPr id="23" name="Picture 2" descr="9-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343400"/>
            <a:ext cx="2474091" cy="22098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28600" y="3484716"/>
            <a:ext cx="2057400" cy="36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1" grpId="0"/>
      <p:bldP spid="12" grpId="0"/>
      <p:bldP spid="21" grpId="0"/>
      <p:bldP spid="25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657600"/>
            <a:ext cx="3553768" cy="2135127"/>
          </a:xfrm>
          <a:prstGeom prst="rect">
            <a:avLst/>
          </a:prstGeom>
        </p:spPr>
      </p:pic>
      <p:pic>
        <p:nvPicPr>
          <p:cNvPr id="4" name="Picture 12" descr="LH_11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" name="Picture 4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Select an Appropriate Display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95008" y="1752600"/>
            <a:ext cx="347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So which graph type is best for this data type?</a:t>
            </a:r>
            <a:endParaRPr lang="en-US" sz="2000" dirty="0">
              <a:latin typeface="Book Antiqua"/>
              <a:cs typeface="Book Antiqua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52400" y="3124200"/>
            <a:ext cx="4215007" cy="2819400"/>
            <a:chOff x="661793" y="3429000"/>
            <a:chExt cx="4215007" cy="2819400"/>
          </a:xfrm>
        </p:grpSpPr>
        <p:sp>
          <p:nvSpPr>
            <p:cNvPr id="13" name="TextBox 12"/>
            <p:cNvSpPr txBox="1"/>
            <p:nvPr/>
          </p:nvSpPr>
          <p:spPr>
            <a:xfrm>
              <a:off x="661793" y="34290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Bar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793" y="37908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Box-and-Whisker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314" y="41148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Circle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314" y="44766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Histogram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314" y="48006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314" y="51624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835" y="5486400"/>
              <a:ext cx="420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Stem-and-Leaf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8835" y="58482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Venn Diagram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57800" y="3200400"/>
            <a:ext cx="3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/>
                <a:cs typeface="Century"/>
              </a:rPr>
              <a:t>Ok, write down your choice on your “</a:t>
            </a:r>
            <a:r>
              <a:rPr lang="en-US" b="1" i="1" dirty="0" smtClean="0">
                <a:latin typeface="Century"/>
                <a:cs typeface="Century"/>
              </a:rPr>
              <a:t>Response Boards</a:t>
            </a:r>
            <a:r>
              <a:rPr lang="en-US" i="1" dirty="0" smtClean="0">
                <a:latin typeface="Century"/>
                <a:cs typeface="Century"/>
              </a:rPr>
              <a:t>”.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41148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That’s right, a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Line Plot </a:t>
            </a:r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because </a:t>
            </a:r>
            <a:r>
              <a:rPr lang="en-US" sz="2000" u="sng" dirty="0" smtClean="0">
                <a:latin typeface="Arial Rounded MT Bold"/>
                <a:cs typeface="Arial Rounded MT Bold"/>
              </a:rPr>
              <a:t>it shows how many times each number occurs in the data</a:t>
            </a:r>
            <a:r>
              <a:rPr lang="en-US" sz="2000" dirty="0" smtClean="0">
                <a:latin typeface="Arial Rounded MT Bold"/>
                <a:cs typeface="Arial Rounded MT Bold"/>
              </a:rPr>
              <a:t>.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980" y="1371600"/>
            <a:ext cx="4517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The growth pattern for an average 7</a:t>
            </a:r>
            <a:r>
              <a:rPr lang="en-US" sz="2000" baseline="30000" dirty="0" smtClean="0">
                <a:latin typeface="Book Antiqua"/>
                <a:cs typeface="Book Antiqua"/>
              </a:rPr>
              <a:t>th</a:t>
            </a:r>
            <a:r>
              <a:rPr lang="en-US" sz="2000" dirty="0" smtClean="0">
                <a:latin typeface="Book Antiqua"/>
                <a:cs typeface="Book Antiqua"/>
              </a:rPr>
              <a:t> grader per month is </a:t>
            </a:r>
            <a:r>
              <a:rPr lang="en-US" sz="2000" b="1" dirty="0" smtClean="0">
                <a:latin typeface="Book Antiqua"/>
                <a:cs typeface="Book Antiqua"/>
              </a:rPr>
              <a:t>.1”, .1”, .3”, .3”, .3”, .6”, .6”, .6”, .7”, .8”, .9”, and 1”</a:t>
            </a:r>
            <a:r>
              <a:rPr lang="en-US" sz="2000" b="1" i="1" dirty="0" smtClean="0">
                <a:latin typeface="Book Antiqua"/>
                <a:cs typeface="Book Antiqua"/>
              </a:rPr>
              <a:t> per month</a:t>
            </a:r>
            <a:r>
              <a:rPr lang="en-US" sz="2000" i="1" dirty="0" smtClean="0">
                <a:latin typeface="Book Antiqua"/>
                <a:cs typeface="Book Antiqua"/>
              </a:rPr>
              <a:t>.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4890174"/>
            <a:ext cx="2057400" cy="36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2" grpId="0"/>
      <p:bldP spid="21" grpId="0"/>
      <p:bldP spid="25" grpId="0"/>
      <p:bldP spid="23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H_11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" name="Picture 4" descr="EXAMPL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Select an Appropriate Display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95008" y="1498937"/>
            <a:ext cx="347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So which graph type is best for this data type?</a:t>
            </a:r>
            <a:endParaRPr lang="en-US" sz="2000" dirty="0">
              <a:latin typeface="Book Antiqua"/>
              <a:cs typeface="Book Antiqua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52400" y="3352800"/>
            <a:ext cx="4215007" cy="2819400"/>
            <a:chOff x="661793" y="3429000"/>
            <a:chExt cx="4215007" cy="2819400"/>
          </a:xfrm>
        </p:grpSpPr>
        <p:sp>
          <p:nvSpPr>
            <p:cNvPr id="13" name="TextBox 12"/>
            <p:cNvSpPr txBox="1"/>
            <p:nvPr/>
          </p:nvSpPr>
          <p:spPr>
            <a:xfrm>
              <a:off x="661793" y="34290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Bar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793" y="37908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Box-and-Whisker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314" y="41148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Circle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314" y="44766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Histogram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314" y="48006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314" y="51624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835" y="5486400"/>
              <a:ext cx="420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Stem-and-Leaf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8835" y="58482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Venn Diagram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43400" y="2895600"/>
            <a:ext cx="3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/>
                <a:cs typeface="Century"/>
              </a:rPr>
              <a:t>Ok, write down your choice on your “</a:t>
            </a:r>
            <a:r>
              <a:rPr lang="en-US" b="1" i="1" dirty="0" smtClean="0">
                <a:latin typeface="Century"/>
                <a:cs typeface="Century"/>
              </a:rPr>
              <a:t>Response Boards</a:t>
            </a:r>
            <a:r>
              <a:rPr lang="en-US" i="1" dirty="0" smtClean="0">
                <a:latin typeface="Century"/>
                <a:cs typeface="Century"/>
              </a:rPr>
              <a:t>”.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37338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That’s right, a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Venn Diagram </a:t>
            </a:r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because </a:t>
            </a:r>
            <a:r>
              <a:rPr lang="en-US" sz="2000" u="sng" dirty="0" smtClean="0">
                <a:latin typeface="Arial Rounded MT Bold"/>
                <a:cs typeface="Arial Rounded MT Bold"/>
              </a:rPr>
              <a:t>it shows how elements among sets of data are related</a:t>
            </a:r>
            <a:r>
              <a:rPr lang="en-US" sz="2000" dirty="0" smtClean="0">
                <a:latin typeface="Arial Rounded MT Bold"/>
                <a:cs typeface="Arial Rounded MT Bold"/>
              </a:rPr>
              <a:t>.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980" y="1295400"/>
            <a:ext cx="4517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Mr. Mitchell’s 7</a:t>
            </a:r>
            <a:r>
              <a:rPr lang="en-US" sz="2000" baseline="30000" dirty="0" smtClean="0">
                <a:latin typeface="Book Antiqua"/>
                <a:cs typeface="Book Antiqua"/>
              </a:rPr>
              <a:t>th</a:t>
            </a:r>
            <a:r>
              <a:rPr lang="en-US" sz="2000" dirty="0" smtClean="0">
                <a:latin typeface="Book Antiqua"/>
                <a:cs typeface="Book Antiqua"/>
              </a:rPr>
              <a:t> grade students recent math/science scores are as follows:  </a:t>
            </a:r>
            <a:r>
              <a:rPr lang="en-US" sz="2000" b="1" i="1" dirty="0" smtClean="0">
                <a:latin typeface="Book Antiqua"/>
                <a:cs typeface="Book Antiqua"/>
              </a:rPr>
              <a:t>Math 10, Science 15, both Math and Science 6</a:t>
            </a:r>
            <a:r>
              <a:rPr lang="en-US" sz="2000" dirty="0" smtClean="0">
                <a:latin typeface="Book Antiqua"/>
                <a:cs typeface="Book Antiqua"/>
              </a:rPr>
              <a:t>.</a:t>
            </a:r>
            <a:endParaRPr lang="en-US" sz="2000" dirty="0">
              <a:latin typeface="Book Antiqua"/>
              <a:cs typeface="Book Antiqua"/>
            </a:endParaRPr>
          </a:p>
        </p:txBody>
      </p:sp>
      <p:pic>
        <p:nvPicPr>
          <p:cNvPr id="24" name="Picture 23" descr="Venn Diagram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00" y="4191000"/>
            <a:ext cx="2501900" cy="236290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52400" y="5810310"/>
            <a:ext cx="2575055" cy="36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2" grpId="0"/>
      <p:bldP spid="21" grpId="0"/>
      <p:bldP spid="25" grpId="0"/>
      <p:bldP spid="23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H_11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" name="Picture 4" descr="EXAMPL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Select an Appropriate Display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95008" y="1498937"/>
            <a:ext cx="347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So which graph type is best for this data type?</a:t>
            </a:r>
            <a:endParaRPr lang="en-US" sz="2000" dirty="0">
              <a:latin typeface="Book Antiqua"/>
              <a:cs typeface="Book Antiqua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52400" y="3733800"/>
            <a:ext cx="4215007" cy="2819400"/>
            <a:chOff x="661793" y="3429000"/>
            <a:chExt cx="4215007" cy="2819400"/>
          </a:xfrm>
        </p:grpSpPr>
        <p:sp>
          <p:nvSpPr>
            <p:cNvPr id="13" name="TextBox 12"/>
            <p:cNvSpPr txBox="1"/>
            <p:nvPr/>
          </p:nvSpPr>
          <p:spPr>
            <a:xfrm>
              <a:off x="661793" y="34290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Bar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793" y="37908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Box-and-Whisker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314" y="41148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Circle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314" y="44766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Histogram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314" y="48006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314" y="51624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835" y="5486400"/>
              <a:ext cx="420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Stem-and-Leaf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8835" y="58482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Venn Diagram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94312" y="2514600"/>
            <a:ext cx="3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/>
                <a:cs typeface="Century"/>
              </a:rPr>
              <a:t>Ok, write down your choice on your “</a:t>
            </a:r>
            <a:r>
              <a:rPr lang="en-US" b="1" i="1" dirty="0" smtClean="0">
                <a:latin typeface="Century"/>
                <a:cs typeface="Century"/>
              </a:rPr>
              <a:t>Response Boards</a:t>
            </a:r>
            <a:r>
              <a:rPr lang="en-US" i="1" dirty="0" smtClean="0">
                <a:latin typeface="Century"/>
                <a:cs typeface="Century"/>
              </a:rPr>
              <a:t>”.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6600" y="4191000"/>
            <a:ext cx="205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That’s right, a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Line Graph </a:t>
            </a:r>
            <a:r>
              <a:rPr lang="en-US" sz="2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because </a:t>
            </a:r>
            <a:r>
              <a:rPr lang="en-US" sz="2000" u="sng" dirty="0" smtClean="0">
                <a:latin typeface="Arial Rounded MT Bold"/>
                <a:cs typeface="Arial Rounded MT Bold"/>
              </a:rPr>
              <a:t>it shows change over a period of time</a:t>
            </a:r>
            <a:r>
              <a:rPr lang="en-US" sz="2000" dirty="0" smtClean="0">
                <a:latin typeface="Arial Rounded MT Bold"/>
                <a:cs typeface="Arial Rounded MT Bold"/>
              </a:rPr>
              <a:t>.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980" y="1295400"/>
            <a:ext cx="4517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A car depreciates (losses value) every year. </a:t>
            </a:r>
            <a:r>
              <a:rPr lang="en-US" sz="2000" dirty="0" err="1" smtClean="0">
                <a:latin typeface="Book Antiqua"/>
                <a:cs typeface="Book Antiqua"/>
              </a:rPr>
              <a:t>Katey</a:t>
            </a:r>
            <a:r>
              <a:rPr lang="en-US" sz="2000" dirty="0" smtClean="0">
                <a:latin typeface="Book Antiqua"/>
                <a:cs typeface="Book Antiqua"/>
              </a:rPr>
              <a:t> bought a car in 2001 for $24</a:t>
            </a:r>
            <a:r>
              <a:rPr lang="en-US" sz="1600" dirty="0" smtClean="0">
                <a:latin typeface="Book Antiqua"/>
                <a:cs typeface="Book Antiqua"/>
              </a:rPr>
              <a:t>K</a:t>
            </a:r>
            <a:r>
              <a:rPr lang="en-US" sz="2000" dirty="0" smtClean="0">
                <a:latin typeface="Book Antiqua"/>
                <a:cs typeface="Book Antiqua"/>
              </a:rPr>
              <a:t>. </a:t>
            </a:r>
            <a:r>
              <a:rPr lang="en-US" sz="2000" b="1" i="1" dirty="0" smtClean="0">
                <a:latin typeface="Book Antiqua"/>
                <a:cs typeface="Book Antiqua"/>
              </a:rPr>
              <a:t>In 2002 it had depreciated to $22.5</a:t>
            </a:r>
            <a:r>
              <a:rPr lang="en-US" sz="1600" b="1" i="1" dirty="0" smtClean="0">
                <a:latin typeface="Book Antiqua"/>
                <a:cs typeface="Book Antiqua"/>
              </a:rPr>
              <a:t>K</a:t>
            </a:r>
            <a:r>
              <a:rPr lang="en-US" sz="2000" b="1" i="1" dirty="0" smtClean="0">
                <a:latin typeface="Book Antiqua"/>
                <a:cs typeface="Book Antiqua"/>
              </a:rPr>
              <a:t>, in 2003 to $19.7</a:t>
            </a:r>
            <a:r>
              <a:rPr lang="en-US" sz="1600" b="1" i="1" dirty="0" smtClean="0">
                <a:latin typeface="Book Antiqua"/>
                <a:cs typeface="Book Antiqua"/>
              </a:rPr>
              <a:t>k, </a:t>
            </a:r>
            <a:r>
              <a:rPr lang="en-US" sz="2000" b="1" i="1" dirty="0" smtClean="0">
                <a:latin typeface="Book Antiqua"/>
                <a:cs typeface="Book Antiqua"/>
              </a:rPr>
              <a:t>by 2004 to $17.5, by 2005 to $14.5</a:t>
            </a:r>
            <a:r>
              <a:rPr lang="en-US" sz="1600" b="1" i="1" dirty="0" smtClean="0">
                <a:latin typeface="Book Antiqua"/>
                <a:cs typeface="Book Antiqua"/>
              </a:rPr>
              <a:t>K</a:t>
            </a:r>
            <a:r>
              <a:rPr lang="en-US" sz="2000" b="1" i="1" dirty="0" smtClean="0">
                <a:latin typeface="Book Antiqua"/>
                <a:cs typeface="Book Antiqua"/>
              </a:rPr>
              <a:t>, by 2006</a:t>
            </a:r>
            <a:r>
              <a:rPr lang="en-US" sz="1600" b="1" i="1" dirty="0" smtClean="0">
                <a:latin typeface="Book Antiqua"/>
                <a:cs typeface="Book Antiqua"/>
              </a:rPr>
              <a:t>K</a:t>
            </a:r>
            <a:r>
              <a:rPr lang="en-US" sz="2000" b="1" i="1" dirty="0" smtClean="0">
                <a:latin typeface="Book Antiqua"/>
                <a:cs typeface="Book Antiqua"/>
              </a:rPr>
              <a:t> to $10</a:t>
            </a:r>
            <a:r>
              <a:rPr lang="en-US" sz="1600" b="1" i="1" dirty="0" smtClean="0">
                <a:latin typeface="Book Antiqua"/>
                <a:cs typeface="Book Antiqua"/>
              </a:rPr>
              <a:t>K</a:t>
            </a:r>
            <a:r>
              <a:rPr lang="en-US" sz="2000" b="1" i="1" dirty="0" smtClean="0">
                <a:latin typeface="Book Antiqua"/>
                <a:cs typeface="Book Antiqua"/>
              </a:rPr>
              <a:t>, and to 2007 by $5.8</a:t>
            </a:r>
            <a:r>
              <a:rPr lang="en-US" sz="1600" b="1" i="1" dirty="0" smtClean="0">
                <a:latin typeface="Book Antiqua"/>
                <a:cs typeface="Book Antiqua"/>
              </a:rPr>
              <a:t>K</a:t>
            </a:r>
            <a:r>
              <a:rPr lang="en-US" sz="2000" dirty="0" smtClean="0">
                <a:latin typeface="Book Antiqua"/>
                <a:cs typeface="Book Antiqua"/>
              </a:rPr>
              <a:t>.</a:t>
            </a:r>
            <a:endParaRPr lang="en-US" sz="2000" dirty="0">
              <a:latin typeface="Book Antiqua"/>
              <a:cs typeface="Book Antiqua"/>
            </a:endParaRPr>
          </a:p>
        </p:txBody>
      </p:sp>
      <p:pic>
        <p:nvPicPr>
          <p:cNvPr id="22" name="Picture 21" descr="line_exampl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665537"/>
            <a:ext cx="3066362" cy="29638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52400" y="5149500"/>
            <a:ext cx="2057400" cy="36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2" grpId="0"/>
      <p:bldP spid="21" grpId="0"/>
      <p:bldP spid="25" grpId="0"/>
      <p:bldP spid="23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22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23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2997" name="Oval 5"/>
          <p:cNvSpPr>
            <a:spLocks noChangeArrowheads="1"/>
          </p:cNvSpPr>
          <p:nvPr/>
        </p:nvSpPr>
        <p:spPr bwMode="auto">
          <a:xfrm>
            <a:off x="1077256" y="3813894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99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800350"/>
            <a:ext cx="4800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37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40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40.5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43</a:t>
            </a:r>
          </a:p>
        </p:txBody>
      </p:sp>
      <p:sp>
        <p:nvSpPr>
          <p:cNvPr id="212999" name="TPQuestion"/>
          <p:cNvSpPr>
            <a:spLocks noChangeArrowheads="1"/>
          </p:cNvSpPr>
          <p:nvPr/>
        </p:nvSpPr>
        <p:spPr bwMode="auto">
          <a:xfrm>
            <a:off x="685800" y="1800225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</a:rPr>
              <a:t>What is the median of the following set of data?</a:t>
            </a:r>
            <a:r>
              <a:rPr lang="en-US" sz="2400" b="1" dirty="0" smtClean="0">
                <a:solidFill>
                  <a:srgbClr val="00539D"/>
                </a:solidFill>
              </a:rPr>
              <a:t/>
            </a:r>
            <a:br>
              <a:rPr lang="en-US" sz="2400" b="1" dirty="0" smtClean="0">
                <a:solidFill>
                  <a:srgbClr val="00539D"/>
                </a:solidFill>
              </a:rPr>
            </a:br>
            <a:r>
              <a:rPr lang="en-US" sz="2400" b="1" dirty="0" smtClean="0">
                <a:solidFill>
                  <a:srgbClr val="00539D"/>
                </a:solidFill>
              </a:rPr>
              <a:t>				</a:t>
            </a:r>
            <a:r>
              <a:rPr lang="en-US" sz="2400" b="1" dirty="0" smtClean="0">
                <a:solidFill>
                  <a:srgbClr val="000000"/>
                </a:solidFill>
              </a:rPr>
              <a:t>40</a:t>
            </a:r>
            <a:r>
              <a:rPr lang="en-US" sz="2400" b="1" dirty="0">
                <a:solidFill>
                  <a:srgbClr val="000000"/>
                </a:solidFill>
              </a:rPr>
              <a:t>, 50, 52, 33, 34, 37, 37, 43, 47</a:t>
            </a:r>
          </a:p>
        </p:txBody>
      </p:sp>
      <p:sp>
        <p:nvSpPr>
          <p:cNvPr id="60431" name="Text Box 17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11-4)</a:t>
            </a:r>
          </a:p>
        </p:txBody>
      </p:sp>
      <p:pic>
        <p:nvPicPr>
          <p:cNvPr id="60432" name="Picture 18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18" name="Picture 26" descr="CAStdPrac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 descr="Example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 animBg="1"/>
      <p:bldP spid="212998" grpId="0" autoUpdateAnimBg="0"/>
      <p:bldP spid="21299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H_11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" name="Picture 4" descr="EXAMPL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Select an Appropriate Display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12192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/>
                <a:cs typeface="Book Antiqua"/>
              </a:rPr>
              <a:t>So which graph type is best for this data type?</a:t>
            </a:r>
            <a:endParaRPr lang="en-US" sz="2000" dirty="0">
              <a:latin typeface="Book Antiqua"/>
              <a:cs typeface="Book Antiqua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152400" y="2971800"/>
            <a:ext cx="4215007" cy="2819400"/>
            <a:chOff x="661793" y="3429000"/>
            <a:chExt cx="4215007" cy="2819400"/>
          </a:xfrm>
        </p:grpSpPr>
        <p:sp>
          <p:nvSpPr>
            <p:cNvPr id="13" name="TextBox 12"/>
            <p:cNvSpPr txBox="1"/>
            <p:nvPr/>
          </p:nvSpPr>
          <p:spPr>
            <a:xfrm>
              <a:off x="661793" y="34290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Bar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1793" y="37908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Box-and-Whisker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314" y="41148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Circle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5314" y="44766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Histogram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314" y="4800600"/>
              <a:ext cx="276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</a:t>
              </a:r>
              <a:r>
                <a:rPr lang="en-US" sz="2000" dirty="0" smtClean="0">
                  <a:latin typeface="American Typewriter"/>
                  <a:cs typeface="American Typewriter"/>
                </a:rPr>
                <a:t>graph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314" y="51624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Line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835" y="5486400"/>
              <a:ext cx="420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Stem-and-Leaf Plot</a:t>
              </a:r>
              <a:endParaRPr lang="en-US" sz="2000" dirty="0">
                <a:latin typeface="American Typewriter"/>
                <a:cs typeface="American Typewriter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8835" y="5848290"/>
              <a:ext cx="3910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merican Typewriter"/>
                  <a:cs typeface="American Typewriter"/>
                </a:rPr>
                <a:t>- A </a:t>
              </a:r>
              <a:r>
                <a:rPr lang="en-US" sz="2000" b="1" dirty="0" smtClean="0">
                  <a:latin typeface="American Typewriter"/>
                  <a:cs typeface="American Typewriter"/>
                </a:rPr>
                <a:t>Venn Diagram</a:t>
              </a:r>
              <a:endParaRPr lang="en-US" sz="2000" b="1" dirty="0">
                <a:latin typeface="American Typewriter"/>
                <a:cs typeface="American Typewriter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71329" y="2769007"/>
            <a:ext cx="3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"/>
                <a:cs typeface="Century"/>
              </a:rPr>
              <a:t>Ok, write down your choice on your “</a:t>
            </a:r>
            <a:r>
              <a:rPr lang="en-US" b="1" i="1" dirty="0" smtClean="0">
                <a:latin typeface="Century"/>
                <a:cs typeface="Century"/>
              </a:rPr>
              <a:t>Response Boards</a:t>
            </a:r>
            <a:r>
              <a:rPr lang="en-US" i="1" dirty="0" smtClean="0">
                <a:latin typeface="Century"/>
                <a:cs typeface="Century"/>
              </a:rPr>
              <a:t>”.</a:t>
            </a:r>
            <a:endParaRPr lang="en-US" dirty="0">
              <a:latin typeface="Century"/>
              <a:cs typeface="Century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5562600"/>
            <a:ext cx="5600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That’s right, a </a:t>
            </a:r>
            <a:r>
              <a:rPr lang="en-US" sz="2000" b="1" dirty="0" smtClean="0">
                <a:solidFill>
                  <a:srgbClr val="FF0000"/>
                </a:solidFill>
              </a:rPr>
              <a:t>Box-and-Whisker </a:t>
            </a:r>
            <a:r>
              <a:rPr lang="en-US" sz="2000" dirty="0" smtClean="0">
                <a:solidFill>
                  <a:srgbClr val="FF0000"/>
                </a:solidFill>
              </a:rPr>
              <a:t>because </a:t>
            </a:r>
            <a:r>
              <a:rPr lang="en-US" sz="2000" u="sng" dirty="0" smtClean="0">
                <a:latin typeface="Arial Rounded MT Bold"/>
                <a:cs typeface="Arial Rounded MT Bold"/>
              </a:rPr>
              <a:t>it shows measures of variation for a data set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" name="Picture 25" descr="Picture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942" y="4009916"/>
            <a:ext cx="5302250" cy="1019284"/>
          </a:xfrm>
          <a:prstGeom prst="rect">
            <a:avLst/>
          </a:prstGeom>
        </p:spPr>
      </p:pic>
      <p:pic>
        <p:nvPicPr>
          <p:cNvPr id="27" name="Picture 26" descr="Picture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749622"/>
            <a:ext cx="3529207" cy="68877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2400" y="3383526"/>
            <a:ext cx="3581400" cy="361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2" grpId="0"/>
      <p:bldP spid="21" grpId="0"/>
      <p:bldP spid="25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9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263340"/>
            <a:ext cx="1695450" cy="1409885"/>
          </a:xfrm>
          <a:prstGeom prst="rect">
            <a:avLst/>
          </a:prstGeom>
          <a:noFill/>
        </p:spPr>
      </p:pic>
      <p:pic>
        <p:nvPicPr>
          <p:cNvPr id="6" name="Picture 11" descr="9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304801"/>
            <a:ext cx="1600200" cy="1600201"/>
          </a:xfrm>
          <a:prstGeom prst="rect">
            <a:avLst/>
          </a:prstGeom>
          <a:noFill/>
        </p:spPr>
      </p:pic>
      <p:pic>
        <p:nvPicPr>
          <p:cNvPr id="15" name="Picture 2" descr="9-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241" y="5057775"/>
            <a:ext cx="1699160" cy="1517650"/>
          </a:xfrm>
          <a:prstGeom prst="rect">
            <a:avLst/>
          </a:prstGeom>
          <a:noFill/>
        </p:spPr>
      </p:pic>
      <p:pic>
        <p:nvPicPr>
          <p:cNvPr id="16" name="Picture 15" descr="line_exampl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200" y="2590800"/>
            <a:ext cx="2390775" cy="2117725"/>
          </a:xfrm>
          <a:prstGeom prst="rect">
            <a:avLst/>
          </a:prstGeom>
        </p:spPr>
      </p:pic>
      <p:pic>
        <p:nvPicPr>
          <p:cNvPr id="18" name="Picture 17" descr="StressedStudent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595" y="1905000"/>
            <a:ext cx="3416300" cy="3048000"/>
          </a:xfrm>
          <a:prstGeom prst="rect">
            <a:avLst/>
          </a:prstGeom>
        </p:spPr>
      </p:pic>
      <p:grpSp>
        <p:nvGrpSpPr>
          <p:cNvPr id="2" name="Group 20"/>
          <p:cNvGrpSpPr/>
          <p:nvPr/>
        </p:nvGrpSpPr>
        <p:grpSpPr>
          <a:xfrm>
            <a:off x="5181600" y="1222632"/>
            <a:ext cx="2286000" cy="1071305"/>
            <a:chOff x="5181600" y="1070232"/>
            <a:chExt cx="2286000" cy="1071305"/>
          </a:xfrm>
        </p:grpSpPr>
        <p:sp>
          <p:nvSpPr>
            <p:cNvPr id="19" name="Oval Callout 18"/>
            <p:cNvSpPr/>
            <p:nvPr/>
          </p:nvSpPr>
          <p:spPr>
            <a:xfrm>
              <a:off x="5181600" y="1070232"/>
              <a:ext cx="2057400" cy="1071305"/>
            </a:xfrm>
            <a:prstGeom prst="wedgeEllipseCallout">
              <a:avLst>
                <a:gd name="adj1" fmla="val -65596"/>
                <a:gd name="adj2" fmla="val 5172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0200" y="1371600"/>
              <a:ext cx="2057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So what’s the best one?</a:t>
              </a:r>
              <a:endParaRPr lang="en-US" sz="1400" dirty="0"/>
            </a:p>
          </p:txBody>
        </p:sp>
      </p:grpSp>
      <p:pic>
        <p:nvPicPr>
          <p:cNvPr id="29" name="Picture 28" descr="Picture 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0200" y="5057775"/>
            <a:ext cx="2014537" cy="1252280"/>
          </a:xfrm>
          <a:prstGeom prst="rect">
            <a:avLst/>
          </a:prstGeom>
        </p:spPr>
      </p:pic>
      <p:pic>
        <p:nvPicPr>
          <p:cNvPr id="30" name="Picture 29" descr="Venn Diagram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7088" y="5054600"/>
            <a:ext cx="1828800" cy="1727200"/>
          </a:xfrm>
          <a:prstGeom prst="rect">
            <a:avLst/>
          </a:prstGeom>
        </p:spPr>
      </p:pic>
      <p:pic>
        <p:nvPicPr>
          <p:cNvPr id="31" name="Picture 30" descr="Picture 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232" y="2590800"/>
            <a:ext cx="2410768" cy="1448405"/>
          </a:xfrm>
          <a:prstGeom prst="rect">
            <a:avLst/>
          </a:prstGeom>
        </p:spPr>
      </p:pic>
      <p:pic>
        <p:nvPicPr>
          <p:cNvPr id="33" name="Picture 32" descr="Picture 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2595" y="304801"/>
            <a:ext cx="2695575" cy="72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H_11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" name="Picture 4" descr="EXAMPLEhe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Select an Appropriate Display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59205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Baskerville Old Face"/>
                <a:cs typeface="Baskerville Old Face"/>
              </a:rPr>
              <a:t>Bottom Line!</a:t>
            </a:r>
            <a:endParaRPr lang="en-US" sz="8800" dirty="0">
              <a:latin typeface="Baskerville Old Face"/>
              <a:cs typeface="Baskerville Old Fac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8800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Bank Gothic"/>
                <a:cs typeface="Bank Gothic"/>
              </a:rPr>
              <a:t>You Be the Judge!</a:t>
            </a:r>
            <a:endParaRPr lang="en-US" sz="8800" dirty="0">
              <a:latin typeface="Bank Gothic"/>
              <a:cs typeface="Bank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/>
      <p:bldP spid="9" grpId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4" name="Picture 4" descr="MAC3_p5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13" y="1211263"/>
            <a:ext cx="8135937" cy="4646612"/>
          </a:xfrm>
          <a:prstGeom prst="rect">
            <a:avLst/>
          </a:prstGeom>
          <a:noFill/>
        </p:spPr>
      </p:pic>
      <p:pic>
        <p:nvPicPr>
          <p:cNvPr id="471047" name="Picture 7" descr="LH_11-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100" name="Picture 12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3092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473095" name="Picture 7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473097" name="Picture 9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22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1100138" y="36337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7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542342"/>
            <a:ext cx="5334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43; 34; 39; 31; 8; 16; 17; 59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43; 35; 39; 31; 8; 16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43; 35; 39; 31; 8; 59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43; 34; 31; 39; 8; 16; 17; 59</a:t>
            </a:r>
          </a:p>
        </p:txBody>
      </p:sp>
      <p:sp>
        <p:nvSpPr>
          <p:cNvPr id="216071" name="TPQuestion"/>
          <p:cNvSpPr>
            <a:spLocks noChangeArrowheads="1"/>
          </p:cNvSpPr>
          <p:nvPr/>
        </p:nvSpPr>
        <p:spPr bwMode="auto">
          <a:xfrm>
            <a:off x="685800" y="1371600"/>
            <a:ext cx="822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the range, median, upper and lower quartiles, </a:t>
            </a:r>
            <a:r>
              <a:rPr lang="en-US" sz="2400" b="1" dirty="0" err="1">
                <a:solidFill>
                  <a:srgbClr val="0000FF"/>
                </a:solidFill>
              </a:rPr>
              <a:t>interquartile</a:t>
            </a:r>
            <a:r>
              <a:rPr lang="en-US" sz="2400" b="1" dirty="0">
                <a:solidFill>
                  <a:srgbClr val="0000FF"/>
                </a:solidFill>
              </a:rPr>
              <a:t> range, and any outliers for the following set of data. 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				</a:t>
            </a:r>
            <a:r>
              <a:rPr lang="en-US" sz="2400" b="1" dirty="0" smtClean="0"/>
              <a:t>38</a:t>
            </a:r>
            <a:r>
              <a:rPr lang="en-US" sz="2400" b="1" dirty="0"/>
              <a:t>, 31, 35, 17, 59, 32, 16, 41, 33, 39</a:t>
            </a:r>
          </a:p>
        </p:txBody>
      </p:sp>
      <p:sp>
        <p:nvSpPr>
          <p:cNvPr id="66575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11-5)</a:t>
            </a:r>
          </a:p>
        </p:txBody>
      </p:sp>
      <p:pic>
        <p:nvPicPr>
          <p:cNvPr id="66576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4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4478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nimBg="1"/>
      <p:bldP spid="216070" grpId="0" autoUpdateAnimBg="0"/>
      <p:bldP spid="21607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9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8117" name="Oval 5"/>
          <p:cNvSpPr>
            <a:spLocks noChangeArrowheads="1"/>
          </p:cNvSpPr>
          <p:nvPr/>
        </p:nvSpPr>
        <p:spPr bwMode="auto">
          <a:xfrm>
            <a:off x="1077256" y="4738134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11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2415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6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23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  <a:sym typeface="Symbol" pitchFamily="-97" charset="2"/>
              </a:rPr>
              <a:t>25</a:t>
            </a:r>
            <a:endParaRPr lang="pt-BR" sz="2400" b="1" dirty="0">
              <a:solidFill>
                <a:schemeClr val="tx1"/>
              </a:solidFill>
              <a:sym typeface="Symbol" pitchFamily="-97" charset="2"/>
            </a:endParaRPr>
          </a:p>
        </p:txBody>
      </p:sp>
      <p:sp>
        <p:nvSpPr>
          <p:cNvPr id="218119" name="TPQuestion"/>
          <p:cNvSpPr>
            <a:spLocks noChangeArrowheads="1"/>
          </p:cNvSpPr>
          <p:nvPr/>
        </p:nvSpPr>
        <p:spPr bwMode="auto">
          <a:xfrm>
            <a:off x="685800" y="176847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the </a:t>
            </a:r>
            <a:r>
              <a:rPr lang="en-US" sz="2400" b="1" dirty="0" err="1">
                <a:solidFill>
                  <a:srgbClr val="0000FF"/>
                </a:solidFill>
              </a:rPr>
              <a:t>interquartile</a:t>
            </a:r>
            <a:r>
              <a:rPr lang="en-US" sz="2400" b="1" dirty="0">
                <a:solidFill>
                  <a:srgbClr val="0000FF"/>
                </a:solidFill>
              </a:rPr>
              <a:t> range of the data shown in the stem-and-leaf plot.</a:t>
            </a:r>
          </a:p>
        </p:txBody>
      </p:sp>
      <p:sp>
        <p:nvSpPr>
          <p:cNvPr id="70670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11-5)</a:t>
            </a:r>
          </a:p>
        </p:txBody>
      </p:sp>
      <p:pic>
        <p:nvPicPr>
          <p:cNvPr id="70671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895600" y="2701924"/>
            <a:ext cx="2971800" cy="3013075"/>
            <a:chOff x="1824" y="1702"/>
            <a:chExt cx="1462" cy="1297"/>
          </a:xfrm>
        </p:grpSpPr>
        <p:pic>
          <p:nvPicPr>
            <p:cNvPr id="70675" name="Picture 21" descr="5m_9_6A"/>
            <p:cNvPicPr>
              <a:picLocks noChangeAspect="1" noChangeArrowheads="1"/>
            </p:cNvPicPr>
            <p:nvPr/>
          </p:nvPicPr>
          <p:blipFill>
            <a:blip r:embed="rId9"/>
            <a:srcRect r="24959" b="20171"/>
            <a:stretch>
              <a:fillRect/>
            </a:stretch>
          </p:blipFill>
          <p:spPr bwMode="auto">
            <a:xfrm>
              <a:off x="1824" y="1702"/>
              <a:ext cx="1344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76" name="Text Box 26"/>
            <p:cNvSpPr txBox="1">
              <a:spLocks noChangeArrowheads="1"/>
            </p:cNvSpPr>
            <p:nvPr/>
          </p:nvSpPr>
          <p:spPr bwMode="auto">
            <a:xfrm>
              <a:off x="2474" y="2688"/>
              <a:ext cx="812" cy="31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i="1">
                  <a:solidFill>
                    <a:srgbClr val="00539D"/>
                  </a:solidFill>
                </a:rPr>
                <a:t>3</a:t>
              </a:r>
              <a:r>
                <a:rPr lang="en-US">
                  <a:solidFill>
                    <a:srgbClr val="00539D"/>
                  </a:solidFill>
                </a:rPr>
                <a:t>|</a:t>
              </a:r>
              <a:r>
                <a:rPr lang="en-US" i="1">
                  <a:solidFill>
                    <a:srgbClr val="00539D"/>
                  </a:solidFill>
                </a:rPr>
                <a:t>4</a:t>
              </a:r>
              <a:r>
                <a:rPr lang="en-US">
                  <a:solidFill>
                    <a:srgbClr val="00539D"/>
                  </a:solidFill>
                </a:rPr>
                <a:t> = </a:t>
              </a:r>
              <a:r>
                <a:rPr lang="en-US" i="1">
                  <a:solidFill>
                    <a:srgbClr val="00539D"/>
                  </a:solidFill>
                </a:rPr>
                <a:t>34</a:t>
              </a:r>
            </a:p>
          </p:txBody>
        </p:sp>
      </p:grpSp>
      <p:pic>
        <p:nvPicPr>
          <p:cNvPr id="218144" name="Picture 32" descr="CAStdPra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8" descr="Example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8288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 animBg="1"/>
      <p:bldP spid="218118" grpId="0" autoUpdateAnimBg="0"/>
      <p:bldP spid="2181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32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5486400" y="40386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1189" name="Oval 5"/>
          <p:cNvSpPr>
            <a:spLocks noChangeArrowheads="1"/>
          </p:cNvSpPr>
          <p:nvPr/>
        </p:nvSpPr>
        <p:spPr bwMode="auto">
          <a:xfrm>
            <a:off x="1042933" y="495497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1" name="TPQuestion"/>
          <p:cNvSpPr>
            <a:spLocks noChangeArrowheads="1"/>
          </p:cNvSpPr>
          <p:nvPr/>
        </p:nvSpPr>
        <p:spPr bwMode="auto">
          <a:xfrm>
            <a:off x="685800" y="165735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Which choice shows a box-and-whisker plot for the following set of data?</a:t>
            </a:r>
            <a:r>
              <a:rPr lang="en-US" sz="2400" b="1" dirty="0" smtClean="0">
                <a:solidFill>
                  <a:srgbClr val="0000FF"/>
                </a:solidFill>
              </a:rPr>
              <a:t> 		</a:t>
            </a:r>
            <a:r>
              <a:rPr lang="en-US" sz="2400" b="1" dirty="0" smtClean="0"/>
              <a:t>51</a:t>
            </a:r>
            <a:r>
              <a:rPr lang="en-US" sz="2400" b="1" dirty="0"/>
              <a:t>, 59, 67, 70, 76, 44, 52, 63, 69, 73, 99</a:t>
            </a:r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11-6)</a:t>
            </a:r>
          </a:p>
        </p:txBody>
      </p:sp>
      <p:pic>
        <p:nvPicPr>
          <p:cNvPr id="80911" name="Picture 16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066800" y="2976563"/>
            <a:ext cx="4876800" cy="3398837"/>
            <a:chOff x="672" y="1875"/>
            <a:chExt cx="3072" cy="2141"/>
          </a:xfrm>
        </p:grpSpPr>
        <p:sp>
          <p:nvSpPr>
            <p:cNvPr id="80913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896"/>
              <a:ext cx="3072" cy="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r>
                <a:rPr lang="pt-BR" b="1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700" b="1" dirty="0" smtClean="0">
                <a:solidFill>
                  <a:srgbClr val="00539D"/>
                </a:solidFill>
                <a:sym typeface="Symbol" pitchFamily="-97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97" charset="2"/>
                </a:rPr>
                <a:t>B</a:t>
              </a:r>
              <a:r>
                <a:rPr lang="pt-BR" b="1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endParaRPr lang="pt-BR" b="1" dirty="0" smtClean="0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500" b="1" dirty="0" smtClean="0">
                <a:solidFill>
                  <a:srgbClr val="00539D"/>
                </a:solidFill>
                <a:sym typeface="Symbol" pitchFamily="-97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Symbol" pitchFamily="-97" charset="2"/>
                </a:rPr>
                <a:t>C</a:t>
              </a:r>
              <a:r>
                <a:rPr lang="pt-BR" b="1" dirty="0">
                  <a:solidFill>
                    <a:srgbClr val="00539D"/>
                  </a:solidFill>
                  <a:sym typeface="Symbol" pitchFamily="-97" charset="2"/>
                </a:rPr>
                <a:t>.</a:t>
              </a:r>
              <a:r>
                <a:rPr lang="pt-BR" b="1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97" charset="2"/>
                </a:rPr>
                <a:t>D.</a:t>
              </a:r>
              <a:r>
                <a:rPr lang="pt-BR" b="1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</p:txBody>
        </p:sp>
        <p:pic>
          <p:nvPicPr>
            <p:cNvPr id="80914" name="Picture 20" descr="5m_9_7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68" y="1875"/>
              <a:ext cx="224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5" name="Picture 21" descr="5m_9_7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68" y="2460"/>
              <a:ext cx="224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6" name="Picture 23" descr="5m_9_7H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68" y="3648"/>
              <a:ext cx="224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7" name="Picture 28" descr="5m_9_7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68" y="3054"/>
              <a:ext cx="224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Example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nimBg="1"/>
      <p:bldP spid="22119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25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26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3237" name="Oval 5"/>
          <p:cNvSpPr>
            <a:spLocks noChangeArrowheads="1"/>
          </p:cNvSpPr>
          <p:nvPr/>
        </p:nvSpPr>
        <p:spPr bwMode="auto">
          <a:xfrm>
            <a:off x="1090613" y="609141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23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114675"/>
            <a:ext cx="48768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5 and 25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20 and 35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20 and 60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35 and 60</a:t>
            </a:r>
          </a:p>
        </p:txBody>
      </p:sp>
      <p:sp>
        <p:nvSpPr>
          <p:cNvPr id="223239" name="TPQuestion"/>
          <p:cNvSpPr>
            <a:spLocks noChangeArrowheads="1"/>
          </p:cNvSpPr>
          <p:nvPr/>
        </p:nvSpPr>
        <p:spPr bwMode="auto">
          <a:xfrm>
            <a:off x="685800" y="1600200"/>
            <a:ext cx="8020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Refer to the figure. Twenty-five percent of the data in the box-and-whisker plot is found between which two values?</a:t>
            </a:r>
          </a:p>
        </p:txBody>
      </p:sp>
      <p:sp>
        <p:nvSpPr>
          <p:cNvPr id="85006" name="Text Box 15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11-6)</a:t>
            </a:r>
          </a:p>
        </p:txBody>
      </p:sp>
      <p:pic>
        <p:nvPicPr>
          <p:cNvPr id="85007" name="Picture 16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56" name="Picture 24" descr="5m_9_7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72656" y="3429000"/>
            <a:ext cx="4941888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61" name="Picture 29" descr="CAStdPra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3" descr="Example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nimBg="1"/>
      <p:bldP spid="223238" grpId="0" autoUpdateAnimBg="0"/>
      <p:bldP spid="22323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18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19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83336" name="Oval 8"/>
          <p:cNvSpPr>
            <a:spLocks noChangeArrowheads="1"/>
          </p:cNvSpPr>
          <p:nvPr/>
        </p:nvSpPr>
        <p:spPr bwMode="auto">
          <a:xfrm>
            <a:off x="1056290" y="4572809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338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Make a stem-and-leaf plot of this list of hit totals for the girls’ softball team: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539D"/>
                </a:solidFill>
              </a:rPr>
              <a:t>	</a:t>
            </a:r>
            <a:r>
              <a:rPr lang="en-US" sz="2000" b="1" dirty="0" smtClean="0"/>
              <a:t>15</a:t>
            </a:r>
            <a:r>
              <a:rPr lang="en-US" sz="2000" b="1" dirty="0"/>
              <a:t>, 18, 22, 11, 27, 24, 19, 13, 13, 21, 20, 31, 30, 25, 14</a:t>
            </a:r>
          </a:p>
        </p:txBody>
      </p:sp>
      <p:sp>
        <p:nvSpPr>
          <p:cNvPr id="87054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E01B22"/>
                </a:solidFill>
              </a:rPr>
              <a:t> (over Lesson 11-7)</a:t>
            </a:r>
          </a:p>
        </p:txBody>
      </p:sp>
      <p:pic>
        <p:nvPicPr>
          <p:cNvPr id="87055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066800" y="2981325"/>
            <a:ext cx="5562600" cy="3278188"/>
            <a:chOff x="672" y="1878"/>
            <a:chExt cx="3504" cy="2065"/>
          </a:xfrm>
        </p:grpSpPr>
        <p:sp>
          <p:nvSpPr>
            <p:cNvPr id="87057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896"/>
              <a:ext cx="3504" cy="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97" charset="2"/>
                </a:rPr>
                <a:t>A</a:t>
              </a:r>
              <a:r>
                <a:rPr lang="pt-BR" b="1" dirty="0" smtClean="0">
                  <a:solidFill>
                    <a:srgbClr val="00539D"/>
                  </a:solidFill>
                  <a:sym typeface="Symbol" pitchFamily="-97" charset="2"/>
                </a:rPr>
                <a:t>.		</a:t>
              </a:r>
              <a:r>
                <a:rPr lang="pt-BR" b="1" dirty="0" smtClean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r>
                <a:rPr lang="pt-BR" b="1" dirty="0">
                  <a:solidFill>
                    <a:schemeClr val="tx1"/>
                  </a:solidFill>
                  <a:sym typeface="Symbol" pitchFamily="-97" charset="2"/>
                </a:rPr>
                <a:t>	 		</a:t>
              </a:r>
              <a:r>
                <a:rPr lang="pt-BR" b="1" dirty="0">
                  <a:solidFill>
                    <a:srgbClr val="00539D"/>
                  </a:solidFill>
                  <a:sym typeface="Symbol" pitchFamily="-97" charset="2"/>
                </a:rPr>
                <a:t>B.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sz="2000" b="1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Symbol" pitchFamily="-97" charset="2"/>
                </a:rPr>
                <a:t>C</a:t>
              </a:r>
              <a:r>
                <a:rPr lang="pt-BR" b="1" dirty="0" smtClean="0">
                  <a:solidFill>
                    <a:srgbClr val="00539D"/>
                  </a:solidFill>
                  <a:sym typeface="Symbol" pitchFamily="-97" charset="2"/>
                </a:rPr>
                <a:t>.		</a:t>
              </a:r>
              <a:r>
                <a:rPr lang="pt-BR" b="1" dirty="0" smtClean="0">
                  <a:solidFill>
                    <a:schemeClr val="tx1"/>
                  </a:solidFill>
                  <a:sym typeface="Symbol" pitchFamily="-97" charset="2"/>
                </a:rPr>
                <a:t>	</a:t>
              </a:r>
              <a:r>
                <a:rPr lang="pt-BR" b="1" dirty="0">
                  <a:solidFill>
                    <a:schemeClr val="tx1"/>
                  </a:solidFill>
                  <a:sym typeface="Symbol" pitchFamily="-97" charset="2"/>
                </a:rPr>
                <a:t>			</a:t>
              </a:r>
              <a:r>
                <a:rPr lang="pt-BR" b="1" dirty="0">
                  <a:solidFill>
                    <a:srgbClr val="00539D"/>
                  </a:solidFill>
                  <a:sym typeface="Symbol" pitchFamily="-97" charset="2"/>
                </a:rPr>
                <a:t>D.</a:t>
              </a:r>
              <a:r>
                <a:rPr lang="pt-BR" b="1" dirty="0">
                  <a:solidFill>
                    <a:schemeClr val="tx1"/>
                  </a:solidFill>
                  <a:sym typeface="Symbol" pitchFamily="-97" charset="2"/>
                </a:rPr>
                <a:t>	</a:t>
              </a:r>
            </a:p>
          </p:txBody>
        </p:sp>
        <p:pic>
          <p:nvPicPr>
            <p:cNvPr id="87058" name="Picture 24" descr="5Min-11-8-2-1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36" y="2928"/>
              <a:ext cx="139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59" name="Picture 25" descr="5Min-11-8-2-1A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83" y="1878"/>
              <a:ext cx="139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60" name="Picture 26" descr="5Min-11-8-2-1B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736" y="1878"/>
              <a:ext cx="139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61" name="Picture 27" descr="5Min-11-8-2-1C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83" y="2928"/>
              <a:ext cx="1417" cy="1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0" descr="Example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7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6" grpId="0" animBg="1"/>
      <p:bldP spid="48333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1" name="Picture 3" descr="Main Idea Hea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0138" y="1471910"/>
            <a:ext cx="3529012" cy="511175"/>
          </a:xfrm>
          <a:prstGeom prst="rect">
            <a:avLst/>
          </a:prstGeom>
          <a:noFill/>
        </p:spPr>
      </p:pic>
      <p:sp>
        <p:nvSpPr>
          <p:cNvPr id="452612" name="Rectangle 4"/>
          <p:cNvSpPr>
            <a:spLocks noChangeArrowheads="1"/>
          </p:cNvSpPr>
          <p:nvPr/>
        </p:nvSpPr>
        <p:spPr bwMode="auto">
          <a:xfrm>
            <a:off x="1057275" y="2433935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Select an appropriate display for a set of data.</a:t>
            </a:r>
          </a:p>
        </p:txBody>
      </p:sp>
      <p:pic>
        <p:nvPicPr>
          <p:cNvPr id="452615" name="Picture 7" descr="LH_11-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2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0" name="Rectangle 4"/>
          <p:cNvSpPr>
            <a:spLocks noChangeArrowheads="1"/>
          </p:cNvSpPr>
          <p:nvPr/>
        </p:nvSpPr>
        <p:spPr bwMode="auto">
          <a:xfrm>
            <a:off x="1057275" y="2451318"/>
            <a:ext cx="77057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/>
              <a:t>Standard 7SDAP1.1  </a:t>
            </a:r>
            <a:r>
              <a:rPr lang="en-US" sz="2800" b="1" dirty="0">
                <a:solidFill>
                  <a:srgbClr val="0000FF"/>
                </a:solidFill>
              </a:rPr>
              <a:t>Know various forms of display for data sets, including stem-and-leaf plot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or box-and-whisker plot; use the forms to display a single set of data or to compare two sets of data.</a:t>
            </a:r>
          </a:p>
        </p:txBody>
      </p:sp>
      <p:pic>
        <p:nvPicPr>
          <p:cNvPr id="454664" name="Picture 8" descr="LH_11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454665" name="Picture 9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1057275"/>
            <a:ext cx="4378325" cy="695325"/>
          </a:xfrm>
          <a:prstGeom prst="rect">
            <a:avLst/>
          </a:prstGeom>
          <a:noFill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3"/>
  <p:tag name="SLIDEGUID" val="C6A209E18A074CB68AF9D4BB251B08C0"/>
  <p:tag name="ANSWERSALIAS" val="A|smicln|B|smicln|C|smicln|D"/>
  <p:tag name="RESPONSESGATHERED" val="False"/>
  <p:tag name="QUESTIONTEXT" val="Which choice shows a box-and-whisker plot for the following set of data? 51, 59, 67, 70, 76, 44, 52, 63, 69, 73, 99"/>
  <p:tag name="QUESTIONALIAS" val="Which choice shows a box-and-whisker plot for the following set of data? 51, 59, 67, 70, 76, 44, 52, 63, 69, 73, 99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4"/>
  <p:tag name="SLIDEGUID" val="AAD9DAB68AB34F88B5E673C70DB4D672"/>
  <p:tag name="ANSWERSALIAS" val="A|smicln|B|smicln|C|smicln|D"/>
  <p:tag name="RESPONSESGATHERED" val="False"/>
  <p:tag name="QUESTIONTEXT" val="Refer to the figure. Twenty-five percent of the data in the box-and-whisker plot is found between which two values?"/>
  <p:tag name="QUESTIONALIAS" val="Refer to the figure. Twenty-five percent of the data in the box-and-whisker plot is found between which two values?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3"/>
  <p:tag name="ANSWERSALIAS" val="A¤B¤C¤D"/>
  <p:tag name="RESPONSESGATHERED" val="False"/>
  <p:tag name="SLIDEGUID" val="944A9BEEC05511DBAD2E000D93448B5C"/>
  <p:tag name="QUESTIONTEXT" val="Make a stem-and-leaf plot of this list of hit totals for the girls’ softball team: 15, 18, 22, 11, 27, 24, 19, 13, 13, 21, 20, 31, 30, 25, 14"/>
  <p:tag name="QUESTIONALIAS" val="Make a stem-and-leaf plot of this list of hit totals for the girls’ softball team: 15, 18, 22, 11, 27, 24, 19, 13, 13, 21, 20, 31, 30, 25, 14"/>
  <p:tag name="ANIMREMOVED" val="False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DBC0CF90365D4CB38D1C55A04647CED0"/>
  <p:tag name="ANSWERSALIAS" val="A|smicln|B|smicln|C|smicln|D"/>
  <p:tag name="RESPONSESGATHERED" val="False"/>
  <p:tag name="QUESTIONTEXT" val="What is the median of the following set of data?40, 50, 52, 33, 34, 37, 37, 43, 47"/>
  <p:tag name="QUESTIONALIAS" val="What is the median of the following set of data?40, 50, 52, 33, 34, 37, 37, 43, 47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2"/>
  <p:tag name="SLIDEGUID" val="5662D2F8F7584AA0A964F17A5443889C"/>
  <p:tag name="ANSWERSALIAS" val="A|smicln|B|smicln|C|smicln|D"/>
  <p:tag name="RESPONSESGATHERED" val="False"/>
  <p:tag name="QUESTIONTEXT" val="Find the range, median, upper and lower quartiles, interquartile range, and any outliers for the following set of data. 38, 31, 35, 17, 59, 32, 16, 41, 33, 39"/>
  <p:tag name="QUESTIONALIAS" val="Find the range, median, upper and lower quartiles, interquartile range, and any outliers for the following set of data. 38, 31, 35, 17, 59, 32, 16, 41, 33, 39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3"/>
  <p:tag name="SLIDEGUID" val="7788DE6AFAAC4C848B7C4D86B7AC41E2"/>
  <p:tag name="ANSWERSALIAS" val="A|smicln|B|smicln|C|smicln|D"/>
  <p:tag name="RESPONSESGATHERED" val="False"/>
  <p:tag name="QUESTIONTEXT" val="Find the interquartile range of the data shown in the stem-and-leaf plot."/>
  <p:tag name="QUESTIONALIAS" val="Find the interquartile range of the data shown in the stem-and-leaf plot.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1681</Words>
  <Application>Microsoft Macintosh PowerPoint</Application>
  <PresentationFormat>On-screen Show (4:3)</PresentationFormat>
  <Paragraphs>191</Paragraphs>
  <Slides>24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8 Menu</dc:title>
  <dc:creator>Michael Mitchell</dc:creator>
  <cp:lastModifiedBy>MMitchell</cp:lastModifiedBy>
  <cp:revision>90</cp:revision>
  <dcterms:created xsi:type="dcterms:W3CDTF">2010-03-17T21:35:59Z</dcterms:created>
  <dcterms:modified xsi:type="dcterms:W3CDTF">2010-03-17T21:40:52Z</dcterms:modified>
</cp:coreProperties>
</file>