
<file path=[Content_Types].xml><?xml version="1.0" encoding="utf-8"?>
<Types xmlns="http://schemas.openxmlformats.org/package/2006/content-types">
  <Override PartName="/ppt/notesSlides/notesSlide10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tags/tag23.xml" ContentType="application/vnd.openxmlformats-officedocument.presentationml.tags+xml"/>
  <Override PartName="/ppt/tags/tag4.xml" ContentType="application/vnd.openxmlformats-officedocument.presentationml.tags+xml"/>
  <Override PartName="/ppt/slides/slide15.xml" ContentType="application/vnd.openxmlformats-officedocument.presentationml.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heme/theme1.xml" ContentType="application/vnd.openxmlformats-officedocument.theme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slideLayouts/slideLayout2.xml" ContentType="application/vnd.openxmlformats-officedocument.presentationml.slideLayout+xml"/>
  <Default Extension="jpeg" ContentType="image/jpeg"/>
  <Override PartName="/ppt/slides/slide12.xml" ContentType="application/vnd.openxmlformats-officedocument.presentationml.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tags/tag8.xml" ContentType="application/vnd.openxmlformats-officedocument.presentationml.tags+xml"/>
  <Override PartName="/ppt/tags/tag27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tags/tag22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36.xml" ContentType="application/vnd.openxmlformats-officedocument.presentationml.tags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29.xml" ContentType="application/vnd.openxmlformats-officedocument.presentationml.tags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5.xml" ContentType="application/vnd.openxmlformats-officedocument.presentationml.tags+xml"/>
  <Override PartName="/ppt/tags/tag24.xml" ContentType="application/vnd.openxmlformats-officedocument.presentationml.tags+xml"/>
  <Override PartName="/ppt/slides/slide16.xml" ContentType="application/vnd.openxmlformats-officedocument.presentationml.slide+xml"/>
  <Override PartName="/ppt/tags/tag19.xml" ContentType="application/vnd.openxmlformats-officedocument.presentationml.tag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tags/tag7.xml" ContentType="application/vnd.openxmlformats-officedocument.presentationml.tags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.xml" ContentType="application/vnd.openxmlformats-officedocument.presentationml.tags+xml"/>
  <Override PartName="/ppt/slides/slide13.xml" ContentType="application/vnd.openxmlformats-officedocument.presentationml.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9.xml" ContentType="application/vnd.openxmlformats-officedocument.presentationml.tags+xml"/>
  <Override PartName="/ppt/tags/tag28.xml" ContentType="application/vnd.openxmlformats-officedocument.presentationml.tags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59" r:id="rId9"/>
    <p:sldId id="260" r:id="rId10"/>
    <p:sldId id="261" r:id="rId11"/>
    <p:sldId id="262" r:id="rId12"/>
    <p:sldId id="265" r:id="rId13"/>
    <p:sldId id="266" r:id="rId14"/>
    <p:sldId id="269" r:id="rId15"/>
    <p:sldId id="270" r:id="rId16"/>
    <p:sldId id="263" r:id="rId17"/>
    <p:sldId id="264" r:id="rId18"/>
    <p:sldId id="268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 showGuides="1">
      <p:cViewPr varScale="1">
        <p:scale>
          <a:sx n="111" d="100"/>
          <a:sy n="111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2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48620-7615-4F4B-B455-C6FFCDFF9C69}" type="datetimeFigureOut">
              <a:rPr lang="en-US" smtClean="0"/>
              <a:pPr/>
              <a:t>5/14/09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193B8-F036-F54C-8187-DD01A2EAF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A96E3-42AB-CA4C-9718-317FEEC3B1C4}" type="slidenum">
              <a:rPr lang="en-US"/>
              <a:pPr/>
              <a:t>10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547A9-53DD-FC4A-80BB-C14551F083C9}" type="slidenum">
              <a:rPr lang="en-US"/>
              <a:pPr/>
              <a:t>11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D796F-C012-BD43-8496-1D298722969D}" type="slidenum">
              <a:rPr lang="en-US"/>
              <a:pPr/>
              <a:t>12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A41EC-0F9E-9648-9719-292577B54490}" type="slidenum">
              <a:rPr lang="en-US"/>
              <a:pPr/>
              <a:t>13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8D3C8-23EC-CA4B-AF94-6256D226487A}" type="slidenum">
              <a:rPr lang="en-US"/>
              <a:pPr/>
              <a:t>14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B921F-66CB-4E4A-837D-BAB50D3F7AAE}" type="slidenum">
              <a:rPr lang="en-US"/>
              <a:pPr/>
              <a:t>15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B606B-7467-8E43-82CE-044EB35EF041}" type="slidenum">
              <a:rPr lang="en-US"/>
              <a:pPr/>
              <a:t>16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D02BA-1B43-6543-BD42-D34D80863E0D}" type="slidenum">
              <a:rPr lang="en-US"/>
              <a:pPr/>
              <a:t>17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EB004-10C1-AF40-8DB2-793D88ABC7D4}" type="slidenum">
              <a:rPr lang="en-US"/>
              <a:pPr/>
              <a:t>18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862B6-6AFF-E541-B982-A51967D6CEF9}" type="slidenum">
              <a:rPr lang="en-US"/>
              <a:pPr/>
              <a:t>19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26B75-1824-CD48-862F-BCB93F51FC49}" type="slidenum">
              <a:rPr lang="en-US"/>
              <a:pPr/>
              <a:t>2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E8C09-B0FE-C747-AC9E-62F212AA2976}" type="slidenum">
              <a:rPr lang="en-US"/>
              <a:pPr/>
              <a:t>20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47774-07BE-0148-9F14-3E6634EB54BC}" type="slidenum">
              <a:rPr lang="en-US"/>
              <a:pPr/>
              <a:t>3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71439-87AA-FA48-9277-4E99CCDE584D}" type="slidenum">
              <a:rPr lang="en-US"/>
              <a:pPr/>
              <a:t>4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05E52-B06D-3D4A-A371-25C158FED11E}" type="slidenum">
              <a:rPr lang="en-US"/>
              <a:pPr/>
              <a:t>5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06DC4-2EED-964C-9E62-2778DEF42DC6}" type="slidenum">
              <a:rPr lang="en-US"/>
              <a:pPr/>
              <a:t>6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8D43A-64A8-674F-BD2F-A7E04EEDD609}" type="slidenum">
              <a:rPr lang="en-US"/>
              <a:pPr/>
              <a:t>7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DB364-37C8-A94A-85BE-20A520862B18}" type="slidenum">
              <a:rPr lang="en-US"/>
              <a:pPr/>
              <a:t>8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0053F-7496-6A43-A974-EC5EFFD185C3}" type="slidenum">
              <a:rPr lang="en-US"/>
              <a:pPr/>
              <a:t>9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98B-26C9-5D45-B85F-3452F2D0FC1F}" type="datetimeFigureOut">
              <a:rPr lang="en-US" smtClean="0"/>
              <a:pPr/>
              <a:t>5/14/09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A0D-118D-6C45-B759-C1C675399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98B-26C9-5D45-B85F-3452F2D0FC1F}" type="datetimeFigureOut">
              <a:rPr lang="en-US" smtClean="0"/>
              <a:pPr/>
              <a:t>5/14/09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A0D-118D-6C45-B759-C1C675399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98B-26C9-5D45-B85F-3452F2D0FC1F}" type="datetimeFigureOut">
              <a:rPr lang="en-US" smtClean="0"/>
              <a:pPr/>
              <a:t>5/14/09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A0D-118D-6C45-B759-C1C675399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98B-26C9-5D45-B85F-3452F2D0FC1F}" type="datetimeFigureOut">
              <a:rPr lang="en-US" smtClean="0"/>
              <a:pPr/>
              <a:t>5/14/09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A0D-118D-6C45-B759-C1C675399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98B-26C9-5D45-B85F-3452F2D0FC1F}" type="datetimeFigureOut">
              <a:rPr lang="en-US" smtClean="0"/>
              <a:pPr/>
              <a:t>5/14/09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A0D-118D-6C45-B759-C1C675399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98B-26C9-5D45-B85F-3452F2D0FC1F}" type="datetimeFigureOut">
              <a:rPr lang="en-US" smtClean="0"/>
              <a:pPr/>
              <a:t>5/14/09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A0D-118D-6C45-B759-C1C675399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98B-26C9-5D45-B85F-3452F2D0FC1F}" type="datetimeFigureOut">
              <a:rPr lang="en-US" smtClean="0"/>
              <a:pPr/>
              <a:t>5/14/09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A0D-118D-6C45-B759-C1C675399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98B-26C9-5D45-B85F-3452F2D0FC1F}" type="datetimeFigureOut">
              <a:rPr lang="en-US" smtClean="0"/>
              <a:pPr/>
              <a:t>5/14/09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A0D-118D-6C45-B759-C1C675399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98B-26C9-5D45-B85F-3452F2D0FC1F}" type="datetimeFigureOut">
              <a:rPr lang="en-US" smtClean="0"/>
              <a:pPr/>
              <a:t>5/14/09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A0D-118D-6C45-B759-C1C675399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98B-26C9-5D45-B85F-3452F2D0FC1F}" type="datetimeFigureOut">
              <a:rPr lang="en-US" smtClean="0"/>
              <a:pPr/>
              <a:t>5/14/09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A0D-118D-6C45-B759-C1C675399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98B-26C9-5D45-B85F-3452F2D0FC1F}" type="datetimeFigureOut">
              <a:rPr lang="en-US" smtClean="0"/>
              <a:pPr/>
              <a:t>5/14/09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6A0D-118D-6C45-B759-C1C675399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1098B-26C9-5D45-B85F-3452F2D0FC1F}" type="datetimeFigureOut">
              <a:rPr lang="en-US" smtClean="0"/>
              <a:pPr/>
              <a:t>5/14/09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D6A0D-118D-6C45-B759-C1C675399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3.jpeg"/><Relationship Id="rId5" Type="http://schemas.openxmlformats.org/officeDocument/2006/relationships/image" Target="../media/image9.jpeg"/><Relationship Id="rId6" Type="http://schemas.openxmlformats.org/officeDocument/2006/relationships/image" Target="../media/image24.jpeg"/><Relationship Id="rId7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9.jpeg"/><Relationship Id="rId5" Type="http://schemas.openxmlformats.org/officeDocument/2006/relationships/image" Target="../media/image24.jpeg"/><Relationship Id="rId6" Type="http://schemas.openxmlformats.org/officeDocument/2006/relationships/image" Target="../media/image20.jpeg"/><Relationship Id="rId7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5.jpeg"/><Relationship Id="rId5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1.jpeg"/><Relationship Id="rId5" Type="http://schemas.openxmlformats.org/officeDocument/2006/relationships/image" Target="../media/image26.jpeg"/><Relationship Id="rId6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2.jpeg"/><Relationship Id="rId5" Type="http://schemas.openxmlformats.org/officeDocument/2006/relationships/image" Target="../media/image26.jpeg"/><Relationship Id="rId6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7.png"/><Relationship Id="rId5" Type="http://schemas.openxmlformats.org/officeDocument/2006/relationships/image" Target="../media/image12.jpeg"/><Relationship Id="rId6" Type="http://schemas.openxmlformats.org/officeDocument/2006/relationships/image" Target="../media/image26.jpeg"/><Relationship Id="rId7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9.jpeg"/><Relationship Id="rId5" Type="http://schemas.openxmlformats.org/officeDocument/2006/relationships/image" Target="../media/image28.jpeg"/><Relationship Id="rId6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9.jpeg"/><Relationship Id="rId5" Type="http://schemas.openxmlformats.org/officeDocument/2006/relationships/image" Target="../media/image29.jpeg"/><Relationship Id="rId6" Type="http://schemas.openxmlformats.org/officeDocument/2006/relationships/image" Target="../media/image28.jpeg"/><Relationship Id="rId7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tags" Target="../tags/tag3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28.jpeg"/><Relationship Id="rId7" Type="http://schemas.openxmlformats.org/officeDocument/2006/relationships/image" Target="../media/image11.jpeg"/><Relationship Id="rId8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12.jpeg"/><Relationship Id="rId7" Type="http://schemas.openxmlformats.org/officeDocument/2006/relationships/image" Target="../media/image28.jpeg"/><Relationship Id="rId8" Type="http://schemas.openxmlformats.org/officeDocument/2006/relationships/image" Target="../media/image30.pn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9.jpe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openxmlformats.org/officeDocument/2006/relationships/hyperlink" Target="http://www.ca.gr7math.com/" TargetMode="External"/><Relationship Id="rId13" Type="http://schemas.openxmlformats.org/officeDocument/2006/relationships/image" Target="../media/image34.jpeg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slide" Target="slide8.xml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10.jpeg"/><Relationship Id="rId9" Type="http://schemas.openxmlformats.org/officeDocument/2006/relationships/image" Target="../media/image15.jpeg"/><Relationship Id="rId10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11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0.jpe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12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0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3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0.jpeg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4.jpe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0.jpeg"/><Relationship Id="rId10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6.jpeg"/><Relationship Id="rId13" Type="http://schemas.openxmlformats.org/officeDocument/2006/relationships/image" Target="../media/image17.jpeg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0.jpeg"/><Relationship Id="rId9" Type="http://schemas.openxmlformats.org/officeDocument/2006/relationships/image" Target="../media/image15.jpeg"/><Relationship Id="rId10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12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Lesson </a:t>
            </a:r>
            <a:r>
              <a:rPr lang="en-US" sz="2800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12-1</a:t>
            </a:r>
            <a:endParaRPr lang="en-US" sz="2800" b="1" dirty="0">
              <a:solidFill>
                <a:srgbClr val="FFFFFF"/>
              </a:solidFill>
              <a:latin typeface="Baskerville Old Face"/>
              <a:cs typeface="Baskerville Old Fac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4" name="Picture 34" descr="8-x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009900"/>
            <a:ext cx="5857875" cy="3589974"/>
          </a:xfrm>
          <a:prstGeom prst="rect">
            <a:avLst/>
          </a:prstGeom>
          <a:noFill/>
        </p:spPr>
      </p:pic>
      <p:pic>
        <p:nvPicPr>
          <p:cNvPr id="10251" name="Picture 11" descr="Exam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0252" name="Picture 12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/>
              <a:t>Use a Tree Diagram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876300" y="1503363"/>
            <a:ext cx="7962900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A </a:t>
            </a:r>
            <a:r>
              <a:rPr lang="en-US" sz="2400" b="1" dirty="0">
                <a:solidFill>
                  <a:srgbClr val="0000FF"/>
                </a:solidFill>
              </a:rPr>
              <a:t>flea market vendor sells new and used books for adults and teens. Today she has fantasy novels and poetry collections to choose from. Draw a tree diagram to determine the number of categories of books.</a:t>
            </a:r>
          </a:p>
        </p:txBody>
      </p:sp>
      <p:pic>
        <p:nvPicPr>
          <p:cNvPr id="10275" name="Picture 35" descr="LH_12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484938"/>
            <a:ext cx="533400" cy="37306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77200" y="6484938"/>
            <a:ext cx="533400" cy="37306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utoUpdateAnimBg="0"/>
      <p:bldP spid="10268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4267200"/>
            <a:ext cx="457200" cy="457200"/>
          </a:xfrm>
          <a:prstGeom prst="rect">
            <a:avLst/>
          </a:prstGeom>
          <a:noFill/>
        </p:spPr>
      </p:pic>
      <p:pic>
        <p:nvPicPr>
          <p:cNvPr id="12292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/>
              <a:t>Use a Tree Diagram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267200"/>
            <a:ext cx="822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tabLst>
                <a:tab pos="1943100" algn="l"/>
              </a:tabLst>
            </a:pPr>
            <a:r>
              <a:rPr lang="en-US" sz="2400" dirty="0">
                <a:solidFill>
                  <a:srgbClr val="00539D"/>
                </a:solidFill>
              </a:rPr>
              <a:t>Answer:</a:t>
            </a:r>
            <a:r>
              <a:rPr lang="en-US" sz="2400" b="0" dirty="0"/>
              <a:t> 	There are 8 different categories.</a:t>
            </a:r>
          </a:p>
        </p:txBody>
      </p:sp>
      <p:pic>
        <p:nvPicPr>
          <p:cNvPr id="12299" name="Picture 11" descr="LH_12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484938"/>
            <a:ext cx="533400" cy="37306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77200" y="6484938"/>
            <a:ext cx="533400" cy="37306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4" descr="8-x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1393963"/>
            <a:ext cx="4191000" cy="25684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MAC3_p4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3" y="1217613"/>
            <a:ext cx="8135937" cy="1563687"/>
          </a:xfrm>
          <a:prstGeom prst="rect">
            <a:avLst/>
          </a:prstGeom>
          <a:noFill/>
        </p:spPr>
      </p:pic>
      <p:pic>
        <p:nvPicPr>
          <p:cNvPr id="13327" name="Picture 15" descr="LH_12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6484938"/>
            <a:ext cx="533400" cy="37306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77200" y="6484938"/>
            <a:ext cx="533400" cy="37306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3276600"/>
            <a:ext cx="746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Multiplying possible outcomes is called the: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4724400"/>
            <a:ext cx="65369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Baskerville"/>
                <a:cs typeface="Baskerville"/>
              </a:rPr>
              <a:t>Fundamental Counting Principle</a:t>
            </a:r>
            <a:endParaRPr lang="en-US" sz="3200" b="1" dirty="0">
              <a:solidFill>
                <a:prstClr val="black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876300" y="1219200"/>
            <a:ext cx="8267700" cy="176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A </a:t>
            </a:r>
            <a:r>
              <a:rPr lang="en-US" sz="2400" b="1" dirty="0">
                <a:solidFill>
                  <a:srgbClr val="0000FF"/>
                </a:solidFill>
              </a:rPr>
              <a:t>manager assigns different codes to all the tables in a restaurant to make it easier for the wait staff to identify them. Each code consists of the vowel A, E, I, O, or U, followed by two digits from 0 through 9. How many codes could the manager assign using this method?</a:t>
            </a:r>
          </a:p>
        </p:txBody>
      </p:sp>
      <p:pic>
        <p:nvPicPr>
          <p:cNvPr id="254982" name="Picture 6" descr="Examp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295400"/>
            <a:ext cx="457200" cy="457200"/>
          </a:xfrm>
          <a:prstGeom prst="rect">
            <a:avLst/>
          </a:prstGeom>
          <a:noFill/>
        </p:spPr>
      </p:pic>
      <p:pic>
        <p:nvPicPr>
          <p:cNvPr id="254985" name="Picture 9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68388" y="5135563"/>
            <a:ext cx="6980237" cy="307975"/>
            <a:chOff x="485" y="3055"/>
            <a:chExt cx="4397" cy="194"/>
          </a:xfrm>
        </p:grpSpPr>
        <p:sp>
          <p:nvSpPr>
            <p:cNvPr id="254987" name="AutoShape 11"/>
            <p:cNvSpPr>
              <a:spLocks/>
            </p:cNvSpPr>
            <p:nvPr/>
          </p:nvSpPr>
          <p:spPr bwMode="invGray">
            <a:xfrm rot="-5400000">
              <a:off x="1951" y="2847"/>
              <a:ext cx="194" cy="610"/>
            </a:xfrm>
            <a:prstGeom prst="leftBrace">
              <a:avLst>
                <a:gd name="adj1" fmla="val 26203"/>
                <a:gd name="adj2" fmla="val 50000"/>
              </a:avLst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4988" name="AutoShape 12"/>
            <p:cNvSpPr>
              <a:spLocks/>
            </p:cNvSpPr>
            <p:nvPr/>
          </p:nvSpPr>
          <p:spPr bwMode="invGray">
            <a:xfrm rot="-5400000">
              <a:off x="693" y="2847"/>
              <a:ext cx="194" cy="610"/>
            </a:xfrm>
            <a:prstGeom prst="leftBrace">
              <a:avLst>
                <a:gd name="adj1" fmla="val 26203"/>
                <a:gd name="adj2" fmla="val 50000"/>
              </a:avLst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4989" name="AutoShape 13"/>
            <p:cNvSpPr>
              <a:spLocks/>
            </p:cNvSpPr>
            <p:nvPr/>
          </p:nvSpPr>
          <p:spPr bwMode="invGray">
            <a:xfrm rot="-5400000">
              <a:off x="3233" y="2847"/>
              <a:ext cx="194" cy="610"/>
            </a:xfrm>
            <a:prstGeom prst="leftBrace">
              <a:avLst>
                <a:gd name="adj1" fmla="val 26203"/>
                <a:gd name="adj2" fmla="val 50000"/>
              </a:avLst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4990" name="AutoShape 14"/>
            <p:cNvSpPr>
              <a:spLocks/>
            </p:cNvSpPr>
            <p:nvPr/>
          </p:nvSpPr>
          <p:spPr bwMode="invGray">
            <a:xfrm rot="-5400000">
              <a:off x="4434" y="2801"/>
              <a:ext cx="194" cy="702"/>
            </a:xfrm>
            <a:prstGeom prst="leftBrace">
              <a:avLst>
                <a:gd name="adj1" fmla="val 30155"/>
                <a:gd name="adj2" fmla="val 50000"/>
              </a:avLst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336675" y="5499100"/>
            <a:ext cx="6846888" cy="428625"/>
            <a:chOff x="654" y="3284"/>
            <a:chExt cx="4313" cy="270"/>
          </a:xfrm>
        </p:grpSpPr>
        <p:sp>
          <p:nvSpPr>
            <p:cNvPr id="254992" name="Text Box 16"/>
            <p:cNvSpPr txBox="1">
              <a:spLocks noChangeArrowheads="1"/>
            </p:cNvSpPr>
            <p:nvPr/>
          </p:nvSpPr>
          <p:spPr bwMode="auto">
            <a:xfrm>
              <a:off x="654" y="3284"/>
              <a:ext cx="2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54993" name="Text Box 17"/>
            <p:cNvSpPr txBox="1">
              <a:spLocks noChangeArrowheads="1"/>
            </p:cNvSpPr>
            <p:nvPr/>
          </p:nvSpPr>
          <p:spPr bwMode="auto">
            <a:xfrm>
              <a:off x="1758" y="3285"/>
              <a:ext cx="5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54994" name="Text Box 18"/>
            <p:cNvSpPr txBox="1">
              <a:spLocks noChangeArrowheads="1"/>
            </p:cNvSpPr>
            <p:nvPr/>
          </p:nvSpPr>
          <p:spPr bwMode="auto">
            <a:xfrm>
              <a:off x="3122" y="3284"/>
              <a:ext cx="41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54995" name="Text Box 19"/>
            <p:cNvSpPr txBox="1">
              <a:spLocks noChangeArrowheads="1"/>
            </p:cNvSpPr>
            <p:nvPr/>
          </p:nvSpPr>
          <p:spPr bwMode="auto">
            <a:xfrm>
              <a:off x="4096" y="3284"/>
              <a:ext cx="87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500</a:t>
              </a:r>
            </a:p>
          </p:txBody>
        </p:sp>
        <p:sp>
          <p:nvSpPr>
            <p:cNvPr id="254996" name="Text Box 20"/>
            <p:cNvSpPr txBox="1">
              <a:spLocks noChangeArrowheads="1"/>
            </p:cNvSpPr>
            <p:nvPr/>
          </p:nvSpPr>
          <p:spPr bwMode="auto">
            <a:xfrm>
              <a:off x="1259" y="3284"/>
              <a:ext cx="2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54997" name="Text Box 21"/>
            <p:cNvSpPr txBox="1">
              <a:spLocks noChangeArrowheads="1"/>
            </p:cNvSpPr>
            <p:nvPr/>
          </p:nvSpPr>
          <p:spPr bwMode="auto">
            <a:xfrm>
              <a:off x="2566" y="3284"/>
              <a:ext cx="2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54998" name="Text Box 22"/>
            <p:cNvSpPr txBox="1">
              <a:spLocks noChangeArrowheads="1"/>
            </p:cNvSpPr>
            <p:nvPr/>
          </p:nvSpPr>
          <p:spPr bwMode="auto">
            <a:xfrm>
              <a:off x="3824" y="3284"/>
              <a:ext cx="2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914400" y="3752850"/>
            <a:ext cx="7297738" cy="1525588"/>
            <a:chOff x="388" y="2184"/>
            <a:chExt cx="4597" cy="961"/>
          </a:xfrm>
        </p:grpSpPr>
        <p:sp>
          <p:nvSpPr>
            <p:cNvPr id="255000" name="Text Box 24"/>
            <p:cNvSpPr txBox="1">
              <a:spLocks noChangeArrowheads="1"/>
            </p:cNvSpPr>
            <p:nvPr/>
          </p:nvSpPr>
          <p:spPr bwMode="auto">
            <a:xfrm>
              <a:off x="388" y="2184"/>
              <a:ext cx="839" cy="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 dirty="0">
                  <a:solidFill>
                    <a:schemeClr val="tx1"/>
                  </a:solidFill>
                </a:rPr>
                <a:t>number</a:t>
              </a:r>
              <a:r>
                <a:rPr lang="en-US" sz="800" b="0" dirty="0">
                  <a:solidFill>
                    <a:schemeClr val="tx1"/>
                  </a:solidFill>
                </a:rPr>
                <a:t> </a:t>
              </a:r>
              <a:r>
                <a:rPr lang="en-US" b="0" dirty="0">
                  <a:solidFill>
                    <a:schemeClr val="tx1"/>
                  </a:solidFill>
                </a:rPr>
                <a:t>of</a:t>
              </a:r>
              <a:r>
                <a:rPr lang="en-US" sz="1200" b="0" dirty="0">
                  <a:solidFill>
                    <a:schemeClr val="tx1"/>
                  </a:solidFill>
                </a:rPr>
                <a:t> </a:t>
              </a:r>
              <a:r>
                <a:rPr lang="en-US" b="0" dirty="0">
                  <a:solidFill>
                    <a:schemeClr val="tx1"/>
                  </a:solidFill>
                </a:rPr>
                <a:t>possible letters for the first place</a:t>
              </a:r>
            </a:p>
          </p:txBody>
        </p:sp>
        <p:sp>
          <p:nvSpPr>
            <p:cNvPr id="255001" name="Text Box 25"/>
            <p:cNvSpPr txBox="1">
              <a:spLocks noChangeArrowheads="1"/>
            </p:cNvSpPr>
            <p:nvPr/>
          </p:nvSpPr>
          <p:spPr bwMode="auto">
            <a:xfrm>
              <a:off x="1549" y="2184"/>
              <a:ext cx="1041" cy="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 dirty="0">
                  <a:solidFill>
                    <a:schemeClr val="tx1"/>
                  </a:solidFill>
                </a:rPr>
                <a:t>number of possible digits for the second place</a:t>
              </a:r>
            </a:p>
          </p:txBody>
        </p:sp>
        <p:sp>
          <p:nvSpPr>
            <p:cNvPr id="255002" name="Text Box 26"/>
            <p:cNvSpPr txBox="1">
              <a:spLocks noChangeArrowheads="1"/>
            </p:cNvSpPr>
            <p:nvPr/>
          </p:nvSpPr>
          <p:spPr bwMode="auto">
            <a:xfrm>
              <a:off x="2882" y="2184"/>
              <a:ext cx="942" cy="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number of</a:t>
              </a:r>
              <a:br>
                <a:rPr lang="en-US" b="0">
                  <a:solidFill>
                    <a:schemeClr val="tx1"/>
                  </a:solidFill>
                </a:rPr>
              </a:br>
              <a:r>
                <a:rPr lang="en-US" b="0">
                  <a:solidFill>
                    <a:schemeClr val="tx1"/>
                  </a:solidFill>
                </a:rPr>
                <a:t>possible digits for the third place</a:t>
              </a:r>
            </a:p>
          </p:txBody>
        </p:sp>
        <p:sp>
          <p:nvSpPr>
            <p:cNvPr id="255003" name="Text Box 27"/>
            <p:cNvSpPr txBox="1">
              <a:spLocks noChangeArrowheads="1"/>
            </p:cNvSpPr>
            <p:nvPr/>
          </p:nvSpPr>
          <p:spPr bwMode="auto">
            <a:xfrm>
              <a:off x="4042" y="2357"/>
              <a:ext cx="943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number of possible codes</a:t>
              </a:r>
            </a:p>
          </p:txBody>
        </p:sp>
        <p:sp>
          <p:nvSpPr>
            <p:cNvPr id="255004" name="Text Box 28"/>
            <p:cNvSpPr txBox="1">
              <a:spLocks noChangeArrowheads="1"/>
            </p:cNvSpPr>
            <p:nvPr/>
          </p:nvSpPr>
          <p:spPr bwMode="auto">
            <a:xfrm>
              <a:off x="1265" y="2523"/>
              <a:ext cx="2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55005" name="Text Box 29"/>
            <p:cNvSpPr txBox="1">
              <a:spLocks noChangeArrowheads="1"/>
            </p:cNvSpPr>
            <p:nvPr/>
          </p:nvSpPr>
          <p:spPr bwMode="auto">
            <a:xfrm>
              <a:off x="2572" y="2523"/>
              <a:ext cx="2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55006" name="Text Box 30"/>
            <p:cNvSpPr txBox="1">
              <a:spLocks noChangeArrowheads="1"/>
            </p:cNvSpPr>
            <p:nvPr/>
          </p:nvSpPr>
          <p:spPr bwMode="auto">
            <a:xfrm>
              <a:off x="3830" y="2523"/>
              <a:ext cx="2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</p:grpSp>
      <p:pic>
        <p:nvPicPr>
          <p:cNvPr id="255007" name="Picture 31" descr="LH_12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30" name="Action Button: Forward or Next 29">
            <a:hlinkClick r:id="" action="ppaction://hlinkshowjump?jump=nextslide" highlightClick="1"/>
          </p:cNvPr>
          <p:cNvSpPr/>
          <p:nvPr/>
        </p:nvSpPr>
        <p:spPr>
          <a:xfrm>
            <a:off x="8610600" y="6484938"/>
            <a:ext cx="533400" cy="37306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Back or Previous 30">
            <a:hlinkClick r:id="" action="ppaction://hlinkshowjump?jump=previousslide" highlightClick="1"/>
          </p:cNvPr>
          <p:cNvSpPr/>
          <p:nvPr/>
        </p:nvSpPr>
        <p:spPr>
          <a:xfrm>
            <a:off x="8077200" y="6484938"/>
            <a:ext cx="533400" cy="37306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533400" y="6056312"/>
            <a:ext cx="822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tabLst>
                <a:tab pos="1943100" algn="l"/>
              </a:tabLst>
            </a:pPr>
            <a:r>
              <a:rPr lang="en-US" sz="2400" dirty="0">
                <a:solidFill>
                  <a:srgbClr val="00539D"/>
                </a:solidFill>
              </a:rPr>
              <a:t>Answer:</a:t>
            </a:r>
            <a:r>
              <a:rPr lang="en-US" sz="2400" b="0" dirty="0"/>
              <a:t> 	There are 500 possible codes.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33400" y="2970514"/>
            <a:ext cx="8610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0" dirty="0">
                <a:solidFill>
                  <a:schemeClr val="tx1"/>
                </a:solidFill>
              </a:rPr>
              <a:t>Find the number of possible outcomes. Use the </a:t>
            </a:r>
            <a:r>
              <a:rPr lang="en-US" sz="2400" b="1" dirty="0">
                <a:solidFill>
                  <a:schemeClr val="tx1"/>
                </a:solidFill>
              </a:rPr>
              <a:t>Fundamental Counting Principle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 autoUpdateAnimBg="0" advAuto="0"/>
      <p:bldP spid="29" grpId="0" build="p" autoUpdateAnimBg="0" advAuto="0"/>
      <p:bldP spid="3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76300" y="1503363"/>
            <a:ext cx="7962900" cy="109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What </a:t>
            </a:r>
            <a:r>
              <a:rPr lang="en-US" sz="2400" b="1" dirty="0">
                <a:solidFill>
                  <a:srgbClr val="0000FF"/>
                </a:solidFill>
              </a:rPr>
              <a:t>is the probability that Liana will guess her friend’s computer password on the first try if all she knows is that it consists of three letters?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2743200"/>
            <a:ext cx="8610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0" dirty="0">
                <a:solidFill>
                  <a:schemeClr val="tx1"/>
                </a:solidFill>
              </a:rPr>
              <a:t>Find the number of possible outcomes. Use the </a:t>
            </a:r>
            <a:r>
              <a:rPr lang="en-US" sz="2400" b="1" dirty="0">
                <a:solidFill>
                  <a:schemeClr val="tx1"/>
                </a:solidFill>
              </a:rPr>
              <a:t>Fundamental Counting Principle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6393" name="Picture 9" descr="Exampl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dirty="0"/>
              <a:t>Find Probability</a:t>
            </a:r>
          </a:p>
        </p:txBody>
      </p:sp>
      <p:pic>
        <p:nvPicPr>
          <p:cNvPr id="16397" name="Picture 13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47750" y="4635500"/>
            <a:ext cx="6980238" cy="307975"/>
            <a:chOff x="473" y="2667"/>
            <a:chExt cx="4397" cy="194"/>
          </a:xfrm>
        </p:grpSpPr>
        <p:sp>
          <p:nvSpPr>
            <p:cNvPr id="16399" name="AutoShape 15"/>
            <p:cNvSpPr>
              <a:spLocks/>
            </p:cNvSpPr>
            <p:nvPr/>
          </p:nvSpPr>
          <p:spPr bwMode="invGray">
            <a:xfrm rot="-5400000">
              <a:off x="1939" y="2459"/>
              <a:ext cx="194" cy="610"/>
            </a:xfrm>
            <a:prstGeom prst="leftBrace">
              <a:avLst>
                <a:gd name="adj1" fmla="val 26203"/>
                <a:gd name="adj2" fmla="val 50000"/>
              </a:avLst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400" name="AutoShape 16"/>
            <p:cNvSpPr>
              <a:spLocks/>
            </p:cNvSpPr>
            <p:nvPr/>
          </p:nvSpPr>
          <p:spPr bwMode="invGray">
            <a:xfrm rot="-5400000">
              <a:off x="681" y="2459"/>
              <a:ext cx="194" cy="610"/>
            </a:xfrm>
            <a:prstGeom prst="leftBrace">
              <a:avLst>
                <a:gd name="adj1" fmla="val 26203"/>
                <a:gd name="adj2" fmla="val 50000"/>
              </a:avLst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401" name="AutoShape 17"/>
            <p:cNvSpPr>
              <a:spLocks/>
            </p:cNvSpPr>
            <p:nvPr/>
          </p:nvSpPr>
          <p:spPr bwMode="invGray">
            <a:xfrm rot="-5400000">
              <a:off x="3221" y="2459"/>
              <a:ext cx="194" cy="610"/>
            </a:xfrm>
            <a:prstGeom prst="leftBrace">
              <a:avLst>
                <a:gd name="adj1" fmla="val 26203"/>
                <a:gd name="adj2" fmla="val 50000"/>
              </a:avLst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402" name="AutoShape 18"/>
            <p:cNvSpPr>
              <a:spLocks/>
            </p:cNvSpPr>
            <p:nvPr/>
          </p:nvSpPr>
          <p:spPr bwMode="invGray">
            <a:xfrm rot="-5400000">
              <a:off x="4422" y="2413"/>
              <a:ext cx="194" cy="702"/>
            </a:xfrm>
            <a:prstGeom prst="leftBrace">
              <a:avLst>
                <a:gd name="adj1" fmla="val 30155"/>
                <a:gd name="adj2" fmla="val 50000"/>
              </a:avLst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182688" y="4981575"/>
            <a:ext cx="6980237" cy="428625"/>
            <a:chOff x="558" y="3017"/>
            <a:chExt cx="4397" cy="270"/>
          </a:xfrm>
        </p:grpSpPr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558" y="3017"/>
              <a:ext cx="4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16405" name="Text Box 21"/>
            <p:cNvSpPr txBox="1">
              <a:spLocks noChangeArrowheads="1"/>
            </p:cNvSpPr>
            <p:nvPr/>
          </p:nvSpPr>
          <p:spPr bwMode="auto">
            <a:xfrm>
              <a:off x="1749" y="3018"/>
              <a:ext cx="5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3110" y="3017"/>
              <a:ext cx="41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16407" name="Text Box 23"/>
            <p:cNvSpPr txBox="1">
              <a:spLocks noChangeArrowheads="1"/>
            </p:cNvSpPr>
            <p:nvPr/>
          </p:nvSpPr>
          <p:spPr bwMode="auto">
            <a:xfrm>
              <a:off x="4084" y="3017"/>
              <a:ext cx="87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17,576</a:t>
              </a:r>
            </a:p>
          </p:txBody>
        </p:sp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1259" y="3017"/>
              <a:ext cx="2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6409" name="Text Box 25"/>
            <p:cNvSpPr txBox="1">
              <a:spLocks noChangeArrowheads="1"/>
            </p:cNvSpPr>
            <p:nvPr/>
          </p:nvSpPr>
          <p:spPr bwMode="auto">
            <a:xfrm>
              <a:off x="2566" y="3017"/>
              <a:ext cx="2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6410" name="Text Box 26"/>
            <p:cNvSpPr txBox="1">
              <a:spLocks noChangeArrowheads="1"/>
            </p:cNvSpPr>
            <p:nvPr/>
          </p:nvSpPr>
          <p:spPr bwMode="auto">
            <a:xfrm>
              <a:off x="3824" y="3017"/>
              <a:ext cx="2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912813" y="3790950"/>
            <a:ext cx="7297737" cy="976313"/>
            <a:chOff x="388" y="2090"/>
            <a:chExt cx="4597" cy="615"/>
          </a:xfrm>
        </p:grpSpPr>
        <p:sp>
          <p:nvSpPr>
            <p:cNvPr id="16412" name="Text Box 28"/>
            <p:cNvSpPr txBox="1">
              <a:spLocks noChangeArrowheads="1"/>
            </p:cNvSpPr>
            <p:nvPr/>
          </p:nvSpPr>
          <p:spPr bwMode="auto">
            <a:xfrm>
              <a:off x="388" y="2090"/>
              <a:ext cx="839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 dirty="0">
                  <a:solidFill>
                    <a:schemeClr val="tx1"/>
                  </a:solidFill>
                </a:rPr>
                <a:t>choices for the first letter</a:t>
              </a:r>
            </a:p>
          </p:txBody>
        </p:sp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>
              <a:off x="1549" y="2090"/>
              <a:ext cx="1041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choices for the second letter</a:t>
              </a:r>
            </a:p>
          </p:txBody>
        </p: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2882" y="2090"/>
              <a:ext cx="942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choices for the third letter</a:t>
              </a:r>
            </a:p>
          </p:txBody>
        </p:sp>
        <p:sp>
          <p:nvSpPr>
            <p:cNvPr id="16415" name="Text Box 31"/>
            <p:cNvSpPr txBox="1">
              <a:spLocks noChangeArrowheads="1"/>
            </p:cNvSpPr>
            <p:nvPr/>
          </p:nvSpPr>
          <p:spPr bwMode="auto">
            <a:xfrm>
              <a:off x="4042" y="2090"/>
              <a:ext cx="943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total number of outcomes</a:t>
              </a:r>
            </a:p>
          </p:txBody>
        </p:sp>
        <p:sp>
          <p:nvSpPr>
            <p:cNvPr id="16416" name="Text Box 32"/>
            <p:cNvSpPr txBox="1">
              <a:spLocks noChangeArrowheads="1"/>
            </p:cNvSpPr>
            <p:nvPr/>
          </p:nvSpPr>
          <p:spPr bwMode="auto">
            <a:xfrm>
              <a:off x="1265" y="2256"/>
              <a:ext cx="2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>
              <a:off x="2572" y="2256"/>
              <a:ext cx="2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3830" y="2256"/>
              <a:ext cx="26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b="0">
                  <a:solidFill>
                    <a:schemeClr val="tx1"/>
                  </a:solidFill>
                </a:rPr>
                <a:t>=</a:t>
              </a:r>
            </a:p>
          </p:txBody>
        </p:sp>
      </p:grpSp>
      <p:pic>
        <p:nvPicPr>
          <p:cNvPr id="16419" name="Picture 35" descr="LH_12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8610600" y="6484938"/>
            <a:ext cx="533400" cy="37306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Back or Previous 32">
            <a:hlinkClick r:id="" action="ppaction://hlinkshowjump?jump=previousslide" highlightClick="1"/>
          </p:cNvPr>
          <p:cNvSpPr/>
          <p:nvPr/>
        </p:nvSpPr>
        <p:spPr>
          <a:xfrm>
            <a:off x="8077200" y="6484938"/>
            <a:ext cx="533400" cy="37306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 advAuto="0"/>
      <p:bldP spid="16390" grpId="0" build="p" autoUpdateAnimBg="0"/>
      <p:bldP spid="1639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33400" y="2286000"/>
            <a:ext cx="8229600" cy="1676401"/>
            <a:chOff x="336" y="1440"/>
            <a:chExt cx="5184" cy="1056"/>
          </a:xfrm>
        </p:grpSpPr>
        <p:pic>
          <p:nvPicPr>
            <p:cNvPr id="17422" name="Picture 14" descr="M3_17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6" y="1973"/>
              <a:ext cx="714" cy="523"/>
            </a:xfrm>
            <a:prstGeom prst="rect">
              <a:avLst/>
            </a:prstGeom>
            <a:noFill/>
          </p:spPr>
        </p:pic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336" y="1440"/>
              <a:ext cx="5184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12913" indent="-1368425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sz="2400" dirty="0">
                  <a:solidFill>
                    <a:srgbClr val="00539D"/>
                  </a:solidFill>
                </a:rPr>
                <a:t>Answer:</a:t>
              </a:r>
              <a:r>
                <a:rPr lang="en-US" sz="2400" b="0" dirty="0"/>
                <a:t> 	There are 17,576 possible outcomes. There is</a:t>
              </a:r>
            </a:p>
            <a:p>
              <a:pPr marL="1712913" indent="-1368425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sz="2400" b="0" dirty="0"/>
                <a:t>	1 correct password. So, the probability of</a:t>
              </a:r>
            </a:p>
            <a:p>
              <a:pPr marL="1712913" indent="-1368425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sz="2400" b="0" dirty="0"/>
                <a:t>	guessing on the first try is </a:t>
              </a:r>
            </a:p>
          </p:txBody>
        </p:sp>
      </p:grpSp>
      <p:pic>
        <p:nvPicPr>
          <p:cNvPr id="17417" name="Picture 9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2286000"/>
            <a:ext cx="457200" cy="457200"/>
          </a:xfrm>
          <a:prstGeom prst="rect">
            <a:avLst/>
          </a:prstGeom>
          <a:noFill/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/>
              <a:t>Find Probability</a:t>
            </a:r>
          </a:p>
        </p:txBody>
      </p:sp>
      <p:pic>
        <p:nvPicPr>
          <p:cNvPr id="17421" name="Picture 13" descr="RealWorldExamp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pic>
        <p:nvPicPr>
          <p:cNvPr id="17424" name="Picture 16" descr="LH_12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10600" y="6484938"/>
            <a:ext cx="533400" cy="37306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77200" y="6484938"/>
            <a:ext cx="533400" cy="37306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8" name="Picture 4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876300" y="1503363"/>
            <a:ext cx="7962900" cy="320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 dirty="0" smtClean="0">
                <a:solidFill>
                  <a:srgbClr val="0000FF"/>
                </a:solidFill>
              </a:rPr>
              <a:t>A </a:t>
            </a:r>
            <a:r>
              <a:rPr lang="en-US" sz="3200" b="1" dirty="0">
                <a:solidFill>
                  <a:srgbClr val="0000FF"/>
                </a:solidFill>
              </a:rPr>
              <a:t>store has spring outfits on sale. You can choose either striped or solid pants. You can also choose green, pink, or orange shirts. Finally, you can choose either long-sleeved shirts or short-sleeved shirts. </a:t>
            </a:r>
            <a:r>
              <a:rPr lang="en-US" sz="3200" b="1" dirty="0">
                <a:solidFill>
                  <a:srgbClr val="FF0000"/>
                </a:solidFill>
              </a:rPr>
              <a:t>Draw a tree diagram to determine the number of possible outfits.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57034" name="Picture 10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57036" name="Picture 12" descr="LH_12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610600" y="6484938"/>
            <a:ext cx="533400" cy="37306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77200" y="6484938"/>
            <a:ext cx="533400" cy="37306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7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1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1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533400" y="5980113"/>
            <a:ext cx="8229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tabLst>
                <a:tab pos="1943100" algn="l"/>
              </a:tabLst>
            </a:pPr>
            <a:r>
              <a:rPr lang="en-US" sz="2400" dirty="0">
                <a:solidFill>
                  <a:srgbClr val="00539D"/>
                </a:solidFill>
              </a:rPr>
              <a:t>Answer:</a:t>
            </a:r>
            <a:r>
              <a:rPr lang="en-US" sz="2400" b="0" dirty="0"/>
              <a:t> 	12 different outfits.</a:t>
            </a:r>
          </a:p>
        </p:txBody>
      </p:sp>
      <p:pic>
        <p:nvPicPr>
          <p:cNvPr id="258057" name="Picture 9" descr="8-x8"/>
          <p:cNvPicPr>
            <a:picLocks noChangeAspect="1" noChangeArrowheads="1"/>
          </p:cNvPicPr>
          <p:nvPr/>
        </p:nvPicPr>
        <p:blipFill>
          <a:blip r:embed="rId5"/>
          <a:srcRect b="5045"/>
          <a:stretch>
            <a:fillRect/>
          </a:stretch>
        </p:blipFill>
        <p:spPr bwMode="auto">
          <a:xfrm>
            <a:off x="1895474" y="1676399"/>
            <a:ext cx="6486525" cy="4142719"/>
          </a:xfrm>
          <a:prstGeom prst="rect">
            <a:avLst/>
          </a:prstGeom>
          <a:noFill/>
        </p:spPr>
      </p:pic>
      <p:pic>
        <p:nvPicPr>
          <p:cNvPr id="258058" name="Picture 10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58059" name="Picture 11" descr="LH_12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484938"/>
            <a:ext cx="533400" cy="37306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77200" y="6484938"/>
            <a:ext cx="533400" cy="37306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8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913415" y="3686834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662362"/>
            <a:ext cx="27908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lnSpc>
                <a:spcPct val="90000"/>
              </a:lnSpc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2,600</a:t>
            </a:r>
          </a:p>
          <a:p>
            <a:pPr marL="533400" indent="-533400">
              <a:lnSpc>
                <a:spcPct val="90000"/>
              </a:lnSpc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2,950</a:t>
            </a:r>
          </a:p>
          <a:p>
            <a:pPr marL="533400" indent="-533400">
              <a:lnSpc>
                <a:spcPct val="90000"/>
              </a:lnSpc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3,400</a:t>
            </a:r>
          </a:p>
          <a:p>
            <a:pPr marL="533400" indent="-533400">
              <a:lnSpc>
                <a:spcPct val="90000"/>
              </a:lnSpc>
              <a:spcBef>
                <a:spcPct val="70000"/>
              </a:spcBef>
              <a:spcAft>
                <a:spcPct val="70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3,800</a:t>
            </a:r>
          </a:p>
        </p:txBody>
      </p:sp>
      <p:sp>
        <p:nvSpPr>
          <p:cNvPr id="26631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A </a:t>
            </a:r>
            <a:r>
              <a:rPr lang="en-US" sz="2400" b="1" dirty="0">
                <a:solidFill>
                  <a:srgbClr val="0000FF"/>
                </a:solidFill>
              </a:rPr>
              <a:t>middle school assigns each student a code to use for scheduling. Each code consists of a letter, followed by two digits from 0 through 9. How many codes are possible</a:t>
            </a:r>
            <a:r>
              <a:rPr lang="en-US" sz="2400" b="1" dirty="0" smtClean="0">
                <a:solidFill>
                  <a:srgbClr val="0000FF"/>
                </a:solidFill>
              </a:rPr>
              <a:t>? </a:t>
            </a:r>
            <a:r>
              <a:rPr lang="en-US" sz="2400" b="1" dirty="0" smtClean="0">
                <a:solidFill>
                  <a:srgbClr val="FF0000"/>
                </a:solidFill>
              </a:rPr>
              <a:t>Use the Fundamental Counting Principle to solve this.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2663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663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6637" name="Picture 13" descr="LH_12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484938"/>
            <a:ext cx="533400" cy="37306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77200" y="6484938"/>
            <a:ext cx="533400" cy="37306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utoUpdateAnimBg="0"/>
      <p:bldP spid="2663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947738" y="5203825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TPQuestion"/>
          <p:cNvSpPr>
            <a:spLocks noChangeArrowheads="1"/>
          </p:cNvSpPr>
          <p:nvPr/>
        </p:nvSpPr>
        <p:spPr bwMode="auto">
          <a:xfrm>
            <a:off x="533400" y="1295400"/>
            <a:ext cx="8382000" cy="203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What </a:t>
            </a:r>
            <a:r>
              <a:rPr lang="en-US" sz="2800" b="1" dirty="0">
                <a:solidFill>
                  <a:srgbClr val="0000FF"/>
                </a:solidFill>
              </a:rPr>
              <a:t>is the probability that Shauna will guess her friend’s locker combination on the first try if all she knows is that it consists of three digits from 0 through 9</a:t>
            </a:r>
            <a:r>
              <a:rPr lang="en-US" sz="2800" b="1" dirty="0" smtClean="0">
                <a:solidFill>
                  <a:srgbClr val="0000FF"/>
                </a:solidFill>
              </a:rPr>
              <a:t>? </a:t>
            </a:r>
            <a:r>
              <a:rPr lang="en-US" sz="2800" b="1" dirty="0" smtClean="0">
                <a:solidFill>
                  <a:srgbClr val="FF0000"/>
                </a:solidFill>
              </a:rPr>
              <a:t>Use the Fundamental Counting Principle to solve this.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27656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371600"/>
            <a:ext cx="457200" cy="457200"/>
          </a:xfrm>
          <a:prstGeom prst="rect">
            <a:avLst/>
          </a:prstGeom>
          <a:noFill/>
        </p:spPr>
      </p:pic>
      <p:pic>
        <p:nvPicPr>
          <p:cNvPr id="27657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14400" y="3427412"/>
            <a:ext cx="2790825" cy="3354388"/>
            <a:chOff x="576" y="1890"/>
            <a:chExt cx="1758" cy="2113"/>
          </a:xfrm>
        </p:grpSpPr>
        <p:sp>
          <p:nvSpPr>
            <p:cNvPr id="27654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1952"/>
              <a:ext cx="1758" cy="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>
                <a:lnSpc>
                  <a:spcPct val="90000"/>
                </a:lnSpc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sz="2400">
                  <a:solidFill>
                    <a:srgbClr val="00539D"/>
                  </a:solidFill>
                  <a:sym typeface="Symbol" pitchFamily="-97" charset="2"/>
                </a:rPr>
                <a:t>A.</a:t>
              </a:r>
              <a:r>
                <a:rPr lang="pt-BR" sz="240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  <a:p>
              <a:pPr marL="533400" indent="-533400">
                <a:lnSpc>
                  <a:spcPct val="90000"/>
                </a:lnSpc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sz="2400">
                  <a:solidFill>
                    <a:srgbClr val="00539D"/>
                  </a:solidFill>
                  <a:sym typeface="Symbol" pitchFamily="-97" charset="2"/>
                </a:rPr>
                <a:t>B.</a:t>
              </a:r>
              <a:r>
                <a:rPr lang="pt-BR" sz="240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  <a:p>
              <a:pPr marL="533400" indent="-533400">
                <a:lnSpc>
                  <a:spcPct val="90000"/>
                </a:lnSpc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sz="2400">
                  <a:solidFill>
                    <a:srgbClr val="00539D"/>
                  </a:solidFill>
                  <a:sym typeface="Symbol" pitchFamily="-97" charset="2"/>
                </a:rPr>
                <a:t>C.</a:t>
              </a:r>
              <a:r>
                <a:rPr lang="pt-BR" sz="240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  <a:p>
              <a:pPr marL="533400" indent="-533400">
                <a:lnSpc>
                  <a:spcPct val="90000"/>
                </a:lnSpc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sz="2400">
                  <a:solidFill>
                    <a:srgbClr val="00539D"/>
                  </a:solidFill>
                  <a:sym typeface="Symbol" pitchFamily="-97" charset="2"/>
                </a:rPr>
                <a:t>D.</a:t>
              </a:r>
              <a:r>
                <a:rPr lang="pt-BR" sz="240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</p:txBody>
        </p:sp>
        <p:pic>
          <p:nvPicPr>
            <p:cNvPr id="27661" name="Picture 13" descr="M3_178"/>
            <p:cNvPicPr>
              <a:picLocks noChangeAspect="1" noChangeArrowheads="1"/>
            </p:cNvPicPr>
            <p:nvPr/>
          </p:nvPicPr>
          <p:blipFill>
            <a:blip r:embed="rId8"/>
            <a:srcRect b="75249"/>
            <a:stretch>
              <a:fillRect/>
            </a:stretch>
          </p:blipFill>
          <p:spPr bwMode="auto">
            <a:xfrm>
              <a:off x="930" y="1890"/>
              <a:ext cx="576" cy="523"/>
            </a:xfrm>
            <a:prstGeom prst="rect">
              <a:avLst/>
            </a:prstGeom>
            <a:noFill/>
          </p:spPr>
        </p:pic>
        <p:pic>
          <p:nvPicPr>
            <p:cNvPr id="27662" name="Picture 14" descr="M3_178"/>
            <p:cNvPicPr>
              <a:picLocks noChangeAspect="1" noChangeArrowheads="1"/>
            </p:cNvPicPr>
            <p:nvPr/>
          </p:nvPicPr>
          <p:blipFill>
            <a:blip r:embed="rId8"/>
            <a:srcRect t="25555" b="50261"/>
            <a:stretch>
              <a:fillRect/>
            </a:stretch>
          </p:blipFill>
          <p:spPr bwMode="auto">
            <a:xfrm>
              <a:off x="930" y="2430"/>
              <a:ext cx="576" cy="511"/>
            </a:xfrm>
            <a:prstGeom prst="rect">
              <a:avLst/>
            </a:prstGeom>
            <a:noFill/>
          </p:spPr>
        </p:pic>
        <p:pic>
          <p:nvPicPr>
            <p:cNvPr id="27663" name="Picture 15" descr="M3_178"/>
            <p:cNvPicPr>
              <a:picLocks noChangeAspect="1" noChangeArrowheads="1"/>
            </p:cNvPicPr>
            <p:nvPr/>
          </p:nvPicPr>
          <p:blipFill>
            <a:blip r:embed="rId8"/>
            <a:srcRect t="49124" b="25272"/>
            <a:stretch>
              <a:fillRect/>
            </a:stretch>
          </p:blipFill>
          <p:spPr bwMode="auto">
            <a:xfrm>
              <a:off x="930" y="2940"/>
              <a:ext cx="576" cy="541"/>
            </a:xfrm>
            <a:prstGeom prst="rect">
              <a:avLst/>
            </a:prstGeom>
            <a:noFill/>
          </p:spPr>
        </p:pic>
        <p:pic>
          <p:nvPicPr>
            <p:cNvPr id="27664" name="Picture 16" descr="M3_178"/>
            <p:cNvPicPr>
              <a:picLocks noChangeAspect="1" noChangeArrowheads="1"/>
            </p:cNvPicPr>
            <p:nvPr/>
          </p:nvPicPr>
          <p:blipFill>
            <a:blip r:embed="rId8"/>
            <a:srcRect t="74965" r="-2083"/>
            <a:stretch>
              <a:fillRect/>
            </a:stretch>
          </p:blipFill>
          <p:spPr bwMode="auto">
            <a:xfrm>
              <a:off x="930" y="3474"/>
              <a:ext cx="588" cy="529"/>
            </a:xfrm>
            <a:prstGeom prst="rect">
              <a:avLst/>
            </a:prstGeom>
            <a:noFill/>
          </p:spPr>
        </p:pic>
      </p:grpSp>
      <p:pic>
        <p:nvPicPr>
          <p:cNvPr id="27666" name="Picture 18" descr="LH_12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610600" y="6484938"/>
            <a:ext cx="533400" cy="37306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77200" y="6484938"/>
            <a:ext cx="533400" cy="37306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78" name="Picture 26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7179" name="Picture 27" descr="Ch12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7715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7157" name="Oval 5"/>
          <p:cNvSpPr>
            <a:spLocks noChangeArrowheads="1"/>
          </p:cNvSpPr>
          <p:nvPr/>
        </p:nvSpPr>
        <p:spPr bwMode="auto">
          <a:xfrm>
            <a:off x="1100138" y="498157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15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10515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22</a:t>
            </a:r>
            <a:endParaRPr lang="pt-BR" sz="2400" baseline="40000" dirty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28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30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34</a:t>
            </a:r>
            <a:endParaRPr lang="pt-BR" sz="2400" baseline="40000" dirty="0">
              <a:solidFill>
                <a:schemeClr val="tx1"/>
              </a:solidFill>
              <a:sym typeface="Symbol" pitchFamily="-97" charset="2"/>
            </a:endParaRPr>
          </a:p>
        </p:txBody>
      </p:sp>
      <p:sp>
        <p:nvSpPr>
          <p:cNvPr id="177159" name="TPQuestion"/>
          <p:cNvSpPr>
            <a:spLocks noChangeArrowheads="1"/>
          </p:cNvSpPr>
          <p:nvPr/>
        </p:nvSpPr>
        <p:spPr bwMode="auto">
          <a:xfrm>
            <a:off x="685800" y="1657350"/>
            <a:ext cx="55626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The histogram shows the number of carbonated beverages consumed per day. How many people were surveyed?</a:t>
            </a:r>
          </a:p>
        </p:txBody>
      </p:sp>
      <p:pic>
        <p:nvPicPr>
          <p:cNvPr id="177167" name="Picture 15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pic>
        <p:nvPicPr>
          <p:cNvPr id="177168" name="Picture 16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177169" name="Picture 17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4848225" y="752475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(over Chapter 11)</a:t>
            </a:r>
          </a:p>
        </p:txBody>
      </p:sp>
      <p:pic>
        <p:nvPicPr>
          <p:cNvPr id="177174" name="Picture 22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177184" name="Picture 32" descr="5min-12-1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69025" y="1295400"/>
            <a:ext cx="2670175" cy="2824163"/>
          </a:xfrm>
          <a:prstGeom prst="rect">
            <a:avLst/>
          </a:prstGeom>
          <a:noFill/>
        </p:spPr>
      </p:pic>
      <p:pic>
        <p:nvPicPr>
          <p:cNvPr id="18" name="Picture 9" descr="Example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" y="1737444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/>
      <p:bldP spid="177158" grpId="0" autoUpdateAnimBg="0"/>
      <p:bldP spid="17715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14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25605" name="Picture 5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25606" name="Picture 6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25607" name="Picture 7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25611" name="Picture 11" descr="Math NAV-LessBack2">
            <a:hlinkClick r:id="rId10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25613" name="Picture 13" descr="Math NAV-Online">
            <a:hlinkClick r:id="rId12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98" name="Picture 2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8199" name="Picture 23" descr="Ch12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7817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8181" name="Oval 5"/>
          <p:cNvSpPr>
            <a:spLocks noChangeArrowheads="1"/>
          </p:cNvSpPr>
          <p:nvPr/>
        </p:nvSpPr>
        <p:spPr bwMode="auto">
          <a:xfrm>
            <a:off x="1100138" y="296227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95275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8</a:t>
            </a:r>
            <a:endParaRPr lang="pt-BR" sz="2400" baseline="4000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6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2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12</a:t>
            </a:r>
          </a:p>
        </p:txBody>
      </p:sp>
      <p:sp>
        <p:nvSpPr>
          <p:cNvPr id="178183" name="TPQuestion"/>
          <p:cNvSpPr>
            <a:spLocks noChangeArrowheads="1"/>
          </p:cNvSpPr>
          <p:nvPr/>
        </p:nvSpPr>
        <p:spPr bwMode="auto">
          <a:xfrm>
            <a:off x="685800" y="165735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>
              <a:lnSpc>
                <a:spcPct val="90000"/>
              </a:lnSpc>
            </a:pPr>
            <a:r>
              <a:rPr lang="en-US" sz="240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How many people drink more than 3 carbonated beverages per day?</a:t>
            </a:r>
          </a:p>
        </p:txBody>
      </p:sp>
      <p:pic>
        <p:nvPicPr>
          <p:cNvPr id="178188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pic>
        <p:nvPicPr>
          <p:cNvPr id="178189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178192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4848225" y="752475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(over Chapter 11)</a:t>
            </a:r>
          </a:p>
        </p:txBody>
      </p:sp>
      <p:pic>
        <p:nvPicPr>
          <p:cNvPr id="178195" name="Picture 19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178202" name="Picture 26" descr="5min-12-1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69025" y="1295400"/>
            <a:ext cx="2670175" cy="2824163"/>
          </a:xfrm>
          <a:prstGeom prst="rect">
            <a:avLst/>
          </a:prstGeom>
          <a:noFill/>
        </p:spPr>
      </p:pic>
      <p:pic>
        <p:nvPicPr>
          <p:cNvPr id="17" name="Picture 9" descr="Example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8595" y="1729716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/>
      <p:bldP spid="178182" grpId="0" autoUpdateAnimBg="0"/>
      <p:bldP spid="17818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21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9222" name="Picture 22" descr="Ch12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7920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1100138" y="581025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009900"/>
            <a:ext cx="279082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12%</a:t>
            </a:r>
            <a:endParaRPr lang="pt-BR" sz="2400" baseline="4000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25%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30%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40%</a:t>
            </a:r>
          </a:p>
        </p:txBody>
      </p:sp>
      <p:sp>
        <p:nvSpPr>
          <p:cNvPr id="179207" name="TPQuestion"/>
          <p:cNvSpPr>
            <a:spLocks noChangeArrowheads="1"/>
          </p:cNvSpPr>
          <p:nvPr/>
        </p:nvSpPr>
        <p:spPr bwMode="auto">
          <a:xfrm>
            <a:off x="685800" y="165735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>
              <a:lnSpc>
                <a:spcPct val="90000"/>
              </a:lnSpc>
            </a:pPr>
            <a:r>
              <a:rPr lang="en-US" sz="240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What percentage of people drink 2–3 carbonated beverages per day?</a:t>
            </a:r>
          </a:p>
        </p:txBody>
      </p:sp>
      <p:pic>
        <p:nvPicPr>
          <p:cNvPr id="179212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pic>
        <p:nvPicPr>
          <p:cNvPr id="179213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179216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(over Chapter 11)</a:t>
            </a:r>
          </a:p>
        </p:txBody>
      </p:sp>
      <p:pic>
        <p:nvPicPr>
          <p:cNvPr id="179218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179225" name="Picture 25" descr="5min-12-1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69025" y="1295400"/>
            <a:ext cx="2670175" cy="2824163"/>
          </a:xfrm>
          <a:prstGeom prst="rect">
            <a:avLst/>
          </a:prstGeom>
          <a:noFill/>
        </p:spPr>
      </p:pic>
      <p:pic>
        <p:nvPicPr>
          <p:cNvPr id="17" name="Picture 8" descr="Exampl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/>
      <p:bldP spid="179206" grpId="0" autoUpdateAnimBg="0"/>
      <p:bldP spid="17920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45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0246" name="Picture 22" descr="Ch12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8022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1100138" y="32385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1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224213"/>
            <a:ext cx="57150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about 26.7; 25; none</a:t>
            </a:r>
            <a:endParaRPr lang="pt-BR" sz="2400" baseline="4000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about 26.7; 17; none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30; 25; 25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25; 17; none</a:t>
            </a:r>
            <a:endParaRPr lang="pt-BR" sz="2400" baseline="40000">
              <a:solidFill>
                <a:schemeClr val="tx1"/>
              </a:solidFill>
              <a:sym typeface="Symbol" pitchFamily="-97" charset="2"/>
            </a:endParaRPr>
          </a:p>
        </p:txBody>
      </p:sp>
      <p:sp>
        <p:nvSpPr>
          <p:cNvPr id="180232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Find the mean, median, and mode of the following set of data. </a:t>
            </a:r>
            <a:br>
              <a:rPr lang="en-US" sz="240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</a:br>
            <a:r>
              <a:rPr lang="en-US" sz="240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20, 27, 40, 17, 25, 33, 21</a:t>
            </a:r>
          </a:p>
        </p:txBody>
      </p:sp>
      <p:pic>
        <p:nvPicPr>
          <p:cNvPr id="180236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pic>
        <p:nvPicPr>
          <p:cNvPr id="180237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180240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(over Chapter 11)</a:t>
            </a:r>
          </a:p>
        </p:txBody>
      </p:sp>
      <p:pic>
        <p:nvPicPr>
          <p:cNvPr id="180242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16" name="Picture 11" descr="Example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/>
      <p:bldP spid="180231" grpId="0" autoUpdateAnimBg="0"/>
      <p:bldP spid="1802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69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1270" name="Picture 22" descr="Ch12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8125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1090613" y="370522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25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781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13</a:t>
            </a:r>
            <a:endParaRPr lang="pt-BR" sz="2400" baseline="4000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23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20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16</a:t>
            </a:r>
            <a:endParaRPr lang="pt-BR" sz="2400" baseline="40000">
              <a:solidFill>
                <a:schemeClr val="tx1"/>
              </a:solidFill>
              <a:sym typeface="Symbol" pitchFamily="-97" charset="2"/>
            </a:endParaRPr>
          </a:p>
        </p:txBody>
      </p:sp>
      <p:sp>
        <p:nvSpPr>
          <p:cNvPr id="181256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>
              <a:lnSpc>
                <a:spcPct val="90000"/>
              </a:lnSpc>
            </a:pPr>
            <a:r>
              <a:rPr lang="en-US" sz="240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Find the range of the following set of data. </a:t>
            </a:r>
            <a:br>
              <a:rPr lang="en-US" sz="240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</a:br>
            <a:r>
              <a:rPr lang="en-US" sz="240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20, 27, 40, 17, 25, 33, 21</a:t>
            </a:r>
          </a:p>
        </p:txBody>
      </p:sp>
      <p:pic>
        <p:nvPicPr>
          <p:cNvPr id="181260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pic>
        <p:nvPicPr>
          <p:cNvPr id="181261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181264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(over Chapter 11)</a:t>
            </a:r>
          </a:p>
        </p:txBody>
      </p:sp>
      <p:pic>
        <p:nvPicPr>
          <p:cNvPr id="181266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16" name="Picture 11" descr="Example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165735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 animBg="1"/>
      <p:bldP spid="181255" grpId="0" autoUpdateAnimBg="0"/>
      <p:bldP spid="18125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95" name="Picture 23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2296" name="Picture 24" descr="Ch12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8227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2278" name="Oval 6"/>
          <p:cNvSpPr>
            <a:spLocks noChangeArrowheads="1"/>
          </p:cNvSpPr>
          <p:nvPr/>
        </p:nvSpPr>
        <p:spPr bwMode="auto">
          <a:xfrm>
            <a:off x="1100138" y="46482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781300"/>
            <a:ext cx="5181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histogram</a:t>
            </a:r>
            <a:endParaRPr lang="pt-BR" sz="2400" baseline="4000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box-and-whisker plot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circle graph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>
                <a:solidFill>
                  <a:schemeClr val="tx1"/>
                </a:solidFill>
                <a:sym typeface="Symbol" pitchFamily="-97" charset="2"/>
              </a:rPr>
              <a:t>	line graph</a:t>
            </a:r>
            <a:endParaRPr lang="pt-BR" sz="2400" baseline="40000">
              <a:solidFill>
                <a:schemeClr val="tx1"/>
              </a:solidFill>
              <a:sym typeface="Symbol" pitchFamily="-97" charset="2"/>
            </a:endParaRPr>
          </a:p>
        </p:txBody>
      </p:sp>
      <p:sp>
        <p:nvSpPr>
          <p:cNvPr id="182280" name="TPQuestion"/>
          <p:cNvSpPr>
            <a:spLocks noChangeArrowheads="1"/>
          </p:cNvSpPr>
          <p:nvPr/>
        </p:nvSpPr>
        <p:spPr bwMode="auto">
          <a:xfrm>
            <a:off x="685800" y="1800225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>
              <a:lnSpc>
                <a:spcPct val="90000"/>
              </a:lnSpc>
            </a:pPr>
            <a:r>
              <a:rPr lang="en-US" sz="2400">
                <a:solidFill>
                  <a:srgbClr val="00539D"/>
                </a:solidFill>
                <a:ea typeface="Times New Roman" pitchFamily="-97" charset="0"/>
                <a:cs typeface="Times New Roman" pitchFamily="-97" charset="0"/>
              </a:rPr>
              <a:t>Select an appropriate display for the number of people who prefer skiing to all of the winter sports.</a:t>
            </a:r>
          </a:p>
        </p:txBody>
      </p:sp>
      <p:pic>
        <p:nvPicPr>
          <p:cNvPr id="182286" name="Picture 1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182287" name="Picture 15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182290" name="Picture 18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sp>
        <p:nvSpPr>
          <p:cNvPr id="182291" name="Text Box 19"/>
          <p:cNvSpPr txBox="1">
            <a:spLocks noChangeArrowheads="1"/>
          </p:cNvSpPr>
          <p:nvPr/>
        </p:nvSpPr>
        <p:spPr bwMode="auto">
          <a:xfrm>
            <a:off x="4848225" y="752475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(over Chapter 11)</a:t>
            </a:r>
          </a:p>
        </p:txBody>
      </p:sp>
      <p:pic>
        <p:nvPicPr>
          <p:cNvPr id="182292" name="Picture 20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182300" name="Picture 28" descr="CAStdPra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</p:spPr>
      </p:pic>
      <p:pic>
        <p:nvPicPr>
          <p:cNvPr id="17" name="Picture 12" descr="Example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9694" y="1845993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nimBg="1"/>
      <p:bldP spid="182279" grpId="0" autoUpdateAnimBg="0"/>
      <p:bldP spid="18228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489200"/>
            <a:ext cx="3529013" cy="511175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57275" y="3135313"/>
            <a:ext cx="38195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outcome</a:t>
            </a:r>
          </a:p>
        </p:txBody>
      </p:sp>
      <p:pic>
        <p:nvPicPr>
          <p:cNvPr id="8198" name="Picture 6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057275" y="3617913"/>
            <a:ext cx="67913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 dirty="0" smtClean="0">
                <a:solidFill>
                  <a:srgbClr val="000000"/>
                </a:solidFill>
              </a:rPr>
              <a:t>event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057275" y="1500188"/>
            <a:ext cx="7553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Count outcomes by using a tree diagram or the Fundamental Counting Principle.</a:t>
            </a:r>
          </a:p>
        </p:txBody>
      </p:sp>
      <p:pic>
        <p:nvPicPr>
          <p:cNvPr id="8205" name="Picture 13" descr="LH_12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484938"/>
            <a:ext cx="533400" cy="37306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77200" y="6484938"/>
            <a:ext cx="533400" cy="37306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40488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13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sample space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445331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13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tree diagram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7275" y="488420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13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Fundamental Counting Principle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7275" y="53340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13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probability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6800" y="5764887"/>
            <a:ext cx="1492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13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random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9" grpId="0" build="p" autoUpdateAnimBg="0"/>
      <p:bldP spid="8201" grpId="0" build="p" autoUpdateAnimBg="0" advAuto="0"/>
      <p:bldP spid="10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Picture 16" descr="LH_12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9233" name="Picture 17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57275" y="2089151"/>
            <a:ext cx="7705725" cy="3092450"/>
            <a:chOff x="666" y="1316"/>
            <a:chExt cx="4854" cy="1948"/>
          </a:xfrm>
        </p:grpSpPr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666" y="1316"/>
              <a:ext cx="4854" cy="1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3600" dirty="0">
                  <a:ea typeface="Times New Roman" pitchFamily="-97" charset="0"/>
                  <a:cs typeface="Times New Roman" pitchFamily="-97" charset="0"/>
                </a:rPr>
                <a:t>Reinforcement of            Standard 6SDAP3.1</a:t>
              </a:r>
              <a:r>
                <a:rPr lang="en-US" sz="3600" dirty="0">
                  <a:solidFill>
                    <a:srgbClr val="00539D"/>
                  </a:solidFill>
                  <a:ea typeface="Times New Roman" pitchFamily="-97" charset="0"/>
                  <a:cs typeface="Times New Roman" pitchFamily="-97" charset="0"/>
                </a:rPr>
                <a:t>  </a:t>
              </a:r>
              <a:r>
                <a:rPr lang="en-US" sz="36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Represent all possible outcomes for compound events in an organized way (e.g., </a:t>
              </a:r>
              <a:r>
                <a:rPr lang="en-US" sz="3600" b="0" dirty="0">
                  <a:solidFill>
                    <a:srgbClr val="000000"/>
                  </a:solidFill>
                  <a:ea typeface="Times New Roman" pitchFamily="-97" charset="0"/>
                  <a:cs typeface="Times New Roman" pitchFamily="-97" charset="0"/>
                </a:rPr>
                <a:t>tables, grids,</a:t>
              </a:r>
              <a:r>
                <a:rPr lang="en-US" sz="3600" b="0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ea typeface="Times New Roman" pitchFamily="-97" charset="0"/>
                  <a:cs typeface="Times New Roman" pitchFamily="-97" charset="0"/>
                </a:rPr>
                <a:t>tree diagrams) and express the theoretical probability of each outcome. </a:t>
              </a:r>
              <a:r>
                <a:rPr lang="en-US" sz="3600" b="0" dirty="0">
                  <a:solidFill>
                    <a:srgbClr val="000000"/>
                  </a:solidFill>
                  <a:ea typeface="Times New Roman" pitchFamily="-97" charset="0"/>
                  <a:cs typeface="Times New Roman" pitchFamily="-97" charset="0"/>
                </a:rPr>
                <a:t>(CAHSEE)</a:t>
              </a:r>
            </a:p>
          </p:txBody>
        </p:sp>
        <p:pic>
          <p:nvPicPr>
            <p:cNvPr id="9235" name="Picture 19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67" y="1407"/>
              <a:ext cx="541" cy="225"/>
            </a:xfrm>
            <a:prstGeom prst="rect">
              <a:avLst/>
            </a:prstGeom>
            <a:noFill/>
          </p:spPr>
        </p:pic>
      </p:grp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484938"/>
            <a:ext cx="533400" cy="373062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77200" y="6484938"/>
            <a:ext cx="533400" cy="373062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6B69960E51534EB8A6BBEFF6CFE2E663"/>
  <p:tag name="ANSWERSALIAS" val="A¤B¤C¤D"/>
  <p:tag name="RESPONSESGATHERED" val="False"/>
  <p:tag name="QUESTIONTEXT" val="Find the mean, median, and mode of the following set of data. 20, 27, 40, 17, 25, 33, 21"/>
  <p:tag name="QUESTIONALIAS" val="Find the mean, median, and mode of the following set of data. 20, 27, 40, 17, 25, 33, 21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A35E8FE0549A4BD2806884DCB5EAE138"/>
  <p:tag name="ANSWERSALIAS" val="A¤B¤C¤D"/>
  <p:tag name="RESPONSESGATHERED" val="False"/>
  <p:tag name="QUESTIONTEXT" val="Find the range of the following set of data. 20, 27, 40, 17, 25, 33, 21"/>
  <p:tag name="QUESTIONALIAS" val="Find the range of the following set of data. 20, 27, 40, 17, 25, 33, 21"/>
  <p:tag name="ANIMREMOVED" val="False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97C8E7F91DEC43379EFCC0DE853D4DB4"/>
  <p:tag name="ANSWERSALIAS" val="A¤B¤C¤D"/>
  <p:tag name="RESPONSESGATHERED" val="False"/>
  <p:tag name="QUESTIONTEXT" val="Select an appropriate display for the number of people who prefer skiing to all of the winter sports."/>
  <p:tag name="QUESTIONALIAS" val="Select an appropriate display for the number of people who prefer skiing to all of the winter sports."/>
  <p:tag name="ANIMREMOVED" val="False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8"/>
  <p:tag name="SLIDEGUID" val="E3BEAC4217564217AC7160D73D27D3C2"/>
  <p:tag name="ANSWERSALIAS" val="A¤B¤C¤D"/>
  <p:tag name="QUESTIONTEXT" val="The histogram shows the number of carbonated beverages consumed per day. How many people were surveyed?"/>
  <p:tag name="QUESTIONALIAS" val="The histogram shows the number of carbonated beverages consumed per day. How many people were surveyed?"/>
  <p:tag name="ANIMREMOVED" val="False"/>
  <p:tag name="RESPONSESGATHER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73C8CB726CE24B27A68D0E8CA7E9B806"/>
  <p:tag name="SLIDEID" val="73C8CB726CE24B27A68D0E8CA7E9B80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ANSWERSALIAS" val="A¤B¤C¤D"/>
  <p:tag name="RESPONSESGATHERED" val="False"/>
  <p:tag name="QUESTIONTEXT" val="SCHOOLS  A middle school assigns each student a code to use for scheduling. Each code consists of a letter, followed by two digits from 0 through 9. How many codes are possible?"/>
  <p:tag name="QUESTIONALIAS" val="SCHOOLS  A middle school assigns each student a code to use for scheduling. Each code consists of a letter, followed by two digits from 0 through 9. How many codes are possible?"/>
  <p:tag name="ANIMREMOVED" val="False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F29F049DD2CB444584BFA2AA51C6DFF7"/>
  <p:tag name="SLIDEID" val="F29F049DD2CB444584BFA2AA51C6DFF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ANSWERSALIAS" val="A¤B¤C¤D"/>
  <p:tag name="RESPONSESGATHERED" val="False"/>
  <p:tag name="QUESTIONTEXT" val="LOCKER COMBINATIONS  What is the probability that Shauna will guess her friend’s locker combination on the first try if all she knows is that it consists of three digits from 0 through 9?"/>
  <p:tag name="QUESTIONALIAS" val="LOCKER COMBINATIONS  What is the probability that Shauna will guess her friend’s locker combination on the first try if all she knows is that it consists of three digits from 0 through 9?"/>
  <p:tag name="ANIMREMOVED" val="False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43EFFF67EDE1476998D69F088EFFD1E9"/>
  <p:tag name="ANSWERSALIAS" val="A¤B¤C¤D"/>
  <p:tag name="RESPONSESGATHERED" val="False"/>
  <p:tag name="QUESTIONTEXT" val="How many people drink more than 3 carbonated beverages per day?"/>
  <p:tag name="QUESTIONALIAS" val="How many people drink more than 3 carbonated beverages per day?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8DC237A25B424C7A8865C92408657EBE"/>
  <p:tag name="ANSWERSALIAS" val="A¤B¤C¤D"/>
  <p:tag name="RESPONSESGATHERED" val="False"/>
  <p:tag name="QUESTIONTEXT" val="What percentage of people drink 2–3 carbonated beverages per day?"/>
  <p:tag name="QUESTIONALIAS" val="What percentage of people drink 2–3 carbonated beverages per day?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867</Words>
  <Application>Microsoft Macintosh PowerPoint</Application>
  <PresentationFormat>On-screen Show (4:3)</PresentationFormat>
  <Paragraphs>156</Paragraphs>
  <Slides>20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EUSD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Mitchell</dc:creator>
  <cp:lastModifiedBy>Michael Mitchell</cp:lastModifiedBy>
  <cp:revision>14</cp:revision>
  <dcterms:created xsi:type="dcterms:W3CDTF">2009-05-14T14:22:39Z</dcterms:created>
  <dcterms:modified xsi:type="dcterms:W3CDTF">2009-05-14T14:25:53Z</dcterms:modified>
</cp:coreProperties>
</file>