
<file path=[Content_Types].xml><?xml version="1.0" encoding="utf-8"?>
<Types xmlns="http://schemas.openxmlformats.org/package/2006/content-types">
  <Override PartName="/ppt/notesSlides/notesSlide10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0.xml" ContentType="application/vnd.openxmlformats-officedocument.presentationml.slide+xml"/>
  <Override PartName="/ppt/tags/tag4.xml" ContentType="application/vnd.openxmlformats-officedocument.presentationml.tags+xml"/>
  <Override PartName="/ppt/tags/tag23.xml" ContentType="application/vnd.openxmlformats-officedocument.presentationml.tags+xml"/>
  <Override PartName="/ppt/slides/slide15.xml" ContentType="application/vnd.openxmlformats-officedocument.presentationml.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0.xml" ContentType="application/vnd.openxmlformats-officedocument.presentationml.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32.xml" ContentType="application/vnd.openxmlformats-officedocument.presentationml.tags+xml"/>
  <Override PartName="/ppt/theme/theme1.xml" ContentType="application/vnd.openxmlformats-officedocument.theme+xml"/>
  <Default Extension="rels" ContentType="application/vnd.openxmlformats-package.relationship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slideLayouts/slideLayout2.xml" ContentType="application/vnd.openxmlformats-officedocument.presentationml.slideLayout+xml"/>
  <Default Extension="jpeg" ContentType="image/jpeg"/>
  <Override PartName="/ppt/slides/slide12.xml" ContentType="application/vnd.openxmlformats-officedocument.presentationml.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tags/tag8.xml" ContentType="application/vnd.openxmlformats-officedocument.presentationml.tags+xml"/>
  <Override PartName="/ppt/tags/tag27.xml" ContentType="application/vnd.openxmlformats-officedocument.presentationml.tags+xml"/>
  <Override PartName="/ppt/slideLayouts/slideLayout11.xml" ContentType="application/vnd.openxmlformats-officedocument.presentationml.slideLayout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tags/tag3.xml" ContentType="application/vnd.openxmlformats-officedocument.presentationml.tags+xml"/>
  <Override PartName="/ppt/slideLayouts/slideLayout4.xml" ContentType="application/vnd.openxmlformats-officedocument.presentationml.slideLayout+xml"/>
  <Override PartName="/ppt/tags/tag22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tags/tag29.xml" ContentType="application/vnd.openxmlformats-officedocument.presentationml.tags+xml"/>
  <Override PartName="/ppt/presProps.xml" ContentType="application/vnd.openxmlformats-officedocument.presentationml.presProp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5.xml" ContentType="application/vnd.openxmlformats-officedocument.presentationml.tags+xml"/>
  <Override PartName="/ppt/tags/tag24.xml" ContentType="application/vnd.openxmlformats-officedocument.presentationml.tags+xml"/>
  <Override PartName="/ppt/slides/slide16.xml" ContentType="application/vnd.openxmlformats-officedocument.presentationml.slide+xml"/>
  <Override PartName="/ppt/tags/tag19.xml" ContentType="application/vnd.openxmlformats-officedocument.presentationml.tags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Default Extension="bin" ContentType="application/vnd.openxmlformats-officedocument.presentationml.printerSettings"/>
  <Override PartName="/ppt/slides/slide11.xml" ContentType="application/vnd.openxmlformats-officedocument.presentationml.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3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tags/tag7.xml" ContentType="application/vnd.openxmlformats-officedocument.presentationml.tags+xml"/>
  <Override PartName="/ppt/slideLayouts/slideLayout8.xml" ContentType="application/vnd.openxmlformats-officedocument.presentationml.slideLayout+xml"/>
  <Override PartName="/ppt/notesSlides/notesSlide9.xml" ContentType="application/vnd.openxmlformats-officedocument.presentationml.notesSlide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slides/slide18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21.xml" ContentType="application/vnd.openxmlformats-officedocument.presentationml.tags+xml"/>
  <Default Extension="tiff" ContentType="image/tiff"/>
  <Override PartName="/ppt/tags/tag16.xml" ContentType="application/vnd.openxmlformats-officedocument.presentationml.tags+xml"/>
  <Override PartName="/ppt/slides/slide13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docProps/app.xml" ContentType="application/vnd.openxmlformats-officedocument.extended-properties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9.xml" ContentType="application/vnd.openxmlformats-officedocument.presentationml.tags+xml"/>
  <Override PartName="/ppt/tags/tag28.xml" ContentType="application/vnd.openxmlformats-officedocument.presentationml.tags+xml"/>
  <Override PartName="/ppt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sldIdLst>
    <p:sldId id="273" r:id="rId2"/>
    <p:sldId id="274" r:id="rId3"/>
    <p:sldId id="275" r:id="rId4"/>
    <p:sldId id="276" r:id="rId5"/>
    <p:sldId id="277" r:id="rId6"/>
    <p:sldId id="258" r:id="rId7"/>
    <p:sldId id="259" r:id="rId8"/>
    <p:sldId id="278" r:id="rId9"/>
    <p:sldId id="261" r:id="rId10"/>
    <p:sldId id="262" r:id="rId11"/>
    <p:sldId id="264" r:id="rId12"/>
    <p:sldId id="265" r:id="rId13"/>
    <p:sldId id="266" r:id="rId14"/>
    <p:sldId id="268" r:id="rId15"/>
    <p:sldId id="269" r:id="rId16"/>
    <p:sldId id="270" r:id="rId17"/>
    <p:sldId id="263" r:id="rId18"/>
    <p:sldId id="267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 showGuides="1">
      <p:cViewPr varScale="1">
        <p:scale>
          <a:sx n="111" d="100"/>
          <a:sy n="111" d="100"/>
        </p:scale>
        <p:origin x="-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D1302-F45D-8B44-A502-346471536E69}" type="datetimeFigureOut">
              <a:rPr lang="en-US" smtClean="0"/>
              <a:pPr/>
              <a:t>5/12/09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CD755-1B45-B74D-88FF-188FADD11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AF99D-95F7-1B46-A43F-F8077BB0CF5F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7C7A62-C55E-FB4F-86DB-5F61315CB85D}" type="slidenum">
              <a:rPr lang="en-US"/>
              <a:pPr/>
              <a:t>10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897D5C-780D-9445-B5A9-D338FF5BFB18}" type="slidenum">
              <a:rPr lang="en-US"/>
              <a:pPr/>
              <a:t>11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39102-C293-E241-9EC6-D2CAC9273F1E}" type="slidenum">
              <a:rPr lang="en-US"/>
              <a:pPr/>
              <a:t>12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406AF-0D7A-8341-9706-CF1AD8AFA4EC}" type="slidenum">
              <a:rPr lang="en-US"/>
              <a:pPr/>
              <a:t>13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54246-E785-5744-98DA-3763EF20893E}" type="slidenum">
              <a:rPr lang="en-US"/>
              <a:pPr/>
              <a:t>14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0F858-C6CB-C141-9549-F32178158904}" type="slidenum">
              <a:rPr lang="en-US"/>
              <a:pPr/>
              <a:t>15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963A58-A993-024D-82FC-DF3415106563}" type="slidenum">
              <a:rPr lang="en-US"/>
              <a:pPr/>
              <a:t>16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F8B3A-4BCD-7F46-A28C-5AC67C5F7D01}" type="slidenum">
              <a:rPr lang="en-US"/>
              <a:pPr/>
              <a:t>17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940DCA-7B7F-A74E-9BC0-6ED9E2ECCD92}" type="slidenum">
              <a:rPr lang="en-US"/>
              <a:pPr/>
              <a:t>18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FD863-096B-0C43-9C5D-9FB456D97306}" type="slidenum">
              <a:rPr lang="en-US"/>
              <a:pPr/>
              <a:t>19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3EFED5-D5A7-C34D-87CF-FFBAB70D366B}" type="slidenum">
              <a:rPr lang="en-US"/>
              <a:pPr/>
              <a:t>2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D0FFB-2E0E-9948-973B-4E280213A9FE}" type="slidenum">
              <a:rPr lang="en-US"/>
              <a:pPr/>
              <a:t>20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BF1B0-3C5D-0843-809A-63E5B84D5033}" type="slidenum">
              <a:rPr lang="en-US"/>
              <a:pPr/>
              <a:t>3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54ADE-84F1-FE4D-A908-9744945ACB4E}" type="slidenum">
              <a:rPr lang="en-US"/>
              <a:pPr/>
              <a:t>4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EAA92-28C4-0B48-BF34-74CC8E6F9AA0}" type="slidenum">
              <a:rPr lang="en-US"/>
              <a:pPr/>
              <a:t>5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5611C-B463-1343-ABC7-FBD204350575}" type="slidenum">
              <a:rPr lang="en-US"/>
              <a:pPr/>
              <a:t>6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56E04-FEEB-9242-8038-A0E2851E6609}" type="slidenum">
              <a:rPr lang="en-US"/>
              <a:pPr/>
              <a:t>7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B37A22-1F4E-D445-9981-BABE8BFE32A4}" type="slidenum">
              <a:rPr lang="en-US"/>
              <a:pPr/>
              <a:t>8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703F4-56C9-4646-BE14-5C94D88333CD}" type="slidenum">
              <a:rPr lang="en-US"/>
              <a:pPr/>
              <a:t>9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0663-A902-5F4A-B10F-2195D7215D60}" type="datetimeFigureOut">
              <a:rPr lang="en-US" smtClean="0"/>
              <a:pPr/>
              <a:t>5/12/09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9A85-172F-C646-B9CF-15B29A693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0663-A902-5F4A-B10F-2195D7215D60}" type="datetimeFigureOut">
              <a:rPr lang="en-US" smtClean="0"/>
              <a:pPr/>
              <a:t>5/12/09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9A85-172F-C646-B9CF-15B29A693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0663-A902-5F4A-B10F-2195D7215D60}" type="datetimeFigureOut">
              <a:rPr lang="en-US" smtClean="0"/>
              <a:pPr/>
              <a:t>5/12/09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9A85-172F-C646-B9CF-15B29A693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0663-A902-5F4A-B10F-2195D7215D60}" type="datetimeFigureOut">
              <a:rPr lang="en-US" smtClean="0"/>
              <a:pPr/>
              <a:t>5/12/09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9A85-172F-C646-B9CF-15B29A693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0663-A902-5F4A-B10F-2195D7215D60}" type="datetimeFigureOut">
              <a:rPr lang="en-US" smtClean="0"/>
              <a:pPr/>
              <a:t>5/12/09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9A85-172F-C646-B9CF-15B29A693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0663-A902-5F4A-B10F-2195D7215D60}" type="datetimeFigureOut">
              <a:rPr lang="en-US" smtClean="0"/>
              <a:pPr/>
              <a:t>5/12/09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9A85-172F-C646-B9CF-15B29A693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0663-A902-5F4A-B10F-2195D7215D60}" type="datetimeFigureOut">
              <a:rPr lang="en-US" smtClean="0"/>
              <a:pPr/>
              <a:t>5/12/09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9A85-172F-C646-B9CF-15B29A693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0663-A902-5F4A-B10F-2195D7215D60}" type="datetimeFigureOut">
              <a:rPr lang="en-US" smtClean="0"/>
              <a:pPr/>
              <a:t>5/12/09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9A85-172F-C646-B9CF-15B29A693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0663-A902-5F4A-B10F-2195D7215D60}" type="datetimeFigureOut">
              <a:rPr lang="en-US" smtClean="0"/>
              <a:pPr/>
              <a:t>5/12/09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9A85-172F-C646-B9CF-15B29A693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0663-A902-5F4A-B10F-2195D7215D60}" type="datetimeFigureOut">
              <a:rPr lang="en-US" smtClean="0"/>
              <a:pPr/>
              <a:t>5/12/09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9A85-172F-C646-B9CF-15B29A693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0663-A902-5F4A-B10F-2195D7215D60}" type="datetimeFigureOut">
              <a:rPr lang="en-US" smtClean="0"/>
              <a:pPr/>
              <a:t>5/12/09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9A85-172F-C646-B9CF-15B29A693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40663-A902-5F4A-B10F-2195D7215D60}" type="datetimeFigureOut">
              <a:rPr lang="en-US" smtClean="0"/>
              <a:pPr/>
              <a:t>5/12/09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99A85-172F-C646-B9CF-15B29A693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4.jpeg"/><Relationship Id="rId5" Type="http://schemas.openxmlformats.org/officeDocument/2006/relationships/image" Target="../media/image16.jpeg"/><Relationship Id="rId6" Type="http://schemas.openxmlformats.org/officeDocument/2006/relationships/image" Target="../media/image19.png"/><Relationship Id="rId7" Type="http://schemas.openxmlformats.org/officeDocument/2006/relationships/image" Target="../media/image11.jpeg"/><Relationship Id="rId8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6.jpeg"/><Relationship Id="rId5" Type="http://schemas.openxmlformats.org/officeDocument/2006/relationships/image" Target="../media/image11.jpeg"/><Relationship Id="rId6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1.png"/><Relationship Id="rId5" Type="http://schemas.openxmlformats.org/officeDocument/2006/relationships/image" Target="../media/image6.jpeg"/><Relationship Id="rId6" Type="http://schemas.openxmlformats.org/officeDocument/2006/relationships/image" Target="../media/image11.jpeg"/><Relationship Id="rId7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1.png"/><Relationship Id="rId5" Type="http://schemas.openxmlformats.org/officeDocument/2006/relationships/image" Target="../media/image6.jpeg"/><Relationship Id="rId6" Type="http://schemas.openxmlformats.org/officeDocument/2006/relationships/image" Target="../media/image11.jpeg"/><Relationship Id="rId7" Type="http://schemas.openxmlformats.org/officeDocument/2006/relationships/image" Target="../media/image20.jpeg"/><Relationship Id="rId8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3.jpeg"/><Relationship Id="rId5" Type="http://schemas.openxmlformats.org/officeDocument/2006/relationships/image" Target="../media/image11.jpeg"/><Relationship Id="rId6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6.jpeg"/><Relationship Id="rId5" Type="http://schemas.openxmlformats.org/officeDocument/2006/relationships/image" Target="../media/image7.jpeg"/><Relationship Id="rId6" Type="http://schemas.openxmlformats.org/officeDocument/2006/relationships/image" Target="../media/image25.png"/><Relationship Id="rId7" Type="http://schemas.openxmlformats.org/officeDocument/2006/relationships/image" Target="../media/image11.jpeg"/><Relationship Id="rId8" Type="http://schemas.openxmlformats.org/officeDocument/2006/relationships/image" Target="../media/image26.jpeg"/><Relationship Id="rId9" Type="http://schemas.openxmlformats.org/officeDocument/2006/relationships/image" Target="../media/image27.jpeg"/><Relationship Id="rId10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6.jpeg"/><Relationship Id="rId5" Type="http://schemas.openxmlformats.org/officeDocument/2006/relationships/image" Target="../media/image7.jpeg"/><Relationship Id="rId6" Type="http://schemas.openxmlformats.org/officeDocument/2006/relationships/image" Target="../media/image25.png"/><Relationship Id="rId7" Type="http://schemas.openxmlformats.org/officeDocument/2006/relationships/image" Target="../media/image29.png"/><Relationship Id="rId8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tags" Target="../tags/tag26.xml"/><Relationship Id="rId3" Type="http://schemas.openxmlformats.org/officeDocument/2006/relationships/tags" Target="../tags/tag2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.xml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image" Target="../media/image4.jpeg"/><Relationship Id="rId9" Type="http://schemas.openxmlformats.org/officeDocument/2006/relationships/image" Target="../media/image32.png"/><Relationship Id="rId10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tags" Target="../tags/tag29.xml"/><Relationship Id="rId3" Type="http://schemas.openxmlformats.org/officeDocument/2006/relationships/tags" Target="../tags/tag3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8.xml"/><Relationship Id="rId6" Type="http://schemas.openxmlformats.org/officeDocument/2006/relationships/image" Target="../media/image31.jpeg"/><Relationship Id="rId7" Type="http://schemas.openxmlformats.org/officeDocument/2006/relationships/image" Target="../media/image6.jpeg"/><Relationship Id="rId8" Type="http://schemas.openxmlformats.org/officeDocument/2006/relationships/image" Target="../media/image33.png"/><Relationship Id="rId9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31.xml"/><Relationship Id="rId2" Type="http://schemas.openxmlformats.org/officeDocument/2006/relationships/tags" Target="../tags/tag32.xml"/><Relationship Id="rId3" Type="http://schemas.openxmlformats.org/officeDocument/2006/relationships/tags" Target="../tags/tag3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9.xml"/><Relationship Id="rId6" Type="http://schemas.openxmlformats.org/officeDocument/2006/relationships/image" Target="../media/image7.jpeg"/><Relationship Id="rId7" Type="http://schemas.openxmlformats.org/officeDocument/2006/relationships/image" Target="../media/image31.jpeg"/><Relationship Id="rId8" Type="http://schemas.openxmlformats.org/officeDocument/2006/relationships/image" Target="../media/image34.pn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ca.gr7math.com/" TargetMode="External"/><Relationship Id="rId12" Type="http://schemas.openxmlformats.org/officeDocument/2006/relationships/image" Target="../media/image41.jpeg"/><Relationship Id="rId1" Type="http://schemas.openxmlformats.org/officeDocument/2006/relationships/tags" Target="../tags/tag3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Relationship Id="rId4" Type="http://schemas.openxmlformats.org/officeDocument/2006/relationships/slide" Target="slide7.xml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7" Type="http://schemas.openxmlformats.org/officeDocument/2006/relationships/image" Target="../media/image37.jpeg"/><Relationship Id="rId8" Type="http://schemas.openxmlformats.org/officeDocument/2006/relationships/image" Target="../media/image38.jpeg"/><Relationship Id="rId9" Type="http://schemas.openxmlformats.org/officeDocument/2006/relationships/image" Target="../media/image39.jpeg"/><Relationship Id="rId10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6.jpeg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7.jpeg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8.jpeg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4.jpeg"/><Relationship Id="rId5" Type="http://schemas.openxmlformats.org/officeDocument/2006/relationships/image" Target="../media/image11.jpeg"/><Relationship Id="rId6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4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png"/><Relationship Id="rId8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Splash Screen</a:t>
            </a:r>
          </a:p>
        </p:txBody>
      </p:sp>
      <p:pic>
        <p:nvPicPr>
          <p:cNvPr id="15363" name="Picture 5" descr="CAM7 Spl-0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76800" y="4656664"/>
            <a:ext cx="4267200" cy="12192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656664"/>
            <a:ext cx="274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Chapter 12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2026" y="51900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Baskerville Old Face"/>
                <a:cs typeface="Baskerville Old Face"/>
              </a:rPr>
              <a:t>Lesson </a:t>
            </a:r>
            <a:r>
              <a:rPr lang="en-US" sz="2800" smtClean="0">
                <a:solidFill>
                  <a:srgbClr val="FFFFFF"/>
                </a:solidFill>
                <a:latin typeface="Baskerville Old Face"/>
                <a:cs typeface="Baskerville Old Face"/>
              </a:rPr>
              <a:t>12-</a:t>
            </a:r>
            <a:r>
              <a:rPr lang="en-US" sz="2800" dirty="0" smtClean="0">
                <a:solidFill>
                  <a:srgbClr val="FFFFFF"/>
                </a:solidFill>
                <a:latin typeface="Baskerville Old Face"/>
                <a:cs typeface="Baskerville Old Face"/>
              </a:rPr>
              <a:t>2</a:t>
            </a:r>
            <a:endParaRPr lang="en-US" sz="2800" b="1" dirty="0">
              <a:solidFill>
                <a:srgbClr val="FFFFFF"/>
              </a:solidFill>
              <a:latin typeface="Baskerville Old Face"/>
              <a:cs typeface="Baskerville Old Face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4038600"/>
            <a:ext cx="457200" cy="457200"/>
          </a:xfrm>
          <a:prstGeom prst="rect">
            <a:avLst/>
          </a:prstGeom>
          <a:noFill/>
        </p:spPr>
      </p:pic>
      <p:pic>
        <p:nvPicPr>
          <p:cNvPr id="94212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56467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dirty="0"/>
              <a:t>Probability of Independent Events</a:t>
            </a:r>
          </a:p>
        </p:txBody>
      </p:sp>
      <p:pic>
        <p:nvPicPr>
          <p:cNvPr id="94220" name="Picture 12" descr="M3_184"/>
          <p:cNvPicPr>
            <a:picLocks noChangeAspect="1" noChangeArrowheads="1"/>
          </p:cNvPicPr>
          <p:nvPr/>
        </p:nvPicPr>
        <p:blipFill>
          <a:blip r:embed="rId6"/>
          <a:srcRect b="50000"/>
          <a:stretch>
            <a:fillRect/>
          </a:stretch>
        </p:blipFill>
        <p:spPr bwMode="auto">
          <a:xfrm>
            <a:off x="942975" y="3838575"/>
            <a:ext cx="7248525" cy="809625"/>
          </a:xfrm>
          <a:prstGeom prst="rect">
            <a:avLst/>
          </a:prstGeom>
          <a:noFill/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33400" y="5362575"/>
            <a:ext cx="8229600" cy="809625"/>
            <a:chOff x="336" y="2925"/>
            <a:chExt cx="5184" cy="510"/>
          </a:xfrm>
        </p:grpSpPr>
        <p:sp>
          <p:nvSpPr>
            <p:cNvPr id="94217" name="Rectangle 9"/>
            <p:cNvSpPr>
              <a:spLocks noChangeArrowheads="1"/>
            </p:cNvSpPr>
            <p:nvPr/>
          </p:nvSpPr>
          <p:spPr bwMode="auto">
            <a:xfrm>
              <a:off x="336" y="3012"/>
              <a:ext cx="518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1712913" indent="-1368425">
                <a:lnSpc>
                  <a:spcPct val="90000"/>
                </a:lnSpc>
                <a:spcBef>
                  <a:spcPct val="20000"/>
                </a:spcBef>
                <a:buClr>
                  <a:srgbClr val="FFFFFF"/>
                </a:buClr>
                <a:tabLst>
                  <a:tab pos="1943100" algn="l"/>
                </a:tabLst>
              </a:pPr>
              <a:r>
                <a:rPr lang="en-US" sz="2400" dirty="0">
                  <a:solidFill>
                    <a:srgbClr val="00539D"/>
                  </a:solidFill>
                </a:rPr>
                <a:t>Answer:</a:t>
              </a:r>
              <a:r>
                <a:rPr lang="en-US" sz="2400" b="0" dirty="0"/>
                <a:t> 	</a:t>
              </a:r>
            </a:p>
          </p:txBody>
        </p:sp>
        <p:pic>
          <p:nvPicPr>
            <p:cNvPr id="94221" name="Picture 13" descr="M3_184"/>
            <p:cNvPicPr>
              <a:picLocks noChangeAspect="1" noChangeArrowheads="1"/>
            </p:cNvPicPr>
            <p:nvPr/>
          </p:nvPicPr>
          <p:blipFill>
            <a:blip r:embed="rId6"/>
            <a:srcRect t="50000" r="91130"/>
            <a:stretch>
              <a:fillRect/>
            </a:stretch>
          </p:blipFill>
          <p:spPr bwMode="auto">
            <a:xfrm>
              <a:off x="1464" y="2925"/>
              <a:ext cx="405" cy="510"/>
            </a:xfrm>
            <a:prstGeom prst="rect">
              <a:avLst/>
            </a:prstGeom>
            <a:noFill/>
          </p:spPr>
        </p:pic>
      </p:grpSp>
      <p:pic>
        <p:nvPicPr>
          <p:cNvPr id="94224" name="Picture 16" descr="LH_12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1" descr="8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5850" y="1295400"/>
            <a:ext cx="4416425" cy="2209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876300" y="1503363"/>
            <a:ext cx="8115300" cy="142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A red number cube and a white number cube are rolled. The faces of both cubes are numbered from 1 to 6. What is the probability of rolling a 3 on the red number cube and rolling the number 3 or less on the white number cube?</a:t>
            </a:r>
            <a:endParaRPr lang="en-US" sz="2400" b="1" i="1" dirty="0">
              <a:solidFill>
                <a:srgbClr val="0000FF"/>
              </a:solidFill>
              <a:ea typeface="Times New Roman" pitchFamily="-97" charset="0"/>
              <a:cs typeface="Times New Roman" pitchFamily="-97" charset="0"/>
            </a:endParaRP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3724275" y="836613"/>
            <a:ext cx="5191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dirty="0"/>
              <a:t>Use</a:t>
            </a:r>
            <a:r>
              <a:rPr lang="en-US" dirty="0"/>
              <a:t> </a:t>
            </a:r>
            <a:r>
              <a:rPr lang="en-US" sz="2400" dirty="0"/>
              <a:t>Probability</a:t>
            </a:r>
            <a:r>
              <a:rPr lang="en-US" dirty="0"/>
              <a:t> </a:t>
            </a:r>
            <a:r>
              <a:rPr lang="en-US" sz="2400" dirty="0"/>
              <a:t>to</a:t>
            </a:r>
            <a:r>
              <a:rPr lang="en-US" dirty="0"/>
              <a:t> </a:t>
            </a:r>
            <a:r>
              <a:rPr lang="en-US" sz="2400" dirty="0"/>
              <a:t>Solve</a:t>
            </a:r>
            <a:r>
              <a:rPr lang="en-US" dirty="0"/>
              <a:t> </a:t>
            </a:r>
            <a:r>
              <a:rPr lang="en-US" sz="2400" dirty="0"/>
              <a:t>a</a:t>
            </a:r>
            <a:r>
              <a:rPr lang="en-US" dirty="0"/>
              <a:t> </a:t>
            </a:r>
            <a:r>
              <a:rPr lang="en-US" sz="2400" dirty="0"/>
              <a:t>Problem</a:t>
            </a:r>
          </a:p>
        </p:txBody>
      </p:sp>
      <p:sp>
        <p:nvSpPr>
          <p:cNvPr id="96275" name="Text Box 19"/>
          <p:cNvSpPr txBox="1">
            <a:spLocks noChangeArrowheads="1"/>
          </p:cNvSpPr>
          <p:nvPr/>
        </p:nvSpPr>
        <p:spPr bwMode="auto">
          <a:xfrm>
            <a:off x="533400" y="4343400"/>
            <a:ext cx="8382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 dirty="0">
                <a:solidFill>
                  <a:srgbClr val="0000FF"/>
                </a:solidFill>
              </a:rPr>
              <a:t>Read the Item</a:t>
            </a:r>
          </a:p>
          <a:p>
            <a:pPr marL="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0" dirty="0">
                <a:solidFill>
                  <a:srgbClr val="000000"/>
                </a:solidFill>
              </a:rPr>
              <a:t>You are asked to find the probability of rolling a 3 on the red number cube and rolling a number 3 or less on the white number cube. The events are independent because rolling one number cube does not affect rolling the other cube.</a:t>
            </a:r>
          </a:p>
        </p:txBody>
      </p:sp>
      <p:pic>
        <p:nvPicPr>
          <p:cNvPr id="96264" name="Picture 8" descr="Exampl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96283" name="Picture 27" descr="LH_12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96284" name="Picture 28" descr="CAStdE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700088"/>
            <a:ext cx="3352800" cy="644525"/>
          </a:xfrm>
          <a:prstGeom prst="rect">
            <a:avLst/>
          </a:prstGeom>
          <a:noFill/>
        </p:spPr>
      </p:pic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124200" y="3146695"/>
            <a:ext cx="1143000" cy="1044305"/>
            <a:chOff x="6096000" y="2926033"/>
            <a:chExt cx="1143000" cy="1044305"/>
          </a:xfrm>
        </p:grpSpPr>
        <p:grpSp>
          <p:nvGrpSpPr>
            <p:cNvPr id="23" name="Group 22"/>
            <p:cNvGrpSpPr/>
            <p:nvPr/>
          </p:nvGrpSpPr>
          <p:grpSpPr>
            <a:xfrm>
              <a:off x="6096000" y="3078339"/>
              <a:ext cx="990600" cy="891999"/>
              <a:chOff x="6096000" y="3078339"/>
              <a:chExt cx="990600" cy="891999"/>
            </a:xfrm>
          </p:grpSpPr>
          <p:sp>
            <p:nvSpPr>
              <p:cNvPr id="18" name="Cube 17"/>
              <p:cNvSpPr/>
              <p:nvPr/>
            </p:nvSpPr>
            <p:spPr>
              <a:xfrm>
                <a:off x="6096000" y="3078339"/>
                <a:ext cx="990600" cy="891999"/>
              </a:xfrm>
              <a:prstGeom prst="cub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248400" y="3295590"/>
                <a:ext cx="533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3</a:t>
                </a:r>
                <a:endParaRPr lang="en-US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 rot="16200000">
              <a:off x="6263508" y="2900345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2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05600" y="3207948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1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715000" y="3139147"/>
            <a:ext cx="1143000" cy="1051853"/>
            <a:chOff x="7620000" y="2918485"/>
            <a:chExt cx="1143000" cy="1051853"/>
          </a:xfrm>
        </p:grpSpPr>
        <p:sp>
          <p:nvSpPr>
            <p:cNvPr id="21" name="Cube 20"/>
            <p:cNvSpPr/>
            <p:nvPr/>
          </p:nvSpPr>
          <p:spPr>
            <a:xfrm>
              <a:off x="7620000" y="3078339"/>
              <a:ext cx="990600" cy="891999"/>
            </a:xfrm>
            <a:prstGeom prst="cub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7787508" y="2892797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2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29600" y="3200400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1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72400" y="3276600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3</a:t>
              </a:r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build="p" autoUpdateAnimBg="0" advAuto="0"/>
      <p:bldP spid="96269" grpId="0" autoUpdateAnimBg="0"/>
      <p:bldP spid="9627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876300" y="1503363"/>
            <a:ext cx="7705725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Solve the Item</a:t>
            </a:r>
          </a:p>
          <a:p>
            <a:pPr>
              <a:spcBef>
                <a:spcPct val="20000"/>
              </a:spcBef>
            </a:pPr>
            <a:r>
              <a:rPr lang="en-US" sz="2400" b="0" dirty="0">
                <a:solidFill>
                  <a:schemeClr val="tx1"/>
                </a:solidFill>
              </a:rPr>
              <a:t>First, find the probability of each event.</a:t>
            </a:r>
          </a:p>
        </p:txBody>
      </p:sp>
      <p:sp>
        <p:nvSpPr>
          <p:cNvPr id="266255" name="Text Box 15"/>
          <p:cNvSpPr txBox="1">
            <a:spLocks noChangeArrowheads="1"/>
          </p:cNvSpPr>
          <p:nvPr/>
        </p:nvSpPr>
        <p:spPr bwMode="auto">
          <a:xfrm>
            <a:off x="533400" y="3971925"/>
            <a:ext cx="8382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0">
                <a:solidFill>
                  <a:srgbClr val="000000"/>
                </a:solidFill>
              </a:rPr>
              <a:t>Then, find the probability of both events occurring.</a:t>
            </a:r>
          </a:p>
        </p:txBody>
      </p:sp>
      <p:pic>
        <p:nvPicPr>
          <p:cNvPr id="266256" name="Picture 16" descr="8-4a"/>
          <p:cNvPicPr>
            <a:picLocks noChangeAspect="1" noChangeArrowheads="1"/>
          </p:cNvPicPr>
          <p:nvPr/>
        </p:nvPicPr>
        <p:blipFill>
          <a:blip r:embed="rId4"/>
          <a:srcRect r="23058" b="80638"/>
          <a:stretch>
            <a:fillRect/>
          </a:stretch>
        </p:blipFill>
        <p:spPr bwMode="auto">
          <a:xfrm>
            <a:off x="933450" y="2401888"/>
            <a:ext cx="5753100" cy="788987"/>
          </a:xfrm>
          <a:prstGeom prst="rect">
            <a:avLst/>
          </a:prstGeom>
          <a:noFill/>
        </p:spPr>
      </p:pic>
      <p:pic>
        <p:nvPicPr>
          <p:cNvPr id="266257" name="Picture 17" descr="8-4a"/>
          <p:cNvPicPr>
            <a:picLocks noChangeAspect="1" noChangeArrowheads="1"/>
          </p:cNvPicPr>
          <p:nvPr/>
        </p:nvPicPr>
        <p:blipFill>
          <a:blip r:embed="rId4"/>
          <a:srcRect t="20569" b="60071"/>
          <a:stretch>
            <a:fillRect/>
          </a:stretch>
        </p:blipFill>
        <p:spPr bwMode="auto">
          <a:xfrm>
            <a:off x="933450" y="3124200"/>
            <a:ext cx="7477125" cy="788988"/>
          </a:xfrm>
          <a:prstGeom prst="rect">
            <a:avLst/>
          </a:prstGeom>
          <a:noFill/>
        </p:spPr>
      </p:pic>
      <p:pic>
        <p:nvPicPr>
          <p:cNvPr id="266258" name="Picture 18" descr="8-4a"/>
          <p:cNvPicPr>
            <a:picLocks noChangeAspect="1" noChangeArrowheads="1"/>
          </p:cNvPicPr>
          <p:nvPr/>
        </p:nvPicPr>
        <p:blipFill>
          <a:blip r:embed="rId4"/>
          <a:srcRect t="39735" r="34650" b="39267"/>
          <a:stretch>
            <a:fillRect/>
          </a:stretch>
        </p:blipFill>
        <p:spPr bwMode="auto">
          <a:xfrm>
            <a:off x="933450" y="4529138"/>
            <a:ext cx="4886325" cy="855662"/>
          </a:xfrm>
          <a:prstGeom prst="rect">
            <a:avLst/>
          </a:prstGeom>
          <a:noFill/>
        </p:spPr>
      </p:pic>
      <p:sp>
        <p:nvSpPr>
          <p:cNvPr id="266261" name="Text Box 21"/>
          <p:cNvSpPr txBox="1">
            <a:spLocks noChangeArrowheads="1"/>
          </p:cNvSpPr>
          <p:nvPr/>
        </p:nvSpPr>
        <p:spPr bwMode="auto">
          <a:xfrm>
            <a:off x="6324600" y="4727575"/>
            <a:ext cx="274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0" i="1">
                <a:solidFill>
                  <a:srgbClr val="000000"/>
                </a:solidFill>
              </a:rPr>
              <a:t>P</a:t>
            </a:r>
            <a:r>
              <a:rPr lang="en-US" sz="2400" b="0">
                <a:solidFill>
                  <a:srgbClr val="000000"/>
                </a:solidFill>
              </a:rPr>
              <a:t>(</a:t>
            </a:r>
            <a:r>
              <a:rPr lang="en-US" sz="2400" b="0" i="1">
                <a:solidFill>
                  <a:srgbClr val="000000"/>
                </a:solidFill>
              </a:rPr>
              <a:t>A</a:t>
            </a:r>
            <a:r>
              <a:rPr lang="en-US" sz="2400" b="0">
                <a:solidFill>
                  <a:srgbClr val="000000"/>
                </a:solidFill>
              </a:rPr>
              <a:t> and </a:t>
            </a:r>
            <a:r>
              <a:rPr lang="en-US" sz="2400" b="0" i="1">
                <a:solidFill>
                  <a:srgbClr val="000000"/>
                </a:solidFill>
              </a:rPr>
              <a:t>B</a:t>
            </a:r>
            <a:r>
              <a:rPr lang="en-US" sz="2400" b="0">
                <a:solidFill>
                  <a:srgbClr val="000000"/>
                </a:solidFill>
              </a:rPr>
              <a:t>) = </a:t>
            </a:r>
            <a:r>
              <a:rPr lang="en-US" sz="2400" b="0" i="1">
                <a:solidFill>
                  <a:srgbClr val="000000"/>
                </a:solidFill>
              </a:rPr>
              <a:t>P</a:t>
            </a:r>
            <a:r>
              <a:rPr lang="en-US" sz="2400" b="0">
                <a:solidFill>
                  <a:srgbClr val="000000"/>
                </a:solidFill>
              </a:rPr>
              <a:t>(</a:t>
            </a:r>
            <a:r>
              <a:rPr lang="en-US" sz="2400" b="0" i="1">
                <a:solidFill>
                  <a:srgbClr val="000000"/>
                </a:solidFill>
              </a:rPr>
              <a:t>A</a:t>
            </a:r>
            <a:r>
              <a:rPr lang="en-US" sz="2400" b="0">
                <a:solidFill>
                  <a:srgbClr val="000000"/>
                </a:solidFill>
              </a:rPr>
              <a:t>) </a:t>
            </a:r>
            <a:r>
              <a:rPr lang="en-US" sz="2400" b="0">
                <a:solidFill>
                  <a:srgbClr val="000000"/>
                </a:solidFill>
                <a:ea typeface="Arial" pitchFamily="-97" charset="0"/>
                <a:cs typeface="Arial" pitchFamily="-97" charset="0"/>
              </a:rPr>
              <a:t>● </a:t>
            </a:r>
            <a:r>
              <a:rPr lang="en-US" sz="2400" b="0" i="1">
                <a:solidFill>
                  <a:srgbClr val="000000"/>
                </a:solidFill>
                <a:ea typeface="Arial" pitchFamily="-97" charset="0"/>
                <a:cs typeface="Arial" pitchFamily="-97" charset="0"/>
              </a:rPr>
              <a:t>P</a:t>
            </a:r>
            <a:r>
              <a:rPr lang="en-US" sz="2400" b="0">
                <a:solidFill>
                  <a:srgbClr val="000000"/>
                </a:solidFill>
                <a:ea typeface="Arial" pitchFamily="-97" charset="0"/>
                <a:cs typeface="Arial" pitchFamily="-97" charset="0"/>
              </a:rPr>
              <a:t>(</a:t>
            </a:r>
            <a:r>
              <a:rPr lang="en-US" sz="2400" b="0" i="1">
                <a:solidFill>
                  <a:srgbClr val="000000"/>
                </a:solidFill>
                <a:ea typeface="Arial" pitchFamily="-97" charset="0"/>
                <a:cs typeface="Arial" pitchFamily="-97" charset="0"/>
              </a:rPr>
              <a:t>B</a:t>
            </a:r>
            <a:r>
              <a:rPr lang="en-US" sz="2400" b="0">
                <a:solidFill>
                  <a:srgbClr val="000000"/>
                </a:solidFill>
                <a:ea typeface="Arial" pitchFamily="-97" charset="0"/>
                <a:cs typeface="Arial" pitchFamily="-97" charset="0"/>
              </a:rPr>
              <a:t>)</a:t>
            </a:r>
          </a:p>
        </p:txBody>
      </p:sp>
      <p:pic>
        <p:nvPicPr>
          <p:cNvPr id="266262" name="Picture 22" descr="8-4a"/>
          <p:cNvPicPr>
            <a:picLocks noChangeAspect="1" noChangeArrowheads="1"/>
          </p:cNvPicPr>
          <p:nvPr/>
        </p:nvPicPr>
        <p:blipFill>
          <a:blip r:embed="rId4"/>
          <a:srcRect t="60071" r="89809" b="19400"/>
          <a:stretch>
            <a:fillRect/>
          </a:stretch>
        </p:blipFill>
        <p:spPr bwMode="auto">
          <a:xfrm>
            <a:off x="4724400" y="5392738"/>
            <a:ext cx="762000" cy="836612"/>
          </a:xfrm>
          <a:prstGeom prst="rect">
            <a:avLst/>
          </a:prstGeom>
          <a:noFill/>
        </p:spPr>
      </p:pic>
      <p:sp>
        <p:nvSpPr>
          <p:cNvPr id="266263" name="Text Box 23"/>
          <p:cNvSpPr txBox="1">
            <a:spLocks noChangeArrowheads="1"/>
          </p:cNvSpPr>
          <p:nvPr/>
        </p:nvSpPr>
        <p:spPr bwMode="auto">
          <a:xfrm>
            <a:off x="6324600" y="5556250"/>
            <a:ext cx="27432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0">
                <a:solidFill>
                  <a:srgbClr val="000000"/>
                </a:solidFill>
              </a:rPr>
              <a:t>Multiply.</a:t>
            </a:r>
            <a:endParaRPr lang="en-US" sz="2400" b="0">
              <a:solidFill>
                <a:srgbClr val="000000"/>
              </a:solidFill>
              <a:ea typeface="Arial" pitchFamily="-97" charset="0"/>
              <a:cs typeface="Arial" pitchFamily="-97" charset="0"/>
            </a:endParaRPr>
          </a:p>
        </p:txBody>
      </p:sp>
      <p:pic>
        <p:nvPicPr>
          <p:cNvPr id="266245" name="Picture 5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266269" name="Picture 29" descr="LH_12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266270" name="Picture 30" descr="CAStdE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700088"/>
            <a:ext cx="3352800" cy="644525"/>
          </a:xfrm>
          <a:prstGeom prst="rect">
            <a:avLst/>
          </a:prstGeom>
          <a:noFill/>
        </p:spPr>
      </p:pic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324600" y="1001847"/>
            <a:ext cx="1143000" cy="1044305"/>
            <a:chOff x="6096000" y="2926033"/>
            <a:chExt cx="1143000" cy="1044305"/>
          </a:xfrm>
        </p:grpSpPr>
        <p:grpSp>
          <p:nvGrpSpPr>
            <p:cNvPr id="19" name="Group 22"/>
            <p:cNvGrpSpPr/>
            <p:nvPr/>
          </p:nvGrpSpPr>
          <p:grpSpPr>
            <a:xfrm>
              <a:off x="6096000" y="3078339"/>
              <a:ext cx="990600" cy="891999"/>
              <a:chOff x="6096000" y="3078339"/>
              <a:chExt cx="990600" cy="891999"/>
            </a:xfrm>
          </p:grpSpPr>
          <p:sp>
            <p:nvSpPr>
              <p:cNvPr id="22" name="Cube 21"/>
              <p:cNvSpPr/>
              <p:nvPr/>
            </p:nvSpPr>
            <p:spPr>
              <a:xfrm>
                <a:off x="6096000" y="3078339"/>
                <a:ext cx="990600" cy="891999"/>
              </a:xfrm>
              <a:prstGeom prst="cub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248400" y="3295590"/>
                <a:ext cx="533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3</a:t>
                </a:r>
                <a:endParaRPr lang="en-US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 rot="16200000">
              <a:off x="6263508" y="2900345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2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05600" y="3207948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1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772400" y="1843747"/>
            <a:ext cx="1143000" cy="1051853"/>
            <a:chOff x="7620000" y="2918485"/>
            <a:chExt cx="1143000" cy="1051853"/>
          </a:xfrm>
        </p:grpSpPr>
        <p:sp>
          <p:nvSpPr>
            <p:cNvPr id="25" name="Cube 24"/>
            <p:cNvSpPr/>
            <p:nvPr/>
          </p:nvSpPr>
          <p:spPr>
            <a:xfrm>
              <a:off x="7620000" y="3078339"/>
              <a:ext cx="990600" cy="891999"/>
            </a:xfrm>
            <a:prstGeom prst="cub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7787508" y="2892797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2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29600" y="3200400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1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72400" y="3276600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3</a:t>
              </a:r>
              <a:endParaRPr lang="en-US" dirty="0"/>
            </a:p>
          </p:txBody>
        </p:sp>
      </p:grpSp>
      <p:sp>
        <p:nvSpPr>
          <p:cNvPr id="266248" name="Text Box 8"/>
          <p:cNvSpPr txBox="1">
            <a:spLocks noChangeArrowheads="1"/>
          </p:cNvSpPr>
          <p:nvPr/>
        </p:nvSpPr>
        <p:spPr bwMode="auto">
          <a:xfrm>
            <a:off x="3724275" y="569913"/>
            <a:ext cx="5191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dirty="0"/>
              <a:t>Use</a:t>
            </a:r>
            <a:r>
              <a:rPr lang="en-US" dirty="0"/>
              <a:t> </a:t>
            </a:r>
            <a:r>
              <a:rPr lang="en-US" sz="2400" dirty="0"/>
              <a:t>Probability</a:t>
            </a:r>
            <a:r>
              <a:rPr lang="en-US" dirty="0"/>
              <a:t> </a:t>
            </a:r>
            <a:r>
              <a:rPr lang="en-US" sz="2400" dirty="0"/>
              <a:t>to</a:t>
            </a:r>
            <a:r>
              <a:rPr lang="en-US" dirty="0"/>
              <a:t> </a:t>
            </a:r>
            <a:r>
              <a:rPr lang="en-US" sz="2400" dirty="0"/>
              <a:t>Solve</a:t>
            </a:r>
            <a:r>
              <a:rPr lang="en-US" dirty="0"/>
              <a:t> </a:t>
            </a:r>
            <a:r>
              <a:rPr lang="en-US" sz="2400" dirty="0"/>
              <a:t>a</a:t>
            </a:r>
            <a:r>
              <a:rPr lang="en-US" dirty="0"/>
              <a:t> </a:t>
            </a:r>
            <a:r>
              <a:rPr lang="en-US" sz="2400" dirty="0"/>
              <a:t>Problem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6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6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4" grpId="0" build="p" autoUpdateAnimBg="0" advAuto="0"/>
      <p:bldP spid="266255" grpId="0" build="p" autoUpdateAnimBg="0"/>
      <p:bldP spid="266261" grpId="0" build="p" autoUpdateAnimBg="0" advAuto="0"/>
      <p:bldP spid="266263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72" name="Text Box 8"/>
          <p:cNvSpPr txBox="1">
            <a:spLocks noChangeArrowheads="1"/>
          </p:cNvSpPr>
          <p:nvPr/>
        </p:nvSpPr>
        <p:spPr bwMode="auto">
          <a:xfrm>
            <a:off x="3724275" y="836613"/>
            <a:ext cx="51911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/>
              <a:t>Use</a:t>
            </a:r>
            <a:r>
              <a:rPr lang="en-US"/>
              <a:t> </a:t>
            </a:r>
            <a:r>
              <a:rPr lang="en-US" sz="2400"/>
              <a:t>Probability</a:t>
            </a:r>
            <a:r>
              <a:rPr lang="en-US"/>
              <a:t> </a:t>
            </a:r>
            <a:r>
              <a:rPr lang="en-US" sz="2400"/>
              <a:t>to</a:t>
            </a:r>
            <a:r>
              <a:rPr lang="en-US"/>
              <a:t> </a:t>
            </a:r>
            <a:r>
              <a:rPr lang="en-US" sz="2400"/>
              <a:t>Solve</a:t>
            </a:r>
            <a:r>
              <a:rPr lang="en-US"/>
              <a:t> </a:t>
            </a:r>
            <a:r>
              <a:rPr lang="en-US" sz="2400"/>
              <a:t>a</a:t>
            </a:r>
            <a:r>
              <a:rPr lang="en-US"/>
              <a:t> </a:t>
            </a:r>
            <a:r>
              <a:rPr lang="en-US" sz="2400"/>
              <a:t>Problem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20688" y="4773612"/>
            <a:ext cx="8161337" cy="788988"/>
            <a:chOff x="420688" y="3783012"/>
            <a:chExt cx="8161337" cy="788988"/>
          </a:xfrm>
        </p:grpSpPr>
        <p:grpSp>
          <p:nvGrpSpPr>
            <p:cNvPr id="2" name="Group 15"/>
            <p:cNvGrpSpPr>
              <a:grpSpLocks/>
            </p:cNvGrpSpPr>
            <p:nvPr/>
          </p:nvGrpSpPr>
          <p:grpSpPr bwMode="auto">
            <a:xfrm>
              <a:off x="876300" y="3783012"/>
              <a:ext cx="7705725" cy="788988"/>
              <a:chOff x="552" y="846"/>
              <a:chExt cx="4854" cy="497"/>
            </a:xfrm>
          </p:grpSpPr>
          <p:sp>
            <p:nvSpPr>
              <p:cNvPr id="267268" name="Rectangle 4"/>
              <p:cNvSpPr>
                <a:spLocks noChangeArrowheads="1"/>
              </p:cNvSpPr>
              <p:nvPr/>
            </p:nvSpPr>
            <p:spPr bwMode="auto">
              <a:xfrm>
                <a:off x="552" y="947"/>
                <a:ext cx="485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2400" dirty="0">
                    <a:solidFill>
                      <a:srgbClr val="00539D"/>
                    </a:solidFill>
                  </a:rPr>
                  <a:t>Answer:</a:t>
                </a:r>
                <a:endParaRPr lang="en-US" sz="2400" b="0" dirty="0">
                  <a:solidFill>
                    <a:srgbClr val="00539D"/>
                  </a:solidFill>
                </a:endParaRPr>
              </a:p>
            </p:txBody>
          </p:sp>
          <p:pic>
            <p:nvPicPr>
              <p:cNvPr id="267278" name="Picture 14" descr="8-4a"/>
              <p:cNvPicPr>
                <a:picLocks noChangeAspect="1" noChangeArrowheads="1"/>
              </p:cNvPicPr>
              <p:nvPr/>
            </p:nvPicPr>
            <p:blipFill>
              <a:blip r:embed="rId4"/>
              <a:srcRect t="80638" r="39108"/>
              <a:stretch>
                <a:fillRect/>
              </a:stretch>
            </p:blipFill>
            <p:spPr bwMode="auto">
              <a:xfrm>
                <a:off x="1464" y="846"/>
                <a:ext cx="2868" cy="497"/>
              </a:xfrm>
              <a:prstGeom prst="rect">
                <a:avLst/>
              </a:prstGeom>
              <a:noFill/>
            </p:spPr>
          </p:pic>
        </p:grpSp>
        <p:pic>
          <p:nvPicPr>
            <p:cNvPr id="267269" name="Picture 5" descr="Exampl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0688" y="4015716"/>
              <a:ext cx="457200" cy="457200"/>
            </a:xfrm>
            <a:prstGeom prst="rect">
              <a:avLst/>
            </a:prstGeom>
            <a:noFill/>
          </p:spPr>
        </p:pic>
      </p:grpSp>
      <p:pic>
        <p:nvPicPr>
          <p:cNvPr id="267285" name="Picture 21" descr="LH_12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267286" name="Picture 22" descr="CAStdE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700088"/>
            <a:ext cx="3352800" cy="644525"/>
          </a:xfrm>
          <a:prstGeom prst="rect">
            <a:avLst/>
          </a:prstGeom>
          <a:noFill/>
        </p:spPr>
      </p:pic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1657350" y="3405187"/>
            <a:ext cx="8172450" cy="862013"/>
            <a:chOff x="336" y="2112"/>
            <a:chExt cx="5148" cy="543"/>
          </a:xfrm>
        </p:grpSpPr>
        <p:grpSp>
          <p:nvGrpSpPr>
            <p:cNvPr id="10" name="Group 18"/>
            <p:cNvGrpSpPr>
              <a:grpSpLocks/>
            </p:cNvGrpSpPr>
            <p:nvPr/>
          </p:nvGrpSpPr>
          <p:grpSpPr bwMode="auto">
            <a:xfrm>
              <a:off x="336" y="2112"/>
              <a:ext cx="5148" cy="543"/>
              <a:chOff x="336" y="2202"/>
              <a:chExt cx="5148" cy="543"/>
            </a:xfrm>
          </p:grpSpPr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336" y="2280"/>
                <a:ext cx="5148" cy="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marL="34290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tabLst>
                    <a:tab pos="1828800" algn="l"/>
                    <a:tab pos="3200400" algn="l"/>
                    <a:tab pos="4572000" algn="l"/>
                  </a:tabLst>
                </a:pPr>
                <a:r>
                  <a:rPr lang="en-US" sz="2400" dirty="0">
                    <a:solidFill>
                      <a:srgbClr val="00539D"/>
                    </a:solidFill>
                  </a:rPr>
                  <a:t>A</a:t>
                </a:r>
                <a:r>
                  <a:rPr lang="en-US" sz="2400" dirty="0">
                    <a:solidFill>
                      <a:srgbClr val="000000"/>
                    </a:solidFill>
                  </a:rPr>
                  <a:t>	</a:t>
                </a:r>
                <a:r>
                  <a:rPr lang="en-US" sz="2400" dirty="0">
                    <a:solidFill>
                      <a:srgbClr val="00539D"/>
                    </a:solidFill>
                  </a:rPr>
                  <a:t>B</a:t>
                </a:r>
                <a:r>
                  <a:rPr lang="en-US" sz="2400" dirty="0">
                    <a:solidFill>
                      <a:srgbClr val="000000"/>
                    </a:solidFill>
                  </a:rPr>
                  <a:t>	</a:t>
                </a:r>
                <a:r>
                  <a:rPr lang="en-US" sz="2400" dirty="0">
                    <a:solidFill>
                      <a:srgbClr val="00539D"/>
                    </a:solidFill>
                  </a:rPr>
                  <a:t>C</a:t>
                </a:r>
                <a:r>
                  <a:rPr lang="en-US" sz="2400" dirty="0">
                    <a:solidFill>
                      <a:srgbClr val="000000"/>
                    </a:solidFill>
                  </a:rPr>
                  <a:t>	</a:t>
                </a:r>
                <a:r>
                  <a:rPr lang="en-US" sz="2400" dirty="0">
                    <a:solidFill>
                      <a:srgbClr val="00539D"/>
                    </a:solidFill>
                  </a:rPr>
                  <a:t>D</a:t>
                </a:r>
              </a:p>
            </p:txBody>
          </p:sp>
          <p:pic>
            <p:nvPicPr>
              <p:cNvPr id="13" name="Picture 14" descr="m3_185a"/>
              <p:cNvPicPr>
                <a:picLocks noChangeAspect="1" noChangeArrowheads="1"/>
              </p:cNvPicPr>
              <p:nvPr/>
            </p:nvPicPr>
            <p:blipFill>
              <a:blip r:embed="rId8"/>
              <a:srcRect r="35417" b="74451"/>
              <a:stretch>
                <a:fillRect/>
              </a:stretch>
            </p:blipFill>
            <p:spPr bwMode="auto">
              <a:xfrm>
                <a:off x="846" y="2222"/>
                <a:ext cx="186" cy="523"/>
              </a:xfrm>
              <a:prstGeom prst="rect">
                <a:avLst/>
              </a:prstGeom>
              <a:noFill/>
            </p:spPr>
          </p:pic>
          <p:pic>
            <p:nvPicPr>
              <p:cNvPr id="14" name="Picture 15" descr="m3_185a"/>
              <p:cNvPicPr>
                <a:picLocks noChangeAspect="1" noChangeArrowheads="1"/>
              </p:cNvPicPr>
              <p:nvPr/>
            </p:nvPicPr>
            <p:blipFill>
              <a:blip r:embed="rId8"/>
              <a:srcRect t="25208" r="6250" b="51294"/>
              <a:stretch>
                <a:fillRect/>
              </a:stretch>
            </p:blipFill>
            <p:spPr bwMode="auto">
              <a:xfrm>
                <a:off x="1734" y="2220"/>
                <a:ext cx="270" cy="481"/>
              </a:xfrm>
              <a:prstGeom prst="rect">
                <a:avLst/>
              </a:prstGeom>
              <a:noFill/>
            </p:spPr>
          </p:pic>
          <p:pic>
            <p:nvPicPr>
              <p:cNvPr id="15" name="Picture 16" descr="m3_185a"/>
              <p:cNvPicPr>
                <a:picLocks noChangeAspect="1" noChangeArrowheads="1"/>
              </p:cNvPicPr>
              <p:nvPr/>
            </p:nvPicPr>
            <p:blipFill>
              <a:blip r:embed="rId8"/>
              <a:srcRect t="50122" r="12500" b="25500"/>
              <a:stretch>
                <a:fillRect/>
              </a:stretch>
            </p:blipFill>
            <p:spPr bwMode="auto">
              <a:xfrm>
                <a:off x="2592" y="2216"/>
                <a:ext cx="252" cy="499"/>
              </a:xfrm>
              <a:prstGeom prst="rect">
                <a:avLst/>
              </a:prstGeom>
              <a:noFill/>
            </p:spPr>
          </p:pic>
          <p:pic>
            <p:nvPicPr>
              <p:cNvPr id="16" name="Picture 17" descr="m3_185a"/>
              <p:cNvPicPr>
                <a:picLocks noChangeAspect="1" noChangeArrowheads="1"/>
              </p:cNvPicPr>
              <p:nvPr/>
            </p:nvPicPr>
            <p:blipFill>
              <a:blip r:embed="rId8"/>
              <a:srcRect t="75037" r="10417"/>
              <a:stretch>
                <a:fillRect/>
              </a:stretch>
            </p:blipFill>
            <p:spPr bwMode="auto">
              <a:xfrm>
                <a:off x="3498" y="2202"/>
                <a:ext cx="258" cy="511"/>
              </a:xfrm>
              <a:prstGeom prst="rect">
                <a:avLst/>
              </a:prstGeom>
              <a:noFill/>
            </p:spPr>
          </p:pic>
        </p:grpSp>
        <p:pic>
          <p:nvPicPr>
            <p:cNvPr id="11" name="Picture 20" descr="8-4a"/>
            <p:cNvPicPr>
              <a:picLocks noChangeAspect="1" noChangeArrowheads="1"/>
            </p:cNvPicPr>
            <p:nvPr/>
          </p:nvPicPr>
          <p:blipFill>
            <a:blip r:embed="rId4"/>
            <a:srcRect l="3313" t="60071" r="89809" b="19400"/>
            <a:stretch>
              <a:fillRect/>
            </a:stretch>
          </p:blipFill>
          <p:spPr bwMode="auto">
            <a:xfrm>
              <a:off x="3504" y="2118"/>
              <a:ext cx="324" cy="527"/>
            </a:xfrm>
            <a:prstGeom prst="rect">
              <a:avLst/>
            </a:prstGeom>
            <a:noFill/>
          </p:spPr>
        </p:pic>
      </p:grpSp>
      <p:grpSp>
        <p:nvGrpSpPr>
          <p:cNvPr id="18" name="Group 17"/>
          <p:cNvGrpSpPr/>
          <p:nvPr/>
        </p:nvGrpSpPr>
        <p:grpSpPr>
          <a:xfrm>
            <a:off x="3124200" y="1622695"/>
            <a:ext cx="1143000" cy="1044305"/>
            <a:chOff x="6096000" y="2926033"/>
            <a:chExt cx="1143000" cy="1044305"/>
          </a:xfrm>
        </p:grpSpPr>
        <p:grpSp>
          <p:nvGrpSpPr>
            <p:cNvPr id="19" name="Group 22"/>
            <p:cNvGrpSpPr/>
            <p:nvPr/>
          </p:nvGrpSpPr>
          <p:grpSpPr>
            <a:xfrm>
              <a:off x="6096000" y="3078339"/>
              <a:ext cx="990600" cy="891999"/>
              <a:chOff x="6096000" y="3078339"/>
              <a:chExt cx="990600" cy="891999"/>
            </a:xfrm>
          </p:grpSpPr>
          <p:sp>
            <p:nvSpPr>
              <p:cNvPr id="22" name="Cube 21"/>
              <p:cNvSpPr/>
              <p:nvPr/>
            </p:nvSpPr>
            <p:spPr>
              <a:xfrm>
                <a:off x="6096000" y="3078339"/>
                <a:ext cx="990600" cy="891999"/>
              </a:xfrm>
              <a:prstGeom prst="cub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248400" y="3295590"/>
                <a:ext cx="533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3</a:t>
                </a:r>
                <a:endParaRPr lang="en-US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 rot="16200000">
              <a:off x="6263508" y="2900345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2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05600" y="3207948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1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15000" y="1615147"/>
            <a:ext cx="1143000" cy="1051853"/>
            <a:chOff x="7620000" y="2918485"/>
            <a:chExt cx="1143000" cy="1051853"/>
          </a:xfrm>
        </p:grpSpPr>
        <p:sp>
          <p:nvSpPr>
            <p:cNvPr id="25" name="Cube 24"/>
            <p:cNvSpPr/>
            <p:nvPr/>
          </p:nvSpPr>
          <p:spPr>
            <a:xfrm>
              <a:off x="7620000" y="3078339"/>
              <a:ext cx="990600" cy="891999"/>
            </a:xfrm>
            <a:prstGeom prst="cub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7787508" y="2892797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2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29600" y="3200400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1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72400" y="3276600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3</a:t>
              </a:r>
              <a:endParaRPr lang="en-US" dirty="0"/>
            </a:p>
          </p:txBody>
        </p:sp>
      </p:grpSp>
      <p:sp>
        <p:nvSpPr>
          <p:cNvPr id="29" name="Action Button: Forward or Next 28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Back or Previous 29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40" name="Picture 12" descr="MAC3_p4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713" y="1209675"/>
            <a:ext cx="8135937" cy="2214563"/>
          </a:xfrm>
          <a:prstGeom prst="rect">
            <a:avLst/>
          </a:prstGeom>
          <a:noFill/>
        </p:spPr>
      </p:pic>
      <p:pic>
        <p:nvPicPr>
          <p:cNvPr id="99342" name="Picture 14" descr="LH_12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83090" y="3756684"/>
            <a:ext cx="1269510" cy="3101316"/>
            <a:chOff x="1752600" y="3429000"/>
            <a:chExt cx="1269510" cy="3101316"/>
          </a:xfrm>
        </p:grpSpPr>
        <p:pic>
          <p:nvPicPr>
            <p:cNvPr id="8" name="Picture 7" descr="glass-jar-marbles_~Glass_jar_of_marbles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2600" y="3429000"/>
              <a:ext cx="1269510" cy="258603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752600" y="5788954"/>
              <a:ext cx="1269510" cy="741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09800" y="3696831"/>
            <a:ext cx="64198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askerville Old Face"/>
                <a:cs typeface="Baskerville Old Face"/>
              </a:rPr>
              <a:t>There are 50 marbles in the jar. If a marble is pulled out, the chances of pulling a gray one out is dependent upon what color of marble was pulled out the first time. Therefore, </a:t>
            </a:r>
            <a:r>
              <a:rPr lang="en-US" sz="2800" b="1" smtClean="0">
                <a:latin typeface="Baskerville Old Face"/>
                <a:cs typeface="Baskerville Old Face"/>
              </a:rPr>
              <a:t>these are dependent events.</a:t>
            </a:r>
            <a:endParaRPr lang="en-US" sz="2800" b="1" dirty="0">
              <a:latin typeface="Baskerville Old Face"/>
              <a:cs typeface="Baskerville Old Face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be 30"/>
          <p:cNvSpPr/>
          <p:nvPr/>
        </p:nvSpPr>
        <p:spPr>
          <a:xfrm>
            <a:off x="4067175" y="2804352"/>
            <a:ext cx="2790825" cy="1462848"/>
          </a:xfrm>
          <a:prstGeom prst="cube">
            <a:avLst/>
          </a:prstGeom>
          <a:solidFill>
            <a:schemeClr val="bg1"/>
          </a:solidFill>
          <a:ln w="190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5219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/>
              <a:t>Probability of Dependent Events</a:t>
            </a:r>
          </a:p>
        </p:txBody>
      </p:sp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876300" y="1416050"/>
            <a:ext cx="79629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 dirty="0">
                <a:solidFill>
                  <a:srgbClr val="0000FF"/>
                </a:solidFill>
              </a:rPr>
              <a:t>There are 4</a:t>
            </a:r>
            <a:r>
              <a:rPr lang="en-US" sz="2400" b="1" dirty="0" smtClean="0">
                <a:solidFill>
                  <a:srgbClr val="0000FF"/>
                </a:solidFill>
              </a:rPr>
              <a:t> pink, </a:t>
            </a:r>
            <a:r>
              <a:rPr lang="en-US" sz="2400" b="1" dirty="0">
                <a:solidFill>
                  <a:srgbClr val="0000FF"/>
                </a:solidFill>
              </a:rPr>
              <a:t>8 yellow, and 6 blue socks mixed up in a drawer. Once a sock is selected, it is not replaced. Find the probability of reaching into the drawer without looking and choosing </a:t>
            </a:r>
            <a:r>
              <a:rPr lang="en-US" sz="2400" b="1" dirty="0" smtClean="0">
                <a:solidFill>
                  <a:srgbClr val="0000FF"/>
                </a:solidFill>
              </a:rPr>
              <a:t>21 </a:t>
            </a:r>
            <a:r>
              <a:rPr lang="en-US" sz="2400" b="1" dirty="0">
                <a:solidFill>
                  <a:srgbClr val="0000FF"/>
                </a:solidFill>
              </a:rPr>
              <a:t>blue </a:t>
            </a:r>
            <a:r>
              <a:rPr lang="en-US" sz="2400" b="1" dirty="0" smtClean="0">
                <a:solidFill>
                  <a:srgbClr val="0000FF"/>
                </a:solidFill>
              </a:rPr>
              <a:t>sock.</a:t>
            </a:r>
            <a:endParaRPr lang="en-US" sz="2400" b="1" i="1" dirty="0">
              <a:solidFill>
                <a:srgbClr val="0000FF"/>
              </a:solidFill>
              <a:ea typeface="Times New Roman" pitchFamily="-97" charset="0"/>
              <a:cs typeface="Times New Roman" pitchFamily="-97" charset="0"/>
            </a:endParaRPr>
          </a:p>
        </p:txBody>
      </p:sp>
      <p:sp>
        <p:nvSpPr>
          <p:cNvPr id="265222" name="Text Box 6"/>
          <p:cNvSpPr txBox="1">
            <a:spLocks noChangeArrowheads="1"/>
          </p:cNvSpPr>
          <p:nvPr/>
        </p:nvSpPr>
        <p:spPr bwMode="auto">
          <a:xfrm>
            <a:off x="533400" y="4511675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0" dirty="0">
                <a:solidFill>
                  <a:schemeClr val="tx1"/>
                </a:solidFill>
              </a:rPr>
              <a:t>Since the first sock is not replaced, the first event affects the second event. These are dependent events.</a:t>
            </a:r>
          </a:p>
        </p:txBody>
      </p:sp>
      <p:pic>
        <p:nvPicPr>
          <p:cNvPr id="265223" name="Picture 7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3568"/>
            <a:ext cx="457200" cy="457200"/>
          </a:xfrm>
          <a:prstGeom prst="rect">
            <a:avLst/>
          </a:prstGeom>
          <a:noFill/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492625" y="5592763"/>
            <a:ext cx="4756150" cy="865187"/>
            <a:chOff x="2830" y="2020"/>
            <a:chExt cx="2996" cy="545"/>
          </a:xfrm>
        </p:grpSpPr>
        <p:sp>
          <p:nvSpPr>
            <p:cNvPr id="265235" name="Text Box 19"/>
            <p:cNvSpPr txBox="1">
              <a:spLocks noChangeArrowheads="1"/>
            </p:cNvSpPr>
            <p:nvPr/>
          </p:nvSpPr>
          <p:spPr bwMode="auto">
            <a:xfrm>
              <a:off x="3600" y="2020"/>
              <a:ext cx="2208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1314450" indent="-1314450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  <a:tabLst>
                  <a:tab pos="1257300" algn="l"/>
                </a:tabLst>
              </a:pPr>
              <a:r>
                <a:rPr lang="en-US" sz="2400" b="0">
                  <a:solidFill>
                    <a:schemeClr val="tx1"/>
                  </a:solidFill>
                </a:rPr>
                <a:t>number of blue socks </a:t>
              </a:r>
            </a:p>
          </p:txBody>
        </p:sp>
        <p:sp>
          <p:nvSpPr>
            <p:cNvPr id="265236" name="Text Box 20"/>
            <p:cNvSpPr txBox="1">
              <a:spLocks noChangeArrowheads="1"/>
            </p:cNvSpPr>
            <p:nvPr/>
          </p:nvSpPr>
          <p:spPr bwMode="auto">
            <a:xfrm>
              <a:off x="3618" y="2268"/>
              <a:ext cx="2208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1314450" indent="-1314450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  <a:tabLst>
                  <a:tab pos="1257300" algn="l"/>
                </a:tabLst>
              </a:pPr>
              <a:r>
                <a:rPr lang="en-US" sz="2400" b="0">
                  <a:solidFill>
                    <a:schemeClr val="tx1"/>
                  </a:solidFill>
                </a:rPr>
                <a:t>total number of socks </a:t>
              </a:r>
            </a:p>
          </p:txBody>
        </p:sp>
        <p:sp>
          <p:nvSpPr>
            <p:cNvPr id="265237" name="Line 21"/>
            <p:cNvSpPr>
              <a:spLocks noChangeShapeType="1"/>
            </p:cNvSpPr>
            <p:nvPr/>
          </p:nvSpPr>
          <p:spPr bwMode="auto">
            <a:xfrm flipH="1">
              <a:off x="2832" y="2184"/>
              <a:ext cx="7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5238" name="Line 22"/>
            <p:cNvSpPr>
              <a:spLocks noChangeShapeType="1"/>
            </p:cNvSpPr>
            <p:nvPr/>
          </p:nvSpPr>
          <p:spPr bwMode="auto">
            <a:xfrm flipH="1">
              <a:off x="2830" y="2408"/>
              <a:ext cx="7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265239" name="Picture 23" descr="M3_186"/>
          <p:cNvPicPr>
            <a:picLocks noChangeAspect="1" noChangeArrowheads="1"/>
          </p:cNvPicPr>
          <p:nvPr/>
        </p:nvPicPr>
        <p:blipFill>
          <a:blip r:embed="rId6"/>
          <a:srcRect r="12593" b="56921"/>
          <a:stretch>
            <a:fillRect/>
          </a:stretch>
        </p:blipFill>
        <p:spPr bwMode="auto">
          <a:xfrm>
            <a:off x="942975" y="5597525"/>
            <a:ext cx="3371850" cy="879475"/>
          </a:xfrm>
          <a:prstGeom prst="rect">
            <a:avLst/>
          </a:prstGeom>
          <a:noFill/>
        </p:spPr>
      </p:pic>
      <p:pic>
        <p:nvPicPr>
          <p:cNvPr id="265242" name="Picture 26" descr="LH_12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Blue_Socks_Royalty_Free_Clipart_Picture_090121-020253-15004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055529" flipH="1">
            <a:off x="4626947" y="3366768"/>
            <a:ext cx="537731" cy="344148"/>
          </a:xfrm>
          <a:prstGeom prst="rect">
            <a:avLst/>
          </a:prstGeom>
        </p:spPr>
      </p:pic>
      <p:pic>
        <p:nvPicPr>
          <p:cNvPr id="23" name="Picture 22" descr="Yellow_Socks_With_Footprint_Pattern_Royalty_Free_Clipart_Picture_090121-021334-60304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0600" y="3774416"/>
            <a:ext cx="414421" cy="393700"/>
          </a:xfrm>
          <a:prstGeom prst="rect">
            <a:avLst/>
          </a:prstGeom>
        </p:spPr>
      </p:pic>
      <p:pic>
        <p:nvPicPr>
          <p:cNvPr id="24" name="Picture 23" descr="Yellow_Socks_With_Footprint_Pattern_Royalty_Free_Clipart_Picture_090121-021334-60304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9633" y="3850616"/>
            <a:ext cx="414421" cy="393700"/>
          </a:xfrm>
          <a:prstGeom prst="rect">
            <a:avLst/>
          </a:prstGeom>
        </p:spPr>
      </p:pic>
      <p:pic>
        <p:nvPicPr>
          <p:cNvPr id="25" name="Picture 24" descr="Yellow_Socks_With_Footprint_Pattern_Royalty_Free_Clipart_Picture_090121-021334-60304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5604" y="3177516"/>
            <a:ext cx="414421" cy="393700"/>
          </a:xfrm>
          <a:prstGeom prst="rect">
            <a:avLst/>
          </a:prstGeom>
        </p:spPr>
      </p:pic>
      <p:pic>
        <p:nvPicPr>
          <p:cNvPr id="26" name="Picture 25" descr="Yellow_Socks_With_Footprint_Pattern_Royalty_Free_Clipart_Picture_090121-021334-60304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5400" y="3317216"/>
            <a:ext cx="414421" cy="393700"/>
          </a:xfrm>
          <a:prstGeom prst="rect">
            <a:avLst/>
          </a:prstGeom>
        </p:spPr>
      </p:pic>
      <p:pic>
        <p:nvPicPr>
          <p:cNvPr id="27" name="Picture 26" descr="Blue_Socks_Royalty_Free_Clipart_Picture_090121-020253-15004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855709" y="3850616"/>
            <a:ext cx="537731" cy="344148"/>
          </a:xfrm>
          <a:prstGeom prst="rect">
            <a:avLst/>
          </a:prstGeom>
        </p:spPr>
      </p:pic>
      <p:pic>
        <p:nvPicPr>
          <p:cNvPr id="28" name="Picture 27" descr="Blue_Socks_Royalty_Free_Clipart_Picture_090121-020253-15004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931909" y="3442968"/>
            <a:ext cx="537731" cy="344148"/>
          </a:xfrm>
          <a:prstGeom prst="rect">
            <a:avLst/>
          </a:prstGeom>
        </p:spPr>
      </p:pic>
      <p:pic>
        <p:nvPicPr>
          <p:cNvPr id="29" name="Picture 28" descr="Striped_Pink_Socks_Royalty_Free_Clipart_Picture_090121-021336-403048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1000" y="3584786"/>
            <a:ext cx="439737" cy="586316"/>
          </a:xfrm>
          <a:prstGeom prst="rect">
            <a:avLst/>
          </a:prstGeom>
        </p:spPr>
      </p:pic>
      <p:pic>
        <p:nvPicPr>
          <p:cNvPr id="30" name="Picture 29" descr="Striped_Pink_Socks_Royalty_Free_Clipart_Picture_090121-021336-403048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6400" y="3264300"/>
            <a:ext cx="439737" cy="5863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6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5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4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4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4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4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4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65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6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65220" grpId="0" autoUpdateAnimBg="0"/>
      <p:bldP spid="265221" grpId="0" build="p" autoUpdateAnimBg="0" advAuto="0"/>
      <p:bldP spid="26522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/>
              <a:t>Probability of Dependent Events</a:t>
            </a:r>
          </a:p>
        </p:txBody>
      </p:sp>
      <p:pic>
        <p:nvPicPr>
          <p:cNvPr id="100360" name="Picture 8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828800"/>
            <a:ext cx="457200" cy="457200"/>
          </a:xfrm>
          <a:prstGeom prst="rect">
            <a:avLst/>
          </a:prstGeom>
          <a:noFill/>
        </p:spPr>
      </p:pic>
      <p:pic>
        <p:nvPicPr>
          <p:cNvPr id="100371" name="Picture 19" descr="M3_186"/>
          <p:cNvPicPr>
            <a:picLocks noChangeAspect="1" noChangeArrowheads="1"/>
          </p:cNvPicPr>
          <p:nvPr/>
        </p:nvPicPr>
        <p:blipFill>
          <a:blip r:embed="rId6"/>
          <a:srcRect t="61586"/>
          <a:stretch>
            <a:fillRect/>
          </a:stretch>
        </p:blipFill>
        <p:spPr bwMode="auto">
          <a:xfrm>
            <a:off x="750887" y="1682750"/>
            <a:ext cx="3857625" cy="784225"/>
          </a:xfrm>
          <a:prstGeom prst="rect">
            <a:avLst/>
          </a:prstGeom>
          <a:noFill/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532312" y="1585913"/>
            <a:ext cx="4783138" cy="1677988"/>
            <a:chOff x="2976" y="999"/>
            <a:chExt cx="3013" cy="1057"/>
          </a:xfrm>
        </p:grpSpPr>
        <p:sp>
          <p:nvSpPr>
            <p:cNvPr id="100365" name="Text Box 13"/>
            <p:cNvSpPr txBox="1">
              <a:spLocks noChangeArrowheads="1"/>
            </p:cNvSpPr>
            <p:nvPr/>
          </p:nvSpPr>
          <p:spPr bwMode="auto">
            <a:xfrm>
              <a:off x="3613" y="1623"/>
              <a:ext cx="2376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b="0" dirty="0">
                  <a:solidFill>
                    <a:schemeClr val="tx1"/>
                  </a:solidFill>
                </a:rPr>
                <a:t>total number of socks after one blue sock is removed </a:t>
              </a:r>
            </a:p>
          </p:txBody>
        </p:sp>
        <p:sp>
          <p:nvSpPr>
            <p:cNvPr id="100366" name="AutoShape 14"/>
            <p:cNvSpPr>
              <a:spLocks/>
            </p:cNvSpPr>
            <p:nvPr/>
          </p:nvSpPr>
          <p:spPr bwMode="invGray">
            <a:xfrm>
              <a:off x="3425" y="1621"/>
              <a:ext cx="194" cy="435"/>
            </a:xfrm>
            <a:prstGeom prst="leftBrace">
              <a:avLst>
                <a:gd name="adj1" fmla="val 18686"/>
                <a:gd name="adj2" fmla="val 50000"/>
              </a:avLst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0368" name="Text Box 16"/>
            <p:cNvSpPr txBox="1">
              <a:spLocks noChangeArrowheads="1"/>
            </p:cNvSpPr>
            <p:nvPr/>
          </p:nvSpPr>
          <p:spPr bwMode="auto">
            <a:xfrm>
              <a:off x="3600" y="999"/>
              <a:ext cx="2208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b="0" dirty="0">
                  <a:solidFill>
                    <a:schemeClr val="tx1"/>
                  </a:solidFill>
                </a:rPr>
                <a:t>number of blue socks after one blue sock is removed</a:t>
              </a:r>
            </a:p>
          </p:txBody>
        </p:sp>
        <p:sp>
          <p:nvSpPr>
            <p:cNvPr id="100369" name="AutoShape 17"/>
            <p:cNvSpPr>
              <a:spLocks/>
            </p:cNvSpPr>
            <p:nvPr/>
          </p:nvSpPr>
          <p:spPr bwMode="invGray">
            <a:xfrm>
              <a:off x="3424" y="1010"/>
              <a:ext cx="194" cy="435"/>
            </a:xfrm>
            <a:prstGeom prst="leftBrace">
              <a:avLst>
                <a:gd name="adj1" fmla="val 18686"/>
                <a:gd name="adj2" fmla="val 50000"/>
              </a:avLst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0372" name="Line 20"/>
            <p:cNvSpPr>
              <a:spLocks noChangeShapeType="1"/>
            </p:cNvSpPr>
            <p:nvPr/>
          </p:nvSpPr>
          <p:spPr bwMode="auto">
            <a:xfrm flipH="1">
              <a:off x="3006" y="122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0373" name="Line 21"/>
            <p:cNvSpPr>
              <a:spLocks noChangeShapeType="1"/>
            </p:cNvSpPr>
            <p:nvPr/>
          </p:nvSpPr>
          <p:spPr bwMode="auto">
            <a:xfrm flipH="1" flipV="1">
              <a:off x="2976" y="1536"/>
              <a:ext cx="38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100375" name="Picture 23" descr="M3_187"/>
          <p:cNvPicPr>
            <a:picLocks noChangeAspect="1" noChangeArrowheads="1"/>
          </p:cNvPicPr>
          <p:nvPr/>
        </p:nvPicPr>
        <p:blipFill>
          <a:blip r:embed="rId7"/>
          <a:srcRect b="45692"/>
          <a:stretch>
            <a:fillRect/>
          </a:stretch>
        </p:blipFill>
        <p:spPr bwMode="auto">
          <a:xfrm>
            <a:off x="942975" y="3648075"/>
            <a:ext cx="4789488" cy="1381125"/>
          </a:xfrm>
          <a:prstGeom prst="rect">
            <a:avLst/>
          </a:prstGeom>
          <a:noFill/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" y="5362575"/>
            <a:ext cx="8229600" cy="809625"/>
            <a:chOff x="336" y="2931"/>
            <a:chExt cx="5184" cy="510"/>
          </a:xfrm>
        </p:grpSpPr>
        <p:sp>
          <p:nvSpPr>
            <p:cNvPr id="100361" name="Rectangle 9"/>
            <p:cNvSpPr>
              <a:spLocks noChangeArrowheads="1"/>
            </p:cNvSpPr>
            <p:nvPr/>
          </p:nvSpPr>
          <p:spPr bwMode="auto">
            <a:xfrm>
              <a:off x="336" y="3012"/>
              <a:ext cx="518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1712913" indent="-1368425">
                <a:lnSpc>
                  <a:spcPct val="90000"/>
                </a:lnSpc>
                <a:spcBef>
                  <a:spcPct val="20000"/>
                </a:spcBef>
                <a:buClr>
                  <a:srgbClr val="FFFFFF"/>
                </a:buClr>
                <a:tabLst>
                  <a:tab pos="1943100" algn="l"/>
                </a:tabLst>
              </a:pPr>
              <a:r>
                <a:rPr lang="en-US" sz="2400" dirty="0">
                  <a:solidFill>
                    <a:srgbClr val="00539D"/>
                  </a:solidFill>
                </a:rPr>
                <a:t>Answer:</a:t>
              </a:r>
              <a:r>
                <a:rPr lang="en-US" sz="2400" b="0" dirty="0"/>
                <a:t> 	</a:t>
              </a:r>
            </a:p>
          </p:txBody>
        </p:sp>
        <p:pic>
          <p:nvPicPr>
            <p:cNvPr id="100376" name="Picture 24" descr="M3_187"/>
            <p:cNvPicPr>
              <a:picLocks noChangeAspect="1" noChangeArrowheads="1"/>
            </p:cNvPicPr>
            <p:nvPr/>
          </p:nvPicPr>
          <p:blipFill>
            <a:blip r:embed="rId7"/>
            <a:srcRect t="68164" r="90089"/>
            <a:stretch>
              <a:fillRect/>
            </a:stretch>
          </p:blipFill>
          <p:spPr bwMode="auto">
            <a:xfrm>
              <a:off x="1464" y="2931"/>
              <a:ext cx="299" cy="510"/>
            </a:xfrm>
            <a:prstGeom prst="rect">
              <a:avLst/>
            </a:prstGeom>
            <a:noFill/>
          </p:spPr>
        </p:pic>
      </p:grpSp>
      <p:pic>
        <p:nvPicPr>
          <p:cNvPr id="100381" name="Picture 29" descr="LH_12-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Back or Previous 23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45" name="Picture 13" descr="8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03725" y="1368425"/>
            <a:ext cx="4416425" cy="2212975"/>
          </a:xfrm>
          <a:prstGeom prst="rect">
            <a:avLst/>
          </a:prstGeom>
          <a:noFill/>
        </p:spPr>
      </p:pic>
      <p:sp>
        <p:nvSpPr>
          <p:cNvPr id="9523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95237" name="Oval 5"/>
          <p:cNvSpPr>
            <a:spLocks noChangeArrowheads="1"/>
          </p:cNvSpPr>
          <p:nvPr/>
        </p:nvSpPr>
        <p:spPr bwMode="auto">
          <a:xfrm>
            <a:off x="2724150" y="3657600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9" name="TPQuestion"/>
          <p:cNvSpPr>
            <a:spLocks noChangeArrowheads="1"/>
          </p:cNvSpPr>
          <p:nvPr/>
        </p:nvSpPr>
        <p:spPr bwMode="auto">
          <a:xfrm>
            <a:off x="533400" y="1504950"/>
            <a:ext cx="40386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lnSpc>
                <a:spcPct val="90000"/>
              </a:lnSpc>
            </a:pPr>
            <a:r>
              <a:rPr lang="en-US" sz="2400">
                <a:solidFill>
                  <a:srgbClr val="00539D"/>
                </a:solidFill>
              </a:rPr>
              <a:t>The two spinners below are spun. What is the probability that both spinners will show a number less than 4?</a:t>
            </a:r>
          </a:p>
        </p:txBody>
      </p:sp>
      <p:pic>
        <p:nvPicPr>
          <p:cNvPr id="95240" name="Picture 8" descr="CheckProgre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95241" name="Picture 9" descr="Exampl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885825" y="3517899"/>
            <a:ext cx="4295775" cy="1736725"/>
            <a:chOff x="558" y="2216"/>
            <a:chExt cx="2706" cy="1094"/>
          </a:xfrm>
        </p:grpSpPr>
        <p:sp>
          <p:nvSpPr>
            <p:cNvPr id="95238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58" y="2288"/>
              <a:ext cx="2706" cy="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533400" indent="-533400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dirty="0">
                  <a:solidFill>
                    <a:srgbClr val="00539D"/>
                  </a:solidFill>
                  <a:sym typeface="Symbol" pitchFamily="-97" charset="2"/>
                </a:rPr>
                <a:t>A.</a:t>
              </a:r>
              <a:r>
                <a:rPr lang="pt-BR" sz="2400" dirty="0">
                  <a:solidFill>
                    <a:schemeClr val="tx1"/>
                  </a:solidFill>
                  <a:sym typeface="Symbol" pitchFamily="-97" charset="2"/>
                </a:rPr>
                <a:t>		</a:t>
              </a:r>
              <a:r>
                <a:rPr lang="pt-BR" sz="2400" dirty="0" smtClean="0">
                  <a:solidFill>
                    <a:schemeClr val="tx1"/>
                  </a:solidFill>
                  <a:sym typeface="Symbol" pitchFamily="-97" charset="2"/>
                </a:rPr>
                <a:t>		</a:t>
              </a:r>
              <a:r>
                <a:rPr lang="pt-BR" sz="2400" dirty="0" smtClean="0">
                  <a:solidFill>
                    <a:srgbClr val="00539D"/>
                  </a:solidFill>
                  <a:sym typeface="Symbol" pitchFamily="-97" charset="2"/>
                </a:rPr>
                <a:t>B</a:t>
              </a:r>
              <a:r>
                <a:rPr lang="pt-BR" sz="2400" dirty="0">
                  <a:solidFill>
                    <a:srgbClr val="00539D"/>
                  </a:solidFill>
                  <a:sym typeface="Symbol" pitchFamily="-97" charset="2"/>
                </a:rPr>
                <a:t>.</a:t>
              </a:r>
              <a:r>
                <a:rPr lang="pt-BR" sz="2400" dirty="0">
                  <a:solidFill>
                    <a:schemeClr val="tx1"/>
                  </a:solidFill>
                  <a:sym typeface="Symbol" pitchFamily="-97" charset="2"/>
                </a:rPr>
                <a:t>	</a:t>
              </a:r>
            </a:p>
            <a:p>
              <a:pPr marL="533400" indent="-533400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dirty="0">
                  <a:solidFill>
                    <a:srgbClr val="00539D"/>
                  </a:solidFill>
                  <a:sym typeface="Symbol" pitchFamily="-97" charset="2"/>
                </a:rPr>
                <a:t>C.</a:t>
              </a:r>
              <a:r>
                <a:rPr lang="pt-BR" sz="2400" dirty="0">
                  <a:solidFill>
                    <a:schemeClr val="tx1"/>
                  </a:solidFill>
                  <a:sym typeface="Symbol" pitchFamily="-97" charset="2"/>
                </a:rPr>
                <a:t>		</a:t>
              </a:r>
              <a:r>
                <a:rPr lang="pt-BR" sz="2400" dirty="0" smtClean="0">
                  <a:solidFill>
                    <a:schemeClr val="tx1"/>
                  </a:solidFill>
                  <a:sym typeface="Symbol" pitchFamily="-97" charset="2"/>
                </a:rPr>
                <a:t>		</a:t>
              </a:r>
              <a:r>
                <a:rPr lang="pt-BR" sz="2400" dirty="0" smtClean="0">
                  <a:solidFill>
                    <a:srgbClr val="00539D"/>
                  </a:solidFill>
                  <a:sym typeface="Symbol" pitchFamily="-97" charset="2"/>
                </a:rPr>
                <a:t>D</a:t>
              </a:r>
              <a:r>
                <a:rPr lang="pt-BR" sz="2400" dirty="0">
                  <a:solidFill>
                    <a:srgbClr val="00539D"/>
                  </a:solidFill>
                  <a:sym typeface="Symbol" pitchFamily="-97" charset="2"/>
                </a:rPr>
                <a:t>.</a:t>
              </a:r>
              <a:r>
                <a:rPr lang="pt-BR" sz="2400" dirty="0">
                  <a:solidFill>
                    <a:schemeClr val="tx1"/>
                  </a:solidFill>
                  <a:sym typeface="Symbol" pitchFamily="-97" charset="2"/>
                </a:rPr>
                <a:t>	</a:t>
              </a:r>
            </a:p>
          </p:txBody>
        </p:sp>
        <p:pic>
          <p:nvPicPr>
            <p:cNvPr id="95246" name="Picture 14" descr="M3_185"/>
            <p:cNvPicPr>
              <a:picLocks noChangeAspect="1" noChangeArrowheads="1"/>
            </p:cNvPicPr>
            <p:nvPr/>
          </p:nvPicPr>
          <p:blipFill>
            <a:blip r:embed="rId9"/>
            <a:srcRect r="-2083" b="74928"/>
            <a:stretch>
              <a:fillRect/>
            </a:stretch>
          </p:blipFill>
          <p:spPr bwMode="auto">
            <a:xfrm>
              <a:off x="930" y="2216"/>
              <a:ext cx="294" cy="520"/>
            </a:xfrm>
            <a:prstGeom prst="rect">
              <a:avLst/>
            </a:prstGeom>
            <a:noFill/>
          </p:spPr>
        </p:pic>
        <p:pic>
          <p:nvPicPr>
            <p:cNvPr id="95247" name="Picture 15" descr="M3_185"/>
            <p:cNvPicPr>
              <a:picLocks noChangeAspect="1" noChangeArrowheads="1"/>
            </p:cNvPicPr>
            <p:nvPr/>
          </p:nvPicPr>
          <p:blipFill>
            <a:blip r:embed="rId9"/>
            <a:srcRect t="25169" b="49759"/>
            <a:stretch>
              <a:fillRect/>
            </a:stretch>
          </p:blipFill>
          <p:spPr bwMode="auto">
            <a:xfrm>
              <a:off x="2064" y="2230"/>
              <a:ext cx="288" cy="520"/>
            </a:xfrm>
            <a:prstGeom prst="rect">
              <a:avLst/>
            </a:prstGeom>
            <a:noFill/>
          </p:spPr>
        </p:pic>
        <p:pic>
          <p:nvPicPr>
            <p:cNvPr id="95248" name="Picture 16" descr="M3_185"/>
            <p:cNvPicPr>
              <a:picLocks noChangeAspect="1" noChangeArrowheads="1"/>
            </p:cNvPicPr>
            <p:nvPr/>
          </p:nvPicPr>
          <p:blipFill>
            <a:blip r:embed="rId9"/>
            <a:srcRect t="51784" r="4167" b="24301"/>
            <a:stretch>
              <a:fillRect/>
            </a:stretch>
          </p:blipFill>
          <p:spPr bwMode="auto">
            <a:xfrm>
              <a:off x="918" y="2814"/>
              <a:ext cx="276" cy="496"/>
            </a:xfrm>
            <a:prstGeom prst="rect">
              <a:avLst/>
            </a:prstGeom>
            <a:noFill/>
          </p:spPr>
        </p:pic>
        <p:pic>
          <p:nvPicPr>
            <p:cNvPr id="95249" name="Picture 17" descr="M3_185"/>
            <p:cNvPicPr>
              <a:picLocks noChangeAspect="1" noChangeArrowheads="1"/>
            </p:cNvPicPr>
            <p:nvPr/>
          </p:nvPicPr>
          <p:blipFill>
            <a:blip r:embed="rId9"/>
            <a:srcRect t="74638" r="25000"/>
            <a:stretch>
              <a:fillRect/>
            </a:stretch>
          </p:blipFill>
          <p:spPr bwMode="auto">
            <a:xfrm>
              <a:off x="2064" y="2772"/>
              <a:ext cx="216" cy="526"/>
            </a:xfrm>
            <a:prstGeom prst="rect">
              <a:avLst/>
            </a:prstGeom>
            <a:noFill/>
          </p:spPr>
        </p:pic>
        <p:sp>
          <p:nvSpPr>
            <p:cNvPr id="95250" name="Line 18"/>
            <p:cNvSpPr>
              <a:spLocks noChangeShapeType="1"/>
            </p:cNvSpPr>
            <p:nvPr/>
          </p:nvSpPr>
          <p:spPr bwMode="auto">
            <a:xfrm>
              <a:off x="960" y="307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95253" name="Picture 21" descr="LH_12-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Back or Previous 20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  <p:bldP spid="9523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98309" name="Oval 5"/>
          <p:cNvSpPr>
            <a:spLocks noChangeArrowheads="1"/>
          </p:cNvSpPr>
          <p:nvPr/>
        </p:nvSpPr>
        <p:spPr bwMode="auto">
          <a:xfrm>
            <a:off x="2743200" y="3657600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1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176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lnSpc>
                <a:spcPct val="90000"/>
              </a:lnSpc>
            </a:pPr>
            <a:r>
              <a:rPr lang="en-US" sz="2400" b="1" dirty="0">
                <a:solidFill>
                  <a:srgbClr val="0000FF"/>
                </a:solidFill>
              </a:rPr>
              <a:t>A white number cube and a green number cube are rolled. The faces of both cubes are numbered from 1 to 6. What is the probability of rolling an even number on the white number cube and rolling a 3 or a 5 on the green number cube?</a:t>
            </a:r>
          </a:p>
        </p:txBody>
      </p:sp>
      <p:pic>
        <p:nvPicPr>
          <p:cNvPr id="98312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98313" name="Picture 9" descr="Exampl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14400" y="3532189"/>
            <a:ext cx="4572000" cy="1738313"/>
            <a:chOff x="576" y="2225"/>
            <a:chExt cx="2880" cy="1095"/>
          </a:xfrm>
        </p:grpSpPr>
        <p:sp>
          <p:nvSpPr>
            <p:cNvPr id="98310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6" y="2288"/>
              <a:ext cx="2880" cy="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533400" indent="-533400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dirty="0">
                  <a:solidFill>
                    <a:srgbClr val="00539D"/>
                  </a:solidFill>
                  <a:sym typeface="Symbol" pitchFamily="-97" charset="2"/>
                </a:rPr>
                <a:t>A.</a:t>
              </a:r>
              <a:r>
                <a:rPr lang="pt-BR" sz="2400" dirty="0">
                  <a:solidFill>
                    <a:schemeClr val="tx1"/>
                  </a:solidFill>
                  <a:sym typeface="Symbol" pitchFamily="-97" charset="2"/>
                </a:rPr>
                <a:t>		</a:t>
              </a:r>
              <a:r>
                <a:rPr lang="pt-BR" sz="2400" dirty="0" smtClean="0">
                  <a:solidFill>
                    <a:schemeClr val="tx1"/>
                  </a:solidFill>
                  <a:sym typeface="Symbol" pitchFamily="-97" charset="2"/>
                </a:rPr>
                <a:t>		</a:t>
              </a:r>
              <a:r>
                <a:rPr lang="pt-BR" sz="2400" dirty="0" smtClean="0">
                  <a:solidFill>
                    <a:srgbClr val="00539D"/>
                  </a:solidFill>
                  <a:sym typeface="Symbol" pitchFamily="-97" charset="2"/>
                </a:rPr>
                <a:t>B</a:t>
              </a:r>
              <a:r>
                <a:rPr lang="pt-BR" sz="2400" dirty="0">
                  <a:solidFill>
                    <a:srgbClr val="00539D"/>
                  </a:solidFill>
                  <a:sym typeface="Symbol" pitchFamily="-97" charset="2"/>
                </a:rPr>
                <a:t>.</a:t>
              </a:r>
              <a:r>
                <a:rPr lang="pt-BR" sz="2400" dirty="0">
                  <a:solidFill>
                    <a:schemeClr val="tx1"/>
                  </a:solidFill>
                  <a:sym typeface="Symbol" pitchFamily="-97" charset="2"/>
                </a:rPr>
                <a:t>	</a:t>
              </a:r>
            </a:p>
            <a:p>
              <a:pPr marL="533400" indent="-533400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dirty="0">
                  <a:solidFill>
                    <a:srgbClr val="00539D"/>
                  </a:solidFill>
                  <a:sym typeface="Symbol" pitchFamily="-97" charset="2"/>
                </a:rPr>
                <a:t>C.</a:t>
              </a:r>
              <a:r>
                <a:rPr lang="pt-BR" sz="2400" dirty="0">
                  <a:solidFill>
                    <a:schemeClr val="tx1"/>
                  </a:solidFill>
                  <a:sym typeface="Symbol" pitchFamily="-97" charset="2"/>
                </a:rPr>
                <a:t>		</a:t>
              </a:r>
              <a:r>
                <a:rPr lang="pt-BR" sz="2400" dirty="0" smtClean="0">
                  <a:solidFill>
                    <a:schemeClr val="tx1"/>
                  </a:solidFill>
                  <a:sym typeface="Symbol" pitchFamily="-97" charset="2"/>
                </a:rPr>
                <a:t>		</a:t>
              </a:r>
              <a:r>
                <a:rPr lang="pt-BR" sz="2400" dirty="0" smtClean="0">
                  <a:solidFill>
                    <a:srgbClr val="00539D"/>
                  </a:solidFill>
                  <a:sym typeface="Symbol" pitchFamily="-97" charset="2"/>
                </a:rPr>
                <a:t>D</a:t>
              </a:r>
              <a:r>
                <a:rPr lang="pt-BR" sz="2400" dirty="0">
                  <a:solidFill>
                    <a:srgbClr val="00539D"/>
                  </a:solidFill>
                  <a:sym typeface="Symbol" pitchFamily="-97" charset="2"/>
                </a:rPr>
                <a:t>.</a:t>
              </a:r>
              <a:r>
                <a:rPr lang="pt-BR" sz="2400" dirty="0">
                  <a:solidFill>
                    <a:schemeClr val="tx1"/>
                  </a:solidFill>
                  <a:sym typeface="Symbol" pitchFamily="-97" charset="2"/>
                </a:rPr>
                <a:t>	</a:t>
              </a:r>
            </a:p>
          </p:txBody>
        </p:sp>
        <p:pic>
          <p:nvPicPr>
            <p:cNvPr id="98317" name="Picture 13" descr="8-4b"/>
            <p:cNvPicPr>
              <a:picLocks noChangeAspect="1" noChangeArrowheads="1"/>
            </p:cNvPicPr>
            <p:nvPr/>
          </p:nvPicPr>
          <p:blipFill>
            <a:blip r:embed="rId8"/>
            <a:srcRect r="6250" b="78058"/>
            <a:stretch>
              <a:fillRect/>
            </a:stretch>
          </p:blipFill>
          <p:spPr bwMode="auto">
            <a:xfrm>
              <a:off x="924" y="2225"/>
              <a:ext cx="270" cy="506"/>
            </a:xfrm>
            <a:prstGeom prst="rect">
              <a:avLst/>
            </a:prstGeom>
            <a:noFill/>
          </p:spPr>
        </p:pic>
        <p:pic>
          <p:nvPicPr>
            <p:cNvPr id="98318" name="Picture 14" descr="8-4b"/>
            <p:cNvPicPr>
              <a:picLocks noChangeAspect="1" noChangeArrowheads="1"/>
            </p:cNvPicPr>
            <p:nvPr/>
          </p:nvPicPr>
          <p:blipFill>
            <a:blip r:embed="rId8"/>
            <a:srcRect l="-4167" t="22636" r="31250" b="55681"/>
            <a:stretch>
              <a:fillRect/>
            </a:stretch>
          </p:blipFill>
          <p:spPr bwMode="auto">
            <a:xfrm>
              <a:off x="2052" y="2238"/>
              <a:ext cx="210" cy="500"/>
            </a:xfrm>
            <a:prstGeom prst="rect">
              <a:avLst/>
            </a:prstGeom>
            <a:noFill/>
          </p:spPr>
        </p:pic>
        <p:pic>
          <p:nvPicPr>
            <p:cNvPr id="98319" name="Picture 15" descr="8-4b"/>
            <p:cNvPicPr>
              <a:picLocks noChangeAspect="1" noChangeArrowheads="1"/>
            </p:cNvPicPr>
            <p:nvPr/>
          </p:nvPicPr>
          <p:blipFill>
            <a:blip r:embed="rId8"/>
            <a:srcRect t="45534" r="29167" b="32784"/>
            <a:stretch>
              <a:fillRect/>
            </a:stretch>
          </p:blipFill>
          <p:spPr bwMode="auto">
            <a:xfrm>
              <a:off x="924" y="2820"/>
              <a:ext cx="204" cy="500"/>
            </a:xfrm>
            <a:prstGeom prst="rect">
              <a:avLst/>
            </a:prstGeom>
            <a:noFill/>
          </p:spPr>
        </p:pic>
        <p:pic>
          <p:nvPicPr>
            <p:cNvPr id="98320" name="Picture 16" descr="8-4b"/>
            <p:cNvPicPr>
              <a:picLocks noChangeAspect="1" noChangeArrowheads="1"/>
            </p:cNvPicPr>
            <p:nvPr/>
          </p:nvPicPr>
          <p:blipFill>
            <a:blip r:embed="rId8"/>
            <a:srcRect t="67650" r="16666" b="10928"/>
            <a:stretch>
              <a:fillRect/>
            </a:stretch>
          </p:blipFill>
          <p:spPr bwMode="auto">
            <a:xfrm>
              <a:off x="2052" y="2808"/>
              <a:ext cx="240" cy="494"/>
            </a:xfrm>
            <a:prstGeom prst="rect">
              <a:avLst/>
            </a:prstGeom>
            <a:noFill/>
          </p:spPr>
        </p:pic>
      </p:grpSp>
      <p:pic>
        <p:nvPicPr>
          <p:cNvPr id="98323" name="Picture 19" descr="LH_12-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 animBg="1"/>
      <p:bldP spid="9831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1381" name="Oval 5"/>
          <p:cNvSpPr>
            <a:spLocks noChangeArrowheads="1"/>
          </p:cNvSpPr>
          <p:nvPr/>
        </p:nvSpPr>
        <p:spPr bwMode="auto">
          <a:xfrm>
            <a:off x="919163" y="4700588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3" name="TPQuestion"/>
          <p:cNvSpPr>
            <a:spLocks noChangeArrowheads="1"/>
          </p:cNvSpPr>
          <p:nvPr/>
        </p:nvSpPr>
        <p:spPr bwMode="auto">
          <a:xfrm>
            <a:off x="533400" y="1447800"/>
            <a:ext cx="8305800" cy="109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lnSpc>
                <a:spcPct val="90000"/>
              </a:lnSpc>
            </a:pPr>
            <a:r>
              <a:rPr lang="en-US" sz="2400" b="1" dirty="0">
                <a:solidFill>
                  <a:srgbClr val="0000FF"/>
                </a:solidFill>
              </a:rPr>
              <a:t>There are 6 green, 9 purple, and 3 orange marbles in a bag. Once a marble is selected, it is not replaced. Find the probability that two purple marbles are chosen.</a:t>
            </a:r>
          </a:p>
        </p:txBody>
      </p:sp>
      <p:pic>
        <p:nvPicPr>
          <p:cNvPr id="101384" name="Picture 8" descr="Exampl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01385" name="Picture 9" descr="CheckProgre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895350" y="2938463"/>
            <a:ext cx="2790825" cy="3295650"/>
            <a:chOff x="564" y="1851"/>
            <a:chExt cx="1758" cy="2076"/>
          </a:xfrm>
        </p:grpSpPr>
        <p:sp>
          <p:nvSpPr>
            <p:cNvPr id="101382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64" y="1910"/>
              <a:ext cx="1758" cy="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533400" indent="-533400">
                <a:lnSpc>
                  <a:spcPct val="90000"/>
                </a:lnSpc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r>
                <a:rPr lang="pt-BR" sz="2400">
                  <a:solidFill>
                    <a:srgbClr val="00539D"/>
                  </a:solidFill>
                  <a:sym typeface="Symbol" pitchFamily="-97" charset="2"/>
                </a:rPr>
                <a:t>A.</a:t>
              </a:r>
              <a:r>
                <a:rPr lang="pt-BR" sz="2400">
                  <a:solidFill>
                    <a:schemeClr val="tx1"/>
                  </a:solidFill>
                  <a:sym typeface="Symbol" pitchFamily="-97" charset="2"/>
                </a:rPr>
                <a:t>	</a:t>
              </a:r>
            </a:p>
            <a:p>
              <a:pPr marL="533400" indent="-533400">
                <a:lnSpc>
                  <a:spcPct val="90000"/>
                </a:lnSpc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r>
                <a:rPr lang="pt-BR" sz="2400">
                  <a:solidFill>
                    <a:srgbClr val="00539D"/>
                  </a:solidFill>
                  <a:sym typeface="Symbol" pitchFamily="-97" charset="2"/>
                </a:rPr>
                <a:t>B.</a:t>
              </a:r>
              <a:r>
                <a:rPr lang="pt-BR" sz="2400">
                  <a:solidFill>
                    <a:schemeClr val="tx1"/>
                  </a:solidFill>
                  <a:sym typeface="Symbol" pitchFamily="-97" charset="2"/>
                </a:rPr>
                <a:t>	</a:t>
              </a:r>
            </a:p>
            <a:p>
              <a:pPr marL="533400" indent="-533400">
                <a:lnSpc>
                  <a:spcPct val="90000"/>
                </a:lnSpc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r>
                <a:rPr lang="pt-BR" sz="2400">
                  <a:solidFill>
                    <a:srgbClr val="00539D"/>
                  </a:solidFill>
                  <a:sym typeface="Symbol" pitchFamily="-97" charset="2"/>
                </a:rPr>
                <a:t>C.</a:t>
              </a:r>
              <a:r>
                <a:rPr lang="pt-BR" sz="2400">
                  <a:solidFill>
                    <a:schemeClr val="tx1"/>
                  </a:solidFill>
                  <a:sym typeface="Symbol" pitchFamily="-97" charset="2"/>
                </a:rPr>
                <a:t>	</a:t>
              </a:r>
            </a:p>
            <a:p>
              <a:pPr marL="533400" indent="-533400">
                <a:lnSpc>
                  <a:spcPct val="90000"/>
                </a:lnSpc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r>
                <a:rPr lang="pt-BR" sz="2400">
                  <a:solidFill>
                    <a:srgbClr val="00539D"/>
                  </a:solidFill>
                  <a:sym typeface="Symbol" pitchFamily="-97" charset="2"/>
                </a:rPr>
                <a:t>D.</a:t>
              </a:r>
              <a:r>
                <a:rPr lang="pt-BR" sz="2400">
                  <a:solidFill>
                    <a:schemeClr val="tx1"/>
                  </a:solidFill>
                  <a:sym typeface="Symbol" pitchFamily="-97" charset="2"/>
                </a:rPr>
                <a:t>	</a:t>
              </a:r>
            </a:p>
          </p:txBody>
        </p:sp>
        <p:pic>
          <p:nvPicPr>
            <p:cNvPr id="101389" name="Picture 13" descr="M3_188"/>
            <p:cNvPicPr>
              <a:picLocks noChangeAspect="1" noChangeArrowheads="1"/>
            </p:cNvPicPr>
            <p:nvPr/>
          </p:nvPicPr>
          <p:blipFill>
            <a:blip r:embed="rId8"/>
            <a:srcRect r="-4013" b="75482"/>
            <a:stretch>
              <a:fillRect/>
            </a:stretch>
          </p:blipFill>
          <p:spPr bwMode="auto">
            <a:xfrm>
              <a:off x="918" y="1851"/>
              <a:ext cx="311" cy="495"/>
            </a:xfrm>
            <a:prstGeom prst="rect">
              <a:avLst/>
            </a:prstGeom>
            <a:noFill/>
          </p:spPr>
        </p:pic>
        <p:pic>
          <p:nvPicPr>
            <p:cNvPr id="101390" name="Picture 14" descr="M3_188"/>
            <p:cNvPicPr>
              <a:picLocks noChangeAspect="1" noChangeArrowheads="1"/>
            </p:cNvPicPr>
            <p:nvPr/>
          </p:nvPicPr>
          <p:blipFill>
            <a:blip r:embed="rId8"/>
            <a:srcRect t="25259" b="48143"/>
            <a:stretch>
              <a:fillRect/>
            </a:stretch>
          </p:blipFill>
          <p:spPr bwMode="auto">
            <a:xfrm>
              <a:off x="918" y="2388"/>
              <a:ext cx="299" cy="537"/>
            </a:xfrm>
            <a:prstGeom prst="rect">
              <a:avLst/>
            </a:prstGeom>
            <a:noFill/>
          </p:spPr>
        </p:pic>
        <p:pic>
          <p:nvPicPr>
            <p:cNvPr id="101391" name="Picture 15" descr="M3_188"/>
            <p:cNvPicPr>
              <a:picLocks noChangeAspect="1" noChangeArrowheads="1"/>
            </p:cNvPicPr>
            <p:nvPr/>
          </p:nvPicPr>
          <p:blipFill>
            <a:blip r:embed="rId8"/>
            <a:srcRect t="49628" r="8026" b="23775"/>
            <a:stretch>
              <a:fillRect/>
            </a:stretch>
          </p:blipFill>
          <p:spPr bwMode="auto">
            <a:xfrm>
              <a:off x="918" y="2892"/>
              <a:ext cx="275" cy="537"/>
            </a:xfrm>
            <a:prstGeom prst="rect">
              <a:avLst/>
            </a:prstGeom>
            <a:noFill/>
          </p:spPr>
        </p:pic>
        <p:pic>
          <p:nvPicPr>
            <p:cNvPr id="101392" name="Picture 16" descr="M3_188"/>
            <p:cNvPicPr>
              <a:picLocks noChangeAspect="1" noChangeArrowheads="1"/>
            </p:cNvPicPr>
            <p:nvPr/>
          </p:nvPicPr>
          <p:blipFill>
            <a:blip r:embed="rId8"/>
            <a:srcRect t="74889" r="6020"/>
            <a:stretch>
              <a:fillRect/>
            </a:stretch>
          </p:blipFill>
          <p:spPr bwMode="auto">
            <a:xfrm>
              <a:off x="918" y="3420"/>
              <a:ext cx="281" cy="507"/>
            </a:xfrm>
            <a:prstGeom prst="rect">
              <a:avLst/>
            </a:prstGeom>
            <a:noFill/>
          </p:spPr>
        </p:pic>
      </p:grpSp>
      <p:pic>
        <p:nvPicPr>
          <p:cNvPr id="101395" name="Picture 19" descr="LH_12-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 animBg="1"/>
      <p:bldP spid="10138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61" name="Picture 21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9462" name="Picture 22" descr="Ch12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sp>
        <p:nvSpPr>
          <p:cNvPr id="18944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9445" name="Oval 5"/>
          <p:cNvSpPr>
            <a:spLocks noChangeArrowheads="1"/>
          </p:cNvSpPr>
          <p:nvPr/>
        </p:nvSpPr>
        <p:spPr bwMode="auto">
          <a:xfrm>
            <a:off x="1100138" y="4652963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4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78130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12 outcomes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24 outcomes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36 outcomes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72 outcomes</a:t>
            </a:r>
          </a:p>
        </p:txBody>
      </p:sp>
      <p:sp>
        <p:nvSpPr>
          <p:cNvPr id="189447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lnSpc>
                <a:spcPct val="90000"/>
              </a:lnSpc>
            </a:pP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Determine the number of outcomes using a tree diagram. Two number cubes are rolled.</a:t>
            </a:r>
          </a:p>
        </p:txBody>
      </p:sp>
      <p:pic>
        <p:nvPicPr>
          <p:cNvPr id="189448" name="Picture 8" descr="Exampl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</p:spPr>
      </p:pic>
      <p:sp>
        <p:nvSpPr>
          <p:cNvPr id="189457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 (over Lesson 12-1)</a:t>
            </a:r>
          </a:p>
        </p:txBody>
      </p:sp>
      <p:pic>
        <p:nvPicPr>
          <p:cNvPr id="189458" name="Picture 18" descr="FiveMinuteCheck"/>
          <p:cNvPicPr>
            <a:picLocks noChangeAspect="1" noChangeArrowheads="1"/>
          </p:cNvPicPr>
          <p:nvPr/>
        </p:nvPicPr>
        <p:blipFill>
          <a:blip r:embed="rId9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5" grpId="0" animBg="1"/>
      <p:bldP spid="189446" grpId="0" autoUpdateAnimBg="0"/>
      <p:bldP spid="18944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8" name="Picture 14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8547" name="Picture 3" descr="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</p:spPr>
      </p:pic>
      <p:pic>
        <p:nvPicPr>
          <p:cNvPr id="108548" name="Picture 4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</p:spPr>
      </p:pic>
      <p:pic>
        <p:nvPicPr>
          <p:cNvPr id="108549" name="Picture 5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108550" name="Picture 6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</p:spPr>
      </p:pic>
      <p:pic>
        <p:nvPicPr>
          <p:cNvPr id="108555" name="Picture 11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108557" name="Picture 13" descr="Math NAV-Online">
            <a:hlinkClick r:id="rId11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83" name="Picture 19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0484" name="Picture 20" descr="Ch12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sp>
        <p:nvSpPr>
          <p:cNvPr id="19046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0469" name="Oval 5"/>
          <p:cNvSpPr>
            <a:spLocks noChangeArrowheads="1"/>
          </p:cNvSpPr>
          <p:nvPr/>
        </p:nvSpPr>
        <p:spPr bwMode="auto">
          <a:xfrm>
            <a:off x="1100138" y="3938588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7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3009900"/>
            <a:ext cx="2790825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7 outcomes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12 outcomes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16 outcomes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24 outcomes</a:t>
            </a:r>
          </a:p>
        </p:txBody>
      </p:sp>
      <p:sp>
        <p:nvSpPr>
          <p:cNvPr id="190471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>
              <a:lnSpc>
                <a:spcPct val="90000"/>
              </a:lnSpc>
            </a:pP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Determine the number of outcomes using a tree diagram. Four kinds of candy come in either red, blue, or yellow wrappers.</a:t>
            </a:r>
          </a:p>
        </p:txBody>
      </p:sp>
      <p:pic>
        <p:nvPicPr>
          <p:cNvPr id="190472" name="Picture 8" descr="Example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</p:spPr>
      </p:pic>
      <p:sp>
        <p:nvSpPr>
          <p:cNvPr id="190479" name="Text Box 15"/>
          <p:cNvSpPr txBox="1">
            <a:spLocks noChangeArrowheads="1"/>
          </p:cNvSpPr>
          <p:nvPr/>
        </p:nvSpPr>
        <p:spPr bwMode="auto">
          <a:xfrm>
            <a:off x="4848225" y="7524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 (over Lesson 12-1)</a:t>
            </a:r>
          </a:p>
        </p:txBody>
      </p:sp>
      <p:pic>
        <p:nvPicPr>
          <p:cNvPr id="190480" name="Picture 16" descr="FiveMinuteCheck"/>
          <p:cNvPicPr>
            <a:picLocks noChangeAspect="1" noChangeArrowheads="1"/>
          </p:cNvPicPr>
          <p:nvPr/>
        </p:nvPicPr>
        <p:blipFill>
          <a:blip r:embed="rId9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 animBg="1"/>
      <p:bldP spid="190470" grpId="0" autoUpdateAnimBg="0"/>
      <p:bldP spid="19047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508" name="Picture 20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1509" name="Picture 21" descr="Ch12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sp>
        <p:nvSpPr>
          <p:cNvPr id="19149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1493" name="Oval 5"/>
          <p:cNvSpPr>
            <a:spLocks noChangeArrowheads="1"/>
          </p:cNvSpPr>
          <p:nvPr/>
        </p:nvSpPr>
        <p:spPr bwMode="auto">
          <a:xfrm>
            <a:off x="1100138" y="3024188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49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3009900"/>
            <a:ext cx="2790825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24 outcomes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36 outcomes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72 outcomes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144 outcomes</a:t>
            </a:r>
          </a:p>
        </p:txBody>
      </p:sp>
      <p:sp>
        <p:nvSpPr>
          <p:cNvPr id="191495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>
              <a:lnSpc>
                <a:spcPct val="90000"/>
              </a:lnSpc>
            </a:pP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Use the Fundamental Counting Principle to find the number of possible outcomes. A month of the year is picked at random and a quarter is flipped.</a:t>
            </a:r>
          </a:p>
        </p:txBody>
      </p:sp>
      <p:pic>
        <p:nvPicPr>
          <p:cNvPr id="191496" name="Picture 8" descr="Example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</p:spPr>
      </p:pic>
      <p:sp>
        <p:nvSpPr>
          <p:cNvPr id="191504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 (over Lesson 12-1)</a:t>
            </a:r>
          </a:p>
        </p:txBody>
      </p:sp>
      <p:pic>
        <p:nvPicPr>
          <p:cNvPr id="191505" name="Picture 17" descr="FiveMinuteCheck"/>
          <p:cNvPicPr>
            <a:picLocks noChangeAspect="1" noChangeArrowheads="1"/>
          </p:cNvPicPr>
          <p:nvPr/>
        </p:nvPicPr>
        <p:blipFill>
          <a:blip r:embed="rId9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 animBg="1"/>
      <p:bldP spid="191494" grpId="0" autoUpdateAnimBg="0"/>
      <p:bldP spid="19149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32" name="Picture 20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2533" name="Picture 21" descr="Ch12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sp>
        <p:nvSpPr>
          <p:cNvPr id="19251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2517" name="Oval 5"/>
          <p:cNvSpPr>
            <a:spLocks noChangeArrowheads="1"/>
          </p:cNvSpPr>
          <p:nvPr/>
        </p:nvSpPr>
        <p:spPr bwMode="auto">
          <a:xfrm>
            <a:off x="1100138" y="4886325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1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3009900"/>
            <a:ext cx="381000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28 outcomes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784 outcomes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2,401 outcomes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16,384 outcomes</a:t>
            </a:r>
          </a:p>
        </p:txBody>
      </p:sp>
      <p:sp>
        <p:nvSpPr>
          <p:cNvPr id="192519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109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lnSpc>
                <a:spcPct val="90000"/>
              </a:lnSpc>
            </a:pP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Use the Fundamental Counting Principle to find the number of possible outcomes. A 4-digit code is created using the numbers 0–6.</a:t>
            </a:r>
          </a:p>
        </p:txBody>
      </p:sp>
      <p:pic>
        <p:nvPicPr>
          <p:cNvPr id="192521" name="Picture 9" descr="Example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</p:spPr>
      </p:pic>
      <p:sp>
        <p:nvSpPr>
          <p:cNvPr id="192528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 (over Lesson 12-1)</a:t>
            </a:r>
          </a:p>
        </p:txBody>
      </p:sp>
      <p:pic>
        <p:nvPicPr>
          <p:cNvPr id="192529" name="Picture 17" descr="FiveMinuteCheck"/>
          <p:cNvPicPr>
            <a:picLocks noChangeAspect="1" noChangeArrowheads="1"/>
          </p:cNvPicPr>
          <p:nvPr/>
        </p:nvPicPr>
        <p:blipFill>
          <a:blip r:embed="rId9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7" grpId="0" animBg="1"/>
      <p:bldP spid="192518" grpId="0" autoUpdateAnimBg="0"/>
      <p:bldP spid="19251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Vocab 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2489200"/>
            <a:ext cx="3529013" cy="511175"/>
          </a:xfrm>
          <a:prstGeom prst="rect">
            <a:avLst/>
          </a:prstGeom>
          <a:noFill/>
        </p:spPr>
      </p:pic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1057275" y="3135313"/>
            <a:ext cx="38195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compound event</a:t>
            </a:r>
          </a:p>
        </p:txBody>
      </p:sp>
      <p:pic>
        <p:nvPicPr>
          <p:cNvPr id="91141" name="Picture 5" descr="Main Idea Hea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0138" y="842963"/>
            <a:ext cx="3529012" cy="511175"/>
          </a:xfrm>
          <a:prstGeom prst="rect">
            <a:avLst/>
          </a:prstGeom>
          <a:noFill/>
        </p:spPr>
      </p:pic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057275" y="3617913"/>
            <a:ext cx="38957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independent </a:t>
            </a:r>
            <a:r>
              <a:rPr lang="en-US" sz="2400" b="0" dirty="0" smtClean="0">
                <a:solidFill>
                  <a:srgbClr val="000000"/>
                </a:solidFill>
              </a:rPr>
              <a:t>events</a:t>
            </a:r>
            <a:endParaRPr lang="en-US" sz="2400" b="0" dirty="0">
              <a:solidFill>
                <a:srgbClr val="000000"/>
              </a:solidFill>
            </a:endParaRP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1057275" y="1500188"/>
            <a:ext cx="7553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b="0">
                <a:solidFill>
                  <a:srgbClr val="000000"/>
                </a:solidFill>
              </a:rPr>
              <a:t>Find the probability of independent and dependent events.</a:t>
            </a:r>
          </a:p>
        </p:txBody>
      </p:sp>
      <p:pic>
        <p:nvPicPr>
          <p:cNvPr id="91147" name="Picture 11" descr="LH_12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057275" y="4114800"/>
            <a:ext cx="27751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1313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dependent events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utoUpdateAnimBg="0"/>
      <p:bldP spid="91142" grpId="0" build="p" autoUpdateAnimBg="0"/>
      <p:bldP spid="91143" grpId="0" build="p" autoUpdateAnimBg="0" advAuto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57275" y="1812926"/>
            <a:ext cx="7705725" cy="2759074"/>
            <a:chOff x="666" y="947"/>
            <a:chExt cx="4854" cy="1738"/>
          </a:xfrm>
        </p:grpSpPr>
        <p:sp>
          <p:nvSpPr>
            <p:cNvPr id="92164" name="Rectangle 4"/>
            <p:cNvSpPr>
              <a:spLocks noChangeArrowheads="1"/>
            </p:cNvSpPr>
            <p:nvPr/>
          </p:nvSpPr>
          <p:spPr bwMode="auto">
            <a:xfrm>
              <a:off x="666" y="947"/>
              <a:ext cx="4854" cy="1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3200" dirty="0">
                  <a:ea typeface="Times New Roman" pitchFamily="-97" charset="0"/>
                  <a:cs typeface="Times New Roman" pitchFamily="-97" charset="0"/>
                </a:rPr>
                <a:t>Reinforcement of            Standard 6SDAP3.1</a:t>
              </a:r>
              <a:r>
                <a:rPr lang="en-US" sz="3200" dirty="0">
                  <a:solidFill>
                    <a:srgbClr val="00539D"/>
                  </a:solidFill>
                  <a:ea typeface="Times New Roman" pitchFamily="-97" charset="0"/>
                  <a:cs typeface="Times New Roman" pitchFamily="-97" charset="0"/>
                </a:rPr>
                <a:t>  </a:t>
              </a:r>
              <a:r>
                <a:rPr lang="en-US" sz="3200" b="0" dirty="0">
                  <a:solidFill>
                    <a:schemeClr val="tx1"/>
                  </a:solidFill>
                  <a:ea typeface="Times New Roman" pitchFamily="-97" charset="0"/>
                  <a:cs typeface="Times New Roman" pitchFamily="-97" charset="0"/>
                </a:rPr>
                <a:t>Represent all possible outcomes for compound events in an organized way (e.g., tables, grids, tree diagrams) and</a:t>
              </a:r>
              <a:r>
                <a:rPr lang="en-US" sz="3200" dirty="0">
                  <a:solidFill>
                    <a:srgbClr val="00539D"/>
                  </a:solidFill>
                  <a:ea typeface="Times New Roman" pitchFamily="-97" charset="0"/>
                  <a:cs typeface="Times New Roman" pitchFamily="-97" charset="0"/>
                </a:rPr>
                <a:t> </a:t>
              </a:r>
              <a:r>
                <a:rPr lang="en-US" sz="3200" b="1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express the theoretical probability of each outcome. </a:t>
              </a:r>
              <a:r>
                <a:rPr lang="en-US" sz="3200" b="0" dirty="0">
                  <a:solidFill>
                    <a:srgbClr val="000000"/>
                  </a:solidFill>
                  <a:ea typeface="Times New Roman" pitchFamily="-97" charset="0"/>
                  <a:cs typeface="Times New Roman" pitchFamily="-97" charset="0"/>
                </a:rPr>
                <a:t>(CAHSEE)</a:t>
              </a:r>
            </a:p>
          </p:txBody>
        </p:sp>
        <p:pic>
          <p:nvPicPr>
            <p:cNvPr id="92169" name="Picture 9" descr="ke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27" y="1023"/>
              <a:ext cx="541" cy="225"/>
            </a:xfrm>
            <a:prstGeom prst="rect">
              <a:avLst/>
            </a:prstGeom>
            <a:noFill/>
          </p:spPr>
        </p:pic>
      </p:grpSp>
      <p:pic>
        <p:nvPicPr>
          <p:cNvPr id="92171" name="Picture 11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765175"/>
            <a:ext cx="4378325" cy="695325"/>
          </a:xfrm>
          <a:prstGeom prst="rect">
            <a:avLst/>
          </a:prstGeom>
          <a:noFill/>
        </p:spPr>
      </p:pic>
      <p:pic>
        <p:nvPicPr>
          <p:cNvPr id="92172" name="Picture 12" descr="LH_12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6" name="Picture 12" descr="MAC3_p4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238" y="762000"/>
            <a:ext cx="8135937" cy="2214562"/>
          </a:xfrm>
          <a:prstGeom prst="rect">
            <a:avLst/>
          </a:prstGeom>
          <a:noFill/>
        </p:spPr>
      </p:pic>
      <p:pic>
        <p:nvPicPr>
          <p:cNvPr id="93198" name="Picture 14" descr="LH_12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>
            <a:off x="4876800" y="3200400"/>
            <a:ext cx="2667000" cy="3043238"/>
            <a:chOff x="4724400" y="3048000"/>
            <a:chExt cx="3124200" cy="3576638"/>
          </a:xfrm>
        </p:grpSpPr>
        <p:grpSp>
          <p:nvGrpSpPr>
            <p:cNvPr id="3" name="Group 9"/>
            <p:cNvGrpSpPr/>
            <p:nvPr/>
          </p:nvGrpSpPr>
          <p:grpSpPr>
            <a:xfrm>
              <a:off x="4724400" y="3048000"/>
              <a:ext cx="3124200" cy="3576638"/>
              <a:chOff x="3733800" y="2976562"/>
              <a:chExt cx="3124200" cy="3576638"/>
            </a:xfrm>
          </p:grpSpPr>
          <p:pic>
            <p:nvPicPr>
              <p:cNvPr id="8" name="Picture 7" descr="colorspinner4.tif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91000" y="2976562"/>
                <a:ext cx="2286000" cy="3405351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3733800" y="5257800"/>
                <a:ext cx="3124200" cy="1295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 rot="16200000" flipH="1">
              <a:off x="6004582" y="3893868"/>
              <a:ext cx="762000" cy="68580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3"/>
          <p:cNvGrpSpPr/>
          <p:nvPr/>
        </p:nvGrpSpPr>
        <p:grpSpPr>
          <a:xfrm>
            <a:off x="2362200" y="3581400"/>
            <a:ext cx="1143000" cy="1051853"/>
            <a:chOff x="7620000" y="2918485"/>
            <a:chExt cx="1143000" cy="1051853"/>
          </a:xfrm>
        </p:grpSpPr>
        <p:sp>
          <p:nvSpPr>
            <p:cNvPr id="15" name="Cube 14"/>
            <p:cNvSpPr/>
            <p:nvPr/>
          </p:nvSpPr>
          <p:spPr>
            <a:xfrm>
              <a:off x="7620000" y="3078339"/>
              <a:ext cx="990600" cy="891999"/>
            </a:xfrm>
            <a:prstGeom prst="cub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7787508" y="2892797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2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29600" y="3200400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0090"/>
                  </a:solidFill>
                </a:rPr>
                <a:t>1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72400" y="3276600"/>
              <a:ext cx="533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0000"/>
                  </a:solidFill>
                </a:rPr>
                <a:t>3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81000" y="5329238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askerville"/>
                <a:cs typeface="Baskerville"/>
              </a:rPr>
              <a:t>These are two independent events. The color that the spinner lands on does not depend on the number that is rolled.</a:t>
            </a:r>
            <a:endParaRPr lang="en-US" sz="2800" b="1" dirty="0"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5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264196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58753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dirty="0"/>
              <a:t>Probability of Independent Events</a:t>
            </a:r>
          </a:p>
        </p:txBody>
      </p:sp>
      <p:sp>
        <p:nvSpPr>
          <p:cNvPr id="264198" name="Rectangle 6"/>
          <p:cNvSpPr>
            <a:spLocks noChangeArrowheads="1"/>
          </p:cNvSpPr>
          <p:nvPr/>
        </p:nvSpPr>
        <p:spPr bwMode="auto">
          <a:xfrm>
            <a:off x="876300" y="1503363"/>
            <a:ext cx="7705725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 dirty="0">
                <a:solidFill>
                  <a:srgbClr val="0000FF"/>
                </a:solidFill>
              </a:rPr>
              <a:t>The two spinners below are spun. What is the probability that both spinners will show a number greater than 6?</a:t>
            </a:r>
            <a:endParaRPr lang="en-US" sz="2400" b="1" i="1" dirty="0">
              <a:solidFill>
                <a:srgbClr val="0000FF"/>
              </a:solidFill>
              <a:ea typeface="Times New Roman" pitchFamily="-97" charset="0"/>
              <a:cs typeface="Times New Roman" pitchFamily="-97" charset="0"/>
            </a:endParaRPr>
          </a:p>
        </p:txBody>
      </p:sp>
      <p:pic>
        <p:nvPicPr>
          <p:cNvPr id="264203" name="Picture 11" descr="8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5850" y="2590800"/>
            <a:ext cx="4416425" cy="2209800"/>
          </a:xfrm>
          <a:prstGeom prst="rect">
            <a:avLst/>
          </a:prstGeom>
          <a:noFill/>
        </p:spPr>
      </p:pic>
      <p:pic>
        <p:nvPicPr>
          <p:cNvPr id="264204" name="Picture 12" descr="M3_183"/>
          <p:cNvPicPr>
            <a:picLocks noChangeAspect="1" noChangeArrowheads="1"/>
          </p:cNvPicPr>
          <p:nvPr/>
        </p:nvPicPr>
        <p:blipFill>
          <a:blip r:embed="rId7"/>
          <a:srcRect b="50049"/>
          <a:stretch>
            <a:fillRect/>
          </a:stretch>
        </p:blipFill>
        <p:spPr bwMode="auto">
          <a:xfrm>
            <a:off x="933450" y="4792663"/>
            <a:ext cx="5594350" cy="808037"/>
          </a:xfrm>
          <a:prstGeom prst="rect">
            <a:avLst/>
          </a:prstGeom>
          <a:noFill/>
        </p:spPr>
      </p:pic>
      <p:pic>
        <p:nvPicPr>
          <p:cNvPr id="264205" name="Picture 13" descr="M3_183"/>
          <p:cNvPicPr>
            <a:picLocks noChangeAspect="1" noChangeArrowheads="1"/>
          </p:cNvPicPr>
          <p:nvPr/>
        </p:nvPicPr>
        <p:blipFill>
          <a:blip r:embed="rId7"/>
          <a:srcRect t="53581"/>
          <a:stretch>
            <a:fillRect/>
          </a:stretch>
        </p:blipFill>
        <p:spPr bwMode="auto">
          <a:xfrm>
            <a:off x="933450" y="5534025"/>
            <a:ext cx="5594350" cy="750888"/>
          </a:xfrm>
          <a:prstGeom prst="rect">
            <a:avLst/>
          </a:prstGeom>
          <a:noFill/>
        </p:spPr>
      </p:pic>
      <p:pic>
        <p:nvPicPr>
          <p:cNvPr id="264207" name="Picture 15" descr="LH_12-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6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7" grpId="0" autoUpdateAnimBg="0"/>
      <p:bldP spid="264198" grpId="0" build="p" autoUpdateAnimBg="0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0"/>
  <p:tag name="SLIDEGUID" val="D8E9EFDEB6CC433B9FCAAD3E404F737B"/>
  <p:tag name="ANSWERSALIAS" val="A¤B¤C¤D"/>
  <p:tag name="RESPONSESGATHERED" val="False"/>
  <p:tag name="QUESTIONTEXT" val="Use the Fundamental Counting Principle to find the number of possible outcomes. A 4-digit code is created using the numbers 0–6."/>
  <p:tag name="QUESTIONALIAS" val="Use the Fundamental Counting Principle to find the number of possible outcomes. A 4-digit code is created using the numbers 0–6."/>
  <p:tag name="ANIMREMOVED" val="Fals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9"/>
  <p:tag name="SLIDEGUID" val="03C7BF46B71240A58889BE6389BF7D47"/>
  <p:tag name="ANSWERSALIAS" val="A¤B¤C¤D"/>
  <p:tag name="RESPONSESGATHERED" val="False"/>
  <p:tag name="QUESTIONTEXT" val="Determine the number of outcomes using a tree diagram. Two number cubes are rolled."/>
  <p:tag name="QUESTIONALIAS" val="Determine the number of outcomes using a tree diagram. Two number cubes are rolled."/>
  <p:tag name="ANIMREMOV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4"/>
  <p:tag name="SLIDEGUID" val="D1864AB9CDF54F0C935B9DA1161A6A47"/>
  <p:tag name="ANSWERSALIAS" val="A¤B¤C¤D"/>
  <p:tag name="RESPONSESGATHERED" val="False"/>
  <p:tag name="QUESTIONTEXT" val="The two spinners below are spun. What is the probability that both spinners will show a number less than 4?"/>
  <p:tag name="QUESTIONALIAS" val="The two spinners below are spun. What is the probability that both spinners will show a number less than 4?"/>
  <p:tag name="ANIMREMOVED" val="False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4"/>
  <p:tag name="SLIDEGUID" val="E7D63917A8C34A67B918A322FD37DC0D"/>
  <p:tag name="ANSWERSALIAS" val="A¤B¤C¤D"/>
  <p:tag name="RESPONSESGATHERED" val="False"/>
  <p:tag name="QUESTIONTEXT" val="A white number cube and a green number cube are rolled. The faces of both cubes are numbered from 1 to 6. What is the probability of rolling an even number on the white number cube and rolling a 3 or a 5 on the green number cube?"/>
  <p:tag name="QUESTIONALIAS" val="A white number cube and a green number cube are rolled. The faces of both cubes are numbered from 1 to 6. What is the probability of rolling an even number on the white number cube and rolling a 3 or a 5 on the green number cube?"/>
  <p:tag name="ANIMREMOVED" val="False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4"/>
  <p:tag name="SLIDEGUID" val="CF808D50378447DD9D917556DCA540AF"/>
  <p:tag name="ANSWERSALIAS" val="A¤B¤C¤D"/>
  <p:tag name="RESPONSESGATHERED" val="False"/>
  <p:tag name="QUESTIONTEXT" val="There are 6 green, 9 purple, and 3 orange marbles in a bag. Once a marble is selected, it is not replaced. Find the probability that two purple marbles are chosen."/>
  <p:tag name="QUESTIONALIAS" val="There are 6 green, 9 purple, and 3 orange marbles in a bag. Once a marble is selected, it is not replaced. Find the probability that two purple marbles are chosen."/>
  <p:tag name="ANIMREMOVED" val="False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C3ABDCEC2FC24613A1D5E3AE10BAA2F8"/>
  <p:tag name="ANSWERSALIAS" val="A¤B¤C¤D"/>
  <p:tag name="RESPONSESGATHERED" val="False"/>
  <p:tag name="QUESTIONTEXT" val="Determine the number of outcomes using a tree diagram. Four kinds of candy come in either red, blue, or yellow wrappers."/>
  <p:tag name="QUESTIONALIAS" val="Determine the number of outcomes using a tree diagram. Four kinds of candy come in either red, blue, or yellow wrappers.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AF7BA63C6DB7479D8DF3FBF80FF1DF1B"/>
  <p:tag name="ANSWERSALIAS" val="A¤B¤C¤D"/>
  <p:tag name="RESPONSESGATHERED" val="False"/>
  <p:tag name="QUESTIONTEXT" val="Use the Fundamental Counting Principle to find the number of possible outcomes. A month of the year is picked at random and a quarter is flipped."/>
  <p:tag name="QUESTIONALIAS" val="Use the Fundamental Counting Principle to find the number of possible outcomes. A month of the year is picked at random and a quarter is flipped.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869</Words>
  <Application>Microsoft Macintosh PowerPoint</Application>
  <PresentationFormat>On-screen Show (4:3)</PresentationFormat>
  <Paragraphs>140</Paragraphs>
  <Slides>20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Splash Screen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EUSD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Mitchell</dc:creator>
  <cp:lastModifiedBy>Michael Mitchell</cp:lastModifiedBy>
  <cp:revision>19</cp:revision>
  <dcterms:created xsi:type="dcterms:W3CDTF">2009-05-12T13:56:43Z</dcterms:created>
  <dcterms:modified xsi:type="dcterms:W3CDTF">2009-05-12T14:19:25Z</dcterms:modified>
</cp:coreProperties>
</file>