
<file path=[Content_Types].xml><?xml version="1.0" encoding="utf-8"?>
<Types xmlns="http://schemas.openxmlformats.org/package/2006/content-types">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tags/tag4.xml" ContentType="application/vnd.openxmlformats-officedocument.presentationml.tags+xml"/>
  <Override PartName="/ppt/tags/tag23.xml" ContentType="application/vnd.openxmlformats-officedocument.presentationml.tags+xml"/>
  <Override PartName="/ppt/slides/slide15.xml" ContentType="application/vnd.openxmlformats-officedocument.presentationml.slide+xml"/>
  <Override PartName="/ppt/tags/tag18.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tags/tag13.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tags/tag6.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slides/slide17.xml" ContentType="application/vnd.openxmlformats-officedocument.presentationml.slide+xml"/>
  <Override PartName="/ppt/slides/slide2.xml" ContentType="application/vnd.openxmlformats-officedocument.presentationml.slide+xml"/>
  <Override PartName="/ppt/tags/tag39.xml" ContentType="application/vnd.openxmlformats-officedocument.presentationml.tags+xml"/>
  <Override PartName="/ppt/tags/tag1.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slideLayouts/slideLayout2.xml" ContentType="application/vnd.openxmlformats-officedocument.presentationml.slideLayout+xml"/>
  <Default Extension="jpeg" ContentType="image/jpeg"/>
  <Override PartName="/ppt/slides/slide12.xml" ContentType="application/vnd.openxmlformats-officedocument.presentationml.slide+xml"/>
  <Override PartName="/ppt/tags/tag15.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tags/tag8.xml" ContentType="application/vnd.openxmlformats-officedocument.presentationml.tags+xml"/>
  <Override PartName="/ppt/tags/tag27.xml" ContentType="application/vnd.openxmlformats-officedocument.presentationml.tags+xml"/>
  <Override PartName="/ppt/slideLayouts/slideLayout11.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tags/tag3.xml" ContentType="application/vnd.openxmlformats-officedocument.presentationml.tags+xml"/>
  <Override PartName="/ppt/slideLayouts/slideLayout4.xml" ContentType="application/vnd.openxmlformats-officedocument.presentationml.slideLayout+xml"/>
  <Override PartName="/ppt/tags/tag22.xml" ContentType="application/vnd.openxmlformats-officedocument.presentationml.tags+xml"/>
  <Default Extension="xml" ContentType="application/xml"/>
  <Override PartName="/ppt/slides/slide14.xml" ContentType="application/vnd.openxmlformats-officedocument.presentationml.slide+xml"/>
  <Override PartName="/ppt/tags/tag17.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29.xml" ContentType="application/vnd.openxmlformats-officedocument.presentationml.tags+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tags/tag5.xml" ContentType="application/vnd.openxmlformats-officedocument.presentationml.tags+xml"/>
  <Override PartName="/ppt/tags/tag24.xml" ContentType="application/vnd.openxmlformats-officedocument.presentationml.tags+xml"/>
  <Override PartName="/ppt/slides/slide16.xml" ContentType="application/vnd.openxmlformats-officedocument.presentationml.slide+xml"/>
  <Override PartName="/ppt/tags/tag19.xml" ContentType="application/vnd.openxmlformats-officedocument.presentationml.tags+xml"/>
  <Override PartName="/ppt/slides/slide1.xml" ContentType="application/vnd.openxmlformats-officedocument.presentationml.slide+xml"/>
  <Override PartName="/ppt/tags/tag38.xml" ContentType="application/vnd.openxmlformats-officedocument.presentationml.tags+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tags/tag33.xml" ContentType="application/vnd.openxmlformats-officedocument.presentationml.tag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tags/tag21.xml" ContentType="application/vnd.openxmlformats-officedocument.presentationml.tags+xml"/>
  <Override PartName="/ppt/tags/tag2.xml" ContentType="application/vnd.openxmlformats-officedocument.presentationml.tags+xml"/>
  <Override PartName="/ppt/slides/slide13.xml" ContentType="application/vnd.openxmlformats-officedocument.presentationml.slide+xml"/>
  <Override PartName="/ppt/tags/tag16.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docProps/app.xml" ContentType="application/vnd.openxmlformats-officedocument.extended-properties+xml"/>
  <Override PartName="/ppt/tags/tag11.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9.xml" ContentType="application/vnd.openxmlformats-officedocument.presentationml.tags+xml"/>
  <Override PartName="/ppt/tags/tag28.xml" ContentType="application/vnd.openxmlformats-officedocument.presentationml.tags+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72" r:id="rId2"/>
    <p:sldId id="273" r:id="rId3"/>
    <p:sldId id="274" r:id="rId4"/>
    <p:sldId id="275" r:id="rId5"/>
    <p:sldId id="276" r:id="rId6"/>
    <p:sldId id="277" r:id="rId7"/>
    <p:sldId id="258" r:id="rId8"/>
    <p:sldId id="259" r:id="rId9"/>
    <p:sldId id="260" r:id="rId10"/>
    <p:sldId id="262" r:id="rId11"/>
    <p:sldId id="263" r:id="rId12"/>
    <p:sldId id="265" r:id="rId13"/>
    <p:sldId id="267" r:id="rId14"/>
    <p:sldId id="268" r:id="rId15"/>
    <p:sldId id="261" r:id="rId16"/>
    <p:sldId id="264" r:id="rId17"/>
    <p:sldId id="266" r:id="rId18"/>
    <p:sldId id="269"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varScale="1">
        <p:scale>
          <a:sx n="111" d="100"/>
          <a:sy n="111" d="100"/>
        </p:scale>
        <p:origin x="-72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4A684-1361-2149-8EE9-F0463DFCCA9A}" type="datetimeFigureOut">
              <a:rPr lang="en-US" smtClean="0"/>
              <a:pPr/>
              <a:t>5/14/09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59965-FA7F-FA46-B1F5-3B677D1C91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90825-F621-8446-8C63-B1E1A94E925D}" type="slidenum">
              <a:rPr lang="en-US"/>
              <a:pPr/>
              <a:t>10</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39B0C-2D8D-C84F-80D7-55300326639E}" type="slidenum">
              <a:rPr lang="en-US"/>
              <a:pPr/>
              <a:t>11</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D833A-4EE3-554C-AB3A-46E4DCDE37BC}" type="slidenum">
              <a:rPr lang="en-US"/>
              <a:pPr/>
              <a:t>12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38A98-6EED-7C4F-B552-6AC21C2815DF}" type="slidenum">
              <a:rPr lang="en-US"/>
              <a:pPr/>
              <a:t>13</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8F10D-17B6-1547-8042-B8253B65C726}" type="slidenum">
              <a:rPr lang="en-US"/>
              <a:pPr/>
              <a:t>14</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52190-CFCE-614D-8D85-8485D77A8CB8}" type="slidenum">
              <a:rPr lang="en-US"/>
              <a:pPr/>
              <a:t>15</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1B683-4083-2C43-AC3E-78712DA2A399}" type="slidenum">
              <a:rPr lang="en-US"/>
              <a:pPr/>
              <a:t>16</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F4EFA-C333-1646-BDF2-E7A1E662E335}" type="slidenum">
              <a:rPr lang="en-US"/>
              <a:pPr/>
              <a:t>17</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61F49-C482-9949-A92F-18A9A82FECAD}" type="slidenum">
              <a:rPr lang="en-US"/>
              <a:pPr/>
              <a:t>18</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49EC1-8D59-8044-89B3-DF15A40D75B7}" type="slidenum">
              <a:rPr lang="en-US"/>
              <a:pPr/>
              <a:t>19</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FD312-3A88-2D4D-A36E-26515361E88D}" type="slidenum">
              <a:rPr lang="en-US"/>
              <a:pPr/>
              <a:t>2</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1F42A-C163-E94B-AB14-C232EEA19822}" type="slidenum">
              <a:rPr lang="en-US"/>
              <a:pPr/>
              <a:t>20</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F087F-039F-DF4D-B450-E2BB92345BF6}" type="slidenum">
              <a:rPr lang="en-US"/>
              <a:pPr/>
              <a:t>3</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6DC48-FB18-B249-94CF-7301D9EA8D68}" type="slidenum">
              <a:rPr lang="en-US"/>
              <a:pPr/>
              <a:t>4</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DAADB-5FC7-A24B-8DA3-A1D0F6F22DF3}" type="slidenum">
              <a:rPr lang="en-US"/>
              <a:pPr/>
              <a:t>5</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6DBA5-5235-E942-8B63-E61DE694F47C}" type="slidenum">
              <a:rPr lang="en-US"/>
              <a:pPr/>
              <a:t>6</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F8E5B-A2E6-884D-BC10-AF7A3530BB16}" type="slidenum">
              <a:rPr lang="en-US"/>
              <a:pPr/>
              <a:t>7</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A734F-A48C-2442-AA26-4F67944811AC}" type="slidenum">
              <a:rPr lang="en-US"/>
              <a:pPr/>
              <a:t>8</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3558E-B59A-F845-9FBE-B7AD6E3E98F4}" type="slidenum">
              <a:rPr lang="en-US"/>
              <a:pPr/>
              <a:t>9</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012B9-582E-FD41-9941-CA976EB912E9}" type="datetimeFigureOut">
              <a:rPr lang="en-US" smtClean="0"/>
              <a:pPr/>
              <a:t>5/14/09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012B9-582E-FD41-9941-CA976EB912E9}" type="datetimeFigureOut">
              <a:rPr lang="en-US" smtClean="0"/>
              <a:pPr/>
              <a:t>5/14/09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012B9-582E-FD41-9941-CA976EB912E9}" type="datetimeFigureOut">
              <a:rPr lang="en-US" smtClean="0"/>
              <a:pPr/>
              <a:t>5/14/09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012B9-582E-FD41-9941-CA976EB912E9}" type="datetimeFigureOut">
              <a:rPr lang="en-US" smtClean="0"/>
              <a:pPr/>
              <a:t>5/14/09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012B9-582E-FD41-9941-CA976EB912E9}" type="datetimeFigureOut">
              <a:rPr lang="en-US" smtClean="0"/>
              <a:pPr/>
              <a:t>5/14/09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012B9-582E-FD41-9941-CA976EB912E9}" type="datetimeFigureOut">
              <a:rPr lang="en-US" smtClean="0"/>
              <a:pPr/>
              <a:t>5/14/09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012B9-582E-FD41-9941-CA976EB912E9}" type="datetimeFigureOut">
              <a:rPr lang="en-US" smtClean="0"/>
              <a:pPr/>
              <a:t>5/14/09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012B9-582E-FD41-9941-CA976EB912E9}" type="datetimeFigureOut">
              <a:rPr lang="en-US" smtClean="0"/>
              <a:pPr/>
              <a:t>5/14/09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012B9-582E-FD41-9941-CA976EB912E9}" type="datetimeFigureOut">
              <a:rPr lang="en-US" smtClean="0"/>
              <a:pPr/>
              <a:t>5/14/09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012B9-582E-FD41-9941-CA976EB912E9}" type="datetimeFigureOut">
              <a:rPr lang="en-US" smtClean="0"/>
              <a:pPr/>
              <a:t>5/14/09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012B9-582E-FD41-9941-CA976EB912E9}" type="datetimeFigureOut">
              <a:rPr lang="en-US" smtClean="0"/>
              <a:pPr/>
              <a:t>5/14/09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1EF77-DB58-CF41-80D4-2190F748C5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012B9-582E-FD41-9941-CA976EB912E9}" type="datetimeFigureOut">
              <a:rPr lang="en-US" smtClean="0"/>
              <a:pPr/>
              <a:t>5/14/09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1EF77-DB58-CF41-80D4-2190F748C5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24.jpeg"/><Relationship Id="rId5" Type="http://schemas.openxmlformats.org/officeDocument/2006/relationships/image" Target="../media/image11.jpeg"/><Relationship Id="rId6" Type="http://schemas.openxmlformats.org/officeDocument/2006/relationships/image" Target="../media/image26.jpeg"/><Relationship Id="rId7"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11.jpeg"/><Relationship Id="rId5" Type="http://schemas.openxmlformats.org/officeDocument/2006/relationships/image" Target="../media/image27.png"/><Relationship Id="rId6" Type="http://schemas.openxmlformats.org/officeDocument/2006/relationships/image" Target="../media/image21.jpeg"/><Relationship Id="rId7" Type="http://schemas.openxmlformats.org/officeDocument/2006/relationships/image" Target="../media/image24.jpeg"/><Relationship Id="rId8"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14.jpe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image" Target="../media/image30.png"/><Relationship Id="rId5" Type="http://schemas.openxmlformats.org/officeDocument/2006/relationships/image" Target="../media/image16.jpeg"/><Relationship Id="rId6" Type="http://schemas.openxmlformats.org/officeDocument/2006/relationships/image" Target="../media/image24.jpeg"/><Relationship Id="rId7" Type="http://schemas.openxmlformats.org/officeDocument/2006/relationships/image" Target="../media/image31.png"/><Relationship Id="rId8"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image" Target="../media/image16.jpeg"/><Relationship Id="rId5" Type="http://schemas.openxmlformats.org/officeDocument/2006/relationships/image" Target="../media/image24.jpeg"/><Relationship Id="rId6" Type="http://schemas.openxmlformats.org/officeDocument/2006/relationships/image" Target="../media/image32.png"/><Relationship Id="rId7"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tags" Target="../tags/tag26.xml"/><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notesSlide" Target="../notesSlides/notesSlide15.xml"/><Relationship Id="rId6" Type="http://schemas.openxmlformats.org/officeDocument/2006/relationships/image" Target="../media/image33.jpeg"/><Relationship Id="rId7" Type="http://schemas.openxmlformats.org/officeDocument/2006/relationships/image" Target="../media/image8.jpeg"/><Relationship Id="rId8" Type="http://schemas.openxmlformats.org/officeDocument/2006/relationships/image" Target="../media/image34.png"/><Relationship Id="rId9" Type="http://schemas.openxmlformats.org/officeDocument/2006/relationships/image" Target="../media/image35.jpeg"/><Relationship Id="rId10"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slideLayout" Target="../slideLayouts/slideLayout2.xml"/><Relationship Id="rId5" Type="http://schemas.openxmlformats.org/officeDocument/2006/relationships/notesSlide" Target="../notesSlides/notesSlide16.xml"/><Relationship Id="rId6" Type="http://schemas.openxmlformats.org/officeDocument/2006/relationships/image" Target="../media/image33.jpeg"/><Relationship Id="rId7" Type="http://schemas.openxmlformats.org/officeDocument/2006/relationships/image" Target="../media/image11.jpeg"/><Relationship Id="rId8" Type="http://schemas.openxmlformats.org/officeDocument/2006/relationships/image" Target="../media/image35.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tags" Target="../tags/tag32.xml"/><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14.jpeg"/><Relationship Id="rId7" Type="http://schemas.openxmlformats.org/officeDocument/2006/relationships/image" Target="../media/image33.jpeg"/><Relationship Id="rId8" Type="http://schemas.openxmlformats.org/officeDocument/2006/relationships/image" Target="../media/image36.pn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tags" Target="../tags/tag36.xml"/><Relationship Id="rId4" Type="http://schemas.openxmlformats.org/officeDocument/2006/relationships/slideLayout" Target="../slideLayouts/slideLayout2.xml"/><Relationship Id="rId5" Type="http://schemas.openxmlformats.org/officeDocument/2006/relationships/notesSlide" Target="../notesSlides/notesSlide18.xml"/><Relationship Id="rId6" Type="http://schemas.openxmlformats.org/officeDocument/2006/relationships/image" Target="../media/image33.jpeg"/><Relationship Id="rId7" Type="http://schemas.openxmlformats.org/officeDocument/2006/relationships/image" Target="../media/image16.jpeg"/><Relationship Id="rId8" Type="http://schemas.openxmlformats.org/officeDocument/2006/relationships/image" Target="../media/image37.png"/><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slideLayout" Target="../slideLayouts/slideLayout2.xml"/><Relationship Id="rId5" Type="http://schemas.openxmlformats.org/officeDocument/2006/relationships/notesSlide" Target="../notesSlides/notesSlide19.xml"/><Relationship Id="rId6" Type="http://schemas.openxmlformats.org/officeDocument/2006/relationships/image" Target="../media/image33.jpeg"/><Relationship Id="rId7" Type="http://schemas.openxmlformats.org/officeDocument/2006/relationships/image" Target="../media/image16.jpeg"/><Relationship Id="rId8" Type="http://schemas.openxmlformats.org/officeDocument/2006/relationships/image" Target="../media/image37.pn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20.xml.rels><?xml version="1.0" encoding="UTF-8" standalone="yes"?>
<Relationships xmlns="http://schemas.openxmlformats.org/package/2006/relationships"><Relationship Id="rId11" Type="http://schemas.openxmlformats.org/officeDocument/2006/relationships/hyperlink" Target="http://www.ca.gr7math.com/" TargetMode="External"/><Relationship Id="rId12" Type="http://schemas.openxmlformats.org/officeDocument/2006/relationships/image" Target="../media/image41.jpeg"/><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slide" Target="slide8.xml"/><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5.jpeg"/><Relationship Id="rId9" Type="http://schemas.openxmlformats.org/officeDocument/2006/relationships/image" Target="../media/image9.jpeg"/><Relationship Id="rId10" Type="http://schemas.openxmlformats.org/officeDocument/2006/relationships/image" Target="../media/image6.jpeg"/></Relationships>
</file>

<file path=ppt/slides/_rels/slide3.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0.jpeg"/><Relationship Id="rId13" Type="http://schemas.openxmlformats.org/officeDocument/2006/relationships/image" Target="../media/image11.jpe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5.jpeg"/><Relationship Id="rId9" Type="http://schemas.openxmlformats.org/officeDocument/2006/relationships/image" Target="../media/image9.jpeg"/><Relationship Id="rId10" Type="http://schemas.openxmlformats.org/officeDocument/2006/relationships/image" Target="../media/image6.jpeg"/></Relationships>
</file>

<file path=ppt/slides/_rels/slide4.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3.png"/><Relationship Id="rId13" Type="http://schemas.openxmlformats.org/officeDocument/2006/relationships/image" Target="../media/image14.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2.jpeg"/><Relationship Id="rId10"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5.png"/><Relationship Id="rId13" Type="http://schemas.openxmlformats.org/officeDocument/2006/relationships/image" Target="../media/image16.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6.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7.png"/><Relationship Id="rId13" Type="http://schemas.openxmlformats.org/officeDocument/2006/relationships/image" Target="../media/image18.jpeg"/><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8.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861774"/>
          </a:xfrm>
          <a:prstGeom prst="rect">
            <a:avLst/>
          </a:prstGeom>
          <a:noFill/>
        </p:spPr>
        <p:txBody>
          <a:bodyPr wrap="square" rtlCol="0">
            <a:spAutoFit/>
          </a:bodyPr>
          <a:lstStyle/>
          <a:p>
            <a:pPr algn="ctr"/>
            <a:r>
              <a:rPr lang="en-US" sz="3200" dirty="0" smtClean="0">
                <a:solidFill>
                  <a:schemeClr val="bg1"/>
                </a:solidFill>
              </a:rPr>
              <a:t>Chapter 12</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b="1" dirty="0" smtClean="0">
                <a:solidFill>
                  <a:srgbClr val="FFFFFF"/>
                </a:solidFill>
                <a:latin typeface="Baskerville Old Face"/>
                <a:cs typeface="Baskerville Old Face"/>
              </a:rPr>
              <a:t>Lesson </a:t>
            </a:r>
            <a:r>
              <a:rPr lang="en-US" sz="2800" smtClean="0">
                <a:solidFill>
                  <a:srgbClr val="FFFFFF"/>
                </a:solidFill>
                <a:latin typeface="Baskerville Old Face"/>
                <a:cs typeface="Baskerville Old Face"/>
              </a:rPr>
              <a:t>12-</a:t>
            </a:r>
            <a:r>
              <a:rPr lang="en-US" sz="2800" dirty="0" smtClean="0">
                <a:solidFill>
                  <a:srgbClr val="FFFFFF"/>
                </a:solidFill>
                <a:latin typeface="Baskerville Old Face"/>
                <a:cs typeface="Baskerville Old Face"/>
              </a:rPr>
              <a:t>3</a:t>
            </a:r>
            <a:endParaRPr lang="en-US" sz="2800" b="1" dirty="0">
              <a:solidFill>
                <a:srgbClr val="FFFFFF"/>
              </a:solidFill>
              <a:latin typeface="Baskerville Old Face"/>
              <a:cs typeface="Baskerville Old Fac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5"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115716" name="Text Box 4"/>
          <p:cNvSpPr txBox="1">
            <a:spLocks noChangeArrowheads="1"/>
          </p:cNvSpPr>
          <p:nvPr/>
        </p:nvSpPr>
        <p:spPr bwMode="auto">
          <a:xfrm>
            <a:off x="2506663" y="715963"/>
            <a:ext cx="6408737"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dirty="0"/>
              <a:t>Theoretical and Experimental Probability</a:t>
            </a:r>
          </a:p>
        </p:txBody>
      </p:sp>
      <p:sp>
        <p:nvSpPr>
          <p:cNvPr id="115717" name="Rectangle 5"/>
          <p:cNvSpPr>
            <a:spLocks noChangeArrowheads="1"/>
          </p:cNvSpPr>
          <p:nvPr/>
        </p:nvSpPr>
        <p:spPr bwMode="auto">
          <a:xfrm>
            <a:off x="876300" y="1251639"/>
            <a:ext cx="7962900" cy="176048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1" dirty="0">
                <a:solidFill>
                  <a:srgbClr val="0000FF"/>
                </a:solidFill>
              </a:rPr>
              <a:t>Nikki</a:t>
            </a:r>
            <a:r>
              <a:rPr lang="en-US" sz="2400" b="1" dirty="0" smtClean="0">
                <a:solidFill>
                  <a:srgbClr val="0000FF"/>
                </a:solidFill>
              </a:rPr>
              <a:t> </a:t>
            </a:r>
            <a:r>
              <a:rPr lang="en-US" sz="2400" b="1" dirty="0" smtClean="0">
                <a:solidFill>
                  <a:srgbClr val="0000FF"/>
                </a:solidFill>
              </a:rPr>
              <a:t>continues </a:t>
            </a:r>
            <a:r>
              <a:rPr lang="en-US" sz="2400" b="1" dirty="0" smtClean="0">
                <a:solidFill>
                  <a:srgbClr val="0000FF"/>
                </a:solidFill>
              </a:rPr>
              <a:t>her experiment </a:t>
            </a:r>
            <a:r>
              <a:rPr lang="en-US" sz="2400" b="1" dirty="0">
                <a:solidFill>
                  <a:srgbClr val="0000FF"/>
                </a:solidFill>
              </a:rPr>
              <a:t>to find the probability of getting various results when three coins are tossed. The results of her experiment are given below. According to the experimental probability, is Nikki more likely to get all heads or no heads on her next toss? </a:t>
            </a:r>
          </a:p>
        </p:txBody>
      </p:sp>
      <p:pic>
        <p:nvPicPr>
          <p:cNvPr id="115720" name="Picture 8" descr="Example2"/>
          <p:cNvPicPr>
            <a:picLocks noChangeAspect="1" noChangeArrowheads="1"/>
          </p:cNvPicPr>
          <p:nvPr/>
        </p:nvPicPr>
        <p:blipFill>
          <a:blip r:embed="rId5"/>
          <a:srcRect/>
          <a:stretch>
            <a:fillRect/>
          </a:stretch>
        </p:blipFill>
        <p:spPr bwMode="auto">
          <a:xfrm>
            <a:off x="420688" y="1300911"/>
            <a:ext cx="457200" cy="457200"/>
          </a:xfrm>
          <a:prstGeom prst="rect">
            <a:avLst/>
          </a:prstGeom>
          <a:noFill/>
        </p:spPr>
      </p:pic>
      <p:pic>
        <p:nvPicPr>
          <p:cNvPr id="115725" name="Picture 13" descr="8-3"/>
          <p:cNvPicPr>
            <a:picLocks noChangeAspect="1" noChangeArrowheads="1"/>
          </p:cNvPicPr>
          <p:nvPr/>
        </p:nvPicPr>
        <p:blipFill>
          <a:blip r:embed="rId6"/>
          <a:srcRect/>
          <a:stretch>
            <a:fillRect/>
          </a:stretch>
        </p:blipFill>
        <p:spPr bwMode="auto">
          <a:xfrm>
            <a:off x="2379662" y="3307916"/>
            <a:ext cx="4021138" cy="3245284"/>
          </a:xfrm>
          <a:prstGeom prst="rect">
            <a:avLst/>
          </a:prstGeom>
          <a:noFill/>
        </p:spPr>
      </p:pic>
      <p:pic>
        <p:nvPicPr>
          <p:cNvPr id="115726" name="Picture 14" descr="LH_12-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wipe(left)">
                                      <p:cBhvr>
                                        <p:cTn id="11" dur="500"/>
                                        <p:tgtEl>
                                          <p:spTgt spid="11571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5720"/>
                                        </p:tgtEl>
                                        <p:attrNameLst>
                                          <p:attrName>style.visibility</p:attrName>
                                        </p:attrNameLst>
                                      </p:cBhvr>
                                      <p:to>
                                        <p:strVal val="visible"/>
                                      </p:to>
                                    </p:set>
                                    <p:animEffect transition="in" filter="box(out)">
                                      <p:cBhvr>
                                        <p:cTn id="15" dur="500"/>
                                        <p:tgtEl>
                                          <p:spTgt spid="1157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17">
                                            <p:txEl>
                                              <p:pRg st="0" end="0"/>
                                            </p:txEl>
                                          </p:spTgt>
                                        </p:tgtEl>
                                        <p:attrNameLst>
                                          <p:attrName>style.visibility</p:attrName>
                                        </p:attrNameLst>
                                      </p:cBhvr>
                                      <p:to>
                                        <p:strVal val="visible"/>
                                      </p:to>
                                    </p:set>
                                    <p:animEffect transition="in" filter="wipe(left)">
                                      <p:cBhvr>
                                        <p:cTn id="19" dur="500"/>
                                        <p:tgtEl>
                                          <p:spTgt spid="1157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5725"/>
                                        </p:tgtEl>
                                        <p:attrNameLst>
                                          <p:attrName>style.visibility</p:attrName>
                                        </p:attrNameLst>
                                      </p:cBhvr>
                                      <p:to>
                                        <p:strVal val="visible"/>
                                      </p:to>
                                    </p:set>
                                    <p:animEffect transition="in" filter="wipe(up)">
                                      <p:cBhvr>
                                        <p:cTn id="2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utoUpdateAnimBg="0"/>
      <p:bldP spid="115717" grpId="0" build="p" autoUpdateAnimBg="0" advAuto="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44" name="Picture 8" descr="Example2"/>
          <p:cNvPicPr>
            <a:picLocks noChangeAspect="1" noChangeArrowheads="1"/>
          </p:cNvPicPr>
          <p:nvPr/>
        </p:nvPicPr>
        <p:blipFill>
          <a:blip r:embed="rId4"/>
          <a:srcRect/>
          <a:stretch>
            <a:fillRect/>
          </a:stretch>
        </p:blipFill>
        <p:spPr bwMode="auto">
          <a:xfrm>
            <a:off x="420688" y="2610030"/>
            <a:ext cx="457200" cy="457200"/>
          </a:xfrm>
          <a:prstGeom prst="rect">
            <a:avLst/>
          </a:prstGeom>
          <a:noFill/>
        </p:spPr>
      </p:pic>
      <p:sp>
        <p:nvSpPr>
          <p:cNvPr id="116745" name="Rectangle 9"/>
          <p:cNvSpPr>
            <a:spLocks noChangeArrowheads="1"/>
          </p:cNvSpPr>
          <p:nvPr/>
        </p:nvSpPr>
        <p:spPr bwMode="auto">
          <a:xfrm>
            <a:off x="0" y="6122313"/>
            <a:ext cx="8610600" cy="430887"/>
          </a:xfrm>
          <a:prstGeom prst="rect">
            <a:avLst/>
          </a:prstGeom>
          <a:noFill/>
          <a:ln w="9525">
            <a:noFill/>
            <a:miter lim="800000"/>
            <a:headEnd/>
            <a:tailEnd/>
          </a:ln>
          <a:effectLst/>
        </p:spPr>
        <p:txBody>
          <a:bodyPr wrap="square">
            <a:prstTxWarp prst="textNoShape">
              <a:avLst/>
            </a:prstTxWarp>
            <a:spAutoFit/>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Nikki is more likely to get no heads on her next toss.</a:t>
            </a:r>
          </a:p>
        </p:txBody>
      </p:sp>
      <p:grpSp>
        <p:nvGrpSpPr>
          <p:cNvPr id="2" name="Group 16"/>
          <p:cNvGrpSpPr>
            <a:grpSpLocks/>
          </p:cNvGrpSpPr>
          <p:nvPr/>
        </p:nvGrpSpPr>
        <p:grpSpPr bwMode="auto">
          <a:xfrm>
            <a:off x="876300" y="2493963"/>
            <a:ext cx="8039100" cy="3297237"/>
            <a:chOff x="552" y="755"/>
            <a:chExt cx="5064" cy="2077"/>
          </a:xfrm>
        </p:grpSpPr>
        <p:pic>
          <p:nvPicPr>
            <p:cNvPr id="116749" name="Picture 13" descr="8-5c"/>
            <p:cNvPicPr>
              <a:picLocks noChangeAspect="1" noChangeArrowheads="1"/>
            </p:cNvPicPr>
            <p:nvPr/>
          </p:nvPicPr>
          <p:blipFill>
            <a:blip r:embed="rId5"/>
            <a:srcRect t="34109" r="67731" b="35271"/>
            <a:stretch>
              <a:fillRect/>
            </a:stretch>
          </p:blipFill>
          <p:spPr bwMode="auto">
            <a:xfrm>
              <a:off x="1914" y="1896"/>
              <a:ext cx="303" cy="474"/>
            </a:xfrm>
            <a:prstGeom prst="rect">
              <a:avLst/>
            </a:prstGeom>
            <a:noFill/>
          </p:spPr>
        </p:pic>
        <p:pic>
          <p:nvPicPr>
            <p:cNvPr id="116748" name="Picture 12" descr="8-5c"/>
            <p:cNvPicPr>
              <a:picLocks noChangeAspect="1" noChangeArrowheads="1"/>
            </p:cNvPicPr>
            <p:nvPr/>
          </p:nvPicPr>
          <p:blipFill>
            <a:blip r:embed="rId5"/>
            <a:srcRect r="70288" b="65892"/>
            <a:stretch>
              <a:fillRect/>
            </a:stretch>
          </p:blipFill>
          <p:spPr bwMode="auto">
            <a:xfrm>
              <a:off x="1360" y="1896"/>
              <a:ext cx="279" cy="528"/>
            </a:xfrm>
            <a:prstGeom prst="rect">
              <a:avLst/>
            </a:prstGeom>
            <a:noFill/>
          </p:spPr>
        </p:pic>
        <p:sp>
          <p:nvSpPr>
            <p:cNvPr id="116741" name="Rectangle 5"/>
            <p:cNvSpPr>
              <a:spLocks noChangeArrowheads="1"/>
            </p:cNvSpPr>
            <p:nvPr/>
          </p:nvSpPr>
          <p:spPr bwMode="auto">
            <a:xfrm>
              <a:off x="552" y="755"/>
              <a:ext cx="5064" cy="1981"/>
            </a:xfrm>
            <a:prstGeom prst="rect">
              <a:avLst/>
            </a:prstGeom>
            <a:noFill/>
            <a:ln w="9525">
              <a:noFill/>
              <a:miter lim="800000"/>
              <a:headEnd/>
              <a:tailEnd/>
            </a:ln>
            <a:effectLst/>
          </p:spPr>
          <p:txBody>
            <a:bodyPr>
              <a:prstTxWarp prst="textNoShape">
                <a:avLst/>
              </a:prstTxWarp>
              <a:spAutoFit/>
            </a:bodyPr>
            <a:lstStyle/>
            <a:p>
              <a:pPr>
                <a:lnSpc>
                  <a:spcPct val="110000"/>
                </a:lnSpc>
                <a:spcBef>
                  <a:spcPct val="20000"/>
                </a:spcBef>
                <a:spcAft>
                  <a:spcPct val="20000"/>
                </a:spcAft>
              </a:pPr>
              <a:r>
                <a:rPr lang="en-US" sz="2800" b="0" dirty="0">
                  <a:solidFill>
                    <a:srgbClr val="000000"/>
                  </a:solidFill>
                </a:rPr>
                <a:t>Examine the table. Out of 80 trials, flipping all heads</a:t>
              </a:r>
            </a:p>
            <a:p>
              <a:pPr>
                <a:lnSpc>
                  <a:spcPct val="110000"/>
                </a:lnSpc>
                <a:spcBef>
                  <a:spcPct val="20000"/>
                </a:spcBef>
                <a:spcAft>
                  <a:spcPct val="20000"/>
                </a:spcAft>
              </a:pPr>
              <a:r>
                <a:rPr lang="en-US" sz="2800" b="0" dirty="0">
                  <a:solidFill>
                    <a:srgbClr val="000000"/>
                  </a:solidFill>
                </a:rPr>
                <a:t>occurred 6 times, and flipping no heads occurred 12</a:t>
              </a:r>
            </a:p>
            <a:p>
              <a:pPr>
                <a:lnSpc>
                  <a:spcPct val="110000"/>
                </a:lnSpc>
                <a:spcBef>
                  <a:spcPct val="20000"/>
                </a:spcBef>
                <a:spcAft>
                  <a:spcPct val="20000"/>
                </a:spcAft>
              </a:pPr>
              <a:r>
                <a:rPr lang="en-US" sz="2800" b="0" dirty="0">
                  <a:solidFill>
                    <a:srgbClr val="000000"/>
                  </a:solidFill>
                </a:rPr>
                <a:t>times. So, the experimental probability of flipping all</a:t>
              </a:r>
            </a:p>
            <a:p>
              <a:pPr>
                <a:lnSpc>
                  <a:spcPct val="110000"/>
                </a:lnSpc>
                <a:spcBef>
                  <a:spcPct val="20000"/>
                </a:spcBef>
                <a:spcAft>
                  <a:spcPct val="20000"/>
                </a:spcAft>
              </a:pPr>
              <a:r>
                <a:rPr lang="en-US" sz="2800" b="0" dirty="0">
                  <a:solidFill>
                    <a:srgbClr val="000000"/>
                  </a:solidFill>
                </a:rPr>
                <a:t>heads is       or      . And the experimental probability of</a:t>
              </a:r>
            </a:p>
            <a:p>
              <a:pPr>
                <a:lnSpc>
                  <a:spcPct val="110000"/>
                </a:lnSpc>
                <a:spcBef>
                  <a:spcPct val="20000"/>
                </a:spcBef>
                <a:spcAft>
                  <a:spcPct val="20000"/>
                </a:spcAft>
              </a:pPr>
              <a:r>
                <a:rPr lang="en-US" sz="2800" b="0" dirty="0">
                  <a:solidFill>
                    <a:srgbClr val="000000"/>
                  </a:solidFill>
                </a:rPr>
                <a:t>flipping no heads is</a:t>
              </a:r>
            </a:p>
          </p:txBody>
        </p:sp>
        <p:pic>
          <p:nvPicPr>
            <p:cNvPr id="116750" name="Picture 14" descr="8-5c"/>
            <p:cNvPicPr>
              <a:picLocks noChangeAspect="1" noChangeArrowheads="1"/>
            </p:cNvPicPr>
            <p:nvPr/>
          </p:nvPicPr>
          <p:blipFill>
            <a:blip r:embed="rId5"/>
            <a:srcRect t="66667"/>
            <a:stretch>
              <a:fillRect/>
            </a:stretch>
          </p:blipFill>
          <p:spPr bwMode="auto">
            <a:xfrm>
              <a:off x="2448" y="2316"/>
              <a:ext cx="939" cy="516"/>
            </a:xfrm>
            <a:prstGeom prst="rect">
              <a:avLst/>
            </a:prstGeom>
            <a:noFill/>
          </p:spPr>
        </p:pic>
      </p:grpSp>
      <p:pic>
        <p:nvPicPr>
          <p:cNvPr id="116753" name="Picture 17" descr="LH_12-3"/>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5" name="Action Button: Forward or Next 14">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6739" name="Picture 3" descr="EXAMPLEhead"/>
          <p:cNvPicPr>
            <a:picLocks noChangeAspect="1" noChangeArrowheads="1"/>
          </p:cNvPicPr>
          <p:nvPr/>
        </p:nvPicPr>
        <p:blipFill>
          <a:blip r:embed="rId7"/>
          <a:srcRect/>
          <a:stretch>
            <a:fillRect/>
          </a:stretch>
        </p:blipFill>
        <p:spPr bwMode="auto">
          <a:xfrm>
            <a:off x="412750" y="609600"/>
            <a:ext cx="2133600" cy="549275"/>
          </a:xfrm>
          <a:prstGeom prst="rect">
            <a:avLst/>
          </a:prstGeom>
          <a:noFill/>
        </p:spPr>
      </p:pic>
      <p:pic>
        <p:nvPicPr>
          <p:cNvPr id="14" name="Picture 13" descr="8-3"/>
          <p:cNvPicPr>
            <a:picLocks noChangeAspect="1" noChangeArrowheads="1"/>
          </p:cNvPicPr>
          <p:nvPr/>
        </p:nvPicPr>
        <p:blipFill>
          <a:blip r:embed="rId8"/>
          <a:srcRect/>
          <a:stretch>
            <a:fillRect/>
          </a:stretch>
        </p:blipFill>
        <p:spPr bwMode="auto">
          <a:xfrm>
            <a:off x="4656931" y="609600"/>
            <a:ext cx="2277269" cy="1837884"/>
          </a:xfrm>
          <a:prstGeom prst="rect">
            <a:avLst/>
          </a:prstGeom>
          <a:noFill/>
        </p:spPr>
      </p:pic>
      <p:sp>
        <p:nvSpPr>
          <p:cNvPr id="17" name="Rectangle 16"/>
          <p:cNvSpPr/>
          <p:nvPr/>
        </p:nvSpPr>
        <p:spPr>
          <a:xfrm>
            <a:off x="420688" y="1371600"/>
            <a:ext cx="4572000" cy="646331"/>
          </a:xfrm>
          <a:prstGeom prst="rect">
            <a:avLst/>
          </a:prstGeom>
        </p:spPr>
        <p:txBody>
          <a:bodyPr>
            <a:spAutoFit/>
          </a:bodyPr>
          <a:lstStyle/>
          <a:p>
            <a:r>
              <a:rPr lang="en-US" b="1" dirty="0" smtClean="0">
                <a:solidFill>
                  <a:srgbClr val="0000FF"/>
                </a:solidFill>
              </a:rPr>
              <a:t>Is </a:t>
            </a:r>
            <a:r>
              <a:rPr lang="en-US" b="1" dirty="0" smtClean="0">
                <a:solidFill>
                  <a:srgbClr val="0000FF"/>
                </a:solidFill>
              </a:rPr>
              <a:t>Nikki more likely to get all heads or no heads on her next toss? </a:t>
            </a:r>
            <a:endParaRPr lang="en-US" dirty="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5">
                                            <p:txEl>
                                              <p:pRg st="0" end="0"/>
                                            </p:txEl>
                                          </p:spTgt>
                                        </p:tgtEl>
                                        <p:attrNameLst>
                                          <p:attrName>style.visibility</p:attrName>
                                        </p:attrNameLst>
                                      </p:cBhvr>
                                      <p:to>
                                        <p:strVal val="visible"/>
                                      </p:to>
                                    </p:set>
                                    <p:animEffect transition="in" filter="wipe(left)">
                                      <p:cBhvr>
                                        <p:cTn id="12" dur="500"/>
                                        <p:tgtEl>
                                          <p:spTgt spid="116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876300" y="1503363"/>
            <a:ext cx="8039100" cy="1760482"/>
          </a:xfrm>
          <a:prstGeom prst="rect">
            <a:avLst/>
          </a:prstGeom>
          <a:noFill/>
          <a:ln w="9525">
            <a:noFill/>
            <a:miter lim="800000"/>
            <a:headEnd/>
            <a:tailEnd/>
          </a:ln>
          <a:effectLst/>
        </p:spPr>
        <p:txBody>
          <a:bodyPr wrap="square">
            <a:prstTxWarp prst="textNoShape">
              <a:avLst/>
            </a:prstTxWarp>
            <a:spAutoFit/>
          </a:bodyPr>
          <a:lstStyle/>
          <a:p>
            <a:pPr>
              <a:lnSpc>
                <a:spcPct val="90000"/>
              </a:lnSpc>
              <a:spcBef>
                <a:spcPct val="20000"/>
              </a:spcBef>
              <a:spcAft>
                <a:spcPct val="20000"/>
              </a:spcAft>
            </a:pPr>
            <a:r>
              <a:rPr lang="en-US" sz="2400" dirty="0"/>
              <a:t>MARKETING</a:t>
            </a:r>
            <a:r>
              <a:rPr lang="en-US" sz="2400" dirty="0">
                <a:solidFill>
                  <a:srgbClr val="00539D"/>
                </a:solidFill>
              </a:rPr>
              <a:t>  </a:t>
            </a:r>
            <a:r>
              <a:rPr lang="en-US" sz="2400" b="1" dirty="0">
                <a:solidFill>
                  <a:srgbClr val="0000FF"/>
                </a:solidFill>
              </a:rPr>
              <a:t>Eight hundred adults were asked whether they were planning to stay home for winter vacation. Of those surveyed, 560 said that they were. What is the experimental probability that an adult planned to stay home for winter vacation?</a:t>
            </a:r>
          </a:p>
        </p:txBody>
      </p:sp>
      <p:sp>
        <p:nvSpPr>
          <p:cNvPr id="118790" name="Text Box 6"/>
          <p:cNvSpPr txBox="1">
            <a:spLocks noChangeArrowheads="1"/>
          </p:cNvSpPr>
          <p:nvPr/>
        </p:nvSpPr>
        <p:spPr bwMode="auto">
          <a:xfrm>
            <a:off x="533400" y="3749675"/>
            <a:ext cx="8077200" cy="822325"/>
          </a:xfrm>
          <a:prstGeom prst="rect">
            <a:avLst/>
          </a:prstGeom>
          <a:noFill/>
          <a:ln w="9525">
            <a:noFill/>
            <a:miter lim="800000"/>
            <a:headEnd/>
            <a:tailEnd/>
          </a:ln>
          <a:effectLst/>
        </p:spPr>
        <p:txBody>
          <a:bodyPr>
            <a:prstTxWarp prst="textNoShape">
              <a:avLst/>
            </a:prstTxWarp>
            <a:spAutoFit/>
          </a:bodyPr>
          <a:lstStyle/>
          <a:p>
            <a:pPr marL="342900">
              <a:lnSpc>
                <a:spcPct val="90000"/>
              </a:lnSpc>
              <a:spcBef>
                <a:spcPct val="50000"/>
              </a:spcBef>
              <a:spcAft>
                <a:spcPct val="20000"/>
              </a:spcAft>
              <a:buClr>
                <a:srgbClr val="FFFFFF"/>
              </a:buClr>
            </a:pPr>
            <a:r>
              <a:rPr lang="en-US" sz="2400" b="0" dirty="0">
                <a:solidFill>
                  <a:schemeClr val="tx1"/>
                </a:solidFill>
              </a:rPr>
              <a:t>There were 800 people surveyed and 560 said that they were staying home.</a:t>
            </a:r>
          </a:p>
        </p:txBody>
      </p:sp>
      <p:pic>
        <p:nvPicPr>
          <p:cNvPr id="118792" name="Picture 8" descr="Example3"/>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118797" name="Picture 13"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p:spPr>
      </p:pic>
      <p:grpSp>
        <p:nvGrpSpPr>
          <p:cNvPr id="2" name="Group 15"/>
          <p:cNvGrpSpPr>
            <a:grpSpLocks/>
          </p:cNvGrpSpPr>
          <p:nvPr/>
        </p:nvGrpSpPr>
        <p:grpSpPr bwMode="auto">
          <a:xfrm>
            <a:off x="533400" y="5232400"/>
            <a:ext cx="8229600" cy="787400"/>
            <a:chOff x="336" y="3296"/>
            <a:chExt cx="5184" cy="496"/>
          </a:xfrm>
        </p:grpSpPr>
        <p:sp>
          <p:nvSpPr>
            <p:cNvPr id="118793" name="Rectangle 9"/>
            <p:cNvSpPr>
              <a:spLocks noChangeArrowheads="1"/>
            </p:cNvSpPr>
            <p:nvPr/>
          </p:nvSpPr>
          <p:spPr bwMode="auto">
            <a:xfrm>
              <a:off x="336" y="3377"/>
              <a:ext cx="5184" cy="271"/>
            </a:xfrm>
            <a:prstGeom prst="rect">
              <a:avLst/>
            </a:prstGeom>
            <a:noFill/>
            <a:ln w="9525">
              <a:noFill/>
              <a:miter lim="800000"/>
              <a:headEnd/>
              <a:tailEnd/>
            </a:ln>
            <a:effectLst/>
          </p:spPr>
          <p:txBody>
            <a:bodyPr>
              <a:prstTxWarp prst="textNoShape">
                <a:avLst/>
              </a:prstTxWarp>
              <a:spAutoFit/>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a:t>
              </a:r>
            </a:p>
          </p:txBody>
        </p:sp>
        <p:pic>
          <p:nvPicPr>
            <p:cNvPr id="118798" name="Picture 14" descr="M3_189"/>
            <p:cNvPicPr>
              <a:picLocks noChangeAspect="1" noChangeArrowheads="1"/>
            </p:cNvPicPr>
            <p:nvPr/>
          </p:nvPicPr>
          <p:blipFill>
            <a:blip r:embed="rId6"/>
            <a:srcRect/>
            <a:stretch>
              <a:fillRect/>
            </a:stretch>
          </p:blipFill>
          <p:spPr bwMode="auto">
            <a:xfrm>
              <a:off x="1458" y="3296"/>
              <a:ext cx="3726" cy="496"/>
            </a:xfrm>
            <a:prstGeom prst="rect">
              <a:avLst/>
            </a:prstGeom>
            <a:noFill/>
          </p:spPr>
        </p:pic>
      </p:grpSp>
      <p:pic>
        <p:nvPicPr>
          <p:cNvPr id="118800" name="Picture 16" descr="LH_12-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797"/>
                                        </p:tgtEl>
                                        <p:attrNameLst>
                                          <p:attrName>style.visibility</p:attrName>
                                        </p:attrNameLst>
                                      </p:cBhvr>
                                      <p:to>
                                        <p:strVal val="visible"/>
                                      </p:to>
                                    </p:set>
                                    <p:animEffect transition="in" filter="wipe(left)">
                                      <p:cBhvr>
                                        <p:cTn id="7" dur="500"/>
                                        <p:tgtEl>
                                          <p:spTgt spid="11879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18792"/>
                                        </p:tgtEl>
                                        <p:attrNameLst>
                                          <p:attrName>style.visibility</p:attrName>
                                        </p:attrNameLst>
                                      </p:cBhvr>
                                      <p:to>
                                        <p:strVal val="visible"/>
                                      </p:to>
                                    </p:set>
                                    <p:animEffect transition="in" filter="box(out)">
                                      <p:cBhvr>
                                        <p:cTn id="11" dur="500"/>
                                        <p:tgtEl>
                                          <p:spTgt spid="11879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789">
                                            <p:txEl>
                                              <p:pRg st="0" end="0"/>
                                            </p:txEl>
                                          </p:spTgt>
                                        </p:tgtEl>
                                        <p:attrNameLst>
                                          <p:attrName>style.visibility</p:attrName>
                                        </p:attrNameLst>
                                      </p:cBhvr>
                                      <p:to>
                                        <p:strVal val="visible"/>
                                      </p:to>
                                    </p:set>
                                    <p:animEffect transition="in" filter="wipe(left)">
                                      <p:cBhvr>
                                        <p:cTn id="15" dur="500"/>
                                        <p:tgtEl>
                                          <p:spTgt spid="11878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8790">
                                            <p:txEl>
                                              <p:pRg st="0" end="0"/>
                                            </p:txEl>
                                          </p:spTgt>
                                        </p:tgtEl>
                                        <p:attrNameLst>
                                          <p:attrName>style.visibility</p:attrName>
                                        </p:attrNameLst>
                                      </p:cBhvr>
                                      <p:to>
                                        <p:strVal val="visible"/>
                                      </p:to>
                                    </p:set>
                                    <p:animEffect transition="in" filter="wipe(left)">
                                      <p:cBhvr>
                                        <p:cTn id="20" dur="500"/>
                                        <p:tgtEl>
                                          <p:spTgt spid="11879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autoUpdateAnimBg="0" advAuto="0"/>
      <p:bldP spid="118790"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838200" y="1371600"/>
            <a:ext cx="8115300" cy="1179513"/>
            <a:chOff x="528" y="954"/>
            <a:chExt cx="5112" cy="743"/>
          </a:xfrm>
        </p:grpSpPr>
        <p:pic>
          <p:nvPicPr>
            <p:cNvPr id="121870" name="Picture 14" descr="M3_191"/>
            <p:cNvPicPr>
              <a:picLocks noChangeAspect="1" noChangeArrowheads="1"/>
            </p:cNvPicPr>
            <p:nvPr/>
          </p:nvPicPr>
          <p:blipFill>
            <a:blip r:embed="rId4"/>
            <a:srcRect l="84911" t="28674" r="9325" b="28101"/>
            <a:stretch>
              <a:fillRect/>
            </a:stretch>
          </p:blipFill>
          <p:spPr bwMode="auto">
            <a:xfrm>
              <a:off x="4368" y="1248"/>
              <a:ext cx="276" cy="449"/>
            </a:xfrm>
            <a:prstGeom prst="rect">
              <a:avLst/>
            </a:prstGeom>
            <a:noFill/>
          </p:spPr>
        </p:pic>
        <p:sp>
          <p:nvSpPr>
            <p:cNvPr id="121861" name="Rectangle 5"/>
            <p:cNvSpPr>
              <a:spLocks noChangeArrowheads="1"/>
            </p:cNvSpPr>
            <p:nvPr/>
          </p:nvSpPr>
          <p:spPr bwMode="auto">
            <a:xfrm>
              <a:off x="528" y="954"/>
              <a:ext cx="5112" cy="265"/>
            </a:xfrm>
            <a:prstGeom prst="rect">
              <a:avLst/>
            </a:prstGeom>
            <a:noFill/>
            <a:ln w="9525">
              <a:noFill/>
              <a:miter lim="800000"/>
              <a:headEnd/>
              <a:tailEnd/>
            </a:ln>
            <a:effectLst/>
          </p:spPr>
          <p:txBody>
            <a:bodyPr>
              <a:prstTxWarp prst="textNoShape">
                <a:avLst/>
              </a:prstTxWarp>
            </a:bodyPr>
            <a:lstStyle/>
            <a:p>
              <a:pPr>
                <a:lnSpc>
                  <a:spcPct val="90000"/>
                </a:lnSpc>
                <a:spcBef>
                  <a:spcPct val="50000"/>
                </a:spcBef>
                <a:spcAft>
                  <a:spcPct val="20000"/>
                </a:spcAft>
              </a:pPr>
              <a:r>
                <a:rPr lang="en-US" sz="2400" dirty="0">
                  <a:ea typeface="Times New Roman" pitchFamily="-97" charset="0"/>
                  <a:cs typeface="Times New Roman" pitchFamily="-97" charset="0"/>
                </a:rPr>
                <a:t>MATH TEAM</a:t>
              </a:r>
              <a:r>
                <a:rPr lang="en-US" sz="2400" b="0" dirty="0">
                  <a:solidFill>
                    <a:srgbClr val="000000"/>
                  </a:solidFill>
                  <a:ea typeface="Times New Roman" pitchFamily="-97" charset="0"/>
                  <a:cs typeface="Times New Roman" pitchFamily="-97" charset="0"/>
                </a:rPr>
                <a:t>  </a:t>
              </a:r>
              <a:r>
                <a:rPr lang="en-US" sz="2400" b="1" dirty="0">
                  <a:solidFill>
                    <a:srgbClr val="0000FF"/>
                  </a:solidFill>
                  <a:ea typeface="Times New Roman" pitchFamily="-97" charset="0"/>
                  <a:cs typeface="Times New Roman" pitchFamily="-97" charset="0"/>
                </a:rPr>
                <a:t>Over the past three years, the probability</a:t>
              </a:r>
            </a:p>
            <a:p>
              <a:pPr>
                <a:lnSpc>
                  <a:spcPct val="90000"/>
                </a:lnSpc>
                <a:spcBef>
                  <a:spcPct val="50000"/>
                </a:spcBef>
                <a:spcAft>
                  <a:spcPct val="20000"/>
                </a:spcAft>
              </a:pPr>
              <a:r>
                <a:rPr lang="en-US" sz="2400" b="1" dirty="0">
                  <a:solidFill>
                    <a:srgbClr val="0000FF"/>
                  </a:solidFill>
                  <a:ea typeface="Times New Roman" pitchFamily="-97" charset="0"/>
                  <a:cs typeface="Times New Roman" pitchFamily="-97" charset="0"/>
                </a:rPr>
                <a:t>that the school math team would win a meet is</a:t>
              </a:r>
            </a:p>
            <a:p>
              <a:pPr>
                <a:lnSpc>
                  <a:spcPct val="90000"/>
                </a:lnSpc>
                <a:spcBef>
                  <a:spcPct val="50000"/>
                </a:spcBef>
                <a:spcAft>
                  <a:spcPct val="20000"/>
                </a:spcAft>
              </a:pPr>
              <a:r>
                <a:rPr lang="en-US" sz="2400" b="1" dirty="0">
                  <a:solidFill>
                    <a:srgbClr val="0000FF"/>
                  </a:solidFill>
                  <a:ea typeface="Times New Roman" pitchFamily="-97" charset="0"/>
                  <a:cs typeface="Times New Roman" pitchFamily="-97" charset="0"/>
                </a:rPr>
                <a:t>Is this probability experimental or theoretical? If </a:t>
              </a:r>
            </a:p>
            <a:p>
              <a:pPr>
                <a:lnSpc>
                  <a:spcPct val="90000"/>
                </a:lnSpc>
                <a:spcBef>
                  <a:spcPct val="50000"/>
                </a:spcBef>
                <a:spcAft>
                  <a:spcPct val="20000"/>
                </a:spcAft>
              </a:pPr>
              <a:r>
                <a:rPr lang="en-US" sz="2400" b="1" dirty="0">
                  <a:solidFill>
                    <a:srgbClr val="0000FF"/>
                  </a:solidFill>
                  <a:ea typeface="Times New Roman" pitchFamily="-97" charset="0"/>
                  <a:cs typeface="Times New Roman" pitchFamily="-97" charset="0"/>
                </a:rPr>
                <a:t>the team wants to win 12 more meets in the next 3 </a:t>
              </a:r>
            </a:p>
            <a:p>
              <a:pPr>
                <a:lnSpc>
                  <a:spcPct val="90000"/>
                </a:lnSpc>
                <a:spcBef>
                  <a:spcPct val="50000"/>
                </a:spcBef>
                <a:spcAft>
                  <a:spcPct val="20000"/>
                </a:spcAft>
              </a:pPr>
              <a:r>
                <a:rPr lang="en-US" sz="2400" b="1" dirty="0">
                  <a:solidFill>
                    <a:srgbClr val="0000FF"/>
                  </a:solidFill>
                  <a:ea typeface="Times New Roman" pitchFamily="-97" charset="0"/>
                  <a:cs typeface="Times New Roman" pitchFamily="-97" charset="0"/>
                </a:rPr>
                <a:t>years, how many meets should the team enter?</a:t>
              </a:r>
              <a:endParaRPr lang="en-US" sz="2400" b="1" i="1" dirty="0">
                <a:solidFill>
                  <a:srgbClr val="0000FF"/>
                </a:solidFill>
                <a:ea typeface="Times New Roman" pitchFamily="-97" charset="0"/>
                <a:cs typeface="Times New Roman" pitchFamily="-97" charset="0"/>
              </a:endParaRPr>
            </a:p>
          </p:txBody>
        </p:sp>
      </p:grpSp>
      <p:sp>
        <p:nvSpPr>
          <p:cNvPr id="121862" name="Text Box 6"/>
          <p:cNvSpPr txBox="1">
            <a:spLocks noChangeArrowheads="1"/>
          </p:cNvSpPr>
          <p:nvPr/>
        </p:nvSpPr>
        <p:spPr bwMode="auto">
          <a:xfrm>
            <a:off x="495300" y="4351338"/>
            <a:ext cx="8077200" cy="493712"/>
          </a:xfrm>
          <a:prstGeom prst="rect">
            <a:avLst/>
          </a:prstGeom>
          <a:noFill/>
          <a:ln w="9525">
            <a:noFill/>
            <a:miter lim="800000"/>
            <a:headEnd/>
            <a:tailEnd/>
          </a:ln>
          <a:effectLst/>
        </p:spPr>
        <p:txBody>
          <a:bodyPr>
            <a:prstTxWarp prst="textNoShape">
              <a:avLst/>
            </a:prstTxWarp>
            <a:spAutoFit/>
          </a:bodyPr>
          <a:lstStyle/>
          <a:p>
            <a:pPr marL="342900">
              <a:lnSpc>
                <a:spcPct val="90000"/>
              </a:lnSpc>
              <a:spcBef>
                <a:spcPct val="50000"/>
              </a:spcBef>
              <a:spcAft>
                <a:spcPct val="20000"/>
              </a:spcAft>
              <a:buClr>
                <a:srgbClr val="FFFFFF"/>
              </a:buClr>
            </a:pPr>
            <a:r>
              <a:rPr lang="en-US" sz="2400" b="0">
                <a:solidFill>
                  <a:schemeClr val="tx1"/>
                </a:solidFill>
              </a:rPr>
              <a:t>This problem can be solved using a proportion.</a:t>
            </a:r>
          </a:p>
        </p:txBody>
      </p:sp>
      <p:pic>
        <p:nvPicPr>
          <p:cNvPr id="121864" name="Picture 8" descr="Example4"/>
          <p:cNvPicPr>
            <a:picLocks noChangeAspect="1" noChangeArrowheads="1"/>
          </p:cNvPicPr>
          <p:nvPr/>
        </p:nvPicPr>
        <p:blipFill>
          <a:blip r:embed="rId5"/>
          <a:srcRect/>
          <a:stretch>
            <a:fillRect/>
          </a:stretch>
        </p:blipFill>
        <p:spPr bwMode="auto">
          <a:xfrm>
            <a:off x="420688" y="1392447"/>
            <a:ext cx="457200" cy="457200"/>
          </a:xfrm>
          <a:prstGeom prst="rect">
            <a:avLst/>
          </a:prstGeom>
          <a:noFill/>
        </p:spPr>
      </p:pic>
      <p:pic>
        <p:nvPicPr>
          <p:cNvPr id="121868" name="Picture 12" descr="EXAMPLEhead"/>
          <p:cNvPicPr>
            <a:picLocks noChangeAspect="1" noChangeArrowheads="1"/>
          </p:cNvPicPr>
          <p:nvPr/>
        </p:nvPicPr>
        <p:blipFill>
          <a:blip r:embed="rId6"/>
          <a:srcRect/>
          <a:stretch>
            <a:fillRect/>
          </a:stretch>
        </p:blipFill>
        <p:spPr bwMode="auto">
          <a:xfrm>
            <a:off x="412750" y="701675"/>
            <a:ext cx="2133600" cy="549275"/>
          </a:xfrm>
          <a:prstGeom prst="rect">
            <a:avLst/>
          </a:prstGeom>
          <a:noFill/>
        </p:spPr>
      </p:pic>
      <p:sp>
        <p:nvSpPr>
          <p:cNvPr id="121869" name="Text Box 13"/>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dirty="0"/>
              <a:t>Use Probability to Predict</a:t>
            </a:r>
          </a:p>
        </p:txBody>
      </p:sp>
      <p:pic>
        <p:nvPicPr>
          <p:cNvPr id="121872" name="Picture 16" descr="M3_193"/>
          <p:cNvPicPr>
            <a:picLocks noChangeAspect="1" noChangeArrowheads="1"/>
          </p:cNvPicPr>
          <p:nvPr/>
        </p:nvPicPr>
        <p:blipFill>
          <a:blip r:embed="rId7"/>
          <a:srcRect/>
          <a:stretch>
            <a:fillRect/>
          </a:stretch>
        </p:blipFill>
        <p:spPr bwMode="auto">
          <a:xfrm>
            <a:off x="4030663" y="5172075"/>
            <a:ext cx="987425" cy="787400"/>
          </a:xfrm>
          <a:prstGeom prst="rect">
            <a:avLst/>
          </a:prstGeom>
          <a:noFill/>
        </p:spPr>
      </p:pic>
      <p:grpSp>
        <p:nvGrpSpPr>
          <p:cNvPr id="3" name="Group 17"/>
          <p:cNvGrpSpPr>
            <a:grpSpLocks/>
          </p:cNvGrpSpPr>
          <p:nvPr/>
        </p:nvGrpSpPr>
        <p:grpSpPr bwMode="auto">
          <a:xfrm>
            <a:off x="1028700" y="5168900"/>
            <a:ext cx="2957513" cy="850900"/>
            <a:chOff x="461" y="2555"/>
            <a:chExt cx="1863" cy="536"/>
          </a:xfrm>
        </p:grpSpPr>
        <p:sp>
          <p:nvSpPr>
            <p:cNvPr id="121874" name="Text Box 18"/>
            <p:cNvSpPr txBox="1">
              <a:spLocks noChangeArrowheads="1"/>
            </p:cNvSpPr>
            <p:nvPr/>
          </p:nvSpPr>
          <p:spPr bwMode="auto">
            <a:xfrm>
              <a:off x="461" y="2555"/>
              <a:ext cx="1524" cy="536"/>
            </a:xfrm>
            <a:prstGeom prst="rect">
              <a:avLst/>
            </a:prstGeom>
            <a:solidFill>
              <a:srgbClr val="FFCC00"/>
            </a:solidFill>
            <a:ln w="28575">
              <a:solidFill>
                <a:srgbClr val="E01B22"/>
              </a:solidFill>
              <a:miter lim="800000"/>
              <a:headEnd/>
              <a:tailEnd/>
            </a:ln>
            <a:effectLst/>
          </p:spPr>
          <p:txBody>
            <a:bodyPr>
              <a:prstTxWarp prst="textNoShape">
                <a:avLst/>
              </a:prstTxWarp>
              <a:spAutoFit/>
            </a:bodyPr>
            <a:lstStyle/>
            <a:p>
              <a:pPr>
                <a:lnSpc>
                  <a:spcPct val="90000"/>
                </a:lnSpc>
                <a:spcBef>
                  <a:spcPct val="50000"/>
                </a:spcBef>
                <a:spcAft>
                  <a:spcPct val="20000"/>
                </a:spcAft>
                <a:buClr>
                  <a:srgbClr val="FFFFFF"/>
                </a:buClr>
              </a:pPr>
              <a:r>
                <a:rPr lang="en-US" sz="2400" b="0" dirty="0">
                  <a:solidFill>
                    <a:schemeClr val="tx1"/>
                  </a:solidFill>
                </a:rPr>
                <a:t>3</a:t>
              </a:r>
              <a:r>
                <a:rPr lang="en-US" sz="1600" b="0" dirty="0">
                  <a:solidFill>
                    <a:schemeClr val="tx1"/>
                  </a:solidFill>
                </a:rPr>
                <a:t> </a:t>
              </a:r>
              <a:r>
                <a:rPr lang="en-US" sz="2400" b="0" dirty="0">
                  <a:solidFill>
                    <a:schemeClr val="tx1"/>
                  </a:solidFill>
                </a:rPr>
                <a:t>out</a:t>
              </a:r>
              <a:r>
                <a:rPr lang="en-US" sz="1600" b="0" dirty="0">
                  <a:solidFill>
                    <a:schemeClr val="tx1"/>
                  </a:solidFill>
                </a:rPr>
                <a:t> </a:t>
              </a:r>
              <a:r>
                <a:rPr lang="en-US" sz="2400" b="0" dirty="0">
                  <a:solidFill>
                    <a:schemeClr val="tx1"/>
                  </a:solidFill>
                </a:rPr>
                <a:t>of</a:t>
              </a:r>
              <a:r>
                <a:rPr lang="en-US" sz="1600" b="0" dirty="0">
                  <a:solidFill>
                    <a:schemeClr val="tx1"/>
                  </a:solidFill>
                </a:rPr>
                <a:t> </a:t>
              </a:r>
              <a:r>
                <a:rPr lang="en-US" sz="2400" b="0" dirty="0">
                  <a:solidFill>
                    <a:schemeClr val="tx1"/>
                  </a:solidFill>
                </a:rPr>
                <a:t>5 meets were wins</a:t>
              </a:r>
            </a:p>
          </p:txBody>
        </p:sp>
        <p:sp>
          <p:nvSpPr>
            <p:cNvPr id="121875" name="Line 19"/>
            <p:cNvSpPr>
              <a:spLocks noChangeShapeType="1"/>
            </p:cNvSpPr>
            <p:nvPr/>
          </p:nvSpPr>
          <p:spPr bwMode="auto">
            <a:xfrm>
              <a:off x="1985" y="2813"/>
              <a:ext cx="339" cy="0"/>
            </a:xfrm>
            <a:prstGeom prst="line">
              <a:avLst/>
            </a:prstGeom>
            <a:noFill/>
            <a:ln w="28575">
              <a:solidFill>
                <a:srgbClr val="E01B22"/>
              </a:solidFill>
              <a:round/>
              <a:headEnd/>
              <a:tailEnd type="triangle" w="med" len="med"/>
            </a:ln>
            <a:effectLst/>
          </p:spPr>
          <p:txBody>
            <a:bodyPr>
              <a:prstTxWarp prst="textNoShape">
                <a:avLst/>
              </a:prstTxWarp>
              <a:spAutoFit/>
            </a:bodyPr>
            <a:lstStyle/>
            <a:p>
              <a:endParaRPr lang="en-US"/>
            </a:p>
          </p:txBody>
        </p:sp>
      </p:grpSp>
      <p:grpSp>
        <p:nvGrpSpPr>
          <p:cNvPr id="4" name="Group 20"/>
          <p:cNvGrpSpPr>
            <a:grpSpLocks/>
          </p:cNvGrpSpPr>
          <p:nvPr/>
        </p:nvGrpSpPr>
        <p:grpSpPr bwMode="auto">
          <a:xfrm>
            <a:off x="5143500" y="5168900"/>
            <a:ext cx="3171825" cy="850900"/>
            <a:chOff x="3053" y="2555"/>
            <a:chExt cx="1998" cy="536"/>
          </a:xfrm>
        </p:grpSpPr>
        <p:sp>
          <p:nvSpPr>
            <p:cNvPr id="121877" name="Text Box 21"/>
            <p:cNvSpPr txBox="1">
              <a:spLocks noChangeArrowheads="1"/>
            </p:cNvSpPr>
            <p:nvPr/>
          </p:nvSpPr>
          <p:spPr bwMode="auto">
            <a:xfrm>
              <a:off x="3430" y="2555"/>
              <a:ext cx="1621" cy="536"/>
            </a:xfrm>
            <a:prstGeom prst="rect">
              <a:avLst/>
            </a:prstGeom>
            <a:solidFill>
              <a:srgbClr val="FFCC00"/>
            </a:solidFill>
            <a:ln w="28575">
              <a:solidFill>
                <a:srgbClr val="E01B22"/>
              </a:solidFill>
              <a:miter lim="800000"/>
              <a:headEnd/>
              <a:tailEnd/>
            </a:ln>
            <a:effectLst/>
          </p:spPr>
          <p:txBody>
            <a:bodyPr>
              <a:prstTxWarp prst="textNoShape">
                <a:avLst/>
              </a:prstTxWarp>
              <a:spAutoFit/>
            </a:bodyPr>
            <a:lstStyle/>
            <a:p>
              <a:pPr>
                <a:lnSpc>
                  <a:spcPct val="90000"/>
                </a:lnSpc>
                <a:spcBef>
                  <a:spcPct val="50000"/>
                </a:spcBef>
                <a:spcAft>
                  <a:spcPct val="20000"/>
                </a:spcAft>
                <a:buClr>
                  <a:srgbClr val="FFFFFF"/>
                </a:buClr>
              </a:pPr>
              <a:r>
                <a:rPr lang="en-US" sz="2400" b="0">
                  <a:solidFill>
                    <a:schemeClr val="tx1"/>
                  </a:solidFill>
                </a:rPr>
                <a:t>12</a:t>
              </a:r>
              <a:r>
                <a:rPr lang="en-US" sz="1600" b="0">
                  <a:solidFill>
                    <a:schemeClr val="tx1"/>
                  </a:solidFill>
                </a:rPr>
                <a:t> </a:t>
              </a:r>
              <a:r>
                <a:rPr lang="en-US" sz="2400" b="0">
                  <a:solidFill>
                    <a:schemeClr val="tx1"/>
                  </a:solidFill>
                </a:rPr>
                <a:t>out</a:t>
              </a:r>
              <a:r>
                <a:rPr lang="en-US" sz="1600" b="0">
                  <a:solidFill>
                    <a:schemeClr val="tx1"/>
                  </a:solidFill>
                </a:rPr>
                <a:t> </a:t>
              </a:r>
              <a:r>
                <a:rPr lang="en-US" sz="2400" b="0">
                  <a:solidFill>
                    <a:schemeClr val="tx1"/>
                  </a:solidFill>
                </a:rPr>
                <a:t>of</a:t>
              </a:r>
              <a:r>
                <a:rPr lang="en-US" sz="1600" b="0">
                  <a:solidFill>
                    <a:schemeClr val="tx1"/>
                  </a:solidFill>
                </a:rPr>
                <a:t> </a:t>
              </a:r>
              <a:r>
                <a:rPr lang="en-US" sz="2400" b="0" i="1">
                  <a:solidFill>
                    <a:schemeClr val="tx1"/>
                  </a:solidFill>
                </a:rPr>
                <a:t>x </a:t>
              </a:r>
              <a:r>
                <a:rPr lang="en-US" sz="2400" b="0">
                  <a:solidFill>
                    <a:schemeClr val="tx1"/>
                  </a:solidFill>
                </a:rPr>
                <a:t>meets should be wins.</a:t>
              </a:r>
              <a:endParaRPr lang="en-US" sz="2400" b="0" i="1">
                <a:solidFill>
                  <a:schemeClr val="tx1"/>
                </a:solidFill>
              </a:endParaRPr>
            </a:p>
          </p:txBody>
        </p:sp>
        <p:sp>
          <p:nvSpPr>
            <p:cNvPr id="121878" name="Line 22"/>
            <p:cNvSpPr>
              <a:spLocks noChangeShapeType="1"/>
            </p:cNvSpPr>
            <p:nvPr/>
          </p:nvSpPr>
          <p:spPr bwMode="auto">
            <a:xfrm flipH="1" flipV="1">
              <a:off x="3053" y="2704"/>
              <a:ext cx="371" cy="97"/>
            </a:xfrm>
            <a:prstGeom prst="line">
              <a:avLst/>
            </a:prstGeom>
            <a:noFill/>
            <a:ln w="28575">
              <a:solidFill>
                <a:srgbClr val="E01B22"/>
              </a:solidFill>
              <a:round/>
              <a:headEnd/>
              <a:tailEnd type="triangle" w="med" len="med"/>
            </a:ln>
            <a:effectLst/>
          </p:spPr>
          <p:txBody>
            <a:bodyPr>
              <a:prstTxWarp prst="textNoShape">
                <a:avLst/>
              </a:prstTxWarp>
              <a:spAutoFit/>
            </a:bodyPr>
            <a:lstStyle/>
            <a:p>
              <a:endParaRPr lang="en-US"/>
            </a:p>
          </p:txBody>
        </p:sp>
      </p:grpSp>
      <p:sp>
        <p:nvSpPr>
          <p:cNvPr id="121879" name="Text Box 23"/>
          <p:cNvSpPr txBox="1">
            <a:spLocks noChangeArrowheads="1"/>
          </p:cNvSpPr>
          <p:nvPr/>
        </p:nvSpPr>
        <p:spPr bwMode="auto">
          <a:xfrm>
            <a:off x="609600" y="6288088"/>
            <a:ext cx="8077200" cy="430887"/>
          </a:xfrm>
          <a:prstGeom prst="rect">
            <a:avLst/>
          </a:prstGeom>
          <a:noFill/>
          <a:ln w="9525">
            <a:noFill/>
            <a:miter lim="800000"/>
            <a:headEnd/>
            <a:tailEnd/>
          </a:ln>
          <a:effectLst/>
        </p:spPr>
        <p:txBody>
          <a:bodyPr>
            <a:prstTxWarp prst="textNoShape">
              <a:avLst/>
            </a:prstTxWarp>
            <a:spAutoFit/>
          </a:bodyPr>
          <a:lstStyle/>
          <a:p>
            <a:pPr marL="342900" algn="ctr">
              <a:lnSpc>
                <a:spcPct val="90000"/>
              </a:lnSpc>
              <a:spcBef>
                <a:spcPct val="50000"/>
              </a:spcBef>
              <a:spcAft>
                <a:spcPct val="20000"/>
              </a:spcAft>
              <a:buClr>
                <a:srgbClr val="FFFFFF"/>
              </a:buClr>
            </a:pPr>
            <a:r>
              <a:rPr lang="en-US" sz="2400" b="0" dirty="0">
                <a:solidFill>
                  <a:schemeClr val="tx1"/>
                </a:solidFill>
              </a:rPr>
              <a:t>Solve the proportion.</a:t>
            </a:r>
          </a:p>
        </p:txBody>
      </p:sp>
      <p:pic>
        <p:nvPicPr>
          <p:cNvPr id="121881" name="Picture 25" descr="LH_12-3"/>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21" name="Action Button: Forward or Next 20">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868"/>
                                        </p:tgtEl>
                                        <p:attrNameLst>
                                          <p:attrName>style.visibility</p:attrName>
                                        </p:attrNameLst>
                                      </p:cBhvr>
                                      <p:to>
                                        <p:strVal val="visible"/>
                                      </p:to>
                                    </p:set>
                                    <p:animEffect transition="in" filter="wipe(left)">
                                      <p:cBhvr>
                                        <p:cTn id="7" dur="500"/>
                                        <p:tgtEl>
                                          <p:spTgt spid="12186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869"/>
                                        </p:tgtEl>
                                        <p:attrNameLst>
                                          <p:attrName>style.visibility</p:attrName>
                                        </p:attrNameLst>
                                      </p:cBhvr>
                                      <p:to>
                                        <p:strVal val="visible"/>
                                      </p:to>
                                    </p:set>
                                    <p:animEffect transition="in" filter="wipe(left)">
                                      <p:cBhvr>
                                        <p:cTn id="11" dur="500"/>
                                        <p:tgtEl>
                                          <p:spTgt spid="12186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1864"/>
                                        </p:tgtEl>
                                        <p:attrNameLst>
                                          <p:attrName>style.visibility</p:attrName>
                                        </p:attrNameLst>
                                      </p:cBhvr>
                                      <p:to>
                                        <p:strVal val="visible"/>
                                      </p:to>
                                    </p:set>
                                    <p:animEffect transition="in" filter="box(out)">
                                      <p:cBhvr>
                                        <p:cTn id="15" dur="500"/>
                                        <p:tgtEl>
                                          <p:spTgt spid="12186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1862">
                                            <p:txEl>
                                              <p:pRg st="0" end="0"/>
                                            </p:txEl>
                                          </p:spTgt>
                                        </p:tgtEl>
                                        <p:attrNameLst>
                                          <p:attrName>style.visibility</p:attrName>
                                        </p:attrNameLst>
                                      </p:cBhvr>
                                      <p:to>
                                        <p:strVal val="visible"/>
                                      </p:to>
                                    </p:set>
                                    <p:animEffect transition="in" filter="wipe(left)">
                                      <p:cBhvr>
                                        <p:cTn id="24" dur="500"/>
                                        <p:tgtEl>
                                          <p:spTgt spid="12186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21872"/>
                                        </p:tgtEl>
                                        <p:attrNameLst>
                                          <p:attrName>style.visibility</p:attrName>
                                        </p:attrNameLst>
                                      </p:cBhvr>
                                      <p:to>
                                        <p:strVal val="visible"/>
                                      </p:to>
                                    </p:set>
                                    <p:animEffect transition="in" filter="wipe(left)">
                                      <p:cBhvr>
                                        <p:cTn id="33" dur="500"/>
                                        <p:tgtEl>
                                          <p:spTgt spid="121872"/>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1879">
                                            <p:txEl>
                                              <p:pRg st="0" end="0"/>
                                            </p:txEl>
                                          </p:spTgt>
                                        </p:tgtEl>
                                        <p:attrNameLst>
                                          <p:attrName>style.visibility</p:attrName>
                                        </p:attrNameLst>
                                      </p:cBhvr>
                                      <p:to>
                                        <p:strVal val="visible"/>
                                      </p:to>
                                    </p:set>
                                    <p:animEffect transition="in" filter="wipe(left)">
                                      <p:cBhvr>
                                        <p:cTn id="42" dur="500"/>
                                        <p:tgtEl>
                                          <p:spTgt spid="1218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autoUpdateAnimBg="0"/>
      <p:bldP spid="121869" grpId="0" autoUpdateAnimBg="0"/>
      <p:bldP spid="121879"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3429000" y="1514475"/>
            <a:ext cx="5153025" cy="493713"/>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0">
                <a:solidFill>
                  <a:srgbClr val="000000"/>
                </a:solidFill>
                <a:ea typeface="Times New Roman" pitchFamily="-97" charset="0"/>
                <a:cs typeface="Times New Roman" pitchFamily="-97" charset="0"/>
              </a:rPr>
              <a:t>Write the proportion.</a:t>
            </a:r>
          </a:p>
        </p:txBody>
      </p:sp>
      <p:pic>
        <p:nvPicPr>
          <p:cNvPr id="122886" name="Picture 6"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122889" name="Rectangle 9"/>
          <p:cNvSpPr>
            <a:spLocks noChangeArrowheads="1"/>
          </p:cNvSpPr>
          <p:nvPr/>
        </p:nvSpPr>
        <p:spPr bwMode="auto">
          <a:xfrm>
            <a:off x="0" y="5856287"/>
            <a:ext cx="8229600" cy="763286"/>
          </a:xfrm>
          <a:prstGeom prst="rect">
            <a:avLst/>
          </a:prstGeom>
          <a:noFill/>
          <a:ln w="9525">
            <a:noFill/>
            <a:miter lim="800000"/>
            <a:headEnd/>
            <a:tailEnd/>
          </a:ln>
          <a:effectLst/>
        </p:spPr>
        <p:txBody>
          <a:bodyPr>
            <a:prstTxWarp prst="textNoShape">
              <a:avLst/>
            </a:prstTxWarp>
            <a:spAutoFit/>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 </a:t>
            </a:r>
            <a:r>
              <a:rPr lang="en-US" sz="2400" b="0" dirty="0"/>
              <a:t>	This is an experimental probability since it is based on actual results. They should enter 20 meets.</a:t>
            </a:r>
          </a:p>
        </p:txBody>
      </p:sp>
      <p:pic>
        <p:nvPicPr>
          <p:cNvPr id="122892" name="Picture 12"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122893" name="Text Box 13"/>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dirty="0"/>
              <a:t>Use Probability to Predict</a:t>
            </a:r>
          </a:p>
        </p:txBody>
      </p:sp>
      <p:pic>
        <p:nvPicPr>
          <p:cNvPr id="122894" name="Picture 14" descr="M3_194"/>
          <p:cNvPicPr>
            <a:picLocks noChangeAspect="1" noChangeArrowheads="1"/>
          </p:cNvPicPr>
          <p:nvPr/>
        </p:nvPicPr>
        <p:blipFill>
          <a:blip r:embed="rId6"/>
          <a:srcRect b="73978"/>
          <a:stretch>
            <a:fillRect/>
          </a:stretch>
        </p:blipFill>
        <p:spPr bwMode="auto">
          <a:xfrm>
            <a:off x="933450" y="1371600"/>
            <a:ext cx="1719263" cy="757238"/>
          </a:xfrm>
          <a:prstGeom prst="rect">
            <a:avLst/>
          </a:prstGeom>
          <a:noFill/>
        </p:spPr>
      </p:pic>
      <p:pic>
        <p:nvPicPr>
          <p:cNvPr id="122895" name="Picture 15" descr="M3_194"/>
          <p:cNvPicPr>
            <a:picLocks noChangeAspect="1" noChangeArrowheads="1"/>
          </p:cNvPicPr>
          <p:nvPr/>
        </p:nvPicPr>
        <p:blipFill>
          <a:blip r:embed="rId6"/>
          <a:srcRect t="27823" b="60556"/>
          <a:stretch>
            <a:fillRect/>
          </a:stretch>
        </p:blipFill>
        <p:spPr bwMode="auto">
          <a:xfrm>
            <a:off x="933450" y="2514600"/>
            <a:ext cx="1719263" cy="338138"/>
          </a:xfrm>
          <a:prstGeom prst="rect">
            <a:avLst/>
          </a:prstGeom>
          <a:noFill/>
        </p:spPr>
      </p:pic>
      <p:pic>
        <p:nvPicPr>
          <p:cNvPr id="122896" name="Picture 16" descr="M3_194"/>
          <p:cNvPicPr>
            <a:picLocks noChangeAspect="1" noChangeArrowheads="1"/>
          </p:cNvPicPr>
          <p:nvPr/>
        </p:nvPicPr>
        <p:blipFill>
          <a:blip r:embed="rId6"/>
          <a:srcRect t="44518" b="42880"/>
          <a:stretch>
            <a:fillRect/>
          </a:stretch>
        </p:blipFill>
        <p:spPr bwMode="auto">
          <a:xfrm>
            <a:off x="933450" y="3338513"/>
            <a:ext cx="1719263" cy="366713"/>
          </a:xfrm>
          <a:prstGeom prst="rect">
            <a:avLst/>
          </a:prstGeom>
          <a:noFill/>
        </p:spPr>
      </p:pic>
      <p:pic>
        <p:nvPicPr>
          <p:cNvPr id="122897" name="Picture 17" descr="M3_194"/>
          <p:cNvPicPr>
            <a:picLocks noChangeAspect="1" noChangeArrowheads="1"/>
          </p:cNvPicPr>
          <p:nvPr/>
        </p:nvPicPr>
        <p:blipFill>
          <a:blip r:embed="rId6"/>
          <a:srcRect t="58592" b="13094"/>
          <a:stretch>
            <a:fillRect/>
          </a:stretch>
        </p:blipFill>
        <p:spPr bwMode="auto">
          <a:xfrm>
            <a:off x="933450" y="4052887"/>
            <a:ext cx="1719263" cy="823913"/>
          </a:xfrm>
          <a:prstGeom prst="rect">
            <a:avLst/>
          </a:prstGeom>
          <a:noFill/>
        </p:spPr>
      </p:pic>
      <p:pic>
        <p:nvPicPr>
          <p:cNvPr id="122898" name="Picture 18" descr="M3_194"/>
          <p:cNvPicPr>
            <a:picLocks noChangeAspect="1" noChangeArrowheads="1"/>
          </p:cNvPicPr>
          <p:nvPr/>
        </p:nvPicPr>
        <p:blipFill>
          <a:blip r:embed="rId6"/>
          <a:srcRect t="88052"/>
          <a:stretch>
            <a:fillRect/>
          </a:stretch>
        </p:blipFill>
        <p:spPr bwMode="auto">
          <a:xfrm>
            <a:off x="933450" y="5214937"/>
            <a:ext cx="1719263" cy="347663"/>
          </a:xfrm>
          <a:prstGeom prst="rect">
            <a:avLst/>
          </a:prstGeom>
          <a:noFill/>
        </p:spPr>
      </p:pic>
      <p:sp>
        <p:nvSpPr>
          <p:cNvPr id="122899" name="Rectangle 19"/>
          <p:cNvSpPr>
            <a:spLocks noChangeArrowheads="1"/>
          </p:cNvSpPr>
          <p:nvPr/>
        </p:nvSpPr>
        <p:spPr bwMode="auto">
          <a:xfrm>
            <a:off x="3429000" y="2522538"/>
            <a:ext cx="5153025" cy="49371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0">
                <a:solidFill>
                  <a:srgbClr val="000000"/>
                </a:solidFill>
                <a:ea typeface="Times New Roman" pitchFamily="-97" charset="0"/>
                <a:cs typeface="Times New Roman" pitchFamily="-97" charset="0"/>
              </a:rPr>
              <a:t>Find the cross products.</a:t>
            </a:r>
          </a:p>
        </p:txBody>
      </p:sp>
      <p:sp>
        <p:nvSpPr>
          <p:cNvPr id="122900" name="Rectangle 20"/>
          <p:cNvSpPr>
            <a:spLocks noChangeArrowheads="1"/>
          </p:cNvSpPr>
          <p:nvPr/>
        </p:nvSpPr>
        <p:spPr bwMode="auto">
          <a:xfrm>
            <a:off x="3429000" y="3319463"/>
            <a:ext cx="5153025" cy="493713"/>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0">
                <a:solidFill>
                  <a:srgbClr val="000000"/>
                </a:solidFill>
                <a:ea typeface="Times New Roman" pitchFamily="-97" charset="0"/>
                <a:cs typeface="Times New Roman" pitchFamily="-97" charset="0"/>
              </a:rPr>
              <a:t>Multiply.</a:t>
            </a:r>
          </a:p>
        </p:txBody>
      </p:sp>
      <p:sp>
        <p:nvSpPr>
          <p:cNvPr id="122901" name="Rectangle 21"/>
          <p:cNvSpPr>
            <a:spLocks noChangeArrowheads="1"/>
          </p:cNvSpPr>
          <p:nvPr/>
        </p:nvSpPr>
        <p:spPr bwMode="auto">
          <a:xfrm>
            <a:off x="3429000" y="4260850"/>
            <a:ext cx="5153025" cy="49371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0">
                <a:solidFill>
                  <a:srgbClr val="000000"/>
                </a:solidFill>
                <a:ea typeface="Times New Roman" pitchFamily="-97" charset="0"/>
                <a:cs typeface="Times New Roman" pitchFamily="-97" charset="0"/>
              </a:rPr>
              <a:t>Divide each side by 3.</a:t>
            </a:r>
          </a:p>
        </p:txBody>
      </p:sp>
      <p:pic>
        <p:nvPicPr>
          <p:cNvPr id="122902" name="Picture 22" descr="LH_12-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9" name="Action Button: Forward or Next 18">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894"/>
                                        </p:tgtEl>
                                        <p:attrNameLst>
                                          <p:attrName>style.visibility</p:attrName>
                                        </p:attrNameLst>
                                      </p:cBhvr>
                                      <p:to>
                                        <p:strVal val="visible"/>
                                      </p:to>
                                    </p:set>
                                    <p:animEffect transition="in" filter="wipe(left)">
                                      <p:cBhvr>
                                        <p:cTn id="7" dur="500"/>
                                        <p:tgtEl>
                                          <p:spTgt spid="12289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wipe(left)">
                                      <p:cBhvr>
                                        <p:cTn id="11" dur="500"/>
                                        <p:tgtEl>
                                          <p:spTgt spid="1228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2895"/>
                                        </p:tgtEl>
                                        <p:attrNameLst>
                                          <p:attrName>style.visibility</p:attrName>
                                        </p:attrNameLst>
                                      </p:cBhvr>
                                      <p:to>
                                        <p:strVal val="visible"/>
                                      </p:to>
                                    </p:set>
                                    <p:animEffect transition="in" filter="wipe(left)">
                                      <p:cBhvr>
                                        <p:cTn id="16" dur="500"/>
                                        <p:tgtEl>
                                          <p:spTgt spid="12289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2899">
                                            <p:txEl>
                                              <p:pRg st="0" end="0"/>
                                            </p:txEl>
                                          </p:spTgt>
                                        </p:tgtEl>
                                        <p:attrNameLst>
                                          <p:attrName>style.visibility</p:attrName>
                                        </p:attrNameLst>
                                      </p:cBhvr>
                                      <p:to>
                                        <p:strVal val="visible"/>
                                      </p:to>
                                    </p:set>
                                    <p:animEffect transition="in" filter="wipe(left)">
                                      <p:cBhvr>
                                        <p:cTn id="20" dur="500"/>
                                        <p:tgtEl>
                                          <p:spTgt spid="1228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2896"/>
                                        </p:tgtEl>
                                        <p:attrNameLst>
                                          <p:attrName>style.visibility</p:attrName>
                                        </p:attrNameLst>
                                      </p:cBhvr>
                                      <p:to>
                                        <p:strVal val="visible"/>
                                      </p:to>
                                    </p:set>
                                    <p:animEffect transition="in" filter="wipe(left)">
                                      <p:cBhvr>
                                        <p:cTn id="25" dur="500"/>
                                        <p:tgtEl>
                                          <p:spTgt spid="12289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22900">
                                            <p:txEl>
                                              <p:pRg st="0" end="0"/>
                                            </p:txEl>
                                          </p:spTgt>
                                        </p:tgtEl>
                                        <p:attrNameLst>
                                          <p:attrName>style.visibility</p:attrName>
                                        </p:attrNameLst>
                                      </p:cBhvr>
                                      <p:to>
                                        <p:strVal val="visible"/>
                                      </p:to>
                                    </p:set>
                                    <p:animEffect transition="in" filter="wipe(left)">
                                      <p:cBhvr>
                                        <p:cTn id="29" dur="500"/>
                                        <p:tgtEl>
                                          <p:spTgt spid="12290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2897"/>
                                        </p:tgtEl>
                                        <p:attrNameLst>
                                          <p:attrName>style.visibility</p:attrName>
                                        </p:attrNameLst>
                                      </p:cBhvr>
                                      <p:to>
                                        <p:strVal val="visible"/>
                                      </p:to>
                                    </p:set>
                                    <p:animEffect transition="in" filter="wipe(left)">
                                      <p:cBhvr>
                                        <p:cTn id="34" dur="500"/>
                                        <p:tgtEl>
                                          <p:spTgt spid="12289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2901">
                                            <p:txEl>
                                              <p:pRg st="0" end="0"/>
                                            </p:txEl>
                                          </p:spTgt>
                                        </p:tgtEl>
                                        <p:attrNameLst>
                                          <p:attrName>style.visibility</p:attrName>
                                        </p:attrNameLst>
                                      </p:cBhvr>
                                      <p:to>
                                        <p:strVal val="visible"/>
                                      </p:to>
                                    </p:set>
                                    <p:animEffect transition="in" filter="wipe(left)">
                                      <p:cBhvr>
                                        <p:cTn id="38" dur="500"/>
                                        <p:tgtEl>
                                          <p:spTgt spid="12290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2898"/>
                                        </p:tgtEl>
                                        <p:attrNameLst>
                                          <p:attrName>style.visibility</p:attrName>
                                        </p:attrNameLst>
                                      </p:cBhvr>
                                      <p:to>
                                        <p:strVal val="visible"/>
                                      </p:to>
                                    </p:set>
                                    <p:animEffect transition="in" filter="wipe(left)">
                                      <p:cBhvr>
                                        <p:cTn id="43" dur="500"/>
                                        <p:tgtEl>
                                          <p:spTgt spid="12289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2889">
                                            <p:txEl>
                                              <p:pRg st="0" end="0"/>
                                            </p:txEl>
                                          </p:spTgt>
                                        </p:tgtEl>
                                        <p:attrNameLst>
                                          <p:attrName>style.visibility</p:attrName>
                                        </p:attrNameLst>
                                      </p:cBhvr>
                                      <p:to>
                                        <p:strVal val="visible"/>
                                      </p:to>
                                    </p:set>
                                    <p:animEffect transition="in" filter="wipe(left)">
                                      <p:cBhvr>
                                        <p:cTn id="48" dur="500"/>
                                        <p:tgtEl>
                                          <p:spTgt spid="1228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9" grpId="0" build="p" autoUpdateAnimBg="0"/>
      <p:bldP spid="122899" grpId="0" build="p" autoUpdateAnimBg="0" advAuto="0"/>
      <p:bldP spid="122900" grpId="0" build="p" autoUpdateAnimBg="0" advAuto="0"/>
      <p:bldP spid="122901" grpId="0" build="p" autoUpdateAnimBg="0" advAuto="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14693" name="Oval 5"/>
          <p:cNvSpPr>
            <a:spLocks noChangeArrowheads="1"/>
          </p:cNvSpPr>
          <p:nvPr/>
        </p:nvSpPr>
        <p:spPr bwMode="auto">
          <a:xfrm>
            <a:off x="913415" y="5544539"/>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14695" name="TPQuestion"/>
          <p:cNvSpPr>
            <a:spLocks noChangeArrowheads="1"/>
          </p:cNvSpPr>
          <p:nvPr/>
        </p:nvSpPr>
        <p:spPr bwMode="auto">
          <a:xfrm>
            <a:off x="533400" y="1504950"/>
            <a:ext cx="5486400" cy="2425279"/>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b="1" dirty="0">
                <a:solidFill>
                  <a:srgbClr val="0000FF"/>
                </a:solidFill>
              </a:rPr>
              <a:t>Marcus is conducting an experiment to find the probability of getting various results when four coins are tossed. The results of his experiment are given below. What is the theoretical probability of tossing all tails on the next turn? </a:t>
            </a:r>
          </a:p>
        </p:txBody>
      </p:sp>
      <p:pic>
        <p:nvPicPr>
          <p:cNvPr id="114696"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114697" name="Picture 9"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grpSp>
        <p:nvGrpSpPr>
          <p:cNvPr id="2" name="Group 18"/>
          <p:cNvGrpSpPr>
            <a:grpSpLocks/>
          </p:cNvGrpSpPr>
          <p:nvPr/>
        </p:nvGrpSpPr>
        <p:grpSpPr bwMode="auto">
          <a:xfrm>
            <a:off x="914400" y="4464050"/>
            <a:ext cx="5105400" cy="1760538"/>
            <a:chOff x="576" y="2812"/>
            <a:chExt cx="3216" cy="1109"/>
          </a:xfrm>
        </p:grpSpPr>
        <p:sp>
          <p:nvSpPr>
            <p:cNvPr id="114694" name="TPAnswers"/>
            <p:cNvSpPr>
              <a:spLocks noChangeArrowheads="1"/>
            </p:cNvSpPr>
            <p:nvPr>
              <p:custDataLst>
                <p:tags r:id="rId3"/>
              </p:custDataLst>
            </p:nvPr>
          </p:nvSpPr>
          <p:spPr bwMode="auto">
            <a:xfrm>
              <a:off x="576" y="2876"/>
              <a:ext cx="3216" cy="1045"/>
            </a:xfrm>
            <a:prstGeom prst="rect">
              <a:avLst/>
            </a:prstGeom>
            <a:noFill/>
            <a:ln w="9525">
              <a:noFill/>
              <a:miter lim="800000"/>
              <a:headEnd/>
              <a:tailEnd/>
            </a:ln>
            <a:effectLst/>
          </p:spPr>
          <p:txBody>
            <a:bodyPr>
              <a:prstTxWarp prst="textNoShape">
                <a:avLst/>
              </a:prstTxWarp>
              <a:spAutoFit/>
            </a:bodyPr>
            <a:lstStyle/>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a:t>
              </a:r>
              <a:r>
                <a:rPr lang="pt-BR" sz="2400">
                  <a:solidFill>
                    <a:srgbClr val="00539D"/>
                  </a:solidFill>
                  <a:sym typeface="Symbol" pitchFamily="-97" charset="2"/>
                </a:rPr>
                <a:t>B.</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a:t>
              </a:r>
              <a:r>
                <a:rPr lang="pt-BR" sz="2400">
                  <a:solidFill>
                    <a:srgbClr val="00539D"/>
                  </a:solidFill>
                  <a:sym typeface="Symbol" pitchFamily="-97" charset="2"/>
                </a:rPr>
                <a:t>D.</a:t>
              </a:r>
              <a:r>
                <a:rPr lang="pt-BR" sz="2400">
                  <a:solidFill>
                    <a:schemeClr val="tx1"/>
                  </a:solidFill>
                  <a:sym typeface="Symbol" pitchFamily="-97" charset="2"/>
                </a:rPr>
                <a:t>	</a:t>
              </a:r>
            </a:p>
          </p:txBody>
        </p:sp>
        <p:pic>
          <p:nvPicPr>
            <p:cNvPr id="114702" name="Picture 14" descr="8-5b"/>
            <p:cNvPicPr>
              <a:picLocks noChangeAspect="1" noChangeArrowheads="1"/>
            </p:cNvPicPr>
            <p:nvPr/>
          </p:nvPicPr>
          <p:blipFill>
            <a:blip r:embed="rId8"/>
            <a:srcRect r="26086" b="75186"/>
            <a:stretch>
              <a:fillRect/>
            </a:stretch>
          </p:blipFill>
          <p:spPr bwMode="auto">
            <a:xfrm>
              <a:off x="930" y="2817"/>
              <a:ext cx="221" cy="501"/>
            </a:xfrm>
            <a:prstGeom prst="rect">
              <a:avLst/>
            </a:prstGeom>
            <a:noFill/>
          </p:spPr>
        </p:pic>
        <p:pic>
          <p:nvPicPr>
            <p:cNvPr id="114703" name="Picture 15" descr="8-5b"/>
            <p:cNvPicPr>
              <a:picLocks noChangeAspect="1" noChangeArrowheads="1"/>
            </p:cNvPicPr>
            <p:nvPr/>
          </p:nvPicPr>
          <p:blipFill>
            <a:blip r:embed="rId8"/>
            <a:srcRect t="24666" r="22073" b="49629"/>
            <a:stretch>
              <a:fillRect/>
            </a:stretch>
          </p:blipFill>
          <p:spPr bwMode="auto">
            <a:xfrm>
              <a:off x="2665" y="2812"/>
              <a:ext cx="233" cy="519"/>
            </a:xfrm>
            <a:prstGeom prst="rect">
              <a:avLst/>
            </a:prstGeom>
            <a:noFill/>
          </p:spPr>
        </p:pic>
        <p:pic>
          <p:nvPicPr>
            <p:cNvPr id="114704" name="Picture 16" descr="8-5b"/>
            <p:cNvPicPr>
              <a:picLocks noChangeAspect="1" noChangeArrowheads="1"/>
            </p:cNvPicPr>
            <p:nvPr/>
          </p:nvPicPr>
          <p:blipFill>
            <a:blip r:embed="rId8"/>
            <a:srcRect t="49332" r="4013" b="24368"/>
            <a:stretch>
              <a:fillRect/>
            </a:stretch>
          </p:blipFill>
          <p:spPr bwMode="auto">
            <a:xfrm>
              <a:off x="930" y="3372"/>
              <a:ext cx="287" cy="531"/>
            </a:xfrm>
            <a:prstGeom prst="rect">
              <a:avLst/>
            </a:prstGeom>
            <a:noFill/>
          </p:spPr>
        </p:pic>
        <p:pic>
          <p:nvPicPr>
            <p:cNvPr id="114705" name="Picture 17" descr="8-5b"/>
            <p:cNvPicPr>
              <a:picLocks noChangeAspect="1" noChangeArrowheads="1"/>
            </p:cNvPicPr>
            <p:nvPr/>
          </p:nvPicPr>
          <p:blipFill>
            <a:blip r:embed="rId8"/>
            <a:srcRect t="76077" r="-4013"/>
            <a:stretch>
              <a:fillRect/>
            </a:stretch>
          </p:blipFill>
          <p:spPr bwMode="auto">
            <a:xfrm>
              <a:off x="2665" y="3400"/>
              <a:ext cx="311" cy="483"/>
            </a:xfrm>
            <a:prstGeom prst="rect">
              <a:avLst/>
            </a:prstGeom>
            <a:noFill/>
          </p:spPr>
        </p:pic>
      </p:grpSp>
      <p:pic>
        <p:nvPicPr>
          <p:cNvPr id="114707" name="Picture 19" descr="8-4"/>
          <p:cNvPicPr>
            <a:picLocks noChangeAspect="1" noChangeArrowheads="1"/>
          </p:cNvPicPr>
          <p:nvPr/>
        </p:nvPicPr>
        <p:blipFill>
          <a:blip r:embed="rId9"/>
          <a:srcRect/>
          <a:stretch>
            <a:fillRect/>
          </a:stretch>
        </p:blipFill>
        <p:spPr bwMode="auto">
          <a:xfrm>
            <a:off x="6035675" y="809625"/>
            <a:ext cx="2879725" cy="2697163"/>
          </a:xfrm>
          <a:prstGeom prst="rect">
            <a:avLst/>
          </a:prstGeom>
          <a:noFill/>
        </p:spPr>
      </p:pic>
      <p:pic>
        <p:nvPicPr>
          <p:cNvPr id="114708" name="Picture 20" descr="LH_12-3"/>
          <p:cNvPicPr>
            <a:picLocks noChangeAspect="1" noChangeArrowheads="1"/>
          </p:cNvPicPr>
          <p:nvPr/>
        </p:nvPicPr>
        <p:blipFill>
          <a:blip r:embed="rId10"/>
          <a:srcRect/>
          <a:stretch>
            <a:fillRect/>
          </a:stretch>
        </p:blipFill>
        <p:spPr bwMode="hidden">
          <a:xfrm>
            <a:off x="0" y="0"/>
            <a:ext cx="9144000" cy="731838"/>
          </a:xfrm>
          <a:prstGeom prst="rect">
            <a:avLst/>
          </a:prstGeom>
          <a:noFill/>
        </p:spPr>
      </p:pic>
      <p:sp>
        <p:nvSpPr>
          <p:cNvPr id="19" name="Action Button: Forward or Next 18">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box(out)">
                                      <p:cBhvr>
                                        <p:cTn id="11" dur="500"/>
                                        <p:tgtEl>
                                          <p:spTgt spid="1146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5"/>
                                        </p:tgtEl>
                                        <p:attrNameLst>
                                          <p:attrName>style.visibility</p:attrName>
                                        </p:attrNameLst>
                                      </p:cBhvr>
                                      <p:to>
                                        <p:strVal val="visible"/>
                                      </p:to>
                                    </p:set>
                                    <p:animEffect transition="in" filter="wipe(left)">
                                      <p:cBhvr>
                                        <p:cTn id="15" dur="500"/>
                                        <p:tgtEl>
                                          <p:spTgt spid="11469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4707"/>
                                        </p:tgtEl>
                                        <p:attrNameLst>
                                          <p:attrName>style.visibility</p:attrName>
                                        </p:attrNameLst>
                                      </p:cBhvr>
                                      <p:to>
                                        <p:strVal val="visible"/>
                                      </p:to>
                                    </p:set>
                                    <p:animEffect transition="in" filter="wipe(up)">
                                      <p:cBhvr>
                                        <p:cTn id="19" dur="500"/>
                                        <p:tgtEl>
                                          <p:spTgt spid="11470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4693"/>
                                        </p:tgtEl>
                                        <p:attrNameLst>
                                          <p:attrName>style.visibility</p:attrName>
                                        </p:attrNameLst>
                                      </p:cBhvr>
                                      <p:to>
                                        <p:strVal val="visible"/>
                                      </p:to>
                                    </p:set>
                                    <p:animEffect transition="in" filter="box(in)">
                                      <p:cBhvr>
                                        <p:cTn id="28"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P spid="114695"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1" name="TPAnswers"/>
          <p:cNvSpPr>
            <a:spLocks noGrp="1" noChangeArrowheads="1"/>
          </p:cNvSpPr>
          <p:nvPr>
            <p:ph type="body" idx="1"/>
            <p:custDataLst>
              <p:tags r:id="rId2"/>
            </p:custDataLst>
          </p:nvPr>
        </p:nvSpPr>
        <p:spPr bwMode="hidden">
          <a:xfrm>
            <a:off x="7334250" y="5486400"/>
            <a:ext cx="1371600" cy="198438"/>
          </a:xfrm>
        </p:spPr>
        <p:txBody>
          <a:bodyPr>
            <a:normAutofit fontScale="25000" lnSpcReduction="20000"/>
          </a:bodyPr>
          <a:lstStyle/>
          <a:p>
            <a:pPr marL="609600" indent="-609600">
              <a:buFontTx/>
              <a:buAutoNum type="arabicPeriod"/>
            </a:pPr>
            <a:r>
              <a:rPr lang="en-US" sz="1600">
                <a:solidFill>
                  <a:schemeClr val="bg1"/>
                </a:solidFill>
              </a:rPr>
              <a:t>A</a:t>
            </a:r>
          </a:p>
          <a:p>
            <a:pPr marL="609600" indent="-609600">
              <a:buFontTx/>
              <a:buAutoNum type="arabicPeriod"/>
            </a:pPr>
            <a:r>
              <a:rPr lang="en-US" sz="1600">
                <a:solidFill>
                  <a:schemeClr val="bg1"/>
                </a:solidFill>
              </a:rPr>
              <a:t>B</a:t>
            </a:r>
          </a:p>
        </p:txBody>
      </p:sp>
      <p:sp>
        <p:nvSpPr>
          <p:cNvPr id="268294" name="Oval 6"/>
          <p:cNvSpPr>
            <a:spLocks noChangeArrowheads="1"/>
          </p:cNvSpPr>
          <p:nvPr/>
        </p:nvSpPr>
        <p:spPr bwMode="auto">
          <a:xfrm>
            <a:off x="901974" y="3901476"/>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68295" name="TPAnswers"/>
          <p:cNvSpPr>
            <a:spLocks noChangeArrowheads="1"/>
          </p:cNvSpPr>
          <p:nvPr>
            <p:custDataLst>
              <p:tags r:id="rId3"/>
            </p:custDataLst>
          </p:nvPr>
        </p:nvSpPr>
        <p:spPr bwMode="auto">
          <a:xfrm>
            <a:off x="914400" y="3860800"/>
            <a:ext cx="2790825" cy="1658938"/>
          </a:xfrm>
          <a:prstGeom prst="rect">
            <a:avLst/>
          </a:prstGeom>
          <a:noFill/>
          <a:ln w="9525">
            <a:noFill/>
            <a:miter lim="800000"/>
            <a:headEnd/>
            <a:tailEnd/>
          </a:ln>
          <a:effectLst/>
        </p:spPr>
        <p:txBody>
          <a:bodyPr>
            <a:prstTxWarp prst="textNoShape">
              <a:avLst/>
            </a:prstTxWarp>
            <a:spAutoFit/>
          </a:bodyPr>
          <a:lstStyle/>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all heads</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no heads</a:t>
            </a:r>
          </a:p>
        </p:txBody>
      </p:sp>
      <p:sp>
        <p:nvSpPr>
          <p:cNvPr id="268296" name="TPQuestion"/>
          <p:cNvSpPr>
            <a:spLocks noChangeArrowheads="1"/>
          </p:cNvSpPr>
          <p:nvPr/>
        </p:nvSpPr>
        <p:spPr bwMode="auto">
          <a:xfrm>
            <a:off x="533400" y="1504950"/>
            <a:ext cx="8305800" cy="1760482"/>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b="1" dirty="0">
                <a:solidFill>
                  <a:srgbClr val="0000FF"/>
                </a:solidFill>
              </a:rPr>
              <a:t>Marcus is conducting an experiment to find the probability of getting various results when four coins are tossed. The results of his experiment are given below. According to the experimental probability, is Marcus more likely to get all heads or no heads on his next toss?</a:t>
            </a:r>
          </a:p>
        </p:txBody>
      </p:sp>
      <p:pic>
        <p:nvPicPr>
          <p:cNvPr id="268297" name="Picture 9"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268298" name="Picture 10"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268303" name="Picture 15" descr="8-4"/>
          <p:cNvPicPr>
            <a:picLocks noChangeAspect="1" noChangeArrowheads="1"/>
          </p:cNvPicPr>
          <p:nvPr/>
        </p:nvPicPr>
        <p:blipFill>
          <a:blip r:embed="rId8"/>
          <a:srcRect/>
          <a:stretch>
            <a:fillRect/>
          </a:stretch>
        </p:blipFill>
        <p:spPr bwMode="auto">
          <a:xfrm>
            <a:off x="3962400" y="3581400"/>
            <a:ext cx="2660650" cy="2490788"/>
          </a:xfrm>
          <a:prstGeom prst="rect">
            <a:avLst/>
          </a:prstGeom>
          <a:noFill/>
        </p:spPr>
      </p:pic>
      <p:pic>
        <p:nvPicPr>
          <p:cNvPr id="268304" name="Picture 16" descr="LH_12-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5" name="Action Button: Forward or Next 14">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8297"/>
                                        </p:tgtEl>
                                        <p:attrNameLst>
                                          <p:attrName>style.visibility</p:attrName>
                                        </p:attrNameLst>
                                      </p:cBhvr>
                                      <p:to>
                                        <p:strVal val="visible"/>
                                      </p:to>
                                    </p:set>
                                    <p:animEffect transition="in" filter="wipe(left)">
                                      <p:cBhvr>
                                        <p:cTn id="7" dur="500"/>
                                        <p:tgtEl>
                                          <p:spTgt spid="26829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68298"/>
                                        </p:tgtEl>
                                        <p:attrNameLst>
                                          <p:attrName>style.visibility</p:attrName>
                                        </p:attrNameLst>
                                      </p:cBhvr>
                                      <p:to>
                                        <p:strVal val="visible"/>
                                      </p:to>
                                    </p:set>
                                    <p:animEffect transition="in" filter="box(out)">
                                      <p:cBhvr>
                                        <p:cTn id="11" dur="500"/>
                                        <p:tgtEl>
                                          <p:spTgt spid="26829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8296"/>
                                        </p:tgtEl>
                                        <p:attrNameLst>
                                          <p:attrName>style.visibility</p:attrName>
                                        </p:attrNameLst>
                                      </p:cBhvr>
                                      <p:to>
                                        <p:strVal val="visible"/>
                                      </p:to>
                                    </p:set>
                                    <p:animEffect transition="in" filter="wipe(left)">
                                      <p:cBhvr>
                                        <p:cTn id="15" dur="500"/>
                                        <p:tgtEl>
                                          <p:spTgt spid="26829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8303"/>
                                        </p:tgtEl>
                                        <p:attrNameLst>
                                          <p:attrName>style.visibility</p:attrName>
                                        </p:attrNameLst>
                                      </p:cBhvr>
                                      <p:to>
                                        <p:strVal val="visible"/>
                                      </p:to>
                                    </p:set>
                                    <p:animEffect transition="in" filter="wipe(up)">
                                      <p:cBhvr>
                                        <p:cTn id="19" dur="500"/>
                                        <p:tgtEl>
                                          <p:spTgt spid="26830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8295"/>
                                        </p:tgtEl>
                                        <p:attrNameLst>
                                          <p:attrName>style.visibility</p:attrName>
                                        </p:attrNameLst>
                                      </p:cBhvr>
                                      <p:to>
                                        <p:strVal val="visible"/>
                                      </p:to>
                                    </p:set>
                                    <p:animEffect transition="in" filter="wipe(left)">
                                      <p:cBhvr>
                                        <p:cTn id="23" dur="500"/>
                                        <p:tgtEl>
                                          <p:spTgt spid="26829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8294"/>
                                        </p:tgtEl>
                                        <p:attrNameLst>
                                          <p:attrName>style.visibility</p:attrName>
                                        </p:attrNameLst>
                                      </p:cBhvr>
                                      <p:to>
                                        <p:strVal val="visible"/>
                                      </p:to>
                                    </p:set>
                                    <p:animEffect transition="in" filter="box(in)">
                                      <p:cBhvr>
                                        <p:cTn id="28" dur="500"/>
                                        <p:tgtEl>
                                          <p:spTgt spid="268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4" grpId="0" animBg="1"/>
      <p:bldP spid="268295" grpId="0" autoUpdateAnimBg="0"/>
      <p:bldP spid="268296"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20837" name="Oval 5"/>
          <p:cNvSpPr>
            <a:spLocks noChangeArrowheads="1"/>
          </p:cNvSpPr>
          <p:nvPr/>
        </p:nvSpPr>
        <p:spPr bwMode="auto">
          <a:xfrm>
            <a:off x="913415" y="3358551"/>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20839" name="TPQuestion"/>
          <p:cNvSpPr>
            <a:spLocks noChangeArrowheads="1"/>
          </p:cNvSpPr>
          <p:nvPr/>
        </p:nvSpPr>
        <p:spPr bwMode="auto">
          <a:xfrm>
            <a:off x="304800" y="1413414"/>
            <a:ext cx="8802688" cy="1428083"/>
          </a:xfrm>
          <a:prstGeom prst="rect">
            <a:avLst/>
          </a:prstGeom>
          <a:noFill/>
          <a:ln w="9525">
            <a:noFill/>
            <a:miter lim="800000"/>
            <a:headEnd/>
            <a:tailEnd/>
          </a:ln>
          <a:effectLst/>
        </p:spPr>
        <p:txBody>
          <a:bodyPr wrap="square">
            <a:prstTxWarp prst="textNoShape">
              <a:avLst/>
            </a:prstTxWarp>
            <a:spAutoFit/>
          </a:bodyPr>
          <a:lstStyle/>
          <a:p>
            <a:pPr marL="342900">
              <a:lnSpc>
                <a:spcPct val="90000"/>
              </a:lnSpc>
            </a:pPr>
            <a:r>
              <a:rPr lang="en-US" sz="2400" dirty="0"/>
              <a:t>MARKETING</a:t>
            </a:r>
            <a:r>
              <a:rPr lang="en-US" sz="2400" dirty="0">
                <a:solidFill>
                  <a:srgbClr val="00539D"/>
                </a:solidFill>
              </a:rPr>
              <a:t>  </a:t>
            </a:r>
            <a:r>
              <a:rPr lang="en-US" sz="2400" b="1" dirty="0">
                <a:solidFill>
                  <a:srgbClr val="0000FF"/>
                </a:solidFill>
              </a:rPr>
              <a:t>Five hundred adults were asked whether they were planning to stay home for New Year’s Eve. Of those surveyed, 300 said that they were. What is the experimental probability that an adult planned to stay home for New Year’s Eve?</a:t>
            </a:r>
          </a:p>
        </p:txBody>
      </p:sp>
      <p:pic>
        <p:nvPicPr>
          <p:cNvPr id="120840" name="Picture 8" descr="Example3"/>
          <p:cNvPicPr>
            <a:picLocks noChangeAspect="1" noChangeArrowheads="1"/>
          </p:cNvPicPr>
          <p:nvPr/>
        </p:nvPicPr>
        <p:blipFill>
          <a:blip r:embed="rId6"/>
          <a:srcRect/>
          <a:stretch>
            <a:fillRect/>
          </a:stretch>
        </p:blipFill>
        <p:spPr bwMode="auto">
          <a:xfrm>
            <a:off x="228600" y="1495425"/>
            <a:ext cx="457200" cy="457200"/>
          </a:xfrm>
          <a:prstGeom prst="rect">
            <a:avLst/>
          </a:prstGeom>
          <a:noFill/>
        </p:spPr>
      </p:pic>
      <p:pic>
        <p:nvPicPr>
          <p:cNvPr id="120841" name="Picture 9"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grpSp>
        <p:nvGrpSpPr>
          <p:cNvPr id="2" name="Group 17"/>
          <p:cNvGrpSpPr>
            <a:grpSpLocks/>
          </p:cNvGrpSpPr>
          <p:nvPr/>
        </p:nvGrpSpPr>
        <p:grpSpPr bwMode="auto">
          <a:xfrm>
            <a:off x="914400" y="3209925"/>
            <a:ext cx="2790825" cy="3284538"/>
            <a:chOff x="576" y="2022"/>
            <a:chExt cx="1758" cy="2069"/>
          </a:xfrm>
        </p:grpSpPr>
        <p:sp>
          <p:nvSpPr>
            <p:cNvPr id="120838" name="TPAnswers"/>
            <p:cNvSpPr>
              <a:spLocks noChangeArrowheads="1"/>
            </p:cNvSpPr>
            <p:nvPr>
              <p:custDataLst>
                <p:tags r:id="rId3"/>
              </p:custDataLst>
            </p:nvPr>
          </p:nvSpPr>
          <p:spPr bwMode="auto">
            <a:xfrm>
              <a:off x="576" y="2078"/>
              <a:ext cx="1758" cy="2013"/>
            </a:xfrm>
            <a:prstGeom prst="rect">
              <a:avLst/>
            </a:prstGeom>
            <a:noFill/>
            <a:ln w="9525">
              <a:noFill/>
              <a:miter lim="800000"/>
              <a:headEnd/>
              <a:tailEnd/>
            </a:ln>
            <a:effectLst/>
          </p:spPr>
          <p:txBody>
            <a:bodyPr>
              <a:prstTxWarp prst="textNoShape">
                <a:avLst/>
              </a:prstTxWarp>
              <a:spAutoFit/>
            </a:bodyPr>
            <a:lstStyle/>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a:t>
              </a:r>
            </a:p>
            <a:p>
              <a:pPr marL="533400" indent="-533400">
                <a:lnSpc>
                  <a:spcPct val="90000"/>
                </a:lnSpc>
                <a:spcBef>
                  <a:spcPct val="70000"/>
                </a:spcBef>
                <a:spcAft>
                  <a:spcPct val="70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a:t>
              </a:r>
            </a:p>
          </p:txBody>
        </p:sp>
        <p:pic>
          <p:nvPicPr>
            <p:cNvPr id="120845" name="Picture 13" descr="M3_190"/>
            <p:cNvPicPr>
              <a:picLocks noChangeAspect="1" noChangeArrowheads="1"/>
            </p:cNvPicPr>
            <p:nvPr/>
          </p:nvPicPr>
          <p:blipFill>
            <a:blip r:embed="rId8"/>
            <a:srcRect r="3159" b="75075"/>
            <a:stretch>
              <a:fillRect/>
            </a:stretch>
          </p:blipFill>
          <p:spPr bwMode="auto">
            <a:xfrm>
              <a:off x="924" y="2022"/>
              <a:ext cx="184" cy="504"/>
            </a:xfrm>
            <a:prstGeom prst="rect">
              <a:avLst/>
            </a:prstGeom>
            <a:noFill/>
          </p:spPr>
        </p:pic>
        <p:pic>
          <p:nvPicPr>
            <p:cNvPr id="120846" name="Picture 14" descr="M3_190"/>
            <p:cNvPicPr>
              <a:picLocks noChangeAspect="1" noChangeArrowheads="1"/>
            </p:cNvPicPr>
            <p:nvPr/>
          </p:nvPicPr>
          <p:blipFill>
            <a:blip r:embed="rId8"/>
            <a:srcRect l="15790" t="23442" r="-12631" b="50446"/>
            <a:stretch>
              <a:fillRect/>
            </a:stretch>
          </p:blipFill>
          <p:spPr bwMode="auto">
            <a:xfrm>
              <a:off x="942" y="2514"/>
              <a:ext cx="184" cy="528"/>
            </a:xfrm>
            <a:prstGeom prst="rect">
              <a:avLst/>
            </a:prstGeom>
            <a:noFill/>
          </p:spPr>
        </p:pic>
        <p:pic>
          <p:nvPicPr>
            <p:cNvPr id="120847" name="Picture 15" descr="M3_190"/>
            <p:cNvPicPr>
              <a:picLocks noChangeAspect="1" noChangeArrowheads="1"/>
            </p:cNvPicPr>
            <p:nvPr/>
          </p:nvPicPr>
          <p:blipFill>
            <a:blip r:embed="rId8"/>
            <a:srcRect l="-25264" t="49852" r="12631" b="24036"/>
            <a:stretch>
              <a:fillRect/>
            </a:stretch>
          </p:blipFill>
          <p:spPr bwMode="auto">
            <a:xfrm>
              <a:off x="876" y="3066"/>
              <a:ext cx="214" cy="528"/>
            </a:xfrm>
            <a:prstGeom prst="rect">
              <a:avLst/>
            </a:prstGeom>
            <a:noFill/>
          </p:spPr>
        </p:pic>
        <p:pic>
          <p:nvPicPr>
            <p:cNvPr id="120848" name="Picture 16" descr="M3_190"/>
            <p:cNvPicPr>
              <a:picLocks noChangeAspect="1" noChangeArrowheads="1"/>
            </p:cNvPicPr>
            <p:nvPr/>
          </p:nvPicPr>
          <p:blipFill>
            <a:blip r:embed="rId8"/>
            <a:srcRect l="3159" t="76558"/>
            <a:stretch>
              <a:fillRect/>
            </a:stretch>
          </p:blipFill>
          <p:spPr bwMode="auto">
            <a:xfrm>
              <a:off x="924" y="3606"/>
              <a:ext cx="184" cy="474"/>
            </a:xfrm>
            <a:prstGeom prst="rect">
              <a:avLst/>
            </a:prstGeom>
            <a:noFill/>
          </p:spPr>
        </p:pic>
      </p:grpSp>
      <p:pic>
        <p:nvPicPr>
          <p:cNvPr id="120850" name="Picture 18" descr="LH_12-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8" name="Action Button: Forward or Next 17">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0841"/>
                                        </p:tgtEl>
                                        <p:attrNameLst>
                                          <p:attrName>style.visibility</p:attrName>
                                        </p:attrNameLst>
                                      </p:cBhvr>
                                      <p:to>
                                        <p:strVal val="visible"/>
                                      </p:to>
                                    </p:set>
                                    <p:animEffect transition="in" filter="wipe(left)">
                                      <p:cBhvr>
                                        <p:cTn id="7" dur="500"/>
                                        <p:tgtEl>
                                          <p:spTgt spid="12084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20840"/>
                                        </p:tgtEl>
                                        <p:attrNameLst>
                                          <p:attrName>style.visibility</p:attrName>
                                        </p:attrNameLst>
                                      </p:cBhvr>
                                      <p:to>
                                        <p:strVal val="visible"/>
                                      </p:to>
                                    </p:set>
                                    <p:animEffect transition="in" filter="box(out)">
                                      <p:cBhvr>
                                        <p:cTn id="11" dur="500"/>
                                        <p:tgtEl>
                                          <p:spTgt spid="1208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0839"/>
                                        </p:tgtEl>
                                        <p:attrNameLst>
                                          <p:attrName>style.visibility</p:attrName>
                                        </p:attrNameLst>
                                      </p:cBhvr>
                                      <p:to>
                                        <p:strVal val="visible"/>
                                      </p:to>
                                    </p:set>
                                    <p:animEffect transition="in" filter="wipe(left)">
                                      <p:cBhvr>
                                        <p:cTn id="15" dur="500"/>
                                        <p:tgtEl>
                                          <p:spTgt spid="12083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0837"/>
                                        </p:tgtEl>
                                        <p:attrNameLst>
                                          <p:attrName>style.visibility</p:attrName>
                                        </p:attrNameLst>
                                      </p:cBhvr>
                                      <p:to>
                                        <p:strVal val="visible"/>
                                      </p:to>
                                    </p:set>
                                    <p:animEffect transition="in" filter="box(in)">
                                      <p:cBhvr>
                                        <p:cTn id="24"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P spid="120839"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40" name="TPAnswers"/>
          <p:cNvSpPr>
            <a:spLocks noGrp="1" noChangeArrowheads="1"/>
          </p:cNvSpPr>
          <p:nvPr>
            <p:ph type="body" idx="1"/>
            <p:custDataLst>
              <p:tags r:id="rId2"/>
            </p:custDataLst>
          </p:nvPr>
        </p:nvSpPr>
        <p:spPr bwMode="hidden">
          <a:xfrm>
            <a:off x="3124200" y="5715000"/>
            <a:ext cx="1066800" cy="579438"/>
          </a:xfrm>
        </p:spPr>
        <p:txBody>
          <a:bodyPr/>
          <a:lstStyle/>
          <a:p>
            <a:pPr marL="609600" indent="-609600">
              <a:buFontTx/>
              <a:buAutoNum type="arabicPeriod"/>
            </a:pPr>
            <a:r>
              <a:rPr lang="en-US" sz="1400">
                <a:solidFill>
                  <a:schemeClr val="bg1"/>
                </a:solidFill>
              </a:rPr>
              <a:t>A</a:t>
            </a:r>
          </a:p>
          <a:p>
            <a:pPr marL="609600" indent="-609600">
              <a:buFontTx/>
              <a:buAutoNum type="arabicPeriod"/>
            </a:pPr>
            <a:r>
              <a:rPr lang="en-US" sz="1400">
                <a:solidFill>
                  <a:schemeClr val="bg1"/>
                </a:solidFill>
              </a:rPr>
              <a:t>B</a:t>
            </a:r>
          </a:p>
        </p:txBody>
      </p:sp>
      <p:sp>
        <p:nvSpPr>
          <p:cNvPr id="270341" name="Oval 5"/>
          <p:cNvSpPr>
            <a:spLocks noChangeArrowheads="1"/>
          </p:cNvSpPr>
          <p:nvPr/>
        </p:nvSpPr>
        <p:spPr bwMode="auto">
          <a:xfrm>
            <a:off x="947738" y="4157662"/>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270344"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270346" name="Picture 10" descr="Example4"/>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sp>
        <p:nvSpPr>
          <p:cNvPr id="270350" name="TPAnswers"/>
          <p:cNvSpPr>
            <a:spLocks noChangeArrowheads="1"/>
          </p:cNvSpPr>
          <p:nvPr>
            <p:custDataLst>
              <p:tags r:id="rId3"/>
            </p:custDataLst>
          </p:nvPr>
        </p:nvSpPr>
        <p:spPr bwMode="auto">
          <a:xfrm>
            <a:off x="914400" y="4132262"/>
            <a:ext cx="2790825" cy="1658938"/>
          </a:xfrm>
          <a:prstGeom prst="rect">
            <a:avLst/>
          </a:prstGeom>
          <a:noFill/>
          <a:ln w="9525">
            <a:noFill/>
            <a:miter lim="800000"/>
            <a:headEnd/>
            <a:tailEnd/>
          </a:ln>
          <a:effectLst/>
        </p:spPr>
        <p:txBody>
          <a:bodyPr>
            <a:prstTxWarp prst="textNoShape">
              <a:avLst/>
            </a:prstTxWarp>
            <a:spAutoFit/>
          </a:bodyPr>
          <a:lstStyle/>
          <a:p>
            <a:pPr marL="533400" indent="-533400">
              <a:lnSpc>
                <a:spcPct val="90000"/>
              </a:lnSpc>
              <a:spcBef>
                <a:spcPct val="83000"/>
              </a:spcBef>
              <a:spcAft>
                <a:spcPct val="83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experimental</a:t>
            </a:r>
          </a:p>
          <a:p>
            <a:pPr marL="533400" indent="-533400">
              <a:lnSpc>
                <a:spcPct val="90000"/>
              </a:lnSpc>
              <a:spcBef>
                <a:spcPct val="83000"/>
              </a:spcBef>
              <a:spcAft>
                <a:spcPct val="83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theoretical</a:t>
            </a:r>
          </a:p>
        </p:txBody>
      </p:sp>
      <p:grpSp>
        <p:nvGrpSpPr>
          <p:cNvPr id="2" name="Group 15"/>
          <p:cNvGrpSpPr>
            <a:grpSpLocks/>
          </p:cNvGrpSpPr>
          <p:nvPr/>
        </p:nvGrpSpPr>
        <p:grpSpPr bwMode="auto">
          <a:xfrm>
            <a:off x="914400" y="1504950"/>
            <a:ext cx="8305800" cy="2092326"/>
            <a:chOff x="576" y="948"/>
            <a:chExt cx="5232" cy="1318"/>
          </a:xfrm>
        </p:grpSpPr>
        <p:pic>
          <p:nvPicPr>
            <p:cNvPr id="270352" name="Picture 16" descr="M3_192"/>
            <p:cNvPicPr>
              <a:picLocks noChangeAspect="1" noChangeArrowheads="1"/>
            </p:cNvPicPr>
            <p:nvPr/>
          </p:nvPicPr>
          <p:blipFill>
            <a:blip r:embed="rId8"/>
            <a:srcRect l="37949" t="43118" r="56984" b="15138"/>
            <a:stretch>
              <a:fillRect/>
            </a:stretch>
          </p:blipFill>
          <p:spPr bwMode="auto">
            <a:xfrm>
              <a:off x="2952" y="1536"/>
              <a:ext cx="246" cy="546"/>
            </a:xfrm>
            <a:prstGeom prst="rect">
              <a:avLst/>
            </a:prstGeom>
            <a:noFill/>
          </p:spPr>
        </p:pic>
        <p:sp>
          <p:nvSpPr>
            <p:cNvPr id="270353" name="TPQuestion"/>
            <p:cNvSpPr>
              <a:spLocks noChangeArrowheads="1"/>
            </p:cNvSpPr>
            <p:nvPr/>
          </p:nvSpPr>
          <p:spPr bwMode="auto">
            <a:xfrm>
              <a:off x="576" y="948"/>
              <a:ext cx="5232" cy="1318"/>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dirty="0">
                  <a:ea typeface="Times New Roman" pitchFamily="-97" charset="0"/>
                  <a:cs typeface="Times New Roman" pitchFamily="-97" charset="0"/>
                </a:rPr>
                <a:t>A. SPEECH AND DEBATE</a:t>
              </a:r>
              <a:r>
                <a:rPr lang="en-US" sz="2400" dirty="0">
                  <a:solidFill>
                    <a:srgbClr val="00539D"/>
                  </a:solidFill>
                  <a:ea typeface="Times New Roman" pitchFamily="-97" charset="0"/>
                  <a:cs typeface="Times New Roman" pitchFamily="-97" charset="0"/>
                </a:rPr>
                <a:t>  </a:t>
              </a:r>
              <a:r>
                <a:rPr lang="en-US" sz="2400" b="1" dirty="0">
                  <a:solidFill>
                    <a:srgbClr val="0000FF"/>
                  </a:solidFill>
                  <a:ea typeface="Times New Roman" pitchFamily="-97" charset="0"/>
                  <a:cs typeface="Times New Roman" pitchFamily="-97" charset="0"/>
                </a:rPr>
                <a:t>Over the past three years,</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the probability that the school speech and debate</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team would win a meet is  </a:t>
              </a:r>
              <a:r>
                <a:rPr lang="en-US" sz="2400" b="1" dirty="0" smtClean="0">
                  <a:solidFill>
                    <a:srgbClr val="0000FF"/>
                  </a:solidFill>
                  <a:ea typeface="Times New Roman" pitchFamily="-97" charset="0"/>
                  <a:cs typeface="Times New Roman" pitchFamily="-97" charset="0"/>
                </a:rPr>
                <a:t>      </a:t>
              </a:r>
              <a:r>
                <a:rPr lang="en-US" sz="2400" b="1" dirty="0">
                  <a:solidFill>
                    <a:srgbClr val="0000FF"/>
                  </a:solidFill>
                  <a:ea typeface="Times New Roman" pitchFamily="-97" charset="0"/>
                  <a:cs typeface="Times New Roman" pitchFamily="-97" charset="0"/>
                </a:rPr>
                <a:t>Is this probability</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experimental or theoretical</a:t>
              </a:r>
              <a:r>
                <a:rPr lang="en-US" sz="2400" b="1" dirty="0" smtClean="0">
                  <a:solidFill>
                    <a:srgbClr val="0000FF"/>
                  </a:solidFill>
                  <a:ea typeface="Times New Roman" pitchFamily="-97" charset="0"/>
                  <a:cs typeface="Times New Roman" pitchFamily="-97" charset="0"/>
                </a:rPr>
                <a:t>? </a:t>
              </a:r>
              <a:endParaRPr lang="en-US" sz="2400" b="1" dirty="0">
                <a:solidFill>
                  <a:srgbClr val="0000FF"/>
                </a:solidFill>
                <a:ea typeface="Times New Roman" pitchFamily="-97" charset="0"/>
                <a:cs typeface="Times New Roman" pitchFamily="-97" charset="0"/>
              </a:endParaRPr>
            </a:p>
          </p:txBody>
        </p:sp>
      </p:grpSp>
      <p:pic>
        <p:nvPicPr>
          <p:cNvPr id="270354" name="Picture 18" descr="LH_12-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6" name="Action Button: Forward or Next 15">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0344"/>
                                        </p:tgtEl>
                                        <p:attrNameLst>
                                          <p:attrName>style.visibility</p:attrName>
                                        </p:attrNameLst>
                                      </p:cBhvr>
                                      <p:to>
                                        <p:strVal val="visible"/>
                                      </p:to>
                                    </p:set>
                                    <p:animEffect transition="in" filter="wipe(left)">
                                      <p:cBhvr>
                                        <p:cTn id="7" dur="500"/>
                                        <p:tgtEl>
                                          <p:spTgt spid="27034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70346"/>
                                        </p:tgtEl>
                                        <p:attrNameLst>
                                          <p:attrName>style.visibility</p:attrName>
                                        </p:attrNameLst>
                                      </p:cBhvr>
                                      <p:to>
                                        <p:strVal val="visible"/>
                                      </p:to>
                                    </p:set>
                                    <p:animEffect transition="in" filter="box(out)">
                                      <p:cBhvr>
                                        <p:cTn id="11" dur="500"/>
                                        <p:tgtEl>
                                          <p:spTgt spid="2703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0350"/>
                                        </p:tgtEl>
                                        <p:attrNameLst>
                                          <p:attrName>style.visibility</p:attrName>
                                        </p:attrNameLst>
                                      </p:cBhvr>
                                      <p:to>
                                        <p:strVal val="visible"/>
                                      </p:to>
                                    </p:set>
                                    <p:animEffect transition="in" filter="wipe(left)">
                                      <p:cBhvr>
                                        <p:cTn id="19" dur="500"/>
                                        <p:tgtEl>
                                          <p:spTgt spid="27035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0341"/>
                                        </p:tgtEl>
                                        <p:attrNameLst>
                                          <p:attrName>style.visibility</p:attrName>
                                        </p:attrNameLst>
                                      </p:cBhvr>
                                      <p:to>
                                        <p:strVal val="visible"/>
                                      </p:to>
                                    </p:set>
                                    <p:animEffect transition="in" filter="box(in)">
                                      <p:cBhvr>
                                        <p:cTn id="24"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50"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23909" name="Oval 5"/>
          <p:cNvSpPr>
            <a:spLocks noChangeArrowheads="1"/>
          </p:cNvSpPr>
          <p:nvPr/>
        </p:nvSpPr>
        <p:spPr bwMode="auto">
          <a:xfrm>
            <a:off x="4113870" y="5609495"/>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23910" name="TPAnswers"/>
          <p:cNvSpPr>
            <a:spLocks noChangeArrowheads="1"/>
          </p:cNvSpPr>
          <p:nvPr>
            <p:custDataLst>
              <p:tags r:id="rId3"/>
            </p:custDataLst>
          </p:nvPr>
        </p:nvSpPr>
        <p:spPr bwMode="auto">
          <a:xfrm>
            <a:off x="1828800" y="4887182"/>
            <a:ext cx="5257800" cy="1132618"/>
          </a:xfrm>
          <a:prstGeom prst="rect">
            <a:avLst/>
          </a:prstGeom>
          <a:noFill/>
          <a:ln w="9525">
            <a:noFill/>
            <a:miter lim="800000"/>
            <a:headEnd/>
            <a:tailEnd/>
          </a:ln>
          <a:effectLst/>
        </p:spPr>
        <p:txBody>
          <a:bodyPr>
            <a:prstTxWarp prst="textNoShape">
              <a:avLst/>
            </a:prstTxWarp>
            <a:spAutoFit/>
          </a:bodyPr>
          <a:lstStyle/>
          <a:p>
            <a:pPr marL="533400" indent="-533400">
              <a:lnSpc>
                <a:spcPct val="90000"/>
              </a:lnSpc>
              <a:spcBef>
                <a:spcPct val="50000"/>
              </a:spcBef>
              <a:spcAft>
                <a:spcPct val="50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16 </a:t>
            </a:r>
            <a:r>
              <a:rPr lang="pt-BR" sz="2400" dirty="0" smtClean="0">
                <a:solidFill>
                  <a:schemeClr val="tx1"/>
                </a:solidFill>
                <a:sym typeface="Symbol" pitchFamily="-97" charset="2"/>
              </a:rPr>
              <a:t>meets		</a:t>
            </a:r>
            <a:r>
              <a:rPr lang="pt-BR" sz="2400" dirty="0">
                <a:solidFill>
                  <a:srgbClr val="00539D"/>
                </a:solidFill>
                <a:sym typeface="Symbol" pitchFamily="-97" charset="2"/>
              </a:rPr>
              <a:t>B.</a:t>
            </a:r>
            <a:r>
              <a:rPr lang="pt-BR" sz="2400" dirty="0">
                <a:solidFill>
                  <a:schemeClr val="tx1"/>
                </a:solidFill>
                <a:sym typeface="Symbol" pitchFamily="-97" charset="2"/>
              </a:rPr>
              <a:t>   18 meets</a:t>
            </a:r>
          </a:p>
          <a:p>
            <a:pPr marL="533400" indent="-533400">
              <a:lnSpc>
                <a:spcPct val="90000"/>
              </a:lnSpc>
              <a:spcBef>
                <a:spcPct val="50000"/>
              </a:spcBef>
              <a:spcAft>
                <a:spcPct val="50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20 meets</a:t>
            </a:r>
            <a:r>
              <a:rPr lang="pt-BR" sz="2400" dirty="0" smtClean="0">
                <a:solidFill>
                  <a:schemeClr val="tx1"/>
                </a:solidFill>
                <a:sym typeface="Symbol" pitchFamily="-97" charset="2"/>
              </a:rPr>
              <a:t>		</a:t>
            </a:r>
            <a:r>
              <a:rPr lang="pt-BR" sz="2400" dirty="0" smtClean="0">
                <a:solidFill>
                  <a:srgbClr val="00539D"/>
                </a:solidFill>
                <a:sym typeface="Symbol" pitchFamily="-97" charset="2"/>
              </a:rPr>
              <a:t>D</a:t>
            </a:r>
            <a:r>
              <a:rPr lang="pt-BR" sz="2400" dirty="0">
                <a:solidFill>
                  <a:srgbClr val="00539D"/>
                </a:solidFill>
                <a:sym typeface="Symbol" pitchFamily="-97" charset="2"/>
              </a:rPr>
              <a:t>.</a:t>
            </a:r>
            <a:r>
              <a:rPr lang="pt-BR" sz="2400" dirty="0">
                <a:solidFill>
                  <a:schemeClr val="tx1"/>
                </a:solidFill>
                <a:sym typeface="Symbol" pitchFamily="-97" charset="2"/>
              </a:rPr>
              <a:t>   25 meets</a:t>
            </a:r>
          </a:p>
        </p:txBody>
      </p:sp>
      <p:pic>
        <p:nvPicPr>
          <p:cNvPr id="123912"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123914" name="Picture 10" descr="Example4"/>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grpSp>
        <p:nvGrpSpPr>
          <p:cNvPr id="2" name="Group 16"/>
          <p:cNvGrpSpPr>
            <a:grpSpLocks/>
          </p:cNvGrpSpPr>
          <p:nvPr/>
        </p:nvGrpSpPr>
        <p:grpSpPr bwMode="auto">
          <a:xfrm>
            <a:off x="990600" y="1497013"/>
            <a:ext cx="8305800" cy="2646363"/>
            <a:chOff x="624" y="943"/>
            <a:chExt cx="5232" cy="1667"/>
          </a:xfrm>
        </p:grpSpPr>
        <p:pic>
          <p:nvPicPr>
            <p:cNvPr id="123918" name="Picture 14" descr="M3_192"/>
            <p:cNvPicPr>
              <a:picLocks noChangeAspect="1" noChangeArrowheads="1"/>
            </p:cNvPicPr>
            <p:nvPr/>
          </p:nvPicPr>
          <p:blipFill>
            <a:blip r:embed="rId8"/>
            <a:srcRect l="37949" t="43118" r="56984" b="15138"/>
            <a:stretch>
              <a:fillRect/>
            </a:stretch>
          </p:blipFill>
          <p:spPr bwMode="auto">
            <a:xfrm>
              <a:off x="2952" y="1536"/>
              <a:ext cx="246" cy="546"/>
            </a:xfrm>
            <a:prstGeom prst="rect">
              <a:avLst/>
            </a:prstGeom>
            <a:noFill/>
          </p:spPr>
        </p:pic>
        <p:sp>
          <p:nvSpPr>
            <p:cNvPr id="123911" name="TPQuestion"/>
            <p:cNvSpPr>
              <a:spLocks noChangeArrowheads="1"/>
            </p:cNvSpPr>
            <p:nvPr/>
          </p:nvSpPr>
          <p:spPr bwMode="auto">
            <a:xfrm>
              <a:off x="624" y="943"/>
              <a:ext cx="5232" cy="1667"/>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dirty="0">
                  <a:ea typeface="Times New Roman" pitchFamily="-97" charset="0"/>
                  <a:cs typeface="Times New Roman" pitchFamily="-97" charset="0"/>
                </a:rPr>
                <a:t>B. SPEECH AND DEBATE</a:t>
              </a:r>
              <a:r>
                <a:rPr lang="en-US" sz="2400" dirty="0">
                  <a:solidFill>
                    <a:srgbClr val="00539D"/>
                  </a:solidFill>
                  <a:ea typeface="Times New Roman" pitchFamily="-97" charset="0"/>
                  <a:cs typeface="Times New Roman" pitchFamily="-97" charset="0"/>
                </a:rPr>
                <a:t>  </a:t>
              </a:r>
              <a:r>
                <a:rPr lang="en-US" sz="2400" b="1" dirty="0">
                  <a:solidFill>
                    <a:srgbClr val="0000FF"/>
                  </a:solidFill>
                  <a:ea typeface="Times New Roman" pitchFamily="-97" charset="0"/>
                  <a:cs typeface="Times New Roman" pitchFamily="-97" charset="0"/>
                </a:rPr>
                <a:t>Over the past three years,</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the probability that the school speech and debate</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team would win a meet is       If the team wants to win</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20 more meets in the next 3 years, how many meets</a:t>
              </a: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1600" b="1" dirty="0">
                  <a:solidFill>
                    <a:srgbClr val="0000FF"/>
                  </a:solidFill>
                  <a:ea typeface="Times New Roman" pitchFamily="-97" charset="0"/>
                  <a:cs typeface="Times New Roman" pitchFamily="-97" charset="0"/>
                </a:rPr>
                <a:t/>
              </a:r>
              <a:br>
                <a:rPr lang="en-US" sz="1600" b="1" dirty="0">
                  <a:solidFill>
                    <a:srgbClr val="0000FF"/>
                  </a:solidFill>
                  <a:ea typeface="Times New Roman" pitchFamily="-97" charset="0"/>
                  <a:cs typeface="Times New Roman" pitchFamily="-97" charset="0"/>
                </a:rPr>
              </a:br>
              <a:r>
                <a:rPr lang="en-US" sz="2400" b="1" dirty="0">
                  <a:solidFill>
                    <a:srgbClr val="0000FF"/>
                  </a:solidFill>
                  <a:ea typeface="Times New Roman" pitchFamily="-97" charset="0"/>
                  <a:cs typeface="Times New Roman" pitchFamily="-97" charset="0"/>
                </a:rPr>
                <a:t>should the team enter?</a:t>
              </a:r>
            </a:p>
          </p:txBody>
        </p:sp>
      </p:grpSp>
      <p:pic>
        <p:nvPicPr>
          <p:cNvPr id="123921" name="Picture 17" descr="LH_12-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5" name="Action Button: Forward or Next 14">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910"/>
                                        </p:tgtEl>
                                        <p:attrNameLst>
                                          <p:attrName>style.visibility</p:attrName>
                                        </p:attrNameLst>
                                      </p:cBhvr>
                                      <p:to>
                                        <p:strVal val="visible"/>
                                      </p:to>
                                    </p:set>
                                    <p:animEffect transition="in" filter="wipe(left)">
                                      <p:cBhvr>
                                        <p:cTn id="11" dur="500"/>
                                        <p:tgtEl>
                                          <p:spTgt spid="1239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3909"/>
                                        </p:tgtEl>
                                        <p:attrNameLst>
                                          <p:attrName>style.visibility</p:attrName>
                                        </p:attrNameLst>
                                      </p:cBhvr>
                                      <p:to>
                                        <p:strVal val="visible"/>
                                      </p:to>
                                    </p:set>
                                    <p:animEffect transition="in" filter="box(in)">
                                      <p:cBhvr>
                                        <p:cTn id="16"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3560" name="Picture 24"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3561" name="Picture 25"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3539"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93541" name="Oval 5"/>
          <p:cNvSpPr>
            <a:spLocks noChangeArrowheads="1"/>
          </p:cNvSpPr>
          <p:nvPr/>
        </p:nvSpPr>
        <p:spPr bwMode="auto">
          <a:xfrm>
            <a:off x="1100138" y="4648200"/>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3542" name="TPAnswers"/>
          <p:cNvSpPr>
            <a:spLocks noChangeArrowheads="1"/>
          </p:cNvSpPr>
          <p:nvPr>
            <p:custDataLst>
              <p:tags r:id="rId3"/>
            </p:custDataLst>
          </p:nvPr>
        </p:nvSpPr>
        <p:spPr bwMode="auto">
          <a:xfrm>
            <a:off x="1066800" y="3009900"/>
            <a:ext cx="4953000" cy="2795588"/>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30000"/>
              </a:spcBef>
              <a:spcAft>
                <a:spcPct val="30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352 possible ID numbers</a:t>
            </a:r>
          </a:p>
          <a:p>
            <a:pPr marL="533400" indent="-533400">
              <a:lnSpc>
                <a:spcPct val="90000"/>
              </a:lnSpc>
              <a:spcBef>
                <a:spcPct val="30000"/>
              </a:spcBef>
              <a:spcAft>
                <a:spcPct val="30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1,676 possible ID numbers</a:t>
            </a:r>
          </a:p>
          <a:p>
            <a:pPr marL="533400" indent="-533400">
              <a:lnSpc>
                <a:spcPct val="90000"/>
              </a:lnSpc>
              <a:spcBef>
                <a:spcPct val="30000"/>
              </a:spcBef>
              <a:spcAft>
                <a:spcPct val="30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15,600 possible ID numbers</a:t>
            </a:r>
          </a:p>
          <a:p>
            <a:pPr marL="533400" indent="-533400">
              <a:lnSpc>
                <a:spcPct val="90000"/>
              </a:lnSpc>
              <a:spcBef>
                <a:spcPct val="30000"/>
              </a:spcBef>
              <a:spcAft>
                <a:spcPct val="30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676,000 possible ID numbers</a:t>
            </a:r>
          </a:p>
        </p:txBody>
      </p:sp>
      <p:sp>
        <p:nvSpPr>
          <p:cNvPr id="193543"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a:solidFill>
                  <a:srgbClr val="00539D"/>
                </a:solidFill>
                <a:ea typeface="Times New Roman" pitchFamily="-97" charset="0"/>
                <a:cs typeface="Times New Roman" pitchFamily="-97" charset="0"/>
              </a:rPr>
              <a:t>A university gives each student an ID number with 2 letters (A–Z) followed by 3 digits (0–9). How many possible ID numbers are there?</a:t>
            </a:r>
          </a:p>
        </p:txBody>
      </p:sp>
      <p:pic>
        <p:nvPicPr>
          <p:cNvPr id="193546"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193547"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193551"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193552" name="Text Box 16"/>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12-1)</a:t>
            </a:r>
          </a:p>
        </p:txBody>
      </p:sp>
      <p:pic>
        <p:nvPicPr>
          <p:cNvPr id="193553"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18" name="Picture 8" descr="Example1"/>
          <p:cNvPicPr>
            <a:picLocks noChangeAspect="1" noChangeArrowheads="1"/>
          </p:cNvPicPr>
          <p:nvPr/>
        </p:nvPicPr>
        <p:blipFill>
          <a:blip r:embed="rId12"/>
          <a:srcRect/>
          <a:stretch>
            <a:fillRect/>
          </a:stretch>
        </p:blipFill>
        <p:spPr bwMode="auto">
          <a:xfrm>
            <a:off x="609600" y="165735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3543"/>
                                        </p:tgtEl>
                                        <p:attrNameLst>
                                          <p:attrName>style.visibility</p:attrName>
                                        </p:attrNameLst>
                                      </p:cBhvr>
                                      <p:to>
                                        <p:strVal val="visible"/>
                                      </p:to>
                                    </p:set>
                                    <p:animEffect transition="in" filter="wipe(left)">
                                      <p:cBhvr>
                                        <p:cTn id="7" dur="500"/>
                                        <p:tgtEl>
                                          <p:spTgt spid="1935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3542"/>
                                        </p:tgtEl>
                                        <p:attrNameLst>
                                          <p:attrName>style.visibility</p:attrName>
                                        </p:attrNameLst>
                                      </p:cBhvr>
                                      <p:to>
                                        <p:strVal val="visible"/>
                                      </p:to>
                                    </p:set>
                                    <p:animEffect transition="in" filter="wipe(left)">
                                      <p:cBhvr>
                                        <p:cTn id="11" dur="500"/>
                                        <p:tgtEl>
                                          <p:spTgt spid="19354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3541"/>
                                        </p:tgtEl>
                                        <p:attrNameLst>
                                          <p:attrName>style.visibility</p:attrName>
                                        </p:attrNameLst>
                                      </p:cBhvr>
                                      <p:to>
                                        <p:strVal val="visible"/>
                                      </p:to>
                                    </p:set>
                                    <p:animEffect transition="in" filter="box(in)">
                                      <p:cBhvr>
                                        <p:cTn id="16" dur="500"/>
                                        <p:tgtEl>
                                          <p:spTgt spid="193541"/>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ou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193542" grpId="0" autoUpdateAnimBg="0"/>
      <p:bldP spid="193543"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15" name="Picture 15"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128003"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p:spPr>
      </p:pic>
      <p:pic>
        <p:nvPicPr>
          <p:cNvPr id="128004"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p:spPr>
      </p:pic>
      <p:pic>
        <p:nvPicPr>
          <p:cNvPr id="128005" name="Picture 5"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p:spPr>
      </p:pic>
      <p:pic>
        <p:nvPicPr>
          <p:cNvPr id="128006" name="Picture 6"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p:spPr>
      </p:pic>
      <p:pic>
        <p:nvPicPr>
          <p:cNvPr id="128011" name="Picture 11"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pic>
        <p:nvPicPr>
          <p:cNvPr id="128013" name="Picture 13" descr="Math NAV-Online">
            <a:hlinkClick r:id="rId11" highlightClick="1"/>
          </p:cNvPr>
          <p:cNvPicPr>
            <a:picLocks noChangeAspect="1" noChangeArrowheads="1"/>
          </p:cNvPicPr>
          <p:nvPr/>
        </p:nvPicPr>
        <p:blipFill>
          <a:blip r:embed="rId12"/>
          <a:srcRect/>
          <a:stretch>
            <a:fillRect/>
          </a:stretch>
        </p:blipFill>
        <p:spPr bwMode="hidden">
          <a:xfrm>
            <a:off x="5057775" y="6503988"/>
            <a:ext cx="609600" cy="334962"/>
          </a:xfrm>
          <a:prstGeom prst="rect">
            <a:avLst/>
          </a:prstGeom>
          <a:noFill/>
        </p:spPr>
      </p:pic>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5" name="Picture 2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4586" name="Picture 26"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456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94565" name="Oval 5"/>
          <p:cNvSpPr>
            <a:spLocks noChangeArrowheads="1"/>
          </p:cNvSpPr>
          <p:nvPr/>
        </p:nvSpPr>
        <p:spPr bwMode="auto">
          <a:xfrm>
            <a:off x="1100138" y="5138738"/>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4566" name="TPAnswers"/>
          <p:cNvSpPr>
            <a:spLocks noChangeArrowheads="1"/>
          </p:cNvSpPr>
          <p:nvPr>
            <p:custDataLst>
              <p:tags r:id="rId3"/>
            </p:custDataLst>
          </p:nvPr>
        </p:nvSpPr>
        <p:spPr bwMode="auto">
          <a:xfrm>
            <a:off x="1066800" y="3754438"/>
            <a:ext cx="3792538" cy="2722562"/>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3</a:t>
            </a:r>
          </a:p>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4</a:t>
            </a:r>
          </a:p>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12</a:t>
            </a:r>
          </a:p>
          <a:p>
            <a:pPr marL="533400" indent="-533400">
              <a:lnSpc>
                <a:spcPct val="90000"/>
              </a:lnSpc>
              <a:spcBef>
                <a:spcPct val="50000"/>
              </a:spcBef>
              <a:spcAft>
                <a:spcPct val="50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64</a:t>
            </a:r>
          </a:p>
        </p:txBody>
      </p:sp>
      <p:sp>
        <p:nvSpPr>
          <p:cNvPr id="194567" name="TPQuestion"/>
          <p:cNvSpPr>
            <a:spLocks noChangeArrowheads="1"/>
          </p:cNvSpPr>
          <p:nvPr/>
        </p:nvSpPr>
        <p:spPr bwMode="auto">
          <a:xfrm>
            <a:off x="685800" y="1800225"/>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a:solidFill>
                  <a:srgbClr val="00539D"/>
                </a:solidFill>
                <a:ea typeface="Times New Roman" pitchFamily="-97" charset="0"/>
                <a:cs typeface="Times New Roman" pitchFamily="-97" charset="0"/>
              </a:rPr>
              <a:t>Lindsey and Barbara are going to a pizza shop. They can order a pepperoni, sausage, Canadian bacon, or hamburger pizza. The pizzas can be made thin, regular, or thick crust. How many different pizzas can they order?</a:t>
            </a:r>
          </a:p>
        </p:txBody>
      </p:sp>
      <p:pic>
        <p:nvPicPr>
          <p:cNvPr id="194571" name="Picture 11"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p:spPr>
      </p:pic>
      <p:pic>
        <p:nvPicPr>
          <p:cNvPr id="194572" name="Picture 12"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p:spPr>
      </p:pic>
      <p:pic>
        <p:nvPicPr>
          <p:cNvPr id="194576"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sp>
        <p:nvSpPr>
          <p:cNvPr id="194577" name="Text Box 17"/>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12-1)</a:t>
            </a:r>
          </a:p>
        </p:txBody>
      </p:sp>
      <p:pic>
        <p:nvPicPr>
          <p:cNvPr id="194578"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pic>
        <p:nvPicPr>
          <p:cNvPr id="194589" name="Picture 29" descr="CAStdPrac"/>
          <p:cNvPicPr>
            <a:picLocks noChangeAspect="1" noChangeArrowheads="1"/>
          </p:cNvPicPr>
          <p:nvPr/>
        </p:nvPicPr>
        <p:blipFill>
          <a:blip r:embed="rId12"/>
          <a:srcRect/>
          <a:stretch>
            <a:fillRect/>
          </a:stretch>
        </p:blipFill>
        <p:spPr bwMode="auto">
          <a:xfrm>
            <a:off x="414338" y="1231900"/>
            <a:ext cx="2017712" cy="376238"/>
          </a:xfrm>
          <a:prstGeom prst="rect">
            <a:avLst/>
          </a:prstGeom>
          <a:noFill/>
        </p:spPr>
      </p:pic>
      <p:pic>
        <p:nvPicPr>
          <p:cNvPr id="19" name="Picture 8" descr="Example2"/>
          <p:cNvPicPr>
            <a:picLocks noChangeAspect="1" noChangeArrowheads="1"/>
          </p:cNvPicPr>
          <p:nvPr/>
        </p:nvPicPr>
        <p:blipFill>
          <a:blip r:embed="rId13"/>
          <a:srcRect/>
          <a:stretch>
            <a:fillRect/>
          </a:stretch>
        </p:blipFill>
        <p:spPr bwMode="auto">
          <a:xfrm>
            <a:off x="573088" y="19050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4589"/>
                                        </p:tgtEl>
                                        <p:attrNameLst>
                                          <p:attrName>style.visibility</p:attrName>
                                        </p:attrNameLst>
                                      </p:cBhvr>
                                      <p:to>
                                        <p:strVal val="visible"/>
                                      </p:to>
                                    </p:set>
                                    <p:animEffect transition="in" filter="wipe(left)">
                                      <p:cBhvr>
                                        <p:cTn id="7" dur="500"/>
                                        <p:tgtEl>
                                          <p:spTgt spid="19458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567"/>
                                        </p:tgtEl>
                                        <p:attrNameLst>
                                          <p:attrName>style.visibility</p:attrName>
                                        </p:attrNameLst>
                                      </p:cBhvr>
                                      <p:to>
                                        <p:strVal val="visible"/>
                                      </p:to>
                                    </p:set>
                                    <p:animEffect transition="in" filter="wipe(left)">
                                      <p:cBhvr>
                                        <p:cTn id="11" dur="500"/>
                                        <p:tgtEl>
                                          <p:spTgt spid="1945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566"/>
                                        </p:tgtEl>
                                        <p:attrNameLst>
                                          <p:attrName>style.visibility</p:attrName>
                                        </p:attrNameLst>
                                      </p:cBhvr>
                                      <p:to>
                                        <p:strVal val="visible"/>
                                      </p:to>
                                    </p:set>
                                    <p:animEffect transition="in" filter="wipe(left)">
                                      <p:cBhvr>
                                        <p:cTn id="15" dur="500"/>
                                        <p:tgtEl>
                                          <p:spTgt spid="19456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4565"/>
                                        </p:tgtEl>
                                        <p:attrNameLst>
                                          <p:attrName>style.visibility</p:attrName>
                                        </p:attrNameLst>
                                      </p:cBhvr>
                                      <p:to>
                                        <p:strVal val="visible"/>
                                      </p:to>
                                    </p:set>
                                    <p:animEffect transition="in" filter="box(in)">
                                      <p:cBhvr>
                                        <p:cTn id="20" dur="500"/>
                                        <p:tgtEl>
                                          <p:spTgt spid="194565"/>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out)">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P spid="194566" grpId="0" autoUpdateAnimBg="0"/>
      <p:bldP spid="194567"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7899" name="Picture 27"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7900" name="Picture 28"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7874"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207877" name="Oval 5"/>
          <p:cNvSpPr>
            <a:spLocks noChangeArrowheads="1"/>
          </p:cNvSpPr>
          <p:nvPr/>
        </p:nvSpPr>
        <p:spPr bwMode="auto">
          <a:xfrm>
            <a:off x="1090613" y="4652963"/>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7879" name="TPQuestion"/>
          <p:cNvSpPr>
            <a:spLocks noChangeArrowheads="1"/>
          </p:cNvSpPr>
          <p:nvPr/>
        </p:nvSpPr>
        <p:spPr bwMode="auto">
          <a:xfrm>
            <a:off x="685800" y="1657350"/>
            <a:ext cx="8153400" cy="749300"/>
          </a:xfrm>
          <a:prstGeom prst="rect">
            <a:avLst/>
          </a:prstGeom>
          <a:noFill/>
          <a:ln w="9525">
            <a:noFill/>
            <a:miter lim="800000"/>
            <a:headEnd/>
            <a:tailEnd/>
          </a:ln>
          <a:effectLst/>
        </p:spPr>
        <p:txBody>
          <a:bodyPr>
            <a:prstTxWarp prst="textNoShape">
              <a:avLst/>
            </a:prstTxWarp>
            <a:spAutoFit/>
          </a:bodyPr>
          <a:lstStyle/>
          <a:p>
            <a:pPr marL="342900">
              <a:lnSpc>
                <a:spcPct val="90000"/>
              </a:lnSpc>
            </a:pPr>
            <a:r>
              <a:rPr lang="en-US" sz="2400">
                <a:solidFill>
                  <a:srgbClr val="00539D"/>
                </a:solidFill>
                <a:ea typeface="Times New Roman" pitchFamily="-97" charset="0"/>
                <a:cs typeface="Times New Roman" pitchFamily="-97" charset="0"/>
              </a:rPr>
              <a:t>A day of the week is picked at random and a number cube is tossed. Find </a:t>
            </a:r>
            <a:r>
              <a:rPr lang="en-US" sz="2400" i="1">
                <a:solidFill>
                  <a:srgbClr val="00539D"/>
                </a:solidFill>
                <a:ea typeface="Times New Roman" pitchFamily="-97" charset="0"/>
                <a:cs typeface="Times New Roman" pitchFamily="-97" charset="0"/>
              </a:rPr>
              <a:t>P</a:t>
            </a:r>
            <a:r>
              <a:rPr lang="en-US" sz="2400">
                <a:solidFill>
                  <a:srgbClr val="00539D"/>
                </a:solidFill>
                <a:ea typeface="Times New Roman" pitchFamily="-97" charset="0"/>
                <a:cs typeface="Times New Roman" pitchFamily="-97" charset="0"/>
              </a:rPr>
              <a:t>(begins with S and 4).</a:t>
            </a:r>
          </a:p>
        </p:txBody>
      </p:sp>
      <p:pic>
        <p:nvPicPr>
          <p:cNvPr id="20788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07883" name="Picture 11" descr="Math NAV-BKD2DEAD">
            <a:hlinkClick r:id="" action="ppaction://noaction"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07888"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pic>
        <p:nvPicPr>
          <p:cNvPr id="207890"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grpSp>
        <p:nvGrpSpPr>
          <p:cNvPr id="2" name="Group 26"/>
          <p:cNvGrpSpPr>
            <a:grpSpLocks/>
          </p:cNvGrpSpPr>
          <p:nvPr/>
        </p:nvGrpSpPr>
        <p:grpSpPr bwMode="auto">
          <a:xfrm>
            <a:off x="1066800" y="2590800"/>
            <a:ext cx="2790825" cy="3586163"/>
            <a:chOff x="672" y="1632"/>
            <a:chExt cx="1758" cy="2259"/>
          </a:xfrm>
        </p:grpSpPr>
        <p:pic>
          <p:nvPicPr>
            <p:cNvPr id="207896" name="Picture 24" descr="5mc_1"/>
            <p:cNvPicPr>
              <a:picLocks noChangeAspect="1" noChangeArrowheads="1"/>
            </p:cNvPicPr>
            <p:nvPr/>
          </p:nvPicPr>
          <p:blipFill>
            <a:blip r:embed="rId12"/>
            <a:srcRect t="49925" b="23923"/>
            <a:stretch>
              <a:fillRect/>
            </a:stretch>
          </p:blipFill>
          <p:spPr bwMode="auto">
            <a:xfrm>
              <a:off x="1051" y="2796"/>
              <a:ext cx="299" cy="528"/>
            </a:xfrm>
            <a:prstGeom prst="rect">
              <a:avLst/>
            </a:prstGeom>
            <a:noFill/>
          </p:spPr>
        </p:pic>
        <p:sp>
          <p:nvSpPr>
            <p:cNvPr id="207878" name="TPAnswers"/>
            <p:cNvSpPr>
              <a:spLocks noChangeArrowheads="1"/>
            </p:cNvSpPr>
            <p:nvPr>
              <p:custDataLst>
                <p:tags r:id="rId3"/>
              </p:custDataLst>
            </p:nvPr>
          </p:nvSpPr>
          <p:spPr bwMode="auto">
            <a:xfrm>
              <a:off x="672" y="1752"/>
              <a:ext cx="1758" cy="2124"/>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a:t>
              </a:r>
            </a:p>
          </p:txBody>
        </p:sp>
        <p:pic>
          <p:nvPicPr>
            <p:cNvPr id="207893" name="Picture 21" descr="5mc_1"/>
            <p:cNvPicPr>
              <a:picLocks noChangeAspect="1" noChangeArrowheads="1"/>
            </p:cNvPicPr>
            <p:nvPr/>
          </p:nvPicPr>
          <p:blipFill>
            <a:blip r:embed="rId12"/>
            <a:srcRect b="73848"/>
            <a:stretch>
              <a:fillRect/>
            </a:stretch>
          </p:blipFill>
          <p:spPr bwMode="auto">
            <a:xfrm>
              <a:off x="1051" y="1632"/>
              <a:ext cx="299" cy="528"/>
            </a:xfrm>
            <a:prstGeom prst="rect">
              <a:avLst/>
            </a:prstGeom>
            <a:noFill/>
          </p:spPr>
        </p:pic>
        <p:pic>
          <p:nvPicPr>
            <p:cNvPr id="207895" name="Picture 23" descr="5mc_1"/>
            <p:cNvPicPr>
              <a:picLocks noChangeAspect="1" noChangeArrowheads="1"/>
            </p:cNvPicPr>
            <p:nvPr/>
          </p:nvPicPr>
          <p:blipFill>
            <a:blip r:embed="rId12"/>
            <a:srcRect t="23775" r="3679" b="47696"/>
            <a:stretch>
              <a:fillRect/>
            </a:stretch>
          </p:blipFill>
          <p:spPr bwMode="auto">
            <a:xfrm>
              <a:off x="1051" y="2196"/>
              <a:ext cx="288" cy="576"/>
            </a:xfrm>
            <a:prstGeom prst="rect">
              <a:avLst/>
            </a:prstGeom>
            <a:noFill/>
          </p:spPr>
        </p:pic>
        <p:pic>
          <p:nvPicPr>
            <p:cNvPr id="207897" name="Picture 25" descr="5mc_1"/>
            <p:cNvPicPr>
              <a:picLocks noChangeAspect="1" noChangeArrowheads="1"/>
            </p:cNvPicPr>
            <p:nvPr/>
          </p:nvPicPr>
          <p:blipFill>
            <a:blip r:embed="rId12"/>
            <a:srcRect t="76077"/>
            <a:stretch>
              <a:fillRect/>
            </a:stretch>
          </p:blipFill>
          <p:spPr bwMode="auto">
            <a:xfrm>
              <a:off x="1051" y="3408"/>
              <a:ext cx="299" cy="483"/>
            </a:xfrm>
            <a:prstGeom prst="rect">
              <a:avLst/>
            </a:prstGeom>
            <a:noFill/>
          </p:spPr>
        </p:pic>
      </p:grpSp>
      <p:sp>
        <p:nvSpPr>
          <p:cNvPr id="207901" name="Text Box 29"/>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12-2)</a:t>
            </a:r>
          </a:p>
        </p:txBody>
      </p:sp>
      <p:pic>
        <p:nvPicPr>
          <p:cNvPr id="23" name="Picture 8" descr="Example3"/>
          <p:cNvPicPr>
            <a:picLocks noChangeAspect="1" noChangeArrowheads="1"/>
          </p:cNvPicPr>
          <p:nvPr/>
        </p:nvPicPr>
        <p:blipFill>
          <a:blip r:embed="rId13"/>
          <a:srcRect/>
          <a:stretch>
            <a:fillRect/>
          </a:stretch>
        </p:blipFill>
        <p:spPr bwMode="auto">
          <a:xfrm>
            <a:off x="573088" y="17526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left)">
                                      <p:cBhvr>
                                        <p:cTn id="7" dur="500"/>
                                        <p:tgtEl>
                                          <p:spTgt spid="2078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7877"/>
                                        </p:tgtEl>
                                        <p:attrNameLst>
                                          <p:attrName>style.visibility</p:attrName>
                                        </p:attrNameLst>
                                      </p:cBhvr>
                                      <p:to>
                                        <p:strVal val="visible"/>
                                      </p:to>
                                    </p:set>
                                    <p:animEffect transition="in" filter="box(in)">
                                      <p:cBhvr>
                                        <p:cTn id="16" dur="500"/>
                                        <p:tgtEl>
                                          <p:spTgt spid="20787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ou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P spid="207879"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8921" name="Picture 2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8922" name="Picture 26"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8899"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08901" name="Oval 5"/>
          <p:cNvSpPr>
            <a:spLocks noChangeArrowheads="1"/>
          </p:cNvSpPr>
          <p:nvPr/>
        </p:nvSpPr>
        <p:spPr bwMode="auto">
          <a:xfrm>
            <a:off x="1090613" y="2795588"/>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8903"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a:solidFill>
                  <a:srgbClr val="00539D"/>
                </a:solidFill>
                <a:ea typeface="Times New Roman" pitchFamily="-97" charset="0"/>
                <a:cs typeface="Times New Roman" pitchFamily="-97" charset="0"/>
              </a:rPr>
              <a:t>A day of the week is picked at random and a number cube is tossed. Find </a:t>
            </a:r>
            <a:r>
              <a:rPr lang="en-US" sz="2400" i="1">
                <a:solidFill>
                  <a:srgbClr val="00539D"/>
                </a:solidFill>
                <a:ea typeface="Times New Roman" pitchFamily="-97" charset="0"/>
                <a:cs typeface="Times New Roman" pitchFamily="-97" charset="0"/>
              </a:rPr>
              <a:t>P</a:t>
            </a:r>
            <a:r>
              <a:rPr lang="en-US" sz="2400">
                <a:solidFill>
                  <a:srgbClr val="00539D"/>
                </a:solidFill>
                <a:ea typeface="Times New Roman" pitchFamily="-97" charset="0"/>
                <a:cs typeface="Times New Roman" pitchFamily="-97" charset="0"/>
              </a:rPr>
              <a:t>(Wednesday and 3).</a:t>
            </a:r>
          </a:p>
        </p:txBody>
      </p:sp>
      <p:pic>
        <p:nvPicPr>
          <p:cNvPr id="208906"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08907"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08911"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pic>
        <p:nvPicPr>
          <p:cNvPr id="208913"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grpSp>
        <p:nvGrpSpPr>
          <p:cNvPr id="2" name="Group 24"/>
          <p:cNvGrpSpPr>
            <a:grpSpLocks/>
          </p:cNvGrpSpPr>
          <p:nvPr/>
        </p:nvGrpSpPr>
        <p:grpSpPr bwMode="auto">
          <a:xfrm>
            <a:off x="1066800" y="2590800"/>
            <a:ext cx="2790825" cy="3586163"/>
            <a:chOff x="672" y="1632"/>
            <a:chExt cx="1758" cy="2259"/>
          </a:xfrm>
        </p:grpSpPr>
        <p:pic>
          <p:nvPicPr>
            <p:cNvPr id="208918" name="Picture 22" descr="5mc_2"/>
            <p:cNvPicPr>
              <a:picLocks noChangeAspect="1" noChangeArrowheads="1"/>
            </p:cNvPicPr>
            <p:nvPr/>
          </p:nvPicPr>
          <p:blipFill>
            <a:blip r:embed="rId12"/>
            <a:srcRect l="-22073" t="49925" b="23923"/>
            <a:stretch>
              <a:fillRect/>
            </a:stretch>
          </p:blipFill>
          <p:spPr bwMode="auto">
            <a:xfrm>
              <a:off x="984" y="2796"/>
              <a:ext cx="365" cy="528"/>
            </a:xfrm>
            <a:prstGeom prst="rect">
              <a:avLst/>
            </a:prstGeom>
            <a:noFill/>
          </p:spPr>
        </p:pic>
        <p:sp>
          <p:nvSpPr>
            <p:cNvPr id="208902" name="TPAnswers"/>
            <p:cNvSpPr>
              <a:spLocks noChangeArrowheads="1"/>
            </p:cNvSpPr>
            <p:nvPr>
              <p:custDataLst>
                <p:tags r:id="rId3"/>
              </p:custDataLst>
            </p:nvPr>
          </p:nvSpPr>
          <p:spPr bwMode="auto">
            <a:xfrm>
              <a:off x="672" y="1752"/>
              <a:ext cx="1758" cy="2124"/>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a:t>
              </a:r>
            </a:p>
          </p:txBody>
        </p:sp>
        <p:pic>
          <p:nvPicPr>
            <p:cNvPr id="208916" name="Picture 20" descr="5mc_2"/>
            <p:cNvPicPr>
              <a:picLocks noChangeAspect="1" noChangeArrowheads="1"/>
            </p:cNvPicPr>
            <p:nvPr/>
          </p:nvPicPr>
          <p:blipFill>
            <a:blip r:embed="rId12"/>
            <a:srcRect l="10034" b="76225"/>
            <a:stretch>
              <a:fillRect/>
            </a:stretch>
          </p:blipFill>
          <p:spPr bwMode="auto">
            <a:xfrm>
              <a:off x="1087" y="1632"/>
              <a:ext cx="269" cy="480"/>
            </a:xfrm>
            <a:prstGeom prst="rect">
              <a:avLst/>
            </a:prstGeom>
            <a:noFill/>
          </p:spPr>
        </p:pic>
        <p:pic>
          <p:nvPicPr>
            <p:cNvPr id="208917" name="Picture 21" descr="5mc_2"/>
            <p:cNvPicPr>
              <a:picLocks noChangeAspect="1" noChangeArrowheads="1"/>
            </p:cNvPicPr>
            <p:nvPr/>
          </p:nvPicPr>
          <p:blipFill>
            <a:blip r:embed="rId12"/>
            <a:srcRect l="10034" t="23775" b="47696"/>
            <a:stretch>
              <a:fillRect/>
            </a:stretch>
          </p:blipFill>
          <p:spPr bwMode="auto">
            <a:xfrm>
              <a:off x="1087" y="2196"/>
              <a:ext cx="269" cy="576"/>
            </a:xfrm>
            <a:prstGeom prst="rect">
              <a:avLst/>
            </a:prstGeom>
            <a:noFill/>
          </p:spPr>
        </p:pic>
        <p:pic>
          <p:nvPicPr>
            <p:cNvPr id="208919" name="Picture 23" descr="5mc_2"/>
            <p:cNvPicPr>
              <a:picLocks noChangeAspect="1" noChangeArrowheads="1"/>
            </p:cNvPicPr>
            <p:nvPr/>
          </p:nvPicPr>
          <p:blipFill>
            <a:blip r:embed="rId12"/>
            <a:srcRect l="-6020" t="76077"/>
            <a:stretch>
              <a:fillRect/>
            </a:stretch>
          </p:blipFill>
          <p:spPr bwMode="auto">
            <a:xfrm>
              <a:off x="1033" y="3408"/>
              <a:ext cx="317" cy="483"/>
            </a:xfrm>
            <a:prstGeom prst="rect">
              <a:avLst/>
            </a:prstGeom>
            <a:noFill/>
          </p:spPr>
        </p:pic>
      </p:grpSp>
      <p:sp>
        <p:nvSpPr>
          <p:cNvPr id="208923" name="Text Box 27"/>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12-2)</a:t>
            </a:r>
          </a:p>
        </p:txBody>
      </p:sp>
      <p:pic>
        <p:nvPicPr>
          <p:cNvPr id="23" name="Picture 9" descr="Example4"/>
          <p:cNvPicPr>
            <a:picLocks noChangeAspect="1" noChangeArrowheads="1"/>
          </p:cNvPicPr>
          <p:nvPr/>
        </p:nvPicPr>
        <p:blipFill>
          <a:blip r:embed="rId13"/>
          <a:srcRect/>
          <a:stretch>
            <a:fillRect/>
          </a:stretch>
        </p:blipFill>
        <p:spPr bwMode="auto">
          <a:xfrm>
            <a:off x="573088" y="1741278"/>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8903"/>
                                        </p:tgtEl>
                                        <p:attrNameLst>
                                          <p:attrName>style.visibility</p:attrName>
                                        </p:attrNameLst>
                                      </p:cBhvr>
                                      <p:to>
                                        <p:strVal val="visible"/>
                                      </p:to>
                                    </p:set>
                                    <p:animEffect transition="in" filter="wipe(left)">
                                      <p:cBhvr>
                                        <p:cTn id="7" dur="500"/>
                                        <p:tgtEl>
                                          <p:spTgt spid="20890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8901"/>
                                        </p:tgtEl>
                                        <p:attrNameLst>
                                          <p:attrName>style.visibility</p:attrName>
                                        </p:attrNameLst>
                                      </p:cBhvr>
                                      <p:to>
                                        <p:strVal val="visible"/>
                                      </p:to>
                                    </p:set>
                                    <p:animEffect transition="in" filter="box(in)">
                                      <p:cBhvr>
                                        <p:cTn id="16" dur="500"/>
                                        <p:tgtEl>
                                          <p:spTgt spid="208901"/>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ou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P spid="208903"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9945" name="Picture 2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209946" name="Picture 26" descr="Ch12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20992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209925" name="Oval 5"/>
          <p:cNvSpPr>
            <a:spLocks noChangeArrowheads="1"/>
          </p:cNvSpPr>
          <p:nvPr/>
        </p:nvSpPr>
        <p:spPr bwMode="auto">
          <a:xfrm>
            <a:off x="1090613" y="4872038"/>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209927"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nSpc>
                <a:spcPct val="90000"/>
              </a:lnSpc>
            </a:pPr>
            <a:r>
              <a:rPr lang="en-US" sz="2400">
                <a:solidFill>
                  <a:srgbClr val="00539D"/>
                </a:solidFill>
                <a:ea typeface="Times New Roman" pitchFamily="-97" charset="0"/>
                <a:cs typeface="Times New Roman" pitchFamily="-97" charset="0"/>
              </a:rPr>
              <a:t>A bag of pencils has 3 red, 5 blue, and 8 yellow pencils. Find </a:t>
            </a:r>
            <a:r>
              <a:rPr lang="en-US" sz="2400" i="1">
                <a:solidFill>
                  <a:srgbClr val="00539D"/>
                </a:solidFill>
                <a:ea typeface="Times New Roman" pitchFamily="-97" charset="0"/>
                <a:cs typeface="Times New Roman" pitchFamily="-97" charset="0"/>
              </a:rPr>
              <a:t>P</a:t>
            </a:r>
            <a:r>
              <a:rPr lang="en-US" sz="2400">
                <a:solidFill>
                  <a:srgbClr val="00539D"/>
                </a:solidFill>
                <a:ea typeface="Times New Roman" pitchFamily="-97" charset="0"/>
                <a:cs typeface="Times New Roman" pitchFamily="-97" charset="0"/>
              </a:rPr>
              <a:t>(red then blue) if each pencil selected is not returned to the bag.</a:t>
            </a:r>
          </a:p>
        </p:txBody>
      </p:sp>
      <p:pic>
        <p:nvPicPr>
          <p:cNvPr id="209930"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209931"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209935"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p:spPr>
      </p:pic>
      <p:pic>
        <p:nvPicPr>
          <p:cNvPr id="209937"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p:spPr>
      </p:pic>
      <p:grpSp>
        <p:nvGrpSpPr>
          <p:cNvPr id="2" name="Group 24"/>
          <p:cNvGrpSpPr>
            <a:grpSpLocks/>
          </p:cNvGrpSpPr>
          <p:nvPr/>
        </p:nvGrpSpPr>
        <p:grpSpPr bwMode="auto">
          <a:xfrm>
            <a:off x="1066800" y="2805113"/>
            <a:ext cx="5257800" cy="3576637"/>
            <a:chOff x="672" y="1767"/>
            <a:chExt cx="3312" cy="2253"/>
          </a:xfrm>
        </p:grpSpPr>
        <p:pic>
          <p:nvPicPr>
            <p:cNvPr id="209942" name="Picture 22" descr="5mc_3"/>
            <p:cNvPicPr>
              <a:picLocks noChangeAspect="1" noChangeArrowheads="1"/>
            </p:cNvPicPr>
            <p:nvPr/>
          </p:nvPicPr>
          <p:blipFill>
            <a:blip r:embed="rId12"/>
            <a:srcRect t="49034" b="21843"/>
            <a:stretch>
              <a:fillRect/>
            </a:stretch>
          </p:blipFill>
          <p:spPr bwMode="auto">
            <a:xfrm>
              <a:off x="1050" y="2919"/>
              <a:ext cx="299" cy="588"/>
            </a:xfrm>
            <a:prstGeom prst="rect">
              <a:avLst/>
            </a:prstGeom>
            <a:noFill/>
          </p:spPr>
        </p:pic>
        <p:sp>
          <p:nvSpPr>
            <p:cNvPr id="209926" name="TPAnswers"/>
            <p:cNvSpPr>
              <a:spLocks noChangeArrowheads="1"/>
            </p:cNvSpPr>
            <p:nvPr>
              <p:custDataLst>
                <p:tags r:id="rId3"/>
              </p:custDataLst>
            </p:nvPr>
          </p:nvSpPr>
          <p:spPr bwMode="auto">
            <a:xfrm>
              <a:off x="672" y="1896"/>
              <a:ext cx="3312" cy="1761"/>
            </a:xfrm>
            <a:prstGeom prst="rect">
              <a:avLst/>
            </a:prstGeom>
            <a:noFill/>
            <a:ln w="9525">
              <a:noFill/>
              <a:miter lim="800000"/>
              <a:headEnd/>
              <a:tailEnd/>
            </a:ln>
            <a:effectLst/>
          </p:spPr>
          <p:txBody>
            <a:bodyPr>
              <a:prstTxWarp prst="textNoShape">
                <a:avLst/>
              </a:prstTxWarp>
            </a:bodyPr>
            <a:lstStyle/>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A.</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B.</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C.</a:t>
              </a:r>
              <a:r>
                <a:rPr lang="pt-BR" sz="2400">
                  <a:solidFill>
                    <a:schemeClr val="tx1"/>
                  </a:solidFill>
                  <a:sym typeface="Symbol" pitchFamily="-97" charset="2"/>
                </a:rPr>
                <a:t>	</a:t>
              </a:r>
            </a:p>
            <a:p>
              <a:pPr marL="533400" indent="-533400">
                <a:lnSpc>
                  <a:spcPct val="90000"/>
                </a:lnSpc>
                <a:spcBef>
                  <a:spcPct val="83000"/>
                </a:spcBef>
                <a:spcAft>
                  <a:spcPct val="83000"/>
                </a:spcAft>
                <a:buClr>
                  <a:srgbClr val="00539D"/>
                </a:buClr>
              </a:pPr>
              <a:r>
                <a:rPr lang="pt-BR" sz="2400">
                  <a:solidFill>
                    <a:srgbClr val="00539D"/>
                  </a:solidFill>
                  <a:sym typeface="Symbol" pitchFamily="-97" charset="2"/>
                </a:rPr>
                <a:t>D.</a:t>
              </a:r>
              <a:r>
                <a:rPr lang="pt-BR" sz="2400">
                  <a:solidFill>
                    <a:schemeClr val="tx1"/>
                  </a:solidFill>
                  <a:sym typeface="Symbol" pitchFamily="-97" charset="2"/>
                </a:rPr>
                <a:t>	</a:t>
              </a:r>
            </a:p>
          </p:txBody>
        </p:sp>
        <p:pic>
          <p:nvPicPr>
            <p:cNvPr id="209940" name="Picture 20" descr="5mc_3"/>
            <p:cNvPicPr>
              <a:picLocks noChangeAspect="1" noChangeArrowheads="1"/>
            </p:cNvPicPr>
            <p:nvPr/>
          </p:nvPicPr>
          <p:blipFill>
            <a:blip r:embed="rId12"/>
            <a:srcRect b="75037"/>
            <a:stretch>
              <a:fillRect/>
            </a:stretch>
          </p:blipFill>
          <p:spPr bwMode="auto">
            <a:xfrm>
              <a:off x="1044" y="1767"/>
              <a:ext cx="299" cy="504"/>
            </a:xfrm>
            <a:prstGeom prst="rect">
              <a:avLst/>
            </a:prstGeom>
            <a:noFill/>
          </p:spPr>
        </p:pic>
        <p:pic>
          <p:nvPicPr>
            <p:cNvPr id="209941" name="Picture 21" descr="5mc_3"/>
            <p:cNvPicPr>
              <a:picLocks noChangeAspect="1" noChangeArrowheads="1"/>
            </p:cNvPicPr>
            <p:nvPr/>
          </p:nvPicPr>
          <p:blipFill>
            <a:blip r:embed="rId12"/>
            <a:srcRect t="24666" r="3679" b="48439"/>
            <a:stretch>
              <a:fillRect/>
            </a:stretch>
          </p:blipFill>
          <p:spPr bwMode="auto">
            <a:xfrm>
              <a:off x="1104" y="2355"/>
              <a:ext cx="288" cy="543"/>
            </a:xfrm>
            <a:prstGeom prst="rect">
              <a:avLst/>
            </a:prstGeom>
            <a:noFill/>
          </p:spPr>
        </p:pic>
        <p:pic>
          <p:nvPicPr>
            <p:cNvPr id="209943" name="Picture 23" descr="5mc_3"/>
            <p:cNvPicPr>
              <a:picLocks noChangeAspect="1" noChangeArrowheads="1"/>
            </p:cNvPicPr>
            <p:nvPr/>
          </p:nvPicPr>
          <p:blipFill>
            <a:blip r:embed="rId12"/>
            <a:srcRect t="73402"/>
            <a:stretch>
              <a:fillRect/>
            </a:stretch>
          </p:blipFill>
          <p:spPr bwMode="auto">
            <a:xfrm>
              <a:off x="1050" y="3483"/>
              <a:ext cx="299" cy="537"/>
            </a:xfrm>
            <a:prstGeom prst="rect">
              <a:avLst/>
            </a:prstGeom>
            <a:noFill/>
          </p:spPr>
        </p:pic>
      </p:grpSp>
      <p:sp>
        <p:nvSpPr>
          <p:cNvPr id="209947" name="Text Box 27"/>
          <p:cNvSpPr txBox="1">
            <a:spLocks noChangeArrowheads="1"/>
          </p:cNvSpPr>
          <p:nvPr/>
        </p:nvSpPr>
        <p:spPr bwMode="auto">
          <a:xfrm>
            <a:off x="4848225" y="752475"/>
            <a:ext cx="2498725" cy="396875"/>
          </a:xfrm>
          <a:prstGeom prst="rect">
            <a:avLst/>
          </a:prstGeom>
          <a:noFill/>
          <a:ln w="9525">
            <a:noFill/>
            <a:miter lim="800000"/>
            <a:headEnd/>
            <a:tailEnd/>
          </a:ln>
          <a:effectLst/>
        </p:spPr>
        <p:txBody>
          <a:bodyPr wrap="none">
            <a:prstTxWarp prst="textNoShape">
              <a:avLst/>
            </a:prstTxWarp>
            <a:spAutoFit/>
          </a:bodyPr>
          <a:lstStyle/>
          <a:p>
            <a:r>
              <a:rPr lang="en-US"/>
              <a:t> (over Lesson 12-2)</a:t>
            </a:r>
          </a:p>
        </p:txBody>
      </p:sp>
      <p:pic>
        <p:nvPicPr>
          <p:cNvPr id="23" name="Picture 9" descr="Example5"/>
          <p:cNvPicPr>
            <a:picLocks noChangeAspect="1" noChangeArrowheads="1"/>
          </p:cNvPicPr>
          <p:nvPr/>
        </p:nvPicPr>
        <p:blipFill>
          <a:blip r:embed="rId13"/>
          <a:srcRect/>
          <a:stretch>
            <a:fillRect/>
          </a:stretch>
        </p:blipFill>
        <p:spPr bwMode="auto">
          <a:xfrm>
            <a:off x="599090" y="1729716"/>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9927"/>
                                        </p:tgtEl>
                                        <p:attrNameLst>
                                          <p:attrName>style.visibility</p:attrName>
                                        </p:attrNameLst>
                                      </p:cBhvr>
                                      <p:to>
                                        <p:strVal val="visible"/>
                                      </p:to>
                                    </p:set>
                                    <p:animEffect transition="in" filter="wipe(left)">
                                      <p:cBhvr>
                                        <p:cTn id="7" dur="500"/>
                                        <p:tgtEl>
                                          <p:spTgt spid="2099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09925"/>
                                        </p:tgtEl>
                                        <p:attrNameLst>
                                          <p:attrName>style.visibility</p:attrName>
                                        </p:attrNameLst>
                                      </p:cBhvr>
                                      <p:to>
                                        <p:strVal val="visible"/>
                                      </p:to>
                                    </p:set>
                                    <p:animEffect transition="in" filter="box(in)">
                                      <p:cBhvr>
                                        <p:cTn id="16" dur="500"/>
                                        <p:tgtEl>
                                          <p:spTgt spid="209925"/>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ou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209927"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5" name="Picture 3" descr="Vocab Head"/>
          <p:cNvPicPr>
            <a:picLocks noChangeAspect="1" noChangeArrowheads="1"/>
          </p:cNvPicPr>
          <p:nvPr/>
        </p:nvPicPr>
        <p:blipFill>
          <a:blip r:embed="rId4"/>
          <a:srcRect/>
          <a:stretch>
            <a:fillRect/>
          </a:stretch>
        </p:blipFill>
        <p:spPr bwMode="auto">
          <a:xfrm>
            <a:off x="1104900" y="2489200"/>
            <a:ext cx="3529013" cy="511175"/>
          </a:xfrm>
          <a:prstGeom prst="rect">
            <a:avLst/>
          </a:prstGeom>
          <a:noFill/>
        </p:spPr>
      </p:pic>
      <p:sp>
        <p:nvSpPr>
          <p:cNvPr id="110596" name="Rectangle 4"/>
          <p:cNvSpPr>
            <a:spLocks noChangeArrowheads="1"/>
          </p:cNvSpPr>
          <p:nvPr/>
        </p:nvSpPr>
        <p:spPr bwMode="auto">
          <a:xfrm>
            <a:off x="1057275" y="3135313"/>
            <a:ext cx="3819525" cy="493712"/>
          </a:xfrm>
          <a:prstGeom prst="rect">
            <a:avLst/>
          </a:prstGeom>
          <a:noFill/>
          <a:ln w="9525">
            <a:noFill/>
            <a:miter lim="800000"/>
            <a:headEnd/>
            <a:tailEnd/>
          </a:ln>
          <a:effectLst/>
        </p:spPr>
        <p:txBody>
          <a:bodyPr>
            <a:prstTxWarp prst="textNoShape">
              <a:avLst/>
            </a:prstTxWarp>
            <a:spAutoFit/>
          </a:bodyPr>
          <a:lstStyle/>
          <a:p>
            <a:pPr marL="342900" indent="-341313">
              <a:lnSpc>
                <a:spcPct val="90000"/>
              </a:lnSpc>
              <a:spcBef>
                <a:spcPct val="20000"/>
              </a:spcBef>
              <a:spcAft>
                <a:spcPct val="20000"/>
              </a:spcAft>
              <a:buFontTx/>
              <a:buChar char="•"/>
            </a:pPr>
            <a:r>
              <a:rPr lang="en-US" sz="2400" b="0" dirty="0">
                <a:solidFill>
                  <a:srgbClr val="000000"/>
                </a:solidFill>
              </a:rPr>
              <a:t>experimental probability</a:t>
            </a:r>
          </a:p>
        </p:txBody>
      </p:sp>
      <p:pic>
        <p:nvPicPr>
          <p:cNvPr id="110597"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110598" name="Rectangle 6"/>
          <p:cNvSpPr>
            <a:spLocks noChangeArrowheads="1"/>
          </p:cNvSpPr>
          <p:nvPr/>
        </p:nvSpPr>
        <p:spPr bwMode="auto">
          <a:xfrm>
            <a:off x="1057275" y="3617913"/>
            <a:ext cx="3895725" cy="493712"/>
          </a:xfrm>
          <a:prstGeom prst="rect">
            <a:avLst/>
          </a:prstGeom>
          <a:noFill/>
          <a:ln w="9525">
            <a:noFill/>
            <a:miter lim="800000"/>
            <a:headEnd/>
            <a:tailEnd/>
          </a:ln>
          <a:effectLst/>
        </p:spPr>
        <p:txBody>
          <a:bodyPr>
            <a:prstTxWarp prst="textNoShape">
              <a:avLst/>
            </a:prstTxWarp>
            <a:spAutoFit/>
          </a:bodyPr>
          <a:lstStyle/>
          <a:p>
            <a:pPr marL="342900" indent="-341313">
              <a:lnSpc>
                <a:spcPct val="90000"/>
              </a:lnSpc>
              <a:spcBef>
                <a:spcPct val="20000"/>
              </a:spcBef>
              <a:spcAft>
                <a:spcPct val="20000"/>
              </a:spcAft>
              <a:buFontTx/>
              <a:buChar char="•"/>
            </a:pPr>
            <a:r>
              <a:rPr lang="en-US" sz="2400" b="0" dirty="0">
                <a:solidFill>
                  <a:srgbClr val="000000"/>
                </a:solidFill>
              </a:rPr>
              <a:t>theoretical probability</a:t>
            </a:r>
          </a:p>
        </p:txBody>
      </p:sp>
      <p:sp>
        <p:nvSpPr>
          <p:cNvPr id="110599" name="Rectangle 7"/>
          <p:cNvSpPr>
            <a:spLocks noChangeArrowheads="1"/>
          </p:cNvSpPr>
          <p:nvPr/>
        </p:nvSpPr>
        <p:spPr bwMode="auto">
          <a:xfrm>
            <a:off x="1057275" y="1500188"/>
            <a:ext cx="7553325" cy="822325"/>
          </a:xfrm>
          <a:prstGeom prst="rect">
            <a:avLst/>
          </a:prstGeom>
          <a:noFill/>
          <a:ln w="9525">
            <a:noFill/>
            <a:miter lim="800000"/>
            <a:headEnd/>
            <a:tailEnd/>
          </a:ln>
          <a:effectLst/>
        </p:spPr>
        <p:txBody>
          <a:bodyPr>
            <a:prstTxWarp prst="textNoShape">
              <a:avLst/>
            </a:prstTxWarp>
            <a:spAutoFit/>
          </a:bodyPr>
          <a:lstStyle/>
          <a:p>
            <a:pPr marL="342900" indent="-342900">
              <a:lnSpc>
                <a:spcPct val="90000"/>
              </a:lnSpc>
              <a:spcBef>
                <a:spcPct val="20000"/>
              </a:spcBef>
              <a:spcAft>
                <a:spcPct val="20000"/>
              </a:spcAft>
              <a:buFontTx/>
              <a:buChar char="•"/>
            </a:pPr>
            <a:r>
              <a:rPr lang="en-US" sz="2400" b="0">
                <a:solidFill>
                  <a:srgbClr val="000000"/>
                </a:solidFill>
              </a:rPr>
              <a:t>Find experimental and theoretical probabilities and use them to make predictions.</a:t>
            </a:r>
          </a:p>
        </p:txBody>
      </p:sp>
      <p:pic>
        <p:nvPicPr>
          <p:cNvPr id="110602" name="Picture 10" descr="LH_12-3"/>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599">
                                            <p:txEl>
                                              <p:pRg st="0" end="0"/>
                                            </p:txEl>
                                          </p:spTgt>
                                        </p:tgtEl>
                                        <p:attrNameLst>
                                          <p:attrName>style.visibility</p:attrName>
                                        </p:attrNameLst>
                                      </p:cBhvr>
                                      <p:to>
                                        <p:strVal val="visible"/>
                                      </p:to>
                                    </p:set>
                                    <p:animEffect transition="in" filter="wipe(left)">
                                      <p:cBhvr>
                                        <p:cTn id="11" dur="500"/>
                                        <p:tgtEl>
                                          <p:spTgt spid="1105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0595"/>
                                        </p:tgtEl>
                                        <p:attrNameLst>
                                          <p:attrName>style.visibility</p:attrName>
                                        </p:attrNameLst>
                                      </p:cBhvr>
                                      <p:to>
                                        <p:strVal val="visible"/>
                                      </p:to>
                                    </p:set>
                                    <p:animEffect transition="in" filter="wipe(left)">
                                      <p:cBhvr>
                                        <p:cTn id="16" dur="500"/>
                                        <p:tgtEl>
                                          <p:spTgt spid="11059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0596"/>
                                        </p:tgtEl>
                                        <p:attrNameLst>
                                          <p:attrName>style.visibility</p:attrName>
                                        </p:attrNameLst>
                                      </p:cBhvr>
                                      <p:to>
                                        <p:strVal val="visible"/>
                                      </p:to>
                                    </p:set>
                                    <p:animEffect transition="in" filter="wipe(left)">
                                      <p:cBhvr>
                                        <p:cTn id="20" dur="500"/>
                                        <p:tgtEl>
                                          <p:spTgt spid="11059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0598">
                                            <p:txEl>
                                              <p:pRg st="0" end="0"/>
                                            </p:txEl>
                                          </p:spTgt>
                                        </p:tgtEl>
                                        <p:attrNameLst>
                                          <p:attrName>style.visibility</p:attrName>
                                        </p:attrNameLst>
                                      </p:cBhvr>
                                      <p:to>
                                        <p:strVal val="visible"/>
                                      </p:to>
                                    </p:set>
                                    <p:animEffect transition="in" filter="wipe(left)">
                                      <p:cBhvr>
                                        <p:cTn id="25" dur="500"/>
                                        <p:tgtEl>
                                          <p:spTgt spid="1105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8" grpId="0" build="p" autoUpdateAnimBg="0"/>
      <p:bldP spid="110599" grpId="0"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25" name="Picture 9" descr="LH_12-3"/>
          <p:cNvPicPr>
            <a:picLocks noChangeAspect="1" noChangeArrowheads="1"/>
          </p:cNvPicPr>
          <p:nvPr/>
        </p:nvPicPr>
        <p:blipFill>
          <a:blip r:embed="rId4"/>
          <a:srcRect/>
          <a:stretch>
            <a:fillRect/>
          </a:stretch>
        </p:blipFill>
        <p:spPr bwMode="hidden">
          <a:xfrm>
            <a:off x="0" y="0"/>
            <a:ext cx="9144000" cy="731838"/>
          </a:xfrm>
          <a:prstGeom prst="rect">
            <a:avLst/>
          </a:prstGeom>
          <a:noFill/>
        </p:spPr>
      </p:pic>
      <p:grpSp>
        <p:nvGrpSpPr>
          <p:cNvPr id="2" name="Group 12"/>
          <p:cNvGrpSpPr>
            <a:grpSpLocks/>
          </p:cNvGrpSpPr>
          <p:nvPr/>
        </p:nvGrpSpPr>
        <p:grpSpPr bwMode="auto">
          <a:xfrm>
            <a:off x="457201" y="1503363"/>
            <a:ext cx="8305800" cy="3203576"/>
            <a:chOff x="666" y="947"/>
            <a:chExt cx="4854" cy="2018"/>
          </a:xfrm>
        </p:grpSpPr>
        <p:sp>
          <p:nvSpPr>
            <p:cNvPr id="111620" name="Rectangle 4"/>
            <p:cNvSpPr>
              <a:spLocks noChangeArrowheads="1"/>
            </p:cNvSpPr>
            <p:nvPr/>
          </p:nvSpPr>
          <p:spPr bwMode="auto">
            <a:xfrm>
              <a:off x="666" y="947"/>
              <a:ext cx="4854" cy="2018"/>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3200" dirty="0">
                  <a:ea typeface="Times New Roman" pitchFamily="-97" charset="0"/>
                  <a:cs typeface="Times New Roman" pitchFamily="-97" charset="0"/>
                </a:rPr>
                <a:t>Reinforcement of            Standard 6SDAP3.3</a:t>
              </a:r>
              <a:r>
                <a:rPr lang="en-US" sz="3200" dirty="0">
                  <a:solidFill>
                    <a:srgbClr val="00539D"/>
                  </a:solidFill>
                  <a:ea typeface="Times New Roman" pitchFamily="-97" charset="0"/>
                  <a:cs typeface="Times New Roman" pitchFamily="-97" charset="0"/>
                </a:rPr>
                <a:t> </a:t>
              </a:r>
              <a:r>
                <a:rPr lang="en-US" sz="3200" b="1" dirty="0">
                  <a:solidFill>
                    <a:srgbClr val="0000FF"/>
                  </a:solidFill>
                  <a:ea typeface="Times New Roman" pitchFamily="-97" charset="0"/>
                  <a:cs typeface="Times New Roman" pitchFamily="-97" charset="0"/>
                </a:rPr>
                <a:t> Represent probabilities as ratios, proportions, decimals between 0 and 1, and percentages between 0 and  100 </a:t>
              </a:r>
              <a:r>
                <a:rPr lang="en-US" sz="3200" b="0" dirty="0">
                  <a:solidFill>
                    <a:schemeClr val="tx1"/>
                  </a:solidFill>
                  <a:ea typeface="Times New Roman" pitchFamily="-97" charset="0"/>
                  <a:cs typeface="Times New Roman" pitchFamily="-97" charset="0"/>
                </a:rPr>
                <a:t>and verify that the probabilities computed are reasonable; know that if </a:t>
              </a:r>
              <a:r>
                <a:rPr lang="en-US" sz="3200" b="0" i="1" dirty="0">
                  <a:solidFill>
                    <a:schemeClr val="tx1"/>
                  </a:solidFill>
                  <a:ea typeface="Times New Roman" pitchFamily="-97" charset="0"/>
                  <a:cs typeface="Times New Roman" pitchFamily="-97" charset="0"/>
                </a:rPr>
                <a:t>P </a:t>
              </a:r>
              <a:r>
                <a:rPr lang="en-US" sz="3200" b="0" dirty="0">
                  <a:solidFill>
                    <a:schemeClr val="tx1"/>
                  </a:solidFill>
                  <a:ea typeface="Times New Roman" pitchFamily="-97" charset="0"/>
                  <a:cs typeface="Times New Roman" pitchFamily="-97" charset="0"/>
                </a:rPr>
                <a:t>is the probability of an event, 1 – </a:t>
              </a:r>
              <a:r>
                <a:rPr lang="en-US" sz="3200" b="0" i="1" dirty="0">
                  <a:solidFill>
                    <a:schemeClr val="tx1"/>
                  </a:solidFill>
                  <a:ea typeface="Times New Roman" pitchFamily="-97" charset="0"/>
                  <a:cs typeface="Times New Roman" pitchFamily="-97" charset="0"/>
                </a:rPr>
                <a:t>P </a:t>
              </a:r>
              <a:r>
                <a:rPr lang="en-US" sz="3200" b="0" dirty="0">
                  <a:solidFill>
                    <a:schemeClr val="tx1"/>
                  </a:solidFill>
                  <a:ea typeface="Times New Roman" pitchFamily="-97" charset="0"/>
                  <a:cs typeface="Times New Roman" pitchFamily="-97" charset="0"/>
                </a:rPr>
                <a:t>is the probability of an event </a:t>
              </a:r>
              <a:r>
                <a:rPr lang="en-US" sz="3200" b="0" i="1" dirty="0">
                  <a:solidFill>
                    <a:schemeClr val="tx1"/>
                  </a:solidFill>
                  <a:ea typeface="Times New Roman" pitchFamily="-97" charset="0"/>
                  <a:cs typeface="Times New Roman" pitchFamily="-97" charset="0"/>
                </a:rPr>
                <a:t>not </a:t>
              </a:r>
              <a:r>
                <a:rPr lang="en-US" sz="3200" b="0" dirty="0">
                  <a:solidFill>
                    <a:schemeClr val="tx1"/>
                  </a:solidFill>
                  <a:ea typeface="Times New Roman" pitchFamily="-97" charset="0"/>
                  <a:cs typeface="Times New Roman" pitchFamily="-97" charset="0"/>
                </a:rPr>
                <a:t>occurring. (CAHSEE)</a:t>
              </a:r>
            </a:p>
          </p:txBody>
        </p:sp>
        <p:pic>
          <p:nvPicPr>
            <p:cNvPr id="111627" name="Picture 11" descr="key"/>
            <p:cNvPicPr>
              <a:picLocks noChangeAspect="1" noChangeArrowheads="1"/>
            </p:cNvPicPr>
            <p:nvPr/>
          </p:nvPicPr>
          <p:blipFill>
            <a:blip r:embed="rId5"/>
            <a:srcRect/>
            <a:stretch>
              <a:fillRect/>
            </a:stretch>
          </p:blipFill>
          <p:spPr bwMode="auto">
            <a:xfrm>
              <a:off x="2452" y="1023"/>
              <a:ext cx="541" cy="225"/>
            </a:xfrm>
            <a:prstGeom prst="rect">
              <a:avLst/>
            </a:prstGeom>
            <a:noFill/>
          </p:spPr>
        </p:pic>
      </p:grpSp>
      <p:pic>
        <p:nvPicPr>
          <p:cNvPr id="111629" name="Picture 13" descr="CA STDS ICON"/>
          <p:cNvPicPr>
            <a:picLocks noChangeAspect="1" noChangeArrowheads="1"/>
          </p:cNvPicPr>
          <p:nvPr/>
        </p:nvPicPr>
        <p:blipFill>
          <a:blip r:embed="rId6"/>
          <a:srcRect/>
          <a:stretch>
            <a:fillRect/>
          </a:stretch>
        </p:blipFill>
        <p:spPr bwMode="auto">
          <a:xfrm>
            <a:off x="1147763" y="765175"/>
            <a:ext cx="4378325" cy="695325"/>
          </a:xfrm>
          <a:prstGeom prst="rect">
            <a:avLst/>
          </a:prstGeom>
          <a:noFill/>
        </p:spPr>
      </p:pic>
      <p:sp>
        <p:nvSpPr>
          <p:cNvPr id="11" name="Action Button: Forward or Next 10">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3" name="Picture 3" descr="Example1"/>
          <p:cNvPicPr>
            <a:picLocks noChangeAspect="1" noChangeArrowheads="1"/>
          </p:cNvPicPr>
          <p:nvPr/>
        </p:nvPicPr>
        <p:blipFill>
          <a:blip r:embed="rId4"/>
          <a:srcRect/>
          <a:stretch>
            <a:fillRect/>
          </a:stretch>
        </p:blipFill>
        <p:spPr bwMode="auto">
          <a:xfrm>
            <a:off x="420688" y="1371600"/>
            <a:ext cx="457200" cy="457200"/>
          </a:xfrm>
          <a:prstGeom prst="rect">
            <a:avLst/>
          </a:prstGeom>
          <a:noFill/>
        </p:spPr>
      </p:pic>
      <p:pic>
        <p:nvPicPr>
          <p:cNvPr id="112644"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112645" name="Text Box 5"/>
          <p:cNvSpPr txBox="1">
            <a:spLocks noChangeArrowheads="1"/>
          </p:cNvSpPr>
          <p:nvPr/>
        </p:nvSpPr>
        <p:spPr bwMode="auto">
          <a:xfrm>
            <a:off x="2506663" y="715963"/>
            <a:ext cx="6408737" cy="493712"/>
          </a:xfrm>
          <a:prstGeom prst="rect">
            <a:avLst/>
          </a:prstGeom>
          <a:noFill/>
          <a:ln w="9525">
            <a:noFill/>
            <a:miter lim="800000"/>
            <a:headEnd/>
            <a:tailEnd/>
          </a:ln>
          <a:effectLst/>
        </p:spPr>
        <p:txBody>
          <a:bodyPr anchor="ctr">
            <a:prstTxWarp prst="textNoShape">
              <a:avLst/>
            </a:prstTxWarp>
            <a:spAutoFit/>
          </a:bodyPr>
          <a:lstStyle/>
          <a:p>
            <a:pPr>
              <a:lnSpc>
                <a:spcPct val="90000"/>
              </a:lnSpc>
              <a:spcBef>
                <a:spcPct val="20000"/>
              </a:spcBef>
              <a:spcAft>
                <a:spcPct val="20000"/>
              </a:spcAft>
            </a:pPr>
            <a:r>
              <a:rPr lang="en-US" sz="2400" dirty="0"/>
              <a:t>Theoretical and Experimental Probability</a:t>
            </a:r>
          </a:p>
        </p:txBody>
      </p:sp>
      <p:sp>
        <p:nvSpPr>
          <p:cNvPr id="112646" name="Rectangle 6"/>
          <p:cNvSpPr>
            <a:spLocks noChangeArrowheads="1"/>
          </p:cNvSpPr>
          <p:nvPr/>
        </p:nvSpPr>
        <p:spPr bwMode="auto">
          <a:xfrm>
            <a:off x="876300" y="1308849"/>
            <a:ext cx="7705725" cy="1760482"/>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spcAft>
                <a:spcPct val="20000"/>
              </a:spcAft>
            </a:pPr>
            <a:r>
              <a:rPr lang="en-US" sz="2400" b="1" dirty="0">
                <a:solidFill>
                  <a:srgbClr val="0000FF"/>
                </a:solidFill>
              </a:rPr>
              <a:t>Nikki is conducting an experiment to find the probability of getting various results when three coins are tossed. The results of her experiment are given below. What is the theoretical probability of tossing all heads on the next turn? </a:t>
            </a:r>
          </a:p>
        </p:txBody>
      </p:sp>
      <p:grpSp>
        <p:nvGrpSpPr>
          <p:cNvPr id="2" name="Group 14"/>
          <p:cNvGrpSpPr>
            <a:grpSpLocks/>
          </p:cNvGrpSpPr>
          <p:nvPr/>
        </p:nvGrpSpPr>
        <p:grpSpPr bwMode="auto">
          <a:xfrm>
            <a:off x="152400" y="5995988"/>
            <a:ext cx="8229600" cy="785812"/>
            <a:chOff x="336" y="3402"/>
            <a:chExt cx="5184" cy="495"/>
          </a:xfrm>
        </p:grpSpPr>
        <p:sp>
          <p:nvSpPr>
            <p:cNvPr id="112649" name="Rectangle 9"/>
            <p:cNvSpPr>
              <a:spLocks noChangeArrowheads="1"/>
            </p:cNvSpPr>
            <p:nvPr/>
          </p:nvSpPr>
          <p:spPr bwMode="auto">
            <a:xfrm>
              <a:off x="336" y="3504"/>
              <a:ext cx="5184" cy="271"/>
            </a:xfrm>
            <a:prstGeom prst="rect">
              <a:avLst/>
            </a:prstGeom>
            <a:noFill/>
            <a:ln w="9525">
              <a:noFill/>
              <a:miter lim="800000"/>
              <a:headEnd/>
              <a:tailEnd/>
            </a:ln>
            <a:effectLst/>
          </p:spPr>
          <p:txBody>
            <a:bodyPr>
              <a:prstTxWarp prst="textNoShape">
                <a:avLst/>
              </a:prstTxWarp>
              <a:spAutoFit/>
            </a:bodyPr>
            <a:lstStyle/>
            <a:p>
              <a:pPr marL="1712913" indent="-1368425">
                <a:lnSpc>
                  <a:spcPct val="90000"/>
                </a:lnSpc>
                <a:spcBef>
                  <a:spcPct val="20000"/>
                </a:spcBef>
                <a:buClr>
                  <a:srgbClr val="FFFFFF"/>
                </a:buClr>
                <a:tabLst>
                  <a:tab pos="1943100" algn="l"/>
                </a:tabLst>
              </a:pPr>
              <a:r>
                <a:rPr lang="en-US" sz="2400" b="1" dirty="0">
                  <a:solidFill>
                    <a:srgbClr val="0000FF"/>
                  </a:solidFill>
                </a:rPr>
                <a:t>Answer</a:t>
              </a:r>
              <a:r>
                <a:rPr lang="en-US" sz="2400" dirty="0">
                  <a:solidFill>
                    <a:srgbClr val="00539D"/>
                  </a:solidFill>
                </a:rPr>
                <a:t>:</a:t>
              </a:r>
              <a:r>
                <a:rPr lang="en-US" sz="2400" b="0" dirty="0"/>
                <a:t> 	</a:t>
              </a:r>
            </a:p>
          </p:txBody>
        </p:sp>
        <p:pic>
          <p:nvPicPr>
            <p:cNvPr id="112653" name="Picture 13" descr="8-5a"/>
            <p:cNvPicPr>
              <a:picLocks noChangeAspect="1" noChangeArrowheads="1"/>
            </p:cNvPicPr>
            <p:nvPr/>
          </p:nvPicPr>
          <p:blipFill>
            <a:blip r:embed="rId6"/>
            <a:srcRect/>
            <a:stretch>
              <a:fillRect/>
            </a:stretch>
          </p:blipFill>
          <p:spPr bwMode="auto">
            <a:xfrm>
              <a:off x="1464" y="3402"/>
              <a:ext cx="3645" cy="495"/>
            </a:xfrm>
            <a:prstGeom prst="rect">
              <a:avLst/>
            </a:prstGeom>
            <a:noFill/>
          </p:spPr>
        </p:pic>
      </p:grpSp>
      <p:pic>
        <p:nvPicPr>
          <p:cNvPr id="112655" name="Picture 15" descr="8-3"/>
          <p:cNvPicPr>
            <a:picLocks noChangeAspect="1" noChangeArrowheads="1"/>
          </p:cNvPicPr>
          <p:nvPr/>
        </p:nvPicPr>
        <p:blipFill>
          <a:blip r:embed="rId7"/>
          <a:srcRect/>
          <a:stretch>
            <a:fillRect/>
          </a:stretch>
        </p:blipFill>
        <p:spPr bwMode="auto">
          <a:xfrm>
            <a:off x="2506663" y="2969994"/>
            <a:ext cx="3495675" cy="2821206"/>
          </a:xfrm>
          <a:prstGeom prst="rect">
            <a:avLst/>
          </a:prstGeom>
          <a:noFill/>
        </p:spPr>
      </p:pic>
      <p:pic>
        <p:nvPicPr>
          <p:cNvPr id="112656" name="Picture 16" descr="LH_12-3"/>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77200"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wipe(left)">
                                      <p:cBhvr>
                                        <p:cTn id="7" dur="500"/>
                                        <p:tgtEl>
                                          <p:spTgt spid="1126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45"/>
                                        </p:tgtEl>
                                        <p:attrNameLst>
                                          <p:attrName>style.visibility</p:attrName>
                                        </p:attrNameLst>
                                      </p:cBhvr>
                                      <p:to>
                                        <p:strVal val="visible"/>
                                      </p:to>
                                    </p:set>
                                    <p:animEffect transition="in" filter="wipe(left)">
                                      <p:cBhvr>
                                        <p:cTn id="11" dur="500"/>
                                        <p:tgtEl>
                                          <p:spTgt spid="11264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2643"/>
                                        </p:tgtEl>
                                        <p:attrNameLst>
                                          <p:attrName>style.visibility</p:attrName>
                                        </p:attrNameLst>
                                      </p:cBhvr>
                                      <p:to>
                                        <p:strVal val="visible"/>
                                      </p:to>
                                    </p:set>
                                    <p:animEffect transition="in" filter="box(out)">
                                      <p:cBhvr>
                                        <p:cTn id="15" dur="500"/>
                                        <p:tgtEl>
                                          <p:spTgt spid="11264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646">
                                            <p:txEl>
                                              <p:pRg st="0" end="0"/>
                                            </p:txEl>
                                          </p:spTgt>
                                        </p:tgtEl>
                                        <p:attrNameLst>
                                          <p:attrName>style.visibility</p:attrName>
                                        </p:attrNameLst>
                                      </p:cBhvr>
                                      <p:to>
                                        <p:strVal val="visible"/>
                                      </p:to>
                                    </p:set>
                                    <p:animEffect transition="in" filter="wipe(left)">
                                      <p:cBhvr>
                                        <p:cTn id="19" dur="500"/>
                                        <p:tgtEl>
                                          <p:spTgt spid="112646">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2655"/>
                                        </p:tgtEl>
                                        <p:attrNameLst>
                                          <p:attrName>style.visibility</p:attrName>
                                        </p:attrNameLst>
                                      </p:cBhvr>
                                      <p:to>
                                        <p:strVal val="visible"/>
                                      </p:to>
                                    </p:set>
                                    <p:animEffect transition="in" filter="wipe(up)">
                                      <p:cBhvr>
                                        <p:cTn id="23" dur="500"/>
                                        <p:tgtEl>
                                          <p:spTgt spid="1126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utoUpdateAnimBg="0"/>
      <p:bldP spid="112646" grpId="0" build="p" autoUpdateAnimBg="0" advAuto="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481849EFEA094A2994FBC78428609852"/>
  <p:tag name="ANSWERSALIAS" val="A¤B¤C¤D"/>
  <p:tag name="RESPONSESGATHERED" val="False"/>
  <p:tag name="QUESTIONTEXT" val="A day of the week is picked at random and a number cube is tossed. Find P(Wednesday and 3)."/>
  <p:tag name="QUESTIONALIAS" val="A day of the week is picked at random and a number cube is tossed. Find P(Wednesday and 3)."/>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C0AB266EB1284FD2ACA98D4F500877E8"/>
  <p:tag name="ANSWERSALIAS" val="A¤B¤C¤D"/>
  <p:tag name="RESPONSESGATHERED" val="False"/>
  <p:tag name="QUESTIONTEXT" val="A bag of pencils has 3 red, 5 blue, and 8 yellow pencils. Find P(red then blue) if each pencil selected is not returned to the bag."/>
  <p:tag name="QUESTIONALIAS" val="A bag of pencils has 3 red, 5 blue, and 8 yellow pencils. Find P(red then blue) if each pencil selected is not returned to the bag."/>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3A0B5DD6C8C6489EA4CD4D032B9E5007"/>
  <p:tag name="ANSWERSALIAS" val="A¤B¤C¤D"/>
  <p:tag name="RESPONSESGATHERED" val="False"/>
  <p:tag name="QUESTIONTEXT" val="A university gives each student an ID number with 2 letters (A–Z) followed by 3 digits (0–9). How many possible ID numbers are there?"/>
  <p:tag name="QUESTIONALIAS" val="A university gives each student an ID number with 2 letters (A–Z) followed by 3 digits (0–9). How many possible ID numbers are there?"/>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5"/>
  <p:tag name="SLIDEGUID" val="0BB95FA446EF4B0AAD5DF850C28E1F31"/>
  <p:tag name="ANSWERSALIAS" val="A¤B¤C¤D"/>
  <p:tag name="RESPONSESGATHERED" val="False"/>
  <p:tag name="QUESTIONTEXT" val="Marcus is conducting an experiment to find the probability of getting various results when four coins are tossed. The results of his experiment are given below. What is the theoretical probability of tossing all tails on the next turn? "/>
  <p:tag name="QUESTIONALIAS" val="Marcus is conducting an experiment to find the probability of getting various results when four coins are tossed. The results of his experiment are given below. What is the theoretical probability of tossing all tails on the next turn? "/>
  <p:tag name="ANIMREMOVED" val="False"/>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27F18C1022644C378D2419FB9298C123"/>
  <p:tag name="SLIDEID" val="27F18C1022644C378D2419FB9298C123"/>
  <p:tag name="SLIDEORDER" val="1"/>
  <p:tag name="SLIDETYPE" val="Q"/>
  <p:tag name="DEMOGRAPHIC" val="False"/>
  <p:tag name="SPEEDSCORING" val="False"/>
  <p:tag name="DELIMITERS" val="3.1"/>
  <p:tag name="ANSWERSALIAS" val="A¤B"/>
  <p:tag name="RESPONSESGATHERED" val="False"/>
  <p:tag name="QUESTIONTEXT" val="Marcus is conducting an experiment to find the probability of getting various results when four coins are tossed. The results of his experiment are given below. According to the experimental probability, is Marcus more likely to get all heads or no heads on his next toss?"/>
  <p:tag name="QUESTIONALIAS" val="Marcus is conducting an experiment to find the probability of getting various results when four coins are tossed. The results of his experiment are given below. According to the experimental probability, is Marcus more likely to get all heads or no heads on his next toss?"/>
  <p:tag name="ANIMREMOVED" val="False"/>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2"/>
  <p:tag name="TEXTLENGTH" val="4"/>
  <p:tag name="FONTSIZE" val="16"/>
  <p:tag name="BULLETTYPE" val="ppBulletArabicPeriod"/>
  <p:tag name="ANSWERTEXT" val="A&#10;B"/>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5"/>
  <p:tag name="SLIDEGUID" val="89599ED4815A4D09BA76C02A468C4364"/>
  <p:tag name="ANSWERSALIAS" val="A¤B¤C¤D"/>
  <p:tag name="RESPONSESGATHERED" val="False"/>
  <p:tag name="QUESTIONTEXT" val="MARKETING  Five hundred adults were asked whether they were planning to stay home for New Year’s Eve. Of those surveyed, 300 said that they were. What is the experimental probability that an adult planned to stay home for New Year’s Eve?"/>
  <p:tag name="QUESTIONALIAS" val="MARKETING  Five hundred adults were asked whether they were planning to stay home for New Year’s Eve. Of those surveyed, 300 said that they were. What is the experimental probability that an adult planned to stay home for New Year’s Eve?"/>
  <p:tag name="ANIMREMOVED" val="False"/>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34B4BAD7B2AC4E628D97814408EB2841"/>
  <p:tag name="SLIDETYPE" val="Q"/>
  <p:tag name="DEMOGRAPHIC" val="False"/>
  <p:tag name="SPEEDSCORING" val="False"/>
  <p:tag name="SLIDEORDER" val="2"/>
  <p:tag name="SLIDEGUID" val="C698EBAA26A1431683E6B1DBF37217E0"/>
  <p:tag name="DELIMITERS" val="3.1"/>
  <p:tag name="ANSWERSALIAS" val="A¤B"/>
  <p:tag name="RESPONSESGATHERED" val="False"/>
  <p:tag name="QUESTIONTEXT" val="Lesson 3 CYP4a"/>
  <p:tag name="QUESTIONALIAS" val="Lesson 3 CYP4a"/>
  <p:tag name="ANIMREMOVED" val="False"/>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2"/>
  <p:tag name="TEXTLENGTH" val="4"/>
  <p:tag name="FONTSIZE" val="14"/>
  <p:tag name="BULLETTYPE" val="ppBulletArabicPeriod"/>
  <p:tag name="ANSWERTEXT" val="A&#10;B"/>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8"/>
  <p:tag name="SLIDEGUID" val="8DB60982BF8E4E859695F0C32E07CC45"/>
  <p:tag name="ANSWERSALIAS" val="A¤B¤C¤D"/>
  <p:tag name="RESPONSESGATHERED" val="False"/>
  <p:tag name="QUESTIONTEXT" val="Lesson 3 CYP4b"/>
  <p:tag name="QUESTIONALIAS" val="Lesson 3 CYP4b"/>
  <p:tag name="ANIMREMOVED" val="False"/>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062FD7D9C60D4B78BF1C3E54A3E386F5"/>
  <p:tag name="ANSWERSALIAS" val="A¤B¤C¤D"/>
  <p:tag name="RESPONSESGATHERED" val="False"/>
  <p:tag name="QUESTIONTEXT" val="Lindsey and Barbara are going to a pizza shop. They can order a pepperoni, sausage, Canadian bacon, or hamburger pizza. The pizzas can be made thin, regular, or thick crust. How many different pizzas can they order?"/>
  <p:tag name="QUESTIONALIAS" val="Lindsey and Barbara are going to a pizza shop. They can order a pepperoni, sausage, Canadian bacon, or hamburger pizza. The pizzas can be made thin, regular, or thick crust. How many different pizzas can they order?"/>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1"/>
  <p:tag name="SLIDEGUID" val="36FF349E2BD44509AEFBC962970B5C1B"/>
  <p:tag name="ANSWERSALIAS" val="A¤B¤C¤D"/>
  <p:tag name="RESPONSESGATHERED" val="False"/>
  <p:tag name="QUESTIONTEXT" val="A day of the week is picked at random and a number cube is tossed. Find P(begins with S and 4)."/>
  <p:tag name="QUESTIONALIAS" val="A day of the week is picked at random and a number cube is tossed. Find P(begins with S and 4)."/>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TotalTime>
  <Words>1088</Words>
  <Application>Microsoft Macintosh PowerPoint</Application>
  <PresentationFormat>On-screen Show (4:3)</PresentationFormat>
  <Paragraphs>141</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EUSD</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Mitchell</dc:creator>
  <cp:lastModifiedBy>Michael Mitchell</cp:lastModifiedBy>
  <cp:revision>14</cp:revision>
  <dcterms:created xsi:type="dcterms:W3CDTF">2009-05-14T13:48:50Z</dcterms:created>
  <dcterms:modified xsi:type="dcterms:W3CDTF">2009-05-14T14:20:02Z</dcterms:modified>
</cp:coreProperties>
</file>