
<file path=[Content_Types].xml><?xml version="1.0" encoding="utf-8"?>
<Types xmlns="http://schemas.openxmlformats.org/package/2006/content-types">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tags/tag4.xml" ContentType="application/vnd.openxmlformats-officedocument.presentationml.tags+xml"/>
  <Override PartName="/ppt/tags/tag23.xml" ContentType="application/vnd.openxmlformats-officedocument.presentationml.tags+xml"/>
  <Override PartName="/ppt/slides/slide15.xml" ContentType="application/vnd.openxmlformats-officedocument.presentationml.slide+xml"/>
  <Override PartName="/ppt/tags/tag18.xml" ContentType="application/vnd.openxmlformats-officedocument.presentationml.tags+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tags/tag13.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tags/tag6.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slides/slide17.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slideLayouts/slideLayout2.xml" ContentType="application/vnd.openxmlformats-officedocument.presentationml.slideLayout+xml"/>
  <Default Extension="jpeg" ContentType="image/jpeg"/>
  <Override PartName="/ppt/slides/slide12.xml" ContentType="application/vnd.openxmlformats-officedocument.presentationml.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tags/tag8.xml" ContentType="application/vnd.openxmlformats-officedocument.presentationml.tags+xml"/>
  <Override PartName="/ppt/tags/tag27.xml" ContentType="application/vnd.openxmlformats-officedocument.presentationml.tags+xml"/>
  <Override PartName="/ppt/slideLayouts/slideLayout11.xml" ContentType="application/vnd.openxmlformats-officedocument.presentationml.slideLayout+xml"/>
  <Override PartName="/ppt/slides/slide4.xml" ContentType="application/vnd.openxmlformats-officedocument.presentationml.slide+xml"/>
  <Override PartName="/ppt/tags/tag3.xml" ContentType="application/vnd.openxmlformats-officedocument.presentationml.tags+xml"/>
  <Override PartName="/ppt/slideLayouts/slideLayout4.xml" ContentType="application/vnd.openxmlformats-officedocument.presentationml.slideLayout+xml"/>
  <Override PartName="/ppt/tags/tag22.xml" ContentType="application/vnd.openxmlformats-officedocument.presentationml.tags+xml"/>
  <Default Extension="xml" ContentType="application/xml"/>
  <Override PartName="/ppt/slides/slide14.xml" ContentType="application/vnd.openxmlformats-officedocument.presentationml.slide+xml"/>
  <Override PartName="/ppt/tags/tag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29.xml" ContentType="application/vnd.openxmlformats-officedocument.presentationml.tags+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tags/tag5.xml" ContentType="application/vnd.openxmlformats-officedocument.presentationml.tags+xml"/>
  <Override PartName="/ppt/tags/tag24.xml" ContentType="application/vnd.openxmlformats-officedocument.presentationml.tags+xml"/>
  <Override PartName="/ppt/slides/slide16.xml" ContentType="application/vnd.openxmlformats-officedocument.presentationml.slide+xml"/>
  <Override PartName="/ppt/tags/tag19.xml" ContentType="application/vnd.openxmlformats-officedocument.presentationml.tags+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tags/tag14.xml" ContentType="application/vnd.openxmlformats-officedocument.presentationml.tags+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tags/tag21.xml" ContentType="application/vnd.openxmlformats-officedocument.presentationml.tags+xml"/>
  <Override PartName="/ppt/tags/tag2.xml" ContentType="application/vnd.openxmlformats-officedocument.presentationml.tags+xml"/>
  <Override PartName="/ppt/slides/slide13.xml" ContentType="application/vnd.openxmlformats-officedocument.presentationml.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Override PartName="/ppt/tags/tag11.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9.xml" ContentType="application/vnd.openxmlformats-officedocument.presentationml.tags+xml"/>
  <Override PartName="/ppt/tags/tag28.xml" ContentType="application/vnd.openxmlformats-officedocument.presentationml.tags+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sldIdLst>
    <p:sldId id="264" r:id="rId2"/>
    <p:sldId id="277" r:id="rId3"/>
    <p:sldId id="278" r:id="rId4"/>
    <p:sldId id="279" r:id="rId5"/>
    <p:sldId id="280" r:id="rId6"/>
    <p:sldId id="281" r:id="rId7"/>
    <p:sldId id="282"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showGuides="1">
      <p:cViewPr varScale="1">
        <p:scale>
          <a:sx n="111" d="100"/>
          <a:sy n="111" d="100"/>
        </p:scale>
        <p:origin x="-72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F3102-25C1-9341-9A26-9438536A9041}" type="datetimeFigureOut">
              <a:rPr lang="en-US" smtClean="0"/>
              <a:pPr/>
              <a:t>5/18/09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60331-E3A2-2E43-A9F8-883525299A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BAF99D-95F7-1B46-A43F-F8077BB0CF5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C2C4F-EB70-1347-9AD7-9876369CFC71}" type="slidenum">
              <a:rPr lang="en-US"/>
              <a:pPr/>
              <a:t>10</a:t>
            </a:fld>
            <a:endParaRPr lang="en-US"/>
          </a:p>
        </p:txBody>
      </p:sp>
      <p:sp>
        <p:nvSpPr>
          <p:cNvPr id="382978" name="Rectangle 2"/>
          <p:cNvSpPr>
            <a:spLocks noRo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1D808-E5F2-464A-BDFA-1C4707E52074}" type="slidenum">
              <a:rPr lang="en-US"/>
              <a:pPr/>
              <a:t>11</a:t>
            </a:fld>
            <a:endParaRPr lang="en-US"/>
          </a:p>
        </p:txBody>
      </p:sp>
      <p:sp>
        <p:nvSpPr>
          <p:cNvPr id="384002" name="Rectangle 2"/>
          <p:cNvSpPr>
            <a:spLocks noRo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4132F-2DB5-C148-B8DF-B1B2C2818C2C}" type="slidenum">
              <a:rPr lang="en-US"/>
              <a:pPr/>
              <a:t>12</a:t>
            </a:fld>
            <a:endParaRPr lang="en-US"/>
          </a:p>
        </p:txBody>
      </p:sp>
      <p:sp>
        <p:nvSpPr>
          <p:cNvPr id="385026" name="Rectangle 2"/>
          <p:cNvSpPr>
            <a:spLocks noRo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A09C0-33AD-AB49-AF63-A4D424C3EE32}" type="slidenum">
              <a:rPr lang="en-US"/>
              <a:pPr/>
              <a:t>13</a:t>
            </a:fld>
            <a:endParaRPr lang="en-US"/>
          </a:p>
        </p:txBody>
      </p:sp>
      <p:sp>
        <p:nvSpPr>
          <p:cNvPr id="386050" name="Rectangle 2"/>
          <p:cNvSpPr>
            <a:spLocks noRo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03018-167D-5144-804C-578FAFC037A2}" type="slidenum">
              <a:rPr lang="en-US"/>
              <a:pPr/>
              <a:t>14</a:t>
            </a:fld>
            <a:endParaRPr lang="en-US"/>
          </a:p>
        </p:txBody>
      </p:sp>
      <p:sp>
        <p:nvSpPr>
          <p:cNvPr id="387074" name="Rectangle 2"/>
          <p:cNvSpPr>
            <a:spLocks noRo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AD437-163B-4048-ACE0-C2452013FFD4}" type="slidenum">
              <a:rPr lang="en-US"/>
              <a:pPr/>
              <a:t>15</a:t>
            </a:fld>
            <a:endParaRPr lang="en-US"/>
          </a:p>
        </p:txBody>
      </p:sp>
      <p:sp>
        <p:nvSpPr>
          <p:cNvPr id="388098" name="Rectangle 2"/>
          <p:cNvSpPr>
            <a:spLocks noRo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D7475-E879-974E-B0AB-AA34AF3A784C}" type="slidenum">
              <a:rPr lang="en-US"/>
              <a:pPr/>
              <a:t>16</a:t>
            </a:fld>
            <a:endParaRPr lang="en-US"/>
          </a:p>
        </p:txBody>
      </p:sp>
      <p:sp>
        <p:nvSpPr>
          <p:cNvPr id="389122" name="Rectangle 2"/>
          <p:cNvSpPr>
            <a:spLocks noRo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8CC51-BFC9-FA4F-AB21-55A046F63736}" type="slidenum">
              <a:rPr lang="en-US"/>
              <a:pPr/>
              <a:t>17</a:t>
            </a:fld>
            <a:endParaRPr lang="en-US"/>
          </a:p>
        </p:txBody>
      </p:sp>
      <p:sp>
        <p:nvSpPr>
          <p:cNvPr id="390146" name="Rectangle 2"/>
          <p:cNvSpPr>
            <a:spLocks noRo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933D3-D70A-0140-83F0-566334BC5B0D}" type="slidenum">
              <a:rPr lang="en-US"/>
              <a:pPr/>
              <a:t>18</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E5A52-8C2A-0948-B35B-5521AA5739F0}" type="slidenum">
              <a:rPr lang="en-US"/>
              <a:pPr/>
              <a:t>2</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D58C3-4793-E545-8549-C91BD5DEB638}" type="slidenum">
              <a:rPr lang="en-US"/>
              <a:pPr/>
              <a:t>3</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F7220-97F8-CB4B-B93F-74459BB3878A}" type="slidenum">
              <a:rPr lang="en-US"/>
              <a:pPr/>
              <a:t>4</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0D22DC-59DE-8A40-8FCB-936DF2D8D61A}" type="slidenum">
              <a:rPr lang="en-US"/>
              <a:pPr/>
              <a:t>5</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3FB27-DD3E-5F4A-BCC3-F33B14E13010}" type="slidenum">
              <a:rPr lang="en-US"/>
              <a:pPr/>
              <a:t>6</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B93D7-9EDC-6A4C-BAFA-25FAC22528E7}" type="slidenum">
              <a:rPr lang="en-US"/>
              <a:pPr/>
              <a:t>7</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13D8F-ED96-9E42-93C1-F5E7C6F3F70D}" type="slidenum">
              <a:rPr lang="en-US"/>
              <a:pPr/>
              <a:t>8</a:t>
            </a:fld>
            <a:endParaRPr lang="en-US"/>
          </a:p>
        </p:txBody>
      </p:sp>
      <p:sp>
        <p:nvSpPr>
          <p:cNvPr id="380930" name="Rectangle 2"/>
          <p:cNvSpPr>
            <a:spLocks noRo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3FC60-2552-8948-B7F6-16938C9C0DC8}" type="slidenum">
              <a:rPr lang="en-US"/>
              <a:pPr/>
              <a:t>9</a:t>
            </a:fld>
            <a:endParaRPr lang="en-US"/>
          </a:p>
        </p:txBody>
      </p:sp>
      <p:sp>
        <p:nvSpPr>
          <p:cNvPr id="381954" name="Rectangle 2"/>
          <p:cNvSpPr>
            <a:spLocks noRo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CECBA-CE55-C54C-B30B-C5614795CF61}" type="datetimeFigureOut">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ECBA-CE55-C54C-B30B-C5614795CF61}" type="datetimeFigureOut">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ECBA-CE55-C54C-B30B-C5614795CF61}" type="datetimeFigureOut">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ECBA-CE55-C54C-B30B-C5614795CF61}" type="datetimeFigureOut">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CECBA-CE55-C54C-B30B-C5614795CF61}" type="datetimeFigureOut">
              <a:rPr lang="en-US" smtClean="0"/>
              <a:pPr/>
              <a:t>5/18/09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CECBA-CE55-C54C-B30B-C5614795CF61}" type="datetimeFigureOut">
              <a:rPr lang="en-US" smtClean="0"/>
              <a:pPr/>
              <a:t>5/18/09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CECBA-CE55-C54C-B30B-C5614795CF61}" type="datetimeFigureOut">
              <a:rPr lang="en-US" smtClean="0"/>
              <a:pPr/>
              <a:t>5/18/09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CECBA-CE55-C54C-B30B-C5614795CF61}" type="datetimeFigureOut">
              <a:rPr lang="en-US" smtClean="0"/>
              <a:pPr/>
              <a:t>5/18/09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CECBA-CE55-C54C-B30B-C5614795CF61}" type="datetimeFigureOut">
              <a:rPr lang="en-US" smtClean="0"/>
              <a:pPr/>
              <a:t>5/18/09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CECBA-CE55-C54C-B30B-C5614795CF61}" type="datetimeFigureOut">
              <a:rPr lang="en-US" smtClean="0"/>
              <a:pPr/>
              <a:t>5/18/09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CECBA-CE55-C54C-B30B-C5614795CF61}" type="datetimeFigureOut">
              <a:rPr lang="en-US" smtClean="0"/>
              <a:pPr/>
              <a:t>5/18/09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AA3FB-2A7D-7B41-87B7-2133D58E0D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CECBA-CE55-C54C-B30B-C5614795CF61}" type="datetimeFigureOut">
              <a:rPr lang="en-US" smtClean="0"/>
              <a:pPr/>
              <a:t>5/18/09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AA3FB-2A7D-7B41-87B7-2133D58E0D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24.jpeg"/><Relationship Id="rId5"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25.jpeg"/><Relationship Id="rId5"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9.jpeg"/><Relationship Id="rId5" Type="http://schemas.openxmlformats.org/officeDocument/2006/relationships/image" Target="../media/image26.jpeg"/><Relationship Id="rId6"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image" Target="../media/image9.jpeg"/><Relationship Id="rId5" Type="http://schemas.openxmlformats.org/officeDocument/2006/relationships/image" Target="../media/image27.jpeg"/><Relationship Id="rId6"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4.xml"/><Relationship Id="rId4" Type="http://schemas.openxmlformats.org/officeDocument/2006/relationships/image" Target="../media/image26.jpeg"/><Relationship Id="rId5" Type="http://schemas.openxmlformats.org/officeDocument/2006/relationships/image" Target="../media/image13.jpeg"/><Relationship Id="rId6"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image" Target="../media/image13.jpeg"/><Relationship Id="rId5" Type="http://schemas.openxmlformats.org/officeDocument/2006/relationships/image" Target="../media/image27.jpeg"/><Relationship Id="rId6"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image" Target="../media/image15.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tags" Target="../tags/tag30.xml"/><Relationship Id="rId3" Type="http://schemas.openxmlformats.org/officeDocument/2006/relationships/tags" Target="../tags/tag31.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image" Target="../media/image15.jpeg"/><Relationship Id="rId7" Type="http://schemas.openxmlformats.org/officeDocument/2006/relationships/image" Target="../media/image27.jpeg"/><Relationship Id="rId8" Type="http://schemas.openxmlformats.org/officeDocument/2006/relationships/image" Target="../media/image30.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11" Type="http://schemas.openxmlformats.org/officeDocument/2006/relationships/hyperlink" Target="http://www.ca.gr7math.com/" TargetMode="External"/><Relationship Id="rId12" Type="http://schemas.openxmlformats.org/officeDocument/2006/relationships/image" Target="../media/image34.jpeg"/><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slide" Target="slide3.xml"/><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5.jpeg"/><Relationship Id="rId9" Type="http://schemas.openxmlformats.org/officeDocument/2006/relationships/image" Target="../media/image10.jpeg"/><Relationship Id="rId10" Type="http://schemas.openxmlformats.org/officeDocument/2006/relationships/image" Target="../media/image6.jpeg"/></Relationships>
</file>

<file path=ppt/slides/_rels/slide2.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jpeg"/><Relationship Id="rId13" Type="http://schemas.openxmlformats.org/officeDocument/2006/relationships/image" Target="../media/image9.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3.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5.jpeg"/><Relationship Id="rId9" Type="http://schemas.openxmlformats.org/officeDocument/2006/relationships/image" Target="../media/image10.jpeg"/><Relationship Id="rId10" Type="http://schemas.openxmlformats.org/officeDocument/2006/relationships/image" Target="../media/image6.jpeg"/></Relationships>
</file>

<file path=ppt/slides/_rels/slide4.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5.jpeg"/><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4.jpeg"/><Relationship Id="rId10"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6.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6.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7.jpeg"/><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7.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2.jpeg"/><Relationship Id="rId13" Type="http://schemas.openxmlformats.org/officeDocument/2006/relationships/image" Target="../media/image18.jpeg"/><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tags" Target="../tags/tag19.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5.jpeg"/><Relationship Id="rId9" Type="http://schemas.openxmlformats.org/officeDocument/2006/relationships/image" Target="../media/image10.jpeg"/><Relationship Id="rId10"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7"/>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861774"/>
          </a:xfrm>
          <a:prstGeom prst="rect">
            <a:avLst/>
          </a:prstGeom>
          <a:noFill/>
        </p:spPr>
        <p:txBody>
          <a:bodyPr wrap="square" rtlCol="0">
            <a:spAutoFit/>
          </a:bodyPr>
          <a:lstStyle/>
          <a:p>
            <a:pPr algn="ctr"/>
            <a:r>
              <a:rPr lang="en-US" sz="3200" dirty="0" smtClean="0">
                <a:solidFill>
                  <a:schemeClr val="bg1"/>
                </a:solidFill>
              </a:rPr>
              <a:t>Chapter 12</a:t>
            </a:r>
          </a:p>
          <a:p>
            <a:endParaRPr lang="en-US" dirty="0"/>
          </a:p>
        </p:txBody>
      </p:sp>
      <p:sp>
        <p:nvSpPr>
          <p:cNvPr id="8" name="TextBox 7"/>
          <p:cNvSpPr txBox="1"/>
          <p:nvPr/>
        </p:nvSpPr>
        <p:spPr>
          <a:xfrm>
            <a:off x="6012026" y="5190064"/>
            <a:ext cx="1905000" cy="523220"/>
          </a:xfrm>
          <a:prstGeom prst="rect">
            <a:avLst/>
          </a:prstGeom>
          <a:noFill/>
        </p:spPr>
        <p:txBody>
          <a:bodyPr wrap="square" rtlCol="0">
            <a:spAutoFit/>
          </a:bodyPr>
          <a:lstStyle/>
          <a:p>
            <a:r>
              <a:rPr lang="en-US" sz="2800" b="1" dirty="0" smtClean="0">
                <a:solidFill>
                  <a:srgbClr val="FFFFFF"/>
                </a:solidFill>
                <a:latin typeface="Baskerville Old Face"/>
                <a:cs typeface="Baskerville Old Face"/>
              </a:rPr>
              <a:t>Lesson </a:t>
            </a:r>
            <a:r>
              <a:rPr lang="en-US" sz="2800" smtClean="0">
                <a:solidFill>
                  <a:srgbClr val="FFFFFF"/>
                </a:solidFill>
                <a:latin typeface="Baskerville Old Face"/>
                <a:cs typeface="Baskerville Old Face"/>
              </a:rPr>
              <a:t>12-</a:t>
            </a:r>
            <a:r>
              <a:rPr lang="en-US" sz="2800" dirty="0" smtClean="0">
                <a:solidFill>
                  <a:srgbClr val="FFFFFF"/>
                </a:solidFill>
                <a:latin typeface="Baskerville Old Face"/>
                <a:cs typeface="Baskerville Old Face"/>
              </a:rPr>
              <a:t>5</a:t>
            </a:r>
            <a:endParaRPr lang="en-US" sz="2800" b="1" dirty="0">
              <a:solidFill>
                <a:srgbClr val="FFFFFF"/>
              </a:solidFill>
              <a:latin typeface="Baskerville Old Face"/>
              <a:cs typeface="Baskerville Old Face"/>
            </a:endParaRP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2459" name="Picture 11" descr="MAC3_p451"/>
          <p:cNvPicPr>
            <a:picLocks noChangeAspect="1" noChangeArrowheads="1"/>
          </p:cNvPicPr>
          <p:nvPr/>
        </p:nvPicPr>
        <p:blipFill>
          <a:blip r:embed="rId4"/>
          <a:srcRect/>
          <a:stretch>
            <a:fillRect/>
          </a:stretch>
        </p:blipFill>
        <p:spPr bwMode="auto">
          <a:xfrm>
            <a:off x="493713" y="919163"/>
            <a:ext cx="8135937" cy="5243512"/>
          </a:xfrm>
          <a:prstGeom prst="rect">
            <a:avLst/>
          </a:prstGeom>
          <a:noFill/>
        </p:spPr>
      </p:pic>
      <p:pic>
        <p:nvPicPr>
          <p:cNvPr id="232460" name="Picture 12" descr="LH_12-8"/>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7" name="Action Button: Forward or Next 6">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2459"/>
                                        </p:tgtEl>
                                        <p:attrNameLst>
                                          <p:attrName>style.visibility</p:attrName>
                                        </p:attrNameLst>
                                      </p:cBhvr>
                                      <p:to>
                                        <p:strVal val="visible"/>
                                      </p:to>
                                    </p:set>
                                    <p:animEffect transition="in" filter="wipe(up)">
                                      <p:cBhvr>
                                        <p:cTn id="7" dur="500"/>
                                        <p:tgtEl>
                                          <p:spTgt spid="232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86" name="Picture 6" descr="MAC3_p452"/>
          <p:cNvPicPr>
            <a:picLocks noChangeAspect="1" noChangeArrowheads="1"/>
          </p:cNvPicPr>
          <p:nvPr/>
        </p:nvPicPr>
        <p:blipFill>
          <a:blip r:embed="rId4"/>
          <a:srcRect/>
          <a:stretch>
            <a:fillRect/>
          </a:stretch>
        </p:blipFill>
        <p:spPr bwMode="auto">
          <a:xfrm>
            <a:off x="493713" y="923925"/>
            <a:ext cx="8135937" cy="3968750"/>
          </a:xfrm>
          <a:prstGeom prst="rect">
            <a:avLst/>
          </a:prstGeom>
          <a:noFill/>
        </p:spPr>
      </p:pic>
      <p:pic>
        <p:nvPicPr>
          <p:cNvPr id="276487" name="Picture 7" descr="LH_12-8"/>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6" name="Action Button: Forward or Next 5">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6486"/>
                                        </p:tgtEl>
                                        <p:attrNameLst>
                                          <p:attrName>style.visibility</p:attrName>
                                        </p:attrNameLst>
                                      </p:cBhvr>
                                      <p:to>
                                        <p:strVal val="visible"/>
                                      </p:to>
                                    </p:set>
                                    <p:animEffect transition="in" filter="wipe(up)">
                                      <p:cBhvr>
                                        <p:cTn id="7" dur="500"/>
                                        <p:tgtEl>
                                          <p:spTgt spid="27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5459" name="Picture 3" descr="Example1"/>
          <p:cNvPicPr>
            <a:picLocks noChangeAspect="1" noChangeArrowheads="1"/>
          </p:cNvPicPr>
          <p:nvPr/>
        </p:nvPicPr>
        <p:blipFill>
          <a:blip r:embed="rId4"/>
          <a:srcRect/>
          <a:stretch>
            <a:fillRect/>
          </a:stretch>
        </p:blipFill>
        <p:spPr bwMode="auto">
          <a:xfrm>
            <a:off x="420688" y="1910183"/>
            <a:ext cx="457200" cy="457200"/>
          </a:xfrm>
          <a:prstGeom prst="rect">
            <a:avLst/>
          </a:prstGeom>
          <a:noFill/>
        </p:spPr>
      </p:pic>
      <p:pic>
        <p:nvPicPr>
          <p:cNvPr id="275460"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275461" name="Text Box 5"/>
          <p:cNvSpPr txBox="1">
            <a:spLocks noChangeArrowheads="1"/>
          </p:cNvSpPr>
          <p:nvPr/>
        </p:nvSpPr>
        <p:spPr bwMode="auto">
          <a:xfrm>
            <a:off x="2506663" y="715963"/>
            <a:ext cx="6199187" cy="493712"/>
          </a:xfrm>
          <a:prstGeom prst="rect">
            <a:avLst/>
          </a:prstGeom>
          <a:noFill/>
          <a:ln w="9525">
            <a:noFill/>
            <a:miter lim="800000"/>
            <a:headEnd/>
            <a:tailEnd/>
          </a:ln>
          <a:effectLst/>
        </p:spPr>
        <p:txBody>
          <a:bodyPr anchor="ctr">
            <a:prstTxWarp prst="textNoShape">
              <a:avLst/>
            </a:prstTxWarp>
            <a:spAutoFit/>
          </a:bodyPr>
          <a:lstStyle/>
          <a:p>
            <a:pPr>
              <a:lnSpc>
                <a:spcPct val="90000"/>
              </a:lnSpc>
              <a:spcBef>
                <a:spcPct val="20000"/>
              </a:spcBef>
              <a:spcAft>
                <a:spcPct val="20000"/>
              </a:spcAft>
            </a:pPr>
            <a:r>
              <a:rPr lang="en-US" sz="2400"/>
              <a:t>Determine Validity of Conclusions</a:t>
            </a:r>
          </a:p>
        </p:txBody>
      </p:sp>
      <p:sp>
        <p:nvSpPr>
          <p:cNvPr id="275462" name="Rectangle 6"/>
          <p:cNvSpPr>
            <a:spLocks noChangeArrowheads="1"/>
          </p:cNvSpPr>
          <p:nvPr/>
        </p:nvSpPr>
        <p:spPr bwMode="auto">
          <a:xfrm>
            <a:off x="876300" y="1918121"/>
            <a:ext cx="7962900" cy="2425279"/>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1" dirty="0">
                <a:solidFill>
                  <a:srgbClr val="0000FF"/>
                </a:solidFill>
              </a:rPr>
              <a:t>Determine whether the conclusion is valid. Justify your answer. To determine which school lunches students like most, the cafeteria staff surveyed every tenth student who walked into the cafeteria. Out of 40 students surveyed, 19 students stated that they liked the burgers best. The cafeteria staff concluded that about 50% of the students like burgers best.</a:t>
            </a:r>
          </a:p>
        </p:txBody>
      </p:sp>
      <p:sp>
        <p:nvSpPr>
          <p:cNvPr id="275464" name="Rectangle 8"/>
          <p:cNvSpPr>
            <a:spLocks noChangeArrowheads="1"/>
          </p:cNvSpPr>
          <p:nvPr/>
        </p:nvSpPr>
        <p:spPr bwMode="auto">
          <a:xfrm>
            <a:off x="533400" y="5076515"/>
            <a:ext cx="8229600" cy="1095685"/>
          </a:xfrm>
          <a:prstGeom prst="rect">
            <a:avLst/>
          </a:prstGeom>
          <a:noFill/>
          <a:ln w="9525">
            <a:noFill/>
            <a:miter lim="800000"/>
            <a:headEnd/>
            <a:tailEnd/>
          </a:ln>
          <a:effectLst/>
        </p:spPr>
        <p:txBody>
          <a:bodyPr>
            <a:prstTxWarp prst="textNoShape">
              <a:avLst/>
            </a:prstTxWarp>
            <a:spAutoFit/>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	The conclusion is valid. Since the population is the students of the school, the sample is a systematic random sample. It is an unbiased sample.</a:t>
            </a:r>
          </a:p>
        </p:txBody>
      </p:sp>
      <p:pic>
        <p:nvPicPr>
          <p:cNvPr id="275467" name="Picture 11" descr="LH_12-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5460"/>
                                        </p:tgtEl>
                                        <p:attrNameLst>
                                          <p:attrName>style.visibility</p:attrName>
                                        </p:attrNameLst>
                                      </p:cBhvr>
                                      <p:to>
                                        <p:strVal val="visible"/>
                                      </p:to>
                                    </p:set>
                                    <p:animEffect transition="in" filter="wipe(left)">
                                      <p:cBhvr>
                                        <p:cTn id="7" dur="500"/>
                                        <p:tgtEl>
                                          <p:spTgt spid="2754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5461"/>
                                        </p:tgtEl>
                                        <p:attrNameLst>
                                          <p:attrName>style.visibility</p:attrName>
                                        </p:attrNameLst>
                                      </p:cBhvr>
                                      <p:to>
                                        <p:strVal val="visible"/>
                                      </p:to>
                                    </p:set>
                                    <p:animEffect transition="in" filter="wipe(left)">
                                      <p:cBhvr>
                                        <p:cTn id="11" dur="500"/>
                                        <p:tgtEl>
                                          <p:spTgt spid="275461"/>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75459"/>
                                        </p:tgtEl>
                                        <p:attrNameLst>
                                          <p:attrName>style.visibility</p:attrName>
                                        </p:attrNameLst>
                                      </p:cBhvr>
                                      <p:to>
                                        <p:strVal val="visible"/>
                                      </p:to>
                                    </p:set>
                                    <p:animEffect transition="in" filter="box(out)">
                                      <p:cBhvr>
                                        <p:cTn id="15" dur="500"/>
                                        <p:tgtEl>
                                          <p:spTgt spid="2754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5462">
                                            <p:txEl>
                                              <p:pRg st="0" end="0"/>
                                            </p:txEl>
                                          </p:spTgt>
                                        </p:tgtEl>
                                        <p:attrNameLst>
                                          <p:attrName>style.visibility</p:attrName>
                                        </p:attrNameLst>
                                      </p:cBhvr>
                                      <p:to>
                                        <p:strVal val="visible"/>
                                      </p:to>
                                    </p:set>
                                    <p:animEffect transition="in" filter="wipe(left)">
                                      <p:cBhvr>
                                        <p:cTn id="19" dur="500"/>
                                        <p:tgtEl>
                                          <p:spTgt spid="27546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5464">
                                            <p:txEl>
                                              <p:pRg st="0" end="0"/>
                                            </p:txEl>
                                          </p:spTgt>
                                        </p:tgtEl>
                                        <p:attrNameLst>
                                          <p:attrName>style.visibility</p:attrName>
                                        </p:attrNameLst>
                                      </p:cBhvr>
                                      <p:to>
                                        <p:strVal val="visible"/>
                                      </p:to>
                                    </p:set>
                                    <p:animEffect transition="in" filter="wipe(left)">
                                      <p:cBhvr>
                                        <p:cTn id="24" dur="500"/>
                                        <p:tgtEl>
                                          <p:spTgt spid="275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autoUpdateAnimBg="0"/>
      <p:bldP spid="275462" grpId="0" build="p" autoUpdateAnimBg="0" advAuto="0"/>
      <p:bldP spid="275464"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8" name="Rectangle 6"/>
          <p:cNvSpPr>
            <a:spLocks noChangeArrowheads="1"/>
          </p:cNvSpPr>
          <p:nvPr/>
        </p:nvSpPr>
        <p:spPr bwMode="auto">
          <a:xfrm>
            <a:off x="876300" y="1869519"/>
            <a:ext cx="8039100" cy="2092881"/>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1" dirty="0">
                <a:solidFill>
                  <a:srgbClr val="0000FF"/>
                </a:solidFill>
              </a:rPr>
              <a:t>Determine whether the conclusion is valid. Justify your answer. To determine what ride is most popular, every tenth person to walk through the gates of a theme park is surveyed. Out of 290 customers, 98 stated that they prefer The Zip. The park manager concludes that about a third of the park’s customers prefer The Zip.</a:t>
            </a:r>
          </a:p>
        </p:txBody>
      </p:sp>
      <p:sp>
        <p:nvSpPr>
          <p:cNvPr id="233480" name="Rectangle 8"/>
          <p:cNvSpPr>
            <a:spLocks noChangeArrowheads="1"/>
          </p:cNvSpPr>
          <p:nvPr/>
        </p:nvSpPr>
        <p:spPr bwMode="auto">
          <a:xfrm>
            <a:off x="533400" y="4689475"/>
            <a:ext cx="8229600" cy="1406525"/>
          </a:xfrm>
          <a:prstGeom prst="rect">
            <a:avLst/>
          </a:prstGeom>
          <a:noFill/>
          <a:ln w="9525">
            <a:noFill/>
            <a:miter lim="800000"/>
            <a:headEnd/>
            <a:tailEnd/>
          </a:ln>
          <a:effectLst/>
        </p:spPr>
        <p:txBody>
          <a:bodyPr>
            <a:prstTxWarp prst="textNoShape">
              <a:avLst/>
            </a:prstTxWarp>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The conclusion is valid. Since the population is the customers of the theme park, the sample is a systematic random sample. It is an unbiased sample.</a:t>
            </a:r>
          </a:p>
        </p:txBody>
      </p:sp>
      <p:pic>
        <p:nvPicPr>
          <p:cNvPr id="233483" name="Picture 11" descr="Example1"/>
          <p:cNvPicPr>
            <a:picLocks noChangeAspect="1" noChangeArrowheads="1"/>
          </p:cNvPicPr>
          <p:nvPr/>
        </p:nvPicPr>
        <p:blipFill>
          <a:blip r:embed="rId4"/>
          <a:srcRect/>
          <a:stretch>
            <a:fillRect/>
          </a:stretch>
        </p:blipFill>
        <p:spPr bwMode="auto">
          <a:xfrm>
            <a:off x="420688" y="1861581"/>
            <a:ext cx="457200" cy="457200"/>
          </a:xfrm>
          <a:prstGeom prst="rect">
            <a:avLst/>
          </a:prstGeom>
          <a:noFill/>
        </p:spPr>
      </p:pic>
      <p:pic>
        <p:nvPicPr>
          <p:cNvPr id="233484" name="Picture 12"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pic>
        <p:nvPicPr>
          <p:cNvPr id="233485" name="Picture 13" descr="LH_12-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3484"/>
                                        </p:tgtEl>
                                        <p:attrNameLst>
                                          <p:attrName>style.visibility</p:attrName>
                                        </p:attrNameLst>
                                      </p:cBhvr>
                                      <p:to>
                                        <p:strVal val="visible"/>
                                      </p:to>
                                    </p:set>
                                    <p:animEffect transition="in" filter="wipe(left)">
                                      <p:cBhvr>
                                        <p:cTn id="7" dur="500"/>
                                        <p:tgtEl>
                                          <p:spTgt spid="23348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33483"/>
                                        </p:tgtEl>
                                        <p:attrNameLst>
                                          <p:attrName>style.visibility</p:attrName>
                                        </p:attrNameLst>
                                      </p:cBhvr>
                                      <p:to>
                                        <p:strVal val="visible"/>
                                      </p:to>
                                    </p:set>
                                    <p:animEffect transition="in" filter="box(out)">
                                      <p:cBhvr>
                                        <p:cTn id="11" dur="500"/>
                                        <p:tgtEl>
                                          <p:spTgt spid="23348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3478">
                                            <p:txEl>
                                              <p:pRg st="0" end="0"/>
                                            </p:txEl>
                                          </p:spTgt>
                                        </p:tgtEl>
                                        <p:attrNameLst>
                                          <p:attrName>style.visibility</p:attrName>
                                        </p:attrNameLst>
                                      </p:cBhvr>
                                      <p:to>
                                        <p:strVal val="visible"/>
                                      </p:to>
                                    </p:set>
                                    <p:animEffect transition="in" filter="wipe(left)">
                                      <p:cBhvr>
                                        <p:cTn id="15" dur="500"/>
                                        <p:tgtEl>
                                          <p:spTgt spid="23347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3480">
                                            <p:txEl>
                                              <p:pRg st="0" end="0"/>
                                            </p:txEl>
                                          </p:spTgt>
                                        </p:tgtEl>
                                        <p:attrNameLst>
                                          <p:attrName>style.visibility</p:attrName>
                                        </p:attrNameLst>
                                      </p:cBhvr>
                                      <p:to>
                                        <p:strVal val="visible"/>
                                      </p:to>
                                    </p:set>
                                    <p:animEffect transition="in" filter="wipe(left)">
                                      <p:cBhvr>
                                        <p:cTn id="20" dur="500"/>
                                        <p:tgtEl>
                                          <p:spTgt spid="2334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build="p" autoUpdateAnimBg="0" advAuto="0"/>
      <p:bldP spid="233480"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23"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235524" name="Text Box 4"/>
          <p:cNvSpPr txBox="1">
            <a:spLocks noChangeArrowheads="1"/>
          </p:cNvSpPr>
          <p:nvPr/>
        </p:nvSpPr>
        <p:spPr bwMode="auto">
          <a:xfrm>
            <a:off x="2506663" y="715963"/>
            <a:ext cx="6408737" cy="493712"/>
          </a:xfrm>
          <a:prstGeom prst="rect">
            <a:avLst/>
          </a:prstGeom>
          <a:noFill/>
          <a:ln w="9525">
            <a:noFill/>
            <a:miter lim="800000"/>
            <a:headEnd/>
            <a:tailEnd/>
          </a:ln>
          <a:effectLst/>
        </p:spPr>
        <p:txBody>
          <a:bodyPr anchor="ctr">
            <a:prstTxWarp prst="textNoShape">
              <a:avLst/>
            </a:prstTxWarp>
            <a:spAutoFit/>
          </a:bodyPr>
          <a:lstStyle/>
          <a:p>
            <a:pPr>
              <a:lnSpc>
                <a:spcPct val="90000"/>
              </a:lnSpc>
              <a:spcBef>
                <a:spcPct val="20000"/>
              </a:spcBef>
              <a:spcAft>
                <a:spcPct val="20000"/>
              </a:spcAft>
            </a:pPr>
            <a:r>
              <a:rPr lang="en-US" sz="2400" dirty="0"/>
              <a:t>Determine Validity of Conclusions</a:t>
            </a:r>
          </a:p>
        </p:txBody>
      </p:sp>
      <p:sp>
        <p:nvSpPr>
          <p:cNvPr id="235525" name="Rectangle 5"/>
          <p:cNvSpPr>
            <a:spLocks noChangeArrowheads="1"/>
          </p:cNvSpPr>
          <p:nvPr/>
        </p:nvSpPr>
        <p:spPr bwMode="auto">
          <a:xfrm>
            <a:off x="876300" y="2201918"/>
            <a:ext cx="7962900" cy="1760482"/>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1" dirty="0">
                <a:solidFill>
                  <a:srgbClr val="0000FF"/>
                </a:solidFill>
              </a:rPr>
              <a:t>Determine whether the conclusion is valid. Justify your answer. To determine what sports teenagers like, Janet surveyed the student athletes on the girls’ field hockey team. Of these, 65% said that they like field hockey best. Janet concluded that over half of teenagers like field hockey best.</a:t>
            </a:r>
          </a:p>
        </p:txBody>
      </p:sp>
      <p:pic>
        <p:nvPicPr>
          <p:cNvPr id="235527" name="Picture 7" descr="Example2"/>
          <p:cNvPicPr>
            <a:picLocks noChangeAspect="1" noChangeArrowheads="1"/>
          </p:cNvPicPr>
          <p:nvPr/>
        </p:nvPicPr>
        <p:blipFill>
          <a:blip r:embed="rId5"/>
          <a:srcRect/>
          <a:stretch>
            <a:fillRect/>
          </a:stretch>
        </p:blipFill>
        <p:spPr bwMode="auto">
          <a:xfrm>
            <a:off x="420688" y="2193980"/>
            <a:ext cx="457200" cy="457200"/>
          </a:xfrm>
          <a:prstGeom prst="rect">
            <a:avLst/>
          </a:prstGeom>
          <a:noFill/>
        </p:spPr>
      </p:pic>
      <p:sp>
        <p:nvSpPr>
          <p:cNvPr id="235528" name="Rectangle 8"/>
          <p:cNvSpPr>
            <a:spLocks noChangeArrowheads="1"/>
          </p:cNvSpPr>
          <p:nvPr/>
        </p:nvSpPr>
        <p:spPr bwMode="auto">
          <a:xfrm>
            <a:off x="533400" y="4918075"/>
            <a:ext cx="8229600" cy="1406525"/>
          </a:xfrm>
          <a:prstGeom prst="rect">
            <a:avLst/>
          </a:prstGeom>
          <a:noFill/>
          <a:ln w="9525">
            <a:noFill/>
            <a:miter lim="800000"/>
            <a:headEnd/>
            <a:tailEnd/>
          </a:ln>
          <a:effectLst/>
        </p:spPr>
        <p:txBody>
          <a:bodyPr>
            <a:prstTxWarp prst="textNoShape">
              <a:avLst/>
            </a:prstTxWarp>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	The conclusion is not valid. The students surveyed probably prefer field hockey. This is a biased sample. The sample is a convenience sample because the people are easily accessed.</a:t>
            </a:r>
          </a:p>
        </p:txBody>
      </p:sp>
      <p:pic>
        <p:nvPicPr>
          <p:cNvPr id="235531" name="Picture 11" descr="LH_12-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wipe(left)">
                                      <p:cBhvr>
                                        <p:cTn id="7" dur="500"/>
                                        <p:tgtEl>
                                          <p:spTgt spid="2355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524"/>
                                        </p:tgtEl>
                                        <p:attrNameLst>
                                          <p:attrName>style.visibility</p:attrName>
                                        </p:attrNameLst>
                                      </p:cBhvr>
                                      <p:to>
                                        <p:strVal val="visible"/>
                                      </p:to>
                                    </p:set>
                                    <p:animEffect transition="in" filter="wipe(left)">
                                      <p:cBhvr>
                                        <p:cTn id="11" dur="500"/>
                                        <p:tgtEl>
                                          <p:spTgt spid="235524"/>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35527"/>
                                        </p:tgtEl>
                                        <p:attrNameLst>
                                          <p:attrName>style.visibility</p:attrName>
                                        </p:attrNameLst>
                                      </p:cBhvr>
                                      <p:to>
                                        <p:strVal val="visible"/>
                                      </p:to>
                                    </p:set>
                                    <p:animEffect transition="in" filter="box(out)">
                                      <p:cBhvr>
                                        <p:cTn id="15" dur="500"/>
                                        <p:tgtEl>
                                          <p:spTgt spid="2355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5525">
                                            <p:txEl>
                                              <p:pRg st="0" end="0"/>
                                            </p:txEl>
                                          </p:spTgt>
                                        </p:tgtEl>
                                        <p:attrNameLst>
                                          <p:attrName>style.visibility</p:attrName>
                                        </p:attrNameLst>
                                      </p:cBhvr>
                                      <p:to>
                                        <p:strVal val="visible"/>
                                      </p:to>
                                    </p:set>
                                    <p:animEffect transition="in" filter="wipe(left)">
                                      <p:cBhvr>
                                        <p:cTn id="19" dur="500"/>
                                        <p:tgtEl>
                                          <p:spTgt spid="2355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5528">
                                            <p:txEl>
                                              <p:pRg st="0" end="0"/>
                                            </p:txEl>
                                          </p:spTgt>
                                        </p:tgtEl>
                                        <p:attrNameLst>
                                          <p:attrName>style.visibility</p:attrName>
                                        </p:attrNameLst>
                                      </p:cBhvr>
                                      <p:to>
                                        <p:strVal val="visible"/>
                                      </p:to>
                                    </p:set>
                                    <p:animEffect transition="in" filter="wipe(left)">
                                      <p:cBhvr>
                                        <p:cTn id="24" dur="500"/>
                                        <p:tgtEl>
                                          <p:spTgt spid="2355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autoUpdateAnimBg="0"/>
      <p:bldP spid="235525" grpId="0" build="p" autoUpdateAnimBg="0" advAuto="0"/>
      <p:bldP spid="235528"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9" name="Rectangle 5"/>
          <p:cNvSpPr>
            <a:spLocks noChangeArrowheads="1"/>
          </p:cNvSpPr>
          <p:nvPr/>
        </p:nvSpPr>
        <p:spPr bwMode="auto">
          <a:xfrm>
            <a:off x="876300" y="1820918"/>
            <a:ext cx="7962900" cy="1760482"/>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1" dirty="0">
                <a:solidFill>
                  <a:srgbClr val="0000FF"/>
                </a:solidFill>
              </a:rPr>
              <a:t>Determine whether the conclusion is valid. Justify your answer. To determine whether people prefer dogs or cats, a researcher surveys 80 people at a dog park. Of those surveyed, 88% said that they prefer dogs, so the researcher concluded that most people prefer dogs.</a:t>
            </a:r>
          </a:p>
        </p:txBody>
      </p:sp>
      <p:sp>
        <p:nvSpPr>
          <p:cNvPr id="236552" name="Rectangle 8"/>
          <p:cNvSpPr>
            <a:spLocks noChangeArrowheads="1"/>
          </p:cNvSpPr>
          <p:nvPr/>
        </p:nvSpPr>
        <p:spPr bwMode="auto">
          <a:xfrm>
            <a:off x="533400" y="4613275"/>
            <a:ext cx="8229600" cy="1406525"/>
          </a:xfrm>
          <a:prstGeom prst="rect">
            <a:avLst/>
          </a:prstGeom>
          <a:noFill/>
          <a:ln w="9525">
            <a:noFill/>
            <a:miter lim="800000"/>
            <a:headEnd/>
            <a:tailEnd/>
          </a:ln>
          <a:effectLst/>
        </p:spPr>
        <p:txBody>
          <a:bodyPr>
            <a:prstTxWarp prst="textNoShape">
              <a:avLst/>
            </a:prstTxWarp>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	The conclusion is not valid. People at a dog park probably prefer dogs. This is a biased sample. The sample is a convenience sample because the people are easily accessed. </a:t>
            </a:r>
          </a:p>
        </p:txBody>
      </p:sp>
      <p:pic>
        <p:nvPicPr>
          <p:cNvPr id="236555" name="Picture 11" descr="Example2"/>
          <p:cNvPicPr>
            <a:picLocks noChangeAspect="1" noChangeArrowheads="1"/>
          </p:cNvPicPr>
          <p:nvPr/>
        </p:nvPicPr>
        <p:blipFill>
          <a:blip r:embed="rId4"/>
          <a:srcRect/>
          <a:stretch>
            <a:fillRect/>
          </a:stretch>
        </p:blipFill>
        <p:spPr bwMode="auto">
          <a:xfrm>
            <a:off x="420688" y="1917755"/>
            <a:ext cx="457200" cy="457200"/>
          </a:xfrm>
          <a:prstGeom prst="rect">
            <a:avLst/>
          </a:prstGeom>
          <a:noFill/>
        </p:spPr>
      </p:pic>
      <p:pic>
        <p:nvPicPr>
          <p:cNvPr id="236556" name="Picture 12"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pic>
        <p:nvPicPr>
          <p:cNvPr id="236557" name="Picture 13" descr="LH_12-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6556"/>
                                        </p:tgtEl>
                                        <p:attrNameLst>
                                          <p:attrName>style.visibility</p:attrName>
                                        </p:attrNameLst>
                                      </p:cBhvr>
                                      <p:to>
                                        <p:strVal val="visible"/>
                                      </p:to>
                                    </p:set>
                                    <p:animEffect transition="in" filter="wipe(left)">
                                      <p:cBhvr>
                                        <p:cTn id="7" dur="500"/>
                                        <p:tgtEl>
                                          <p:spTgt spid="23655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36555"/>
                                        </p:tgtEl>
                                        <p:attrNameLst>
                                          <p:attrName>style.visibility</p:attrName>
                                        </p:attrNameLst>
                                      </p:cBhvr>
                                      <p:to>
                                        <p:strVal val="visible"/>
                                      </p:to>
                                    </p:set>
                                    <p:animEffect transition="in" filter="box(out)">
                                      <p:cBhvr>
                                        <p:cTn id="11" dur="500"/>
                                        <p:tgtEl>
                                          <p:spTgt spid="2365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6549">
                                            <p:txEl>
                                              <p:pRg st="0" end="0"/>
                                            </p:txEl>
                                          </p:spTgt>
                                        </p:tgtEl>
                                        <p:attrNameLst>
                                          <p:attrName>style.visibility</p:attrName>
                                        </p:attrNameLst>
                                      </p:cBhvr>
                                      <p:to>
                                        <p:strVal val="visible"/>
                                      </p:to>
                                    </p:set>
                                    <p:animEffect transition="in" filter="wipe(left)">
                                      <p:cBhvr>
                                        <p:cTn id="15" dur="500"/>
                                        <p:tgtEl>
                                          <p:spTgt spid="23654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6552">
                                            <p:txEl>
                                              <p:pRg st="0" end="0"/>
                                            </p:txEl>
                                          </p:spTgt>
                                        </p:tgtEl>
                                        <p:attrNameLst>
                                          <p:attrName>style.visibility</p:attrName>
                                        </p:attrNameLst>
                                      </p:cBhvr>
                                      <p:to>
                                        <p:strVal val="visible"/>
                                      </p:to>
                                    </p:set>
                                    <p:animEffect transition="in" filter="wipe(left)">
                                      <p:cBhvr>
                                        <p:cTn id="20" dur="500"/>
                                        <p:tgtEl>
                                          <p:spTgt spid="2365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build="p" autoUpdateAnimBg="0" advAuto="0"/>
      <p:bldP spid="236552"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7" name="Rectangle 5"/>
          <p:cNvSpPr>
            <a:spLocks noChangeArrowheads="1"/>
          </p:cNvSpPr>
          <p:nvPr/>
        </p:nvSpPr>
        <p:spPr bwMode="auto">
          <a:xfrm>
            <a:off x="876300" y="1503363"/>
            <a:ext cx="7962900" cy="1760482"/>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dirty="0"/>
              <a:t>BOOKS</a:t>
            </a:r>
            <a:r>
              <a:rPr lang="en-US" sz="2400" dirty="0">
                <a:solidFill>
                  <a:srgbClr val="00539D"/>
                </a:solidFill>
              </a:rPr>
              <a:t>  </a:t>
            </a:r>
            <a:r>
              <a:rPr lang="en-US" sz="2400" b="1" dirty="0">
                <a:solidFill>
                  <a:srgbClr val="0000FF"/>
                </a:solidFill>
              </a:rPr>
              <a:t>The student council is trying to decide what types of books to sell at its annual book fair to help raise money for the eighth grade trip. It surveyed 40 students at random. The books they prefer are in the table. If 220 books are to be sold at the book fair, how many should be mysteries?</a:t>
            </a:r>
          </a:p>
        </p:txBody>
      </p:sp>
      <p:sp>
        <p:nvSpPr>
          <p:cNvPr id="238598" name="Text Box 6"/>
          <p:cNvSpPr txBox="1">
            <a:spLocks noChangeArrowheads="1"/>
          </p:cNvSpPr>
          <p:nvPr/>
        </p:nvSpPr>
        <p:spPr bwMode="auto">
          <a:xfrm>
            <a:off x="533400" y="3581400"/>
            <a:ext cx="5486400" cy="2282825"/>
          </a:xfrm>
          <a:prstGeom prst="rect">
            <a:avLst/>
          </a:prstGeom>
          <a:noFill/>
          <a:ln w="9525">
            <a:noFill/>
            <a:miter lim="800000"/>
            <a:headEnd/>
            <a:tailEnd/>
          </a:ln>
          <a:effectLst/>
        </p:spPr>
        <p:txBody>
          <a:bodyPr>
            <a:prstTxWarp prst="textNoShape">
              <a:avLst/>
            </a:prstTxWarp>
            <a:spAutoFit/>
          </a:bodyPr>
          <a:lstStyle/>
          <a:p>
            <a:pPr marL="342900">
              <a:lnSpc>
                <a:spcPct val="90000"/>
              </a:lnSpc>
              <a:spcBef>
                <a:spcPct val="20000"/>
              </a:spcBef>
              <a:spcAft>
                <a:spcPct val="20000"/>
              </a:spcAft>
            </a:pPr>
            <a:r>
              <a:rPr lang="en-US" sz="2400" b="0">
                <a:solidFill>
                  <a:srgbClr val="000000"/>
                </a:solidFill>
              </a:rPr>
              <a:t>First, determine whether the sample method is valid. The sample is a simple random sample since students were randomly selected. Thus, the sample is valid.</a:t>
            </a:r>
          </a:p>
          <a:p>
            <a:pPr marL="342900">
              <a:lnSpc>
                <a:spcPct val="90000"/>
              </a:lnSpc>
              <a:spcBef>
                <a:spcPct val="20000"/>
              </a:spcBef>
              <a:spcAft>
                <a:spcPct val="20000"/>
              </a:spcAft>
            </a:pPr>
            <a:r>
              <a:rPr lang="en-US" sz="2400" b="0">
                <a:solidFill>
                  <a:srgbClr val="000000"/>
                </a:solidFill>
              </a:rPr>
              <a:t>0.30 </a:t>
            </a:r>
            <a:r>
              <a:rPr lang="en-US" sz="2400" b="0">
                <a:solidFill>
                  <a:srgbClr val="000000"/>
                </a:solidFill>
                <a:ea typeface="Arial" pitchFamily="-112" charset="0"/>
                <a:cs typeface="Arial" pitchFamily="-112" charset="0"/>
              </a:rPr>
              <a:t>× 220 = 66</a:t>
            </a:r>
          </a:p>
        </p:txBody>
      </p:sp>
      <p:pic>
        <p:nvPicPr>
          <p:cNvPr id="238599" name="Picture 7" descr="Example3"/>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238600" name="Rectangle 8"/>
          <p:cNvSpPr>
            <a:spLocks noChangeArrowheads="1"/>
          </p:cNvSpPr>
          <p:nvPr/>
        </p:nvSpPr>
        <p:spPr bwMode="auto">
          <a:xfrm>
            <a:off x="533400" y="6198513"/>
            <a:ext cx="8229600" cy="430887"/>
          </a:xfrm>
          <a:prstGeom prst="rect">
            <a:avLst/>
          </a:prstGeom>
          <a:noFill/>
          <a:ln w="9525">
            <a:noFill/>
            <a:miter lim="800000"/>
            <a:headEnd/>
            <a:tailEnd/>
          </a:ln>
          <a:effectLst/>
        </p:spPr>
        <p:txBody>
          <a:bodyPr>
            <a:prstTxWarp prst="textNoShape">
              <a:avLst/>
            </a:prstTxWarp>
            <a:spAutoFit/>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	About 66 books should be mysteries.</a:t>
            </a:r>
          </a:p>
        </p:txBody>
      </p:sp>
      <p:sp>
        <p:nvSpPr>
          <p:cNvPr id="238603" name="Text Box 11"/>
          <p:cNvSpPr txBox="1">
            <a:spLocks noChangeArrowheads="1"/>
          </p:cNvSpPr>
          <p:nvPr/>
        </p:nvSpPr>
        <p:spPr bwMode="auto">
          <a:xfrm>
            <a:off x="4038600" y="715963"/>
            <a:ext cx="4667250" cy="493712"/>
          </a:xfrm>
          <a:prstGeom prst="rect">
            <a:avLst/>
          </a:prstGeom>
          <a:noFill/>
          <a:ln w="9525">
            <a:noFill/>
            <a:miter lim="800000"/>
            <a:headEnd/>
            <a:tailEnd/>
          </a:ln>
          <a:effectLst/>
        </p:spPr>
        <p:txBody>
          <a:bodyPr anchor="ctr">
            <a:prstTxWarp prst="textNoShape">
              <a:avLst/>
            </a:prstTxWarp>
            <a:spAutoFit/>
          </a:bodyPr>
          <a:lstStyle/>
          <a:p>
            <a:pPr>
              <a:lnSpc>
                <a:spcPct val="90000"/>
              </a:lnSpc>
              <a:spcBef>
                <a:spcPct val="20000"/>
              </a:spcBef>
              <a:spcAft>
                <a:spcPct val="20000"/>
              </a:spcAft>
            </a:pPr>
            <a:r>
              <a:rPr lang="en-US" sz="2400"/>
              <a:t>Using Sampling to Predict</a:t>
            </a:r>
          </a:p>
        </p:txBody>
      </p:sp>
      <p:pic>
        <p:nvPicPr>
          <p:cNvPr id="238604" name="Picture 12"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p:spPr>
      </p:pic>
      <p:pic>
        <p:nvPicPr>
          <p:cNvPr id="238605" name="Picture 13" descr="8-5"/>
          <p:cNvPicPr>
            <a:picLocks noChangeAspect="1" noChangeArrowheads="1"/>
          </p:cNvPicPr>
          <p:nvPr/>
        </p:nvPicPr>
        <p:blipFill>
          <a:blip r:embed="rId6"/>
          <a:srcRect/>
          <a:stretch>
            <a:fillRect/>
          </a:stretch>
        </p:blipFill>
        <p:spPr bwMode="auto">
          <a:xfrm>
            <a:off x="5942013" y="3276600"/>
            <a:ext cx="2897187" cy="2022475"/>
          </a:xfrm>
          <a:prstGeom prst="rect">
            <a:avLst/>
          </a:prstGeom>
          <a:noFill/>
        </p:spPr>
      </p:pic>
      <p:pic>
        <p:nvPicPr>
          <p:cNvPr id="238606" name="Picture 14" descr="LH_12-8"/>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8604"/>
                                        </p:tgtEl>
                                        <p:attrNameLst>
                                          <p:attrName>style.visibility</p:attrName>
                                        </p:attrNameLst>
                                      </p:cBhvr>
                                      <p:to>
                                        <p:strVal val="visible"/>
                                      </p:to>
                                    </p:set>
                                    <p:animEffect transition="in" filter="wipe(left)">
                                      <p:cBhvr>
                                        <p:cTn id="7" dur="500"/>
                                        <p:tgtEl>
                                          <p:spTgt spid="23860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8603"/>
                                        </p:tgtEl>
                                        <p:attrNameLst>
                                          <p:attrName>style.visibility</p:attrName>
                                        </p:attrNameLst>
                                      </p:cBhvr>
                                      <p:to>
                                        <p:strVal val="visible"/>
                                      </p:to>
                                    </p:set>
                                    <p:animEffect transition="in" filter="wipe(left)">
                                      <p:cBhvr>
                                        <p:cTn id="11" dur="500"/>
                                        <p:tgtEl>
                                          <p:spTgt spid="23860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38599"/>
                                        </p:tgtEl>
                                        <p:attrNameLst>
                                          <p:attrName>style.visibility</p:attrName>
                                        </p:attrNameLst>
                                      </p:cBhvr>
                                      <p:to>
                                        <p:strVal val="visible"/>
                                      </p:to>
                                    </p:set>
                                    <p:animEffect transition="in" filter="box(out)">
                                      <p:cBhvr>
                                        <p:cTn id="15" dur="500"/>
                                        <p:tgtEl>
                                          <p:spTgt spid="23859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8597">
                                            <p:txEl>
                                              <p:pRg st="0" end="0"/>
                                            </p:txEl>
                                          </p:spTgt>
                                        </p:tgtEl>
                                        <p:attrNameLst>
                                          <p:attrName>style.visibility</p:attrName>
                                        </p:attrNameLst>
                                      </p:cBhvr>
                                      <p:to>
                                        <p:strVal val="visible"/>
                                      </p:to>
                                    </p:set>
                                    <p:animEffect transition="in" filter="wipe(left)">
                                      <p:cBhvr>
                                        <p:cTn id="19" dur="500"/>
                                        <p:tgtEl>
                                          <p:spTgt spid="23859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38605"/>
                                        </p:tgtEl>
                                        <p:attrNameLst>
                                          <p:attrName>style.visibility</p:attrName>
                                        </p:attrNameLst>
                                      </p:cBhvr>
                                      <p:to>
                                        <p:strVal val="visible"/>
                                      </p:to>
                                    </p:set>
                                    <p:animEffect transition="in" filter="wipe(up)">
                                      <p:cBhvr>
                                        <p:cTn id="23" dur="500"/>
                                        <p:tgtEl>
                                          <p:spTgt spid="23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8598">
                                            <p:txEl>
                                              <p:pRg st="0" end="0"/>
                                            </p:txEl>
                                          </p:spTgt>
                                        </p:tgtEl>
                                        <p:attrNameLst>
                                          <p:attrName>style.visibility</p:attrName>
                                        </p:attrNameLst>
                                      </p:cBhvr>
                                      <p:to>
                                        <p:strVal val="visible"/>
                                      </p:to>
                                    </p:set>
                                    <p:animEffect transition="in" filter="wipe(left)">
                                      <p:cBhvr>
                                        <p:cTn id="28" dur="500"/>
                                        <p:tgtEl>
                                          <p:spTgt spid="23859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8598">
                                            <p:txEl>
                                              <p:pRg st="1" end="1"/>
                                            </p:txEl>
                                          </p:spTgt>
                                        </p:tgtEl>
                                        <p:attrNameLst>
                                          <p:attrName>style.visibility</p:attrName>
                                        </p:attrNameLst>
                                      </p:cBhvr>
                                      <p:to>
                                        <p:strVal val="visible"/>
                                      </p:to>
                                    </p:set>
                                    <p:animEffect transition="in" filter="wipe(left)">
                                      <p:cBhvr>
                                        <p:cTn id="33" dur="500"/>
                                        <p:tgtEl>
                                          <p:spTgt spid="23859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8600">
                                            <p:txEl>
                                              <p:pRg st="0" end="0"/>
                                            </p:txEl>
                                          </p:spTgt>
                                        </p:tgtEl>
                                        <p:attrNameLst>
                                          <p:attrName>style.visibility</p:attrName>
                                        </p:attrNameLst>
                                      </p:cBhvr>
                                      <p:to>
                                        <p:strVal val="visible"/>
                                      </p:to>
                                    </p:set>
                                    <p:animEffect transition="in" filter="wipe(left)">
                                      <p:cBhvr>
                                        <p:cTn id="38" dur="500"/>
                                        <p:tgtEl>
                                          <p:spTgt spid="238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build="p" autoUpdateAnimBg="0" advAuto="0"/>
      <p:bldP spid="238598" grpId="0" build="p" autoUpdateAnimBg="0"/>
      <p:bldP spid="238600" grpId="0" build="p" autoUpdateAnimBg="0"/>
      <p:bldP spid="238603"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40645" name="Oval 5"/>
          <p:cNvSpPr>
            <a:spLocks noChangeArrowheads="1"/>
          </p:cNvSpPr>
          <p:nvPr/>
        </p:nvSpPr>
        <p:spPr bwMode="auto">
          <a:xfrm>
            <a:off x="914400" y="5264420"/>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40646" name="TPAnswers"/>
          <p:cNvSpPr>
            <a:spLocks noChangeArrowheads="1"/>
          </p:cNvSpPr>
          <p:nvPr>
            <p:custDataLst>
              <p:tags r:id="rId3"/>
            </p:custDataLst>
          </p:nvPr>
        </p:nvSpPr>
        <p:spPr bwMode="auto">
          <a:xfrm>
            <a:off x="914400" y="3155950"/>
            <a:ext cx="2790825" cy="2684463"/>
          </a:xfrm>
          <a:prstGeom prst="rect">
            <a:avLst/>
          </a:prstGeom>
          <a:noFill/>
          <a:ln w="9525">
            <a:noFill/>
            <a:miter lim="800000"/>
            <a:headEnd/>
            <a:tailEnd/>
          </a:ln>
          <a:effectLst/>
        </p:spPr>
        <p:txBody>
          <a:bodyPr>
            <a:prstTxWarp prst="textNoShape">
              <a:avLst/>
            </a:prstTxWarp>
            <a:spAutoFit/>
          </a:bodyPr>
          <a:lstStyle/>
          <a:p>
            <a:pPr marL="533400" indent="-533400">
              <a:lnSpc>
                <a:spcPct val="90000"/>
              </a:lnSpc>
              <a:spcBef>
                <a:spcPct val="50000"/>
              </a:spcBef>
              <a:spcAft>
                <a:spcPct val="50000"/>
              </a:spcAft>
              <a:buClr>
                <a:srgbClr val="00539D"/>
              </a:buClr>
            </a:pPr>
            <a:r>
              <a:rPr lang="pt-BR" sz="2400">
                <a:solidFill>
                  <a:srgbClr val="00539D"/>
                </a:solidFill>
                <a:sym typeface="Symbol" pitchFamily="-112" charset="2"/>
              </a:rPr>
              <a:t>A.</a:t>
            </a:r>
            <a:r>
              <a:rPr lang="pt-BR" sz="2400">
                <a:solidFill>
                  <a:schemeClr val="tx1"/>
                </a:solidFill>
                <a:sym typeface="Symbol" pitchFamily="-112" charset="2"/>
              </a:rPr>
              <a:t>	96</a:t>
            </a:r>
          </a:p>
          <a:p>
            <a:pPr marL="533400" indent="-533400">
              <a:lnSpc>
                <a:spcPct val="90000"/>
              </a:lnSpc>
              <a:spcBef>
                <a:spcPct val="50000"/>
              </a:spcBef>
              <a:spcAft>
                <a:spcPct val="50000"/>
              </a:spcAft>
              <a:buClr>
                <a:srgbClr val="00539D"/>
              </a:buClr>
            </a:pPr>
            <a:r>
              <a:rPr lang="pt-BR" sz="2400">
                <a:solidFill>
                  <a:srgbClr val="00539D"/>
                </a:solidFill>
                <a:sym typeface="Symbol" pitchFamily="-112" charset="2"/>
              </a:rPr>
              <a:t>B.</a:t>
            </a:r>
            <a:r>
              <a:rPr lang="pt-BR" sz="2400">
                <a:solidFill>
                  <a:schemeClr val="tx1"/>
                </a:solidFill>
                <a:sym typeface="Symbol" pitchFamily="-112" charset="2"/>
              </a:rPr>
              <a:t>	114</a:t>
            </a:r>
          </a:p>
          <a:p>
            <a:pPr marL="533400" indent="-533400">
              <a:lnSpc>
                <a:spcPct val="90000"/>
              </a:lnSpc>
              <a:spcBef>
                <a:spcPct val="50000"/>
              </a:spcBef>
              <a:spcAft>
                <a:spcPct val="50000"/>
              </a:spcAft>
              <a:buClr>
                <a:srgbClr val="00539D"/>
              </a:buClr>
            </a:pPr>
            <a:r>
              <a:rPr lang="pt-BR" sz="2400">
                <a:solidFill>
                  <a:srgbClr val="00539D"/>
                </a:solidFill>
                <a:sym typeface="Symbol" pitchFamily="-112" charset="2"/>
              </a:rPr>
              <a:t>C.</a:t>
            </a:r>
            <a:r>
              <a:rPr lang="pt-BR" sz="2400">
                <a:solidFill>
                  <a:schemeClr val="tx1"/>
                </a:solidFill>
                <a:sym typeface="Symbol" pitchFamily="-112" charset="2"/>
              </a:rPr>
              <a:t>	125</a:t>
            </a:r>
          </a:p>
          <a:p>
            <a:pPr marL="533400" indent="-533400">
              <a:lnSpc>
                <a:spcPct val="90000"/>
              </a:lnSpc>
              <a:spcBef>
                <a:spcPct val="50000"/>
              </a:spcBef>
              <a:spcAft>
                <a:spcPct val="50000"/>
              </a:spcAft>
              <a:buClr>
                <a:srgbClr val="00539D"/>
              </a:buClr>
            </a:pPr>
            <a:r>
              <a:rPr lang="pt-BR" sz="2400">
                <a:solidFill>
                  <a:srgbClr val="00539D"/>
                </a:solidFill>
                <a:sym typeface="Symbol" pitchFamily="-112" charset="2"/>
              </a:rPr>
              <a:t>D.</a:t>
            </a:r>
            <a:r>
              <a:rPr lang="pt-BR" sz="2400">
                <a:solidFill>
                  <a:schemeClr val="tx1"/>
                </a:solidFill>
                <a:sym typeface="Symbol" pitchFamily="-112" charset="2"/>
              </a:rPr>
              <a:t>	132</a:t>
            </a:r>
          </a:p>
        </p:txBody>
      </p:sp>
      <p:sp>
        <p:nvSpPr>
          <p:cNvPr id="240647" name="TPQuestion"/>
          <p:cNvSpPr>
            <a:spLocks noChangeArrowheads="1"/>
          </p:cNvSpPr>
          <p:nvPr/>
        </p:nvSpPr>
        <p:spPr bwMode="auto">
          <a:xfrm>
            <a:off x="533400" y="1504950"/>
            <a:ext cx="8305800" cy="1428083"/>
          </a:xfrm>
          <a:prstGeom prst="rect">
            <a:avLst/>
          </a:prstGeom>
          <a:noFill/>
          <a:ln w="9525">
            <a:noFill/>
            <a:miter lim="800000"/>
            <a:headEnd/>
            <a:tailEnd/>
          </a:ln>
          <a:effectLst/>
        </p:spPr>
        <p:txBody>
          <a:bodyPr>
            <a:prstTxWarp prst="textNoShape">
              <a:avLst/>
            </a:prstTxWarp>
            <a:spAutoFit/>
          </a:bodyPr>
          <a:lstStyle/>
          <a:p>
            <a:pPr marL="342900">
              <a:lnSpc>
                <a:spcPct val="90000"/>
              </a:lnSpc>
            </a:pPr>
            <a:r>
              <a:rPr lang="en-US" sz="2400" dirty="0"/>
              <a:t>PENS</a:t>
            </a:r>
            <a:r>
              <a:rPr lang="en-US" sz="2400" b="0" dirty="0">
                <a:solidFill>
                  <a:srgbClr val="00539D"/>
                </a:solidFill>
              </a:rPr>
              <a:t>  </a:t>
            </a:r>
            <a:r>
              <a:rPr lang="en-US" sz="2400" b="1" dirty="0">
                <a:solidFill>
                  <a:srgbClr val="0000FF"/>
                </a:solidFill>
              </a:rPr>
              <a:t>The student shop sells pens. It surveys 50 students at random. The pens they prefer are in the table. If 300 pens are to be sold at the student shop, how many should be gel pens?</a:t>
            </a:r>
          </a:p>
        </p:txBody>
      </p:sp>
      <p:pic>
        <p:nvPicPr>
          <p:cNvPr id="240648" name="Picture 8" descr="Example3"/>
          <p:cNvPicPr>
            <a:picLocks noChangeAspect="1" noChangeArrowheads="1"/>
          </p:cNvPicPr>
          <p:nvPr/>
        </p:nvPicPr>
        <p:blipFill>
          <a:blip r:embed="rId6"/>
          <a:srcRect/>
          <a:stretch>
            <a:fillRect/>
          </a:stretch>
        </p:blipFill>
        <p:spPr bwMode="auto">
          <a:xfrm>
            <a:off x="420688" y="1495425"/>
            <a:ext cx="457200" cy="457200"/>
          </a:xfrm>
          <a:prstGeom prst="rect">
            <a:avLst/>
          </a:prstGeom>
          <a:noFill/>
        </p:spPr>
      </p:pic>
      <p:pic>
        <p:nvPicPr>
          <p:cNvPr id="240649" name="Picture 9" descr="CheckProgress"/>
          <p:cNvPicPr>
            <a:picLocks noChangeAspect="1" noChangeArrowheads="1"/>
          </p:cNvPicPr>
          <p:nvPr/>
        </p:nvPicPr>
        <p:blipFill>
          <a:blip r:embed="rId7"/>
          <a:srcRect/>
          <a:stretch>
            <a:fillRect/>
          </a:stretch>
        </p:blipFill>
        <p:spPr bwMode="auto">
          <a:xfrm>
            <a:off x="342900" y="711200"/>
            <a:ext cx="4038600" cy="627063"/>
          </a:xfrm>
          <a:prstGeom prst="rect">
            <a:avLst/>
          </a:prstGeom>
          <a:noFill/>
        </p:spPr>
      </p:pic>
      <p:grpSp>
        <p:nvGrpSpPr>
          <p:cNvPr id="2" name="Group 15"/>
          <p:cNvGrpSpPr>
            <a:grpSpLocks/>
          </p:cNvGrpSpPr>
          <p:nvPr/>
        </p:nvGrpSpPr>
        <p:grpSpPr bwMode="auto">
          <a:xfrm>
            <a:off x="4724401" y="2667000"/>
            <a:ext cx="3981450" cy="3173413"/>
            <a:chOff x="3795" y="1680"/>
            <a:chExt cx="1689" cy="1366"/>
          </a:xfrm>
        </p:grpSpPr>
        <p:pic>
          <p:nvPicPr>
            <p:cNvPr id="240653" name="Picture 13" descr="8-6"/>
            <p:cNvPicPr>
              <a:picLocks noChangeAspect="1" noChangeArrowheads="1"/>
            </p:cNvPicPr>
            <p:nvPr/>
          </p:nvPicPr>
          <p:blipFill>
            <a:blip r:embed="rId8"/>
            <a:srcRect/>
            <a:stretch>
              <a:fillRect/>
            </a:stretch>
          </p:blipFill>
          <p:spPr bwMode="auto">
            <a:xfrm>
              <a:off x="3795" y="1680"/>
              <a:ext cx="1689" cy="1366"/>
            </a:xfrm>
            <a:prstGeom prst="rect">
              <a:avLst/>
            </a:prstGeom>
            <a:noFill/>
          </p:spPr>
        </p:pic>
        <p:pic>
          <p:nvPicPr>
            <p:cNvPr id="240654" name="Picture 14" descr="8-6"/>
            <p:cNvPicPr>
              <a:picLocks noChangeAspect="1" noChangeArrowheads="1"/>
            </p:cNvPicPr>
            <p:nvPr/>
          </p:nvPicPr>
          <p:blipFill>
            <a:blip r:embed="rId8"/>
            <a:srcRect l="56128" t="79503" r="18472" b="7466"/>
            <a:stretch>
              <a:fillRect/>
            </a:stretch>
          </p:blipFill>
          <p:spPr bwMode="auto">
            <a:xfrm>
              <a:off x="4779" y="2766"/>
              <a:ext cx="429" cy="178"/>
            </a:xfrm>
            <a:prstGeom prst="rect">
              <a:avLst/>
            </a:prstGeom>
            <a:noFill/>
          </p:spPr>
        </p:pic>
      </p:grpSp>
      <p:pic>
        <p:nvPicPr>
          <p:cNvPr id="240656" name="Picture 16" descr="LH_12-8"/>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7" name="Action Button: Forward or Next 16">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0649"/>
                                        </p:tgtEl>
                                        <p:attrNameLst>
                                          <p:attrName>style.visibility</p:attrName>
                                        </p:attrNameLst>
                                      </p:cBhvr>
                                      <p:to>
                                        <p:strVal val="visible"/>
                                      </p:to>
                                    </p:set>
                                    <p:animEffect transition="in" filter="wipe(left)">
                                      <p:cBhvr>
                                        <p:cTn id="7" dur="500"/>
                                        <p:tgtEl>
                                          <p:spTgt spid="24064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40648"/>
                                        </p:tgtEl>
                                        <p:attrNameLst>
                                          <p:attrName>style.visibility</p:attrName>
                                        </p:attrNameLst>
                                      </p:cBhvr>
                                      <p:to>
                                        <p:strVal val="visible"/>
                                      </p:to>
                                    </p:set>
                                    <p:animEffect transition="in" filter="box(out)">
                                      <p:cBhvr>
                                        <p:cTn id="11" dur="500"/>
                                        <p:tgtEl>
                                          <p:spTgt spid="24064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0647"/>
                                        </p:tgtEl>
                                        <p:attrNameLst>
                                          <p:attrName>style.visibility</p:attrName>
                                        </p:attrNameLst>
                                      </p:cBhvr>
                                      <p:to>
                                        <p:strVal val="visible"/>
                                      </p:to>
                                    </p:set>
                                    <p:animEffect transition="in" filter="wipe(left)">
                                      <p:cBhvr>
                                        <p:cTn id="15" dur="500"/>
                                        <p:tgtEl>
                                          <p:spTgt spid="24064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0646"/>
                                        </p:tgtEl>
                                        <p:attrNameLst>
                                          <p:attrName>style.visibility</p:attrName>
                                        </p:attrNameLst>
                                      </p:cBhvr>
                                      <p:to>
                                        <p:strVal val="visible"/>
                                      </p:to>
                                    </p:set>
                                    <p:animEffect transition="in" filter="wipe(left)">
                                      <p:cBhvr>
                                        <p:cTn id="23" dur="500"/>
                                        <p:tgtEl>
                                          <p:spTgt spid="24064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0645"/>
                                        </p:tgtEl>
                                        <p:attrNameLst>
                                          <p:attrName>style.visibility</p:attrName>
                                        </p:attrNameLst>
                                      </p:cBhvr>
                                      <p:to>
                                        <p:strVal val="visible"/>
                                      </p:to>
                                    </p:set>
                                    <p:animEffect transition="in" filter="box(in)">
                                      <p:cBhvr>
                                        <p:cTn id="28" dur="500"/>
                                        <p:tgtEl>
                                          <p:spTgt spid="24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animBg="1"/>
      <p:bldP spid="240646" grpId="0" autoUpdateAnimBg="0"/>
      <p:bldP spid="240647"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94" name="Picture 14"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148483"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p:spPr>
      </p:pic>
      <p:pic>
        <p:nvPicPr>
          <p:cNvPr id="148484"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p:spPr>
      </p:pic>
      <p:pic>
        <p:nvPicPr>
          <p:cNvPr id="148485" name="Picture 5"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p:spPr>
      </p:pic>
      <p:pic>
        <p:nvPicPr>
          <p:cNvPr id="148486" name="Picture 6"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p:spPr>
      </p:pic>
      <p:pic>
        <p:nvPicPr>
          <p:cNvPr id="148491" name="Picture 11"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pic>
        <p:nvPicPr>
          <p:cNvPr id="148493" name="Picture 13" descr="Math NAV-Online">
            <a:hlinkClick r:id="rId11" highlightClick="1"/>
          </p:cNvPr>
          <p:cNvPicPr>
            <a:picLocks noChangeAspect="1" noChangeArrowheads="1"/>
          </p:cNvPicPr>
          <p:nvPr/>
        </p:nvPicPr>
        <p:blipFill>
          <a:blip r:embed="rId12"/>
          <a:srcRect/>
          <a:stretch>
            <a:fillRect/>
          </a:stretch>
        </p:blipFill>
        <p:spPr bwMode="hidden">
          <a:xfrm>
            <a:off x="5057775" y="6503988"/>
            <a:ext cx="609600" cy="334962"/>
          </a:xfrm>
          <a:prstGeom prst="rect">
            <a:avLst/>
          </a:prstGeom>
          <a:noFill/>
        </p:spPr>
      </p:pic>
    </p:spTree>
    <p:custDataLst>
      <p:tags r:id="rId1"/>
    </p:custDataLst>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7109" name="Picture 21"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17110" name="Picture 22"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17090"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17093" name="Oval 5"/>
          <p:cNvSpPr>
            <a:spLocks noChangeArrowheads="1"/>
          </p:cNvSpPr>
          <p:nvPr/>
        </p:nvSpPr>
        <p:spPr bwMode="auto">
          <a:xfrm>
            <a:off x="3657600" y="4320576"/>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17094" name="TPAnswers"/>
          <p:cNvSpPr>
            <a:spLocks noChangeArrowheads="1"/>
          </p:cNvSpPr>
          <p:nvPr>
            <p:custDataLst>
              <p:tags r:id="rId3"/>
            </p:custDataLst>
          </p:nvPr>
        </p:nvSpPr>
        <p:spPr bwMode="auto">
          <a:xfrm>
            <a:off x="1143000" y="4286250"/>
            <a:ext cx="5019675" cy="1581150"/>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60 times	          </a:t>
            </a:r>
            <a:r>
              <a:rPr lang="pt-BR" sz="2400">
                <a:solidFill>
                  <a:srgbClr val="00539D"/>
                </a:solidFill>
                <a:sym typeface="Symbol" pitchFamily="-97" charset="2"/>
              </a:rPr>
              <a:t>B.</a:t>
            </a:r>
            <a:r>
              <a:rPr lang="pt-BR" sz="2400">
                <a:solidFill>
                  <a:schemeClr val="tx1"/>
                </a:solidFill>
                <a:sym typeface="Symbol" pitchFamily="-97" charset="2"/>
              </a:rPr>
              <a:t>  75 times</a:t>
            </a:r>
          </a:p>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110 times         </a:t>
            </a:r>
            <a:r>
              <a:rPr lang="pt-BR" sz="2400">
                <a:solidFill>
                  <a:srgbClr val="00539D"/>
                </a:solidFill>
                <a:sym typeface="Symbol" pitchFamily="-97" charset="2"/>
              </a:rPr>
              <a:t>D.  </a:t>
            </a:r>
            <a:r>
              <a:rPr lang="pt-BR" sz="2400">
                <a:solidFill>
                  <a:schemeClr val="tx1"/>
                </a:solidFill>
                <a:sym typeface="Symbol" pitchFamily="-97" charset="2"/>
              </a:rPr>
              <a:t>120 times</a:t>
            </a:r>
          </a:p>
        </p:txBody>
      </p:sp>
      <p:sp>
        <p:nvSpPr>
          <p:cNvPr id="217095" name="TPQuestion"/>
          <p:cNvSpPr>
            <a:spLocks noChangeArrowheads="1"/>
          </p:cNvSpPr>
          <p:nvPr/>
        </p:nvSpPr>
        <p:spPr bwMode="auto">
          <a:xfrm>
            <a:off x="685800" y="1657350"/>
            <a:ext cx="4267200" cy="220345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200">
                <a:solidFill>
                  <a:srgbClr val="00539D"/>
                </a:solidFill>
                <a:ea typeface="Times New Roman" pitchFamily="-97" charset="0"/>
                <a:cs typeface="Times New Roman" pitchFamily="-97" charset="0"/>
              </a:rPr>
              <a:t>The figure shows a spinner and a table that displays the results of spinning the spinner. Based on the theoretical probability, how many times would you expect to spin yellow in 300 spins?</a:t>
            </a:r>
          </a:p>
        </p:txBody>
      </p:sp>
      <p:pic>
        <p:nvPicPr>
          <p:cNvPr id="217098"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217099"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217103"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217104" name="Text Box 16"/>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12-3)</a:t>
            </a:r>
          </a:p>
        </p:txBody>
      </p:sp>
      <p:pic>
        <p:nvPicPr>
          <p:cNvPr id="217105"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217108" name="Picture 20" descr="5m_8_6A"/>
          <p:cNvPicPr>
            <a:picLocks noChangeAspect="1" noChangeArrowheads="1"/>
          </p:cNvPicPr>
          <p:nvPr/>
        </p:nvPicPr>
        <p:blipFill>
          <a:blip r:embed="rId12"/>
          <a:srcRect/>
          <a:stretch>
            <a:fillRect/>
          </a:stretch>
        </p:blipFill>
        <p:spPr bwMode="auto">
          <a:xfrm>
            <a:off x="4876800" y="1676400"/>
            <a:ext cx="3983038" cy="1716088"/>
          </a:xfrm>
          <a:prstGeom prst="rect">
            <a:avLst/>
          </a:prstGeom>
          <a:noFill/>
        </p:spPr>
      </p:pic>
      <p:pic>
        <p:nvPicPr>
          <p:cNvPr id="19" name="Picture 8" descr="Example1"/>
          <p:cNvPicPr>
            <a:picLocks noChangeAspect="1" noChangeArrowheads="1"/>
          </p:cNvPicPr>
          <p:nvPr/>
        </p:nvPicPr>
        <p:blipFill>
          <a:blip r:embed="rId13"/>
          <a:srcRect/>
          <a:stretch>
            <a:fillRect/>
          </a:stretch>
        </p:blipFill>
        <p:spPr bwMode="auto">
          <a:xfrm>
            <a:off x="533400" y="1706832"/>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7095"/>
                                        </p:tgtEl>
                                        <p:attrNameLst>
                                          <p:attrName>style.visibility</p:attrName>
                                        </p:attrNameLst>
                                      </p:cBhvr>
                                      <p:to>
                                        <p:strVal val="visible"/>
                                      </p:to>
                                    </p:set>
                                    <p:animEffect transition="in" filter="wipe(left)">
                                      <p:cBhvr>
                                        <p:cTn id="11" dur="500"/>
                                        <p:tgtEl>
                                          <p:spTgt spid="21709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7108"/>
                                        </p:tgtEl>
                                        <p:attrNameLst>
                                          <p:attrName>style.visibility</p:attrName>
                                        </p:attrNameLst>
                                      </p:cBhvr>
                                      <p:to>
                                        <p:strVal val="visible"/>
                                      </p:to>
                                    </p:set>
                                    <p:animEffect transition="in" filter="wipe(left)">
                                      <p:cBhvr>
                                        <p:cTn id="15" dur="500"/>
                                        <p:tgtEl>
                                          <p:spTgt spid="2171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7094"/>
                                        </p:tgtEl>
                                        <p:attrNameLst>
                                          <p:attrName>style.visibility</p:attrName>
                                        </p:attrNameLst>
                                      </p:cBhvr>
                                      <p:to>
                                        <p:strVal val="visible"/>
                                      </p:to>
                                    </p:set>
                                    <p:animEffect transition="in" filter="wipe(left)">
                                      <p:cBhvr>
                                        <p:cTn id="19" dur="500"/>
                                        <p:tgtEl>
                                          <p:spTgt spid="21709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7093"/>
                                        </p:tgtEl>
                                        <p:attrNameLst>
                                          <p:attrName>style.visibility</p:attrName>
                                        </p:attrNameLst>
                                      </p:cBhvr>
                                      <p:to>
                                        <p:strVal val="visible"/>
                                      </p:to>
                                    </p:set>
                                    <p:animEffect transition="in" filter="box(in)">
                                      <p:cBhvr>
                                        <p:cTn id="24"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P spid="217094" grpId="0" autoUpdateAnimBg="0"/>
      <p:bldP spid="217095"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9159" name="Picture 23"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19160" name="Picture 24"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19138"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19141" name="Oval 5"/>
          <p:cNvSpPr>
            <a:spLocks noChangeArrowheads="1"/>
          </p:cNvSpPr>
          <p:nvPr/>
        </p:nvSpPr>
        <p:spPr bwMode="auto">
          <a:xfrm>
            <a:off x="1166813" y="4733925"/>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19142" name="TPAnswers"/>
          <p:cNvSpPr>
            <a:spLocks noChangeArrowheads="1"/>
          </p:cNvSpPr>
          <p:nvPr>
            <p:custDataLst>
              <p:tags r:id="rId3"/>
            </p:custDataLst>
          </p:nvPr>
        </p:nvSpPr>
        <p:spPr bwMode="auto">
          <a:xfrm>
            <a:off x="1143000" y="3790950"/>
            <a:ext cx="5105400" cy="1924050"/>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A.  </a:t>
            </a:r>
            <a:r>
              <a:rPr lang="pt-BR" sz="2400">
                <a:solidFill>
                  <a:schemeClr val="tx1"/>
                </a:solidFill>
                <a:sym typeface="Symbol" pitchFamily="-97" charset="2"/>
              </a:rPr>
              <a:t>1		          </a:t>
            </a:r>
            <a:r>
              <a:rPr lang="pt-BR" sz="2400">
                <a:solidFill>
                  <a:srgbClr val="00539D"/>
                </a:solidFill>
                <a:sym typeface="Symbol" pitchFamily="-97" charset="2"/>
              </a:rPr>
              <a:t>B.  </a:t>
            </a:r>
            <a:r>
              <a:rPr lang="pt-BR" sz="2400">
                <a:solidFill>
                  <a:schemeClr val="tx1"/>
                </a:solidFill>
                <a:sym typeface="Symbol" pitchFamily="-97" charset="2"/>
              </a:rPr>
              <a:t>3</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5		          </a:t>
            </a:r>
            <a:r>
              <a:rPr lang="pt-BR" sz="2400">
                <a:solidFill>
                  <a:srgbClr val="00539D"/>
                </a:solidFill>
                <a:sym typeface="Symbol" pitchFamily="-97" charset="2"/>
              </a:rPr>
              <a:t>D.  </a:t>
            </a:r>
            <a:r>
              <a:rPr lang="pt-BR" sz="2400">
                <a:solidFill>
                  <a:schemeClr val="tx1"/>
                </a:solidFill>
                <a:sym typeface="Symbol" pitchFamily="-97" charset="2"/>
              </a:rPr>
              <a:t>7</a:t>
            </a:r>
          </a:p>
        </p:txBody>
      </p:sp>
      <p:sp>
        <p:nvSpPr>
          <p:cNvPr id="219143" name="TPQuestion"/>
          <p:cNvSpPr>
            <a:spLocks noChangeArrowheads="1"/>
          </p:cNvSpPr>
          <p:nvPr/>
        </p:nvSpPr>
        <p:spPr bwMode="auto">
          <a:xfrm>
            <a:off x="685800" y="1800225"/>
            <a:ext cx="525780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200">
                <a:solidFill>
                  <a:srgbClr val="00539D"/>
                </a:solidFill>
                <a:ea typeface="Times New Roman" pitchFamily="-97" charset="0"/>
                <a:cs typeface="Times New Roman" pitchFamily="-97" charset="0"/>
              </a:rPr>
              <a:t>Roseanna recorded the results in the table shown using a spinner with 8 equal-sized sections. How many of the sections do you predict are labeled "Win 1?"</a:t>
            </a:r>
          </a:p>
        </p:txBody>
      </p:sp>
      <p:pic>
        <p:nvPicPr>
          <p:cNvPr id="219147" name="Picture 11"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p:spPr>
      </p:pic>
      <p:pic>
        <p:nvPicPr>
          <p:cNvPr id="219148" name="Picture 12"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p:spPr>
      </p:pic>
      <p:pic>
        <p:nvPicPr>
          <p:cNvPr id="219152"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219153" name="Text Box 17"/>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12-3)</a:t>
            </a:r>
          </a:p>
        </p:txBody>
      </p:sp>
      <p:pic>
        <p:nvPicPr>
          <p:cNvPr id="219154"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219158" name="Picture 22" descr="5m_8_6B"/>
          <p:cNvPicPr>
            <a:picLocks noChangeAspect="1" noChangeArrowheads="1"/>
          </p:cNvPicPr>
          <p:nvPr/>
        </p:nvPicPr>
        <p:blipFill>
          <a:blip r:embed="rId12"/>
          <a:srcRect/>
          <a:stretch>
            <a:fillRect/>
          </a:stretch>
        </p:blipFill>
        <p:spPr bwMode="auto">
          <a:xfrm>
            <a:off x="5791200" y="1828800"/>
            <a:ext cx="2914650" cy="1984375"/>
          </a:xfrm>
          <a:prstGeom prst="rect">
            <a:avLst/>
          </a:prstGeom>
          <a:noFill/>
        </p:spPr>
      </p:pic>
      <p:pic>
        <p:nvPicPr>
          <p:cNvPr id="219163" name="Picture 27" descr="CAStdPrac"/>
          <p:cNvPicPr>
            <a:picLocks noChangeAspect="1" noChangeArrowheads="1"/>
          </p:cNvPicPr>
          <p:nvPr/>
        </p:nvPicPr>
        <p:blipFill>
          <a:blip r:embed="rId13"/>
          <a:srcRect/>
          <a:stretch>
            <a:fillRect/>
          </a:stretch>
        </p:blipFill>
        <p:spPr bwMode="auto">
          <a:xfrm>
            <a:off x="414338" y="1231900"/>
            <a:ext cx="2017712" cy="376238"/>
          </a:xfrm>
          <a:prstGeom prst="rect">
            <a:avLst/>
          </a:prstGeom>
          <a:noFill/>
        </p:spPr>
      </p:pic>
      <p:pic>
        <p:nvPicPr>
          <p:cNvPr id="20" name="Picture 8" descr="Example2"/>
          <p:cNvPicPr>
            <a:picLocks noChangeAspect="1" noChangeArrowheads="1"/>
          </p:cNvPicPr>
          <p:nvPr/>
        </p:nvPicPr>
        <p:blipFill>
          <a:blip r:embed="rId14"/>
          <a:srcRect/>
          <a:stretch>
            <a:fillRect/>
          </a:stretch>
        </p:blipFill>
        <p:spPr bwMode="auto">
          <a:xfrm>
            <a:off x="573088" y="18288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9163"/>
                                        </p:tgtEl>
                                        <p:attrNameLst>
                                          <p:attrName>style.visibility</p:attrName>
                                        </p:attrNameLst>
                                      </p:cBhvr>
                                      <p:to>
                                        <p:strVal val="visible"/>
                                      </p:to>
                                    </p:set>
                                    <p:animEffect transition="in" filter="wipe(left)">
                                      <p:cBhvr>
                                        <p:cTn id="11" dur="500"/>
                                        <p:tgtEl>
                                          <p:spTgt spid="2191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9143"/>
                                        </p:tgtEl>
                                        <p:attrNameLst>
                                          <p:attrName>style.visibility</p:attrName>
                                        </p:attrNameLst>
                                      </p:cBhvr>
                                      <p:to>
                                        <p:strVal val="visible"/>
                                      </p:to>
                                    </p:set>
                                    <p:animEffect transition="in" filter="wipe(left)">
                                      <p:cBhvr>
                                        <p:cTn id="15" dur="500"/>
                                        <p:tgtEl>
                                          <p:spTgt spid="21914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9158"/>
                                        </p:tgtEl>
                                        <p:attrNameLst>
                                          <p:attrName>style.visibility</p:attrName>
                                        </p:attrNameLst>
                                      </p:cBhvr>
                                      <p:to>
                                        <p:strVal val="visible"/>
                                      </p:to>
                                    </p:set>
                                    <p:animEffect transition="in" filter="wipe(left)">
                                      <p:cBhvr>
                                        <p:cTn id="19" dur="500"/>
                                        <p:tgtEl>
                                          <p:spTgt spid="2191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9142"/>
                                        </p:tgtEl>
                                        <p:attrNameLst>
                                          <p:attrName>style.visibility</p:attrName>
                                        </p:attrNameLst>
                                      </p:cBhvr>
                                      <p:to>
                                        <p:strVal val="visible"/>
                                      </p:to>
                                    </p:set>
                                    <p:animEffect transition="in" filter="wipe(left)">
                                      <p:cBhvr>
                                        <p:cTn id="23" dur="500"/>
                                        <p:tgtEl>
                                          <p:spTgt spid="21914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19141"/>
                                        </p:tgtEl>
                                        <p:attrNameLst>
                                          <p:attrName>style.visibility</p:attrName>
                                        </p:attrNameLst>
                                      </p:cBhvr>
                                      <p:to>
                                        <p:strVal val="visible"/>
                                      </p:to>
                                    </p:set>
                                    <p:animEffect transition="in" filter="box(in)">
                                      <p:cBhvr>
                                        <p:cTn id="28" dur="500"/>
                                        <p:tgtEl>
                                          <p:spTgt spid="21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animBg="1"/>
      <p:bldP spid="219142" grpId="0" autoUpdateAnimBg="0"/>
      <p:bldP spid="219143"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0181" name="Picture 21"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20182" name="Picture 22"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20162"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20165" name="Oval 5"/>
          <p:cNvSpPr>
            <a:spLocks noChangeArrowheads="1"/>
          </p:cNvSpPr>
          <p:nvPr/>
        </p:nvSpPr>
        <p:spPr bwMode="auto">
          <a:xfrm>
            <a:off x="1100138" y="4448175"/>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20166" name="TPAnswers"/>
          <p:cNvSpPr>
            <a:spLocks noChangeArrowheads="1"/>
          </p:cNvSpPr>
          <p:nvPr>
            <p:custDataLst>
              <p:tags r:id="rId3"/>
            </p:custDataLst>
          </p:nvPr>
        </p:nvSpPr>
        <p:spPr bwMode="auto">
          <a:xfrm>
            <a:off x="1066800" y="3754438"/>
            <a:ext cx="3792538" cy="2722562"/>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8 combinations</a:t>
            </a:r>
          </a:p>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10 combinations</a:t>
            </a:r>
          </a:p>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12 combinations</a:t>
            </a:r>
          </a:p>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14 combinations</a:t>
            </a:r>
          </a:p>
        </p:txBody>
      </p:sp>
      <p:sp>
        <p:nvSpPr>
          <p:cNvPr id="220167" name="TPQuestion"/>
          <p:cNvSpPr>
            <a:spLocks noChangeArrowheads="1"/>
          </p:cNvSpPr>
          <p:nvPr/>
        </p:nvSpPr>
        <p:spPr bwMode="auto">
          <a:xfrm>
            <a:off x="685800" y="1657350"/>
            <a:ext cx="8210550" cy="1735138"/>
          </a:xfrm>
          <a:prstGeom prst="rect">
            <a:avLst/>
          </a:prstGeom>
          <a:noFill/>
          <a:ln w="9525">
            <a:noFill/>
            <a:miter lim="800000"/>
            <a:headEnd/>
            <a:tailEnd/>
          </a:ln>
          <a:effectLst/>
        </p:spPr>
        <p:txBody>
          <a:bodyPr>
            <a:prstTxWarp prst="textNoShape">
              <a:avLst/>
            </a:prstTxWarp>
            <a:spAutoFit/>
          </a:bodyPr>
          <a:lstStyle/>
          <a:p>
            <a:pPr marL="342900">
              <a:lnSpc>
                <a:spcPct val="90000"/>
              </a:lnSpc>
            </a:pPr>
            <a:r>
              <a:rPr lang="en-US" sz="2400">
                <a:solidFill>
                  <a:srgbClr val="00539D"/>
                </a:solidFill>
                <a:ea typeface="Times New Roman" pitchFamily="-97" charset="0"/>
                <a:cs typeface="Times New Roman" pitchFamily="-97" charset="0"/>
              </a:rPr>
              <a:t>Roberto wants to buy a soda from the concession stand at a football game. The soda costs $0.50. If Roberto uses exact change, in how many different ways can he use nickels, dimes, and quarters? Solve using the </a:t>
            </a:r>
            <a:r>
              <a:rPr lang="en-US" sz="2400" i="1">
                <a:solidFill>
                  <a:srgbClr val="00539D"/>
                </a:solidFill>
                <a:ea typeface="Times New Roman" pitchFamily="-97" charset="0"/>
                <a:cs typeface="Times New Roman" pitchFamily="-97" charset="0"/>
              </a:rPr>
              <a:t>act it out</a:t>
            </a:r>
            <a:r>
              <a:rPr lang="en-US" sz="2400">
                <a:solidFill>
                  <a:srgbClr val="00539D"/>
                </a:solidFill>
                <a:ea typeface="Times New Roman" pitchFamily="-97" charset="0"/>
                <a:cs typeface="Times New Roman" pitchFamily="-97" charset="0"/>
              </a:rPr>
              <a:t> strategy.</a:t>
            </a:r>
          </a:p>
        </p:txBody>
      </p:sp>
      <p:pic>
        <p:nvPicPr>
          <p:cNvPr id="220170"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220171" name="Picture 11" descr="Math NAV-BKD2DEAD">
            <a:hlinkClick r:id="" action="ppaction://noaction"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220176"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220177" name="Text Box 17"/>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12-4)</a:t>
            </a:r>
          </a:p>
        </p:txBody>
      </p:sp>
      <p:pic>
        <p:nvPicPr>
          <p:cNvPr id="220178"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18" name="Picture 8" descr="Example3"/>
          <p:cNvPicPr>
            <a:picLocks noChangeAspect="1" noChangeArrowheads="1"/>
          </p:cNvPicPr>
          <p:nvPr/>
        </p:nvPicPr>
        <p:blipFill>
          <a:blip r:embed="rId12"/>
          <a:srcRect/>
          <a:stretch>
            <a:fillRect/>
          </a:stretch>
        </p:blipFill>
        <p:spPr bwMode="auto">
          <a:xfrm>
            <a:off x="573088" y="17526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0167"/>
                                        </p:tgtEl>
                                        <p:attrNameLst>
                                          <p:attrName>style.visibility</p:attrName>
                                        </p:attrNameLst>
                                      </p:cBhvr>
                                      <p:to>
                                        <p:strVal val="visible"/>
                                      </p:to>
                                    </p:set>
                                    <p:animEffect transition="in" filter="wipe(left)">
                                      <p:cBhvr>
                                        <p:cTn id="11" dur="500"/>
                                        <p:tgtEl>
                                          <p:spTgt spid="2201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0166"/>
                                        </p:tgtEl>
                                        <p:attrNameLst>
                                          <p:attrName>style.visibility</p:attrName>
                                        </p:attrNameLst>
                                      </p:cBhvr>
                                      <p:to>
                                        <p:strVal val="visible"/>
                                      </p:to>
                                    </p:set>
                                    <p:animEffect transition="in" filter="wipe(left)">
                                      <p:cBhvr>
                                        <p:cTn id="15" dur="500"/>
                                        <p:tgtEl>
                                          <p:spTgt spid="22016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0165"/>
                                        </p:tgtEl>
                                        <p:attrNameLst>
                                          <p:attrName>style.visibility</p:attrName>
                                        </p:attrNameLst>
                                      </p:cBhvr>
                                      <p:to>
                                        <p:strVal val="visible"/>
                                      </p:to>
                                    </p:set>
                                    <p:animEffect transition="in" filter="box(in)">
                                      <p:cBhvr>
                                        <p:cTn id="20" dur="500"/>
                                        <p:tgtEl>
                                          <p:spTgt spid="22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animBg="1"/>
      <p:bldP spid="220166" grpId="0" autoUpdateAnimBg="0"/>
      <p:bldP spid="220167"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1203" name="Picture 19"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21204" name="Picture 20"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21187"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21189" name="Oval 5"/>
          <p:cNvSpPr>
            <a:spLocks noChangeArrowheads="1"/>
          </p:cNvSpPr>
          <p:nvPr/>
        </p:nvSpPr>
        <p:spPr bwMode="auto">
          <a:xfrm>
            <a:off x="1066800" y="5909334"/>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21190" name="TPAnswers"/>
          <p:cNvSpPr>
            <a:spLocks noChangeArrowheads="1"/>
          </p:cNvSpPr>
          <p:nvPr>
            <p:custDataLst>
              <p:tags r:id="rId3"/>
            </p:custDataLst>
          </p:nvPr>
        </p:nvSpPr>
        <p:spPr bwMode="auto">
          <a:xfrm>
            <a:off x="1057275" y="3908425"/>
            <a:ext cx="5351463" cy="2492375"/>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90 combinations</a:t>
            </a:r>
          </a:p>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25 combinations</a:t>
            </a:r>
          </a:p>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20 combinations</a:t>
            </a:r>
          </a:p>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24 combinations</a:t>
            </a:r>
          </a:p>
        </p:txBody>
      </p:sp>
      <p:sp>
        <p:nvSpPr>
          <p:cNvPr id="221191"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400">
                <a:solidFill>
                  <a:srgbClr val="00539D"/>
                </a:solidFill>
                <a:ea typeface="Times New Roman" pitchFamily="-97" charset="0"/>
                <a:cs typeface="Times New Roman" pitchFamily="-97" charset="0"/>
              </a:rPr>
              <a:t>Latasha has 5 different pictures that she wants to display on her bookshelf from left to right. She always wants to have the picture of her dog to be the first picture on the left. How many different ways can she arrange the pictures? Solve using the </a:t>
            </a:r>
            <a:r>
              <a:rPr lang="en-US" sz="2400" i="1">
                <a:solidFill>
                  <a:srgbClr val="00539D"/>
                </a:solidFill>
                <a:ea typeface="Times New Roman" pitchFamily="-97" charset="0"/>
                <a:cs typeface="Times New Roman" pitchFamily="-97" charset="0"/>
              </a:rPr>
              <a:t>act it out</a:t>
            </a:r>
            <a:r>
              <a:rPr lang="en-US" sz="2400">
                <a:solidFill>
                  <a:srgbClr val="00539D"/>
                </a:solidFill>
                <a:ea typeface="Times New Roman" pitchFamily="-97" charset="0"/>
                <a:cs typeface="Times New Roman" pitchFamily="-97" charset="0"/>
              </a:rPr>
              <a:t> strategy.</a:t>
            </a:r>
          </a:p>
        </p:txBody>
      </p:sp>
      <p:pic>
        <p:nvPicPr>
          <p:cNvPr id="221194"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221195"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221198" name="Picture 14"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221199" name="Text Box 15"/>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12-4)</a:t>
            </a:r>
          </a:p>
        </p:txBody>
      </p:sp>
      <p:pic>
        <p:nvPicPr>
          <p:cNvPr id="221200" name="Picture 16"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18" name="Picture 9" descr="Example4"/>
          <p:cNvPicPr>
            <a:picLocks noChangeAspect="1" noChangeArrowheads="1"/>
          </p:cNvPicPr>
          <p:nvPr/>
        </p:nvPicPr>
        <p:blipFill>
          <a:blip r:embed="rId12"/>
          <a:srcRect/>
          <a:stretch>
            <a:fillRect/>
          </a:stretch>
        </p:blipFill>
        <p:spPr bwMode="auto">
          <a:xfrm>
            <a:off x="579164" y="1729716"/>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1191"/>
                                        </p:tgtEl>
                                        <p:attrNameLst>
                                          <p:attrName>style.visibility</p:attrName>
                                        </p:attrNameLst>
                                      </p:cBhvr>
                                      <p:to>
                                        <p:strVal val="visible"/>
                                      </p:to>
                                    </p:set>
                                    <p:animEffect transition="in" filter="wipe(left)">
                                      <p:cBhvr>
                                        <p:cTn id="11" dur="500"/>
                                        <p:tgtEl>
                                          <p:spTgt spid="22119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1190"/>
                                        </p:tgtEl>
                                        <p:attrNameLst>
                                          <p:attrName>style.visibility</p:attrName>
                                        </p:attrNameLst>
                                      </p:cBhvr>
                                      <p:to>
                                        <p:strVal val="visible"/>
                                      </p:to>
                                    </p:set>
                                    <p:animEffect transition="in" filter="wipe(left)">
                                      <p:cBhvr>
                                        <p:cTn id="15" dur="500"/>
                                        <p:tgtEl>
                                          <p:spTgt spid="22119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1189"/>
                                        </p:tgtEl>
                                        <p:attrNameLst>
                                          <p:attrName>style.visibility</p:attrName>
                                        </p:attrNameLst>
                                      </p:cBhvr>
                                      <p:to>
                                        <p:strVal val="visible"/>
                                      </p:to>
                                    </p:set>
                                    <p:animEffect transition="in" filter="box(in)">
                                      <p:cBhvr>
                                        <p:cTn id="20" dur="500"/>
                                        <p:tgtEl>
                                          <p:spTgt spid="22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animBg="1"/>
      <p:bldP spid="221190" grpId="0" autoUpdateAnimBg="0"/>
      <p:bldP spid="221191"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2227" name="Picture 19"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22228" name="Picture 20"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22210"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22213" name="Oval 5"/>
          <p:cNvSpPr>
            <a:spLocks noChangeArrowheads="1"/>
          </p:cNvSpPr>
          <p:nvPr/>
        </p:nvSpPr>
        <p:spPr bwMode="auto">
          <a:xfrm>
            <a:off x="1077256" y="4958751"/>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22214" name="TPAnswers"/>
          <p:cNvSpPr>
            <a:spLocks noChangeArrowheads="1"/>
          </p:cNvSpPr>
          <p:nvPr>
            <p:custDataLst>
              <p:tags r:id="rId3"/>
            </p:custDataLst>
          </p:nvPr>
        </p:nvSpPr>
        <p:spPr bwMode="auto">
          <a:xfrm>
            <a:off x="1066800" y="3244850"/>
            <a:ext cx="3200400" cy="2705100"/>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6 cups</a:t>
            </a:r>
          </a:p>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7 cups</a:t>
            </a:r>
          </a:p>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12 cups</a:t>
            </a:r>
          </a:p>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14 cups</a:t>
            </a:r>
          </a:p>
        </p:txBody>
      </p:sp>
      <p:sp>
        <p:nvSpPr>
          <p:cNvPr id="222215"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400">
                <a:solidFill>
                  <a:srgbClr val="00539D"/>
                </a:solidFill>
                <a:ea typeface="Times New Roman" pitchFamily="-97" charset="0"/>
                <a:cs typeface="Times New Roman" pitchFamily="-97" charset="0"/>
              </a:rPr>
              <a:t>A coffee shop sells 4 different specialty coffees. If they sell their coffee in 3 different sizes, how many different cups of coffee can they sell? Solve using the </a:t>
            </a:r>
            <a:r>
              <a:rPr lang="en-US" sz="2400" i="1">
                <a:solidFill>
                  <a:srgbClr val="00539D"/>
                </a:solidFill>
                <a:ea typeface="Times New Roman" pitchFamily="-97" charset="0"/>
                <a:cs typeface="Times New Roman" pitchFamily="-97" charset="0"/>
              </a:rPr>
              <a:t>act it out</a:t>
            </a:r>
            <a:r>
              <a:rPr lang="en-US" sz="2400">
                <a:solidFill>
                  <a:srgbClr val="00539D"/>
                </a:solidFill>
                <a:ea typeface="Times New Roman" pitchFamily="-97" charset="0"/>
                <a:cs typeface="Times New Roman" pitchFamily="-97" charset="0"/>
              </a:rPr>
              <a:t> strategy.</a:t>
            </a:r>
          </a:p>
        </p:txBody>
      </p:sp>
      <p:pic>
        <p:nvPicPr>
          <p:cNvPr id="222218"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222219"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222222" name="Picture 14"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222223" name="Text Box 15"/>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12-4)</a:t>
            </a:r>
          </a:p>
        </p:txBody>
      </p:sp>
      <p:pic>
        <p:nvPicPr>
          <p:cNvPr id="222224" name="Picture 16"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18" name="Picture 21" descr="Example5"/>
          <p:cNvPicPr>
            <a:picLocks noChangeAspect="1" noChangeArrowheads="1"/>
          </p:cNvPicPr>
          <p:nvPr/>
        </p:nvPicPr>
        <p:blipFill>
          <a:blip r:embed="rId12"/>
          <a:srcRect/>
          <a:stretch>
            <a:fillRect/>
          </a:stretch>
        </p:blipFill>
        <p:spPr bwMode="auto">
          <a:xfrm>
            <a:off x="457200" y="165735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2215"/>
                                        </p:tgtEl>
                                        <p:attrNameLst>
                                          <p:attrName>style.visibility</p:attrName>
                                        </p:attrNameLst>
                                      </p:cBhvr>
                                      <p:to>
                                        <p:strVal val="visible"/>
                                      </p:to>
                                    </p:set>
                                    <p:animEffect transition="in" filter="wipe(left)">
                                      <p:cBhvr>
                                        <p:cTn id="11" dur="500"/>
                                        <p:tgtEl>
                                          <p:spTgt spid="2222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2214"/>
                                        </p:tgtEl>
                                        <p:attrNameLst>
                                          <p:attrName>style.visibility</p:attrName>
                                        </p:attrNameLst>
                                      </p:cBhvr>
                                      <p:to>
                                        <p:strVal val="visible"/>
                                      </p:to>
                                    </p:set>
                                    <p:animEffect transition="in" filter="wipe(left)">
                                      <p:cBhvr>
                                        <p:cTn id="15" dur="500"/>
                                        <p:tgtEl>
                                          <p:spTgt spid="2222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2213"/>
                                        </p:tgtEl>
                                        <p:attrNameLst>
                                          <p:attrName>style.visibility</p:attrName>
                                        </p:attrNameLst>
                                      </p:cBhvr>
                                      <p:to>
                                        <p:strVal val="visible"/>
                                      </p:to>
                                    </p:set>
                                    <p:animEffect transition="in" filter="box(in)">
                                      <p:cBhvr>
                                        <p:cTn id="20" dur="500"/>
                                        <p:tgtEl>
                                          <p:spTgt spid="22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p:bldP spid="222214" grpId="0" autoUpdateAnimBg="0"/>
      <p:bldP spid="222215"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1" name="Picture 21"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25302" name="Picture 22"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2528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25285" name="Oval 5"/>
          <p:cNvSpPr>
            <a:spLocks noChangeArrowheads="1"/>
          </p:cNvSpPr>
          <p:nvPr/>
        </p:nvSpPr>
        <p:spPr bwMode="auto">
          <a:xfrm>
            <a:off x="1090613" y="5338763"/>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25286" name="TPAnswers"/>
          <p:cNvSpPr>
            <a:spLocks noChangeArrowheads="1"/>
          </p:cNvSpPr>
          <p:nvPr>
            <p:custDataLst>
              <p:tags r:id="rId3"/>
            </p:custDataLst>
          </p:nvPr>
        </p:nvSpPr>
        <p:spPr bwMode="auto">
          <a:xfrm>
            <a:off x="1057275" y="4022725"/>
            <a:ext cx="5351463" cy="2378075"/>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1,200 m</a:t>
            </a:r>
          </a:p>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2,400 m</a:t>
            </a:r>
          </a:p>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3,000 m</a:t>
            </a:r>
          </a:p>
          <a:p>
            <a:pPr marL="533400" indent="-533400">
              <a:lnSpc>
                <a:spcPct val="90000"/>
              </a:lnSpc>
              <a:spcBef>
                <a:spcPct val="45000"/>
              </a:spcBef>
              <a:spcAft>
                <a:spcPct val="45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3,600 m</a:t>
            </a:r>
          </a:p>
        </p:txBody>
      </p:sp>
      <p:sp>
        <p:nvSpPr>
          <p:cNvPr id="225287" name="TPQuestion"/>
          <p:cNvSpPr>
            <a:spLocks noChangeArrowheads="1"/>
          </p:cNvSpPr>
          <p:nvPr/>
        </p:nvSpPr>
        <p:spPr bwMode="auto">
          <a:xfrm>
            <a:off x="685800" y="1800225"/>
            <a:ext cx="802005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400" dirty="0">
                <a:solidFill>
                  <a:srgbClr val="00539D"/>
                </a:solidFill>
                <a:ea typeface="Times New Roman" pitchFamily="-97" charset="0"/>
                <a:cs typeface="Times New Roman" pitchFamily="-97" charset="0"/>
              </a:rPr>
              <a:t>The dimensions of a swimming pool are </a:t>
            </a:r>
            <a:br>
              <a:rPr lang="en-US" sz="2400" dirty="0">
                <a:solidFill>
                  <a:srgbClr val="00539D"/>
                </a:solidFill>
                <a:ea typeface="Times New Roman" pitchFamily="-97" charset="0"/>
                <a:cs typeface="Times New Roman" pitchFamily="-97" charset="0"/>
              </a:rPr>
            </a:br>
            <a:r>
              <a:rPr lang="en-US" sz="2400" dirty="0">
                <a:solidFill>
                  <a:srgbClr val="00539D"/>
                </a:solidFill>
                <a:ea typeface="Times New Roman" pitchFamily="-97" charset="0"/>
                <a:cs typeface="Times New Roman" pitchFamily="-97" charset="0"/>
              </a:rPr>
              <a:t>50 </a:t>
            </a:r>
            <a:r>
              <a:rPr lang="en-US" sz="2400" dirty="0" err="1">
                <a:solidFill>
                  <a:srgbClr val="00539D"/>
                </a:solidFill>
                <a:ea typeface="Times New Roman" pitchFamily="-97" charset="0"/>
                <a:cs typeface="Times New Roman" pitchFamily="-97" charset="0"/>
              </a:rPr>
              <a:t>m</a:t>
            </a:r>
            <a:r>
              <a:rPr lang="en-US" sz="2400" dirty="0">
                <a:solidFill>
                  <a:srgbClr val="00539D"/>
                </a:solidFill>
                <a:ea typeface="Times New Roman" pitchFamily="-97" charset="0"/>
                <a:cs typeface="Times New Roman" pitchFamily="-97" charset="0"/>
              </a:rPr>
              <a:t> </a:t>
            </a:r>
            <a:r>
              <a:rPr lang="en-US" sz="2400" dirty="0" err="1">
                <a:solidFill>
                  <a:srgbClr val="00539D"/>
                </a:solidFill>
                <a:ea typeface="Times New Roman" pitchFamily="-97" charset="0"/>
                <a:cs typeface="Times New Roman" pitchFamily="-97" charset="0"/>
              </a:rPr>
              <a:t>x</a:t>
            </a:r>
            <a:r>
              <a:rPr lang="en-US" sz="2400" dirty="0">
                <a:solidFill>
                  <a:srgbClr val="00539D"/>
                </a:solidFill>
                <a:ea typeface="Times New Roman" pitchFamily="-97" charset="0"/>
                <a:cs typeface="Times New Roman" pitchFamily="-97" charset="0"/>
              </a:rPr>
              <a:t> 25 </a:t>
            </a:r>
            <a:r>
              <a:rPr lang="en-US" sz="2400" dirty="0" err="1">
                <a:solidFill>
                  <a:srgbClr val="00539D"/>
                </a:solidFill>
                <a:ea typeface="Times New Roman" pitchFamily="-97" charset="0"/>
                <a:cs typeface="Times New Roman" pitchFamily="-97" charset="0"/>
              </a:rPr>
              <a:t>m</a:t>
            </a:r>
            <a:r>
              <a:rPr lang="en-US" sz="2400" dirty="0">
                <a:solidFill>
                  <a:srgbClr val="00539D"/>
                </a:solidFill>
                <a:ea typeface="Times New Roman" pitchFamily="-97" charset="0"/>
                <a:cs typeface="Times New Roman" pitchFamily="-97" charset="0"/>
              </a:rPr>
              <a:t>. James decides to swim around the perimeter of the pool and then one lap lengthwise across the pool. If he continues this pattern, how far will he have swum after 12 rotations? Solve using the </a:t>
            </a:r>
            <a:r>
              <a:rPr lang="en-US" sz="2400" i="1" dirty="0">
                <a:solidFill>
                  <a:srgbClr val="00539D"/>
                </a:solidFill>
                <a:ea typeface="Times New Roman" pitchFamily="-97" charset="0"/>
                <a:cs typeface="Times New Roman" pitchFamily="-97" charset="0"/>
              </a:rPr>
              <a:t>act it out </a:t>
            </a:r>
            <a:r>
              <a:rPr lang="en-US" sz="2400" dirty="0">
                <a:solidFill>
                  <a:srgbClr val="00539D"/>
                </a:solidFill>
                <a:ea typeface="Times New Roman" pitchFamily="-97" charset="0"/>
                <a:cs typeface="Times New Roman" pitchFamily="-97" charset="0"/>
              </a:rPr>
              <a:t>strategy.</a:t>
            </a:r>
          </a:p>
        </p:txBody>
      </p:sp>
      <p:pic>
        <p:nvPicPr>
          <p:cNvPr id="225291" name="Picture 11"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p:spPr>
      </p:pic>
      <p:pic>
        <p:nvPicPr>
          <p:cNvPr id="225292" name="Picture 12"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p:spPr>
      </p:pic>
      <p:pic>
        <p:nvPicPr>
          <p:cNvPr id="225295"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225296" name="Text Box 16"/>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12-4)</a:t>
            </a:r>
          </a:p>
        </p:txBody>
      </p:sp>
      <p:pic>
        <p:nvPicPr>
          <p:cNvPr id="225297"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225305" name="Picture 25" descr="CAStdPrac"/>
          <p:cNvPicPr>
            <a:picLocks noChangeAspect="1" noChangeArrowheads="1"/>
          </p:cNvPicPr>
          <p:nvPr/>
        </p:nvPicPr>
        <p:blipFill>
          <a:blip r:embed="rId12"/>
          <a:srcRect/>
          <a:stretch>
            <a:fillRect/>
          </a:stretch>
        </p:blipFill>
        <p:spPr bwMode="auto">
          <a:xfrm>
            <a:off x="414338" y="1231900"/>
            <a:ext cx="2017712" cy="376238"/>
          </a:xfrm>
          <a:prstGeom prst="rect">
            <a:avLst/>
          </a:prstGeom>
          <a:noFill/>
        </p:spPr>
      </p:pic>
      <p:pic>
        <p:nvPicPr>
          <p:cNvPr id="19" name="Picture 12" descr="Example6"/>
          <p:cNvPicPr>
            <a:picLocks noChangeAspect="1" noChangeArrowheads="1"/>
          </p:cNvPicPr>
          <p:nvPr/>
        </p:nvPicPr>
        <p:blipFill>
          <a:blip r:embed="rId13"/>
          <a:srcRect/>
          <a:stretch>
            <a:fillRect/>
          </a:stretch>
        </p:blipFill>
        <p:spPr bwMode="auto">
          <a:xfrm>
            <a:off x="573088" y="19050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5305"/>
                                        </p:tgtEl>
                                        <p:attrNameLst>
                                          <p:attrName>style.visibility</p:attrName>
                                        </p:attrNameLst>
                                      </p:cBhvr>
                                      <p:to>
                                        <p:strVal val="visible"/>
                                      </p:to>
                                    </p:set>
                                    <p:animEffect transition="in" filter="wipe(left)">
                                      <p:cBhvr>
                                        <p:cTn id="11" dur="500"/>
                                        <p:tgtEl>
                                          <p:spTgt spid="22530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5287"/>
                                        </p:tgtEl>
                                        <p:attrNameLst>
                                          <p:attrName>style.visibility</p:attrName>
                                        </p:attrNameLst>
                                      </p:cBhvr>
                                      <p:to>
                                        <p:strVal val="visible"/>
                                      </p:to>
                                    </p:set>
                                    <p:animEffect transition="in" filter="wipe(left)">
                                      <p:cBhvr>
                                        <p:cTn id="15" dur="500"/>
                                        <p:tgtEl>
                                          <p:spTgt spid="2252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5286"/>
                                        </p:tgtEl>
                                        <p:attrNameLst>
                                          <p:attrName>style.visibility</p:attrName>
                                        </p:attrNameLst>
                                      </p:cBhvr>
                                      <p:to>
                                        <p:strVal val="visible"/>
                                      </p:to>
                                    </p:set>
                                    <p:animEffect transition="in" filter="wipe(left)">
                                      <p:cBhvr>
                                        <p:cTn id="19" dur="500"/>
                                        <p:tgtEl>
                                          <p:spTgt spid="22528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5285"/>
                                        </p:tgtEl>
                                        <p:attrNameLst>
                                          <p:attrName>style.visibility</p:attrName>
                                        </p:attrNameLst>
                                      </p:cBhvr>
                                      <p:to>
                                        <p:strVal val="visible"/>
                                      </p:to>
                                    </p:set>
                                    <p:animEffect transition="in" filter="box(in)">
                                      <p:cBhvr>
                                        <p:cTn id="24" dur="500"/>
                                        <p:tgtEl>
                                          <p:spTgt spid="22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animBg="1"/>
      <p:bldP spid="225286" grpId="0" autoUpdateAnimBg="0"/>
      <p:bldP spid="225287" grpId="0"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0403" name="Picture 3" descr="Vocab Head"/>
          <p:cNvPicPr>
            <a:picLocks noChangeAspect="1" noChangeArrowheads="1"/>
          </p:cNvPicPr>
          <p:nvPr/>
        </p:nvPicPr>
        <p:blipFill>
          <a:blip r:embed="rId4"/>
          <a:srcRect/>
          <a:stretch>
            <a:fillRect/>
          </a:stretch>
        </p:blipFill>
        <p:spPr bwMode="auto">
          <a:xfrm>
            <a:off x="1104900" y="2489200"/>
            <a:ext cx="3529013" cy="511175"/>
          </a:xfrm>
          <a:prstGeom prst="rect">
            <a:avLst/>
          </a:prstGeom>
          <a:noFill/>
        </p:spPr>
      </p:pic>
      <p:sp>
        <p:nvSpPr>
          <p:cNvPr id="230404" name="Rectangle 4"/>
          <p:cNvSpPr>
            <a:spLocks noChangeArrowheads="1"/>
          </p:cNvSpPr>
          <p:nvPr/>
        </p:nvSpPr>
        <p:spPr bwMode="auto">
          <a:xfrm>
            <a:off x="1057275" y="3135313"/>
            <a:ext cx="3819525" cy="493712"/>
          </a:xfrm>
          <a:prstGeom prst="rect">
            <a:avLst/>
          </a:prstGeom>
          <a:noFill/>
          <a:ln w="9525">
            <a:noFill/>
            <a:miter lim="800000"/>
            <a:headEnd/>
            <a:tailEnd/>
          </a:ln>
          <a:effectLst/>
        </p:spPr>
        <p:txBody>
          <a:bodyPr>
            <a:prstTxWarp prst="textNoShape">
              <a:avLst/>
            </a:prstTxWarp>
            <a:spAutoFit/>
          </a:bodyPr>
          <a:lstStyle/>
          <a:p>
            <a:pPr marL="342900" indent="-341313">
              <a:lnSpc>
                <a:spcPct val="90000"/>
              </a:lnSpc>
              <a:spcBef>
                <a:spcPct val="20000"/>
              </a:spcBef>
              <a:spcAft>
                <a:spcPct val="20000"/>
              </a:spcAft>
              <a:buFontTx/>
              <a:buChar char="•"/>
            </a:pPr>
            <a:r>
              <a:rPr lang="en-US" sz="2400" b="0" dirty="0">
                <a:solidFill>
                  <a:srgbClr val="000000"/>
                </a:solidFill>
              </a:rPr>
              <a:t>sample</a:t>
            </a:r>
          </a:p>
        </p:txBody>
      </p:sp>
      <p:pic>
        <p:nvPicPr>
          <p:cNvPr id="230405"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sp>
        <p:nvSpPr>
          <p:cNvPr id="230406" name="Rectangle 6"/>
          <p:cNvSpPr>
            <a:spLocks noChangeArrowheads="1"/>
          </p:cNvSpPr>
          <p:nvPr/>
        </p:nvSpPr>
        <p:spPr bwMode="auto">
          <a:xfrm>
            <a:off x="1057275" y="3617913"/>
            <a:ext cx="3895725" cy="1917700"/>
          </a:xfrm>
          <a:prstGeom prst="rect">
            <a:avLst/>
          </a:prstGeom>
          <a:noFill/>
          <a:ln w="9525">
            <a:noFill/>
            <a:miter lim="800000"/>
            <a:headEnd/>
            <a:tailEnd/>
          </a:ln>
          <a:effectLst/>
        </p:spPr>
        <p:txBody>
          <a:bodyPr>
            <a:prstTxWarp prst="textNoShape">
              <a:avLst/>
            </a:prstTxWarp>
            <a:spAutoFit/>
          </a:bodyPr>
          <a:lstStyle/>
          <a:p>
            <a:pPr marL="342900" indent="-341313">
              <a:lnSpc>
                <a:spcPct val="90000"/>
              </a:lnSpc>
              <a:spcBef>
                <a:spcPct val="20000"/>
              </a:spcBef>
              <a:spcAft>
                <a:spcPct val="20000"/>
              </a:spcAft>
              <a:buFontTx/>
              <a:buChar char="•"/>
            </a:pPr>
            <a:r>
              <a:rPr lang="en-US" sz="2400" b="0" dirty="0">
                <a:solidFill>
                  <a:srgbClr val="000000"/>
                </a:solidFill>
              </a:rPr>
              <a:t>population</a:t>
            </a:r>
          </a:p>
          <a:p>
            <a:pPr marL="342900" indent="-341313">
              <a:lnSpc>
                <a:spcPct val="90000"/>
              </a:lnSpc>
              <a:spcBef>
                <a:spcPct val="20000"/>
              </a:spcBef>
              <a:spcAft>
                <a:spcPct val="20000"/>
              </a:spcAft>
              <a:buFontTx/>
              <a:buChar char="•"/>
            </a:pPr>
            <a:r>
              <a:rPr lang="en-US" sz="2400" b="0" dirty="0">
                <a:solidFill>
                  <a:srgbClr val="000000"/>
                </a:solidFill>
              </a:rPr>
              <a:t>unbiased sample</a:t>
            </a:r>
          </a:p>
          <a:p>
            <a:pPr marL="342900" indent="-341313">
              <a:lnSpc>
                <a:spcPct val="90000"/>
              </a:lnSpc>
              <a:spcBef>
                <a:spcPct val="20000"/>
              </a:spcBef>
              <a:spcAft>
                <a:spcPct val="20000"/>
              </a:spcAft>
              <a:buFontTx/>
              <a:buChar char="•"/>
            </a:pPr>
            <a:r>
              <a:rPr lang="en-US" sz="2400" b="0" dirty="0">
                <a:solidFill>
                  <a:srgbClr val="000000"/>
                </a:solidFill>
              </a:rPr>
              <a:t>simple random sample</a:t>
            </a:r>
          </a:p>
          <a:p>
            <a:pPr marL="342900" indent="-341313">
              <a:lnSpc>
                <a:spcPct val="90000"/>
              </a:lnSpc>
              <a:spcBef>
                <a:spcPct val="20000"/>
              </a:spcBef>
              <a:spcAft>
                <a:spcPct val="20000"/>
              </a:spcAft>
              <a:buFontTx/>
              <a:buChar char="•"/>
            </a:pPr>
            <a:r>
              <a:rPr lang="en-US" sz="2400" b="0" dirty="0">
                <a:solidFill>
                  <a:srgbClr val="000000"/>
                </a:solidFill>
              </a:rPr>
              <a:t>stratified random sample</a:t>
            </a:r>
          </a:p>
        </p:txBody>
      </p:sp>
      <p:sp>
        <p:nvSpPr>
          <p:cNvPr id="230407" name="Rectangle 7"/>
          <p:cNvSpPr>
            <a:spLocks noChangeArrowheads="1"/>
          </p:cNvSpPr>
          <p:nvPr/>
        </p:nvSpPr>
        <p:spPr bwMode="auto">
          <a:xfrm>
            <a:off x="1057275" y="1500188"/>
            <a:ext cx="7553325" cy="822325"/>
          </a:xfrm>
          <a:prstGeom prst="rect">
            <a:avLst/>
          </a:prstGeom>
          <a:noFill/>
          <a:ln w="9525">
            <a:noFill/>
            <a:miter lim="800000"/>
            <a:headEnd/>
            <a:tailEnd/>
          </a:ln>
          <a:effectLst/>
        </p:spPr>
        <p:txBody>
          <a:bodyPr>
            <a:prstTxWarp prst="textNoShape">
              <a:avLst/>
            </a:prstTxWarp>
            <a:spAutoFit/>
          </a:bodyPr>
          <a:lstStyle/>
          <a:p>
            <a:pPr marL="342900" indent="-342900">
              <a:lnSpc>
                <a:spcPct val="90000"/>
              </a:lnSpc>
              <a:spcBef>
                <a:spcPct val="20000"/>
              </a:spcBef>
              <a:spcAft>
                <a:spcPct val="20000"/>
              </a:spcAft>
              <a:buFontTx/>
              <a:buChar char="•"/>
            </a:pPr>
            <a:r>
              <a:rPr lang="en-US" sz="2400" b="0">
                <a:solidFill>
                  <a:srgbClr val="000000"/>
                </a:solidFill>
              </a:rPr>
              <a:t>Predict the actions of a larger group by using a sample.</a:t>
            </a:r>
          </a:p>
        </p:txBody>
      </p:sp>
      <p:sp>
        <p:nvSpPr>
          <p:cNvPr id="230410" name="Rectangle 10"/>
          <p:cNvSpPr>
            <a:spLocks noChangeArrowheads="1"/>
          </p:cNvSpPr>
          <p:nvPr/>
        </p:nvSpPr>
        <p:spPr bwMode="auto">
          <a:xfrm>
            <a:off x="5019675" y="3135313"/>
            <a:ext cx="3895725" cy="2574925"/>
          </a:xfrm>
          <a:prstGeom prst="rect">
            <a:avLst/>
          </a:prstGeom>
          <a:noFill/>
          <a:ln w="9525">
            <a:noFill/>
            <a:miter lim="800000"/>
            <a:headEnd/>
            <a:tailEnd/>
          </a:ln>
          <a:effectLst/>
        </p:spPr>
        <p:txBody>
          <a:bodyPr>
            <a:prstTxWarp prst="textNoShape">
              <a:avLst/>
            </a:prstTxWarp>
            <a:spAutoFit/>
          </a:bodyPr>
          <a:lstStyle/>
          <a:p>
            <a:pPr marL="342900" indent="-341313">
              <a:lnSpc>
                <a:spcPct val="90000"/>
              </a:lnSpc>
              <a:spcBef>
                <a:spcPct val="20000"/>
              </a:spcBef>
              <a:spcAft>
                <a:spcPct val="20000"/>
              </a:spcAft>
              <a:buFontTx/>
              <a:buChar char="•"/>
            </a:pPr>
            <a:r>
              <a:rPr lang="en-US" sz="2400" b="0" dirty="0">
                <a:solidFill>
                  <a:srgbClr val="000000"/>
                </a:solidFill>
              </a:rPr>
              <a:t>systematic random sample</a:t>
            </a:r>
          </a:p>
          <a:p>
            <a:pPr marL="342900" indent="-341313">
              <a:lnSpc>
                <a:spcPct val="90000"/>
              </a:lnSpc>
              <a:spcBef>
                <a:spcPct val="20000"/>
              </a:spcBef>
              <a:spcAft>
                <a:spcPct val="20000"/>
              </a:spcAft>
              <a:buFontTx/>
              <a:buChar char="•"/>
            </a:pPr>
            <a:r>
              <a:rPr lang="en-US" sz="2400" b="0" dirty="0">
                <a:solidFill>
                  <a:srgbClr val="000000"/>
                </a:solidFill>
              </a:rPr>
              <a:t>biased sample</a:t>
            </a:r>
          </a:p>
          <a:p>
            <a:pPr marL="342900" indent="-341313">
              <a:lnSpc>
                <a:spcPct val="90000"/>
              </a:lnSpc>
              <a:spcBef>
                <a:spcPct val="20000"/>
              </a:spcBef>
              <a:spcAft>
                <a:spcPct val="20000"/>
              </a:spcAft>
              <a:buFontTx/>
              <a:buChar char="•"/>
            </a:pPr>
            <a:r>
              <a:rPr lang="en-US" sz="2400" b="0" dirty="0">
                <a:solidFill>
                  <a:srgbClr val="000000"/>
                </a:solidFill>
              </a:rPr>
              <a:t>convenience sample</a:t>
            </a:r>
          </a:p>
          <a:p>
            <a:pPr marL="342900" indent="-341313">
              <a:lnSpc>
                <a:spcPct val="90000"/>
              </a:lnSpc>
              <a:spcBef>
                <a:spcPct val="20000"/>
              </a:spcBef>
              <a:spcAft>
                <a:spcPct val="20000"/>
              </a:spcAft>
              <a:buFontTx/>
              <a:buChar char="•"/>
            </a:pPr>
            <a:r>
              <a:rPr lang="en-US" sz="2400" b="0" dirty="0">
                <a:solidFill>
                  <a:srgbClr val="000000"/>
                </a:solidFill>
              </a:rPr>
              <a:t>voluntary response sample</a:t>
            </a:r>
          </a:p>
        </p:txBody>
      </p:sp>
      <p:pic>
        <p:nvPicPr>
          <p:cNvPr id="230411" name="Picture 11" descr="LH_12-8"/>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2" name="Action Button: Forward or Next 11">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wipe(left)">
                                      <p:cBhvr>
                                        <p:cTn id="7" dur="500"/>
                                        <p:tgtEl>
                                          <p:spTgt spid="23040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0407">
                                            <p:txEl>
                                              <p:pRg st="0" end="0"/>
                                            </p:txEl>
                                          </p:spTgt>
                                        </p:tgtEl>
                                        <p:attrNameLst>
                                          <p:attrName>style.visibility</p:attrName>
                                        </p:attrNameLst>
                                      </p:cBhvr>
                                      <p:to>
                                        <p:strVal val="visible"/>
                                      </p:to>
                                    </p:set>
                                    <p:animEffect transition="in" filter="wipe(left)">
                                      <p:cBhvr>
                                        <p:cTn id="11" dur="500"/>
                                        <p:tgtEl>
                                          <p:spTgt spid="2304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0403"/>
                                        </p:tgtEl>
                                        <p:attrNameLst>
                                          <p:attrName>style.visibility</p:attrName>
                                        </p:attrNameLst>
                                      </p:cBhvr>
                                      <p:to>
                                        <p:strVal val="visible"/>
                                      </p:to>
                                    </p:set>
                                    <p:animEffect transition="in" filter="wipe(left)">
                                      <p:cBhvr>
                                        <p:cTn id="16" dur="500"/>
                                        <p:tgtEl>
                                          <p:spTgt spid="23040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0404"/>
                                        </p:tgtEl>
                                        <p:attrNameLst>
                                          <p:attrName>style.visibility</p:attrName>
                                        </p:attrNameLst>
                                      </p:cBhvr>
                                      <p:to>
                                        <p:strVal val="visible"/>
                                      </p:to>
                                    </p:set>
                                    <p:animEffect transition="in" filter="wipe(left)">
                                      <p:cBhvr>
                                        <p:cTn id="20" dur="500"/>
                                        <p:tgtEl>
                                          <p:spTgt spid="2304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0406">
                                            <p:txEl>
                                              <p:pRg st="0" end="0"/>
                                            </p:txEl>
                                          </p:spTgt>
                                        </p:tgtEl>
                                        <p:attrNameLst>
                                          <p:attrName>style.visibility</p:attrName>
                                        </p:attrNameLst>
                                      </p:cBhvr>
                                      <p:to>
                                        <p:strVal val="visible"/>
                                      </p:to>
                                    </p:set>
                                    <p:animEffect transition="in" filter="wipe(left)">
                                      <p:cBhvr>
                                        <p:cTn id="25" dur="500"/>
                                        <p:tgtEl>
                                          <p:spTgt spid="23040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0406">
                                            <p:txEl>
                                              <p:pRg st="1" end="1"/>
                                            </p:txEl>
                                          </p:spTgt>
                                        </p:tgtEl>
                                        <p:attrNameLst>
                                          <p:attrName>style.visibility</p:attrName>
                                        </p:attrNameLst>
                                      </p:cBhvr>
                                      <p:to>
                                        <p:strVal val="visible"/>
                                      </p:to>
                                    </p:set>
                                    <p:animEffect transition="in" filter="wipe(left)">
                                      <p:cBhvr>
                                        <p:cTn id="30" dur="500"/>
                                        <p:tgtEl>
                                          <p:spTgt spid="23040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0406">
                                            <p:txEl>
                                              <p:pRg st="2" end="2"/>
                                            </p:txEl>
                                          </p:spTgt>
                                        </p:tgtEl>
                                        <p:attrNameLst>
                                          <p:attrName>style.visibility</p:attrName>
                                        </p:attrNameLst>
                                      </p:cBhvr>
                                      <p:to>
                                        <p:strVal val="visible"/>
                                      </p:to>
                                    </p:set>
                                    <p:animEffect transition="in" filter="wipe(left)">
                                      <p:cBhvr>
                                        <p:cTn id="35" dur="500"/>
                                        <p:tgtEl>
                                          <p:spTgt spid="23040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30406">
                                            <p:txEl>
                                              <p:pRg st="3" end="3"/>
                                            </p:txEl>
                                          </p:spTgt>
                                        </p:tgtEl>
                                        <p:attrNameLst>
                                          <p:attrName>style.visibility</p:attrName>
                                        </p:attrNameLst>
                                      </p:cBhvr>
                                      <p:to>
                                        <p:strVal val="visible"/>
                                      </p:to>
                                    </p:set>
                                    <p:animEffect transition="in" filter="wipe(left)">
                                      <p:cBhvr>
                                        <p:cTn id="40" dur="500"/>
                                        <p:tgtEl>
                                          <p:spTgt spid="23040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30410">
                                            <p:txEl>
                                              <p:pRg st="0" end="0"/>
                                            </p:txEl>
                                          </p:spTgt>
                                        </p:tgtEl>
                                        <p:attrNameLst>
                                          <p:attrName>style.visibility</p:attrName>
                                        </p:attrNameLst>
                                      </p:cBhvr>
                                      <p:to>
                                        <p:strVal val="visible"/>
                                      </p:to>
                                    </p:set>
                                    <p:animEffect transition="in" filter="wipe(left)">
                                      <p:cBhvr>
                                        <p:cTn id="45" dur="500"/>
                                        <p:tgtEl>
                                          <p:spTgt spid="2304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30410">
                                            <p:txEl>
                                              <p:pRg st="1" end="1"/>
                                            </p:txEl>
                                          </p:spTgt>
                                        </p:tgtEl>
                                        <p:attrNameLst>
                                          <p:attrName>style.visibility</p:attrName>
                                        </p:attrNameLst>
                                      </p:cBhvr>
                                      <p:to>
                                        <p:strVal val="visible"/>
                                      </p:to>
                                    </p:set>
                                    <p:animEffect transition="in" filter="wipe(left)">
                                      <p:cBhvr>
                                        <p:cTn id="50" dur="500"/>
                                        <p:tgtEl>
                                          <p:spTgt spid="23041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0410">
                                            <p:txEl>
                                              <p:pRg st="2" end="2"/>
                                            </p:txEl>
                                          </p:spTgt>
                                        </p:tgtEl>
                                        <p:attrNameLst>
                                          <p:attrName>style.visibility</p:attrName>
                                        </p:attrNameLst>
                                      </p:cBhvr>
                                      <p:to>
                                        <p:strVal val="visible"/>
                                      </p:to>
                                    </p:set>
                                    <p:animEffect transition="in" filter="wipe(left)">
                                      <p:cBhvr>
                                        <p:cTn id="55" dur="500"/>
                                        <p:tgtEl>
                                          <p:spTgt spid="23041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0410">
                                            <p:txEl>
                                              <p:pRg st="3" end="3"/>
                                            </p:txEl>
                                          </p:spTgt>
                                        </p:tgtEl>
                                        <p:attrNameLst>
                                          <p:attrName>style.visibility</p:attrName>
                                        </p:attrNameLst>
                                      </p:cBhvr>
                                      <p:to>
                                        <p:strVal val="visible"/>
                                      </p:to>
                                    </p:set>
                                    <p:animEffect transition="in" filter="wipe(left)">
                                      <p:cBhvr>
                                        <p:cTn id="60" dur="500"/>
                                        <p:tgtEl>
                                          <p:spTgt spid="230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utoUpdateAnimBg="0"/>
      <p:bldP spid="230406" grpId="0" build="p" autoUpdateAnimBg="0"/>
      <p:bldP spid="230407" grpId="0" build="p" autoUpdateAnimBg="0" advAuto="0"/>
      <p:bldP spid="230410"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1431" name="Picture 7" descr="LH_12-8"/>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231432" name="Picture 8" descr="CA STDS ICON"/>
          <p:cNvPicPr>
            <a:picLocks noChangeAspect="1" noChangeArrowheads="1"/>
          </p:cNvPicPr>
          <p:nvPr/>
        </p:nvPicPr>
        <p:blipFill>
          <a:blip r:embed="rId5"/>
          <a:srcRect/>
          <a:stretch>
            <a:fillRect/>
          </a:stretch>
        </p:blipFill>
        <p:spPr bwMode="auto">
          <a:xfrm>
            <a:off x="1147763" y="765175"/>
            <a:ext cx="4378325" cy="695325"/>
          </a:xfrm>
          <a:prstGeom prst="rect">
            <a:avLst/>
          </a:prstGeom>
          <a:noFill/>
        </p:spPr>
      </p:pic>
      <p:grpSp>
        <p:nvGrpSpPr>
          <p:cNvPr id="2" name="Group 10"/>
          <p:cNvGrpSpPr>
            <a:grpSpLocks/>
          </p:cNvGrpSpPr>
          <p:nvPr/>
        </p:nvGrpSpPr>
        <p:grpSpPr bwMode="auto">
          <a:xfrm>
            <a:off x="1057275" y="1936750"/>
            <a:ext cx="7705725" cy="1873250"/>
            <a:chOff x="666" y="947"/>
            <a:chExt cx="4854" cy="1180"/>
          </a:xfrm>
        </p:grpSpPr>
        <p:sp>
          <p:nvSpPr>
            <p:cNvPr id="231428" name="Rectangle 4"/>
            <p:cNvSpPr>
              <a:spLocks noChangeArrowheads="1"/>
            </p:cNvSpPr>
            <p:nvPr/>
          </p:nvSpPr>
          <p:spPr bwMode="auto">
            <a:xfrm>
              <a:off x="666" y="947"/>
              <a:ext cx="4854" cy="1180"/>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3200" dirty="0">
                  <a:ea typeface="Times New Roman" pitchFamily="-112" charset="0"/>
                  <a:cs typeface="Times New Roman" pitchFamily="-112" charset="0"/>
                </a:rPr>
                <a:t>Reinforcement of            Standard 6SDAP2.5</a:t>
              </a:r>
              <a:r>
                <a:rPr lang="en-US" sz="3200" dirty="0">
                  <a:solidFill>
                    <a:schemeClr val="tx1"/>
                  </a:solidFill>
                  <a:ea typeface="Times New Roman" pitchFamily="-112" charset="0"/>
                  <a:cs typeface="Times New Roman" pitchFamily="-112" charset="0"/>
                </a:rPr>
                <a:t>  </a:t>
              </a:r>
              <a:r>
                <a:rPr lang="en-US" sz="3200" b="1" dirty="0">
                  <a:solidFill>
                    <a:srgbClr val="0000FF"/>
                  </a:solidFill>
                  <a:ea typeface="Times New Roman" pitchFamily="-112" charset="0"/>
                  <a:cs typeface="Times New Roman" pitchFamily="-112" charset="0"/>
                </a:rPr>
                <a:t>Identify claims based on statistical data and, in simple cases, evaluate the validity of the claims. </a:t>
              </a:r>
              <a:r>
                <a:rPr lang="en-US" sz="3200" b="0" dirty="0">
                  <a:solidFill>
                    <a:schemeClr val="tx1"/>
                  </a:solidFill>
                  <a:ea typeface="Times New Roman" pitchFamily="-112" charset="0"/>
                  <a:cs typeface="Times New Roman" pitchFamily="-112" charset="0"/>
                </a:rPr>
                <a:t>(CAHSEE)</a:t>
              </a:r>
            </a:p>
          </p:txBody>
        </p:sp>
        <p:pic>
          <p:nvPicPr>
            <p:cNvPr id="231433" name="Picture 9" descr="key"/>
            <p:cNvPicPr>
              <a:picLocks noChangeAspect="1" noChangeArrowheads="1"/>
            </p:cNvPicPr>
            <p:nvPr/>
          </p:nvPicPr>
          <p:blipFill>
            <a:blip r:embed="rId6"/>
            <a:srcRect/>
            <a:stretch>
              <a:fillRect/>
            </a:stretch>
          </p:blipFill>
          <p:spPr bwMode="auto">
            <a:xfrm>
              <a:off x="2627" y="1023"/>
              <a:ext cx="541" cy="225"/>
            </a:xfrm>
            <a:prstGeom prst="rect">
              <a:avLst/>
            </a:prstGeom>
            <a:noFill/>
          </p:spPr>
        </p:pic>
      </p:grpSp>
      <p:sp>
        <p:nvSpPr>
          <p:cNvPr id="10" name="Action Button: Forward or Next 9">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3"/>
  <p:tag name="SLIDEGUID" val="C6A209E18A074CB68AF9D4BB251B08C0"/>
  <p:tag name="ANSWERSALIAS" val="A¤B¤C¤D"/>
  <p:tag name="RESPONSESGATHERED" val="False"/>
  <p:tag name="QUESTIONTEXT" val="Latasha has 5 different pictures that she wants to display on her bookshelf from left to right. She always wants to have the picture of her dog to be the first picture on the left. How many different ways can she arrange the pictures? Solve using the act it out strategy."/>
  <p:tag name="QUESTIONALIAS" val="Latasha has 5 different pictures that she wants to display on her bookshelf from left to right. She always wants to have the picture of her dog to be the first picture on the left. How many different ways can she arrange the pictures? Solve using the act it out strategy."/>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3"/>
  <p:tag name="SLIDEGUID" val="D39FAD4481F1438EBEB03D9DE9064C65"/>
  <p:tag name="ANSWERSALIAS" val="A¤B¤C¤D"/>
  <p:tag name="RESPONSESGATHERED" val="False"/>
  <p:tag name="QUESTIONTEXT" val="A coffee shop sells 4 different specialty coffees. If they sell their coffee in 3 different sizes, how many different cups of coffee can they sell? Solve using the act it out strategy."/>
  <p:tag name="QUESTIONALIAS" val="A coffee shop sells 4 different specialty coffees. If they sell their coffee in 3 different sizes, how many different cups of coffee can they sell? Solve using the act it out strategy."/>
  <p:tag name="ANIMREMOVED" val="Fals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4"/>
  <p:tag name="SLIDEGUID" val="8E4C57695AB04712A5CBA096231E4901"/>
  <p:tag name="ANSWERSALIAS" val="A¤B¤C¤D"/>
  <p:tag name="RESPONSESGATHERED" val="False"/>
  <p:tag name="QUESTIONTEXT" val="The dimensions of a swimming pool are 50 m x 25 m. James decides to swim around the perimeter of the pool and then one lap lengthwise across the pool. If he continues this pattern, how far will he have swum after 12 rotations? Solve using the act it out strategy."/>
  <p:tag name="QUESTIONALIAS" val="The dimensions of a swimming pool are 50 m x 25 m. James decides to swim around the perimeter of the pool and then one lap lengthwise across the pool. If he continues this pattern, how far will he have swum after 12 rotations? Solve using the act it out strategy."/>
  <p:tag name="ANIMREMOVED" val="False"/>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3"/>
  <p:tag name="SLIDEGUID" val="A40792F21E6E426F836CA258D3453C05"/>
  <p:tag name="ANSWERSALIAS" val="A¤B¤C¤D"/>
  <p:tag name="RESPONSESGATHERED" val="False"/>
  <p:tag name="QUESTIONTEXT" val="The figure shows a spinner and a table that displays the results of spinning the spinner. Based on the theoretical probability, how many times would you expect to spin yellow in 300 spins?"/>
  <p:tag name="QUESTIONALIAS" val="The figure shows a spinner and a table that displays the results of spinning the spinner. Based on the theoretical probability, how many times would you expect to spin yellow in 300 spins?"/>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7A3A7AFBC28F4A17B95F086F87B5C0DE"/>
  <p:tag name="ANSWERSALIAS" val="A¤B¤C¤D"/>
  <p:tag name="RESPONSESGATHERED" val="False"/>
  <p:tag name="QUESTIONTEXT" val="PENS  The student shop sells pens. It surveys 50 students at random. The pens they prefer are in the table. If 300 pens are to be sold at the student shop, how many should be gel pens?"/>
  <p:tag name="QUESTIONALIAS" val="PENS  The student shop sells pens. It surveys 50 students at random. The pens they prefer are in the table. If 300 pens are to be sold at the student shop, how many should be gel pens?"/>
  <p:tag name="ANIMREMOVED" val="False"/>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3"/>
  <p:tag name="SLIDEGUID" val="9189755C1ADE44EAA70E223A3E8BE575"/>
  <p:tag name="ANSWERSALIAS" val="A¤B¤C¤D"/>
  <p:tag name="RESPONSESGATHERED" val="False"/>
  <p:tag name="QUESTIONTEXT" val="Roseanna recorded the results in the table shown using a spinner with 8 equal-sized sections. How many of the sections do you predict are labeled &quot;Win 1?&quot;"/>
  <p:tag name="QUESTIONALIAS" val="Roseanna recorded the results in the table shown using a spinner with 8 equal-sized sections. How many of the sections do you predict are labeled &quot;Win 1?&quot;"/>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3"/>
  <p:tag name="SLIDEGUID" val="2A49BF3F2DE34226870C86713FFBCC53"/>
  <p:tag name="ANSWERSALIAS" val="A¤B¤C¤D"/>
  <p:tag name="RESPONSESGATHERED" val="False"/>
  <p:tag name="QUESTIONTEXT" val="Roberto wants to buy a soda from the concession stand at a football game. The soda costs $0.50. If Roberto uses exact change, in how many different ways can he use nickels, dimes, and quarters? Solve using the act it out strategy."/>
  <p:tag name="QUESTIONALIAS" val="Roberto wants to buy a soda from the concession stand at a football game. The soda costs $0.50. If Roberto uses exact change, in how many different ways can he use nickels, dimes, and quarters? Solve using the act it out strategy."/>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TotalTime>
  <Words>1098</Words>
  <Application>Microsoft Macintosh PowerPoint</Application>
  <PresentationFormat>On-screen Show (4:3)</PresentationFormat>
  <Paragraphs>112</Paragraphs>
  <Slides>18</Slides>
  <Notes>18</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EUSD</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Mitchell</dc:creator>
  <cp:lastModifiedBy>Michael Mitchell</cp:lastModifiedBy>
  <cp:revision>11</cp:revision>
  <dcterms:created xsi:type="dcterms:W3CDTF">2009-05-18T19:27:03Z</dcterms:created>
  <dcterms:modified xsi:type="dcterms:W3CDTF">2009-05-18T19:50:28Z</dcterms:modified>
</cp:coreProperties>
</file>