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tags/tag34.xml" ContentType="application/vnd.openxmlformats-officedocument.presentationml.tags+xml"/>
  <Override PartName="/ppt/notesSlides/notesSlide9.xml" ContentType="application/vnd.openxmlformats-officedocument.presentationml.notesSlide+xml"/>
  <Override PartName="/ppt/tags/tag41.xml" ContentType="application/vnd.openxmlformats-officedocument.presentationml.tags+xml"/>
  <Override PartName="/ppt/tags/tag15.xml" ContentType="application/vnd.openxmlformats-officedocument.presentationml.tag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tags/tag17.xml" ContentType="application/vnd.openxmlformats-officedocument.presentationml.tags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2.xml" ContentType="application/vnd.openxmlformats-officedocument.presentationml.tags+xml"/>
  <Override PartName="/ppt/tags/tag9.xml" ContentType="application/vnd.openxmlformats-officedocument.presentationml.tags+xml"/>
  <Override PartName="/ppt/slides/slide13.xml" ContentType="application/vnd.openxmlformats-officedocument.presentationml.slide+xml"/>
  <Override PartName="/ppt/tags/tag35.xml" ContentType="application/vnd.openxmlformats-officedocument.presentationml.tags+xml"/>
  <Override PartName="/ppt/notesSlides/notesSlide17.xml" ContentType="application/vnd.openxmlformats-officedocument.presentationml.notesSlide+xml"/>
  <Override PartName="/ppt/tags/tag38.xml" ContentType="application/vnd.openxmlformats-officedocument.presentationml.tags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tags/tag12.xml" ContentType="application/vnd.openxmlformats-officedocument.presentationml.tags+xml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tags/tag24.xml" ContentType="application/vnd.openxmlformats-officedocument.presentationml.tags+xml"/>
  <Override PartName="/ppt/slideLayouts/slideLayout6.xml" ContentType="application/vnd.openxmlformats-officedocument.presentationml.slideLayout+xml"/>
  <Override PartName="/ppt/tags/tag29.xml" ContentType="application/vnd.openxmlformats-officedocument.presentationml.tags+xml"/>
  <Override PartName="/ppt/slides/slide10.xml" ContentType="application/vnd.openxmlformats-officedocument.presentationml.slide+xml"/>
  <Override PartName="/ppt/tags/tag40.xml" ContentType="application/vnd.openxmlformats-officedocument.presentationml.tags+xml"/>
  <Override PartName="/ppt/presProps.xml" ContentType="application/vnd.openxmlformats-officedocument.presentationml.presProps+xml"/>
  <Override PartName="/ppt/tags/tag14.xml" ContentType="application/vnd.openxmlformats-officedocument.presentationml.tags+xml"/>
  <Override PartName="/ppt/tags/tag33.xml" ContentType="application/vnd.openxmlformats-officedocument.presentationml.tags+xml"/>
  <Override PartName="/ppt/notesSlides/notesSlide18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tags/tag5.xml" ContentType="application/vnd.openxmlformats-officedocument.presentationml.tags+xml"/>
  <Override PartName="/ppt/tags/tag37.xml" ContentType="application/vnd.openxmlformats-officedocument.presentationml.tags+xml"/>
  <Override PartName="/docProps/core.xml" ContentType="application/vnd.openxmlformats-package.core-properties+xml"/>
  <Override PartName="/ppt/tags/tag42.xml" ContentType="application/vnd.openxmlformats-officedocument.presentationml.tags+xml"/>
  <Override PartName="/ppt/tags/tag19.xml" ContentType="application/vnd.openxmlformats-officedocument.presentationml.tags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tags/tag43.xml" ContentType="application/vnd.openxmlformats-officedocument.presentationml.tags+xml"/>
  <Override PartName="/ppt/tags/tag6.xml" ContentType="application/vnd.openxmlformats-officedocument.presentationml.tags+xml"/>
  <Override PartName="/ppt/tags/tag11.xml" ContentType="application/vnd.openxmlformats-officedocument.presentationml.tags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notesSlides/notesSlide3.xml" ContentType="application/vnd.openxmlformats-officedocument.presentationml.notesSlide+xml"/>
  <Default Extension="xml" ContentType="application/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tags/tag18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4.xml" ContentType="application/vnd.openxmlformats-officedocument.presentationml.slide+xml"/>
  <Override PartName="/ppt/tags/tag2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tags/tag27.xml" ContentType="application/vnd.openxmlformats-officedocument.presentationml.tags+xml"/>
  <Override PartName="/ppt/theme/theme1.xml" ContentType="application/vnd.openxmlformats-officedocument.theme+xml"/>
  <Override PartName="/ppt/tags/tag10.xml" ContentType="application/vnd.openxmlformats-officedocument.presentationml.tags+xml"/>
  <Override PartName="/ppt/tags/tag28.xml" ContentType="application/vnd.openxmlformats-officedocument.presentationml.tags+xml"/>
  <Override PartName="/ppt/presentation.xml" ContentType="application/vnd.openxmlformats-officedocument.presentationml.presentation.main+xml"/>
  <Override PartName="/ppt/tags/tag31.xml" ContentType="application/vnd.openxmlformats-officedocument.presentationml.tags+xml"/>
  <Override PartName="/ppt/tags/tag39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23.xml" ContentType="application/vnd.openxmlformats-officedocument.presentationml.tags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25.xml" ContentType="application/vnd.openxmlformats-officedocument.presentationml.tags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slides/slide8.xml" ContentType="application/vnd.openxmlformats-officedocument.presentationml.slide+xml"/>
  <Override PartName="/ppt/tags/tag36.xml" ContentType="application/vnd.openxmlformats-officedocument.presentationml.tags+xml"/>
  <Override PartName="/ppt/slides/slide15.xml" ContentType="application/vnd.openxmlformats-officedocument.presentationml.slide+xml"/>
  <Default Extension="rels" ContentType="application/vnd.openxmlformats-package.relationships+xml"/>
  <Override PartName="/ppt/tags/tag26.xml" ContentType="application/vnd.openxmlformats-officedocument.presentationml.tags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23"/>
  </p:notesMasterIdLst>
  <p:sldIdLst>
    <p:sldId id="256" r:id="rId2"/>
    <p:sldId id="276" r:id="rId3"/>
    <p:sldId id="277" r:id="rId4"/>
    <p:sldId id="270" r:id="rId5"/>
    <p:sldId id="271" r:id="rId6"/>
    <p:sldId id="272" r:id="rId7"/>
    <p:sldId id="273" r:id="rId8"/>
    <p:sldId id="274" r:id="rId9"/>
    <p:sldId id="275" r:id="rId10"/>
    <p:sldId id="258" r:id="rId11"/>
    <p:sldId id="259" r:id="rId12"/>
    <p:sldId id="260" r:id="rId13"/>
    <p:sldId id="263" r:id="rId14"/>
    <p:sldId id="261" r:id="rId15"/>
    <p:sldId id="264" r:id="rId16"/>
    <p:sldId id="266" r:id="rId17"/>
    <p:sldId id="267" r:id="rId18"/>
    <p:sldId id="262" r:id="rId19"/>
    <p:sldId id="265" r:id="rId20"/>
    <p:sldId id="268" r:id="rId21"/>
    <p:sldId id="269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90" d="100"/>
          <a:sy n="90" d="100"/>
        </p:scale>
        <p:origin x="-10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theme" Target="theme/theme1.xml"/><Relationship Id="rId14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28" Type="http://schemas.openxmlformats.org/officeDocument/2006/relationships/tableStyles" Target="tableStyles.xml"/><Relationship Id="rId26" Type="http://schemas.openxmlformats.org/officeDocument/2006/relationships/viewProps" Target="viewProps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C319CB-D312-7A45-906A-CE3C61BF57B7}" type="datetimeFigureOut">
              <a:rPr lang="en-US" smtClean="0"/>
              <a:pPr/>
              <a:t>8/26/09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ABA60-81DE-944C-9B14-10C2893DBA6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EF78B5-5327-0D4C-9CB3-4A74DA58C170}" type="slidenum">
              <a:rPr lang="en-US"/>
              <a:pPr/>
              <a:t>1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F72798-CAB2-C14E-B11F-377A35148FC3}" type="slidenum">
              <a:rPr lang="en-US"/>
              <a:pPr/>
              <a:t>2</a:t>
            </a:fld>
            <a:endParaRPr lang="en-US"/>
          </a:p>
        </p:txBody>
      </p:sp>
      <p:sp>
        <p:nvSpPr>
          <p:cNvPr id="415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5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F72798-CAB2-C14E-B11F-377A35148FC3}" type="slidenum">
              <a:rPr lang="en-US"/>
              <a:pPr/>
              <a:t>3</a:t>
            </a:fld>
            <a:endParaRPr lang="en-US"/>
          </a:p>
        </p:txBody>
      </p:sp>
      <p:sp>
        <p:nvSpPr>
          <p:cNvPr id="415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5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AAAA0E-FED4-B141-8492-C614C56B2C92}" type="slidenum">
              <a:rPr lang="en-US"/>
              <a:pPr/>
              <a:t>4</a:t>
            </a:fld>
            <a:endParaRPr lang="en-US"/>
          </a:p>
        </p:txBody>
      </p:sp>
      <p:sp>
        <p:nvSpPr>
          <p:cNvPr id="452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2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07621E-36B9-0146-AD63-C6B290F95E5C}" type="slidenum">
              <a:rPr lang="en-US"/>
              <a:pPr/>
              <a:t>5</a:t>
            </a:fld>
            <a:endParaRPr lang="en-US"/>
          </a:p>
        </p:txBody>
      </p:sp>
      <p:sp>
        <p:nvSpPr>
          <p:cNvPr id="454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395C94-13EA-3B4C-8713-5B6007B34658}" type="slidenum">
              <a:rPr lang="en-US"/>
              <a:pPr/>
              <a:t>6</a:t>
            </a:fld>
            <a:endParaRPr lang="en-US"/>
          </a:p>
        </p:txBody>
      </p:sp>
      <p:sp>
        <p:nvSpPr>
          <p:cNvPr id="456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6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39E4FE-1FAB-E144-8B00-02C82BCF04EE}" type="slidenum">
              <a:rPr lang="en-US"/>
              <a:pPr/>
              <a:t>7</a:t>
            </a:fld>
            <a:endParaRPr lang="en-US"/>
          </a:p>
        </p:txBody>
      </p:sp>
      <p:sp>
        <p:nvSpPr>
          <p:cNvPr id="458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8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955A9E-8F37-9B42-A1DF-3ACC0FE5ADDB}" type="slidenum">
              <a:rPr lang="en-US"/>
              <a:pPr/>
              <a:t>8</a:t>
            </a:fld>
            <a:endParaRPr lang="en-US"/>
          </a:p>
        </p:txBody>
      </p:sp>
      <p:sp>
        <p:nvSpPr>
          <p:cNvPr id="460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FF7627-72AA-7C41-9B58-3FCD2761D399}" type="slidenum">
              <a:rPr lang="en-US"/>
              <a:pPr/>
              <a:t>9</a:t>
            </a:fld>
            <a:endParaRPr lang="en-US"/>
          </a:p>
        </p:txBody>
      </p:sp>
      <p:sp>
        <p:nvSpPr>
          <p:cNvPr id="462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2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9C177C-86D7-C743-A8E3-C3C4B2518C0E}" type="slidenum">
              <a:rPr lang="en-US"/>
              <a:pPr/>
              <a:t>10</a:t>
            </a:fld>
            <a:endParaRPr lang="en-US"/>
          </a:p>
        </p:txBody>
      </p:sp>
      <p:sp>
        <p:nvSpPr>
          <p:cNvPr id="309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5E7BF3-1471-5640-93F6-99B382B75C4A}" type="slidenum">
              <a:rPr lang="en-US"/>
              <a:pPr/>
              <a:t>11</a:t>
            </a:fld>
            <a:endParaRPr lang="en-US"/>
          </a:p>
        </p:txBody>
      </p:sp>
      <p:sp>
        <p:nvSpPr>
          <p:cNvPr id="311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5FE3D7-3FD3-A249-B6FF-3D1B380E8D9E}" type="slidenum">
              <a:rPr lang="en-US"/>
              <a:pPr/>
              <a:t>12</a:t>
            </a:fld>
            <a:endParaRPr lang="en-US"/>
          </a:p>
        </p:txBody>
      </p:sp>
      <p:sp>
        <p:nvSpPr>
          <p:cNvPr id="313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3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C2313B-A41E-DE4B-A4A6-74BB41F64F50}" type="slidenum">
              <a:rPr lang="en-US"/>
              <a:pPr/>
              <a:t>13</a:t>
            </a:fld>
            <a:endParaRPr lang="en-US"/>
          </a:p>
        </p:txBody>
      </p:sp>
      <p:sp>
        <p:nvSpPr>
          <p:cNvPr id="319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D62587-0809-C04B-A6CA-49109BEB3806}" type="slidenum">
              <a:rPr lang="en-US"/>
              <a:pPr/>
              <a:t>14</a:t>
            </a:fld>
            <a:endParaRPr lang="en-US"/>
          </a:p>
        </p:txBody>
      </p:sp>
      <p:sp>
        <p:nvSpPr>
          <p:cNvPr id="315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5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410240-2566-9C4B-BDDC-1D9F0E10C2C8}" type="slidenum">
              <a:rPr lang="en-US"/>
              <a:pPr/>
              <a:t>15</a:t>
            </a:fld>
            <a:endParaRPr lang="en-US"/>
          </a:p>
        </p:txBody>
      </p:sp>
      <p:sp>
        <p:nvSpPr>
          <p:cNvPr id="321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539DAE-93B9-A848-9DA7-0CEAF8CFD987}" type="slidenum">
              <a:rPr lang="en-US"/>
              <a:pPr/>
              <a:t>16</a:t>
            </a:fld>
            <a:endParaRPr lang="en-US"/>
          </a:p>
        </p:txBody>
      </p:sp>
      <p:sp>
        <p:nvSpPr>
          <p:cNvPr id="325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5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EEA614-75B1-C74C-977A-9F344E3D7B8B}" type="slidenum">
              <a:rPr lang="en-US"/>
              <a:pPr/>
              <a:t>17</a:t>
            </a:fld>
            <a:endParaRPr lang="en-US"/>
          </a:p>
        </p:txBody>
      </p:sp>
      <p:sp>
        <p:nvSpPr>
          <p:cNvPr id="327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491D71-91D0-264E-BD54-98012B27B168}" type="slidenum">
              <a:rPr lang="en-US"/>
              <a:pPr/>
              <a:t>18</a:t>
            </a:fld>
            <a:endParaRPr lang="en-US"/>
          </a:p>
        </p:txBody>
      </p:sp>
      <p:sp>
        <p:nvSpPr>
          <p:cNvPr id="317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891336-AC1B-D047-A625-8CB97A7CEE40}" type="slidenum">
              <a:rPr lang="en-US"/>
              <a:pPr/>
              <a:t>19</a:t>
            </a:fld>
            <a:endParaRPr lang="en-US"/>
          </a:p>
        </p:txBody>
      </p:sp>
      <p:sp>
        <p:nvSpPr>
          <p:cNvPr id="323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423133-6ABF-B14B-BBD9-1AD83783D845}" type="slidenum">
              <a:rPr lang="en-US"/>
              <a:pPr/>
              <a:t>20</a:t>
            </a:fld>
            <a:endParaRPr lang="en-US"/>
          </a:p>
        </p:txBody>
      </p:sp>
      <p:sp>
        <p:nvSpPr>
          <p:cNvPr id="329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9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498272-BFE1-B34B-93B8-F6D569F001EB}" type="slidenum">
              <a:rPr lang="en-US"/>
              <a:pPr/>
              <a:t>21</a:t>
            </a:fld>
            <a:endParaRPr lang="en-US"/>
          </a:p>
        </p:txBody>
      </p:sp>
      <p:sp>
        <p:nvSpPr>
          <p:cNvPr id="331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1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B88F9-4451-894C-8B69-E980BEE6A3B9}" type="datetimeFigureOut">
              <a:rPr lang="en-US" smtClean="0"/>
              <a:pPr/>
              <a:t>8/26/09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AFCEE-7CBE-2748-A687-8323999E5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B88F9-4451-894C-8B69-E980BEE6A3B9}" type="datetimeFigureOut">
              <a:rPr lang="en-US" smtClean="0"/>
              <a:pPr/>
              <a:t>8/26/09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AFCEE-7CBE-2748-A687-8323999E5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B88F9-4451-894C-8B69-E980BEE6A3B9}" type="datetimeFigureOut">
              <a:rPr lang="en-US" smtClean="0"/>
              <a:pPr/>
              <a:t>8/26/09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AFCEE-7CBE-2748-A687-8323999E5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B88F9-4451-894C-8B69-E980BEE6A3B9}" type="datetimeFigureOut">
              <a:rPr lang="en-US" smtClean="0"/>
              <a:pPr/>
              <a:t>8/26/09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AFCEE-7CBE-2748-A687-8323999E5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B88F9-4451-894C-8B69-E980BEE6A3B9}" type="datetimeFigureOut">
              <a:rPr lang="en-US" smtClean="0"/>
              <a:pPr/>
              <a:t>8/26/09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AFCEE-7CBE-2748-A687-8323999E5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B88F9-4451-894C-8B69-E980BEE6A3B9}" type="datetimeFigureOut">
              <a:rPr lang="en-US" smtClean="0"/>
              <a:pPr/>
              <a:t>8/26/09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AFCEE-7CBE-2748-A687-8323999E5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B88F9-4451-894C-8B69-E980BEE6A3B9}" type="datetimeFigureOut">
              <a:rPr lang="en-US" smtClean="0"/>
              <a:pPr/>
              <a:t>8/26/09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AFCEE-7CBE-2748-A687-8323999E5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B88F9-4451-894C-8B69-E980BEE6A3B9}" type="datetimeFigureOut">
              <a:rPr lang="en-US" smtClean="0"/>
              <a:pPr/>
              <a:t>8/26/09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AFCEE-7CBE-2748-A687-8323999E5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B88F9-4451-894C-8B69-E980BEE6A3B9}" type="datetimeFigureOut">
              <a:rPr lang="en-US" smtClean="0"/>
              <a:pPr/>
              <a:t>8/26/09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AFCEE-7CBE-2748-A687-8323999E5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B88F9-4451-894C-8B69-E980BEE6A3B9}" type="datetimeFigureOut">
              <a:rPr lang="en-US" smtClean="0"/>
              <a:pPr/>
              <a:t>8/26/09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AFCEE-7CBE-2748-A687-8323999E5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B88F9-4451-894C-8B69-E980BEE6A3B9}" type="datetimeFigureOut">
              <a:rPr lang="en-US" smtClean="0"/>
              <a:pPr/>
              <a:t>8/26/09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AFCEE-7CBE-2748-A687-8323999E5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B88F9-4451-894C-8B69-E980BEE6A3B9}" type="datetimeFigureOut">
              <a:rPr lang="en-US" smtClean="0"/>
              <a:pPr/>
              <a:t>8/26/09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AFCEE-7CBE-2748-A687-8323999E5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jpe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2" Type="http://schemas.openxmlformats.org/officeDocument/2006/relationships/image" Target="../media/image8.jpeg"/><Relationship Id="rId1" Type="http://schemas.openxmlformats.org/officeDocument/2006/relationships/tags" Target="../tags/tag2.xml"/><Relationship Id="rId2" Type="http://schemas.openxmlformats.org/officeDocument/2006/relationships/tags" Target="../tags/tag3.xml"/><Relationship Id="rId9" Type="http://schemas.openxmlformats.org/officeDocument/2006/relationships/image" Target="../media/image5.jpeg"/><Relationship Id="rId3" Type="http://schemas.openxmlformats.org/officeDocument/2006/relationships/tags" Target="../tags/tag4.xml"/><Relationship Id="rId6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3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2" Type="http://schemas.openxmlformats.org/officeDocument/2006/relationships/image" Target="../media/image9.jpeg"/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9" Type="http://schemas.openxmlformats.org/officeDocument/2006/relationships/image" Target="../media/image5.jpeg"/><Relationship Id="rId3" Type="http://schemas.openxmlformats.org/officeDocument/2006/relationships/tags" Target="../tags/tag7.xml"/><Relationship Id="rId6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6.jpeg"/><Relationship Id="rId1" Type="http://schemas.openxmlformats.org/officeDocument/2006/relationships/tags" Target="../tags/tag8.xml"/><Relationship Id="rId6" Type="http://schemas.openxmlformats.org/officeDocument/2006/relationships/image" Target="../media/image2.jpeg"/><Relationship Id="rId8" Type="http://schemas.openxmlformats.org/officeDocument/2006/relationships/image" Target="../media/image10.png"/><Relationship Id="rId13" Type="http://schemas.openxmlformats.org/officeDocument/2006/relationships/image" Target="../media/image12.jpeg"/><Relationship Id="rId10" Type="http://schemas.openxmlformats.org/officeDocument/2006/relationships/image" Target="../media/image11.jpeg"/><Relationship Id="rId5" Type="http://schemas.openxmlformats.org/officeDocument/2006/relationships/notesSlide" Target="../notesSlides/notesSlide4.xml"/><Relationship Id="rId12" Type="http://schemas.openxmlformats.org/officeDocument/2006/relationships/image" Target="../media/image7.jpeg"/><Relationship Id="rId2" Type="http://schemas.openxmlformats.org/officeDocument/2006/relationships/tags" Target="../tags/tag9.xml"/><Relationship Id="rId9" Type="http://schemas.openxmlformats.org/officeDocument/2006/relationships/image" Target="../media/image4.jpeg"/><Relationship Id="rId3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6.jpeg"/><Relationship Id="rId1" Type="http://schemas.openxmlformats.org/officeDocument/2006/relationships/tags" Target="../tags/tag11.xml"/><Relationship Id="rId6" Type="http://schemas.openxmlformats.org/officeDocument/2006/relationships/image" Target="../media/image2.jpeg"/><Relationship Id="rId8" Type="http://schemas.openxmlformats.org/officeDocument/2006/relationships/image" Target="../media/image13.png"/><Relationship Id="rId13" Type="http://schemas.openxmlformats.org/officeDocument/2006/relationships/image" Target="../media/image14.jpeg"/><Relationship Id="rId10" Type="http://schemas.openxmlformats.org/officeDocument/2006/relationships/image" Target="../media/image5.jpeg"/><Relationship Id="rId5" Type="http://schemas.openxmlformats.org/officeDocument/2006/relationships/notesSlide" Target="../notesSlides/notesSlide5.xml"/><Relationship Id="rId12" Type="http://schemas.openxmlformats.org/officeDocument/2006/relationships/image" Target="../media/image7.jpeg"/><Relationship Id="rId2" Type="http://schemas.openxmlformats.org/officeDocument/2006/relationships/tags" Target="../tags/tag12.xml"/><Relationship Id="rId9" Type="http://schemas.openxmlformats.org/officeDocument/2006/relationships/image" Target="../media/image4.jpeg"/><Relationship Id="rId3" Type="http://schemas.openxmlformats.org/officeDocument/2006/relationships/tags" Target="../tags/tag1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6.jpeg"/><Relationship Id="rId1" Type="http://schemas.openxmlformats.org/officeDocument/2006/relationships/tags" Target="../tags/tag14.xml"/><Relationship Id="rId6" Type="http://schemas.openxmlformats.org/officeDocument/2006/relationships/image" Target="../media/image2.jpeg"/><Relationship Id="rId8" Type="http://schemas.openxmlformats.org/officeDocument/2006/relationships/image" Target="../media/image15.png"/><Relationship Id="rId13" Type="http://schemas.openxmlformats.org/officeDocument/2006/relationships/image" Target="../media/image16.jpeg"/><Relationship Id="rId10" Type="http://schemas.openxmlformats.org/officeDocument/2006/relationships/image" Target="../media/image5.jpeg"/><Relationship Id="rId5" Type="http://schemas.openxmlformats.org/officeDocument/2006/relationships/notesSlide" Target="../notesSlides/notesSlide6.xml"/><Relationship Id="rId12" Type="http://schemas.openxmlformats.org/officeDocument/2006/relationships/image" Target="../media/image7.jpeg"/><Relationship Id="rId2" Type="http://schemas.openxmlformats.org/officeDocument/2006/relationships/tags" Target="../tags/tag15.xml"/><Relationship Id="rId9" Type="http://schemas.openxmlformats.org/officeDocument/2006/relationships/image" Target="../media/image4.jpeg"/><Relationship Id="rId3" Type="http://schemas.openxmlformats.org/officeDocument/2006/relationships/tags" Target="../tags/tag16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6.jpeg"/><Relationship Id="rId1" Type="http://schemas.openxmlformats.org/officeDocument/2006/relationships/tags" Target="../tags/tag17.xml"/><Relationship Id="rId6" Type="http://schemas.openxmlformats.org/officeDocument/2006/relationships/image" Target="../media/image2.jpeg"/><Relationship Id="rId8" Type="http://schemas.openxmlformats.org/officeDocument/2006/relationships/image" Target="../media/image17.png"/><Relationship Id="rId13" Type="http://schemas.openxmlformats.org/officeDocument/2006/relationships/image" Target="../media/image18.jpeg"/><Relationship Id="rId10" Type="http://schemas.openxmlformats.org/officeDocument/2006/relationships/image" Target="../media/image5.jpeg"/><Relationship Id="rId5" Type="http://schemas.openxmlformats.org/officeDocument/2006/relationships/notesSlide" Target="../notesSlides/notesSlide7.xml"/><Relationship Id="rId12" Type="http://schemas.openxmlformats.org/officeDocument/2006/relationships/image" Target="../media/image7.jpeg"/><Relationship Id="rId2" Type="http://schemas.openxmlformats.org/officeDocument/2006/relationships/tags" Target="../tags/tag18.xml"/><Relationship Id="rId9" Type="http://schemas.openxmlformats.org/officeDocument/2006/relationships/image" Target="../media/image4.jpeg"/><Relationship Id="rId3" Type="http://schemas.openxmlformats.org/officeDocument/2006/relationships/tags" Target="../tags/tag19.xml"/></Relationships>
</file>

<file path=ppt/slides/_rels/slide8.xml.rels><?xml version="1.0" encoding="UTF-8" standalone="yes"?>
<Relationships xmlns="http://schemas.openxmlformats.org/package/2006/relationships"><Relationship Id="rId14" Type="http://schemas.openxmlformats.org/officeDocument/2006/relationships/image" Target="../media/image21.png"/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20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20.pn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8.xml"/><Relationship Id="rId15" Type="http://schemas.openxmlformats.org/officeDocument/2006/relationships/image" Target="../media/image22.png"/><Relationship Id="rId12" Type="http://schemas.openxmlformats.org/officeDocument/2006/relationships/image" Target="../media/image19.png"/><Relationship Id="rId2" Type="http://schemas.openxmlformats.org/officeDocument/2006/relationships/tags" Target="../tags/tag21.xml"/><Relationship Id="rId9" Type="http://schemas.openxmlformats.org/officeDocument/2006/relationships/image" Target="../media/image5.jpeg"/><Relationship Id="rId3" Type="http://schemas.openxmlformats.org/officeDocument/2006/relationships/tags" Target="../tags/tag2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9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2" Type="http://schemas.openxmlformats.org/officeDocument/2006/relationships/image" Target="../media/image24.jpeg"/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9" Type="http://schemas.openxmlformats.org/officeDocument/2006/relationships/image" Target="../media/image23.jpeg"/><Relationship Id="rId3" Type="http://schemas.openxmlformats.org/officeDocument/2006/relationships/tags" Target="../tags/tag25.xml"/><Relationship Id="rId6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image" Target="../media/image27.jpeg"/><Relationship Id="rId4" Type="http://schemas.openxmlformats.org/officeDocument/2006/relationships/image" Target="../media/image25.jpeg"/><Relationship Id="rId1" Type="http://schemas.openxmlformats.org/officeDocument/2006/relationships/tags" Target="../tags/tag2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Relationship Id="rId5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6.jpeg"/><Relationship Id="rId1" Type="http://schemas.openxmlformats.org/officeDocument/2006/relationships/tags" Target="../tags/tag2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Relationship Id="rId5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6.jpeg"/><Relationship Id="rId1" Type="http://schemas.openxmlformats.org/officeDocument/2006/relationships/tags" Target="../tags/tag2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Relationship Id="rId5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6.jpeg"/><Relationship Id="rId1" Type="http://schemas.openxmlformats.org/officeDocument/2006/relationships/tags" Target="../tags/tag2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Relationship Id="rId5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jpeg"/><Relationship Id="rId5" Type="http://schemas.openxmlformats.org/officeDocument/2006/relationships/image" Target="../media/image31.jpeg"/><Relationship Id="rId7" Type="http://schemas.openxmlformats.org/officeDocument/2006/relationships/image" Target="../media/image32.png"/><Relationship Id="rId1" Type="http://schemas.openxmlformats.org/officeDocument/2006/relationships/tags" Target="../tags/tag3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Relationship Id="rId6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4" Type="http://schemas.openxmlformats.org/officeDocument/2006/relationships/image" Target="../media/image31.jpeg"/><Relationship Id="rId5" Type="http://schemas.openxmlformats.org/officeDocument/2006/relationships/image" Target="../media/image9.jpeg"/><Relationship Id="rId7" Type="http://schemas.openxmlformats.org/officeDocument/2006/relationships/image" Target="../media/image33.png"/><Relationship Id="rId1" Type="http://schemas.openxmlformats.org/officeDocument/2006/relationships/tags" Target="../tags/tag3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Relationship Id="rId6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image" Target="../media/image35.jpeg"/><Relationship Id="rId4" Type="http://schemas.openxmlformats.org/officeDocument/2006/relationships/image" Target="../media/image12.jpeg"/><Relationship Id="rId1" Type="http://schemas.openxmlformats.org/officeDocument/2006/relationships/tags" Target="../tags/tag3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Relationship Id="rId5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jpeg"/><Relationship Id="rId5" Type="http://schemas.openxmlformats.org/officeDocument/2006/relationships/image" Target="../media/image26.jpeg"/><Relationship Id="rId7" Type="http://schemas.openxmlformats.org/officeDocument/2006/relationships/image" Target="../media/image36.png"/><Relationship Id="rId1" Type="http://schemas.openxmlformats.org/officeDocument/2006/relationships/tags" Target="../tags/tag3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Relationship Id="rId6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8.xml"/><Relationship Id="rId7" Type="http://schemas.openxmlformats.org/officeDocument/2006/relationships/image" Target="../media/image8.jpeg"/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6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9.xml"/><Relationship Id="rId7" Type="http://schemas.openxmlformats.org/officeDocument/2006/relationships/image" Target="../media/image9.jpeg"/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9" Type="http://schemas.openxmlformats.org/officeDocument/2006/relationships/image" Target="../media/image38.png"/><Relationship Id="rId3" Type="http://schemas.openxmlformats.org/officeDocument/2006/relationships/tags" Target="../tags/tag39.xml"/><Relationship Id="rId6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0.xml"/><Relationship Id="rId7" Type="http://schemas.openxmlformats.org/officeDocument/2006/relationships/image" Target="../media/image37.jpeg"/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6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4" Type="http://schemas.openxmlformats.org/officeDocument/2006/relationships/slide" Target="slide11.xml"/><Relationship Id="rId5" Type="http://schemas.openxmlformats.org/officeDocument/2006/relationships/image" Target="../media/image39.jpeg"/><Relationship Id="rId7" Type="http://schemas.openxmlformats.org/officeDocument/2006/relationships/hyperlink" Target="http://www.ca.gr7math.com/" TargetMode="External"/><Relationship Id="rId1" Type="http://schemas.openxmlformats.org/officeDocument/2006/relationships/tags" Target="../tags/tag4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1.xml"/><Relationship Id="rId6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Splash Screen</a:t>
            </a:r>
          </a:p>
        </p:txBody>
      </p:sp>
      <p:pic>
        <p:nvPicPr>
          <p:cNvPr id="15363" name="Picture 5" descr="CAM7 Spl-0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876800" y="5467410"/>
            <a:ext cx="4267200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Lesson 1-10</a:t>
            </a:r>
          </a:p>
          <a:p>
            <a:pPr algn="ctr"/>
            <a:r>
              <a:rPr lang="en-US" sz="2800" dirty="0" smtClean="0"/>
              <a:t>Solving Multiplication &amp; Division Equations</a:t>
            </a:r>
            <a:endParaRPr lang="en-US" sz="2800" dirty="0"/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14736" name="Picture 19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4737" name="Picture 20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4725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18117" name="Oval 5"/>
          <p:cNvSpPr>
            <a:spLocks noChangeArrowheads="1"/>
          </p:cNvSpPr>
          <p:nvPr/>
        </p:nvSpPr>
        <p:spPr bwMode="auto">
          <a:xfrm>
            <a:off x="1098153" y="458297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8118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578100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 smtClean="0">
                <a:sym typeface="Arial" pitchFamily="-112" charset="0"/>
              </a:rPr>
              <a:t>	8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 smtClean="0">
                <a:sym typeface="Arial" pitchFamily="-112" charset="0"/>
              </a:rPr>
              <a:t>	16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</a:t>
            </a:r>
            <a:r>
              <a:rPr lang="pt-BR" sz="2400" b="1" dirty="0" smtClean="0">
                <a:sym typeface="Arial" pitchFamily="-112" charset="0"/>
              </a:rPr>
              <a:t>–16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–8</a:t>
            </a:r>
          </a:p>
        </p:txBody>
      </p:sp>
      <p:sp>
        <p:nvSpPr>
          <p:cNvPr id="218119" name="TPQuestion"/>
          <p:cNvSpPr>
            <a:spLocks noChangeArrowheads="1"/>
          </p:cNvSpPr>
          <p:nvPr/>
        </p:nvSpPr>
        <p:spPr bwMode="auto">
          <a:xfrm>
            <a:off x="685800" y="165735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Evaluate the expression</a:t>
            </a:r>
            <a:r>
              <a:rPr lang="en-US" sz="2400" b="1" dirty="0" smtClean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–</a:t>
            </a:r>
            <a:r>
              <a:rPr lang="en-US" sz="2400" b="1" i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a 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–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|</a:t>
            </a:r>
            <a:r>
              <a:rPr lang="en-US" sz="2400" b="1" i="1" dirty="0" err="1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b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|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</a:t>
            </a:r>
            <a:r>
              <a:rPr lang="en-US" sz="2400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–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</a:t>
            </a:r>
            <a:r>
              <a:rPr lang="en-US" sz="2400" b="1" dirty="0" err="1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c</a:t>
            </a:r>
            <a:r>
              <a:rPr lang="en-US" sz="2400" b="1" i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    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</a:t>
            </a:r>
            <a:r>
              <a:rPr lang="en-US" sz="2400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if </a:t>
            </a:r>
            <a:r>
              <a:rPr lang="en-US" sz="2400" b="1" i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a</a:t>
            </a:r>
            <a:r>
              <a:rPr lang="en-US" sz="2400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=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3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, </a:t>
            </a:r>
            <a:r>
              <a:rPr lang="en-US" sz="2400" b="1" i="1" dirty="0" err="1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b</a:t>
            </a:r>
            <a:r>
              <a:rPr lang="en-US" sz="2400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=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-5, </a:t>
            </a:r>
            <a:r>
              <a:rPr lang="en-US" sz="2400" b="1" i="1" dirty="0" err="1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c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</a:t>
            </a:r>
            <a:r>
              <a:rPr lang="en-US" sz="2400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=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8</a:t>
            </a:r>
            <a:endParaRPr lang="en-US" sz="2400" b="1" dirty="0">
              <a:solidFill>
                <a:srgbClr val="00539D"/>
              </a:solidFill>
              <a:ea typeface="Arial" pitchFamily="-112" charset="0"/>
              <a:cs typeface="Arial" pitchFamily="-112" charset="0"/>
            </a:endParaRPr>
          </a:p>
        </p:txBody>
      </p:sp>
      <p:pic>
        <p:nvPicPr>
          <p:cNvPr id="414731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732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733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4734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1-5)</a:t>
            </a:r>
          </a:p>
        </p:txBody>
      </p:sp>
      <p:pic>
        <p:nvPicPr>
          <p:cNvPr id="414735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8" descr="Example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73088" y="16383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8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8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18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7" grpId="0" animBg="1"/>
      <p:bldP spid="218118" grpId="0" autoUpdateAnimBg="0"/>
      <p:bldP spid="218119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14736" name="Picture 19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4737" name="Picture 20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4725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18117" name="Oval 5"/>
          <p:cNvSpPr>
            <a:spLocks noChangeArrowheads="1"/>
          </p:cNvSpPr>
          <p:nvPr/>
        </p:nvSpPr>
        <p:spPr bwMode="auto">
          <a:xfrm>
            <a:off x="1056738" y="5576221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8118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578100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 smtClean="0">
                <a:sym typeface="Arial" pitchFamily="-112" charset="0"/>
              </a:rPr>
              <a:t>	</a:t>
            </a:r>
            <a:r>
              <a:rPr lang="pt-BR" sz="2400" b="1" dirty="0" smtClean="0">
                <a:sym typeface="Arial" pitchFamily="-112" charset="0"/>
              </a:rPr>
              <a:t>-3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 smtClean="0">
                <a:sym typeface="Arial" pitchFamily="-112" charset="0"/>
              </a:rPr>
              <a:t>	9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 smtClean="0">
                <a:sym typeface="Arial" pitchFamily="-112" charset="0"/>
              </a:rPr>
              <a:t>	3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</a:t>
            </a:r>
            <a:r>
              <a:rPr lang="pt-BR" sz="2400" b="1" dirty="0" smtClean="0">
                <a:sym typeface="Arial" pitchFamily="-112" charset="0"/>
              </a:rPr>
              <a:t>–9</a:t>
            </a:r>
            <a:endParaRPr lang="pt-BR" sz="2400" b="1" dirty="0">
              <a:sym typeface="Arial" pitchFamily="-112" charset="0"/>
            </a:endParaRPr>
          </a:p>
        </p:txBody>
      </p:sp>
      <p:sp>
        <p:nvSpPr>
          <p:cNvPr id="218119" name="TPQuestion"/>
          <p:cNvSpPr>
            <a:spLocks noChangeArrowheads="1"/>
          </p:cNvSpPr>
          <p:nvPr/>
        </p:nvSpPr>
        <p:spPr bwMode="auto">
          <a:xfrm>
            <a:off x="457200" y="1657350"/>
            <a:ext cx="868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Evaluate the </a:t>
            </a:r>
            <a:r>
              <a:rPr lang="en-US" sz="2400" b="1" dirty="0" smtClean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expression </a:t>
            </a:r>
            <a:r>
              <a:rPr lang="en-US" sz="2400" b="1" i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a 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+ </a:t>
            </a:r>
            <a:r>
              <a:rPr lang="en-US" sz="2400" b="1" i="1" dirty="0" err="1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c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</a:t>
            </a:r>
            <a:r>
              <a:rPr lang="en-US" sz="2400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+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</a:t>
            </a:r>
            <a:r>
              <a:rPr lang="en-US" sz="2400" b="1" i="1" dirty="0" err="1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b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      if </a:t>
            </a:r>
            <a:r>
              <a:rPr lang="en-US" sz="2400" b="1" i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a</a:t>
            </a:r>
            <a:r>
              <a:rPr lang="en-US" sz="2400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= –1, </a:t>
            </a:r>
            <a:r>
              <a:rPr lang="en-US" sz="2400" b="1" i="1" dirty="0" err="1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b</a:t>
            </a:r>
            <a:r>
              <a:rPr lang="en-US" sz="2400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=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-6, </a:t>
            </a:r>
            <a:r>
              <a:rPr lang="en-US" sz="2400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and </a:t>
            </a:r>
            <a:r>
              <a:rPr lang="en-US" sz="2400" b="1" i="1" dirty="0" err="1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c</a:t>
            </a:r>
            <a:r>
              <a:rPr lang="en-US" sz="2400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= </a:t>
            </a:r>
            <a:r>
              <a:rPr lang="en-US" sz="2400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–2</a:t>
            </a:r>
            <a:endParaRPr lang="en-US" sz="2400" b="1" dirty="0">
              <a:solidFill>
                <a:srgbClr val="00539D"/>
              </a:solidFill>
              <a:ea typeface="Arial" pitchFamily="-112" charset="0"/>
              <a:cs typeface="Arial" pitchFamily="-112" charset="0"/>
            </a:endParaRPr>
          </a:p>
        </p:txBody>
      </p:sp>
      <p:pic>
        <p:nvPicPr>
          <p:cNvPr id="414731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732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733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4734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1-5)</a:t>
            </a:r>
          </a:p>
        </p:txBody>
      </p:sp>
      <p:pic>
        <p:nvPicPr>
          <p:cNvPr id="414735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8" descr="Example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81000" y="1657350"/>
            <a:ext cx="49521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8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8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18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7" grpId="0" animBg="1"/>
      <p:bldP spid="218118" grpId="0" autoUpdateAnimBg="0"/>
      <p:bldP spid="21811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51600" name="Picture 3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1601" name="Picture 4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14422" name="Picture 22" descr="5mc_6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08075" y="1665288"/>
            <a:ext cx="6518275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1589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614408" name="Oval 8"/>
          <p:cNvSpPr>
            <a:spLocks noChangeArrowheads="1"/>
          </p:cNvSpPr>
          <p:nvPr/>
        </p:nvSpPr>
        <p:spPr bwMode="auto">
          <a:xfrm>
            <a:off x="1072528" y="4427001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4409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400300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10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4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–4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–10</a:t>
            </a:r>
          </a:p>
        </p:txBody>
      </p:sp>
      <p:pic>
        <p:nvPicPr>
          <p:cNvPr id="451595" name="Picture 13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1596" name="Picture 14" descr="Math NAV-BKD2DEAD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1597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1598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1-9)</a:t>
            </a:r>
          </a:p>
        </p:txBody>
      </p:sp>
      <p:pic>
        <p:nvPicPr>
          <p:cNvPr id="451599" name="Picture 17" descr="FiveMinuteCheck"/>
          <p:cNvPicPr>
            <a:picLocks noChangeAspect="1" noChangeArrowheads="1"/>
          </p:cNvPicPr>
          <p:nvPr/>
        </p:nvPicPr>
        <p:blipFill>
          <a:blip r:embed="rId12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8" descr="Example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85800" y="160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14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14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14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08" grpId="0" animBg="1"/>
      <p:bldP spid="61440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53648" name="Picture 3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3649" name="Picture 4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16467" name="Picture 19" descr="5mc_6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14425" y="1668463"/>
            <a:ext cx="6188075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3638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616456" name="Oval 8"/>
          <p:cNvSpPr>
            <a:spLocks noChangeArrowheads="1"/>
          </p:cNvSpPr>
          <p:nvPr/>
        </p:nvSpPr>
        <p:spPr bwMode="auto">
          <a:xfrm>
            <a:off x="1076808" y="2438400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457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400300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15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11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–11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–15</a:t>
            </a:r>
          </a:p>
        </p:txBody>
      </p:sp>
      <p:pic>
        <p:nvPicPr>
          <p:cNvPr id="453643" name="Picture 13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3644" name="Picture 14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3645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3646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1-9)</a:t>
            </a:r>
          </a:p>
        </p:txBody>
      </p:sp>
      <p:pic>
        <p:nvPicPr>
          <p:cNvPr id="453647" name="Picture 17" descr="FiveMinuteCheck"/>
          <p:cNvPicPr>
            <a:picLocks noChangeAspect="1" noChangeArrowheads="1"/>
          </p:cNvPicPr>
          <p:nvPr/>
        </p:nvPicPr>
        <p:blipFill>
          <a:blip r:embed="rId12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1" descr="Example4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55364" y="1642074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16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16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16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456" grpId="0" animBg="1"/>
      <p:bldP spid="61645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55696" name="Picture 3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5697" name="Picture 4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18515" name="Picture 19" descr="5mc_6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09663" y="1668463"/>
            <a:ext cx="63436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5685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618504" name="Oval 8"/>
          <p:cNvSpPr>
            <a:spLocks noChangeArrowheads="1"/>
          </p:cNvSpPr>
          <p:nvPr/>
        </p:nvSpPr>
        <p:spPr bwMode="auto">
          <a:xfrm>
            <a:off x="1090613" y="3405187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8505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400300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13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5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–5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–13</a:t>
            </a:r>
          </a:p>
        </p:txBody>
      </p:sp>
      <p:pic>
        <p:nvPicPr>
          <p:cNvPr id="455691" name="Picture 13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5692" name="Picture 14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5693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5694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1-9)</a:t>
            </a:r>
          </a:p>
        </p:txBody>
      </p:sp>
      <p:pic>
        <p:nvPicPr>
          <p:cNvPr id="455695" name="Picture 17" descr="FiveMinuteCheck"/>
          <p:cNvPicPr>
            <a:picLocks noChangeAspect="1" noChangeArrowheads="1"/>
          </p:cNvPicPr>
          <p:nvPr/>
        </p:nvPicPr>
        <p:blipFill>
          <a:blip r:embed="rId12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0" descr="Example5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85800" y="1676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18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18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18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8504" grpId="0" animBg="1"/>
      <p:bldP spid="618505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57744" name="Picture 3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7745" name="Picture 4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20563" name="Picture 19" descr="5mc_6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14425" y="1665288"/>
            <a:ext cx="6518275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7733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620552" name="Oval 8"/>
          <p:cNvSpPr>
            <a:spLocks noChangeArrowheads="1"/>
          </p:cNvSpPr>
          <p:nvPr/>
        </p:nvSpPr>
        <p:spPr bwMode="auto">
          <a:xfrm>
            <a:off x="1076808" y="5391238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0553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400300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–39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–17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17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39</a:t>
            </a:r>
          </a:p>
        </p:txBody>
      </p:sp>
      <p:pic>
        <p:nvPicPr>
          <p:cNvPr id="457739" name="Picture 13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7740" name="Picture 14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7741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7742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1-9)</a:t>
            </a:r>
          </a:p>
        </p:txBody>
      </p:sp>
      <p:pic>
        <p:nvPicPr>
          <p:cNvPr id="457743" name="Picture 17" descr="FiveMinuteCheck"/>
          <p:cNvPicPr>
            <a:picLocks noChangeAspect="1" noChangeArrowheads="1"/>
          </p:cNvPicPr>
          <p:nvPr/>
        </p:nvPicPr>
        <p:blipFill>
          <a:blip r:embed="rId12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3" descr="Example6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85800" y="1642074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20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20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20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0552" grpId="0" animBg="1"/>
      <p:bldP spid="620553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59797" name="Picture 3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9798" name="Picture 4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59781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622600" name="Oval 8"/>
          <p:cNvSpPr>
            <a:spLocks noChangeArrowheads="1"/>
          </p:cNvSpPr>
          <p:nvPr/>
        </p:nvSpPr>
        <p:spPr bwMode="auto">
          <a:xfrm>
            <a:off x="1090613" y="2627313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2602" name="TPQuestion"/>
          <p:cNvSpPr>
            <a:spLocks noChangeArrowheads="1"/>
          </p:cNvSpPr>
          <p:nvPr/>
        </p:nvSpPr>
        <p:spPr bwMode="auto">
          <a:xfrm>
            <a:off x="685800" y="1371600"/>
            <a:ext cx="792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If you increase a number by 9, the result is 26. Write and solve an equation to find the number.</a:t>
            </a:r>
          </a:p>
        </p:txBody>
      </p:sp>
      <p:pic>
        <p:nvPicPr>
          <p:cNvPr id="459786" name="Picture 13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9787" name="Picture 14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9788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9789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1-9)</a:t>
            </a:r>
          </a:p>
        </p:txBody>
      </p:sp>
      <p:pic>
        <p:nvPicPr>
          <p:cNvPr id="459790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1066800" y="2613025"/>
            <a:ext cx="2979738" cy="3406775"/>
            <a:chOff x="672" y="1646"/>
            <a:chExt cx="1877" cy="2146"/>
          </a:xfrm>
        </p:grpSpPr>
        <p:sp>
          <p:nvSpPr>
            <p:cNvPr id="459792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72" y="1646"/>
              <a:ext cx="1758" cy="2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533400" indent="-5334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dirty="0">
                  <a:solidFill>
                    <a:srgbClr val="00539D"/>
                  </a:solidFill>
                  <a:sym typeface="Arial" pitchFamily="-112" charset="0"/>
                </a:rPr>
                <a:t>A.</a:t>
              </a:r>
              <a:r>
                <a:rPr lang="pt-BR" sz="2400" b="1" dirty="0">
                  <a:sym typeface="Arial" pitchFamily="-112" charset="0"/>
                </a:rPr>
                <a:t>	</a:t>
              </a:r>
            </a:p>
            <a:p>
              <a:pPr marL="533400" indent="-5334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dirty="0">
                  <a:solidFill>
                    <a:srgbClr val="00539D"/>
                  </a:solidFill>
                  <a:sym typeface="Arial" pitchFamily="-112" charset="0"/>
                </a:rPr>
                <a:t>B.</a:t>
              </a:r>
              <a:r>
                <a:rPr lang="pt-BR" sz="2400" b="1" dirty="0">
                  <a:sym typeface="Arial" pitchFamily="-112" charset="0"/>
                </a:rPr>
                <a:t>	</a:t>
              </a:r>
            </a:p>
            <a:p>
              <a:pPr marL="533400" indent="-5334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dirty="0">
                  <a:solidFill>
                    <a:srgbClr val="00539D"/>
                  </a:solidFill>
                  <a:sym typeface="Arial" pitchFamily="-112" charset="0"/>
                </a:rPr>
                <a:t>C.</a:t>
              </a:r>
              <a:r>
                <a:rPr lang="pt-BR" sz="2400" b="1" dirty="0">
                  <a:sym typeface="Arial" pitchFamily="-112" charset="0"/>
                </a:rPr>
                <a:t>	</a:t>
              </a:r>
            </a:p>
            <a:p>
              <a:pPr marL="533400" indent="-5334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dirty="0">
                  <a:solidFill>
                    <a:srgbClr val="00539D"/>
                  </a:solidFill>
                  <a:sym typeface="Arial" pitchFamily="-112" charset="0"/>
                </a:rPr>
                <a:t>D.</a:t>
              </a:r>
              <a:r>
                <a:rPr lang="pt-BR" b="1" dirty="0">
                  <a:sym typeface="Arial" pitchFamily="-112" charset="0"/>
                </a:rPr>
                <a:t>	</a:t>
              </a:r>
            </a:p>
          </p:txBody>
        </p:sp>
        <p:pic>
          <p:nvPicPr>
            <p:cNvPr id="459793" name="Picture 18" descr="5mc_68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046" y="1661"/>
              <a:ext cx="1503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9794" name="Picture 19" descr="5mc_69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1046" y="2290"/>
              <a:ext cx="1503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9795" name="Picture 20" descr="5mc_70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1046" y="2915"/>
              <a:ext cx="1486" cy="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9796" name="Picture 21" descr="5mc_71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1040" y="3538"/>
              <a:ext cx="1503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" name="Group 22"/>
          <p:cNvGrpSpPr/>
          <p:nvPr/>
        </p:nvGrpSpPr>
        <p:grpSpPr>
          <a:xfrm>
            <a:off x="609600" y="1371600"/>
            <a:ext cx="551263" cy="461665"/>
            <a:chOff x="590861" y="4076700"/>
            <a:chExt cx="551263" cy="461665"/>
          </a:xfrm>
        </p:grpSpPr>
        <p:sp>
          <p:nvSpPr>
            <p:cNvPr id="24" name="Oval 23"/>
            <p:cNvSpPr/>
            <p:nvPr/>
          </p:nvSpPr>
          <p:spPr>
            <a:xfrm>
              <a:off x="590861" y="4155999"/>
              <a:ext cx="372933" cy="358911"/>
            </a:xfrm>
            <a:prstGeom prst="ellipse">
              <a:avLst/>
            </a:prstGeom>
            <a:solidFill>
              <a:srgbClr val="821015"/>
            </a:solidFill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13487" y="4076700"/>
              <a:ext cx="528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bg1"/>
                  </a:solidFill>
                </a:rPr>
                <a:t>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22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22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2600" grpId="0" animBg="1"/>
      <p:bldP spid="622602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61841" name="Picture 3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1842" name="Picture 4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61828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624648" name="Oval 8"/>
          <p:cNvSpPr>
            <a:spLocks noChangeArrowheads="1"/>
          </p:cNvSpPr>
          <p:nvPr/>
        </p:nvSpPr>
        <p:spPr bwMode="auto">
          <a:xfrm>
            <a:off x="1090585" y="4014787"/>
            <a:ext cx="404840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649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3009900"/>
            <a:ext cx="2790825" cy="27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–$33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$75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$83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$325</a:t>
            </a:r>
          </a:p>
        </p:txBody>
      </p:sp>
      <p:sp>
        <p:nvSpPr>
          <p:cNvPr id="624650" name="TPQuestion"/>
          <p:cNvSpPr>
            <a:spLocks noChangeArrowheads="1"/>
          </p:cNvSpPr>
          <p:nvPr/>
        </p:nvSpPr>
        <p:spPr bwMode="auto">
          <a:xfrm>
            <a:off x="685800" y="1800225"/>
            <a:ext cx="8020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Pam opened a checking account with $200. Then she wrote a check for $125. What is the current balance in Pam’s checking account?</a:t>
            </a:r>
          </a:p>
        </p:txBody>
      </p:sp>
      <p:pic>
        <p:nvPicPr>
          <p:cNvPr id="461835" name="Picture 14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836" name="Picture 15" descr="Math NAV-FWD_DEAD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8180388" y="6465888"/>
            <a:ext cx="4619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837" name="Picture 16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1838" name="Text Box 17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1-9)</a:t>
            </a:r>
          </a:p>
        </p:txBody>
      </p:sp>
      <p:pic>
        <p:nvPicPr>
          <p:cNvPr id="461839" name="Picture 18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61" name="Picture 21" descr="CAStdPrac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14338" y="1231900"/>
            <a:ext cx="2017712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" name="Group 18"/>
          <p:cNvGrpSpPr/>
          <p:nvPr/>
        </p:nvGrpSpPr>
        <p:grpSpPr>
          <a:xfrm>
            <a:off x="609600" y="1824335"/>
            <a:ext cx="551263" cy="461665"/>
            <a:chOff x="590861" y="4076700"/>
            <a:chExt cx="551263" cy="461665"/>
          </a:xfrm>
        </p:grpSpPr>
        <p:sp>
          <p:nvSpPr>
            <p:cNvPr id="20" name="Oval 19"/>
            <p:cNvSpPr/>
            <p:nvPr/>
          </p:nvSpPr>
          <p:spPr>
            <a:xfrm>
              <a:off x="590861" y="4155999"/>
              <a:ext cx="372933" cy="358911"/>
            </a:xfrm>
            <a:prstGeom prst="ellipse">
              <a:avLst/>
            </a:prstGeom>
            <a:solidFill>
              <a:srgbClr val="821015"/>
            </a:solidFill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13487" y="4076700"/>
              <a:ext cx="528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bg1"/>
                  </a:solidFill>
                </a:rPr>
                <a:t>8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24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24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24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624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48" grpId="0" animBg="1"/>
      <p:bldP spid="624649" grpId="0" autoUpdateAnimBg="0"/>
      <p:bldP spid="624650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629" name="Picture 5" descr="Main Idea Head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685800"/>
            <a:ext cx="3529012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8631" name="Rectangle 7"/>
          <p:cNvSpPr>
            <a:spLocks noChangeArrowheads="1"/>
          </p:cNvSpPr>
          <p:nvPr/>
        </p:nvSpPr>
        <p:spPr bwMode="auto">
          <a:xfrm>
            <a:off x="228600" y="1447800"/>
            <a:ext cx="85344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u="sng" dirty="0">
                <a:solidFill>
                  <a:srgbClr val="000000"/>
                </a:solidFill>
              </a:rPr>
              <a:t>Solve equations by using</a:t>
            </a:r>
            <a:r>
              <a:rPr lang="en-US" sz="2800" u="sng" dirty="0" smtClean="0">
                <a:solidFill>
                  <a:srgbClr val="000000"/>
                </a:solidFill>
              </a:rPr>
              <a:t> </a:t>
            </a:r>
            <a:r>
              <a:rPr lang="en-US" sz="2800" b="1" u="sng" dirty="0" smtClean="0">
                <a:solidFill>
                  <a:srgbClr val="000000"/>
                </a:solidFill>
              </a:rPr>
              <a:t>inverse operations </a:t>
            </a:r>
            <a:r>
              <a:rPr lang="en-US" sz="2800" dirty="0" smtClean="0">
                <a:solidFill>
                  <a:srgbClr val="000000"/>
                </a:solidFill>
              </a:rPr>
              <a:t>(division will cancel out multiplication and multiplication will cancel out division (÷).</a:t>
            </a:r>
            <a:endParaRPr lang="en-US" sz="2800" dirty="0">
              <a:solidFill>
                <a:srgbClr val="000000"/>
              </a:solidFill>
            </a:endParaRPr>
          </a:p>
        </p:txBody>
      </p:sp>
      <p:pic>
        <p:nvPicPr>
          <p:cNvPr id="308230" name="Picture 9" descr="LH_1-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04800" y="4010779"/>
            <a:ext cx="38195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1313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solve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04800" y="4876800"/>
            <a:ext cx="389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1313"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solution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" y="5638800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    inverse operations</a:t>
            </a: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429000" y="4010779"/>
            <a:ext cx="495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merican Typewriter"/>
                <a:cs typeface="American Typewriter"/>
              </a:rPr>
              <a:t>Finding the value of a variable to make the equation true.</a:t>
            </a:r>
            <a:endParaRPr lang="en-US" sz="2000" dirty="0">
              <a:latin typeface="American Typewriter"/>
              <a:cs typeface="American Typewriter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9000" y="4907578"/>
            <a:ext cx="6629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merican Typewriter"/>
                <a:cs typeface="American Typewriter"/>
              </a:rPr>
              <a:t>The value of a variable.</a:t>
            </a:r>
            <a:endParaRPr lang="en-US" sz="2000" dirty="0">
              <a:latin typeface="American Typewriter"/>
              <a:cs typeface="American Typewriter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29000" y="5641777"/>
            <a:ext cx="533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merican Typewriter"/>
                <a:cs typeface="American Typewriter"/>
              </a:rPr>
              <a:t>The opposite operation that will “undo” the other. Subtraction will “undo” addition &amp; addition will “undo” subtraction</a:t>
            </a:r>
            <a:r>
              <a:rPr lang="en-US" sz="1600" dirty="0" smtClean="0">
                <a:latin typeface="American Typewriter"/>
                <a:cs typeface="American Typewriter"/>
              </a:rPr>
              <a:t>.</a:t>
            </a:r>
            <a:endParaRPr lang="en-US" sz="1600" dirty="0">
              <a:latin typeface="American Typewriter"/>
              <a:cs typeface="American Typewriter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-381000" y="3212266"/>
            <a:ext cx="3605213" cy="511175"/>
            <a:chOff x="609600" y="3212266"/>
            <a:chExt cx="3605213" cy="511175"/>
          </a:xfrm>
        </p:grpSpPr>
        <p:pic>
          <p:nvPicPr>
            <p:cNvPr id="7" name="Picture 3" descr="Vocab Head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85800" y="3212266"/>
              <a:ext cx="3529013" cy="511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Rectangle 15"/>
            <p:cNvSpPr/>
            <p:nvPr/>
          </p:nvSpPr>
          <p:spPr>
            <a:xfrm>
              <a:off x="609600" y="3212266"/>
              <a:ext cx="990600" cy="5111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8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38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8631" grpId="0" build="p" autoUpdateAnimBg="0" advAuto="0"/>
      <p:bldP spid="10" grpId="0" autoUpdateAnimBg="0"/>
      <p:bldP spid="11" grpId="0" build="p" autoUpdateAnimBg="0"/>
      <p:bldP spid="12" grpId="0" build="p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6" name="Rectangle 4"/>
          <p:cNvSpPr>
            <a:spLocks noChangeArrowheads="1"/>
          </p:cNvSpPr>
          <p:nvPr/>
        </p:nvSpPr>
        <p:spPr bwMode="auto">
          <a:xfrm>
            <a:off x="1057275" y="3292475"/>
            <a:ext cx="770572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3200" b="1" dirty="0">
                <a:solidFill>
                  <a:srgbClr val="E01B22"/>
                </a:solidFill>
                <a:ea typeface="Times New Roman" pitchFamily="-112" charset="0"/>
                <a:cs typeface="Times New Roman" pitchFamily="-112" charset="0"/>
              </a:rPr>
              <a:t>Reinforcement of Standard 6AF1.1</a:t>
            </a:r>
            <a:r>
              <a:rPr lang="en-US" sz="3200" b="1" dirty="0">
                <a:ea typeface="Times New Roman" pitchFamily="-112" charset="0"/>
                <a:cs typeface="Times New Roman" pitchFamily="-112" charset="0"/>
              </a:rPr>
              <a:t>  </a:t>
            </a:r>
            <a:r>
              <a:rPr lang="en-US" sz="3200" dirty="0">
                <a:ea typeface="Times New Roman" pitchFamily="-112" charset="0"/>
                <a:cs typeface="Times New Roman" pitchFamily="-112" charset="0"/>
              </a:rPr>
              <a:t>Write and solve one-step linear equations in one variable.</a:t>
            </a:r>
          </a:p>
        </p:txBody>
      </p:sp>
      <p:pic>
        <p:nvPicPr>
          <p:cNvPr id="310277" name="Picture 6" descr="LH_1-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278" name="Picture 7" descr="CA STDS ICO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57275" y="1679575"/>
            <a:ext cx="43783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ction Button: Forward or Next 6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0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0676" grpId="0" build="p" autoUpdateAnimBg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324" name="Picture 4" descr="LH_1-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4693" name="Picture 5" descr="MAC3_p07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3713" y="1784350"/>
            <a:ext cx="8135937" cy="408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ction Button: Forward or Next 6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5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468" name="Picture 4" descr="LH_1-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25" name="Picture 5" descr="MAC3_p07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3713" y="1985963"/>
            <a:ext cx="8135937" cy="380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ction Button: Forward or Next 6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9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23" name="Picture 3" descr="Example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129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24" name="Picture 4" descr="EXAMPLEhea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25" name="Text Box 5"/>
          <p:cNvSpPr txBox="1">
            <a:spLocks noChangeArrowheads="1"/>
          </p:cNvSpPr>
          <p:nvPr/>
        </p:nvSpPr>
        <p:spPr bwMode="auto">
          <a:xfrm>
            <a:off x="2506663" y="715963"/>
            <a:ext cx="50371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b="1">
                <a:solidFill>
                  <a:srgbClr val="E01B22"/>
                </a:solidFill>
              </a:rPr>
              <a:t>Solve a Multiplication Equation</a:t>
            </a:r>
          </a:p>
        </p:txBody>
      </p:sp>
      <p:sp>
        <p:nvSpPr>
          <p:cNvPr id="542726" name="Rectangle 6"/>
          <p:cNvSpPr>
            <a:spLocks noChangeArrowheads="1"/>
          </p:cNvSpPr>
          <p:nvPr/>
        </p:nvSpPr>
        <p:spPr bwMode="auto">
          <a:xfrm>
            <a:off x="876300" y="1303338"/>
            <a:ext cx="770572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Solve 7</a:t>
            </a:r>
            <a:r>
              <a:rPr lang="en-US" b="1" i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z</a:t>
            </a:r>
            <a:r>
              <a:rPr lang="en-US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= –49.</a:t>
            </a:r>
            <a:endParaRPr lang="en-US" i="1" dirty="0">
              <a:solidFill>
                <a:srgbClr val="000000"/>
              </a:solidFill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542727" name="Text Box 7"/>
          <p:cNvSpPr txBox="1">
            <a:spLocks noChangeArrowheads="1"/>
          </p:cNvSpPr>
          <p:nvPr/>
        </p:nvSpPr>
        <p:spPr bwMode="auto">
          <a:xfrm>
            <a:off x="3024188" y="1781175"/>
            <a:ext cx="55864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20000"/>
              </a:spcBef>
            </a:pPr>
            <a:r>
              <a:rPr lang="en-US" sz="2400" dirty="0">
                <a:solidFill>
                  <a:srgbClr val="000000"/>
                </a:solidFill>
              </a:rPr>
              <a:t>Write the equation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542728" name="Rectangle 8"/>
          <p:cNvSpPr>
            <a:spLocks noChangeArrowheads="1"/>
          </p:cNvSpPr>
          <p:nvPr/>
        </p:nvSpPr>
        <p:spPr bwMode="auto">
          <a:xfrm>
            <a:off x="533400" y="6412468"/>
            <a:ext cx="8229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712913" indent="-1368425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b="1" dirty="0">
                <a:solidFill>
                  <a:srgbClr val="00539D"/>
                </a:solidFill>
              </a:rPr>
              <a:t>Answer:</a:t>
            </a:r>
            <a:r>
              <a:rPr lang="en-US" dirty="0">
                <a:solidFill>
                  <a:srgbClr val="E01B22"/>
                </a:solidFill>
              </a:rPr>
              <a:t> 	The </a:t>
            </a:r>
            <a:r>
              <a:rPr lang="en-US" dirty="0" smtClean="0">
                <a:solidFill>
                  <a:srgbClr val="E01B22"/>
                </a:solidFill>
              </a:rPr>
              <a:t>solution to the variable </a:t>
            </a:r>
            <a:r>
              <a:rPr lang="en-US" dirty="0" err="1" smtClean="0">
                <a:solidFill>
                  <a:srgbClr val="E01B22"/>
                </a:solidFill>
              </a:rPr>
              <a:t>z</a:t>
            </a:r>
            <a:r>
              <a:rPr lang="en-US" dirty="0" smtClean="0">
                <a:solidFill>
                  <a:srgbClr val="E01B22"/>
                </a:solidFill>
              </a:rPr>
              <a:t> </a:t>
            </a:r>
            <a:r>
              <a:rPr lang="en-US" dirty="0">
                <a:solidFill>
                  <a:srgbClr val="E01B22"/>
                </a:solidFill>
              </a:rPr>
              <a:t>is –7.</a:t>
            </a:r>
          </a:p>
        </p:txBody>
      </p:sp>
      <p:pic>
        <p:nvPicPr>
          <p:cNvPr id="314378" name="Picture 10" descr="LH_1-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32" name="Picture 12" descr="m3_7"/>
          <p:cNvPicPr>
            <a:picLocks noChangeAspect="1" noChangeArrowheads="1"/>
          </p:cNvPicPr>
          <p:nvPr/>
        </p:nvPicPr>
        <p:blipFill>
          <a:blip r:embed="rId7"/>
          <a:srcRect b="80829"/>
          <a:stretch>
            <a:fillRect/>
          </a:stretch>
        </p:blipFill>
        <p:spPr bwMode="auto">
          <a:xfrm>
            <a:off x="882650" y="1816100"/>
            <a:ext cx="13350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33" name="Picture 13" descr="m3_7"/>
          <p:cNvPicPr>
            <a:picLocks noChangeAspect="1" noChangeArrowheads="1"/>
          </p:cNvPicPr>
          <p:nvPr/>
        </p:nvPicPr>
        <p:blipFill>
          <a:blip r:embed="rId7"/>
          <a:srcRect t="22623" b="39110"/>
          <a:stretch>
            <a:fillRect/>
          </a:stretch>
        </p:blipFill>
        <p:spPr bwMode="auto">
          <a:xfrm>
            <a:off x="882650" y="2591355"/>
            <a:ext cx="1335088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35" name="Picture 15" descr="m3_7"/>
          <p:cNvPicPr>
            <a:picLocks noChangeAspect="1" noChangeArrowheads="1"/>
          </p:cNvPicPr>
          <p:nvPr/>
        </p:nvPicPr>
        <p:blipFill>
          <a:blip r:embed="rId7"/>
          <a:srcRect t="83513"/>
          <a:stretch>
            <a:fillRect/>
          </a:stretch>
        </p:blipFill>
        <p:spPr bwMode="auto">
          <a:xfrm>
            <a:off x="882650" y="5726668"/>
            <a:ext cx="1335088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36" name="Text Box 16"/>
          <p:cNvSpPr txBox="1">
            <a:spLocks noChangeArrowheads="1"/>
          </p:cNvSpPr>
          <p:nvPr/>
        </p:nvSpPr>
        <p:spPr bwMode="auto">
          <a:xfrm>
            <a:off x="3024188" y="2742167"/>
            <a:ext cx="5832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20000"/>
              </a:spcBef>
            </a:pPr>
            <a:r>
              <a:rPr lang="en-US" sz="2400" dirty="0">
                <a:solidFill>
                  <a:srgbClr val="000000"/>
                </a:solidFill>
              </a:rPr>
              <a:t>Divide each side of the equation </a:t>
            </a:r>
            <a:r>
              <a:rPr lang="en-US" sz="2400" dirty="0" smtClean="0">
                <a:solidFill>
                  <a:srgbClr val="000000"/>
                </a:solidFill>
              </a:rPr>
              <a:t>by 7.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9" name="Action Button: Forward or Next 18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ction Button: Back or Previous 19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3" descr="m3_7"/>
          <p:cNvPicPr>
            <a:picLocks noChangeAspect="1" noChangeArrowheads="1"/>
          </p:cNvPicPr>
          <p:nvPr/>
        </p:nvPicPr>
        <p:blipFill>
          <a:blip r:embed="rId7"/>
          <a:srcRect t="22623" b="39110"/>
          <a:stretch>
            <a:fillRect/>
          </a:stretch>
        </p:blipFill>
        <p:spPr bwMode="auto">
          <a:xfrm>
            <a:off x="838200" y="3823037"/>
            <a:ext cx="1335088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2979738" y="3973849"/>
            <a:ext cx="58324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2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Dividing 7 by 7, cancels out the 7 isolating the variable </a:t>
            </a:r>
            <a:r>
              <a:rPr lang="en-US" sz="2400" dirty="0" err="1" smtClean="0">
                <a:solidFill>
                  <a:srgbClr val="000000"/>
                </a:solidFill>
              </a:rPr>
              <a:t>z</a:t>
            </a:r>
            <a:r>
              <a:rPr lang="en-US" sz="2400" dirty="0" smtClean="0">
                <a:solidFill>
                  <a:srgbClr val="000000"/>
                </a:solidFill>
              </a:rPr>
              <a:t> by itself.</a:t>
            </a:r>
            <a:endParaRPr lang="en-US" sz="2400" dirty="0">
              <a:solidFill>
                <a:srgbClr val="000000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rot="16200000" flipH="1">
            <a:off x="594519" y="4066718"/>
            <a:ext cx="792162" cy="304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419475" y="5726668"/>
            <a:ext cx="5876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Dividing a -49 by 7 leaves a -7.</a:t>
            </a:r>
            <a:endParaRPr lang="en-US" sz="2400" dirty="0"/>
          </a:p>
        </p:txBody>
      </p:sp>
      <p:cxnSp>
        <p:nvCxnSpPr>
          <p:cNvPr id="27" name="Straight Arrow Connector 26"/>
          <p:cNvCxnSpPr/>
          <p:nvPr/>
        </p:nvCxnSpPr>
        <p:spPr>
          <a:xfrm rot="10800000">
            <a:off x="2217738" y="4239181"/>
            <a:ext cx="2430464" cy="148749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2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42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542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42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42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42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42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42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42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427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25" grpId="0" autoUpdateAnimBg="0"/>
      <p:bldP spid="542726" grpId="0" build="p" autoUpdateAnimBg="0" advAuto="0"/>
      <p:bldP spid="542727" grpId="0" autoUpdateAnimBg="0"/>
      <p:bldP spid="542728" grpId="0" build="p" autoUpdateAnimBg="0"/>
      <p:bldP spid="542736" grpId="0" autoUpdateAnimBg="0"/>
      <p:bldP spid="18" grpId="0" autoUpdateAnimBg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867" name="Picture 3" descr="EXAMPLE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8868" name="Text Box 4"/>
          <p:cNvSpPr txBox="1">
            <a:spLocks noChangeArrowheads="1"/>
          </p:cNvSpPr>
          <p:nvPr/>
        </p:nvSpPr>
        <p:spPr bwMode="auto">
          <a:xfrm>
            <a:off x="2506663" y="715963"/>
            <a:ext cx="50371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b="1" dirty="0">
                <a:solidFill>
                  <a:srgbClr val="E01B22"/>
                </a:solidFill>
              </a:rPr>
              <a:t>Solve a Division Equation</a:t>
            </a:r>
          </a:p>
        </p:txBody>
      </p:sp>
      <p:sp>
        <p:nvSpPr>
          <p:cNvPr id="548871" name="Rectangle 7"/>
          <p:cNvSpPr>
            <a:spLocks noChangeArrowheads="1"/>
          </p:cNvSpPr>
          <p:nvPr/>
        </p:nvSpPr>
        <p:spPr bwMode="auto">
          <a:xfrm>
            <a:off x="533400" y="6248400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712913" indent="-1368425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b="1" dirty="0">
                <a:solidFill>
                  <a:srgbClr val="00539D"/>
                </a:solidFill>
              </a:rPr>
              <a:t>Answer:</a:t>
            </a:r>
            <a:r>
              <a:rPr lang="en-US" dirty="0">
                <a:solidFill>
                  <a:srgbClr val="E01B22"/>
                </a:solidFill>
              </a:rPr>
              <a:t> 	The solution is –54.</a:t>
            </a:r>
          </a:p>
        </p:txBody>
      </p:sp>
      <p:pic>
        <p:nvPicPr>
          <p:cNvPr id="548872" name="Picture 8" descr="Example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0520" name="Picture 10" descr="LH_1-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876300" y="1323975"/>
            <a:ext cx="7705725" cy="784225"/>
            <a:chOff x="552" y="834"/>
            <a:chExt cx="4854" cy="494"/>
          </a:xfrm>
        </p:grpSpPr>
        <p:sp>
          <p:nvSpPr>
            <p:cNvPr id="320531" name="Rectangle 5"/>
            <p:cNvSpPr>
              <a:spLocks noChangeArrowheads="1"/>
            </p:cNvSpPr>
            <p:nvPr/>
          </p:nvSpPr>
          <p:spPr bwMode="auto">
            <a:xfrm>
              <a:off x="552" y="947"/>
              <a:ext cx="4854" cy="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b="1" dirty="0">
                  <a:solidFill>
                    <a:srgbClr val="00539D"/>
                  </a:solidFill>
                  <a:ea typeface="Times New Roman" pitchFamily="-112" charset="0"/>
                  <a:cs typeface="Times New Roman" pitchFamily="-112" charset="0"/>
                </a:rPr>
                <a:t>Solve </a:t>
              </a:r>
              <a:endParaRPr lang="en-US" i="1" dirty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endParaRPr>
            </a:p>
          </p:txBody>
        </p:sp>
        <p:pic>
          <p:nvPicPr>
            <p:cNvPr id="320532" name="Picture 11" descr="m3_8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208" y="834"/>
              <a:ext cx="651" cy="4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20530" name="Picture 13" descr="m3_257"/>
          <p:cNvPicPr>
            <a:picLocks noChangeAspect="1" noChangeArrowheads="1"/>
          </p:cNvPicPr>
          <p:nvPr/>
        </p:nvPicPr>
        <p:blipFill>
          <a:blip r:embed="rId8"/>
          <a:srcRect b="59419"/>
          <a:stretch>
            <a:fillRect/>
          </a:stretch>
        </p:blipFill>
        <p:spPr bwMode="auto">
          <a:xfrm>
            <a:off x="990600" y="2068513"/>
            <a:ext cx="1719263" cy="82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0527" name="Picture 14" descr="m3_257"/>
          <p:cNvPicPr>
            <a:picLocks noChangeAspect="1" noChangeArrowheads="1"/>
          </p:cNvPicPr>
          <p:nvPr/>
        </p:nvPicPr>
        <p:blipFill>
          <a:blip r:embed="rId8"/>
          <a:srcRect t="40581" b="20251"/>
          <a:stretch>
            <a:fillRect/>
          </a:stretch>
        </p:blipFill>
        <p:spPr bwMode="auto">
          <a:xfrm>
            <a:off x="990600" y="3048000"/>
            <a:ext cx="1719263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0525" name="Picture 15" descr="m3_257"/>
          <p:cNvPicPr>
            <a:picLocks noChangeAspect="1" noChangeArrowheads="1"/>
          </p:cNvPicPr>
          <p:nvPr/>
        </p:nvPicPr>
        <p:blipFill>
          <a:blip r:embed="rId8"/>
          <a:srcRect t="81476" r="40443" b="-471"/>
          <a:stretch>
            <a:fillRect/>
          </a:stretch>
        </p:blipFill>
        <p:spPr bwMode="auto">
          <a:xfrm>
            <a:off x="990600" y="5334000"/>
            <a:ext cx="1023938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Action Button: Forward or Next 21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ction Button: Back or Previous 22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590319" y="2286000"/>
            <a:ext cx="25568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Write the equation</a:t>
            </a:r>
            <a:endParaRPr lang="en-US" sz="2400" dirty="0"/>
          </a:p>
        </p:txBody>
      </p:sp>
      <p:sp>
        <p:nvSpPr>
          <p:cNvPr id="24" name="Text Box 16"/>
          <p:cNvSpPr txBox="1">
            <a:spLocks noChangeArrowheads="1"/>
          </p:cNvSpPr>
          <p:nvPr/>
        </p:nvSpPr>
        <p:spPr bwMode="auto">
          <a:xfrm>
            <a:off x="3176587" y="3227388"/>
            <a:ext cx="5586413" cy="430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20000"/>
              </a:spcBef>
            </a:pPr>
            <a:r>
              <a:rPr lang="en-US" sz="2400" dirty="0">
                <a:solidFill>
                  <a:srgbClr val="000000"/>
                </a:solidFill>
              </a:rPr>
              <a:t>Multiply each side </a:t>
            </a:r>
            <a:r>
              <a:rPr lang="en-US" sz="2400" dirty="0" smtClean="0">
                <a:solidFill>
                  <a:srgbClr val="000000"/>
                </a:solidFill>
              </a:rPr>
              <a:t>by 9.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05200" y="3962400"/>
            <a:ext cx="5638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Multiplying 9 times the divisor 9 cancels it out isolating the variable </a:t>
            </a:r>
            <a:r>
              <a:rPr lang="en-US" sz="2400" dirty="0" err="1" smtClean="0">
                <a:solidFill>
                  <a:srgbClr val="000000"/>
                </a:solidFill>
              </a:rPr>
              <a:t>c</a:t>
            </a:r>
            <a:r>
              <a:rPr lang="en-US" sz="2400" dirty="0" smtClean="0">
                <a:solidFill>
                  <a:srgbClr val="000000"/>
                </a:solidFill>
              </a:rPr>
              <a:t> by itself.</a:t>
            </a:r>
            <a:endParaRPr lang="en-US" sz="2400" dirty="0"/>
          </a:p>
        </p:txBody>
      </p:sp>
      <p:sp>
        <p:nvSpPr>
          <p:cNvPr id="32" name="Rectangle 31"/>
          <p:cNvSpPr/>
          <p:nvPr/>
        </p:nvSpPr>
        <p:spPr>
          <a:xfrm>
            <a:off x="3505200" y="5144869"/>
            <a:ext cx="5638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Multiplying 9 times the 6 gives you the solution for the variable </a:t>
            </a:r>
            <a:r>
              <a:rPr lang="en-US" sz="2400" dirty="0" err="1" smtClean="0">
                <a:solidFill>
                  <a:srgbClr val="000000"/>
                </a:solidFill>
              </a:rPr>
              <a:t>c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  <a:endParaRPr lang="en-US" sz="2400" dirty="0"/>
          </a:p>
        </p:txBody>
      </p:sp>
      <p:sp>
        <p:nvSpPr>
          <p:cNvPr id="36" name="Freeform 35"/>
          <p:cNvSpPr/>
          <p:nvPr/>
        </p:nvSpPr>
        <p:spPr>
          <a:xfrm>
            <a:off x="865372" y="3214073"/>
            <a:ext cx="6201830" cy="988945"/>
          </a:xfrm>
          <a:custGeom>
            <a:avLst/>
            <a:gdLst>
              <a:gd name="connsiteX0" fmla="*/ 887848 w 6201830"/>
              <a:gd name="connsiteY0" fmla="*/ 0 h 988945"/>
              <a:gd name="connsiteX1" fmla="*/ 236010 w 6201830"/>
              <a:gd name="connsiteY1" fmla="*/ 730471 h 988945"/>
              <a:gd name="connsiteX2" fmla="*/ 2303911 w 6201830"/>
              <a:gd name="connsiteY2" fmla="*/ 663043 h 988945"/>
              <a:gd name="connsiteX3" fmla="*/ 5563103 w 6201830"/>
              <a:gd name="connsiteY3" fmla="*/ 674281 h 988945"/>
              <a:gd name="connsiteX4" fmla="*/ 6136271 w 6201830"/>
              <a:gd name="connsiteY4" fmla="*/ 988945 h 988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01830" h="988945">
                <a:moveTo>
                  <a:pt x="887848" y="0"/>
                </a:moveTo>
                <a:cubicBezTo>
                  <a:pt x="443924" y="309982"/>
                  <a:pt x="0" y="619964"/>
                  <a:pt x="236010" y="730471"/>
                </a:cubicBezTo>
                <a:cubicBezTo>
                  <a:pt x="472020" y="840978"/>
                  <a:pt x="2303911" y="663043"/>
                  <a:pt x="2303911" y="663043"/>
                </a:cubicBezTo>
                <a:cubicBezTo>
                  <a:pt x="3191760" y="653678"/>
                  <a:pt x="4924376" y="619964"/>
                  <a:pt x="5563103" y="674281"/>
                </a:cubicBezTo>
                <a:cubicBezTo>
                  <a:pt x="6201830" y="728598"/>
                  <a:pt x="6169050" y="858771"/>
                  <a:pt x="6136271" y="988945"/>
                </a:cubicBezTo>
              </a:path>
            </a:pathLst>
          </a:custGeom>
          <a:ln>
            <a:head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>
            <a:off x="2124094" y="4872960"/>
            <a:ext cx="5428240" cy="586250"/>
          </a:xfrm>
          <a:custGeom>
            <a:avLst/>
            <a:gdLst>
              <a:gd name="connsiteX0" fmla="*/ 5428240 w 5428240"/>
              <a:gd name="connsiteY0" fmla="*/ 372728 h 586250"/>
              <a:gd name="connsiteX1" fmla="*/ 2933273 w 5428240"/>
              <a:gd name="connsiteY1" fmla="*/ 35587 h 586250"/>
              <a:gd name="connsiteX2" fmla="*/ 0 w 5428240"/>
              <a:gd name="connsiteY2" fmla="*/ 586250 h 5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28240" h="586250">
                <a:moveTo>
                  <a:pt x="5428240" y="372728"/>
                </a:moveTo>
                <a:cubicBezTo>
                  <a:pt x="4633110" y="186364"/>
                  <a:pt x="3837980" y="0"/>
                  <a:pt x="2933273" y="35587"/>
                </a:cubicBezTo>
                <a:cubicBezTo>
                  <a:pt x="2028566" y="71174"/>
                  <a:pt x="0" y="586250"/>
                  <a:pt x="0" y="586250"/>
                </a:cubicBezTo>
              </a:path>
            </a:pathLst>
          </a:custGeom>
          <a:ln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8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48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548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48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8868" grpId="0" autoUpdateAnimBg="0"/>
      <p:bldP spid="548871" grpId="0" build="p" autoUpdateAnimBg="0"/>
      <p:bldP spid="21" grpId="0"/>
      <p:bldP spid="24" grpId="0"/>
      <p:bldP spid="25" grpId="0"/>
      <p:bldP spid="32" grpId="0"/>
      <p:bldP spid="36" grpId="0" animBg="1"/>
      <p:bldP spid="3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3" name="Rectangle 5"/>
          <p:cNvSpPr>
            <a:spLocks noChangeArrowheads="1"/>
          </p:cNvSpPr>
          <p:nvPr/>
        </p:nvSpPr>
        <p:spPr bwMode="auto">
          <a:xfrm>
            <a:off x="876300" y="1503363"/>
            <a:ext cx="798036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Clr>
                <a:srgbClr val="FFFFFF"/>
              </a:buClr>
            </a:pPr>
            <a:r>
              <a:rPr lang="en-US" sz="2000" b="1" dirty="0">
                <a:solidFill>
                  <a:srgbClr val="E01B22"/>
                </a:solidFill>
              </a:rPr>
              <a:t>SURVEYING 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>
                <a:solidFill>
                  <a:srgbClr val="00539D"/>
                </a:solidFill>
              </a:rPr>
              <a:t>English mathematician Edmund Gunter lived around 1600. He invented the chain, which was used as a unit of measure for land and deeds. </a:t>
            </a:r>
            <a:r>
              <a:rPr lang="en-US" sz="2000" i="1" dirty="0">
                <a:solidFill>
                  <a:srgbClr val="00539D"/>
                </a:solidFill>
              </a:rPr>
              <a:t>One chain equals 66 feet</a:t>
            </a:r>
            <a:r>
              <a:rPr lang="en-US" sz="2000" b="1" dirty="0">
                <a:solidFill>
                  <a:srgbClr val="00539D"/>
                </a:solidFill>
              </a:rPr>
              <a:t>. If the south side of a property measures </a:t>
            </a:r>
            <a:r>
              <a:rPr lang="en-US" sz="2000" i="1" dirty="0">
                <a:solidFill>
                  <a:srgbClr val="00539D"/>
                </a:solidFill>
              </a:rPr>
              <a:t>330 feet</a:t>
            </a:r>
            <a:r>
              <a:rPr lang="en-US" sz="2000" b="1" dirty="0">
                <a:solidFill>
                  <a:srgbClr val="00539D"/>
                </a:solidFill>
              </a:rPr>
              <a:t>, </a:t>
            </a:r>
            <a:r>
              <a:rPr lang="en-US" sz="2000" u="sng" dirty="0">
                <a:solidFill>
                  <a:srgbClr val="00539D"/>
                </a:solidFill>
              </a:rPr>
              <a:t>how many chains long is it</a:t>
            </a:r>
            <a:r>
              <a:rPr lang="en-US" sz="2000" b="1" dirty="0">
                <a:solidFill>
                  <a:srgbClr val="00539D"/>
                </a:solidFill>
              </a:rPr>
              <a:t>? </a:t>
            </a:r>
          </a:p>
        </p:txBody>
      </p:sp>
      <p:pic>
        <p:nvPicPr>
          <p:cNvPr id="555016" name="Picture 8" descr="Example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4614" name="Picture 10" descr="LH_1-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5019" name="Picture 11" descr="RealWorldExampl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" y="684213"/>
            <a:ext cx="3667125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5020" name="Text Box 12"/>
          <p:cNvSpPr txBox="1">
            <a:spLocks noChangeArrowheads="1"/>
          </p:cNvSpPr>
          <p:nvPr/>
        </p:nvSpPr>
        <p:spPr bwMode="auto">
          <a:xfrm>
            <a:off x="546100" y="3048000"/>
            <a:ext cx="7265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828800" indent="-1485900">
              <a:spcBef>
                <a:spcPct val="20000"/>
              </a:spcBef>
            </a:pPr>
            <a:r>
              <a:rPr lang="en-US" b="1" dirty="0" smtClean="0">
                <a:solidFill>
                  <a:srgbClr val="E01B22"/>
                </a:solidFill>
              </a:rPr>
              <a:t>  Words</a:t>
            </a:r>
            <a:r>
              <a:rPr lang="en-US" dirty="0">
                <a:solidFill>
                  <a:srgbClr val="000000"/>
                </a:solidFill>
              </a:rPr>
              <a:t>	</a:t>
            </a:r>
            <a:r>
              <a:rPr lang="en-US" sz="2400" dirty="0">
                <a:solidFill>
                  <a:srgbClr val="000000"/>
                </a:solidFill>
              </a:rPr>
              <a:t>One chain equals 66 feet.</a:t>
            </a:r>
          </a:p>
        </p:txBody>
      </p:sp>
      <p:sp>
        <p:nvSpPr>
          <p:cNvPr id="555021" name="Text Box 13"/>
          <p:cNvSpPr txBox="1">
            <a:spLocks noChangeArrowheads="1"/>
          </p:cNvSpPr>
          <p:nvPr/>
        </p:nvSpPr>
        <p:spPr bwMode="auto">
          <a:xfrm>
            <a:off x="546100" y="4524375"/>
            <a:ext cx="80216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828800" indent="-1485900">
              <a:spcBef>
                <a:spcPct val="20000"/>
              </a:spcBef>
            </a:pPr>
            <a:r>
              <a:rPr lang="en-US" b="1" dirty="0">
                <a:solidFill>
                  <a:srgbClr val="E01B22"/>
                </a:solidFill>
              </a:rPr>
              <a:t>Variable</a:t>
            </a:r>
            <a:r>
              <a:rPr lang="en-US" dirty="0">
                <a:solidFill>
                  <a:srgbClr val="000000"/>
                </a:solidFill>
              </a:rPr>
              <a:t>	</a:t>
            </a:r>
            <a:r>
              <a:rPr lang="en-US" sz="2400" dirty="0">
                <a:solidFill>
                  <a:srgbClr val="000000"/>
                </a:solidFill>
              </a:rPr>
              <a:t>Let </a:t>
            </a:r>
            <a:r>
              <a:rPr lang="en-US" sz="2400" i="1" dirty="0" err="1">
                <a:solidFill>
                  <a:srgbClr val="000000"/>
                </a:solidFill>
              </a:rPr>
              <a:t>c</a:t>
            </a:r>
            <a:r>
              <a:rPr lang="en-US" sz="2400" dirty="0">
                <a:solidFill>
                  <a:srgbClr val="000000"/>
                </a:solidFill>
              </a:rPr>
              <a:t> = the number of chains in 330 feet.</a:t>
            </a:r>
          </a:p>
        </p:txBody>
      </p:sp>
      <p:sp>
        <p:nvSpPr>
          <p:cNvPr id="555022" name="Text Box 14"/>
          <p:cNvSpPr txBox="1">
            <a:spLocks noChangeArrowheads="1"/>
          </p:cNvSpPr>
          <p:nvPr/>
        </p:nvSpPr>
        <p:spPr bwMode="auto">
          <a:xfrm>
            <a:off x="546100" y="5907088"/>
            <a:ext cx="7265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828800" indent="-1485900">
              <a:spcBef>
                <a:spcPct val="20000"/>
              </a:spcBef>
              <a:tabLst>
                <a:tab pos="4000500" algn="l"/>
                <a:tab pos="6057900" algn="ctr"/>
              </a:tabLst>
            </a:pPr>
            <a:r>
              <a:rPr lang="en-US" b="1" dirty="0">
                <a:solidFill>
                  <a:srgbClr val="E01B22"/>
                </a:solidFill>
              </a:rPr>
              <a:t>Equation</a:t>
            </a:r>
            <a:r>
              <a:rPr lang="en-US" dirty="0">
                <a:solidFill>
                  <a:srgbClr val="000000"/>
                </a:solidFill>
              </a:rPr>
              <a:t>	</a:t>
            </a:r>
            <a:r>
              <a:rPr lang="en-US" sz="2400" dirty="0">
                <a:solidFill>
                  <a:srgbClr val="000000"/>
                </a:solidFill>
              </a:rPr>
              <a:t>330 = 66</a:t>
            </a:r>
            <a:r>
              <a:rPr lang="en-US" sz="2400" i="1" dirty="0">
                <a:solidFill>
                  <a:srgbClr val="000000"/>
                </a:solidFill>
              </a:rPr>
              <a:t>c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555023" name="AutoShape 15"/>
          <p:cNvSpPr>
            <a:spLocks noChangeArrowheads="1"/>
          </p:cNvSpPr>
          <p:nvPr/>
        </p:nvSpPr>
        <p:spPr bwMode="auto">
          <a:xfrm>
            <a:off x="1003300" y="3568700"/>
            <a:ext cx="838200" cy="304800"/>
          </a:xfrm>
          <a:prstGeom prst="flowChartMerge">
            <a:avLst/>
          </a:prstGeom>
          <a:solidFill>
            <a:srgbClr val="E01B22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5024" name="AutoShape 16"/>
          <p:cNvSpPr>
            <a:spLocks noChangeArrowheads="1"/>
          </p:cNvSpPr>
          <p:nvPr/>
        </p:nvSpPr>
        <p:spPr bwMode="auto">
          <a:xfrm>
            <a:off x="1003300" y="5114925"/>
            <a:ext cx="838200" cy="304800"/>
          </a:xfrm>
          <a:prstGeom prst="flowChartMerge">
            <a:avLst/>
          </a:prstGeom>
          <a:solidFill>
            <a:srgbClr val="E01B22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Action Button: Forward or Next 13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ction Button: Back or Previous 14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5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555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55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55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55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55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55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550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5013" grpId="0" build="p" autoUpdateAnimBg="0" advAuto="0"/>
      <p:bldP spid="555020" grpId="0" build="p" autoUpdateAnimBg="0"/>
      <p:bldP spid="555021" grpId="0" build="p" autoUpdateAnimBg="0" advAuto="0"/>
      <p:bldP spid="555022" grpId="0" build="p" autoUpdateAnimBg="0" advAuto="0"/>
      <p:bldP spid="555023" grpId="0" animBg="1"/>
      <p:bldP spid="5550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63" name="Rectangle 7"/>
          <p:cNvSpPr>
            <a:spLocks noChangeArrowheads="1"/>
          </p:cNvSpPr>
          <p:nvPr/>
        </p:nvSpPr>
        <p:spPr bwMode="auto">
          <a:xfrm>
            <a:off x="533400" y="6336268"/>
            <a:ext cx="8229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712913" indent="-1368425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b="1" dirty="0">
                <a:solidFill>
                  <a:srgbClr val="00539D"/>
                </a:solidFill>
              </a:rPr>
              <a:t>Answer:</a:t>
            </a:r>
            <a:r>
              <a:rPr lang="en-US" dirty="0">
                <a:solidFill>
                  <a:srgbClr val="E01B22"/>
                </a:solidFill>
              </a:rPr>
              <a:t> 	The number of chains in 330 feet is </a:t>
            </a:r>
            <a:r>
              <a:rPr lang="en-US" dirty="0" smtClean="0">
                <a:solidFill>
                  <a:srgbClr val="E01B22"/>
                </a:solidFill>
              </a:rPr>
              <a:t>5, the solution for </a:t>
            </a:r>
            <a:r>
              <a:rPr lang="en-US" dirty="0" err="1" smtClean="0">
                <a:solidFill>
                  <a:srgbClr val="E01B22"/>
                </a:solidFill>
              </a:rPr>
              <a:t>c</a:t>
            </a:r>
            <a:r>
              <a:rPr lang="en-US" dirty="0" smtClean="0">
                <a:solidFill>
                  <a:srgbClr val="E01B22"/>
                </a:solidFill>
              </a:rPr>
              <a:t> is 5.</a:t>
            </a:r>
            <a:endParaRPr lang="en-US" dirty="0">
              <a:solidFill>
                <a:srgbClr val="E01B22"/>
              </a:solidFill>
            </a:endParaRPr>
          </a:p>
        </p:txBody>
      </p:sp>
      <p:pic>
        <p:nvPicPr>
          <p:cNvPr id="326660" name="Picture 8" descr="Example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6662" name="Picture 10" descr="LH_1-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6663" name="Picture 11" descr="RealWorldExampl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" y="684213"/>
            <a:ext cx="3667125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6672" name="Picture 12" descr="m3_10"/>
          <p:cNvPicPr>
            <a:picLocks noChangeAspect="1" noChangeArrowheads="1"/>
          </p:cNvPicPr>
          <p:nvPr/>
        </p:nvPicPr>
        <p:blipFill>
          <a:blip r:embed="rId7"/>
          <a:srcRect b="81201"/>
          <a:stretch>
            <a:fillRect/>
          </a:stretch>
        </p:blipFill>
        <p:spPr bwMode="auto">
          <a:xfrm>
            <a:off x="900113" y="1520825"/>
            <a:ext cx="15176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6669" name="Picture 13" descr="m3_10"/>
          <p:cNvPicPr>
            <a:picLocks noChangeAspect="1" noChangeArrowheads="1"/>
          </p:cNvPicPr>
          <p:nvPr/>
        </p:nvPicPr>
        <p:blipFill>
          <a:blip r:embed="rId7"/>
          <a:srcRect t="26357" b="25291"/>
          <a:stretch>
            <a:fillRect/>
          </a:stretch>
        </p:blipFill>
        <p:spPr bwMode="auto">
          <a:xfrm>
            <a:off x="900113" y="2820987"/>
            <a:ext cx="151765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6667" name="Picture 14" descr="m3_10"/>
          <p:cNvPicPr>
            <a:picLocks noChangeAspect="1" noChangeArrowheads="1"/>
          </p:cNvPicPr>
          <p:nvPr/>
        </p:nvPicPr>
        <p:blipFill>
          <a:blip r:embed="rId7"/>
          <a:srcRect t="76938"/>
          <a:stretch>
            <a:fillRect/>
          </a:stretch>
        </p:blipFill>
        <p:spPr bwMode="auto">
          <a:xfrm>
            <a:off x="900113" y="4610100"/>
            <a:ext cx="151765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Action Button: Forward or Next 17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ction Button: Back or Previous 18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3492500" y="1503363"/>
            <a:ext cx="50895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dirty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Write the equation.</a:t>
            </a: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3492500" y="2976562"/>
            <a:ext cx="56515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dirty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Divide each side by </a:t>
            </a:r>
            <a:r>
              <a:rPr lang="en-US" sz="2400" dirty="0" smtClean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66 </a:t>
            </a:r>
            <a:r>
              <a:rPr lang="en-US" sz="2400" dirty="0" smtClean="0">
                <a:solidFill>
                  <a:srgbClr val="000000"/>
                </a:solidFill>
              </a:rPr>
              <a:t>which will isolate the variable and find its’ solution</a:t>
            </a:r>
            <a:r>
              <a:rPr lang="en-US" sz="2400" dirty="0" smtClean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.</a:t>
            </a:r>
            <a:endParaRPr lang="en-US" sz="2400" dirty="0">
              <a:solidFill>
                <a:srgbClr val="000000"/>
              </a:solidFill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24" name="Text Box 16"/>
          <p:cNvSpPr txBox="1">
            <a:spLocks noChangeArrowheads="1"/>
          </p:cNvSpPr>
          <p:nvPr/>
        </p:nvSpPr>
        <p:spPr bwMode="auto">
          <a:xfrm>
            <a:off x="3159125" y="4382869"/>
            <a:ext cx="59848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2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Dividing 66 by 66, cancels out the 66 isolating the variable </a:t>
            </a:r>
            <a:r>
              <a:rPr lang="en-US" sz="2400" dirty="0" err="1" smtClean="0">
                <a:solidFill>
                  <a:srgbClr val="000000"/>
                </a:solidFill>
              </a:rPr>
              <a:t>c</a:t>
            </a:r>
            <a:r>
              <a:rPr lang="en-US" sz="2400" dirty="0" smtClean="0">
                <a:solidFill>
                  <a:srgbClr val="000000"/>
                </a:solidFill>
              </a:rPr>
              <a:t> by itself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95675" y="5650468"/>
            <a:ext cx="5876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Dividing 330 by 66 leaves 5.</a:t>
            </a:r>
            <a:endParaRPr lang="en-US" sz="2400" dirty="0"/>
          </a:p>
        </p:txBody>
      </p:sp>
      <p:cxnSp>
        <p:nvCxnSpPr>
          <p:cNvPr id="26" name="Straight Arrow Connector 25"/>
          <p:cNvCxnSpPr/>
          <p:nvPr/>
        </p:nvCxnSpPr>
        <p:spPr>
          <a:xfrm rot="10800000">
            <a:off x="2057401" y="4871700"/>
            <a:ext cx="2628107" cy="81835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Freeform 36"/>
          <p:cNvSpPr/>
          <p:nvPr/>
        </p:nvSpPr>
        <p:spPr>
          <a:xfrm>
            <a:off x="1924609" y="2674648"/>
            <a:ext cx="3866591" cy="1798083"/>
          </a:xfrm>
          <a:custGeom>
            <a:avLst/>
            <a:gdLst>
              <a:gd name="connsiteX0" fmla="*/ 0 w 4171391"/>
              <a:gd name="connsiteY0" fmla="*/ 0 h 1798083"/>
              <a:gd name="connsiteX1" fmla="*/ 651839 w 4171391"/>
              <a:gd name="connsiteY1" fmla="*/ 1157516 h 1798083"/>
              <a:gd name="connsiteX2" fmla="*/ 3618827 w 4171391"/>
              <a:gd name="connsiteY2" fmla="*/ 1415990 h 1798083"/>
              <a:gd name="connsiteX3" fmla="*/ 3967224 w 4171391"/>
              <a:gd name="connsiteY3" fmla="*/ 1798083 h 1798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71391" h="1798083">
                <a:moveTo>
                  <a:pt x="0" y="0"/>
                </a:moveTo>
                <a:cubicBezTo>
                  <a:pt x="24350" y="460759"/>
                  <a:pt x="48701" y="921518"/>
                  <a:pt x="651839" y="1157516"/>
                </a:cubicBezTo>
                <a:cubicBezTo>
                  <a:pt x="1254977" y="1393514"/>
                  <a:pt x="3066263" y="1309229"/>
                  <a:pt x="3618827" y="1415990"/>
                </a:cubicBezTo>
                <a:cubicBezTo>
                  <a:pt x="4171391" y="1522751"/>
                  <a:pt x="4069307" y="1660417"/>
                  <a:pt x="3967224" y="1798083"/>
                </a:cubicBezTo>
              </a:path>
            </a:pathLst>
          </a:custGeom>
          <a:ln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57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7063" grpId="0" build="p" autoUpdateAnimBg="0"/>
      <p:bldP spid="17" grpId="0"/>
      <p:bldP spid="20" grpId="0"/>
      <p:bldP spid="24" grpId="0" autoUpdateAnimBg="0"/>
      <p:bldP spid="25" grpId="0"/>
      <p:bldP spid="3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9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546821" name="Oval 5"/>
          <p:cNvSpPr>
            <a:spLocks noChangeArrowheads="1"/>
          </p:cNvSpPr>
          <p:nvPr/>
        </p:nvSpPr>
        <p:spPr bwMode="auto">
          <a:xfrm>
            <a:off x="890533" y="3100387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6822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2991867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–8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–6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4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8</a:t>
            </a:r>
          </a:p>
        </p:txBody>
      </p:sp>
      <p:sp>
        <p:nvSpPr>
          <p:cNvPr id="546823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Solve 8</a:t>
            </a:r>
            <a:r>
              <a:rPr lang="en-US" sz="2400" b="1" i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a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= –64.</a:t>
            </a:r>
          </a:p>
        </p:txBody>
      </p:sp>
      <p:pic>
        <p:nvPicPr>
          <p:cNvPr id="546824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6825" name="Picture 9" descr="Example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6428" name="Picture 12" descr="LH_1-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Action Button: Forward or Next 13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ction Button: Back or Previous 14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514600" y="2217003"/>
            <a:ext cx="632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merican Typewriter"/>
                <a:cs typeface="American Typewriter"/>
              </a:rPr>
              <a:t>Think: </a:t>
            </a:r>
            <a:r>
              <a:rPr lang="en-US" sz="2400" dirty="0" smtClean="0">
                <a:latin typeface="American Typewriter"/>
                <a:cs typeface="American Typewriter"/>
              </a:rPr>
              <a:t>“How can I cancel out the 8 in order to isolate the variable </a:t>
            </a:r>
            <a:r>
              <a:rPr lang="en-US" sz="2400" i="1" dirty="0" smtClean="0">
                <a:latin typeface="American Typewriter"/>
                <a:cs typeface="American Typewriter"/>
              </a:rPr>
              <a:t>a</a:t>
            </a:r>
            <a:r>
              <a:rPr lang="en-US" sz="2400" dirty="0" smtClean="0">
                <a:latin typeface="American Typewriter"/>
                <a:cs typeface="American Typewriter"/>
              </a:rPr>
              <a:t> by itself?”</a:t>
            </a:r>
            <a:endParaRPr lang="en-US" sz="2400" dirty="0">
              <a:latin typeface="American Typewriter"/>
              <a:cs typeface="American Typewriter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6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546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46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46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546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6821" grpId="0" animBg="1"/>
      <p:bldP spid="546822" grpId="0" autoUpdateAnimBg="0"/>
      <p:bldP spid="546823" grpId="0" autoUpdateAnimBg="0"/>
      <p:bldP spid="1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4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552965" name="Oval 5"/>
          <p:cNvSpPr>
            <a:spLocks noChangeArrowheads="1"/>
          </p:cNvSpPr>
          <p:nvPr/>
        </p:nvSpPr>
        <p:spPr bwMode="auto">
          <a:xfrm>
            <a:off x="931948" y="5622159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2966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2649537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50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2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–2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–50</a:t>
            </a:r>
          </a:p>
        </p:txBody>
      </p:sp>
      <p:pic>
        <p:nvPicPr>
          <p:cNvPr id="552968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69" name="Picture 9" descr="Example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2571" name="Picture 12" descr="LH_1-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533400" y="1322388"/>
            <a:ext cx="8172450" cy="784225"/>
            <a:chOff x="336" y="833"/>
            <a:chExt cx="5148" cy="494"/>
          </a:xfrm>
        </p:grpSpPr>
        <p:sp>
          <p:nvSpPr>
            <p:cNvPr id="322573" name="TPQuestion"/>
            <p:cNvSpPr>
              <a:spLocks noChangeArrowheads="1"/>
            </p:cNvSpPr>
            <p:nvPr/>
          </p:nvSpPr>
          <p:spPr bwMode="auto">
            <a:xfrm>
              <a:off x="336" y="948"/>
              <a:ext cx="5148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34290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>
                  <a:solidFill>
                    <a:srgbClr val="00539D"/>
                  </a:solidFill>
                  <a:ea typeface="Times New Roman" pitchFamily="-112" charset="0"/>
                  <a:cs typeface="Times New Roman" pitchFamily="-112" charset="0"/>
                </a:rPr>
                <a:t>Solve               </a:t>
              </a:r>
              <a:r>
                <a:rPr lang="en-US" b="1" dirty="0">
                  <a:solidFill>
                    <a:srgbClr val="00539D"/>
                  </a:solidFill>
                  <a:ea typeface="Times New Roman" pitchFamily="-112" charset="0"/>
                  <a:cs typeface="Times New Roman" pitchFamily="-112" charset="0"/>
                </a:rPr>
                <a:t>.</a:t>
              </a:r>
            </a:p>
          </p:txBody>
        </p:sp>
        <p:pic>
          <p:nvPicPr>
            <p:cNvPr id="322574" name="Picture 13" descr="m3_9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184" y="833"/>
              <a:ext cx="731" cy="4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Action Button: Forward or Next 14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ction Button: Back or Previous 15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819400" y="2286000"/>
            <a:ext cx="632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merican Typewriter"/>
                <a:cs typeface="American Typewriter"/>
              </a:rPr>
              <a:t>Think: </a:t>
            </a:r>
            <a:r>
              <a:rPr lang="en-US" sz="2400" dirty="0" smtClean="0">
                <a:latin typeface="American Typewriter"/>
                <a:cs typeface="American Typewriter"/>
              </a:rPr>
              <a:t>“How can I cancel out the divisor 5 and isolate the variable </a:t>
            </a:r>
            <a:r>
              <a:rPr lang="en-US" sz="2400" dirty="0" err="1" smtClean="0">
                <a:latin typeface="American Typewriter"/>
                <a:cs typeface="American Typewriter"/>
              </a:rPr>
              <a:t>x</a:t>
            </a:r>
            <a:r>
              <a:rPr lang="en-US" sz="2400" dirty="0" smtClean="0">
                <a:latin typeface="American Typewriter"/>
                <a:cs typeface="American Typewriter"/>
              </a:rPr>
              <a:t> by itself?”</a:t>
            </a:r>
            <a:endParaRPr lang="en-US" sz="2400" dirty="0">
              <a:latin typeface="American Typewriter"/>
              <a:cs typeface="American Typewriter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2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552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52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552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65" grpId="0" animBg="1"/>
      <p:bldP spid="552966" grpId="0" autoUpdateAnimBg="0"/>
      <p:bldP spid="17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7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559109" name="Oval 5"/>
          <p:cNvSpPr>
            <a:spLocks noChangeArrowheads="1"/>
          </p:cNvSpPr>
          <p:nvPr/>
        </p:nvSpPr>
        <p:spPr bwMode="auto">
          <a:xfrm>
            <a:off x="880077" y="3938588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9110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3286542"/>
            <a:ext cx="2790825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>
              <a:lnSpc>
                <a:spcPct val="100000"/>
              </a:lnSpc>
              <a:spcAft>
                <a:spcPct val="50000"/>
              </a:spcAft>
              <a:buClr>
                <a:srgbClr val="00539D"/>
              </a:buClr>
            </a:pPr>
            <a:r>
              <a:rPr lang="pt-BR" sz="2400" b="1" dirty="0" smtClean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 smtClean="0">
                <a:sym typeface="Arial" pitchFamily="-112" charset="0"/>
              </a:rPr>
              <a:t>	12 hands</a:t>
            </a:r>
          </a:p>
          <a:p>
            <a:pPr marL="533400" indent="-533400">
              <a:lnSpc>
                <a:spcPct val="100000"/>
              </a:lnSpc>
              <a:spcAft>
                <a:spcPct val="50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15 hands</a:t>
            </a:r>
            <a:endParaRPr lang="pt-BR" sz="2400" b="1" dirty="0" smtClean="0">
              <a:sym typeface="Arial" pitchFamily="-112" charset="0"/>
            </a:endParaRPr>
          </a:p>
          <a:p>
            <a:pPr marL="533400" indent="-533400">
              <a:lnSpc>
                <a:spcPct val="100000"/>
              </a:lnSpc>
              <a:spcAft>
                <a:spcPct val="50000"/>
              </a:spcAft>
              <a:buClr>
                <a:srgbClr val="00539D"/>
              </a:buClr>
            </a:pPr>
            <a:r>
              <a:rPr lang="pt-BR" sz="2400" b="1" dirty="0" smtClean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 smtClean="0">
                <a:sym typeface="Arial" pitchFamily="-112" charset="0"/>
              </a:rPr>
              <a:t>	225 hands</a:t>
            </a:r>
          </a:p>
          <a:p>
            <a:pPr marL="533400" indent="-533400">
              <a:lnSpc>
                <a:spcPct val="100000"/>
              </a:lnSpc>
              <a:spcAft>
                <a:spcPct val="50000"/>
              </a:spcAft>
              <a:buClr>
                <a:srgbClr val="00539D"/>
              </a:buClr>
            </a:pPr>
            <a:r>
              <a:rPr lang="pt-BR" sz="2400" b="1" dirty="0" smtClean="0">
                <a:solidFill>
                  <a:srgbClr val="00539D"/>
                </a:solidFill>
                <a:sym typeface="Arial" pitchFamily="-112" charset="0"/>
              </a:rPr>
              <a:t>D</a:t>
            </a: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.</a:t>
            </a:r>
            <a:r>
              <a:rPr lang="pt-BR" sz="2400" b="1" dirty="0">
                <a:sym typeface="Arial" pitchFamily="-112" charset="0"/>
              </a:rPr>
              <a:t>	240 hands</a:t>
            </a:r>
          </a:p>
        </p:txBody>
      </p:sp>
      <p:sp>
        <p:nvSpPr>
          <p:cNvPr id="559111" name="TPQuestion"/>
          <p:cNvSpPr>
            <a:spLocks noChangeArrowheads="1"/>
          </p:cNvSpPr>
          <p:nvPr/>
        </p:nvSpPr>
        <p:spPr bwMode="auto">
          <a:xfrm>
            <a:off x="533400" y="1504950"/>
            <a:ext cx="8323263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E01B22"/>
                </a:solidFill>
              </a:rPr>
              <a:t>HORSES  </a:t>
            </a:r>
            <a:r>
              <a:rPr lang="en-US" sz="2400" b="1" dirty="0">
                <a:solidFill>
                  <a:srgbClr val="00539D"/>
                </a:solidFill>
              </a:rPr>
              <a:t>Most horses are measured in </a:t>
            </a:r>
            <a:r>
              <a:rPr lang="en-US" sz="2400" b="1" i="1" dirty="0">
                <a:solidFill>
                  <a:srgbClr val="00539D"/>
                </a:solidFill>
              </a:rPr>
              <a:t>hands</a:t>
            </a:r>
            <a:r>
              <a:rPr lang="en-US" sz="2400" b="1" dirty="0">
                <a:solidFill>
                  <a:srgbClr val="00539D"/>
                </a:solidFill>
              </a:rPr>
              <a:t>. </a:t>
            </a:r>
            <a:r>
              <a:rPr lang="en-US" sz="2400" i="1" dirty="0">
                <a:solidFill>
                  <a:srgbClr val="00539D"/>
                </a:solidFill>
              </a:rPr>
              <a:t>One hand equals 4 inches</a:t>
            </a:r>
            <a:r>
              <a:rPr lang="en-US" sz="2400" b="1" dirty="0">
                <a:solidFill>
                  <a:srgbClr val="00539D"/>
                </a:solidFill>
              </a:rPr>
              <a:t>. If a horse measures </a:t>
            </a:r>
            <a:r>
              <a:rPr lang="en-US" sz="2400" i="1" dirty="0">
                <a:solidFill>
                  <a:srgbClr val="00539D"/>
                </a:solidFill>
              </a:rPr>
              <a:t>60 inches</a:t>
            </a:r>
            <a:r>
              <a:rPr lang="en-US" sz="2400" b="1" dirty="0">
                <a:solidFill>
                  <a:srgbClr val="00539D"/>
                </a:solidFill>
              </a:rPr>
              <a:t>, </a:t>
            </a:r>
            <a:r>
              <a:rPr lang="en-US" sz="2400" b="1" u="sng" dirty="0">
                <a:solidFill>
                  <a:srgbClr val="00539D"/>
                </a:solidFill>
              </a:rPr>
              <a:t>how many hands is it</a:t>
            </a:r>
            <a:r>
              <a:rPr lang="en-US" sz="2400" b="1" dirty="0">
                <a:solidFill>
                  <a:srgbClr val="00539D"/>
                </a:solidFill>
              </a:rPr>
              <a:t>?</a:t>
            </a:r>
          </a:p>
        </p:txBody>
      </p:sp>
      <p:pic>
        <p:nvPicPr>
          <p:cNvPr id="559112" name="Picture 8" descr="Example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9113" name="Picture 9" descr="CheckProgres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8716" name="Picture 12" descr="LH_1-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Action Button: Forward or Next 12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Back or Previous 13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257800" y="3272135"/>
            <a:ext cx="2438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4h = 60</a:t>
            </a:r>
            <a:endParaRPr lang="en-US" sz="32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9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559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59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59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59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9109" grpId="0" animBg="1"/>
      <p:bldP spid="559110" grpId="0" autoUpdateAnimBg="0"/>
      <p:bldP spid="559111" grpId="0" autoUpdateAnimBg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754" name="Picture 12" descr="CAM7-EndOf">
            <a:hlinkClick r:id="rId4" action="ppaction://hlinksldjump"/>
          </p:cNvPr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0756" name="Picture 5" descr="RESOURCES3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5724525" y="6465888"/>
            <a:ext cx="914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0761" name="Picture 11" descr="Math NAV-Online">
            <a:hlinkClick r:id="rId7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5057775" y="6503988"/>
            <a:ext cx="609600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Action Button: Forward or Next 9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ction Button: Back or Previous 10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3"/>
  <p:tag name="SLIDEGUID" val="7788DE6AFAAC4C848B7C4D86B7AC41E2"/>
  <p:tag name="ANSWERSALIAS" val="A¤B¤C¤D"/>
  <p:tag name="RESPONSESGATHERED" val="False"/>
  <p:tag name="QUESTIONTEXT" val="Evaluate the expression | a | + c – b if a = –1, b = 3, and c = –5."/>
  <p:tag name="QUESTIONALIAS" val="Evaluate the expression | a | + c – b if a = –1, b = 3, and c = –5."/>
  <p:tag name="ANIMREMOVED" val="False"/>
</p:tagLst>
</file>

<file path=ppt/tags/tag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3"/>
  <p:tag name="SLIDEGUID" val="7788DE6AFAAC4C848B7C4D86B7AC41E2"/>
  <p:tag name="ANSWERSALIAS" val="A¤B¤C¤D"/>
  <p:tag name="RESPONSESGATHERED" val="False"/>
  <p:tag name="QUESTIONTEXT" val="Evaluate the expression | a | + c – b if a = –1, b = 3, and c = –5."/>
  <p:tag name="QUESTIONALIAS" val="Evaluate the expression | a | + c – b if a = –1, b = 3, and c = –5."/>
  <p:tag name="ANIMREMOVED" val="False"/>
</p:tagLst>
</file>

<file path=ppt/tags/tag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15"/>
  <p:tag name="SLIDEGUID" val="6F6BA5F17C634E94A071A10624123FB2"/>
  <p:tag name="ANSWERSALIAS" val="A¤B¤C¤D"/>
  <p:tag name="RESPONSESGATHERED" val="False"/>
  <p:tag name="QUESTIONTEXT" val="5Min 10-1"/>
  <p:tag name="QUESTIONALIAS" val="5Min 10-1"/>
  <p:tag name="ANIMREMOVED" val="False"/>
</p:tagLst>
</file>

<file path=ppt/tags/tag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1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5"/>
  <p:tag name="SLIDEGUID" val="55AFF37D0AE54E369134E391A9B2DBBA"/>
  <p:tag name="ANSWERSALIAS" val="A¤B¤C¤D"/>
  <p:tag name="RESPONSESGATHERED" val="False"/>
  <p:tag name="QUESTIONTEXT" val="5Min 10-2"/>
  <p:tag name="QUESTIONALIAS" val="5Min 10-2"/>
  <p:tag name="ANIMREMOVED" val="False"/>
</p:tagLst>
</file>

<file path=ppt/tags/tag1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1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5"/>
  <p:tag name="SLIDEGUID" val="EBB3C6E229BC4A31AD0B1D082EE530C6"/>
  <p:tag name="ANSWERSALIAS" val="A¤B¤C¤D"/>
  <p:tag name="RESPONSESGATHERED" val="False"/>
  <p:tag name="QUESTIONTEXT" val="5Min 10-3"/>
  <p:tag name="QUESTIONALIAS" val="5Min 10-3"/>
  <p:tag name="ANIMREMOVED" val="False"/>
</p:tagLst>
</file>

<file path=ppt/tags/tag1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1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16"/>
  <p:tag name="SLIDEGUID" val="D330754CCA8B48679BDA1A2DAC61398F"/>
  <p:tag name="ANSWERSALIAS" val="A¤B¤C¤D"/>
  <p:tag name="RESPONSESGATHERED" val="False"/>
  <p:tag name="QUESTIONTEXT" val="5Min 10-4"/>
  <p:tag name="QUESTIONALIAS" val="5Min 10-4"/>
  <p:tag name="ANIMREMOVED" val="False"/>
</p:tagLst>
</file>

<file path=ppt/tags/tag1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1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2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6"/>
  <p:tag name="SLIDEGUID" val="FC7E0B2BAC1643A5BA88C09E0F1986BB"/>
  <p:tag name="ANSWERSALIAS" val="A¤B¤C¤D"/>
  <p:tag name="RESPONSESGATHERED" val="False"/>
  <p:tag name="QUESTIONTEXT" val="If you increase a number by 9, the result is 26. Write and solve an equation to find the number."/>
  <p:tag name="QUESTIONALIAS" val="If you increase a number by 9, the result is 26. Write and solve an equation to find the number."/>
  <p:tag name="ANIMREMOVED" val="False"/>
</p:tagLst>
</file>

<file path=ppt/tags/tag2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2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2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6"/>
  <p:tag name="SLIDEGUID" val="A7A98293C28D4B8CA405409E9394E215"/>
  <p:tag name="ANSWERSALIAS" val="A¤B¤C¤D"/>
  <p:tag name="RESPONSESGATHERED" val="False"/>
  <p:tag name="QUESTIONTEXT" val="Pam opened a checking account with $200. Then she wrote a check for $125. What is the current balance in Pam’s checking account?"/>
  <p:tag name="QUESTIONALIAS" val="Pam opened a checking account with $200. Then she wrote a check for $125. What is the current balance in Pam’s checking account?"/>
  <p:tag name="ANIMREMOVED" val="False"/>
</p:tagLst>
</file>

<file path=ppt/tags/tag2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2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2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9"/>
  <p:tag name="SLIDEGUID" val="78B9FD7EA2804DD5A0881B7D7EFEB36E"/>
  <p:tag name="ANSWERSALIAS" val="A¤B¤C¤D"/>
  <p:tag name="RESPONSESGATHERED" val="False"/>
  <p:tag name="QUESTIONTEXT" val="Solve 8a = –64."/>
  <p:tag name="QUESTIONALIAS" val="Solve 8a = –64."/>
  <p:tag name="ANIMREMOVED" val="False"/>
</p:tagLst>
</file>

<file path=ppt/tags/tag3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3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9"/>
  <p:tag name="SLIDEGUID" val="26CDE860628A43EE8E5CBBDA55B44943"/>
  <p:tag name="ANSWERSALIAS" val="A¤B¤C¤D"/>
  <p:tag name="RESPONSESGATHERED" val="False"/>
  <p:tag name="QUESTIONTEXT" val="Lesson 10 CYP2"/>
  <p:tag name="QUESTIONALIAS" val="Lesson 10 CYP2"/>
  <p:tag name="ANIMREMOVED" val="False"/>
</p:tagLst>
</file>

<file path=ppt/tags/tag3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3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4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9"/>
  <p:tag name="SLIDEGUID" val="20A71944F6454253B41759170E8F12F7"/>
  <p:tag name="ANSWERSALIAS" val="A¤B¤C¤D"/>
  <p:tag name="RESPONSESGATHERED" val="False"/>
  <p:tag name="QUESTIONTEXT" val="HORSES  Most horses are measured in hands. One hand equals 4 inches. If a horse measures 60 inches, how many hands is it?"/>
  <p:tag name="QUESTIONALIAS" val="HORSES  Most horses are measured in hands. One hand equals 4 inches. If a horse measures 60 inches, how many hands is it?"/>
  <p:tag name="ANIMREMOVED" val="False"/>
</p:tagLst>
</file>

<file path=ppt/tags/tag4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4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4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</TotalTime>
  <Words>860</Words>
  <Application>Microsoft Macintosh PowerPoint</Application>
  <PresentationFormat>On-screen Show (4:3)</PresentationFormat>
  <Paragraphs>163</Paragraphs>
  <Slides>21</Slides>
  <Notes>21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Splash Screen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EUSD</Company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Splash Screen</dc:title>
  <dc:creator>Michael Mitchell</dc:creator>
  <cp:lastModifiedBy>Computer</cp:lastModifiedBy>
  <cp:revision>88</cp:revision>
  <dcterms:created xsi:type="dcterms:W3CDTF">2009-08-26T13:28:27Z</dcterms:created>
  <dcterms:modified xsi:type="dcterms:W3CDTF">2009-08-26T18:03:45Z</dcterms:modified>
</cp:coreProperties>
</file>