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tags/tag11.xml" ContentType="application/vnd.openxmlformats-officedocument.presentationml.tags+xml"/>
  <Override PartName="/ppt/tags/tag30.xml" ContentType="application/vnd.openxmlformats-officedocument.presentationml.tags+xml"/>
  <Override PartName="/ppt/tags/tag1.xml" ContentType="application/vnd.openxmlformats-officedocument.presentationml.tags+xml"/>
  <Override PartName="/ppt/tags/tag46.xml" ContentType="application/vnd.openxmlformats-officedocument.presentationml.tags+xml"/>
  <Override PartName="/ppt/tags/tag27.xml" ContentType="application/vnd.openxmlformats-officedocument.presentationml.tags+xml"/>
  <Default Extension="bin" ContentType="application/vnd.openxmlformats-officedocument.presentationml.printerSettings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tags/tag15.xml" ContentType="application/vnd.openxmlformats-officedocument.presentationml.tags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34.xml" ContentType="application/vnd.openxmlformats-officedocument.presentationml.tags+xml"/>
  <Override PartName="/ppt/slides/slide23.xml" ContentType="application/vnd.openxmlformats-officedocument.presentationml.slide+xml"/>
  <Override PartName="/ppt/theme/theme1.xml" ContentType="application/vnd.openxmlformats-officedocument.theme+xml"/>
  <Override PartName="/ppt/tags/tag5.xml" ContentType="application/vnd.openxmlformats-officedocument.presentationml.tags+xml"/>
  <Override PartName="/ppt/tags/tag20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38.xml" ContentType="application/vnd.openxmlformats-officedocument.presentationml.tags+xml"/>
  <Override PartName="/ppt/slideLayouts/slideLayout5.xml" ContentType="application/vnd.openxmlformats-officedocument.presentationml.slideLayout+xml"/>
  <Override PartName="/ppt/tags/tag9.xml" ContentType="application/vnd.openxmlformats-officedocument.presentationml.tags+xml"/>
  <Override PartName="/ppt/slides/slide11.xml" ContentType="application/vnd.openxmlformats-officedocument.presentationml.slide+xml"/>
  <Override PartName="/ppt/tags/tag19.xml" ContentType="application/vnd.openxmlformats-officedocument.presentationml.tags+xml"/>
  <Override PartName="/ppt/slides/slide7.xml" ContentType="application/vnd.openxmlformats-officedocument.presentationml.slide+xml"/>
  <Override PartName="/ppt/tags/tag24.xml" ContentType="application/vnd.openxmlformats-officedocument.presentationml.tags+xml"/>
  <Override PartName="/ppt/tags/tag43.xml" ContentType="application/vnd.openxmlformats-officedocument.presentationml.tags+xml"/>
  <Override PartName="/ppt/notesSlides/notesSlide8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15.xml" ContentType="application/vnd.openxmlformats-officedocument.presentationml.slide+xml"/>
  <Override PartName="/ppt/tags/tag12.xml" ContentType="application/vnd.openxmlformats-officedocument.presentationml.tags+xml"/>
  <Override PartName="/ppt/tags/tag31.xml" ContentType="application/vnd.openxmlformats-officedocument.presentationml.tags+xml"/>
  <Override PartName="/ppt/tags/tag2.xml" ContentType="application/vnd.openxmlformats-officedocument.presentationml.tags+xml"/>
  <Override PartName="/ppt/tags/tag47.xml" ContentType="application/vnd.openxmlformats-officedocument.presentationml.tags+xml"/>
  <Override PartName="/ppt/slides/slide20.xml" ContentType="application/vnd.openxmlformats-officedocument.presentationml.slide+xml"/>
  <Override PartName="/ppt/tags/tag28.xml" ContentType="application/vnd.openxmlformats-officedocument.presentationml.tags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tags/tag16.xml" ContentType="application/vnd.openxmlformats-officedocument.presentationml.tags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tags/tag35.xml" ContentType="application/vnd.openxmlformats-officedocument.presentationml.tags+xml"/>
  <Override PartName="/ppt/slides/slide24.xml" ContentType="application/vnd.openxmlformats-officedocument.presentationml.slide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21.xml" ContentType="application/vnd.openxmlformats-officedocument.presentationml.tags+xml"/>
  <Override PartName="/ppt/tags/tag40.xml" ContentType="application/vnd.openxmlformats-officedocument.presentationml.tags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tags/tag39.xml" ContentType="application/vnd.openxmlformats-officedocument.presentationml.tags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5.xml" ContentType="application/vnd.openxmlformats-officedocument.presentationml.tags+xml"/>
  <Override PartName="/ppt/tags/tag4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slides/slide16.xml" ContentType="application/vnd.openxmlformats-officedocument.presentationml.slide+xml"/>
  <Override PartName="/ppt/tags/tag13.xml" ContentType="application/vnd.openxmlformats-officedocument.presentationml.tags+xml"/>
  <Override PartName="/ppt/tags/tag32.xml" ContentType="application/vnd.openxmlformats-officedocument.presentationml.tags+xml"/>
  <Override PartName="/ppt/tags/tag3.xml" ContentType="application/vnd.openxmlformats-officedocument.presentationml.tags+xml"/>
  <Override PartName="/ppt/tags/tag29.xml" ContentType="application/vnd.openxmlformats-officedocument.presentationml.tags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tags/tag36.xml" ContentType="application/vnd.openxmlformats-officedocument.presentationml.tags+xml"/>
  <Override PartName="/ppt/tags/tag7.xml" ContentType="application/vnd.openxmlformats-officedocument.presentationml.tags+xml"/>
  <Override PartName="/ppt/tags/tag22.xml" ContentType="application/vnd.openxmlformats-officedocument.presentationml.tags+xml"/>
  <Override PartName="/ppt/tags/tag17.xml" ContentType="application/vnd.openxmlformats-officedocument.presentationml.tags+xml"/>
  <Override PartName="/ppt/tags/tag41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Layouts/slideLayout7.xml" ContentType="application/vnd.openxmlformats-officedocument.presentationml.slideLayout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ppt/tags/tag45.xml" ContentType="application/vnd.openxmlformats-officedocument.presentationml.tags+xml"/>
  <Override PartName="/ppt/tags/tag10.xml" ContentType="application/vnd.openxmlformats-officedocument.presentationml.tag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tags/tag14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37.xml" ContentType="application/vnd.openxmlformats-officedocument.presentationml.tags+xml"/>
  <Override PartName="/ppt/slideLayouts/slideLayout4.xml" ContentType="application/vnd.openxmlformats-officedocument.presentationml.slideLayout+xml"/>
  <Override PartName="/ppt/tags/tag8.xml" ContentType="application/vnd.openxmlformats-officedocument.presentationml.tags+xml"/>
  <Override PartName="/ppt/slides/slide10.xml" ContentType="application/vnd.openxmlformats-officedocument.presentationml.slide+xml"/>
  <Override PartName="/ppt/tags/tag18.xml" ContentType="application/vnd.openxmlformats-officedocument.presentationml.tags+xml"/>
  <Override PartName="/ppt/slides/slide6.xml" ContentType="application/vnd.openxmlformats-officedocument.presentationml.slide+xml"/>
  <Override PartName="/ppt/tags/tag23.xml" ContentType="application/vnd.openxmlformats-officedocument.presentationml.tags+xml"/>
  <Override PartName="/ppt/tags/tag42.xml" ContentType="application/vnd.openxmlformats-officedocument.presentationml.tags+xml"/>
  <Default Extension="png" ContentType="image/png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72" r:id="rId3"/>
    <p:sldId id="273" r:id="rId4"/>
    <p:sldId id="275" r:id="rId5"/>
    <p:sldId id="276" r:id="rId6"/>
    <p:sldId id="277" r:id="rId7"/>
    <p:sldId id="258" r:id="rId8"/>
    <p:sldId id="259" r:id="rId9"/>
    <p:sldId id="260" r:id="rId10"/>
    <p:sldId id="261" r:id="rId11"/>
    <p:sldId id="263" r:id="rId12"/>
    <p:sldId id="265" r:id="rId13"/>
    <p:sldId id="283" r:id="rId14"/>
    <p:sldId id="267" r:id="rId15"/>
    <p:sldId id="278" r:id="rId16"/>
    <p:sldId id="279" r:id="rId17"/>
    <p:sldId id="280" r:id="rId18"/>
    <p:sldId id="262" r:id="rId19"/>
    <p:sldId id="284" r:id="rId20"/>
    <p:sldId id="264" r:id="rId21"/>
    <p:sldId id="266" r:id="rId22"/>
    <p:sldId id="268" r:id="rId23"/>
    <p:sldId id="281" r:id="rId24"/>
    <p:sldId id="282" r:id="rId25"/>
    <p:sldId id="27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4660"/>
  </p:normalViewPr>
  <p:slideViewPr>
    <p:cSldViewPr snapToObjects="1">
      <p:cViewPr varScale="1">
        <p:scale>
          <a:sx n="102" d="100"/>
          <a:sy n="102" d="100"/>
        </p:scale>
        <p:origin x="-5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B04EC-9373-5248-A0CF-C5129F2BF02B}" type="datetimeFigureOut">
              <a:rPr lang="en-US" smtClean="0"/>
              <a:pPr/>
              <a:t>8/15/10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1552F-EEC4-114B-A2C8-733CB6C490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EF78B5-5327-0D4C-9CB3-4A74DA58C170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3F1287-8D0D-E948-9648-F48EB4869E2C}" type="slidenum">
              <a:rPr lang="en-US"/>
              <a:pPr/>
              <a:t>10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3BB43E-7AAE-034C-9CD0-7A33ACF7632D}" type="slidenum">
              <a:rPr lang="en-US"/>
              <a:pPr/>
              <a:t>11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011B8E-A74B-304E-86FD-AA771DF04AF6}" type="slidenum">
              <a:rPr lang="en-US"/>
              <a:pPr/>
              <a:t>12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011B8E-A74B-304E-86FD-AA771DF04AF6}" type="slidenum">
              <a:rPr lang="en-US"/>
              <a:pPr/>
              <a:t>13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AB3CC-B045-A24A-8CAA-3D405E65AAFC}" type="slidenum">
              <a:rPr lang="en-US"/>
              <a:pPr/>
              <a:t>14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AB3CC-B045-A24A-8CAA-3D405E65AAFC}" type="slidenum">
              <a:rPr lang="en-US"/>
              <a:pPr/>
              <a:t>15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AB3CC-B045-A24A-8CAA-3D405E65AAFC}" type="slidenum">
              <a:rPr lang="en-US"/>
              <a:pPr/>
              <a:t>16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AB3CC-B045-A24A-8CAA-3D405E65AAFC}" type="slidenum">
              <a:rPr lang="en-US"/>
              <a:pPr/>
              <a:t>17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C42193-DF64-EC46-BBBB-86650EE28AA6}" type="slidenum">
              <a:rPr lang="en-US"/>
              <a:pPr/>
              <a:t>18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C42193-DF64-EC46-BBBB-86650EE28AA6}" type="slidenum">
              <a:rPr lang="en-US"/>
              <a:pPr/>
              <a:t>19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8AAEE4-FFFD-204A-A65C-FE6DE0B23C75}" type="slidenum">
              <a:rPr lang="en-US"/>
              <a:pPr/>
              <a:t>2</a:t>
            </a:fld>
            <a:endParaRPr lang="en-US"/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C9B634-AC09-A945-8D04-B9E45AE300B8}" type="slidenum">
              <a:rPr lang="en-US"/>
              <a:pPr/>
              <a:t>20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035317-1009-5D44-BB26-2BBED1A1DABB}" type="slidenum">
              <a:rPr lang="en-US"/>
              <a:pPr/>
              <a:t>21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3D5744-905D-B044-93FD-B5A12AEE2D9F}" type="slidenum">
              <a:rPr lang="en-US"/>
              <a:pPr/>
              <a:t>22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3D5744-905D-B044-93FD-B5A12AEE2D9F}" type="slidenum">
              <a:rPr lang="en-US"/>
              <a:pPr/>
              <a:t>23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3D5744-905D-B044-93FD-B5A12AEE2D9F}" type="slidenum">
              <a:rPr lang="en-US"/>
              <a:pPr/>
              <a:t>24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CC7B59-C5AC-344C-9B8E-D8845EA584FA}" type="slidenum">
              <a:rPr lang="en-US"/>
              <a:pPr/>
              <a:t>25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90F6CB-5D4F-5D4D-85B4-7970CD5CCD35}" type="slidenum">
              <a:rPr lang="en-US"/>
              <a:pPr/>
              <a:t>3</a:t>
            </a:fld>
            <a:endParaRPr lang="en-US"/>
          </a:p>
        </p:txBody>
      </p:sp>
      <p:sp>
        <p:nvSpPr>
          <p:cNvPr id="350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940A1-FB90-4C43-B225-5CBD249FD241}" type="slidenum">
              <a:rPr lang="en-US"/>
              <a:pPr/>
              <a:t>4</a:t>
            </a:fld>
            <a:endParaRPr lang="en-US"/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62A5A3-A0C0-F843-86FB-9C4ED7873F9D}" type="slidenum">
              <a:rPr lang="en-US"/>
              <a:pPr/>
              <a:t>5</a:t>
            </a:fld>
            <a:endParaRPr lang="en-US"/>
          </a:p>
        </p:txBody>
      </p:sp>
      <p:sp>
        <p:nvSpPr>
          <p:cNvPr id="356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DFBB7C-CF3F-164D-8484-797C3C5533E8}" type="slidenum">
              <a:rPr lang="en-US"/>
              <a:pPr/>
              <a:t>6</a:t>
            </a:fld>
            <a:endParaRPr lang="en-US"/>
          </a:p>
        </p:txBody>
      </p:sp>
      <p:sp>
        <p:nvSpPr>
          <p:cNvPr id="358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55120C-C8D1-044A-8B7B-26646D2298DF}" type="slidenum">
              <a:rPr lang="en-US"/>
              <a:pPr/>
              <a:t>7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1AEABD-9A29-E145-9559-8427B3F358B4}" type="slidenum">
              <a:rPr lang="en-US"/>
              <a:pPr/>
              <a:t>8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82F6EE-A6DD-5C44-B3C7-3A12F3B5A8A5}" type="slidenum">
              <a:rPr lang="en-US"/>
              <a:pPr/>
              <a:t>9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6EA9-977C-BC49-88F1-6B7870E159D4}" type="datetimeFigureOut">
              <a:rPr lang="en-US" smtClean="0"/>
              <a:pPr/>
              <a:t>8/15/10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1D41-F277-1744-AF05-8307DCE4B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6EA9-977C-BC49-88F1-6B7870E159D4}" type="datetimeFigureOut">
              <a:rPr lang="en-US" smtClean="0"/>
              <a:pPr/>
              <a:t>8/15/10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1D41-F277-1744-AF05-8307DCE4B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6EA9-977C-BC49-88F1-6B7870E159D4}" type="datetimeFigureOut">
              <a:rPr lang="en-US" smtClean="0"/>
              <a:pPr/>
              <a:t>8/15/10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1D41-F277-1744-AF05-8307DCE4B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6EA9-977C-BC49-88F1-6B7870E159D4}" type="datetimeFigureOut">
              <a:rPr lang="en-US" smtClean="0"/>
              <a:pPr/>
              <a:t>8/15/10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1D41-F277-1744-AF05-8307DCE4B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6EA9-977C-BC49-88F1-6B7870E159D4}" type="datetimeFigureOut">
              <a:rPr lang="en-US" smtClean="0"/>
              <a:pPr/>
              <a:t>8/15/10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1D41-F277-1744-AF05-8307DCE4B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6EA9-977C-BC49-88F1-6B7870E159D4}" type="datetimeFigureOut">
              <a:rPr lang="en-US" smtClean="0"/>
              <a:pPr/>
              <a:t>8/15/10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1D41-F277-1744-AF05-8307DCE4B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6EA9-977C-BC49-88F1-6B7870E159D4}" type="datetimeFigureOut">
              <a:rPr lang="en-US" smtClean="0"/>
              <a:pPr/>
              <a:t>8/15/10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1D41-F277-1744-AF05-8307DCE4B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6EA9-977C-BC49-88F1-6B7870E159D4}" type="datetimeFigureOut">
              <a:rPr lang="en-US" smtClean="0"/>
              <a:pPr/>
              <a:t>8/15/10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1D41-F277-1744-AF05-8307DCE4B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6EA9-977C-BC49-88F1-6B7870E159D4}" type="datetimeFigureOut">
              <a:rPr lang="en-US" smtClean="0"/>
              <a:pPr/>
              <a:t>8/15/10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1D41-F277-1744-AF05-8307DCE4B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6EA9-977C-BC49-88F1-6B7870E159D4}" type="datetimeFigureOut">
              <a:rPr lang="en-US" smtClean="0"/>
              <a:pPr/>
              <a:t>8/15/10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1D41-F277-1744-AF05-8307DCE4B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6EA9-977C-BC49-88F1-6B7870E159D4}" type="datetimeFigureOut">
              <a:rPr lang="en-US" smtClean="0"/>
              <a:pPr/>
              <a:t>8/15/10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A1D41-F277-1744-AF05-8307DCE4B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C6EA9-977C-BC49-88F1-6B7870E159D4}" type="datetimeFigureOut">
              <a:rPr lang="en-US" smtClean="0"/>
              <a:pPr/>
              <a:t>8/15/10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A1D41-F277-1744-AF05-8307DCE4BF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4.jpeg"/><Relationship Id="rId5" Type="http://schemas.openxmlformats.org/officeDocument/2006/relationships/image" Target="../media/image24.jpeg"/><Relationship Id="rId6" Type="http://schemas.openxmlformats.org/officeDocument/2006/relationships/image" Target="../media/image20.jpeg"/><Relationship Id="rId7" Type="http://schemas.openxmlformats.org/officeDocument/2006/relationships/image" Target="../media/image7.jpe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4.jpeg"/><Relationship Id="rId5" Type="http://schemas.openxmlformats.org/officeDocument/2006/relationships/image" Target="../media/image9.jpeg"/><Relationship Id="rId6" Type="http://schemas.openxmlformats.org/officeDocument/2006/relationships/image" Target="../media/image20.jpeg"/><Relationship Id="rId7" Type="http://schemas.openxmlformats.org/officeDocument/2006/relationships/image" Target="../media/image7.jpe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24.jpeg"/><Relationship Id="rId5" Type="http://schemas.openxmlformats.org/officeDocument/2006/relationships/image" Target="../media/image12.jpeg"/><Relationship Id="rId6" Type="http://schemas.openxmlformats.org/officeDocument/2006/relationships/image" Target="../media/image20.jpeg"/><Relationship Id="rId7" Type="http://schemas.openxmlformats.org/officeDocument/2006/relationships/image" Target="../media/image7.jpe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20.jpeg"/><Relationship Id="rId5" Type="http://schemas.openxmlformats.org/officeDocument/2006/relationships/image" Target="../media/image7.jpeg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4.jpeg"/><Relationship Id="rId5" Type="http://schemas.openxmlformats.org/officeDocument/2006/relationships/image" Target="../media/image24.jpeg"/><Relationship Id="rId6" Type="http://schemas.openxmlformats.org/officeDocument/2006/relationships/image" Target="../media/image20.jpeg"/><Relationship Id="rId7" Type="http://schemas.openxmlformats.org/officeDocument/2006/relationships/image" Target="../media/image7.jpeg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14.jpeg"/><Relationship Id="rId5" Type="http://schemas.openxmlformats.org/officeDocument/2006/relationships/image" Target="../media/image24.jpeg"/><Relationship Id="rId6" Type="http://schemas.openxmlformats.org/officeDocument/2006/relationships/image" Target="../media/image20.jpeg"/><Relationship Id="rId7" Type="http://schemas.openxmlformats.org/officeDocument/2006/relationships/image" Target="../media/image7.jpeg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4.jpeg"/><Relationship Id="rId5" Type="http://schemas.openxmlformats.org/officeDocument/2006/relationships/image" Target="../media/image24.jpeg"/><Relationship Id="rId6" Type="http://schemas.openxmlformats.org/officeDocument/2006/relationships/image" Target="../media/image20.jpeg"/><Relationship Id="rId7" Type="http://schemas.openxmlformats.org/officeDocument/2006/relationships/image" Target="../media/image7.jpeg"/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14.jpeg"/><Relationship Id="rId5" Type="http://schemas.openxmlformats.org/officeDocument/2006/relationships/image" Target="../media/image24.jpeg"/><Relationship Id="rId6" Type="http://schemas.openxmlformats.org/officeDocument/2006/relationships/image" Target="../media/image20.jpeg"/><Relationship Id="rId7" Type="http://schemas.openxmlformats.org/officeDocument/2006/relationships/image" Target="../media/image7.jpeg"/><Relationship Id="rId1" Type="http://schemas.openxmlformats.org/officeDocument/2006/relationships/tags" Target="../tags/tag27.x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8.xml"/><Relationship Id="rId5" Type="http://schemas.openxmlformats.org/officeDocument/2006/relationships/image" Target="../media/image27.jpeg"/><Relationship Id="rId6" Type="http://schemas.openxmlformats.org/officeDocument/2006/relationships/image" Target="../media/image20.jpeg"/><Relationship Id="rId7" Type="http://schemas.openxmlformats.org/officeDocument/2006/relationships/image" Target="../media/image7.jpeg"/><Relationship Id="rId1" Type="http://schemas.openxmlformats.org/officeDocument/2006/relationships/tags" Target="../tags/tag28.xml"/><Relationship Id="rId2" Type="http://schemas.openxmlformats.org/officeDocument/2006/relationships/tags" Target="../tags/tag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9.xml"/><Relationship Id="rId6" Type="http://schemas.openxmlformats.org/officeDocument/2006/relationships/image" Target="../media/image27.jpeg"/><Relationship Id="rId7" Type="http://schemas.openxmlformats.org/officeDocument/2006/relationships/image" Target="../media/image4.jpeg"/><Relationship Id="rId8" Type="http://schemas.openxmlformats.org/officeDocument/2006/relationships/image" Target="../media/image20.jpeg"/><Relationship Id="rId9" Type="http://schemas.openxmlformats.org/officeDocument/2006/relationships/image" Target="../media/image7.jpeg"/><Relationship Id="rId1" Type="http://schemas.openxmlformats.org/officeDocument/2006/relationships/tags" Target="../tags/tag30.xml"/><Relationship Id="rId2" Type="http://schemas.openxmlformats.org/officeDocument/2006/relationships/tags" Target="../tags/tag31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openxmlformats.org/officeDocument/2006/relationships/image" Target="../media/image8.jpeg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0.xml"/><Relationship Id="rId6" Type="http://schemas.openxmlformats.org/officeDocument/2006/relationships/image" Target="../media/image27.jpeg"/><Relationship Id="rId7" Type="http://schemas.openxmlformats.org/officeDocument/2006/relationships/image" Target="../media/image9.jpeg"/><Relationship Id="rId8" Type="http://schemas.openxmlformats.org/officeDocument/2006/relationships/image" Target="../media/image20.jpeg"/><Relationship Id="rId9" Type="http://schemas.openxmlformats.org/officeDocument/2006/relationships/image" Target="../media/image7.jpeg"/><Relationship Id="rId1" Type="http://schemas.openxmlformats.org/officeDocument/2006/relationships/tags" Target="../tags/tag33.xml"/><Relationship Id="rId2" Type="http://schemas.openxmlformats.org/officeDocument/2006/relationships/tags" Target="../tags/tag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1.xml"/><Relationship Id="rId6" Type="http://schemas.openxmlformats.org/officeDocument/2006/relationships/image" Target="../media/image12.jpeg"/><Relationship Id="rId7" Type="http://schemas.openxmlformats.org/officeDocument/2006/relationships/image" Target="../media/image27.jpeg"/><Relationship Id="rId8" Type="http://schemas.openxmlformats.org/officeDocument/2006/relationships/image" Target="../media/image20.jpeg"/><Relationship Id="rId9" Type="http://schemas.openxmlformats.org/officeDocument/2006/relationships/image" Target="../media/image7.jpeg"/><Relationship Id="rId10" Type="http://schemas.openxmlformats.org/officeDocument/2006/relationships/image" Target="../media/image28.png"/><Relationship Id="rId1" Type="http://schemas.openxmlformats.org/officeDocument/2006/relationships/tags" Target="../tags/tag36.xml"/><Relationship Id="rId2" Type="http://schemas.openxmlformats.org/officeDocument/2006/relationships/tags" Target="../tags/tag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2.xml"/><Relationship Id="rId6" Type="http://schemas.openxmlformats.org/officeDocument/2006/relationships/image" Target="../media/image27.jpeg"/><Relationship Id="rId7" Type="http://schemas.openxmlformats.org/officeDocument/2006/relationships/image" Target="../media/image14.jpeg"/><Relationship Id="rId8" Type="http://schemas.openxmlformats.org/officeDocument/2006/relationships/image" Target="../media/image20.jpeg"/><Relationship Id="rId9" Type="http://schemas.openxmlformats.org/officeDocument/2006/relationships/image" Target="../media/image7.jpeg"/><Relationship Id="rId1" Type="http://schemas.openxmlformats.org/officeDocument/2006/relationships/tags" Target="../tags/tag39.xml"/><Relationship Id="rId2" Type="http://schemas.openxmlformats.org/officeDocument/2006/relationships/tags" Target="../tags/tag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3.xml"/><Relationship Id="rId6" Type="http://schemas.openxmlformats.org/officeDocument/2006/relationships/image" Target="../media/image27.jpeg"/><Relationship Id="rId7" Type="http://schemas.openxmlformats.org/officeDocument/2006/relationships/image" Target="../media/image20.jpeg"/><Relationship Id="rId8" Type="http://schemas.openxmlformats.org/officeDocument/2006/relationships/image" Target="../media/image7.jpeg"/><Relationship Id="rId9" Type="http://schemas.openxmlformats.org/officeDocument/2006/relationships/image" Target="../media/image17.jpeg"/><Relationship Id="rId1" Type="http://schemas.openxmlformats.org/officeDocument/2006/relationships/tags" Target="../tags/tag42.xml"/><Relationship Id="rId2" Type="http://schemas.openxmlformats.org/officeDocument/2006/relationships/tags" Target="../tags/tag4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24.xml"/><Relationship Id="rId6" Type="http://schemas.openxmlformats.org/officeDocument/2006/relationships/image" Target="../media/image27.jpeg"/><Relationship Id="rId7" Type="http://schemas.openxmlformats.org/officeDocument/2006/relationships/image" Target="../media/image20.jpeg"/><Relationship Id="rId8" Type="http://schemas.openxmlformats.org/officeDocument/2006/relationships/image" Target="../media/image7.jpeg"/><Relationship Id="rId9" Type="http://schemas.openxmlformats.org/officeDocument/2006/relationships/image" Target="../media/image29.jpeg"/><Relationship Id="rId1" Type="http://schemas.openxmlformats.org/officeDocument/2006/relationships/tags" Target="../tags/tag45.xml"/><Relationship Id="rId2" Type="http://schemas.openxmlformats.org/officeDocument/2006/relationships/tags" Target="../tags/tag46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ca.gr7math.com/" TargetMode="External"/><Relationship Id="rId12" Type="http://schemas.openxmlformats.org/officeDocument/2006/relationships/image" Target="../media/image33.jpeg"/><Relationship Id="rId1" Type="http://schemas.openxmlformats.org/officeDocument/2006/relationships/tags" Target="../tags/tag4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5.xml"/><Relationship Id="rId4" Type="http://schemas.openxmlformats.org/officeDocument/2006/relationships/slide" Target="slide8.xml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8" Type="http://schemas.openxmlformats.org/officeDocument/2006/relationships/image" Target="../media/image10.jpeg"/><Relationship Id="rId9" Type="http://schemas.openxmlformats.org/officeDocument/2006/relationships/image" Target="../media/image15.jpeg"/><Relationship Id="rId10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jpeg"/><Relationship Id="rId12" Type="http://schemas.openxmlformats.org/officeDocument/2006/relationships/image" Target="../media/image10.jpeg"/><Relationship Id="rId1" Type="http://schemas.openxmlformats.org/officeDocument/2006/relationships/tags" Target="../tags/tag5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5.jpeg"/><Relationship Id="rId9" Type="http://schemas.openxmlformats.org/officeDocument/2006/relationships/image" Target="../media/image7.jpeg"/><Relationship Id="rId10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jpeg"/><Relationship Id="rId12" Type="http://schemas.openxmlformats.org/officeDocument/2006/relationships/image" Target="../media/image11.png"/><Relationship Id="rId13" Type="http://schemas.openxmlformats.org/officeDocument/2006/relationships/image" Target="../media/image12.jpeg"/><Relationship Id="rId1" Type="http://schemas.openxmlformats.org/officeDocument/2006/relationships/tags" Target="../tags/tag8.xml"/><Relationship Id="rId2" Type="http://schemas.openxmlformats.org/officeDocument/2006/relationships/tags" Target="../tags/tag9.xml"/><Relationship Id="rId3" Type="http://schemas.openxmlformats.org/officeDocument/2006/relationships/tags" Target="../tags/tag1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5.jpeg"/><Relationship Id="rId9" Type="http://schemas.openxmlformats.org/officeDocument/2006/relationships/image" Target="../media/image10.jpeg"/><Relationship Id="rId10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jpeg"/><Relationship Id="rId12" Type="http://schemas.openxmlformats.org/officeDocument/2006/relationships/image" Target="../media/image13.png"/><Relationship Id="rId13" Type="http://schemas.openxmlformats.org/officeDocument/2006/relationships/image" Target="../media/image14.jpeg"/><Relationship Id="rId1" Type="http://schemas.openxmlformats.org/officeDocument/2006/relationships/tags" Target="../tags/tag11.xml"/><Relationship Id="rId2" Type="http://schemas.openxmlformats.org/officeDocument/2006/relationships/tags" Target="../tags/tag12.xml"/><Relationship Id="rId3" Type="http://schemas.openxmlformats.org/officeDocument/2006/relationships/tags" Target="../tags/tag13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5.jpeg"/><Relationship Id="rId9" Type="http://schemas.openxmlformats.org/officeDocument/2006/relationships/image" Target="../media/image10.jpeg"/><Relationship Id="rId10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jpeg"/><Relationship Id="rId12" Type="http://schemas.openxmlformats.org/officeDocument/2006/relationships/image" Target="../media/image16.jpeg"/><Relationship Id="rId13" Type="http://schemas.openxmlformats.org/officeDocument/2006/relationships/image" Target="../media/image17.jpeg"/><Relationship Id="rId1" Type="http://schemas.openxmlformats.org/officeDocument/2006/relationships/tags" Target="../tags/tag14.xml"/><Relationship Id="rId2" Type="http://schemas.openxmlformats.org/officeDocument/2006/relationships/tags" Target="../tags/tag15.xml"/><Relationship Id="rId3" Type="http://schemas.openxmlformats.org/officeDocument/2006/relationships/tags" Target="../tags/tag16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.xm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8" Type="http://schemas.openxmlformats.org/officeDocument/2006/relationships/image" Target="../media/image10.jpeg"/><Relationship Id="rId9" Type="http://schemas.openxmlformats.org/officeDocument/2006/relationships/image" Target="../media/image15.jpeg"/><Relationship Id="rId10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7.jpeg"/><Relationship Id="rId7" Type="http://schemas.openxmlformats.org/officeDocument/2006/relationships/image" Target="../media/image20.jpe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20.jpeg"/><Relationship Id="rId5" Type="http://schemas.openxmlformats.org/officeDocument/2006/relationships/image" Target="../media/image7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0.jpeg"/><Relationship Id="rId5" Type="http://schemas.openxmlformats.org/officeDocument/2006/relationships/image" Target="../media/image7.jpeg"/><Relationship Id="rId6" Type="http://schemas.openxmlformats.org/officeDocument/2006/relationships/image" Target="../media/image23.jpe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Splash Screen</a:t>
            </a:r>
          </a:p>
        </p:txBody>
      </p:sp>
      <p:pic>
        <p:nvPicPr>
          <p:cNvPr id="15363" name="Picture 5" descr="CAM7 Spl-0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Exampl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601787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506663" y="752475"/>
            <a:ext cx="5037137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rgbClr val="E01B22"/>
                </a:solidFill>
              </a:rPr>
              <a:t>Evaluate Algebraic Expressions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876300" y="1524000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Evaluate 4(</a:t>
            </a:r>
            <a:r>
              <a:rPr lang="en-US" sz="2400" b="1" i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r</a:t>
            </a: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– </a:t>
            </a:r>
            <a:r>
              <a:rPr lang="en-US" sz="2400" b="1" i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s</a:t>
            </a: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)</a:t>
            </a:r>
            <a:r>
              <a:rPr lang="en-US" sz="2400" b="1" baseline="40000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2</a:t>
            </a:r>
            <a:r>
              <a:rPr lang="en-US" sz="2400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if </a:t>
            </a:r>
            <a:r>
              <a:rPr lang="en-US" sz="2400" b="1" i="1" dirty="0" err="1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r</a:t>
            </a: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= 6 and </a:t>
            </a:r>
            <a:r>
              <a:rPr lang="en-US" sz="2400" b="1" i="1" dirty="0" err="1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s</a:t>
            </a: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= 3.</a:t>
            </a:r>
            <a:endParaRPr lang="en-US" sz="2400" i="1" dirty="0">
              <a:solidFill>
                <a:srgbClr val="000000"/>
              </a:solidFill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33400" y="2493963"/>
            <a:ext cx="2667000" cy="79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457700" indent="-4114800">
              <a:spcBef>
                <a:spcPct val="20000"/>
              </a:spcBef>
              <a:tabLst>
                <a:tab pos="1371600" algn="r"/>
                <a:tab pos="1485900" algn="l"/>
                <a:tab pos="1771650" algn="l"/>
              </a:tabLst>
            </a:pPr>
            <a:r>
              <a:rPr lang="en-US" sz="2400" dirty="0"/>
              <a:t>4(</a:t>
            </a:r>
            <a:r>
              <a:rPr lang="en-US" sz="2400" i="1" dirty="0">
                <a:solidFill>
                  <a:srgbClr val="E01B22"/>
                </a:solidFill>
              </a:rPr>
              <a:t>r</a:t>
            </a:r>
            <a:r>
              <a:rPr lang="en-US" sz="2400" dirty="0"/>
              <a:t> – </a:t>
            </a:r>
            <a:r>
              <a:rPr lang="en-US" sz="2400" i="1" dirty="0">
                <a:solidFill>
                  <a:srgbClr val="339966"/>
                </a:solidFill>
              </a:rPr>
              <a:t>s</a:t>
            </a:r>
            <a:r>
              <a:rPr lang="en-US" sz="2400" dirty="0"/>
              <a:t>)</a:t>
            </a:r>
            <a:r>
              <a:rPr lang="en-US" sz="2400" baseline="40000" dirty="0" smtClean="0"/>
              <a:t>2		</a:t>
            </a:r>
            <a:endParaRPr lang="en-US" sz="2400" dirty="0" smtClean="0"/>
          </a:p>
          <a:p>
            <a:pPr marL="4457700" indent="-4114800">
              <a:spcBef>
                <a:spcPct val="20000"/>
              </a:spcBef>
              <a:tabLst>
                <a:tab pos="1371600" algn="r"/>
                <a:tab pos="1485900" algn="l"/>
                <a:tab pos="1771650" algn="l"/>
              </a:tabLst>
            </a:pP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3505200" y="6091535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 dirty="0">
                <a:solidFill>
                  <a:srgbClr val="00539D"/>
                </a:solidFill>
              </a:rPr>
              <a:t>Answer:</a:t>
            </a:r>
            <a:r>
              <a:rPr lang="en-US" sz="2400" dirty="0">
                <a:solidFill>
                  <a:srgbClr val="E01B22"/>
                </a:solidFill>
              </a:rPr>
              <a:t> 	36</a:t>
            </a:r>
          </a:p>
        </p:txBody>
      </p:sp>
      <p:pic>
        <p:nvPicPr>
          <p:cNvPr id="50185" name="Picture 9" descr="LH_1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10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8699909" y="6501162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057400" y="3689461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57700" indent="-4114800">
              <a:spcBef>
                <a:spcPct val="20000"/>
              </a:spcBef>
              <a:tabLst>
                <a:tab pos="1371600" algn="r"/>
                <a:tab pos="1485900" algn="l"/>
                <a:tab pos="1771650" algn="l"/>
              </a:tabLst>
            </a:pPr>
            <a:r>
              <a:rPr lang="en-US" dirty="0" smtClean="0"/>
              <a:t>	</a:t>
            </a:r>
            <a:r>
              <a:rPr lang="en-US" sz="2400" dirty="0" smtClean="0"/>
              <a:t>=  4(3)</a:t>
            </a:r>
            <a:r>
              <a:rPr lang="en-US" sz="2400" baseline="40000" dirty="0" smtClean="0"/>
              <a:t>2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438400" y="5128736"/>
            <a:ext cx="144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= 4 </a:t>
            </a:r>
            <a:r>
              <a:rPr lang="en-US" sz="2400" dirty="0" smtClean="0">
                <a:ea typeface="Arial" pitchFamily="-112" charset="0"/>
                <a:cs typeface="Arial" pitchFamily="-112" charset="0"/>
              </a:rPr>
              <a:t>●</a:t>
            </a:r>
            <a:r>
              <a:rPr lang="en-US" sz="2400" dirty="0" smtClean="0"/>
              <a:t> 9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362200" y="2493963"/>
            <a:ext cx="1649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sz="2400" dirty="0" smtClean="0"/>
              <a:t>=   4(</a:t>
            </a:r>
            <a:r>
              <a:rPr lang="en-US" sz="2400" dirty="0" smtClean="0">
                <a:solidFill>
                  <a:srgbClr val="E01B22"/>
                </a:solidFill>
              </a:rPr>
              <a:t>6</a:t>
            </a:r>
            <a:r>
              <a:rPr lang="en-US" sz="2400" dirty="0" smtClean="0"/>
              <a:t> – </a:t>
            </a:r>
            <a:r>
              <a:rPr lang="en-US" sz="2400" dirty="0" smtClean="0">
                <a:solidFill>
                  <a:srgbClr val="339966"/>
                </a:solidFill>
              </a:rPr>
              <a:t>3</a:t>
            </a:r>
            <a:r>
              <a:rPr lang="en-US" sz="2400" dirty="0" smtClean="0"/>
              <a:t>)</a:t>
            </a:r>
            <a:r>
              <a:rPr lang="en-US" sz="2400" baseline="40000" dirty="0" smtClean="0"/>
              <a:t>2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4384327" y="2514600"/>
            <a:ext cx="3846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Replace </a:t>
            </a:r>
            <a:r>
              <a:rPr lang="en-US" sz="2400" i="1" dirty="0" err="1" smtClean="0"/>
              <a:t>r</a:t>
            </a:r>
            <a:r>
              <a:rPr lang="en-US" sz="2400" dirty="0" smtClean="0"/>
              <a:t> with 6 and </a:t>
            </a:r>
            <a:r>
              <a:rPr lang="en-US" sz="2400" i="1" dirty="0" err="1" smtClean="0"/>
              <a:t>s</a:t>
            </a:r>
            <a:r>
              <a:rPr lang="en-US" sz="2400" i="1" dirty="0" smtClean="0"/>
              <a:t> </a:t>
            </a:r>
            <a:r>
              <a:rPr lang="en-US" sz="2400" dirty="0" smtClean="0"/>
              <a:t>with 3.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038600" y="3667137"/>
            <a:ext cx="6477000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57700" indent="-4114800">
              <a:spcBef>
                <a:spcPct val="20000"/>
              </a:spcBef>
              <a:tabLst>
                <a:tab pos="1371600" algn="r"/>
                <a:tab pos="1485900" algn="l"/>
                <a:tab pos="1771650" algn="l"/>
              </a:tabLst>
            </a:pPr>
            <a:r>
              <a:rPr lang="en-US" sz="2400" dirty="0" smtClean="0"/>
              <a:t>Perform operations in the </a:t>
            </a:r>
          </a:p>
          <a:p>
            <a:pPr marL="4457700" indent="-4114800">
              <a:spcBef>
                <a:spcPct val="20000"/>
              </a:spcBef>
              <a:tabLst>
                <a:tab pos="1371600" algn="r"/>
                <a:tab pos="1485900" algn="l"/>
                <a:tab pos="1771650" algn="l"/>
              </a:tabLst>
            </a:pPr>
            <a:r>
              <a:rPr lang="en-US" sz="2400" dirty="0" smtClean="0"/>
              <a:t>parentheses first, (P, E, M/D, A/S).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19600" y="511706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Evaluate the power. Then multiply.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2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2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utoUpdateAnimBg="0"/>
      <p:bldP spid="52230" grpId="0" build="p" autoUpdateAnimBg="0" advAuto="0"/>
      <p:bldP spid="52231" grpId="0" build="p" autoUpdateAnimBg="0"/>
      <p:bldP spid="52232" grpId="0" build="p" autoUpdateAnimBg="0"/>
      <p:bldP spid="10" grpId="1"/>
      <p:bldP spid="11" grpId="1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506663" y="752475"/>
            <a:ext cx="5037137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rgbClr val="E01B22"/>
                </a:solidFill>
              </a:rPr>
              <a:t>Evaluate Algebraic Expressions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876300" y="1484313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Evaluate </a:t>
            </a:r>
            <a:r>
              <a:rPr lang="en-US" sz="2400" b="1" i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q</a:t>
            </a:r>
            <a:r>
              <a:rPr lang="en-US" sz="2400" b="1" i="1" baseline="40000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2</a:t>
            </a: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– 4</a:t>
            </a:r>
            <a:r>
              <a:rPr lang="en-US" sz="2400" b="1" i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r</a:t>
            </a: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– 1 if </a:t>
            </a:r>
            <a:r>
              <a:rPr lang="en-US" sz="2400" b="1" i="1" dirty="0" err="1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q</a:t>
            </a: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= 5 and </a:t>
            </a:r>
            <a:r>
              <a:rPr lang="en-US" sz="2400" b="1" i="1" dirty="0" err="1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r</a:t>
            </a: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= 6.</a:t>
            </a:r>
            <a:endParaRPr lang="en-US" sz="2400" i="1" dirty="0">
              <a:solidFill>
                <a:srgbClr val="000000"/>
              </a:solidFill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3581400" y="6091535"/>
            <a:ext cx="2209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 dirty="0">
                <a:solidFill>
                  <a:srgbClr val="00539D"/>
                </a:solidFill>
              </a:rPr>
              <a:t>Answer:</a:t>
            </a:r>
            <a:r>
              <a:rPr lang="en-US" sz="2400" dirty="0">
                <a:solidFill>
                  <a:srgbClr val="E01B22"/>
                </a:solidFill>
              </a:rPr>
              <a:t> 	0</a:t>
            </a:r>
          </a:p>
        </p:txBody>
      </p:sp>
      <p:pic>
        <p:nvPicPr>
          <p:cNvPr id="55304" name="Picture 8" descr="Example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9" descr="LH_1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1" name="Picture 10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8686800" y="6501142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0" y="2286000"/>
            <a:ext cx="4311336" cy="79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885950" indent="-1543050">
              <a:spcBef>
                <a:spcPct val="20000"/>
              </a:spcBef>
              <a:tabLst>
                <a:tab pos="4457700" algn="l"/>
              </a:tabLst>
            </a:pPr>
            <a:r>
              <a:rPr lang="en-US" sz="2400" i="1" dirty="0"/>
              <a:t>q</a:t>
            </a:r>
            <a:r>
              <a:rPr lang="en-US" sz="2400" i="1" baseline="40000" dirty="0"/>
              <a:t>2</a:t>
            </a:r>
            <a:r>
              <a:rPr lang="en-US" sz="2400" dirty="0"/>
              <a:t> + 4</a:t>
            </a:r>
            <a:r>
              <a:rPr lang="en-US" sz="2400" i="1" dirty="0"/>
              <a:t>r</a:t>
            </a:r>
            <a:r>
              <a:rPr lang="en-US" sz="2400" dirty="0"/>
              <a:t> – 1 = </a:t>
            </a:r>
            <a:r>
              <a:rPr lang="en-US" sz="2400" dirty="0">
                <a:solidFill>
                  <a:srgbClr val="E01B22"/>
                </a:solidFill>
              </a:rPr>
              <a:t>(5)</a:t>
            </a:r>
            <a:r>
              <a:rPr lang="en-US" sz="2400" baseline="40000" dirty="0">
                <a:solidFill>
                  <a:srgbClr val="E01B22"/>
                </a:solidFill>
              </a:rPr>
              <a:t>2</a:t>
            </a:r>
            <a:r>
              <a:rPr lang="en-US" sz="2400" dirty="0"/>
              <a:t> – 4</a:t>
            </a:r>
            <a:r>
              <a:rPr lang="en-US" sz="2400" dirty="0">
                <a:solidFill>
                  <a:srgbClr val="339966"/>
                </a:solidFill>
              </a:rPr>
              <a:t>(6) </a:t>
            </a:r>
            <a:r>
              <a:rPr lang="en-US" sz="2400" dirty="0"/>
              <a:t>– </a:t>
            </a:r>
            <a:r>
              <a:rPr lang="en-US" sz="2400" dirty="0" smtClean="0"/>
              <a:t>1</a:t>
            </a:r>
          </a:p>
          <a:p>
            <a:pPr marL="1885950" indent="-1543050">
              <a:spcBef>
                <a:spcPct val="20000"/>
              </a:spcBef>
              <a:tabLst>
                <a:tab pos="4457700" algn="l"/>
              </a:tabLst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0" y="3252844"/>
            <a:ext cx="2590800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5950" indent="-1543050">
              <a:spcBef>
                <a:spcPct val="20000"/>
              </a:spcBef>
              <a:tabLst>
                <a:tab pos="4457700" algn="l"/>
              </a:tabLst>
            </a:pPr>
            <a:r>
              <a:rPr lang="en-US" sz="2400" dirty="0" smtClean="0"/>
              <a:t>= </a:t>
            </a:r>
            <a:r>
              <a:rPr lang="en-US" sz="2400" dirty="0" smtClean="0">
                <a:solidFill>
                  <a:srgbClr val="E01B22"/>
                </a:solidFill>
              </a:rPr>
              <a:t>25</a:t>
            </a:r>
            <a:r>
              <a:rPr lang="en-US" sz="2400" dirty="0" smtClean="0"/>
              <a:t> – 4(6) – 1	</a:t>
            </a:r>
          </a:p>
          <a:p>
            <a:pPr marL="1885950" indent="-1543050">
              <a:spcBef>
                <a:spcPct val="20000"/>
              </a:spcBef>
              <a:tabLst>
                <a:tab pos="4457700" algn="l"/>
              </a:tabLst>
            </a:pP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4136005"/>
            <a:ext cx="2112962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5950" indent="-1543050">
              <a:spcBef>
                <a:spcPct val="20000"/>
              </a:spcBef>
              <a:tabLst>
                <a:tab pos="4457700" algn="l"/>
              </a:tabLst>
            </a:pPr>
            <a:r>
              <a:rPr lang="en-US" sz="2400" dirty="0" smtClean="0"/>
              <a:t>= 25 – </a:t>
            </a:r>
            <a:r>
              <a:rPr lang="en-US" sz="2400" dirty="0" smtClean="0">
                <a:solidFill>
                  <a:srgbClr val="339966"/>
                </a:solidFill>
              </a:rPr>
              <a:t>24</a:t>
            </a:r>
            <a:r>
              <a:rPr lang="en-US" sz="2400" dirty="0" smtClean="0"/>
              <a:t> – 1	</a:t>
            </a:r>
          </a:p>
          <a:p>
            <a:pPr marL="1885950" indent="-1543050">
              <a:spcBef>
                <a:spcPct val="20000"/>
              </a:spcBef>
              <a:tabLst>
                <a:tab pos="4457700" algn="l"/>
              </a:tabLst>
            </a:pP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0" y="5032141"/>
            <a:ext cx="1905000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5950" indent="-1543050">
              <a:spcBef>
                <a:spcPct val="20000"/>
              </a:spcBef>
              <a:tabLst>
                <a:tab pos="4457700" algn="l"/>
              </a:tabLst>
            </a:pPr>
            <a:r>
              <a:rPr lang="en-US" sz="2400" dirty="0" smtClean="0"/>
              <a:t>= 1 – 1</a:t>
            </a:r>
          </a:p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311336" y="2286000"/>
            <a:ext cx="3884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Replace </a:t>
            </a:r>
            <a:r>
              <a:rPr lang="en-US" sz="2400" i="1" dirty="0" err="1" smtClean="0"/>
              <a:t>q</a:t>
            </a:r>
            <a:r>
              <a:rPr lang="en-US" sz="2400" dirty="0" smtClean="0"/>
              <a:t> with 5 and </a:t>
            </a:r>
            <a:r>
              <a:rPr lang="en-US" sz="2400" i="1" dirty="0" err="1" smtClean="0"/>
              <a:t>r</a:t>
            </a:r>
            <a:r>
              <a:rPr lang="en-US" sz="2400" dirty="0" smtClean="0"/>
              <a:t> with 6.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317027" y="3244334"/>
            <a:ext cx="46745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Evaluate powers before other</a:t>
            </a:r>
          </a:p>
          <a:p>
            <a:r>
              <a:rPr lang="en-US" sz="2400" dirty="0" smtClean="0"/>
              <a:t>operations. (P, E, M/D, A/S).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4327332" y="4155498"/>
            <a:ext cx="31396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Multiply. P, E, M/D, A/S.</a:t>
            </a:r>
          </a:p>
          <a:p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4347285" y="4992469"/>
            <a:ext cx="487119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Add and subtract in order from left to</a:t>
            </a:r>
          </a:p>
          <a:p>
            <a:r>
              <a:rPr lang="en-US" sz="2400" dirty="0" smtClean="0"/>
              <a:t> right.  (P, E, M/D, A/S).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5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utoUpdateAnimBg="0"/>
      <p:bldP spid="55301" grpId="0" build="p" autoUpdateAnimBg="0" advAuto="0"/>
      <p:bldP spid="55303" grpId="0" build="p" autoUpdateAnimBg="0"/>
      <p:bldP spid="55307" grpId="0" build="p" autoUpdateAnimBg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 descr="EXAMPLE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506663" y="752475"/>
            <a:ext cx="5037137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rgbClr val="E01B22"/>
                </a:solidFill>
              </a:rPr>
              <a:t>Evaluate Algebraic Fractions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876300" y="1371600"/>
            <a:ext cx="34670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Evaluate the expression</a:t>
            </a:r>
            <a:endParaRPr lang="en-US" sz="2400" i="1" dirty="0">
              <a:solidFill>
                <a:srgbClr val="000000"/>
              </a:solidFill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735263" y="2565400"/>
            <a:ext cx="4702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</a:rPr>
              <a:t>Replace </a:t>
            </a:r>
            <a:r>
              <a:rPr lang="en-US" sz="2400" i="1" dirty="0" err="1">
                <a:solidFill>
                  <a:srgbClr val="000000"/>
                </a:solidFill>
              </a:rPr>
              <a:t>q</a:t>
            </a:r>
            <a:r>
              <a:rPr lang="en-US" sz="2400" dirty="0">
                <a:solidFill>
                  <a:srgbClr val="000000"/>
                </a:solidFill>
              </a:rPr>
              <a:t> with 5 and </a:t>
            </a:r>
            <a:r>
              <a:rPr lang="en-US" sz="2400" i="1" dirty="0" err="1">
                <a:solidFill>
                  <a:srgbClr val="000000"/>
                </a:solidFill>
              </a:rPr>
              <a:t>s</a:t>
            </a:r>
            <a:r>
              <a:rPr lang="en-US" sz="2400" i="1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with 3.</a:t>
            </a: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3581400" y="6031468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12913" indent="-1368425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 dirty="0">
                <a:solidFill>
                  <a:srgbClr val="00539D"/>
                </a:solidFill>
              </a:rPr>
              <a:t>Answer:</a:t>
            </a:r>
            <a:r>
              <a:rPr lang="en-US" sz="2400" dirty="0">
                <a:solidFill>
                  <a:srgbClr val="E01B22"/>
                </a:solidFill>
              </a:rPr>
              <a:t> 	2</a:t>
            </a:r>
          </a:p>
        </p:txBody>
      </p:sp>
      <p:pic>
        <p:nvPicPr>
          <p:cNvPr id="58376" name="Picture 8" descr="Example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9" descr="LH_1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8" name="Picture 10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8696435" y="6501142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0" name="Picture 12" descr="M3_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95763" y="1331913"/>
            <a:ext cx="304323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1" name="Picture 13" descr="M3_2"/>
          <p:cNvPicPr>
            <a:picLocks noChangeAspect="1" noChangeArrowheads="1"/>
          </p:cNvPicPr>
          <p:nvPr/>
        </p:nvPicPr>
        <p:blipFill>
          <a:blip r:embed="rId9"/>
          <a:srcRect t="82828"/>
          <a:stretch>
            <a:fillRect/>
          </a:stretch>
        </p:blipFill>
        <p:spPr bwMode="auto">
          <a:xfrm>
            <a:off x="919163" y="5041424"/>
            <a:ext cx="13890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2" name="Picture 14" descr="M3_2"/>
          <p:cNvPicPr>
            <a:picLocks noChangeAspect="1" noChangeArrowheads="1"/>
          </p:cNvPicPr>
          <p:nvPr/>
        </p:nvPicPr>
        <p:blipFill>
          <a:blip r:embed="rId9"/>
          <a:srcRect t="40559" b="20668"/>
          <a:stretch>
            <a:fillRect/>
          </a:stretch>
        </p:blipFill>
        <p:spPr bwMode="auto">
          <a:xfrm>
            <a:off x="919163" y="3657600"/>
            <a:ext cx="13890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3" name="Picture 15" descr="M3_2"/>
          <p:cNvPicPr>
            <a:picLocks noChangeAspect="1" noChangeArrowheads="1"/>
          </p:cNvPicPr>
          <p:nvPr/>
        </p:nvPicPr>
        <p:blipFill>
          <a:blip r:embed="rId9"/>
          <a:srcRect b="61227"/>
          <a:stretch>
            <a:fillRect/>
          </a:stretch>
        </p:blipFill>
        <p:spPr bwMode="auto">
          <a:xfrm>
            <a:off x="919163" y="2438400"/>
            <a:ext cx="13890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2735263" y="3856037"/>
            <a:ext cx="6423135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</a:rPr>
              <a:t>Do all </a:t>
            </a:r>
            <a:r>
              <a:rPr lang="en-US" sz="2400" dirty="0" smtClean="0">
                <a:solidFill>
                  <a:srgbClr val="000000"/>
                </a:solidFill>
              </a:rPr>
              <a:t>multiplication first. (</a:t>
            </a:r>
            <a:r>
              <a:rPr lang="en-US" sz="2400" dirty="0" smtClean="0"/>
              <a:t>P, E, M/D, A/S)</a:t>
            </a:r>
          </a:p>
          <a:p>
            <a:pPr marL="342900">
              <a:spcBef>
                <a:spcPct val="20000"/>
              </a:spcBef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2735263" y="5031899"/>
            <a:ext cx="5961172" cy="9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</a:rPr>
              <a:t>Do any division next. (</a:t>
            </a:r>
            <a:r>
              <a:rPr lang="en-US" sz="2400" dirty="0" smtClean="0"/>
              <a:t>P, E, M/D, A/S)</a:t>
            </a:r>
          </a:p>
          <a:p>
            <a:pPr marL="342900">
              <a:spcBef>
                <a:spcPct val="20000"/>
              </a:spcBef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437438" y="3856037"/>
            <a:ext cx="381000" cy="530701"/>
          </a:xfrm>
          <a:prstGeom prst="ellipse">
            <a:avLst/>
          </a:prstGeom>
          <a:solidFill>
            <a:srgbClr val="FFFF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25447" y="5031899"/>
            <a:ext cx="381000" cy="530701"/>
          </a:xfrm>
          <a:prstGeom prst="ellipse">
            <a:avLst/>
          </a:prstGeom>
          <a:solidFill>
            <a:srgbClr val="FFFF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8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utoUpdateAnimBg="0"/>
      <p:bldP spid="58373" grpId="0" autoUpdateAnimBg="0"/>
      <p:bldP spid="58374" grpId="0" autoUpdateAnimBg="0"/>
      <p:bldP spid="58375" grpId="0" build="p" autoUpdateAnimBg="0"/>
      <p:bldP spid="58384" grpId="0" autoUpdateAnimBg="0"/>
      <p:bldP spid="58385" grpId="0" autoUpdateAnimBg="0"/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7" name="Picture 9" descr="LH_1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8" name="Picture 10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8696435" y="651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81000" y="609600"/>
            <a:ext cx="8315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 Rounded MT Bold"/>
                <a:cs typeface="Arial Rounded MT Bold"/>
              </a:rPr>
              <a:t>Essential Properties</a:t>
            </a:r>
            <a:endParaRPr lang="en-US" sz="2800" b="1" dirty="0">
              <a:latin typeface="Arial Rounded MT Bold"/>
              <a:cs typeface="Arial Rounded MT Bold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" y="1066800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 Rounded MT Bold"/>
                <a:cs typeface="Arial Rounded MT Bold"/>
              </a:rPr>
              <a:t>Addition &amp; multiplication of numbers are ruled by specific </a:t>
            </a:r>
            <a:r>
              <a:rPr lang="en-US" sz="2000" i="1" dirty="0" smtClean="0">
                <a:latin typeface="Arial Rounded MT Bold"/>
                <a:cs typeface="Arial Rounded MT Bold"/>
              </a:rPr>
              <a:t>“Properties”</a:t>
            </a:r>
            <a:r>
              <a:rPr lang="en-US" sz="2000" dirty="0" smtClean="0">
                <a:latin typeface="Arial Rounded MT Bold"/>
                <a:cs typeface="Arial Rounded MT Bold"/>
              </a:rPr>
              <a:t>.</a:t>
            </a:r>
            <a:endParaRPr lang="en-US" sz="2000" dirty="0">
              <a:latin typeface="Arial Rounded MT Bold"/>
              <a:cs typeface="Arial Rounded MT Bol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1600" y="1604665"/>
            <a:ext cx="2819400" cy="400110"/>
          </a:xfrm>
          <a:prstGeom prst="rect">
            <a:avLst/>
          </a:prstGeom>
          <a:solidFill>
            <a:srgbClr val="FFFF00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  <a:latin typeface="Arial Rounded MT Bold"/>
                <a:cs typeface="Arial Rounded MT Bold"/>
              </a:rPr>
              <a:t>Addition</a:t>
            </a:r>
            <a:endParaRPr lang="en-US" sz="2000" b="1" dirty="0">
              <a:solidFill>
                <a:srgbClr val="008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6800" y="1600200"/>
            <a:ext cx="2819400" cy="400110"/>
          </a:xfrm>
          <a:prstGeom prst="rect">
            <a:avLst/>
          </a:prstGeom>
          <a:solidFill>
            <a:srgbClr val="0080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Arial Rounded MT Bold"/>
                <a:cs typeface="Arial Rounded MT Bold"/>
              </a:rPr>
              <a:t>Multiplication</a:t>
            </a:r>
            <a:endParaRPr lang="en-US" sz="2000" b="1" dirty="0">
              <a:solidFill>
                <a:srgbClr val="FFFF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32265" y="2149733"/>
            <a:ext cx="3200400" cy="707886"/>
          </a:xfrm>
          <a:prstGeom prst="rect">
            <a:avLst/>
          </a:prstGeom>
          <a:solidFill>
            <a:srgbClr val="FFFF00"/>
          </a:solidFill>
          <a:ln w="28575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  <a:latin typeface="Arial Rounded MT Bold"/>
                <a:cs typeface="Arial Rounded MT Bold"/>
              </a:rPr>
              <a:t>Identification Property</a:t>
            </a:r>
          </a:p>
          <a:p>
            <a:pPr algn="ctr"/>
            <a:r>
              <a:rPr lang="en-US" sz="2000" b="1" dirty="0" smtClean="0">
                <a:latin typeface="Arial Rounded MT Bold"/>
                <a:cs typeface="Arial Rounded MT Bold"/>
              </a:rPr>
              <a:t>1 + 0 = 1</a:t>
            </a:r>
            <a:endParaRPr lang="en-US" sz="2000" b="1" dirty="0">
              <a:latin typeface="Arial Rounded MT Bold"/>
              <a:cs typeface="Arial Rounded MT Bold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3000" y="3281065"/>
            <a:ext cx="3200400" cy="707886"/>
          </a:xfrm>
          <a:prstGeom prst="rect">
            <a:avLst/>
          </a:prstGeom>
          <a:solidFill>
            <a:srgbClr val="FFFF00"/>
          </a:solidFill>
          <a:ln w="28575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  <a:latin typeface="Arial Rounded MT Bold"/>
                <a:cs typeface="Arial Rounded MT Bold"/>
              </a:rPr>
              <a:t>Associative Property</a:t>
            </a:r>
          </a:p>
          <a:p>
            <a:pPr algn="ctr"/>
            <a:r>
              <a:rPr lang="en-US" sz="2000" b="1" dirty="0" smtClean="0">
                <a:latin typeface="Arial Rounded MT Bold"/>
                <a:cs typeface="Arial Rounded MT Bold"/>
              </a:rPr>
              <a:t>1 +(2 + 3) = (1 + 2) + 3</a:t>
            </a:r>
            <a:endParaRPr lang="en-US" sz="2000" b="1" dirty="0">
              <a:latin typeface="Arial Rounded MT Bold"/>
              <a:cs typeface="Arial Rounded MT Bol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3000" y="4431268"/>
            <a:ext cx="3200400" cy="707886"/>
          </a:xfrm>
          <a:prstGeom prst="rect">
            <a:avLst/>
          </a:prstGeom>
          <a:solidFill>
            <a:srgbClr val="FFFF00"/>
          </a:solidFill>
          <a:ln w="28575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00"/>
                </a:solidFill>
                <a:latin typeface="Arial Rounded MT Bold"/>
                <a:cs typeface="Arial Rounded MT Bold"/>
              </a:rPr>
              <a:t>Commutative Property</a:t>
            </a:r>
          </a:p>
          <a:p>
            <a:pPr algn="ctr"/>
            <a:r>
              <a:rPr lang="en-US" sz="2000" b="1" dirty="0" smtClean="0">
                <a:latin typeface="Arial Rounded MT Bold"/>
                <a:cs typeface="Arial Rounded MT Bold"/>
              </a:rPr>
              <a:t>1 +(2 + 3) = 2 + (3 + 1)</a:t>
            </a:r>
            <a:endParaRPr lang="en-US" sz="2000" b="1" dirty="0">
              <a:latin typeface="Arial Rounded MT Bold"/>
              <a:cs typeface="Arial Rounded MT Bold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24400" y="2138065"/>
            <a:ext cx="3200400" cy="707886"/>
          </a:xfrm>
          <a:prstGeom prst="rect">
            <a:avLst/>
          </a:prstGeom>
          <a:solidFill>
            <a:srgbClr val="008000"/>
          </a:solidFill>
          <a:ln w="28575" cmpd="sng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Arial Rounded MT Bold"/>
                <a:cs typeface="Arial Rounded MT Bold"/>
              </a:rPr>
              <a:t>Identification Property</a:t>
            </a:r>
          </a:p>
          <a:p>
            <a:pPr algn="ctr"/>
            <a:r>
              <a:rPr lang="en-US" sz="2000" b="1" dirty="0" smtClean="0">
                <a:latin typeface="Arial Rounded MT Bold"/>
                <a:cs typeface="Arial Rounded MT Bold"/>
              </a:rPr>
              <a:t>2 </a:t>
            </a:r>
            <a:r>
              <a:rPr lang="en-US" sz="2000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en-US" sz="2000" b="1" dirty="0" smtClean="0">
                <a:latin typeface="Arial Rounded MT Bold"/>
                <a:cs typeface="Arial Rounded MT Bold"/>
              </a:rPr>
              <a:t>1 = 2</a:t>
            </a:r>
            <a:endParaRPr lang="en-US" sz="2000" b="1" dirty="0">
              <a:latin typeface="Arial Rounded MT Bold"/>
              <a:cs typeface="Arial Rounded MT Bol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24400" y="3288268"/>
            <a:ext cx="3200400" cy="707886"/>
          </a:xfrm>
          <a:prstGeom prst="rect">
            <a:avLst/>
          </a:prstGeom>
          <a:solidFill>
            <a:srgbClr val="008000"/>
          </a:solidFill>
          <a:ln w="28575" cmpd="sng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Arial Rounded MT Bold"/>
                <a:cs typeface="Arial Rounded MT Bold"/>
              </a:rPr>
              <a:t>Associative Property</a:t>
            </a:r>
          </a:p>
          <a:p>
            <a:pPr algn="ctr"/>
            <a:r>
              <a:rPr lang="en-US" sz="2000" b="1" dirty="0" smtClean="0">
                <a:latin typeface="Times New Roman"/>
                <a:cs typeface="Times New Roman"/>
              </a:rPr>
              <a:t>1 </a:t>
            </a:r>
            <a:r>
              <a:rPr lang="en-US" sz="2000" b="1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sz="2000" b="1" dirty="0" smtClean="0">
                <a:latin typeface="Times New Roman"/>
                <a:ea typeface="Wingdings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cs typeface="Times New Roman"/>
              </a:rPr>
              <a:t>(2 </a:t>
            </a:r>
            <a:r>
              <a:rPr lang="en-US" sz="2000" b="1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sz="2000" b="1" dirty="0" smtClean="0">
                <a:latin typeface="Times New Roman"/>
                <a:ea typeface="Wingdings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cs typeface="Times New Roman"/>
              </a:rPr>
              <a:t>3) = (1 </a:t>
            </a:r>
            <a:r>
              <a:rPr lang="en-US" sz="2000" b="1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sz="2000" b="1" dirty="0" smtClean="0">
                <a:latin typeface="Times New Roman"/>
                <a:ea typeface="Wingdings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cs typeface="Times New Roman"/>
              </a:rPr>
              <a:t>2) </a:t>
            </a:r>
            <a:r>
              <a:rPr lang="en-US" sz="2000" b="1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sz="2000" b="1" dirty="0" smtClean="0">
                <a:latin typeface="Times New Roman"/>
                <a:ea typeface="Wingdings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cs typeface="Times New Roman"/>
              </a:rPr>
              <a:t>3 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4400" y="4431268"/>
            <a:ext cx="3200400" cy="707886"/>
          </a:xfrm>
          <a:prstGeom prst="rect">
            <a:avLst/>
          </a:prstGeom>
          <a:solidFill>
            <a:srgbClr val="008000"/>
          </a:solidFill>
          <a:ln w="28575" cmpd="sng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Arial Rounded MT Bold"/>
                <a:cs typeface="Arial Rounded MT Bold"/>
              </a:rPr>
              <a:t>Commutative Property</a:t>
            </a:r>
          </a:p>
          <a:p>
            <a:pPr algn="ctr"/>
            <a:r>
              <a:rPr lang="en-US" sz="2000" b="1" dirty="0" smtClean="0">
                <a:latin typeface="Times New Roman"/>
                <a:cs typeface="Times New Roman"/>
              </a:rPr>
              <a:t>1 </a:t>
            </a:r>
            <a:r>
              <a:rPr lang="en-US" sz="2000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sz="2000" dirty="0" smtClean="0">
                <a:latin typeface="Times New Roman"/>
                <a:ea typeface="Wingdings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cs typeface="Times New Roman"/>
              </a:rPr>
              <a:t>(2 </a:t>
            </a:r>
            <a:r>
              <a:rPr lang="en-US" sz="2000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sz="2000" dirty="0" smtClean="0">
                <a:latin typeface="Times New Roman"/>
                <a:ea typeface="Wingdings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cs typeface="Times New Roman"/>
              </a:rPr>
              <a:t>3) = 2 </a:t>
            </a:r>
            <a:r>
              <a:rPr lang="en-US" sz="2000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sz="2000" dirty="0" smtClean="0">
                <a:latin typeface="Times New Roman"/>
                <a:ea typeface="Wingdings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cs typeface="Times New Roman"/>
              </a:rPr>
              <a:t>(3 </a:t>
            </a:r>
            <a:r>
              <a:rPr lang="en-US" sz="2000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sz="2000" dirty="0" smtClean="0">
                <a:latin typeface="Times New Roman"/>
                <a:ea typeface="Wingdings"/>
                <a:cs typeface="Times New Roman"/>
              </a:rPr>
              <a:t> </a:t>
            </a:r>
            <a:r>
              <a:rPr lang="en-US" sz="2000" b="1" dirty="0" smtClean="0">
                <a:latin typeface="Times New Roman"/>
                <a:cs typeface="Times New Roman"/>
              </a:rPr>
              <a:t>1) 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24400" y="5599956"/>
            <a:ext cx="3200400" cy="707886"/>
          </a:xfrm>
          <a:prstGeom prst="rect">
            <a:avLst/>
          </a:prstGeom>
          <a:solidFill>
            <a:srgbClr val="008000"/>
          </a:solidFill>
          <a:ln w="28575" cmpd="sng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Arial Rounded MT Bold"/>
                <a:cs typeface="Arial Rounded MT Bold"/>
              </a:rPr>
              <a:t>Distributive Property</a:t>
            </a:r>
          </a:p>
          <a:p>
            <a:pPr algn="ctr"/>
            <a:r>
              <a:rPr lang="en-US" sz="2000" b="1" dirty="0" smtClean="0">
                <a:latin typeface="Times New Roman"/>
                <a:cs typeface="Times New Roman"/>
              </a:rPr>
              <a:t>1</a:t>
            </a:r>
            <a:r>
              <a:rPr lang="en-US" sz="2000" b="1" dirty="0" smtClean="0">
                <a:latin typeface="Times New Roman"/>
                <a:cs typeface="Times New Roman"/>
              </a:rPr>
              <a:t> (</a:t>
            </a:r>
            <a:r>
              <a:rPr lang="en-US" sz="2000" b="1" dirty="0" smtClean="0">
                <a:latin typeface="Times New Roman"/>
                <a:cs typeface="Times New Roman"/>
              </a:rPr>
              <a:t>2 + 3) = (2 + 3)</a:t>
            </a:r>
            <a:r>
              <a:rPr lang="en-US" sz="2000" b="1" dirty="0" smtClean="0">
                <a:latin typeface="Times New Roman"/>
                <a:cs typeface="Times New Roman"/>
              </a:rPr>
              <a:t> 1 </a:t>
            </a:r>
            <a:endParaRPr lang="en-US" sz="2000" b="1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609600"/>
            <a:ext cx="8315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Handwriting - Dakota"/>
                <a:cs typeface="Handwriting - Dakota"/>
              </a:rPr>
              <a:t>Write Each of These Down!!!!!</a:t>
            </a:r>
            <a:endParaRPr lang="en-US" sz="2800" b="1" dirty="0">
              <a:latin typeface="Handwriting - Dakota"/>
              <a:cs typeface="Handwriting - Dakot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14008" y="2894975"/>
            <a:ext cx="3429000" cy="338554"/>
          </a:xfrm>
          <a:prstGeom prst="rect">
            <a:avLst/>
          </a:prstGeom>
          <a:solidFill>
            <a:srgbClr val="FF0000">
              <a:alpha val="6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Same number as you started with.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990600" y="4042202"/>
            <a:ext cx="3429000" cy="338554"/>
          </a:xfrm>
          <a:prstGeom prst="rect">
            <a:avLst/>
          </a:prstGeom>
          <a:solidFill>
            <a:srgbClr val="FF0000">
              <a:alpha val="6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Re-grouping with (parenthesis).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993588" y="5211594"/>
            <a:ext cx="3429000" cy="338554"/>
          </a:xfrm>
          <a:prstGeom prst="rect">
            <a:avLst/>
          </a:prstGeom>
          <a:solidFill>
            <a:srgbClr val="FF0000">
              <a:alpha val="6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Changing the order of the numbers.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4646706" y="2883148"/>
            <a:ext cx="3429000" cy="338554"/>
          </a:xfrm>
          <a:prstGeom prst="rect">
            <a:avLst/>
          </a:prstGeom>
          <a:solidFill>
            <a:srgbClr val="FF0000">
              <a:alpha val="6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Same number as you started with.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4648200" y="4038600"/>
            <a:ext cx="3429000" cy="338554"/>
          </a:xfrm>
          <a:prstGeom prst="rect">
            <a:avLst/>
          </a:prstGeom>
          <a:solidFill>
            <a:srgbClr val="FF0000">
              <a:alpha val="6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Re-grouping with (parenthesis).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4648200" y="5194052"/>
            <a:ext cx="3429000" cy="338554"/>
          </a:xfrm>
          <a:prstGeom prst="rect">
            <a:avLst/>
          </a:prstGeom>
          <a:solidFill>
            <a:srgbClr val="FF0000">
              <a:alpha val="6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Changing the order of the numbers.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4191000" y="6367046"/>
            <a:ext cx="4267200" cy="338554"/>
          </a:xfrm>
          <a:prstGeom prst="rect">
            <a:avLst/>
          </a:prstGeom>
          <a:solidFill>
            <a:srgbClr val="FF0000">
              <a:alpha val="6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Distribute number outside to numbers inside.</a:t>
            </a:r>
            <a:endParaRPr lang="en-US" sz="1600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5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876300" y="1447800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Name the property shown by 12 ● 1 = 12.</a:t>
            </a:r>
            <a:endParaRPr lang="en-US" sz="2400" i="1" dirty="0">
              <a:solidFill>
                <a:srgbClr val="000000"/>
              </a:solidFill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33400" y="2779713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20000"/>
              </a:spcBef>
            </a:pPr>
            <a:r>
              <a:rPr lang="en-US" sz="2400" dirty="0"/>
              <a:t>Multiplying</a:t>
            </a:r>
            <a:r>
              <a:rPr lang="en-US" sz="2400" dirty="0" smtClean="0"/>
              <a:t> any number by </a:t>
            </a:r>
            <a:r>
              <a:rPr lang="en-US" sz="2400" dirty="0"/>
              <a:t>1</a:t>
            </a:r>
            <a:r>
              <a:rPr lang="en-US" sz="2400" dirty="0" smtClean="0"/>
              <a:t> gives you that number.</a:t>
            </a:r>
            <a:endParaRPr lang="en-US" sz="2400" dirty="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533400" y="41910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 dirty="0">
                <a:solidFill>
                  <a:srgbClr val="00539D"/>
                </a:solidFill>
              </a:rPr>
              <a:t>Answer:</a:t>
            </a:r>
            <a:r>
              <a:rPr lang="en-US" sz="2400" dirty="0">
                <a:solidFill>
                  <a:srgbClr val="E01B22"/>
                </a:solidFill>
              </a:rPr>
              <a:t> 	This is the Identity Property of Multiplication.</a:t>
            </a:r>
          </a:p>
        </p:txBody>
      </p:sp>
      <p:pic>
        <p:nvPicPr>
          <p:cNvPr id="61448" name="Picture 8" descr="Exampl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9" name="Picture 9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2506663" y="752475"/>
            <a:ext cx="5037137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rgbClr val="E01B22"/>
                </a:solidFill>
              </a:rPr>
              <a:t>Identify Properties</a:t>
            </a:r>
          </a:p>
        </p:txBody>
      </p:sp>
      <p:pic>
        <p:nvPicPr>
          <p:cNvPr id="62473" name="Picture 11" descr="LH_1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4" name="Picture 12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8704919" y="6501142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build="p" autoUpdateAnimBg="0" advAuto="0"/>
      <p:bldP spid="61446" grpId="0" build="p" autoUpdateAnimBg="0"/>
      <p:bldP spid="61447" grpId="0" build="p" autoUpdateAnimBg="0"/>
      <p:bldP spid="6145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876300" y="1447800"/>
            <a:ext cx="770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Name the property shown by 12</a:t>
            </a:r>
            <a:r>
              <a:rPr lang="en-US" sz="2400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(1 ● 5) = (12 ● 1) 5 </a:t>
            </a:r>
            <a:endParaRPr lang="en-US" sz="2400" i="1" dirty="0">
              <a:solidFill>
                <a:srgbClr val="000000"/>
              </a:solidFill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33400" y="3131403"/>
            <a:ext cx="8077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20000"/>
              </a:spcBef>
            </a:pPr>
            <a:r>
              <a:rPr lang="en-US" sz="2400" dirty="0" smtClean="0"/>
              <a:t>The location of the grouping symbols (parenthesis), not the numbers, is changed.</a:t>
            </a:r>
            <a:endParaRPr lang="en-US" sz="2400" dirty="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533400" y="5024735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 dirty="0">
                <a:solidFill>
                  <a:srgbClr val="00539D"/>
                </a:solidFill>
              </a:rPr>
              <a:t>Answer:</a:t>
            </a:r>
            <a:r>
              <a:rPr lang="en-US" sz="2400" dirty="0">
                <a:solidFill>
                  <a:srgbClr val="E01B22"/>
                </a:solidFill>
              </a:rPr>
              <a:t> 	This is the</a:t>
            </a:r>
            <a:r>
              <a:rPr lang="en-US" sz="2400" dirty="0" smtClean="0">
                <a:solidFill>
                  <a:srgbClr val="E01B22"/>
                </a:solidFill>
              </a:rPr>
              <a:t> Associative Property </a:t>
            </a:r>
            <a:r>
              <a:rPr lang="en-US" sz="2400" dirty="0">
                <a:solidFill>
                  <a:srgbClr val="E01B22"/>
                </a:solidFill>
              </a:rPr>
              <a:t>of Multiplication.</a:t>
            </a:r>
          </a:p>
        </p:txBody>
      </p:sp>
      <p:pic>
        <p:nvPicPr>
          <p:cNvPr id="61448" name="Picture 8" descr="Exampl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9" name="Picture 9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2506663" y="752475"/>
            <a:ext cx="5037137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rgbClr val="E01B22"/>
                </a:solidFill>
              </a:rPr>
              <a:t>Identify Properties</a:t>
            </a:r>
          </a:p>
        </p:txBody>
      </p:sp>
      <p:pic>
        <p:nvPicPr>
          <p:cNvPr id="62473" name="Picture 11" descr="LH_1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4" name="Picture 12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8704919" y="6501142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build="p" autoUpdateAnimBg="0" advAuto="0"/>
      <p:bldP spid="61446" grpId="0" build="p" autoUpdateAnimBg="0"/>
      <p:bldP spid="61447" grpId="0" build="p" autoUpdateAnimBg="0"/>
      <p:bldP spid="6145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876300" y="1447800"/>
            <a:ext cx="8267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Name the property shown by</a:t>
            </a:r>
            <a:r>
              <a:rPr lang="en-US" sz="2400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(12 + 1) + 5 = 1 + (12 + 5) </a:t>
            </a:r>
            <a:endParaRPr lang="en-US" sz="2400" i="1" dirty="0">
              <a:solidFill>
                <a:srgbClr val="000000"/>
              </a:solidFill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33400" y="2779713"/>
            <a:ext cx="80772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20000"/>
              </a:spcBef>
            </a:pPr>
            <a:r>
              <a:rPr lang="en-US" sz="2400" dirty="0" smtClean="0"/>
              <a:t>The order of the numbers is changed and the parenthesis were changed. The focus with this property is the fact that the order of the numbers changed.</a:t>
            </a:r>
            <a:endParaRPr lang="en-US" sz="2400" dirty="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533400" y="4812268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 dirty="0">
                <a:solidFill>
                  <a:srgbClr val="00539D"/>
                </a:solidFill>
              </a:rPr>
              <a:t>Answer:</a:t>
            </a:r>
            <a:r>
              <a:rPr lang="en-US" sz="2400" dirty="0">
                <a:solidFill>
                  <a:srgbClr val="E01B22"/>
                </a:solidFill>
              </a:rPr>
              <a:t> 	This is the</a:t>
            </a:r>
            <a:r>
              <a:rPr lang="en-US" sz="2400" dirty="0" smtClean="0">
                <a:solidFill>
                  <a:srgbClr val="E01B22"/>
                </a:solidFill>
              </a:rPr>
              <a:t> Commutative Property </a:t>
            </a:r>
            <a:r>
              <a:rPr lang="en-US" sz="2400" dirty="0">
                <a:solidFill>
                  <a:srgbClr val="E01B22"/>
                </a:solidFill>
              </a:rPr>
              <a:t>of</a:t>
            </a:r>
            <a:r>
              <a:rPr lang="en-US" sz="2400" dirty="0" smtClean="0">
                <a:solidFill>
                  <a:srgbClr val="E01B22"/>
                </a:solidFill>
              </a:rPr>
              <a:t> Addition.</a:t>
            </a:r>
            <a:endParaRPr lang="en-US" sz="2400" dirty="0">
              <a:solidFill>
                <a:srgbClr val="E01B22"/>
              </a:solidFill>
            </a:endParaRPr>
          </a:p>
        </p:txBody>
      </p:sp>
      <p:pic>
        <p:nvPicPr>
          <p:cNvPr id="61448" name="Picture 8" descr="Exampl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9" name="Picture 9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2506663" y="752475"/>
            <a:ext cx="5037137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rgbClr val="E01B22"/>
                </a:solidFill>
              </a:rPr>
              <a:t>Identify Properties</a:t>
            </a:r>
          </a:p>
        </p:txBody>
      </p:sp>
      <p:pic>
        <p:nvPicPr>
          <p:cNvPr id="62473" name="Picture 11" descr="LH_1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4" name="Picture 12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8704919" y="6501142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build="p" autoUpdateAnimBg="0" advAuto="0"/>
      <p:bldP spid="61446" grpId="0" build="p" autoUpdateAnimBg="0"/>
      <p:bldP spid="61447" grpId="0" build="p" autoUpdateAnimBg="0"/>
      <p:bldP spid="6145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531812" y="1447800"/>
            <a:ext cx="8612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Name the property shown by</a:t>
            </a:r>
            <a:r>
              <a:rPr lang="en-US" sz="2400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12 ( 1 + 5) = (12 ● 1 + 12 ● 5) </a:t>
            </a:r>
            <a:endParaRPr lang="en-US" sz="2400" i="1" dirty="0">
              <a:solidFill>
                <a:srgbClr val="000000"/>
              </a:solidFill>
              <a:ea typeface="Times New Roman" pitchFamily="-112" charset="0"/>
              <a:cs typeface="Times New Roman" pitchFamily="-112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33400" y="2779713"/>
            <a:ext cx="8077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20000"/>
              </a:spcBef>
            </a:pPr>
            <a:r>
              <a:rPr lang="en-US" sz="2400" dirty="0" smtClean="0"/>
              <a:t> With this property, a factor outside grouping symbols (parenthesis) is multiplied by the numbers inside the parenthesis creating a new expression equal to the first expression.</a:t>
            </a:r>
            <a:endParaRPr lang="en-US" sz="2400" dirty="0"/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533400" y="5345668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712913" indent="-1368425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tabLst>
                <a:tab pos="1943100" algn="l"/>
              </a:tabLst>
            </a:pPr>
            <a:r>
              <a:rPr lang="en-US" sz="2400" b="1" dirty="0">
                <a:solidFill>
                  <a:srgbClr val="00539D"/>
                </a:solidFill>
              </a:rPr>
              <a:t>Answer:</a:t>
            </a:r>
            <a:r>
              <a:rPr lang="en-US" sz="2400" dirty="0">
                <a:solidFill>
                  <a:srgbClr val="E01B22"/>
                </a:solidFill>
              </a:rPr>
              <a:t> 	This is the</a:t>
            </a:r>
            <a:r>
              <a:rPr lang="en-US" sz="2400" dirty="0" smtClean="0">
                <a:solidFill>
                  <a:srgbClr val="E01B22"/>
                </a:solidFill>
              </a:rPr>
              <a:t> Distributive Property </a:t>
            </a:r>
            <a:r>
              <a:rPr lang="en-US" sz="2400" dirty="0">
                <a:solidFill>
                  <a:srgbClr val="E01B22"/>
                </a:solidFill>
              </a:rPr>
              <a:t>of</a:t>
            </a:r>
            <a:r>
              <a:rPr lang="en-US" sz="2400" dirty="0" smtClean="0">
                <a:solidFill>
                  <a:srgbClr val="E01B22"/>
                </a:solidFill>
              </a:rPr>
              <a:t> Multiplication.</a:t>
            </a:r>
            <a:endParaRPr lang="en-US" sz="2400" dirty="0">
              <a:solidFill>
                <a:srgbClr val="E01B22"/>
              </a:solidFill>
            </a:endParaRPr>
          </a:p>
        </p:txBody>
      </p:sp>
      <p:pic>
        <p:nvPicPr>
          <p:cNvPr id="61448" name="Picture 8" descr="Exampl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1495425"/>
            <a:ext cx="47493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9" name="Picture 9" descr="EXAMPLEhea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750" y="701675"/>
            <a:ext cx="213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2506663" y="752475"/>
            <a:ext cx="5037137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rgbClr val="E01B22"/>
                </a:solidFill>
              </a:rPr>
              <a:t>Identify Properties</a:t>
            </a:r>
          </a:p>
        </p:txBody>
      </p:sp>
      <p:pic>
        <p:nvPicPr>
          <p:cNvPr id="62473" name="Picture 11" descr="LH_1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4" name="Picture 12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8704919" y="6501142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build="p" autoUpdateAnimBg="0" advAuto="0"/>
      <p:bldP spid="61446" grpId="0" build="p" autoUpdateAnimBg="0"/>
      <p:bldP spid="61447" grpId="0" build="p" autoUpdateAnimBg="0"/>
      <p:bldP spid="61450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pic>
        <p:nvPicPr>
          <p:cNvPr id="54280" name="Picture 8" descr="CheckProgres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" y="1588869"/>
            <a:ext cx="4038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Picture 11" descr="LH_1-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6" name="Picture 12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8693478" y="6500214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3400" y="2935069"/>
            <a:ext cx="8160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Use your notes for this section!!!!</a:t>
            </a:r>
            <a:endParaRPr lang="en-US" sz="3600" b="1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916774" y="3252788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27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209800"/>
            <a:ext cx="2790825" cy="340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112" charset="0"/>
              </a:rPr>
              <a:t>A.</a:t>
            </a:r>
            <a:r>
              <a:rPr lang="pt-BR" sz="2400" b="1" dirty="0">
                <a:sym typeface="Arial" pitchFamily="-112" charset="0"/>
              </a:rPr>
              <a:t>	20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112" charset="0"/>
              </a:rPr>
              <a:t>B.</a:t>
            </a:r>
            <a:r>
              <a:rPr lang="pt-BR" sz="2400" b="1" dirty="0">
                <a:sym typeface="Arial" pitchFamily="-112" charset="0"/>
              </a:rPr>
              <a:t>	50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112" charset="0"/>
              </a:rPr>
              <a:t>C.</a:t>
            </a:r>
            <a:r>
              <a:rPr lang="pt-BR" sz="2400" b="1" dirty="0">
                <a:sym typeface="Arial" pitchFamily="-112" charset="0"/>
              </a:rPr>
              <a:t>	64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112" charset="0"/>
              </a:rPr>
              <a:t>D.</a:t>
            </a:r>
            <a:r>
              <a:rPr lang="pt-BR" sz="2400" b="1" dirty="0">
                <a:sym typeface="Arial" pitchFamily="-112" charset="0"/>
              </a:rPr>
              <a:t>	100</a:t>
            </a:r>
          </a:p>
        </p:txBody>
      </p:sp>
      <p:sp>
        <p:nvSpPr>
          <p:cNvPr id="54279" name="TPQuestion"/>
          <p:cNvSpPr>
            <a:spLocks noChangeArrowheads="1"/>
          </p:cNvSpPr>
          <p:nvPr/>
        </p:nvSpPr>
        <p:spPr bwMode="auto">
          <a:xfrm>
            <a:off x="533400" y="1504950"/>
            <a:ext cx="8172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Evaluate 2(</a:t>
            </a:r>
            <a:r>
              <a:rPr lang="en-US" sz="2400" b="1" i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a</a:t>
            </a: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+ </a:t>
            </a:r>
            <a:r>
              <a:rPr lang="en-US" sz="2400" b="1" i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b</a:t>
            </a: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)</a:t>
            </a:r>
            <a:r>
              <a:rPr lang="en-US" sz="2400" b="1" baseline="30000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2</a:t>
            </a: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if </a:t>
            </a:r>
            <a:r>
              <a:rPr lang="en-US" sz="2400" b="1" i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a = </a:t>
            </a: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3 and </a:t>
            </a:r>
            <a:r>
              <a:rPr lang="en-US" sz="2400" b="1" i="1" dirty="0" err="1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b</a:t>
            </a:r>
            <a:r>
              <a:rPr lang="en-US" sz="2400" b="1" i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= 2.</a:t>
            </a:r>
            <a:r>
              <a:rPr lang="en-US" sz="2400" b="1" i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</a:t>
            </a:r>
            <a:endParaRPr lang="en-US" sz="2400" b="1" dirty="0">
              <a:solidFill>
                <a:srgbClr val="00539D"/>
              </a:solidFill>
              <a:ea typeface="Times New Roman" pitchFamily="-112" charset="0"/>
              <a:cs typeface="Times New Roman" pitchFamily="-112" charset="0"/>
            </a:endParaRPr>
          </a:p>
        </p:txBody>
      </p:sp>
      <p:pic>
        <p:nvPicPr>
          <p:cNvPr id="54280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1" name="Picture 9" descr="Example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5" name="Picture 11" descr="LH_1-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6" name="Picture 12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693478" y="6500214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8" grpId="0" autoUpdateAnimBg="0"/>
      <p:bldP spid="5427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47151" name="Picture 15" descr="Math Proto Interface2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hidden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7152" name="Picture 16" descr="Ch01 Ch Head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hidden">
            <a:xfrm>
              <a:off x="0" y="0"/>
              <a:ext cx="5760" cy="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714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019800" y="3443288"/>
            <a:ext cx="1600200" cy="579437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525319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Determine whether 29 is a prime or composite number.</a:t>
            </a:r>
          </a:p>
        </p:txBody>
      </p:sp>
      <p:pic>
        <p:nvPicPr>
          <p:cNvPr id="525320" name="Picture 8" descr="Example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145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146" name="Picture 11" descr="Math NAV-BKD2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5329" name="Oval 17"/>
          <p:cNvSpPr>
            <a:spLocks noChangeArrowheads="1"/>
          </p:cNvSpPr>
          <p:nvPr/>
        </p:nvSpPr>
        <p:spPr bwMode="auto">
          <a:xfrm>
            <a:off x="1036364" y="4014788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7148" name="Picture 12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149" name="Picture 13" descr="FiveMinuteCheck"/>
          <p:cNvPicPr>
            <a:picLocks noChangeAspect="1" noChangeArrowheads="1"/>
          </p:cNvPicPr>
          <p:nvPr/>
        </p:nvPicPr>
        <p:blipFill>
          <a:blip r:embed="rId12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5318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9975" y="2941638"/>
            <a:ext cx="2790825" cy="144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Arial" pitchFamily="-112" charset="0"/>
              </a:rPr>
              <a:t>A.</a:t>
            </a:r>
            <a:r>
              <a:rPr lang="pt-BR" b="1" dirty="0">
                <a:sym typeface="Arial" pitchFamily="-112" charset="0"/>
              </a:rPr>
              <a:t>	</a:t>
            </a:r>
            <a:r>
              <a:rPr lang="pt-BR" sz="2400" b="1" dirty="0">
                <a:sym typeface="Arial" pitchFamily="-112" charset="0"/>
              </a:rPr>
              <a:t>composite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b="1" dirty="0">
                <a:solidFill>
                  <a:srgbClr val="00539D"/>
                </a:solidFill>
                <a:sym typeface="Arial" pitchFamily="-112" charset="0"/>
              </a:rPr>
              <a:t>B.</a:t>
            </a:r>
            <a:r>
              <a:rPr lang="pt-BR" b="1" dirty="0">
                <a:sym typeface="Arial" pitchFamily="-112" charset="0"/>
              </a:rPr>
              <a:t>	</a:t>
            </a:r>
            <a:r>
              <a:rPr lang="pt-BR" sz="2400" b="1" dirty="0">
                <a:sym typeface="Arial" pitchFamily="-112" charset="0"/>
              </a:rPr>
              <a:t>prime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25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9" grpId="0" autoUpdateAnimBg="0"/>
      <p:bldP spid="525329" grpId="0" animBg="1"/>
      <p:bldP spid="52531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916774" y="3252788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350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2219325"/>
            <a:ext cx="2790825" cy="340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112" charset="0"/>
              </a:rPr>
              <a:t>A.</a:t>
            </a:r>
            <a:r>
              <a:rPr lang="pt-BR" sz="2400" b="1" dirty="0">
                <a:sym typeface="Arial" pitchFamily="-112" charset="0"/>
              </a:rPr>
              <a:t>	9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112" charset="0"/>
              </a:rPr>
              <a:t>B.</a:t>
            </a:r>
            <a:r>
              <a:rPr lang="pt-BR" sz="2400" b="1" dirty="0">
                <a:sym typeface="Arial" pitchFamily="-112" charset="0"/>
              </a:rPr>
              <a:t>	17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112" charset="0"/>
              </a:rPr>
              <a:t>C.</a:t>
            </a:r>
            <a:r>
              <a:rPr lang="pt-BR" sz="2400" b="1" dirty="0">
                <a:sym typeface="Arial" pitchFamily="-112" charset="0"/>
              </a:rPr>
              <a:t>	20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112" charset="0"/>
              </a:rPr>
              <a:t>D.</a:t>
            </a:r>
            <a:r>
              <a:rPr lang="pt-BR" sz="2400" b="1" dirty="0">
                <a:sym typeface="Arial" pitchFamily="-112" charset="0"/>
              </a:rPr>
              <a:t>	22</a:t>
            </a:r>
          </a:p>
        </p:txBody>
      </p:sp>
      <p:sp>
        <p:nvSpPr>
          <p:cNvPr id="57351" name="TPQuestion"/>
          <p:cNvSpPr>
            <a:spLocks noChangeArrowheads="1"/>
          </p:cNvSpPr>
          <p:nvPr/>
        </p:nvSpPr>
        <p:spPr bwMode="auto">
          <a:xfrm>
            <a:off x="533400" y="1514475"/>
            <a:ext cx="830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Evaluate the expression </a:t>
            </a:r>
            <a:r>
              <a:rPr lang="en-US" sz="2400" b="1" i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b</a:t>
            </a:r>
            <a:r>
              <a:rPr lang="en-US" sz="2400" b="1" baseline="40000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2</a:t>
            </a: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+ 3</a:t>
            </a:r>
            <a:r>
              <a:rPr lang="en-US" sz="2400" b="1" i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c</a:t>
            </a: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– 5 if </a:t>
            </a:r>
            <a:r>
              <a:rPr lang="en-US" sz="2400" b="1" i="1" dirty="0" err="1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b</a:t>
            </a: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= 4 and </a:t>
            </a:r>
            <a:r>
              <a:rPr lang="en-US" sz="2400" b="1" i="1" dirty="0" err="1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c</a:t>
            </a: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= 2.</a:t>
            </a:r>
          </a:p>
        </p:txBody>
      </p:sp>
      <p:pic>
        <p:nvPicPr>
          <p:cNvPr id="57352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9" descr="Example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11" descr="LH_1-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2" name="Picture 12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704919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 animBg="1"/>
      <p:bldP spid="57350" grpId="0" autoUpdateAnimBg="0"/>
      <p:bldP spid="5735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60421" name="Oval 5"/>
          <p:cNvSpPr>
            <a:spLocks noChangeArrowheads="1"/>
          </p:cNvSpPr>
          <p:nvPr/>
        </p:nvSpPr>
        <p:spPr bwMode="auto">
          <a:xfrm>
            <a:off x="910630" y="4243387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422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09638" y="2241550"/>
            <a:ext cx="2790825" cy="3408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112" charset="0"/>
              </a:rPr>
              <a:t>A.</a:t>
            </a:r>
            <a:r>
              <a:rPr lang="pt-BR" sz="2400" b="1" dirty="0">
                <a:sym typeface="Arial" pitchFamily="-112" charset="0"/>
              </a:rPr>
              <a:t>	0</a:t>
            </a:r>
          </a:p>
          <a:p>
            <a:pPr marL="533400" indent="-533400">
              <a:lnSpc>
                <a:spcPct val="10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112" charset="0"/>
              </a:rPr>
              <a:t>B.</a:t>
            </a:r>
            <a:r>
              <a:rPr lang="pt-BR" sz="2400" b="1" dirty="0">
                <a:sym typeface="Arial" pitchFamily="-112" charset="0"/>
              </a:rPr>
              <a:t>	1</a:t>
            </a:r>
          </a:p>
          <a:p>
            <a:pPr marL="533400" indent="-533400">
              <a:lnSpc>
                <a:spcPct val="10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112" charset="0"/>
              </a:rPr>
              <a:t>C.</a:t>
            </a:r>
            <a:r>
              <a:rPr lang="pt-BR" sz="2400" b="1" dirty="0">
                <a:sym typeface="Arial" pitchFamily="-112" charset="0"/>
              </a:rPr>
              <a:t>	2</a:t>
            </a:r>
          </a:p>
          <a:p>
            <a:pPr marL="533400" indent="-533400">
              <a:lnSpc>
                <a:spcPct val="100000"/>
              </a:lnSpc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112" charset="0"/>
              </a:rPr>
              <a:t>D.</a:t>
            </a:r>
            <a:r>
              <a:rPr lang="pt-BR" sz="2400" b="1" dirty="0">
                <a:sym typeface="Arial" pitchFamily="-112" charset="0"/>
              </a:rPr>
              <a:t>	4</a:t>
            </a:r>
          </a:p>
        </p:txBody>
      </p:sp>
      <p:pic>
        <p:nvPicPr>
          <p:cNvPr id="60424" name="Picture 8" descr="Example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9" descr="CheckProgres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6" name="Picture 11" descr="LH_1-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7" name="Picture 12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693478" y="6500214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33400" y="1331913"/>
            <a:ext cx="8305800" cy="831850"/>
            <a:chOff x="336" y="839"/>
            <a:chExt cx="5232" cy="524"/>
          </a:xfrm>
        </p:grpSpPr>
        <p:sp>
          <p:nvSpPr>
            <p:cNvPr id="60429" name="TPQuestion"/>
            <p:cNvSpPr>
              <a:spLocks noChangeArrowheads="1"/>
            </p:cNvSpPr>
            <p:nvPr/>
          </p:nvSpPr>
          <p:spPr bwMode="auto">
            <a:xfrm>
              <a:off x="336" y="948"/>
              <a:ext cx="52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34290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Evaluate the expression</a:t>
              </a:r>
            </a:p>
          </p:txBody>
        </p:sp>
        <p:pic>
          <p:nvPicPr>
            <p:cNvPr id="60430" name="Picture 13" descr="M3_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835" y="839"/>
              <a:ext cx="2562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animBg="1"/>
      <p:bldP spid="6042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63493" name="Oval 5"/>
          <p:cNvSpPr>
            <a:spLocks noChangeArrowheads="1"/>
          </p:cNvSpPr>
          <p:nvPr/>
        </p:nvSpPr>
        <p:spPr bwMode="auto">
          <a:xfrm>
            <a:off x="953679" y="3723082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4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33450" y="2565400"/>
            <a:ext cx="661035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533400" indent="-533400">
              <a:spcAft>
                <a:spcPct val="50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112" charset="0"/>
              </a:rPr>
              <a:t>A.</a:t>
            </a:r>
            <a:r>
              <a:rPr lang="pt-BR" sz="2400" b="1" dirty="0">
                <a:sym typeface="Arial" pitchFamily="-112" charset="0"/>
              </a:rPr>
              <a:t>	Associative Property of Multiplication</a:t>
            </a:r>
          </a:p>
          <a:p>
            <a:pPr marL="533400" indent="-533400">
              <a:spcAft>
                <a:spcPct val="50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112" charset="0"/>
              </a:rPr>
              <a:t>B.</a:t>
            </a:r>
            <a:r>
              <a:rPr lang="pt-BR" sz="2400" b="1" dirty="0">
                <a:sym typeface="Arial" pitchFamily="-112" charset="0"/>
              </a:rPr>
              <a:t>	Commutative Property of Addition</a:t>
            </a:r>
          </a:p>
          <a:p>
            <a:pPr marL="533400" indent="-533400">
              <a:spcAft>
                <a:spcPct val="50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112" charset="0"/>
              </a:rPr>
              <a:t>C.</a:t>
            </a:r>
            <a:r>
              <a:rPr lang="pt-BR" sz="2400" b="1" dirty="0">
                <a:sym typeface="Arial" pitchFamily="-112" charset="0"/>
              </a:rPr>
              <a:t>	Commutative Property of Multiplication</a:t>
            </a:r>
          </a:p>
          <a:p>
            <a:pPr marL="533400" indent="-533400">
              <a:spcAft>
                <a:spcPct val="50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112" charset="0"/>
              </a:rPr>
              <a:t>D.</a:t>
            </a:r>
            <a:r>
              <a:rPr lang="pt-BR" sz="2400" b="1" dirty="0">
                <a:sym typeface="Arial" pitchFamily="-112" charset="0"/>
              </a:rPr>
              <a:t>	Distributive Property</a:t>
            </a:r>
          </a:p>
        </p:txBody>
      </p:sp>
      <p:sp>
        <p:nvSpPr>
          <p:cNvPr id="63495" name="TPQuestion"/>
          <p:cNvSpPr>
            <a:spLocks noChangeArrowheads="1"/>
          </p:cNvSpPr>
          <p:nvPr/>
        </p:nvSpPr>
        <p:spPr bwMode="auto">
          <a:xfrm>
            <a:off x="533400" y="1504950"/>
            <a:ext cx="8152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Name the property shown by the statement 3 ● 2 = 2 ● 3.</a:t>
            </a:r>
            <a:endParaRPr lang="en-US" sz="2400" b="1" dirty="0">
              <a:solidFill>
                <a:srgbClr val="00539D"/>
              </a:solidFill>
              <a:ea typeface="Arial" pitchFamily="-112" charset="0"/>
              <a:cs typeface="Arial" pitchFamily="-112" charset="0"/>
            </a:endParaRPr>
          </a:p>
        </p:txBody>
      </p:sp>
      <p:pic>
        <p:nvPicPr>
          <p:cNvPr id="63496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8" name="Picture 10" descr="Example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0688" y="14954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3" name="Picture 11" descr="LH_1-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4" name="Picture 12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685924" y="6488772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  <p:bldP spid="63494" grpId="0" autoUpdateAnimBg="0"/>
      <p:bldP spid="6349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63493" name="Oval 5"/>
          <p:cNvSpPr>
            <a:spLocks noChangeArrowheads="1"/>
          </p:cNvSpPr>
          <p:nvPr/>
        </p:nvSpPr>
        <p:spPr bwMode="auto">
          <a:xfrm>
            <a:off x="953679" y="2656270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4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33450" y="2590800"/>
            <a:ext cx="661035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533400" indent="-533400">
              <a:spcAft>
                <a:spcPct val="50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112" charset="0"/>
              </a:rPr>
              <a:t>A.</a:t>
            </a:r>
            <a:r>
              <a:rPr lang="pt-BR" sz="2400" b="1" dirty="0">
                <a:sym typeface="Arial" pitchFamily="-112" charset="0"/>
              </a:rPr>
              <a:t>	Associative Property of Multiplication</a:t>
            </a:r>
          </a:p>
          <a:p>
            <a:pPr marL="533400" indent="-533400">
              <a:spcAft>
                <a:spcPct val="50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112" charset="0"/>
              </a:rPr>
              <a:t>B.</a:t>
            </a:r>
            <a:r>
              <a:rPr lang="pt-BR" sz="2400" b="1" dirty="0">
                <a:sym typeface="Arial" pitchFamily="-112" charset="0"/>
              </a:rPr>
              <a:t>	Commutative Property of Addition</a:t>
            </a:r>
          </a:p>
          <a:p>
            <a:pPr marL="533400" indent="-533400">
              <a:spcAft>
                <a:spcPct val="50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112" charset="0"/>
              </a:rPr>
              <a:t>C.</a:t>
            </a:r>
            <a:r>
              <a:rPr lang="pt-BR" sz="2400" b="1" dirty="0">
                <a:sym typeface="Arial" pitchFamily="-112" charset="0"/>
              </a:rPr>
              <a:t>	Commutative Property of Multiplication</a:t>
            </a:r>
          </a:p>
          <a:p>
            <a:pPr marL="533400" indent="-533400">
              <a:spcAft>
                <a:spcPct val="50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112" charset="0"/>
              </a:rPr>
              <a:t>D.</a:t>
            </a:r>
            <a:r>
              <a:rPr lang="pt-BR" sz="2400" b="1" dirty="0">
                <a:sym typeface="Arial" pitchFamily="-112" charset="0"/>
              </a:rPr>
              <a:t>	Distributive Property</a:t>
            </a:r>
          </a:p>
        </p:txBody>
      </p:sp>
      <p:sp>
        <p:nvSpPr>
          <p:cNvPr id="63495" name="TPQuestion"/>
          <p:cNvSpPr>
            <a:spLocks noChangeArrowheads="1"/>
          </p:cNvSpPr>
          <p:nvPr/>
        </p:nvSpPr>
        <p:spPr bwMode="auto">
          <a:xfrm>
            <a:off x="838200" y="150495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Name the property shown by the </a:t>
            </a:r>
            <a:r>
              <a:rPr lang="en-US" sz="2400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statement</a:t>
            </a:r>
            <a:endParaRPr lang="en-US" sz="2400" b="1" dirty="0" smtClean="0">
              <a:solidFill>
                <a:srgbClr val="00539D"/>
              </a:solidFill>
              <a:ea typeface="Times New Roman" pitchFamily="-112" charset="0"/>
              <a:cs typeface="Times New Roman" pitchFamily="-112" charset="0"/>
            </a:endParaRPr>
          </a:p>
          <a:p>
            <a:pPr marL="342900" algn="ctr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(</a:t>
            </a:r>
            <a:r>
              <a:rPr lang="en-US" sz="2400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3 </a:t>
            </a: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● </a:t>
            </a:r>
            <a:r>
              <a:rPr lang="en-US" sz="2400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2) 5 </a:t>
            </a: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=</a:t>
            </a:r>
            <a:r>
              <a:rPr lang="en-US" sz="2400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3 ( 2 ● 5).</a:t>
            </a:r>
            <a:endParaRPr lang="en-US" sz="2400" b="1" dirty="0">
              <a:solidFill>
                <a:srgbClr val="00539D"/>
              </a:solidFill>
              <a:ea typeface="Arial" pitchFamily="-112" charset="0"/>
              <a:cs typeface="Arial" pitchFamily="-112" charset="0"/>
            </a:endParaRPr>
          </a:p>
        </p:txBody>
      </p:sp>
      <p:pic>
        <p:nvPicPr>
          <p:cNvPr id="63496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3" name="Picture 11" descr="LH_1-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4" name="Picture 12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685924" y="6488772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Example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" y="1524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  <p:bldP spid="63494" grpId="0" autoUpdateAnimBg="0"/>
      <p:bldP spid="6349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63493" name="Oval 5"/>
          <p:cNvSpPr>
            <a:spLocks noChangeArrowheads="1"/>
          </p:cNvSpPr>
          <p:nvPr/>
        </p:nvSpPr>
        <p:spPr bwMode="auto">
          <a:xfrm>
            <a:off x="1032237" y="4064800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494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38196" y="2905542"/>
            <a:ext cx="653415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533400" indent="-533400">
              <a:spcAft>
                <a:spcPct val="50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112" charset="0"/>
              </a:rPr>
              <a:t>A.</a:t>
            </a:r>
            <a:r>
              <a:rPr lang="pt-BR" sz="2400" b="1" dirty="0">
                <a:sym typeface="Arial" pitchFamily="-112" charset="0"/>
              </a:rPr>
              <a:t>	Associative Property of Multiplication</a:t>
            </a:r>
          </a:p>
          <a:p>
            <a:pPr marL="533400" indent="-533400">
              <a:spcAft>
                <a:spcPct val="50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112" charset="0"/>
              </a:rPr>
              <a:t>B.</a:t>
            </a:r>
            <a:r>
              <a:rPr lang="pt-BR" sz="2400" b="1" dirty="0">
                <a:sym typeface="Arial" pitchFamily="-112" charset="0"/>
              </a:rPr>
              <a:t>	Commutative Property of Addition</a:t>
            </a:r>
          </a:p>
          <a:p>
            <a:pPr marL="533400" indent="-533400">
              <a:spcAft>
                <a:spcPct val="50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112" charset="0"/>
              </a:rPr>
              <a:t>C.</a:t>
            </a:r>
            <a:r>
              <a:rPr lang="pt-BR" sz="2400" b="1" dirty="0">
                <a:sym typeface="Arial" pitchFamily="-112" charset="0"/>
              </a:rPr>
              <a:t>	Commutative Property of Multiplication</a:t>
            </a:r>
          </a:p>
          <a:p>
            <a:pPr marL="533400" indent="-533400">
              <a:spcAft>
                <a:spcPct val="50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112" charset="0"/>
              </a:rPr>
              <a:t>D.</a:t>
            </a:r>
            <a:r>
              <a:rPr lang="pt-BR" sz="2400" b="1" dirty="0">
                <a:sym typeface="Arial" pitchFamily="-112" charset="0"/>
              </a:rPr>
              <a:t>	Distributive Property</a:t>
            </a:r>
          </a:p>
        </p:txBody>
      </p:sp>
      <p:sp>
        <p:nvSpPr>
          <p:cNvPr id="63495" name="TPQuestion"/>
          <p:cNvSpPr>
            <a:spLocks noChangeArrowheads="1"/>
          </p:cNvSpPr>
          <p:nvPr/>
        </p:nvSpPr>
        <p:spPr bwMode="auto">
          <a:xfrm>
            <a:off x="758113" y="1504950"/>
            <a:ext cx="89954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Name the property shown by the </a:t>
            </a:r>
            <a:r>
              <a:rPr lang="en-US" sz="2400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statement</a:t>
            </a:r>
          </a:p>
          <a:p>
            <a:pPr marL="342900" algn="ctr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3 (2 </a:t>
            </a: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+</a:t>
            </a:r>
            <a:r>
              <a:rPr lang="en-US" sz="2400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 5) =( 3 ● 2 + 3 ● 5).</a:t>
            </a:r>
            <a:endParaRPr lang="en-US" sz="2400" b="1" dirty="0">
              <a:solidFill>
                <a:srgbClr val="00539D"/>
              </a:solidFill>
              <a:ea typeface="Arial" pitchFamily="-112" charset="0"/>
              <a:cs typeface="Arial" pitchFamily="-112" charset="0"/>
            </a:endParaRPr>
          </a:p>
        </p:txBody>
      </p:sp>
      <p:pic>
        <p:nvPicPr>
          <p:cNvPr id="63496" name="Picture 8" descr="CheckProgre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" y="711200"/>
            <a:ext cx="40386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3" name="Picture 11" descr="LH_1-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4" name="Picture 12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685924" y="6488772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Example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3400" y="1524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  <p:bldP spid="63494" grpId="0" autoUpdateAnimBg="0"/>
      <p:bldP spid="6349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3" descr="CAM7-EndOf">
            <a:hlinkClick r:id="rId4" action="ppaction://hlinksldjump"/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3" descr="Menu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67056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4" descr="RESOURCES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5724525" y="6465888"/>
            <a:ext cx="914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5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6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4" name="Picture 11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5" name="Picture 12" descr="Math NAV-Online">
            <a:hlinkClick r:id="rId11" highlightClick="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hidden">
          <a:xfrm>
            <a:off x="5057775" y="6503988"/>
            <a:ext cx="6096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Click="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49199" name="Picture 3" descr="Math Proto Interface2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hidden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9200" name="Picture 4" descr="Ch01 Ch Head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hidden">
            <a:xfrm>
              <a:off x="0" y="0"/>
              <a:ext cx="5760" cy="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9188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019800" y="3443288"/>
            <a:ext cx="1600200" cy="579437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140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526343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rPr>
              <a:t>Determine whether 36 is a prime or composite number.</a:t>
            </a:r>
          </a:p>
        </p:txBody>
      </p:sp>
      <p:pic>
        <p:nvPicPr>
          <p:cNvPr id="349192" name="Picture 10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6348" name="Oval 12"/>
          <p:cNvSpPr>
            <a:spLocks noChangeArrowheads="1"/>
          </p:cNvSpPr>
          <p:nvPr/>
        </p:nvSpPr>
        <p:spPr bwMode="auto">
          <a:xfrm>
            <a:off x="1100138" y="3024188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9194" name="Picture 13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195" name="Picture 14" descr="FiveMinuteCheck"/>
          <p:cNvPicPr>
            <a:picLocks noChangeAspect="1" noChangeArrowheads="1"/>
          </p:cNvPicPr>
          <p:nvPr/>
        </p:nvPicPr>
        <p:blipFill>
          <a:blip r:embed="rId10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6351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9975" y="2941638"/>
            <a:ext cx="2790825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112" charset="0"/>
              </a:rPr>
              <a:t>A.</a:t>
            </a:r>
            <a:r>
              <a:rPr lang="pt-BR" b="1" dirty="0">
                <a:sym typeface="Arial" pitchFamily="-112" charset="0"/>
              </a:rPr>
              <a:t>	</a:t>
            </a:r>
            <a:r>
              <a:rPr lang="pt-BR" sz="2400" b="1" dirty="0">
                <a:sym typeface="Arial" pitchFamily="-112" charset="0"/>
              </a:rPr>
              <a:t>composite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112" charset="0"/>
              </a:rPr>
              <a:t>B.</a:t>
            </a:r>
            <a:r>
              <a:rPr lang="pt-BR" sz="2400" b="1" dirty="0">
                <a:sym typeface="Arial" pitchFamily="-112" charset="0"/>
              </a:rPr>
              <a:t>	prime</a:t>
            </a:r>
          </a:p>
        </p:txBody>
      </p:sp>
      <p:pic>
        <p:nvPicPr>
          <p:cNvPr id="526353" name="Picture 17" descr="Example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198" name="Picture 18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6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6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2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43" grpId="0" autoUpdateAnimBg="0"/>
      <p:bldP spid="526348" grpId="0" animBg="1"/>
      <p:bldP spid="52635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53300" name="Picture 20" descr="Math Proto Interface2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hidden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301" name="Picture 21" descr="Ch01 Ch Head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hidden">
            <a:xfrm>
              <a:off x="0" y="0"/>
              <a:ext cx="5760" cy="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3284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7162800" y="4495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80230" name="Oval 6"/>
          <p:cNvSpPr>
            <a:spLocks noChangeArrowheads="1"/>
          </p:cNvSpPr>
          <p:nvPr/>
        </p:nvSpPr>
        <p:spPr bwMode="auto">
          <a:xfrm>
            <a:off x="1100138" y="2411413"/>
            <a:ext cx="404812" cy="404812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232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539D"/>
                </a:solidFill>
              </a:rPr>
              <a:t>Write 13 percent as a fraction in simplest form.</a:t>
            </a:r>
            <a:r>
              <a:rPr lang="en-US" sz="2400" dirty="0">
                <a:solidFill>
                  <a:srgbClr val="00539D"/>
                </a:solidFill>
              </a:rPr>
              <a:t> </a:t>
            </a:r>
          </a:p>
        </p:txBody>
      </p:sp>
      <p:pic>
        <p:nvPicPr>
          <p:cNvPr id="353290" name="Picture 12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3291" name="Picture 13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3292" name="Picture 16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3293" name="Picture 18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1066800" y="2205038"/>
            <a:ext cx="2790825" cy="3595687"/>
            <a:chOff x="672" y="1389"/>
            <a:chExt cx="1758" cy="2265"/>
          </a:xfrm>
        </p:grpSpPr>
        <p:sp>
          <p:nvSpPr>
            <p:cNvPr id="353295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72" y="1512"/>
              <a:ext cx="1758" cy="2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 dirty="0">
                  <a:solidFill>
                    <a:srgbClr val="00539D"/>
                  </a:solidFill>
                  <a:sym typeface="Arial" pitchFamily="-112" charset="0"/>
                </a:rPr>
                <a:t>A.</a:t>
              </a:r>
              <a:r>
                <a:rPr lang="pt-BR" b="1" dirty="0">
                  <a:sym typeface="Arial" pitchFamily="-112" charset="0"/>
                </a:rPr>
                <a:t>	</a:t>
              </a:r>
              <a:endParaRPr lang="pt-BR" b="1" dirty="0" smtClean="0">
                <a:sym typeface="Arial" pitchFamily="-112" charset="0"/>
              </a:endParaRP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endParaRPr lang="pt-BR" sz="800" b="1" dirty="0" smtClean="0">
                <a:solidFill>
                  <a:srgbClr val="00539D"/>
                </a:solidFill>
                <a:sym typeface="Arial" pitchFamily="-112" charset="0"/>
              </a:endParaRP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 dirty="0" smtClean="0">
                  <a:solidFill>
                    <a:srgbClr val="00539D"/>
                  </a:solidFill>
                  <a:sym typeface="Arial" pitchFamily="-112" charset="0"/>
                </a:rPr>
                <a:t>B</a:t>
              </a:r>
              <a:r>
                <a:rPr lang="pt-BR" b="1" dirty="0">
                  <a:solidFill>
                    <a:srgbClr val="00539D"/>
                  </a:solidFill>
                  <a:sym typeface="Arial" pitchFamily="-112" charset="0"/>
                </a:rPr>
                <a:t>.</a:t>
              </a:r>
              <a:r>
                <a:rPr lang="pt-BR" b="1" dirty="0">
                  <a:sym typeface="Arial" pitchFamily="-112" charset="0"/>
                </a:rPr>
                <a:t>	</a:t>
              </a: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 dirty="0">
                  <a:solidFill>
                    <a:srgbClr val="00539D"/>
                  </a:solidFill>
                  <a:sym typeface="Arial" pitchFamily="-112" charset="0"/>
                </a:rPr>
                <a:t>C.</a:t>
              </a:r>
              <a:r>
                <a:rPr lang="pt-BR" b="1" dirty="0">
                  <a:sym typeface="Arial" pitchFamily="-112" charset="0"/>
                </a:rPr>
                <a:t>	</a:t>
              </a:r>
              <a:endParaRPr lang="pt-BR" b="1" dirty="0" smtClean="0">
                <a:sym typeface="Arial" pitchFamily="-112" charset="0"/>
              </a:endParaRP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endParaRPr lang="pt-BR" sz="800" b="1" dirty="0" smtClean="0">
                <a:solidFill>
                  <a:srgbClr val="00539D"/>
                </a:solidFill>
                <a:sym typeface="Arial" pitchFamily="-112" charset="0"/>
              </a:endParaRP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 dirty="0" smtClean="0">
                  <a:solidFill>
                    <a:srgbClr val="00539D"/>
                  </a:solidFill>
                  <a:sym typeface="Arial" pitchFamily="-112" charset="0"/>
                </a:rPr>
                <a:t>D</a:t>
              </a:r>
              <a:r>
                <a:rPr lang="pt-BR" b="1" dirty="0">
                  <a:solidFill>
                    <a:srgbClr val="00539D"/>
                  </a:solidFill>
                  <a:sym typeface="Arial" pitchFamily="-112" charset="0"/>
                </a:rPr>
                <a:t>.</a:t>
              </a:r>
              <a:r>
                <a:rPr lang="pt-BR" b="1" dirty="0">
                  <a:sym typeface="Arial" pitchFamily="-112" charset="0"/>
                </a:rPr>
                <a:t>	</a:t>
              </a:r>
            </a:p>
          </p:txBody>
        </p:sp>
        <p:pic>
          <p:nvPicPr>
            <p:cNvPr id="353296" name="Picture 22" descr="m3_253"/>
            <p:cNvPicPr>
              <a:picLocks noChangeAspect="1" noChangeArrowheads="1"/>
            </p:cNvPicPr>
            <p:nvPr/>
          </p:nvPicPr>
          <p:blipFill>
            <a:blip r:embed="rId12"/>
            <a:srcRect t="75848"/>
            <a:stretch>
              <a:fillRect/>
            </a:stretch>
          </p:blipFill>
          <p:spPr bwMode="auto">
            <a:xfrm>
              <a:off x="1025" y="3163"/>
              <a:ext cx="397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297" name="Picture 23" descr="m3_253"/>
            <p:cNvPicPr>
              <a:picLocks noChangeAspect="1" noChangeArrowheads="1"/>
            </p:cNvPicPr>
            <p:nvPr/>
          </p:nvPicPr>
          <p:blipFill>
            <a:blip r:embed="rId12"/>
            <a:srcRect t="50172" b="24152"/>
            <a:stretch>
              <a:fillRect/>
            </a:stretch>
          </p:blipFill>
          <p:spPr bwMode="auto">
            <a:xfrm>
              <a:off x="1025" y="2587"/>
              <a:ext cx="397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298" name="Picture 24" descr="m3_253"/>
            <p:cNvPicPr>
              <a:picLocks noChangeAspect="1" noChangeArrowheads="1"/>
            </p:cNvPicPr>
            <p:nvPr/>
          </p:nvPicPr>
          <p:blipFill>
            <a:blip r:embed="rId12"/>
            <a:srcRect t="24545" b="49828"/>
            <a:stretch>
              <a:fillRect/>
            </a:stretch>
          </p:blipFill>
          <p:spPr bwMode="auto">
            <a:xfrm>
              <a:off x="1025" y="1964"/>
              <a:ext cx="397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3299" name="Picture 25" descr="m3_253"/>
            <p:cNvPicPr>
              <a:picLocks noChangeAspect="1" noChangeArrowheads="1"/>
            </p:cNvPicPr>
            <p:nvPr/>
          </p:nvPicPr>
          <p:blipFill>
            <a:blip r:embed="rId12"/>
            <a:srcRect b="75455"/>
            <a:stretch>
              <a:fillRect/>
            </a:stretch>
          </p:blipFill>
          <p:spPr bwMode="auto">
            <a:xfrm>
              <a:off x="1025" y="1389"/>
              <a:ext cx="397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" name="Picture 17" descr="Example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0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0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30" grpId="0" animBg="1"/>
      <p:bldP spid="18023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55350" name="Picture 20" descr="Math Proto Interface2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hidden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5351" name="Picture 21" descr="Ch01 Ch Head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hidden">
            <a:xfrm>
              <a:off x="0" y="0"/>
              <a:ext cx="5760" cy="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5333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324600" y="39624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81254" name="Oval 6"/>
          <p:cNvSpPr>
            <a:spLocks noChangeArrowheads="1"/>
          </p:cNvSpPr>
          <p:nvPr/>
        </p:nvSpPr>
        <p:spPr bwMode="auto">
          <a:xfrm>
            <a:off x="1031492" y="3124200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5337" name="Picture 12" descr="Math NAV-FWD2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8180388" y="6465888"/>
            <a:ext cx="461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8" name="Picture 13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9" name="Picture 16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40" name="Picture 18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5348" name="TPQuestion"/>
          <p:cNvSpPr>
            <a:spLocks noChangeArrowheads="1"/>
          </p:cNvSpPr>
          <p:nvPr/>
        </p:nvSpPr>
        <p:spPr bwMode="auto">
          <a:xfrm>
            <a:off x="685800" y="1657350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83000"/>
              </a:spcBef>
              <a:spcAft>
                <a:spcPct val="83000"/>
              </a:spcAft>
            </a:pPr>
            <a:r>
              <a:rPr lang="en-US" sz="2400" b="1" dirty="0">
                <a:solidFill>
                  <a:srgbClr val="00539D"/>
                </a:solidFill>
              </a:rPr>
              <a:t>A company’s sales </a:t>
            </a:r>
            <a:r>
              <a:rPr lang="en-US" sz="2400" b="1" dirty="0" smtClean="0">
                <a:solidFill>
                  <a:srgbClr val="00539D"/>
                </a:solidFill>
              </a:rPr>
              <a:t>increase 87%. Write this </a:t>
            </a:r>
            <a:r>
              <a:rPr lang="en-US" sz="2400" b="1" dirty="0">
                <a:solidFill>
                  <a:srgbClr val="00539D"/>
                </a:solidFill>
              </a:rPr>
              <a:t>percent as a fraction in simplest form.</a:t>
            </a: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066800" y="2908300"/>
            <a:ext cx="2790825" cy="3563938"/>
            <a:chOff x="672" y="1684"/>
            <a:chExt cx="1758" cy="2245"/>
          </a:xfrm>
        </p:grpSpPr>
        <p:sp>
          <p:nvSpPr>
            <p:cNvPr id="355343" name="TPAnswers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72" y="1797"/>
              <a:ext cx="1758" cy="2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 dirty="0">
                  <a:solidFill>
                    <a:srgbClr val="00539D"/>
                  </a:solidFill>
                  <a:sym typeface="Arial" pitchFamily="-112" charset="0"/>
                </a:rPr>
                <a:t>A.</a:t>
              </a:r>
              <a:r>
                <a:rPr lang="pt-BR" b="1" dirty="0">
                  <a:sym typeface="Arial" pitchFamily="-112" charset="0"/>
                </a:rPr>
                <a:t>	</a:t>
              </a: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 dirty="0">
                  <a:solidFill>
                    <a:srgbClr val="00539D"/>
                  </a:solidFill>
                  <a:sym typeface="Arial" pitchFamily="-112" charset="0"/>
                </a:rPr>
                <a:t>B.</a:t>
              </a:r>
              <a:r>
                <a:rPr lang="pt-BR" b="1" dirty="0">
                  <a:sym typeface="Arial" pitchFamily="-112" charset="0"/>
                </a:rPr>
                <a:t>	</a:t>
              </a:r>
              <a:endParaRPr lang="pt-BR" b="1" dirty="0" smtClean="0">
                <a:sym typeface="Arial" pitchFamily="-112" charset="0"/>
              </a:endParaRP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endParaRPr lang="pt-BR" sz="800" b="1" dirty="0" smtClean="0">
                <a:solidFill>
                  <a:srgbClr val="00539D"/>
                </a:solidFill>
                <a:sym typeface="Arial" pitchFamily="-112" charset="0"/>
              </a:endParaRP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 dirty="0" smtClean="0">
                  <a:solidFill>
                    <a:srgbClr val="00539D"/>
                  </a:solidFill>
                  <a:sym typeface="Arial" pitchFamily="-112" charset="0"/>
                </a:rPr>
                <a:t>C</a:t>
              </a:r>
              <a:r>
                <a:rPr lang="pt-BR" b="1" dirty="0">
                  <a:solidFill>
                    <a:srgbClr val="00539D"/>
                  </a:solidFill>
                  <a:sym typeface="Arial" pitchFamily="-112" charset="0"/>
                </a:rPr>
                <a:t>.</a:t>
              </a:r>
              <a:r>
                <a:rPr lang="pt-BR" b="1" dirty="0">
                  <a:sym typeface="Arial" pitchFamily="-112" charset="0"/>
                </a:rPr>
                <a:t>	</a:t>
              </a:r>
              <a:endParaRPr lang="pt-BR" b="1" dirty="0" smtClean="0">
                <a:sym typeface="Arial" pitchFamily="-112" charset="0"/>
              </a:endParaRP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endParaRPr lang="pt-BR" sz="300" b="1" dirty="0" smtClean="0">
                <a:solidFill>
                  <a:srgbClr val="00539D"/>
                </a:solidFill>
                <a:sym typeface="Arial" pitchFamily="-112" charset="0"/>
              </a:endParaRPr>
            </a:p>
            <a:p>
              <a:pPr marL="533400" indent="-533400">
                <a:spcBef>
                  <a:spcPct val="83000"/>
                </a:spcBef>
                <a:spcAft>
                  <a:spcPct val="83000"/>
                </a:spcAft>
                <a:buClr>
                  <a:srgbClr val="00539D"/>
                </a:buClr>
              </a:pPr>
              <a:r>
                <a:rPr lang="pt-BR" b="1" dirty="0" smtClean="0">
                  <a:solidFill>
                    <a:srgbClr val="00539D"/>
                  </a:solidFill>
                  <a:sym typeface="Arial" pitchFamily="-112" charset="0"/>
                </a:rPr>
                <a:t>D</a:t>
              </a:r>
              <a:r>
                <a:rPr lang="pt-BR" b="1" dirty="0">
                  <a:solidFill>
                    <a:srgbClr val="00539D"/>
                  </a:solidFill>
                  <a:sym typeface="Arial" pitchFamily="-112" charset="0"/>
                </a:rPr>
                <a:t>.</a:t>
              </a:r>
              <a:r>
                <a:rPr lang="pt-BR" b="1" dirty="0">
                  <a:sym typeface="Arial" pitchFamily="-112" charset="0"/>
                </a:rPr>
                <a:t>	</a:t>
              </a:r>
            </a:p>
          </p:txBody>
        </p:sp>
        <p:pic>
          <p:nvPicPr>
            <p:cNvPr id="355344" name="Picture 22" descr="m3_254"/>
            <p:cNvPicPr>
              <a:picLocks noChangeAspect="1" noChangeArrowheads="1"/>
            </p:cNvPicPr>
            <p:nvPr/>
          </p:nvPicPr>
          <p:blipFill>
            <a:blip r:embed="rId12"/>
            <a:srcRect t="80086"/>
            <a:stretch>
              <a:fillRect/>
            </a:stretch>
          </p:blipFill>
          <p:spPr bwMode="auto">
            <a:xfrm>
              <a:off x="1030" y="3414"/>
              <a:ext cx="432" cy="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5345" name="Picture 25" descr="m3_254"/>
            <p:cNvPicPr>
              <a:picLocks noChangeAspect="1" noChangeArrowheads="1"/>
            </p:cNvPicPr>
            <p:nvPr/>
          </p:nvPicPr>
          <p:blipFill>
            <a:blip r:embed="rId12"/>
            <a:srcRect t="61176" b="19914"/>
            <a:stretch>
              <a:fillRect/>
            </a:stretch>
          </p:blipFill>
          <p:spPr bwMode="auto">
            <a:xfrm>
              <a:off x="1030" y="2857"/>
              <a:ext cx="432" cy="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5346" name="Picture 26" descr="m3_254"/>
            <p:cNvPicPr>
              <a:picLocks noChangeAspect="1" noChangeArrowheads="1"/>
            </p:cNvPicPr>
            <p:nvPr/>
          </p:nvPicPr>
          <p:blipFill>
            <a:blip r:embed="rId12"/>
            <a:srcRect t="40140" b="39714"/>
            <a:stretch>
              <a:fillRect/>
            </a:stretch>
          </p:blipFill>
          <p:spPr bwMode="auto">
            <a:xfrm>
              <a:off x="1030" y="2245"/>
              <a:ext cx="432" cy="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5347" name="Picture 27" descr="m3_254"/>
            <p:cNvPicPr>
              <a:picLocks noChangeAspect="1" noChangeArrowheads="1"/>
            </p:cNvPicPr>
            <p:nvPr/>
          </p:nvPicPr>
          <p:blipFill>
            <a:blip r:embed="rId12"/>
            <a:srcRect t="20844" b="59860"/>
            <a:stretch>
              <a:fillRect/>
            </a:stretch>
          </p:blipFill>
          <p:spPr bwMode="auto">
            <a:xfrm>
              <a:off x="1030" y="1684"/>
              <a:ext cx="432" cy="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Picture 11" descr="Example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3088" y="1638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57392" name="Picture 22" descr="Math Proto Interface2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hidden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7393" name="Picture 23" descr="Ch01 Ch Head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hidden">
            <a:xfrm>
              <a:off x="0" y="0"/>
              <a:ext cx="5760" cy="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7380" name="TPAnswers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 bwMode="hidden">
          <a:xfrm>
            <a:off x="6629400" y="3733800"/>
            <a:ext cx="1447800" cy="1524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A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C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z="200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82278" name="Oval 6"/>
          <p:cNvSpPr>
            <a:spLocks noChangeArrowheads="1"/>
          </p:cNvSpPr>
          <p:nvPr/>
        </p:nvSpPr>
        <p:spPr bwMode="auto">
          <a:xfrm>
            <a:off x="1042988" y="4776787"/>
            <a:ext cx="404812" cy="404813"/>
          </a:xfrm>
          <a:prstGeom prst="ellipse">
            <a:avLst/>
          </a:prstGeom>
          <a:solidFill>
            <a:srgbClr val="FFCC00"/>
          </a:solidFill>
          <a:ln w="25400">
            <a:solidFill>
              <a:srgbClr val="E01B2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279" name="TPAnswers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2781300"/>
            <a:ext cx="27908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112" charset="0"/>
              </a:rPr>
              <a:t>A.</a:t>
            </a:r>
            <a:r>
              <a:rPr lang="pt-BR" sz="2400" b="1" dirty="0">
                <a:sym typeface="Arial" pitchFamily="-112" charset="0"/>
              </a:rPr>
              <a:t>	10 percent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112" charset="0"/>
              </a:rPr>
              <a:t>B.</a:t>
            </a:r>
            <a:r>
              <a:rPr lang="pt-BR" sz="2400" b="1" dirty="0">
                <a:sym typeface="Arial" pitchFamily="-112" charset="0"/>
              </a:rPr>
              <a:t>	15 percent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112" charset="0"/>
              </a:rPr>
              <a:t>C.</a:t>
            </a:r>
            <a:r>
              <a:rPr lang="pt-BR" sz="2400" b="1" dirty="0">
                <a:sym typeface="Arial" pitchFamily="-112" charset="0"/>
              </a:rPr>
              <a:t>	20 percent</a:t>
            </a:r>
          </a:p>
          <a:p>
            <a:pPr marL="533400" indent="-533400">
              <a:spcBef>
                <a:spcPct val="83000"/>
              </a:spcBef>
              <a:spcAft>
                <a:spcPct val="83000"/>
              </a:spcAft>
              <a:buClr>
                <a:srgbClr val="00539D"/>
              </a:buClr>
            </a:pPr>
            <a:r>
              <a:rPr lang="pt-BR" sz="2400" b="1" dirty="0">
                <a:solidFill>
                  <a:srgbClr val="00539D"/>
                </a:solidFill>
                <a:sym typeface="Arial" pitchFamily="-112" charset="0"/>
              </a:rPr>
              <a:t>D.</a:t>
            </a:r>
            <a:r>
              <a:rPr lang="pt-BR" sz="2400" b="1" dirty="0">
                <a:sym typeface="Arial" pitchFamily="-112" charset="0"/>
              </a:rPr>
              <a:t>	25 percent</a:t>
            </a:r>
          </a:p>
        </p:txBody>
      </p:sp>
      <p:sp>
        <p:nvSpPr>
          <p:cNvPr id="182280" name="TPQuestion"/>
          <p:cNvSpPr>
            <a:spLocks noChangeArrowheads="1"/>
          </p:cNvSpPr>
          <p:nvPr/>
        </p:nvSpPr>
        <p:spPr bwMode="auto">
          <a:xfrm>
            <a:off x="685800" y="1800225"/>
            <a:ext cx="8020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539D"/>
                </a:solidFill>
              </a:rPr>
              <a:t>The original price of a DVD was $30. The sale price is $</a:t>
            </a:r>
            <a:r>
              <a:rPr lang="en-US" sz="2400" b="1" dirty="0" smtClean="0">
                <a:solidFill>
                  <a:srgbClr val="00539D"/>
                </a:solidFill>
              </a:rPr>
              <a:t>24. </a:t>
            </a:r>
            <a:r>
              <a:rPr lang="en-US" sz="2400" b="1" dirty="0">
                <a:solidFill>
                  <a:srgbClr val="00539D"/>
                </a:solidFill>
              </a:rPr>
              <a:t>What is the percent of decrease?</a:t>
            </a:r>
            <a:endParaRPr lang="en-US" sz="2400" dirty="0">
              <a:solidFill>
                <a:srgbClr val="00539D"/>
              </a:solidFill>
            </a:endParaRPr>
          </a:p>
        </p:txBody>
      </p:sp>
      <p:pic>
        <p:nvPicPr>
          <p:cNvPr id="357387" name="Picture 14" descr="Math NAV-BKD2">
            <a:hlinkClick r:id="" action="ppaction://hlinkshowjump?jump=previousslide" highlightClick="1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hidden">
          <a:xfrm>
            <a:off x="7708900" y="6465888"/>
            <a:ext cx="4619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388" name="Picture 15" descr="Math NAV-FWD_DEAD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hidden">
          <a:xfrm>
            <a:off x="8180388" y="6465888"/>
            <a:ext cx="461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389" name="Picture 18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hidden">
          <a:xfrm>
            <a:off x="7239000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7390" name="Picture 20" descr="FiveMinuteCheck"/>
          <p:cNvPicPr>
            <a:picLocks noChangeAspect="1" noChangeArrowheads="1"/>
          </p:cNvPicPr>
          <p:nvPr/>
        </p:nvPicPr>
        <p:blipFill>
          <a:blip r:embed="rId11"/>
          <a:srcRect t="5835"/>
          <a:stretch>
            <a:fillRect/>
          </a:stretch>
        </p:blipFill>
        <p:spPr bwMode="auto">
          <a:xfrm>
            <a:off x="1255713" y="619125"/>
            <a:ext cx="3657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98" name="Picture 26" descr="CAStdPrac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4338" y="1231900"/>
            <a:ext cx="2017712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Example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09600" y="180022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8" grpId="0" animBg="1"/>
      <p:bldP spid="182279" grpId="0" autoUpdateAnimBg="0"/>
      <p:bldP spid="18228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 descr="Vocab Hea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2003425"/>
            <a:ext cx="352901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057275" y="2627312"/>
            <a:ext cx="3819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variable</a:t>
            </a:r>
          </a:p>
        </p:txBody>
      </p:sp>
      <p:pic>
        <p:nvPicPr>
          <p:cNvPr id="50181" name="Picture 5" descr="Main Idea Head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0138" y="784225"/>
            <a:ext cx="352901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057275" y="1241425"/>
            <a:ext cx="7553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Evaluate expressions and identify properties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44040" name="Picture 8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hidden">
          <a:xfrm>
            <a:off x="8682037" y="6465888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9" descr="LH_1-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1066800" y="5269468"/>
            <a:ext cx="3895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1313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order of </a:t>
            </a:r>
            <a:r>
              <a:rPr lang="en-US" sz="2400" dirty="0" smtClean="0">
                <a:solidFill>
                  <a:srgbClr val="000000"/>
                </a:solidFill>
              </a:rPr>
              <a:t>operations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57275" y="351686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1313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algebraic expression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66800" y="4355068"/>
            <a:ext cx="31598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1313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numerical expression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6800" y="6031468"/>
            <a:ext cx="556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1313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addition &amp; multiplication properties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utoUpdateAnimBg="0"/>
      <p:bldP spid="50183" grpId="0" build="p" autoUpdateAnimBg="0" advAuto="0"/>
      <p:bldP spid="50186" grpId="0" build="p" autoUpdateAnimBg="0"/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5" descr="LH_1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6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8682037" y="6489700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057275" y="1503363"/>
            <a:ext cx="7691438" cy="4819649"/>
            <a:chOff x="666" y="947"/>
            <a:chExt cx="4845" cy="3036"/>
          </a:xfrm>
        </p:grpSpPr>
        <p:sp>
          <p:nvSpPr>
            <p:cNvPr id="46087" name="Rectangle 4"/>
            <p:cNvSpPr>
              <a:spLocks noChangeArrowheads="1"/>
            </p:cNvSpPr>
            <p:nvPr/>
          </p:nvSpPr>
          <p:spPr bwMode="auto">
            <a:xfrm>
              <a:off x="666" y="947"/>
              <a:ext cx="4845" cy="3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20000"/>
                </a:spcBef>
                <a:tabLst>
                  <a:tab pos="914400" algn="l"/>
                </a:tabLst>
              </a:pPr>
              <a:r>
                <a:rPr lang="en-US" sz="2400" b="1" dirty="0">
                  <a:solidFill>
                    <a:srgbClr val="E01B22"/>
                  </a:solidFill>
                  <a:ea typeface="Times New Roman" pitchFamily="-112" charset="0"/>
                  <a:cs typeface="Times New Roman" pitchFamily="-112" charset="0"/>
                </a:rPr>
                <a:t>Standard 7AF1.2</a:t>
              </a:r>
              <a:r>
                <a:rPr lang="en-US" sz="2400" b="1" dirty="0">
                  <a:solidFill>
                    <a:srgbClr val="FF0000"/>
                  </a:solidFill>
                  <a:ea typeface="Times New Roman" pitchFamily="-112" charset="0"/>
                  <a:cs typeface="Times New Roman" pitchFamily="-112" charset="0"/>
                </a:rPr>
                <a:t>  </a:t>
              </a:r>
              <a:r>
                <a:rPr lang="en-US" sz="2400" b="1" dirty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Use the correct order of operations to evaluate algebraic expressions such as 3(2</a:t>
              </a:r>
              <a:r>
                <a:rPr lang="en-US" sz="2400" b="1" i="1" dirty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x </a:t>
              </a:r>
              <a:r>
                <a:rPr lang="en-US" sz="2400" b="1" dirty="0">
                  <a:solidFill>
                    <a:srgbClr val="00539D"/>
                  </a:solidFill>
                  <a:latin typeface="UniMath-Bold" charset="0"/>
                  <a:ea typeface="Times New Roman" pitchFamily="-112" charset="0"/>
                  <a:cs typeface="Times New Roman" pitchFamily="-112" charset="0"/>
                </a:rPr>
                <a:t>+ </a:t>
              </a:r>
              <a:r>
                <a:rPr lang="en-US" sz="2400" b="1" dirty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5)</a:t>
              </a:r>
              <a:r>
                <a:rPr lang="en-US" sz="2400" b="1" baseline="40000" dirty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2</a:t>
              </a:r>
              <a:r>
                <a:rPr lang="en-US" sz="2400" b="1" dirty="0" smtClean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.</a:t>
              </a:r>
            </a:p>
            <a:p>
              <a:pPr>
                <a:spcBef>
                  <a:spcPct val="20000"/>
                </a:spcBef>
                <a:tabLst>
                  <a:tab pos="914400" algn="l"/>
                </a:tabLst>
              </a:pPr>
              <a:endParaRPr lang="en-US" sz="2400" b="1" dirty="0" smtClean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endParaRPr>
            </a:p>
            <a:p>
              <a:pPr>
                <a:spcBef>
                  <a:spcPct val="20000"/>
                </a:spcBef>
                <a:tabLst>
                  <a:tab pos="914400" algn="l"/>
                </a:tabLst>
              </a:pPr>
              <a:r>
                <a:rPr lang="en-US" sz="2400" b="1" dirty="0">
                  <a:solidFill>
                    <a:srgbClr val="E01B22"/>
                  </a:solidFill>
                  <a:ea typeface="Times New Roman" pitchFamily="-112" charset="0"/>
                  <a:cs typeface="Times New Roman" pitchFamily="-112" charset="0"/>
                </a:rPr>
                <a:t>	Standard 7AF1.3</a:t>
              </a:r>
              <a:r>
                <a:rPr lang="en-US" sz="2400" b="1" dirty="0">
                  <a:solidFill>
                    <a:srgbClr val="FF0000"/>
                  </a:solidFill>
                  <a:ea typeface="Times New Roman" pitchFamily="-112" charset="0"/>
                  <a:cs typeface="Times New Roman" pitchFamily="-112" charset="0"/>
                </a:rPr>
                <a:t>  </a:t>
              </a:r>
              <a:r>
                <a:rPr lang="en-US" sz="2400" b="1" dirty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Simplify numerical expressions by applying properties of rational numbers (e.g. identity,</a:t>
              </a:r>
              <a:r>
                <a:rPr lang="en-US" sz="2400" dirty="0" smtClean="0">
                  <a:solidFill>
                    <a:srgbClr val="000000"/>
                  </a:solidFill>
                  <a:ea typeface="Times New Roman" pitchFamily="-112" charset="0"/>
                  <a:cs typeface="Times New Roman" pitchFamily="-112" charset="0"/>
                </a:rPr>
                <a:t> </a:t>
              </a:r>
              <a:r>
                <a:rPr lang="en-US" sz="2400" b="1" dirty="0" smtClean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distributive</a:t>
              </a:r>
              <a:r>
                <a:rPr lang="en-US" sz="2400" b="1" dirty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, associative, commutative) and justify the process used</a:t>
              </a:r>
              <a:r>
                <a:rPr lang="en-US" sz="2400" b="1" dirty="0" smtClean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.</a:t>
              </a:r>
            </a:p>
            <a:p>
              <a:pPr>
                <a:spcBef>
                  <a:spcPct val="20000"/>
                </a:spcBef>
                <a:tabLst>
                  <a:tab pos="914400" algn="l"/>
                </a:tabLst>
              </a:pPr>
              <a:r>
                <a:rPr lang="en-US" sz="2400" b="1" dirty="0" smtClean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 </a:t>
              </a:r>
              <a:endParaRPr lang="en-US" sz="2400" b="1" dirty="0">
                <a:solidFill>
                  <a:srgbClr val="00539D"/>
                </a:solidFill>
                <a:ea typeface="Times New Roman" pitchFamily="-112" charset="0"/>
                <a:cs typeface="Times New Roman" pitchFamily="-112" charset="0"/>
              </a:endParaRPr>
            </a:p>
            <a:p>
              <a:pPr>
                <a:spcBef>
                  <a:spcPct val="20000"/>
                </a:spcBef>
                <a:tabLst>
                  <a:tab pos="914400" algn="l"/>
                </a:tabLst>
              </a:pPr>
              <a:r>
                <a:rPr lang="en-US" sz="2400" b="1" dirty="0">
                  <a:solidFill>
                    <a:srgbClr val="E01B22"/>
                  </a:solidFill>
                  <a:ea typeface="Times New Roman" pitchFamily="-112" charset="0"/>
                  <a:cs typeface="Times New Roman" pitchFamily="-112" charset="0"/>
                </a:rPr>
                <a:t>Standard 7AF1.4 </a:t>
              </a:r>
              <a:r>
                <a:rPr lang="en-US" sz="2400" b="1" dirty="0">
                  <a:solidFill>
                    <a:srgbClr val="FF0000"/>
                  </a:solidFill>
                  <a:ea typeface="Times New Roman" pitchFamily="-112" charset="0"/>
                  <a:cs typeface="Times New Roman" pitchFamily="-112" charset="0"/>
                </a:rPr>
                <a:t> </a:t>
              </a:r>
              <a:r>
                <a:rPr lang="en-US" sz="2400" b="1" dirty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Use algebraic terminology </a:t>
              </a:r>
              <a:br>
                <a:rPr lang="en-US" sz="2400" b="1" dirty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</a:br>
              <a:r>
                <a:rPr lang="en-US" sz="2400" b="1" dirty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(e.g. variable,</a:t>
              </a:r>
              <a:r>
                <a:rPr lang="en-US" sz="2400" dirty="0">
                  <a:solidFill>
                    <a:srgbClr val="000000"/>
                  </a:solidFill>
                  <a:ea typeface="Times New Roman" pitchFamily="-112" charset="0"/>
                  <a:cs typeface="Times New Roman" pitchFamily="-112" charset="0"/>
                </a:rPr>
                <a:t> equation, term, coefficient, inequality, </a:t>
              </a:r>
              <a:r>
                <a:rPr lang="en-US" sz="2400" b="1" dirty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expression,</a:t>
              </a:r>
              <a:r>
                <a:rPr lang="en-US" sz="2400" dirty="0">
                  <a:solidFill>
                    <a:srgbClr val="000000"/>
                  </a:solidFill>
                  <a:ea typeface="Times New Roman" pitchFamily="-112" charset="0"/>
                  <a:cs typeface="Times New Roman" pitchFamily="-112" charset="0"/>
                </a:rPr>
                <a:t> constant) </a:t>
              </a:r>
              <a:r>
                <a:rPr lang="en-US" sz="2400" b="1" dirty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correctly</a:t>
              </a:r>
              <a:r>
                <a:rPr lang="en-US" b="1" dirty="0">
                  <a:solidFill>
                    <a:srgbClr val="00539D"/>
                  </a:solidFill>
                  <a:ea typeface="Times New Roman" pitchFamily="-112" charset="0"/>
                  <a:cs typeface="Times New Roman" pitchFamily="-112" charset="0"/>
                </a:rPr>
                <a:t>.</a:t>
              </a:r>
            </a:p>
          </p:txBody>
        </p:sp>
        <p:pic>
          <p:nvPicPr>
            <p:cNvPr id="46088" name="Picture 7" descr="key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72" y="2025"/>
              <a:ext cx="541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6086" name="Picture 12" descr="CA STDS IC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7763" y="765175"/>
            <a:ext cx="43783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5" descr="LH_1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hidden">
          <a:xfrm>
            <a:off x="0" y="0"/>
            <a:ext cx="91440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6" descr="Math NAV-LessBack2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hidden">
          <a:xfrm>
            <a:off x="8692677" y="6509312"/>
            <a:ext cx="46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9415" name="Picture 7" descr="MAC3_p02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5300" y="1214438"/>
            <a:ext cx="813593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81400" y="40386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pple Chancery"/>
                <a:cs typeface="Apple Chancery"/>
              </a:rPr>
              <a:t>Remember:</a:t>
            </a:r>
            <a:endParaRPr lang="en-US" sz="2800" dirty="0">
              <a:latin typeface="Apple Chancery"/>
              <a:cs typeface="Apple Chancer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76200" y="4529554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oper Black"/>
                <a:cs typeface="Cooper Black"/>
              </a:rPr>
              <a:t>P</a:t>
            </a:r>
            <a:r>
              <a:rPr lang="en-US" dirty="0" smtClean="0">
                <a:latin typeface="Arial"/>
                <a:cs typeface="Arial"/>
              </a:rPr>
              <a:t>arenthesis</a:t>
            </a:r>
            <a:r>
              <a:rPr lang="en-US" sz="4000" dirty="0" smtClean="0">
                <a:latin typeface="Arial"/>
                <a:cs typeface="Arial"/>
              </a:rPr>
              <a:t>,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4539734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oper Black"/>
                <a:cs typeface="Cooper Black"/>
              </a:rPr>
              <a:t>E</a:t>
            </a:r>
            <a:r>
              <a:rPr lang="en-US" dirty="0" smtClean="0">
                <a:latin typeface="Arial"/>
                <a:cs typeface="Arial"/>
              </a:rPr>
              <a:t>xponents</a:t>
            </a:r>
            <a:r>
              <a:rPr lang="en-US" sz="4000" dirty="0" smtClean="0">
                <a:latin typeface="Arial"/>
                <a:cs typeface="Arial"/>
              </a:rPr>
              <a:t>,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4539734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ooper Black"/>
                <a:cs typeface="Cooper Black"/>
              </a:rPr>
              <a:t>M</a:t>
            </a:r>
            <a:r>
              <a:rPr lang="en-US" dirty="0" smtClean="0">
                <a:latin typeface="Arial"/>
                <a:cs typeface="Arial"/>
              </a:rPr>
              <a:t>ultiplication </a:t>
            </a:r>
            <a:r>
              <a:rPr lang="en-US" sz="2400" dirty="0" smtClean="0">
                <a:latin typeface="Arial Rounded MT Bold"/>
                <a:cs typeface="Arial Rounded MT Bold"/>
              </a:rPr>
              <a:t>or</a:t>
            </a:r>
            <a:r>
              <a:rPr lang="en-US" sz="2400" dirty="0" smtClean="0">
                <a:latin typeface="Apple Chancery"/>
                <a:cs typeface="Apple Chancery"/>
              </a:rPr>
              <a:t> </a:t>
            </a:r>
            <a:r>
              <a:rPr lang="en-US" sz="4000" dirty="0" smtClean="0">
                <a:latin typeface="Cooper Black"/>
                <a:cs typeface="Cooper Black"/>
              </a:rPr>
              <a:t>D</a:t>
            </a:r>
            <a:r>
              <a:rPr lang="en-US" dirty="0" smtClean="0">
                <a:latin typeface="Arial"/>
                <a:cs typeface="Arial"/>
              </a:rPr>
              <a:t>ivision</a:t>
            </a:r>
            <a:r>
              <a:rPr lang="en-US" sz="4000" dirty="0" smtClean="0">
                <a:latin typeface="Arial"/>
                <a:cs typeface="Arial"/>
              </a:rPr>
              <a:t>,</a:t>
            </a:r>
            <a:endParaRPr lang="en-US" sz="4000" dirty="0"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58218" y="4529554"/>
            <a:ext cx="31038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Cooper Black"/>
                <a:cs typeface="Cooper Black"/>
              </a:rPr>
              <a:t>A</a:t>
            </a:r>
            <a:r>
              <a:rPr lang="en-US" dirty="0" smtClean="0">
                <a:latin typeface="Arial"/>
                <a:cs typeface="Arial"/>
              </a:rPr>
              <a:t>ddition </a:t>
            </a:r>
            <a:r>
              <a:rPr lang="en-US" sz="2400" dirty="0" smtClean="0">
                <a:latin typeface="Arial Rounded MT Bold"/>
                <a:cs typeface="Arial Rounded MT Bold"/>
              </a:rPr>
              <a:t>or</a:t>
            </a:r>
            <a:r>
              <a:rPr lang="en-US" sz="2400" dirty="0" smtClean="0">
                <a:latin typeface="Apple Chancery"/>
                <a:cs typeface="Apple Chancery"/>
              </a:rPr>
              <a:t> </a:t>
            </a:r>
            <a:r>
              <a:rPr lang="en-US" sz="4000" dirty="0" smtClean="0">
                <a:latin typeface="Cooper Black"/>
                <a:cs typeface="Cooper Black"/>
              </a:rPr>
              <a:t>S</a:t>
            </a:r>
            <a:r>
              <a:rPr lang="en-US" dirty="0" smtClean="0">
                <a:latin typeface="Arial"/>
                <a:cs typeface="Arial"/>
              </a:rPr>
              <a:t>ubtraction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92596" y="5638800"/>
            <a:ext cx="38082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Cooper Black"/>
                <a:cs typeface="Cooper Black"/>
              </a:rPr>
              <a:t>P, E, M/D, A/S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2"/>
      <p:bldP spid="7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9"/>
  <p:tag name="SLIDEGUID" val="A35E8FE0549A4BD2806884DCB5EAE138"/>
  <p:tag name="ANSWERSALIAS" val="A¤B¤C¤D"/>
  <p:tag name="RESPONSESGATHERED" val="False"/>
  <p:tag name="QUESTIONTEXT" val="5Min 1-5"/>
  <p:tag name="QUESTIONALIAS" val="5Min 1-5"/>
  <p:tag name="ANIMREMOVED" val="False"/>
</p:tagLst>
</file>

<file path=ppt/tags/tag1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1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9"/>
  <p:tag name="SLIDEGUID" val="97C8E7F91DEC43379EFCC0DE853D4DB4"/>
  <p:tag name="ANSWERSALIAS" val="A¤B¤C¤D"/>
  <p:tag name="RESPONSESGATHERED" val="False"/>
  <p:tag name="QUESTIONTEXT" val="The original price of a DVD was $30. The sale price is $24. What is the percent of decrease?"/>
  <p:tag name="QUESTIONALIAS" val="The original price of a DVD was $30. The sale price is $24. What is the percent of decrease?"/>
  <p:tag name="ANIMREMOVED" val="False"/>
</p:tagLst>
</file>

<file path=ppt/tags/tag1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1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1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GUID" val="B29BB9F17269410EA6CDD097E95B1F5A"/>
  <p:tag name="SLIDEID" val="B29BB9F17269410EA6CDD097E95B1F5A"/>
  <p:tag name="SLIDEORDER" val="1"/>
  <p:tag name="SLIDETYPE" val="Q"/>
  <p:tag name="DEMOGRAPHIC" val="False"/>
  <p:tag name="SPEEDSCORING" val="False"/>
  <p:tag name="DELIMITERS" val="3.1"/>
  <p:tag name="ANSWERSALIAS" val="A¤B"/>
  <p:tag name="QUESTIONTEXT" val="Determine whether 29 is a prime or composite number."/>
  <p:tag name="QUESTIONALIAS" val="Determine whether 29 is a prime or composite number."/>
  <p:tag name="ANIMREMOVED" val="False"/>
  <p:tag name="RESPONSESGATHERED" val="False"/>
</p:tagLst>
</file>

<file path=ppt/tags/tag2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2"/>
  <p:tag name="SLIDEGUID" val="E31B288B9AD14EEB90C071C93B7E3AB6"/>
  <p:tag name="ANSWERSALIAS" val="A¤B¤C¤D"/>
  <p:tag name="RESPONSESGATHERED" val="False"/>
  <p:tag name="QUESTIONTEXT" val="Evaluate 2(a + b)2 if a = 3 and b = 2. "/>
  <p:tag name="QUESTIONALIAS" val="Evaluate 2(a + b)2 if a = 3 and b = 2. "/>
  <p:tag name="ANIMREMOVED" val="False"/>
</p:tagLst>
</file>

<file path=ppt/tags/tag2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2"/>
  <p:tag name="TEXTLENGTH" val="4"/>
  <p:tag name="FONTSIZE" val="14"/>
  <p:tag name="BULLETTYPE" val="ppBulletArabicPeriod"/>
  <p:tag name="ANSWERTEXT" val="A&#10;B"/>
</p:tagLst>
</file>

<file path=ppt/tags/tag3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2"/>
  <p:tag name="SLIDEGUID" val="E31B288B9AD14EEB90C071C93B7E3AB6"/>
  <p:tag name="ANSWERSALIAS" val="A¤B¤C¤D"/>
  <p:tag name="RESPONSESGATHERED" val="False"/>
  <p:tag name="QUESTIONTEXT" val="Evaluate 2(a + b)2 if a = 3 and b = 2. "/>
  <p:tag name="QUESTIONALIAS" val="Evaluate 2(a + b)2 if a = 3 and b = 2. "/>
  <p:tag name="ANIMREMOVED" val="False"/>
</p:tagLst>
</file>

<file path=ppt/tags/tag3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3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73C8CB726CE24B27A68D0E8CA7E9B806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2"/>
  <p:tag name="SLIDEGUID" val="4891361D4CB84B12A326E7A66E874351"/>
  <p:tag name="ANSWERSALIAS" val="A¤B¤C¤D"/>
  <p:tag name="RESPONSESGATHERED" val="False"/>
  <p:tag name="QUESTIONTEXT" val="Evaluate the expression b2 + 3c – 5 if b = 4 and c = 2."/>
  <p:tag name="QUESTIONALIAS" val="Evaluate the expression b2 + 3c – 5 if b = 4 and c = 2."/>
  <p:tag name="ANIMREMOVED" val="False"/>
</p:tagLst>
</file>

<file path=ppt/tags/tag3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3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F29F049DD2CB444584BFA2AA51C6DFF7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SLIDEORDER" val="2"/>
  <p:tag name="SLIDEGUID" val="2930E8FA11314708BAD38E823AE76051"/>
  <p:tag name="ANSWERSALIAS" val="A¤B¤C¤D"/>
  <p:tag name="RESPONSESGATHERED" val="False"/>
  <p:tag name="QUESTIONTEXT" val="Lesson 2 CYP3"/>
  <p:tag name="QUESTIONALIAS" val="Lesson 2 CYP3"/>
  <p:tag name="ANIMREMOVED" val="False"/>
</p:tagLst>
</file>

<file path=ppt/tags/tag3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rabicPeriod"/>
  <p:tag name="ANSWERTEXT" val="A&#10;B&#10;C&#10;D"/>
</p:tagLst>
</file>

<file path=ppt/tags/tag3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3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5"/>
  <p:tag name="SLIDEGUID" val="7C09AE7C3ACF4EFB8E78E64E2A7BC031"/>
  <p:tag name="ANSWERSALIAS" val="A¤B¤C¤D"/>
  <p:tag name="RESPONSESGATHERED" val="False"/>
  <p:tag name="QUESTIONTEXT" val="Name the property shown by the statement 3 ● 2 = 2 ● 3."/>
  <p:tag name="QUESTIONALIAS" val="Name the property shown by the statement 3 ● 2 = 2 ● 3."/>
  <p:tag name="ANIMREMOVED" val="False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40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4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4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5"/>
  <p:tag name="SLIDEGUID" val="7C09AE7C3ACF4EFB8E78E64E2A7BC031"/>
  <p:tag name="ANSWERSALIAS" val="A¤B¤C¤D"/>
  <p:tag name="RESPONSESGATHERED" val="False"/>
  <p:tag name="QUESTIONTEXT" val="Name the property shown by the statement 3 ● 2 = 2 ● 3."/>
  <p:tag name="QUESTIONALIAS" val="Name the property shown by the statement 3 ● 2 = 2 ● 3."/>
  <p:tag name="ANIMREMOVED" val="False"/>
</p:tagLst>
</file>

<file path=ppt/tags/tag4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4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4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5"/>
  <p:tag name="SLIDEGUID" val="7C09AE7C3ACF4EFB8E78E64E2A7BC031"/>
  <p:tag name="ANSWERSALIAS" val="A¤B¤C¤D"/>
  <p:tag name="RESPONSESGATHERED" val="False"/>
  <p:tag name="QUESTIONTEXT" val="Name the property shown by the statement 3 ● 2 = 2 ● 3."/>
  <p:tag name="QUESTIONALIAS" val="Name the property shown by the statement 3 ● 2 = 2 ● 3."/>
  <p:tag name="ANIMREMOVED" val="False"/>
</p:tagLst>
</file>

<file path=ppt/tags/tag4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ags/tag4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4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B29BB9F17269410EA6CDD097E95B1F5A"/>
  <p:tag name="SLIDETYPE" val="Q"/>
  <p:tag name="DEMOGRAPHIC" val="False"/>
  <p:tag name="SPEEDSCORING" val="False"/>
  <p:tag name="SLIDEORDER" val="2"/>
  <p:tag name="SLIDEGUID" val="0576DC47F4B54E76852DD6737486846A"/>
  <p:tag name="DELIMITERS" val="3.1"/>
  <p:tag name="ANSWERSALIAS" val="A¤B"/>
  <p:tag name="RESPONSESGATHERED" val="False"/>
  <p:tag name="QUESTIONTEXT" val="Determine whether 36 is a prime or composite number."/>
  <p:tag name="QUESTIONALIAS" val="Determine whether 36 is a prime or composite number."/>
  <p:tag name="ANIMREMOVED" val="False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2"/>
  <p:tag name="TEXTLENGTH" val="4"/>
  <p:tag name="FONTSIZE" val="14"/>
  <p:tag name="BULLETTYPE" val="ppBulletArabicPeriod"/>
  <p:tag name="ANSWERTEXT" val="A&#10;B"/>
</p:tagLst>
</file>

<file path=ppt/tags/tag7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TLENGTH" val="37"/>
  <p:tag name="FONTSIZE" val="24"/>
  <p:tag name="BULLETTYPE" val="ppBulletAlphaUCPeriod"/>
  <p:tag name="ANSWERTEXT" val="b = 11 &#10;b = –37&#10;b = –11&#10;b = 37"/>
</p:tagLst>
</file>

<file path=ppt/tags/tag8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LIDEID" val="59BE0101329C4F169ED1183E60B3EF18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CHARTLABELS" val="0"/>
  <p:tag name="SLIDEORDER" val="9"/>
  <p:tag name="SLIDEGUID" val="6B69960E51534EB8A6BBEFF6CFE2E663"/>
  <p:tag name="ANSWERSALIAS" val="A¤B¤C¤D"/>
  <p:tag name="RESPONSESGATHERED" val="False"/>
  <p:tag name="QUESTIONTEXT" val="Write 13 percent as a fraction in simplest form. "/>
  <p:tag name="QUESTIONALIAS" val="Write 13 percent as a fraction in simplest form. "/>
  <p:tag name="ANIMREMOVED" val="False"/>
</p:tagLst>
</file>

<file path=ppt/tags/tag9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OLDNUMANSWERS" val="4"/>
  <p:tag name="TEXTLENGTH" val="10"/>
  <p:tag name="FONTSIZE" val="20"/>
  <p:tag name="BULLETTYPE" val="ppBulletAlphaUCPeriod"/>
  <p:tag name="ANSWERTEXT" val="A&#10;B&#10;C&#10;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1216</Words>
  <Application>Microsoft Macintosh PowerPoint</Application>
  <PresentationFormat>On-screen Show (4:3)</PresentationFormat>
  <Paragraphs>219</Paragraphs>
  <Slides>25</Slides>
  <Notes>25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Splash Screen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EUSD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Splash Screen</dc:title>
  <dc:creator>Michael Mitchell</dc:creator>
  <cp:lastModifiedBy>MMitchell</cp:lastModifiedBy>
  <cp:revision>61</cp:revision>
  <dcterms:created xsi:type="dcterms:W3CDTF">2010-08-16T00:18:13Z</dcterms:created>
  <dcterms:modified xsi:type="dcterms:W3CDTF">2010-08-16T00:42:32Z</dcterms:modified>
</cp:coreProperties>
</file>