
<file path=[Content_Types].xml><?xml version="1.0" encoding="utf-8"?>
<Types xmlns="http://schemas.openxmlformats.org/package/2006/content-types">
  <Override PartName="/ppt/slides/slide14.xml" ContentType="application/vnd.openxmlformats-officedocument.presentationml.slide+xml"/>
  <Override PartName="/ppt/slideLayouts/slideLayout8.xml" ContentType="application/vnd.openxmlformats-officedocument.presentationml.slideLayout+xml"/>
  <Override PartName="/ppt/tags/tag11.xml" ContentType="application/vnd.openxmlformats-officedocument.presentationml.tags+xml"/>
  <Override PartName="/ppt/tags/tag30.xml" ContentType="application/vnd.openxmlformats-officedocument.presentationml.tags+xml"/>
  <Override PartName="/ppt/tags/tag1.xml" ContentType="application/vnd.openxmlformats-officedocument.presentationml.tags+xml"/>
  <Override PartName="/ppt/tags/tag46.xml" ContentType="application/vnd.openxmlformats-officedocument.presentationml.tags+xml"/>
  <Override PartName="/ppt/tags/tag27.xml" ContentType="application/vnd.openxmlformats-officedocument.presentationml.tags+xml"/>
  <Default Extension="bin" ContentType="application/vnd.openxmlformats-officedocument.presentationml.printerSettings"/>
  <Override PartName="/ppt/notesSlides/notesSlide13.xml" ContentType="application/vnd.openxmlformats-officedocument.presentationml.notesSlide+xml"/>
  <Override PartName="/ppt/notesSlides/notesSlide2.xml" ContentType="application/vnd.openxmlformats-officedocument.presentationml.notesSlide+xml"/>
  <Override PartName="/ppt/slides/slide18.xml" ContentType="application/vnd.openxmlformats-officedocument.presentationml.slide+xml"/>
  <Override PartName="/ppt/tags/tag15.xml" ContentType="application/vnd.openxmlformats-officedocument.presentationml.tags+xml"/>
  <Override PartName="/ppt/slides/slide3.xml" ContentType="application/vnd.openxmlformats-officedocument.presentationml.slide+xml"/>
  <Override PartName="/ppt/slideLayouts/slideLayout1.xml" ContentType="application/vnd.openxmlformats-officedocument.presentationml.slideLayout+xml"/>
  <Override PartName="/ppt/tags/tag34.xml" ContentType="application/vnd.openxmlformats-officedocument.presentationml.tags+xml"/>
  <Override PartName="/ppt/slides/slide23.xml" ContentType="application/vnd.openxmlformats-officedocument.presentationml.slide+xml"/>
  <Override PartName="/ppt/theme/theme1.xml" ContentType="application/vnd.openxmlformats-officedocument.theme+xml"/>
  <Override PartName="/ppt/tags/tag5.xml" ContentType="application/vnd.openxmlformats-officedocument.presentationml.tags+xml"/>
  <Override PartName="/ppt/tags/tag20.xml" ContentType="application/vnd.openxmlformats-officedocument.presentationml.tags+xml"/>
  <Override PartName="/ppt/slideLayouts/slideLayout10.xml" ContentType="application/vnd.openxmlformats-officedocument.presentationml.slideLayout+xml"/>
  <Override PartName="/ppt/notesSlides/notesSlide17.xml" ContentType="application/vnd.openxmlformats-officedocument.presentationml.notesSlide+xml"/>
  <Override PartName="/ppt/notesSlides/notesSlide6.xml" ContentType="application/vnd.openxmlformats-officedocument.presentationml.notesSlide+xml"/>
  <Override PartName="/ppt/notesSlides/notesSlide22.xml" ContentType="application/vnd.openxmlformats-officedocument.presentationml.notesSlide+xml"/>
  <Override PartName="/ppt/tags/tag38.xml" ContentType="application/vnd.openxmlformats-officedocument.presentationml.tags+xml"/>
  <Override PartName="/ppt/slideLayouts/slideLayout5.xml" ContentType="application/vnd.openxmlformats-officedocument.presentationml.slideLayout+xml"/>
  <Override PartName="/ppt/tags/tag9.xml" ContentType="application/vnd.openxmlformats-officedocument.presentationml.tags+xml"/>
  <Override PartName="/ppt/slides/slide11.xml" ContentType="application/vnd.openxmlformats-officedocument.presentationml.slide+xml"/>
  <Override PartName="/ppt/tags/tag19.xml" ContentType="application/vnd.openxmlformats-officedocument.presentationml.tags+xml"/>
  <Override PartName="/ppt/slides/slide7.xml" ContentType="application/vnd.openxmlformats-officedocument.presentationml.slide+xml"/>
  <Override PartName="/ppt/tags/tag24.xml" ContentType="application/vnd.openxmlformats-officedocument.presentationml.tags+xml"/>
  <Override PartName="/ppt/tags/tag43.xml" ContentType="application/vnd.openxmlformats-officedocument.presentationml.tags+xml"/>
  <Override PartName="/ppt/notesSlides/notesSlide8.xml" ContentType="application/vnd.openxmlformats-officedocument.presentationml.notesSlide+xml"/>
  <Override PartName="/ppt/notesSlides/notesSlide26.xml" ContentType="application/vnd.openxmlformats-officedocument.presentationml.notesSlide+xml"/>
  <Override PartName="/ppt/slideLayouts/slideLayout9.xml" ContentType="application/vnd.openxmlformats-officedocument.presentationml.slideLayout+xml"/>
  <Override PartName="/ppt/slides/slide15.xml" ContentType="application/vnd.openxmlformats-officedocument.presentationml.slide+xml"/>
  <Override PartName="/ppt/tags/tag12.xml" ContentType="application/vnd.openxmlformats-officedocument.presentationml.tags+xml"/>
  <Override PartName="/ppt/tags/tag31.xml" ContentType="application/vnd.openxmlformats-officedocument.presentationml.tags+xml"/>
  <Override PartName="/ppt/tags/tag2.xml" ContentType="application/vnd.openxmlformats-officedocument.presentationml.tags+xml"/>
  <Override PartName="/ppt/tags/tag28.xml" ContentType="application/vnd.openxmlformats-officedocument.presentationml.tags+xml"/>
  <Override PartName="/ppt/slides/slide20.xml" ContentType="application/vnd.openxmlformats-officedocument.presentationml.slide+xml"/>
  <Override PartName="/ppt/tags/tag47.xml" ContentType="application/vnd.openxmlformats-officedocument.presentationml.tags+xml"/>
  <Override PartName="/ppt/tags/tag50.xml" ContentType="application/vnd.openxmlformats-officedocument.presentationml.tags+xml"/>
  <Override PartName="/ppt/presProps.xml" ContentType="application/vnd.openxmlformats-officedocument.presentationml.presProps+xml"/>
  <Override PartName="/ppt/notesSlides/notesSlide14.xml" ContentType="application/vnd.openxmlformats-officedocument.presentationml.notesSlide+xml"/>
  <Override PartName="/ppt/notesSlides/notesSlide3.xml" ContentType="application/vnd.openxmlformats-officedocument.presentationml.notesSlide+xml"/>
  <Override PartName="/ppt/slides/slide19.xml" ContentType="application/vnd.openxmlformats-officedocument.presentationml.slide+xml"/>
  <Override PartName="/ppt/tags/tag16.xml" ContentType="application/vnd.openxmlformats-officedocument.presentationml.tags+xml"/>
  <Override PartName="/ppt/slides/slide4.xml" ContentType="application/vnd.openxmlformats-officedocument.presentationml.slide+xml"/>
  <Override PartName="/ppt/slideLayouts/slideLayout2.xml" ContentType="application/vnd.openxmlformats-officedocument.presentationml.slideLayout+xml"/>
  <Override PartName="/ppt/tags/tag35.xml" ContentType="application/vnd.openxmlformats-officedocument.presentationml.tags+xml"/>
  <Override PartName="/ppt/slides/slide24.xml" ContentType="application/vnd.openxmlformats-officedocument.presentationml.slide+xml"/>
  <Override PartName="/ppt/theme/theme2.xml" ContentType="application/vnd.openxmlformats-officedocument.theme+xml"/>
  <Override PartName="/ppt/tags/tag6.xml" ContentType="application/vnd.openxmlformats-officedocument.presentationml.tags+xml"/>
  <Override PartName="/ppt/tags/tag21.xml" ContentType="application/vnd.openxmlformats-officedocument.presentationml.tags+xml"/>
  <Override PartName="/ppt/tags/tag40.xml" ContentType="application/vnd.openxmlformats-officedocument.presentationml.tags+xml"/>
  <Override PartName="/ppt/slideLayouts/slideLayout11.xml" ContentType="application/vnd.openxmlformats-officedocument.presentationml.slideLayout+xml"/>
  <Override PartName="/ppt/notesSlides/notesSlide18.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Default Extension="jpeg" ContentType="image/jpeg"/>
  <Override PartName="/ppt/notesSlides/notesSlide23.xml" ContentType="application/vnd.openxmlformats-officedocument.presentationml.notesSlide+xml"/>
  <Override PartName="/ppt/tags/tag39.xml" ContentType="application/vnd.openxmlformats-officedocument.presentationml.tags+xml"/>
  <Override PartName="/ppt/slides/slide12.xml" ContentType="application/vnd.openxmlformats-officedocument.presentationml.slide+xml"/>
  <Override PartName="/ppt/slides/slide8.xml" ContentType="application/vnd.openxmlformats-officedocument.presentationml.slide+xml"/>
  <Override PartName="/ppt/slideLayouts/slideLayout6.xml" ContentType="application/vnd.openxmlformats-officedocument.presentationml.slideLayout+xml"/>
  <Override PartName="/ppt/tags/tag25.xml" ContentType="application/vnd.openxmlformats-officedocument.presentationml.tags+xml"/>
  <Override PartName="/ppt/tags/tag44.xml" ContentType="application/vnd.openxmlformats-officedocument.presentationml.tags+xml"/>
  <Override PartName="/ppt/notesSlides/notesSlide9.xml" ContentType="application/vnd.openxmlformats-officedocument.presentationml.notesSlide+xml"/>
  <Override PartName="/ppt/notesSlides/notesSlide11.xml" ContentType="application/vnd.openxmlformats-officedocument.presentationml.notesSlide+xml"/>
  <Default Extension="rels" ContentType="application/vnd.openxmlformats-package.relationships+xml"/>
  <Override PartName="/ppt/slides/slide16.xml" ContentType="application/vnd.openxmlformats-officedocument.presentationml.slide+xml"/>
  <Override PartName="/ppt/tags/tag13.xml" ContentType="application/vnd.openxmlformats-officedocument.presentationml.tags+xml"/>
  <Override PartName="/ppt/tags/tag32.xml" ContentType="application/vnd.openxmlformats-officedocument.presentationml.tags+xml"/>
  <Override PartName="/ppt/tags/tag3.xml" ContentType="application/vnd.openxmlformats-officedocument.presentationml.tags+xml"/>
  <Override PartName="/ppt/tags/tag29.xml" ContentType="application/vnd.openxmlformats-officedocument.presentationml.tags+xml"/>
  <Override PartName="/ppt/slides/slide21.xml" ContentType="application/vnd.openxmlformats-officedocument.presentationml.slide+xml"/>
  <Override PartName="/ppt/slides/slide1.xml" ContentType="application/vnd.openxmlformats-officedocument.presentationml.slide+xml"/>
  <Override PartName="/ppt/tags/tag48.xml" ContentType="application/vnd.openxmlformats-officedocument.presentationml.tags+xml"/>
  <Override PartName="/ppt/notesSlides/notesSlide15.xml" ContentType="application/vnd.openxmlformats-officedocument.presentationml.notesSlide+xml"/>
  <Override PartName="/ppt/notesSlides/notesSlide4.xml" ContentType="application/vnd.openxmlformats-officedocument.presentationml.notesSlide+xml"/>
  <Override PartName="/ppt/notesSlides/notesSlide20.xml" ContentType="application/vnd.openxmlformats-officedocument.presentationml.notes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s/slide25.xml" ContentType="application/vnd.openxmlformats-officedocument.presentationml.slide+xml"/>
  <Override PartName="/ppt/tags/tag36.xml" ContentType="application/vnd.openxmlformats-officedocument.presentationml.tags+xml"/>
  <Override PartName="/ppt/tags/tag7.xml" ContentType="application/vnd.openxmlformats-officedocument.presentationml.tags+xml"/>
  <Override PartName="/ppt/tags/tag22.xml" ContentType="application/vnd.openxmlformats-officedocument.presentationml.tags+xml"/>
  <Override PartName="/ppt/tags/tag17.xml" ContentType="application/vnd.openxmlformats-officedocument.presentationml.tags+xml"/>
  <Override PartName="/ppt/tags/tag41.xml" ContentType="application/vnd.openxmlformats-officedocument.presentationml.tags+xml"/>
  <Override PartName="/ppt/notesSlides/notesSlide19.xml" ContentType="application/vnd.openxmlformats-officedocument.presentationml.notesSlide+xml"/>
  <Override PartName="/ppt/notesSlides/notesSlide24.xml" ContentType="application/vnd.openxmlformats-officedocument.presentationml.notesSlide+xml"/>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tableStyles.xml" ContentType="application/vnd.openxmlformats-officedocument.presentationml.tableStyles+xml"/>
  <Override PartName="/ppt/slideLayouts/slideLayout7.xml" ContentType="application/vnd.openxmlformats-officedocument.presentationml.slideLayout+xml"/>
  <Override PartName="/ppt/notesSlides/notesSlide10.xml" ContentType="application/vnd.openxmlformats-officedocument.presentationml.notesSlide+xml"/>
  <Override PartName="/ppt/tags/tag26.xml" ContentType="application/vnd.openxmlformats-officedocument.presentationml.tags+xml"/>
  <Override PartName="/ppt/tags/tag45.xml" ContentType="application/vnd.openxmlformats-officedocument.presentationml.tags+xml"/>
  <Override PartName="/ppt/tags/tag10.xml" ContentType="application/vnd.openxmlformats-officedocument.presentationml.tags+xml"/>
  <Override PartName="/ppt/viewProps.xml" ContentType="application/vnd.openxmlformats-officedocument.presentationml.viewProps+xml"/>
  <Override PartName="/docProps/app.xml" ContentType="application/vnd.openxmlformats-officedocument.extended-properties+xml"/>
  <Override PartName="/ppt/notesMasters/notesMaster1.xml" ContentType="application/vnd.openxmlformats-officedocument.presentationml.notesMaster+xml"/>
  <Override PartName="/ppt/notesSlides/notesSlide12.xml" ContentType="application/vnd.openxmlformats-officedocument.presentationml.notesSlide+xml"/>
  <Override PartName="/ppt/notesSlides/notesSlide1.xml" ContentType="application/vnd.openxmlformats-officedocument.presentationml.notesSlide+xml"/>
  <Override PartName="/ppt/slides/slide17.xml" ContentType="application/vnd.openxmlformats-officedocument.presentationml.slide+xml"/>
  <Override PartName="/ppt/presentation.xml" ContentType="application/vnd.openxmlformats-officedocument.presentationml.presentation.main+xml"/>
  <Override PartName="/ppt/tags/tag14.xml" ContentType="application/vnd.openxmlformats-officedocument.presentationml.tags+xml"/>
  <Override PartName="/ppt/tags/tag33.xml" ContentType="application/vnd.openxmlformats-officedocument.presentationml.tags+xml"/>
  <Override PartName="/ppt/tags/tag4.xml" ContentType="application/vnd.openxmlformats-officedocument.presentationml.tags+xml"/>
  <Override PartName="/ppt/slides/slide2.xml" ContentType="application/vnd.openxmlformats-officedocument.presentationml.slide+xml"/>
  <Override PartName="/ppt/slides/slide22.xml" ContentType="application/vnd.openxmlformats-officedocument.presentationml.slide+xml"/>
  <Override PartName="/ppt/tags/tag49.xml" ContentType="application/vnd.openxmlformats-officedocument.presentationml.tags+xml"/>
  <Override PartName="/ppt/notesSlides/notesSlide16.xml" ContentType="application/vnd.openxmlformats-officedocument.presentationml.notesSlide+xml"/>
  <Override PartName="/ppt/notesSlides/notesSlide5.xml" ContentType="application/vnd.openxmlformats-officedocument.presentationml.notesSlide+xml"/>
  <Override PartName="/ppt/notesSlides/notesSlide21.xml" ContentType="application/vnd.openxmlformats-officedocument.presentationml.notesSlide+xml"/>
  <Override PartName="/ppt/tags/tag37.xml" ContentType="application/vnd.openxmlformats-officedocument.presentationml.tags+xml"/>
  <Override PartName="/ppt/slideLayouts/slideLayout4.xml" ContentType="application/vnd.openxmlformats-officedocument.presentationml.slideLayout+xml"/>
  <Override PartName="/ppt/tags/tag8.xml" ContentType="application/vnd.openxmlformats-officedocument.presentationml.tags+xml"/>
  <Override PartName="/ppt/slides/slide26.xml" ContentType="application/vnd.openxmlformats-officedocument.presentationml.slide+xml"/>
  <Override PartName="/ppt/slides/slide10.xml" ContentType="application/vnd.openxmlformats-officedocument.presentationml.slide+xml"/>
  <Override PartName="/ppt/tags/tag18.xml" ContentType="application/vnd.openxmlformats-officedocument.presentationml.tags+xml"/>
  <Override PartName="/ppt/tags/tag23.xml" ContentType="application/vnd.openxmlformats-officedocument.presentationml.tags+xml"/>
  <Override PartName="/ppt/tags/tag42.xml" ContentType="application/vnd.openxmlformats-officedocument.presentationml.tags+xml"/>
  <Override PartName="/ppt/slides/slide6.xml" ContentType="application/vnd.openxmlformats-officedocument.presentationml.slide+xml"/>
  <Default Extension="png" ContentType="image/png"/>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28"/>
  </p:notesMasterIdLst>
  <p:sldIdLst>
    <p:sldId id="256" r:id="rId2"/>
    <p:sldId id="274" r:id="rId3"/>
    <p:sldId id="275" r:id="rId4"/>
    <p:sldId id="277" r:id="rId5"/>
    <p:sldId id="278" r:id="rId6"/>
    <p:sldId id="283" r:id="rId7"/>
    <p:sldId id="279" r:id="rId8"/>
    <p:sldId id="280" r:id="rId9"/>
    <p:sldId id="281" r:id="rId10"/>
    <p:sldId id="258" r:id="rId11"/>
    <p:sldId id="259" r:id="rId12"/>
    <p:sldId id="284" r:id="rId13"/>
    <p:sldId id="260" r:id="rId14"/>
    <p:sldId id="282" r:id="rId15"/>
    <p:sldId id="285" r:id="rId16"/>
    <p:sldId id="286" r:id="rId17"/>
    <p:sldId id="262" r:id="rId18"/>
    <p:sldId id="264" r:id="rId19"/>
    <p:sldId id="266" r:id="rId20"/>
    <p:sldId id="268" r:id="rId21"/>
    <p:sldId id="261" r:id="rId22"/>
    <p:sldId id="263" r:id="rId23"/>
    <p:sldId id="265" r:id="rId24"/>
    <p:sldId id="267" r:id="rId25"/>
    <p:sldId id="269" r:id="rId26"/>
    <p:sldId id="273"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00A356"/>
    <a:srgbClr val="8D262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horzBarState="maximized">
    <p:restoredLeft sz="15620"/>
    <p:restoredTop sz="94660"/>
  </p:normalViewPr>
  <p:slideViewPr>
    <p:cSldViewPr snapToObjects="1">
      <p:cViewPr varScale="1">
        <p:scale>
          <a:sx n="102" d="100"/>
          <a:sy n="102" d="100"/>
        </p:scale>
        <p:origin x="-528" y="-10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5AA1D8-F37F-9440-968B-70054AABC15A}" type="datetimeFigureOut">
              <a:rPr lang="en-US" smtClean="0"/>
              <a:pPr/>
              <a:t>8/16/10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170645-09B4-B249-B835-CE552E12FD6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42EF78B5-5327-0D4C-9CB3-4A74DA58C170}" type="slidenum">
              <a:rPr lang="en-US"/>
              <a:pPr/>
              <a:t>1</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24333193-91F3-144A-8A0F-EEF28AED37AD}" type="slidenum">
              <a:rPr lang="en-US"/>
              <a:pPr/>
              <a:t>10</a:t>
            </a:fld>
            <a:endParaRPr 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759F2B8E-5403-CD44-9206-728336A24A18}" type="slidenum">
              <a:rPr lang="en-US"/>
              <a:pPr/>
              <a:t>11</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759F2B8E-5403-CD44-9206-728336A24A18}" type="slidenum">
              <a:rPr lang="en-US"/>
              <a:pPr/>
              <a:t>12</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9D94C1ED-BB3C-7046-95D5-F02062F29FF1}" type="slidenum">
              <a:rPr lang="en-US"/>
              <a:pPr/>
              <a:t>13</a:t>
            </a:fld>
            <a:endParaRPr lang="en-U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9D94C1ED-BB3C-7046-95D5-F02062F29FF1}" type="slidenum">
              <a:rPr lang="en-US"/>
              <a:pPr/>
              <a:t>14</a:t>
            </a:fld>
            <a:endParaRPr lang="en-U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9D94C1ED-BB3C-7046-95D5-F02062F29FF1}" type="slidenum">
              <a:rPr lang="en-US"/>
              <a:pPr/>
              <a:t>15</a:t>
            </a:fld>
            <a:endParaRPr lang="en-U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9D94C1ED-BB3C-7046-95D5-F02062F29FF1}" type="slidenum">
              <a:rPr lang="en-US"/>
              <a:pPr/>
              <a:t>16</a:t>
            </a:fld>
            <a:endParaRPr lang="en-U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BD8434B2-659D-1746-BCD0-EE8BA457D382}" type="slidenum">
              <a:rPr lang="en-US"/>
              <a:pPr/>
              <a:t>17</a:t>
            </a:fld>
            <a:endParaRPr lang="en-US"/>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AD78BE79-FD92-F84A-AF38-8A62CFA629A9}" type="slidenum">
              <a:rPr lang="en-US"/>
              <a:pPr/>
              <a:t>18</a:t>
            </a:fld>
            <a:endParaRPr lang="en-US"/>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B078DF51-11A9-9042-85C3-91FB68FD9A39}" type="slidenum">
              <a:rPr lang="en-US"/>
              <a:pPr/>
              <a:t>19</a:t>
            </a:fld>
            <a:endParaRPr lang="en-US"/>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0450" name="Rectangle 7"/>
          <p:cNvSpPr>
            <a:spLocks noGrp="1" noChangeArrowheads="1"/>
          </p:cNvSpPr>
          <p:nvPr>
            <p:ph type="sldNum" sz="quarter" idx="5"/>
          </p:nvPr>
        </p:nvSpPr>
        <p:spPr>
          <a:noFill/>
        </p:spPr>
        <p:txBody>
          <a:bodyPr/>
          <a:lstStyle/>
          <a:p>
            <a:fld id="{2CD152E4-DD2C-A54C-8EEF-F9986A0F78F4}" type="slidenum">
              <a:rPr lang="en-US"/>
              <a:pPr/>
              <a:t>2</a:t>
            </a:fld>
            <a:endParaRPr lang="en-US"/>
          </a:p>
        </p:txBody>
      </p:sp>
      <p:sp>
        <p:nvSpPr>
          <p:cNvPr id="360451" name="Rectangle 2"/>
          <p:cNvSpPr>
            <a:spLocks noGrp="1" noRot="1" noChangeAspect="1" noChangeArrowheads="1" noTextEdit="1"/>
          </p:cNvSpPr>
          <p:nvPr>
            <p:ph type="sldImg"/>
          </p:nvPr>
        </p:nvSpPr>
        <p:spPr>
          <a:ln/>
        </p:spPr>
      </p:sp>
      <p:sp>
        <p:nvSpPr>
          <p:cNvPr id="36045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7545584C-FE39-0D47-A2E7-DF9DB9FBC4E6}" type="slidenum">
              <a:rPr lang="en-US"/>
              <a:pPr/>
              <a:t>20</a:t>
            </a:fld>
            <a:endParaRPr lang="en-US"/>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888002B2-0E10-4B42-8EC9-4A59DE6E5095}" type="slidenum">
              <a:rPr lang="en-US"/>
              <a:pPr/>
              <a:t>21</a:t>
            </a:fld>
            <a:endParaRPr lang="en-US"/>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3D4AD8B0-A180-834B-B186-DE783C685B2B}" type="slidenum">
              <a:rPr lang="en-US"/>
              <a:pPr/>
              <a:t>22</a:t>
            </a:fld>
            <a:endParaRPr lang="en-US"/>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F3E10AF0-7CDC-E64D-BBDF-2D2912DE4A24}" type="slidenum">
              <a:rPr lang="en-US"/>
              <a:pPr/>
              <a:t>23</a:t>
            </a:fld>
            <a:endParaRPr 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8C6F50B7-3BC5-414D-93EE-EDF156D0C45F}" type="slidenum">
              <a:rPr lang="en-US"/>
              <a:pPr/>
              <a:t>24</a:t>
            </a:fld>
            <a:endParaRPr lang="en-US"/>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90390465-8A70-744D-B464-1BF5223C987B}" type="slidenum">
              <a:rPr lang="en-US"/>
              <a:pPr/>
              <a:t>25</a:t>
            </a:fld>
            <a:endParaRPr lang="en-US"/>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B2D9F848-9CA8-2344-82D1-747EA7A68CAC}" type="slidenum">
              <a:rPr lang="en-US"/>
              <a:pPr/>
              <a:t>26</a:t>
            </a:fld>
            <a:endParaRPr lang="en-US"/>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2498" name="Rectangle 7"/>
          <p:cNvSpPr>
            <a:spLocks noGrp="1" noChangeArrowheads="1"/>
          </p:cNvSpPr>
          <p:nvPr>
            <p:ph type="sldNum" sz="quarter" idx="5"/>
          </p:nvPr>
        </p:nvSpPr>
        <p:spPr>
          <a:noFill/>
        </p:spPr>
        <p:txBody>
          <a:bodyPr/>
          <a:lstStyle/>
          <a:p>
            <a:fld id="{ACAE78CA-EC03-2748-BCD2-54E8FB84D26C}" type="slidenum">
              <a:rPr lang="en-US"/>
              <a:pPr/>
              <a:t>3</a:t>
            </a:fld>
            <a:endParaRPr lang="en-US"/>
          </a:p>
        </p:txBody>
      </p:sp>
      <p:sp>
        <p:nvSpPr>
          <p:cNvPr id="362499" name="Rectangle 2"/>
          <p:cNvSpPr>
            <a:spLocks noGrp="1" noRot="1" noChangeAspect="1" noChangeArrowheads="1" noTextEdit="1"/>
          </p:cNvSpPr>
          <p:nvPr>
            <p:ph type="sldImg"/>
          </p:nvPr>
        </p:nvSpPr>
        <p:spPr>
          <a:ln/>
        </p:spPr>
      </p:sp>
      <p:sp>
        <p:nvSpPr>
          <p:cNvPr id="36250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0690" name="Rectangle 7"/>
          <p:cNvSpPr>
            <a:spLocks noGrp="1" noChangeArrowheads="1"/>
          </p:cNvSpPr>
          <p:nvPr>
            <p:ph type="sldNum" sz="quarter" idx="5"/>
          </p:nvPr>
        </p:nvSpPr>
        <p:spPr>
          <a:noFill/>
        </p:spPr>
        <p:txBody>
          <a:bodyPr/>
          <a:lstStyle/>
          <a:p>
            <a:fld id="{50D1861D-1CBF-B64A-BA85-DF6842569A0E}" type="slidenum">
              <a:rPr lang="en-US"/>
              <a:pPr/>
              <a:t>4</a:t>
            </a:fld>
            <a:endParaRPr lang="en-US"/>
          </a:p>
        </p:txBody>
      </p:sp>
      <p:sp>
        <p:nvSpPr>
          <p:cNvPr id="370691" name="Rectangle 2"/>
          <p:cNvSpPr>
            <a:spLocks noGrp="1" noRot="1" noChangeAspect="1" noChangeArrowheads="1" noTextEdit="1"/>
          </p:cNvSpPr>
          <p:nvPr>
            <p:ph type="sldImg"/>
          </p:nvPr>
        </p:nvSpPr>
        <p:spPr>
          <a:ln/>
        </p:spPr>
      </p:sp>
      <p:sp>
        <p:nvSpPr>
          <p:cNvPr id="37069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2738" name="Rectangle 7"/>
          <p:cNvSpPr>
            <a:spLocks noGrp="1" noChangeArrowheads="1"/>
          </p:cNvSpPr>
          <p:nvPr>
            <p:ph type="sldNum" sz="quarter" idx="5"/>
          </p:nvPr>
        </p:nvSpPr>
        <p:spPr>
          <a:noFill/>
        </p:spPr>
        <p:txBody>
          <a:bodyPr/>
          <a:lstStyle/>
          <a:p>
            <a:fld id="{E3F26E94-74A7-0C4D-B0C0-C707CA41D0C8}" type="slidenum">
              <a:rPr lang="en-US"/>
              <a:pPr/>
              <a:t>5</a:t>
            </a:fld>
            <a:endParaRPr lang="en-US"/>
          </a:p>
        </p:txBody>
      </p:sp>
      <p:sp>
        <p:nvSpPr>
          <p:cNvPr id="372739" name="Rectangle 2"/>
          <p:cNvSpPr>
            <a:spLocks noGrp="1" noRot="1" noChangeAspect="1" noChangeArrowheads="1" noTextEdit="1"/>
          </p:cNvSpPr>
          <p:nvPr>
            <p:ph type="sldImg"/>
          </p:nvPr>
        </p:nvSpPr>
        <p:spPr>
          <a:ln/>
        </p:spPr>
      </p:sp>
      <p:sp>
        <p:nvSpPr>
          <p:cNvPr id="37274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6114" name="Rectangle 7"/>
          <p:cNvSpPr>
            <a:spLocks noGrp="1" noChangeArrowheads="1"/>
          </p:cNvSpPr>
          <p:nvPr>
            <p:ph type="sldNum" sz="quarter" idx="5"/>
          </p:nvPr>
        </p:nvSpPr>
        <p:spPr>
          <a:noFill/>
        </p:spPr>
        <p:txBody>
          <a:bodyPr/>
          <a:lstStyle/>
          <a:p>
            <a:fld id="{FB21D7E8-53DF-DF4D-A9B1-3ED9F43C608D}" type="slidenum">
              <a:rPr lang="en-US"/>
              <a:pPr/>
              <a:t>6</a:t>
            </a:fld>
            <a:endParaRPr lang="en-US"/>
          </a:p>
        </p:txBody>
      </p:sp>
      <p:sp>
        <p:nvSpPr>
          <p:cNvPr id="346115" name="Rectangle 2"/>
          <p:cNvSpPr>
            <a:spLocks noRot="1" noChangeArrowheads="1" noTextEdit="1"/>
          </p:cNvSpPr>
          <p:nvPr>
            <p:ph type="sldImg"/>
          </p:nvPr>
        </p:nvSpPr>
        <p:spPr>
          <a:ln/>
        </p:spPr>
      </p:sp>
      <p:sp>
        <p:nvSpPr>
          <p:cNvPr id="346116" name="Rectangle 3"/>
          <p:cNvSpPr>
            <a:spLocks noGrp="1" noChangeArrowheads="1"/>
          </p:cNvSpPr>
          <p:nvPr>
            <p:ph type="body" idx="1"/>
          </p:nvPr>
        </p:nvSpPr>
        <p:spPr>
          <a:noFill/>
          <a:ln/>
        </p:spPr>
        <p:txBody>
          <a:bodyPr/>
          <a:lstStyle/>
          <a:p>
            <a:pPr eaLnBrk="1" hangingPunct="1"/>
            <a:endParaRPr lang="en-US">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2738" name="Rectangle 7"/>
          <p:cNvSpPr>
            <a:spLocks noGrp="1" noChangeArrowheads="1"/>
          </p:cNvSpPr>
          <p:nvPr>
            <p:ph type="sldNum" sz="quarter" idx="5"/>
          </p:nvPr>
        </p:nvSpPr>
        <p:spPr>
          <a:noFill/>
        </p:spPr>
        <p:txBody>
          <a:bodyPr/>
          <a:lstStyle/>
          <a:p>
            <a:fld id="{E3F26E94-74A7-0C4D-B0C0-C707CA41D0C8}" type="slidenum">
              <a:rPr lang="en-US"/>
              <a:pPr/>
              <a:t>7</a:t>
            </a:fld>
            <a:endParaRPr lang="en-US"/>
          </a:p>
        </p:txBody>
      </p:sp>
      <p:sp>
        <p:nvSpPr>
          <p:cNvPr id="372739" name="Rectangle 2"/>
          <p:cNvSpPr>
            <a:spLocks noGrp="1" noRot="1" noChangeAspect="1" noChangeArrowheads="1" noTextEdit="1"/>
          </p:cNvSpPr>
          <p:nvPr>
            <p:ph type="sldImg"/>
          </p:nvPr>
        </p:nvSpPr>
        <p:spPr>
          <a:ln/>
        </p:spPr>
      </p:sp>
      <p:sp>
        <p:nvSpPr>
          <p:cNvPr id="37274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2738" name="Rectangle 7"/>
          <p:cNvSpPr>
            <a:spLocks noGrp="1" noChangeArrowheads="1"/>
          </p:cNvSpPr>
          <p:nvPr>
            <p:ph type="sldNum" sz="quarter" idx="5"/>
          </p:nvPr>
        </p:nvSpPr>
        <p:spPr>
          <a:noFill/>
        </p:spPr>
        <p:txBody>
          <a:bodyPr/>
          <a:lstStyle/>
          <a:p>
            <a:fld id="{E3F26E94-74A7-0C4D-B0C0-C707CA41D0C8}" type="slidenum">
              <a:rPr lang="en-US"/>
              <a:pPr/>
              <a:t>8</a:t>
            </a:fld>
            <a:endParaRPr lang="en-US"/>
          </a:p>
        </p:txBody>
      </p:sp>
      <p:sp>
        <p:nvSpPr>
          <p:cNvPr id="372739" name="Rectangle 2"/>
          <p:cNvSpPr>
            <a:spLocks noGrp="1" noRot="1" noChangeAspect="1" noChangeArrowheads="1" noTextEdit="1"/>
          </p:cNvSpPr>
          <p:nvPr>
            <p:ph type="sldImg"/>
          </p:nvPr>
        </p:nvSpPr>
        <p:spPr>
          <a:ln/>
        </p:spPr>
      </p:sp>
      <p:sp>
        <p:nvSpPr>
          <p:cNvPr id="37274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2738" name="Rectangle 7"/>
          <p:cNvSpPr>
            <a:spLocks noGrp="1" noChangeArrowheads="1"/>
          </p:cNvSpPr>
          <p:nvPr>
            <p:ph type="sldNum" sz="quarter" idx="5"/>
          </p:nvPr>
        </p:nvSpPr>
        <p:spPr>
          <a:noFill/>
        </p:spPr>
        <p:txBody>
          <a:bodyPr/>
          <a:lstStyle/>
          <a:p>
            <a:fld id="{E3F26E94-74A7-0C4D-B0C0-C707CA41D0C8}" type="slidenum">
              <a:rPr lang="en-US"/>
              <a:pPr/>
              <a:t>9</a:t>
            </a:fld>
            <a:endParaRPr lang="en-US"/>
          </a:p>
        </p:txBody>
      </p:sp>
      <p:sp>
        <p:nvSpPr>
          <p:cNvPr id="372739" name="Rectangle 2"/>
          <p:cNvSpPr>
            <a:spLocks noGrp="1" noRot="1" noChangeAspect="1" noChangeArrowheads="1" noTextEdit="1"/>
          </p:cNvSpPr>
          <p:nvPr>
            <p:ph type="sldImg"/>
          </p:nvPr>
        </p:nvSpPr>
        <p:spPr>
          <a:ln/>
        </p:spPr>
      </p:sp>
      <p:sp>
        <p:nvSpPr>
          <p:cNvPr id="37274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B8C5DB8-2B59-DD4F-9594-2BCB515551D2}" type="datetimeFigureOut">
              <a:rPr lang="en-US" smtClean="0"/>
              <a:pPr/>
              <a:t>8/16/10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E69482-53E7-5247-A6A2-39A5F85F574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8C5DB8-2B59-DD4F-9594-2BCB515551D2}" type="datetimeFigureOut">
              <a:rPr lang="en-US" smtClean="0"/>
              <a:pPr/>
              <a:t>8/16/10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E69482-53E7-5247-A6A2-39A5F85F574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8C5DB8-2B59-DD4F-9594-2BCB515551D2}" type="datetimeFigureOut">
              <a:rPr lang="en-US" smtClean="0"/>
              <a:pPr/>
              <a:t>8/16/10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E69482-53E7-5247-A6A2-39A5F85F574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8C5DB8-2B59-DD4F-9594-2BCB515551D2}" type="datetimeFigureOut">
              <a:rPr lang="en-US" smtClean="0"/>
              <a:pPr/>
              <a:t>8/16/10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E69482-53E7-5247-A6A2-39A5F85F574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8C5DB8-2B59-DD4F-9594-2BCB515551D2}" type="datetimeFigureOut">
              <a:rPr lang="en-US" smtClean="0"/>
              <a:pPr/>
              <a:t>8/16/10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E69482-53E7-5247-A6A2-39A5F85F574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B8C5DB8-2B59-DD4F-9594-2BCB515551D2}" type="datetimeFigureOut">
              <a:rPr lang="en-US" smtClean="0"/>
              <a:pPr/>
              <a:t>8/16/10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E69482-53E7-5247-A6A2-39A5F85F574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B8C5DB8-2B59-DD4F-9594-2BCB515551D2}" type="datetimeFigureOut">
              <a:rPr lang="en-US" smtClean="0"/>
              <a:pPr/>
              <a:t>8/16/10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E69482-53E7-5247-A6A2-39A5F85F574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B8C5DB8-2B59-DD4F-9594-2BCB515551D2}" type="datetimeFigureOut">
              <a:rPr lang="en-US" smtClean="0"/>
              <a:pPr/>
              <a:t>8/16/10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E69482-53E7-5247-A6A2-39A5F85F574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8C5DB8-2B59-DD4F-9594-2BCB515551D2}" type="datetimeFigureOut">
              <a:rPr lang="en-US" smtClean="0"/>
              <a:pPr/>
              <a:t>8/16/10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E69482-53E7-5247-A6A2-39A5F85F574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8C5DB8-2B59-DD4F-9594-2BCB515551D2}" type="datetimeFigureOut">
              <a:rPr lang="en-US" smtClean="0"/>
              <a:pPr/>
              <a:t>8/16/10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E69482-53E7-5247-A6A2-39A5F85F574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8C5DB8-2B59-DD4F-9594-2BCB515551D2}" type="datetimeFigureOut">
              <a:rPr lang="en-US" smtClean="0"/>
              <a:pPr/>
              <a:t>8/16/10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E69482-53E7-5247-A6A2-39A5F85F574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8C5DB8-2B59-DD4F-9594-2BCB515551D2}" type="datetimeFigureOut">
              <a:rPr lang="en-US" smtClean="0"/>
              <a:pPr/>
              <a:t>8/16/10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E69482-53E7-5247-A6A2-39A5F85F574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1.jpeg"/><Relationship Id="rId1" Type="http://schemas.openxmlformats.org/officeDocument/2006/relationships/tags" Target="../tags/tag1.xml"/><Relationship Id="rId2"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image" Target="../media/image16.jpeg"/><Relationship Id="rId5" Type="http://schemas.openxmlformats.org/officeDocument/2006/relationships/image" Target="../media/image17.jpeg"/><Relationship Id="rId6" Type="http://schemas.openxmlformats.org/officeDocument/2006/relationships/image" Target="../media/image18.jpeg"/><Relationship Id="rId1" Type="http://schemas.openxmlformats.org/officeDocument/2006/relationships/tags" Target="../tags/tag24.x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image" Target="../media/image18.jpeg"/><Relationship Id="rId5" Type="http://schemas.openxmlformats.org/officeDocument/2006/relationships/image" Target="../media/image19.jpeg"/><Relationship Id="rId6" Type="http://schemas.openxmlformats.org/officeDocument/2006/relationships/image" Target="../media/image20.jpeg"/><Relationship Id="rId1" Type="http://schemas.openxmlformats.org/officeDocument/2006/relationships/tags" Target="../tags/tag25.x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image" Target="../media/image18.jpeg"/><Relationship Id="rId5" Type="http://schemas.openxmlformats.org/officeDocument/2006/relationships/image" Target="../media/image21.png"/><Relationship Id="rId6" Type="http://schemas.openxmlformats.org/officeDocument/2006/relationships/image" Target="../media/image22.png"/><Relationship Id="rId1" Type="http://schemas.openxmlformats.org/officeDocument/2006/relationships/tags" Target="../tags/tag26.x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image" Target="../media/image8.jpeg"/><Relationship Id="rId5" Type="http://schemas.openxmlformats.org/officeDocument/2006/relationships/image" Target="../media/image23.jpeg"/><Relationship Id="rId6" Type="http://schemas.openxmlformats.org/officeDocument/2006/relationships/image" Target="../media/image18.jpeg"/><Relationship Id="rId7" Type="http://schemas.openxmlformats.org/officeDocument/2006/relationships/image" Target="../media/image24.jpeg"/><Relationship Id="rId1" Type="http://schemas.openxmlformats.org/officeDocument/2006/relationships/tags" Target="../tags/tag27.x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3.jpeg"/><Relationship Id="rId7" Type="http://schemas.openxmlformats.org/officeDocument/2006/relationships/image" Target="../media/image18.jpeg"/><Relationship Id="rId8" Type="http://schemas.openxmlformats.org/officeDocument/2006/relationships/image" Target="../media/image10.jpeg"/><Relationship Id="rId1" Type="http://schemas.openxmlformats.org/officeDocument/2006/relationships/tags" Target="../tags/tag28.x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18.jpeg"/><Relationship Id="rId7" Type="http://schemas.openxmlformats.org/officeDocument/2006/relationships/image" Target="../media/image10.jpeg"/><Relationship Id="rId1" Type="http://schemas.openxmlformats.org/officeDocument/2006/relationships/tags" Target="../tags/tag29.x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18.jpeg"/><Relationship Id="rId1" Type="http://schemas.openxmlformats.org/officeDocument/2006/relationships/tags" Target="../tags/tag30.x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image" Target="../media/image18.jpeg"/><Relationship Id="rId5" Type="http://schemas.openxmlformats.org/officeDocument/2006/relationships/image" Target="../media/image23.jpeg"/><Relationship Id="rId6" Type="http://schemas.openxmlformats.org/officeDocument/2006/relationships/image" Target="../media/image11.jpeg"/><Relationship Id="rId1" Type="http://schemas.openxmlformats.org/officeDocument/2006/relationships/tags" Target="../tags/tag31.x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image" Target="../media/image23.jpeg"/><Relationship Id="rId5" Type="http://schemas.openxmlformats.org/officeDocument/2006/relationships/image" Target="../media/image18.jpeg"/><Relationship Id="rId6" Type="http://schemas.openxmlformats.org/officeDocument/2006/relationships/image" Target="../media/image12.jpeg"/><Relationship Id="rId1" Type="http://schemas.openxmlformats.org/officeDocument/2006/relationships/tags" Target="../tags/tag32.x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image" Target="../media/image18.jpeg"/><Relationship Id="rId5" Type="http://schemas.openxmlformats.org/officeDocument/2006/relationships/image" Target="../media/image23.jpeg"/><Relationship Id="rId6" Type="http://schemas.openxmlformats.org/officeDocument/2006/relationships/image" Target="../media/image15.jpeg"/><Relationship Id="rId1" Type="http://schemas.openxmlformats.org/officeDocument/2006/relationships/tags" Target="../tags/tag33.x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1" Type="http://schemas.openxmlformats.org/officeDocument/2006/relationships/image" Target="../media/image7.jpeg"/><Relationship Id="rId12" Type="http://schemas.openxmlformats.org/officeDocument/2006/relationships/image" Target="../media/image8.jpeg"/><Relationship Id="rId1" Type="http://schemas.openxmlformats.org/officeDocument/2006/relationships/tags" Target="../tags/tag2.xml"/><Relationship Id="rId2" Type="http://schemas.openxmlformats.org/officeDocument/2006/relationships/tags" Target="../tags/tag3.xml"/><Relationship Id="rId3" Type="http://schemas.openxmlformats.org/officeDocument/2006/relationships/tags" Target="../tags/tag4.xml"/><Relationship Id="rId4" Type="http://schemas.openxmlformats.org/officeDocument/2006/relationships/slideLayout" Target="../slideLayouts/slideLayout2.xml"/><Relationship Id="rId5" Type="http://schemas.openxmlformats.org/officeDocument/2006/relationships/notesSlide" Target="../notesSlides/notesSlide2.xml"/><Relationship Id="rId6" Type="http://schemas.openxmlformats.org/officeDocument/2006/relationships/image" Target="../media/image2.jpeg"/><Relationship Id="rId7" Type="http://schemas.openxmlformats.org/officeDocument/2006/relationships/image" Target="../media/image3.jpeg"/><Relationship Id="rId8" Type="http://schemas.openxmlformats.org/officeDocument/2006/relationships/image" Target="../media/image4.jpeg"/><Relationship Id="rId9" Type="http://schemas.openxmlformats.org/officeDocument/2006/relationships/image" Target="../media/image5.jpeg"/><Relationship Id="rId10"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image" Target="../media/image18.jpeg"/><Relationship Id="rId5" Type="http://schemas.openxmlformats.org/officeDocument/2006/relationships/image" Target="../media/image23.jpeg"/><Relationship Id="rId6" Type="http://schemas.openxmlformats.org/officeDocument/2006/relationships/image" Target="../media/image25.jpeg"/><Relationship Id="rId1" Type="http://schemas.openxmlformats.org/officeDocument/2006/relationships/tags" Target="../tags/tag34.x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tags" Target="../tags/tag37.xml"/><Relationship Id="rId4" Type="http://schemas.openxmlformats.org/officeDocument/2006/relationships/slideLayout" Target="../slideLayouts/slideLayout2.xml"/><Relationship Id="rId5" Type="http://schemas.openxmlformats.org/officeDocument/2006/relationships/notesSlide" Target="../notesSlides/notesSlide21.xml"/><Relationship Id="rId6" Type="http://schemas.openxmlformats.org/officeDocument/2006/relationships/image" Target="../media/image26.jpeg"/><Relationship Id="rId7" Type="http://schemas.openxmlformats.org/officeDocument/2006/relationships/image" Target="../media/image8.jpeg"/><Relationship Id="rId8" Type="http://schemas.openxmlformats.org/officeDocument/2006/relationships/image" Target="../media/image18.jpeg"/><Relationship Id="rId9" Type="http://schemas.openxmlformats.org/officeDocument/2006/relationships/image" Target="../media/image27.jpeg"/><Relationship Id="rId1" Type="http://schemas.openxmlformats.org/officeDocument/2006/relationships/tags" Target="../tags/tag35.xml"/><Relationship Id="rId2" Type="http://schemas.openxmlformats.org/officeDocument/2006/relationships/tags" Target="../tags/tag36.xml"/></Relationships>
</file>

<file path=ppt/slides/_rels/slide22.xml.rels><?xml version="1.0" encoding="UTF-8" standalone="yes"?>
<Relationships xmlns="http://schemas.openxmlformats.org/package/2006/relationships"><Relationship Id="rId3" Type="http://schemas.openxmlformats.org/officeDocument/2006/relationships/tags" Target="../tags/tag40.xml"/><Relationship Id="rId4" Type="http://schemas.openxmlformats.org/officeDocument/2006/relationships/slideLayout" Target="../slideLayouts/slideLayout2.xml"/><Relationship Id="rId5" Type="http://schemas.openxmlformats.org/officeDocument/2006/relationships/notesSlide" Target="../notesSlides/notesSlide22.xml"/><Relationship Id="rId6" Type="http://schemas.openxmlformats.org/officeDocument/2006/relationships/image" Target="../media/image26.jpeg"/><Relationship Id="rId7" Type="http://schemas.openxmlformats.org/officeDocument/2006/relationships/image" Target="../media/image18.jpeg"/><Relationship Id="rId8" Type="http://schemas.openxmlformats.org/officeDocument/2006/relationships/image" Target="../media/image10.jpeg"/><Relationship Id="rId1" Type="http://schemas.openxmlformats.org/officeDocument/2006/relationships/tags" Target="../tags/tag38.xml"/><Relationship Id="rId2" Type="http://schemas.openxmlformats.org/officeDocument/2006/relationships/tags" Target="../tags/tag39.xml"/></Relationships>
</file>

<file path=ppt/slides/_rels/slide23.xml.rels><?xml version="1.0" encoding="UTF-8" standalone="yes"?>
<Relationships xmlns="http://schemas.openxmlformats.org/package/2006/relationships"><Relationship Id="rId3" Type="http://schemas.openxmlformats.org/officeDocument/2006/relationships/tags" Target="../tags/tag43.xml"/><Relationship Id="rId4" Type="http://schemas.openxmlformats.org/officeDocument/2006/relationships/slideLayout" Target="../slideLayouts/slideLayout2.xml"/><Relationship Id="rId5" Type="http://schemas.openxmlformats.org/officeDocument/2006/relationships/notesSlide" Target="../notesSlides/notesSlide23.xml"/><Relationship Id="rId6" Type="http://schemas.openxmlformats.org/officeDocument/2006/relationships/image" Target="../media/image26.jpeg"/><Relationship Id="rId7" Type="http://schemas.openxmlformats.org/officeDocument/2006/relationships/image" Target="../media/image18.jpeg"/><Relationship Id="rId8" Type="http://schemas.openxmlformats.org/officeDocument/2006/relationships/image" Target="../media/image11.jpeg"/><Relationship Id="rId1" Type="http://schemas.openxmlformats.org/officeDocument/2006/relationships/tags" Target="../tags/tag41.xml"/><Relationship Id="rId2" Type="http://schemas.openxmlformats.org/officeDocument/2006/relationships/tags" Target="../tags/tag42.xml"/></Relationships>
</file>

<file path=ppt/slides/_rels/slide24.xml.rels><?xml version="1.0" encoding="UTF-8" standalone="yes"?>
<Relationships xmlns="http://schemas.openxmlformats.org/package/2006/relationships"><Relationship Id="rId3" Type="http://schemas.openxmlformats.org/officeDocument/2006/relationships/tags" Target="../tags/tag46.xml"/><Relationship Id="rId4" Type="http://schemas.openxmlformats.org/officeDocument/2006/relationships/slideLayout" Target="../slideLayouts/slideLayout2.xml"/><Relationship Id="rId5" Type="http://schemas.openxmlformats.org/officeDocument/2006/relationships/notesSlide" Target="../notesSlides/notesSlide24.xml"/><Relationship Id="rId6" Type="http://schemas.openxmlformats.org/officeDocument/2006/relationships/image" Target="../media/image26.jpeg"/><Relationship Id="rId7" Type="http://schemas.openxmlformats.org/officeDocument/2006/relationships/image" Target="../media/image12.jpeg"/><Relationship Id="rId8" Type="http://schemas.openxmlformats.org/officeDocument/2006/relationships/image" Target="../media/image18.jpeg"/><Relationship Id="rId1" Type="http://schemas.openxmlformats.org/officeDocument/2006/relationships/tags" Target="../tags/tag44.xml"/><Relationship Id="rId2" Type="http://schemas.openxmlformats.org/officeDocument/2006/relationships/tags" Target="../tags/tag45.xml"/></Relationships>
</file>

<file path=ppt/slides/_rels/slide25.xml.rels><?xml version="1.0" encoding="UTF-8" standalone="yes"?>
<Relationships xmlns="http://schemas.openxmlformats.org/package/2006/relationships"><Relationship Id="rId3" Type="http://schemas.openxmlformats.org/officeDocument/2006/relationships/tags" Target="../tags/tag49.xml"/><Relationship Id="rId4" Type="http://schemas.openxmlformats.org/officeDocument/2006/relationships/slideLayout" Target="../slideLayouts/slideLayout2.xml"/><Relationship Id="rId5" Type="http://schemas.openxmlformats.org/officeDocument/2006/relationships/notesSlide" Target="../notesSlides/notesSlide25.xml"/><Relationship Id="rId6" Type="http://schemas.openxmlformats.org/officeDocument/2006/relationships/image" Target="../media/image26.jpeg"/><Relationship Id="rId7" Type="http://schemas.openxmlformats.org/officeDocument/2006/relationships/image" Target="../media/image15.jpeg"/><Relationship Id="rId8" Type="http://schemas.openxmlformats.org/officeDocument/2006/relationships/image" Target="../media/image6.jpeg"/><Relationship Id="rId9" Type="http://schemas.openxmlformats.org/officeDocument/2006/relationships/image" Target="../media/image18.jpeg"/><Relationship Id="rId1" Type="http://schemas.openxmlformats.org/officeDocument/2006/relationships/tags" Target="../tags/tag47.xml"/><Relationship Id="rId2" Type="http://schemas.openxmlformats.org/officeDocument/2006/relationships/tags" Target="../tags/tag48.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4" Type="http://schemas.openxmlformats.org/officeDocument/2006/relationships/slide" Target="slide11.xml"/><Relationship Id="rId5" Type="http://schemas.openxmlformats.org/officeDocument/2006/relationships/image" Target="../media/image28.jpeg"/><Relationship Id="rId6" Type="http://schemas.openxmlformats.org/officeDocument/2006/relationships/image" Target="../media/image29.jpeg"/><Relationship Id="rId7" Type="http://schemas.openxmlformats.org/officeDocument/2006/relationships/image" Target="../media/image30.jpeg"/><Relationship Id="rId8" Type="http://schemas.openxmlformats.org/officeDocument/2006/relationships/hyperlink" Target="http://www.ca.gr7math.com/" TargetMode="External"/><Relationship Id="rId9" Type="http://schemas.openxmlformats.org/officeDocument/2006/relationships/image" Target="../media/image31.jpeg"/><Relationship Id="rId1" Type="http://schemas.openxmlformats.org/officeDocument/2006/relationships/tags" Target="../tags/tag50.x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1" Type="http://schemas.openxmlformats.org/officeDocument/2006/relationships/image" Target="../media/image7.jpeg"/><Relationship Id="rId12" Type="http://schemas.openxmlformats.org/officeDocument/2006/relationships/image" Target="../media/image10.jpeg"/><Relationship Id="rId1" Type="http://schemas.openxmlformats.org/officeDocument/2006/relationships/tags" Target="../tags/tag5.xml"/><Relationship Id="rId2" Type="http://schemas.openxmlformats.org/officeDocument/2006/relationships/tags" Target="../tags/tag6.xml"/><Relationship Id="rId3" Type="http://schemas.openxmlformats.org/officeDocument/2006/relationships/tags" Target="../tags/tag7.xml"/><Relationship Id="rId4" Type="http://schemas.openxmlformats.org/officeDocument/2006/relationships/slideLayout" Target="../slideLayouts/slideLayout2.xml"/><Relationship Id="rId5" Type="http://schemas.openxmlformats.org/officeDocument/2006/relationships/notesSlide" Target="../notesSlides/notesSlide3.xml"/><Relationship Id="rId6" Type="http://schemas.openxmlformats.org/officeDocument/2006/relationships/image" Target="../media/image2.jpeg"/><Relationship Id="rId7" Type="http://schemas.openxmlformats.org/officeDocument/2006/relationships/image" Target="../media/image3.jpeg"/><Relationship Id="rId8" Type="http://schemas.openxmlformats.org/officeDocument/2006/relationships/image" Target="../media/image4.jpeg"/><Relationship Id="rId9" Type="http://schemas.openxmlformats.org/officeDocument/2006/relationships/image" Target="../media/image9.jpeg"/><Relationship Id="rId10" Type="http://schemas.openxmlformats.org/officeDocument/2006/relationships/image" Target="../media/image6.jpeg"/></Relationships>
</file>

<file path=ppt/slides/_rels/slide4.xml.rels><?xml version="1.0" encoding="UTF-8" standalone="yes"?>
<Relationships xmlns="http://schemas.openxmlformats.org/package/2006/relationships"><Relationship Id="rId11" Type="http://schemas.openxmlformats.org/officeDocument/2006/relationships/image" Target="../media/image7.jpeg"/><Relationship Id="rId12" Type="http://schemas.openxmlformats.org/officeDocument/2006/relationships/image" Target="../media/image11.jpeg"/><Relationship Id="rId1" Type="http://schemas.openxmlformats.org/officeDocument/2006/relationships/tags" Target="../tags/tag8.xml"/><Relationship Id="rId2" Type="http://schemas.openxmlformats.org/officeDocument/2006/relationships/tags" Target="../tags/tag9.xml"/><Relationship Id="rId3" Type="http://schemas.openxmlformats.org/officeDocument/2006/relationships/tags" Target="../tags/tag10.xml"/><Relationship Id="rId4" Type="http://schemas.openxmlformats.org/officeDocument/2006/relationships/slideLayout" Target="../slideLayouts/slideLayout2.xml"/><Relationship Id="rId5" Type="http://schemas.openxmlformats.org/officeDocument/2006/relationships/notesSlide" Target="../notesSlides/notesSlide4.xml"/><Relationship Id="rId6" Type="http://schemas.openxmlformats.org/officeDocument/2006/relationships/image" Target="../media/image2.jpeg"/><Relationship Id="rId7" Type="http://schemas.openxmlformats.org/officeDocument/2006/relationships/image" Target="../media/image3.jpeg"/><Relationship Id="rId8" Type="http://schemas.openxmlformats.org/officeDocument/2006/relationships/image" Target="../media/image4.jpeg"/><Relationship Id="rId9" Type="http://schemas.openxmlformats.org/officeDocument/2006/relationships/image" Target="../media/image5.jpeg"/><Relationship Id="rId10" Type="http://schemas.openxmlformats.org/officeDocument/2006/relationships/image" Target="../media/image6.jpeg"/></Relationships>
</file>

<file path=ppt/slides/_rels/slide5.xml.rels><?xml version="1.0" encoding="UTF-8" standalone="yes"?>
<Relationships xmlns="http://schemas.openxmlformats.org/package/2006/relationships"><Relationship Id="rId11" Type="http://schemas.openxmlformats.org/officeDocument/2006/relationships/image" Target="../media/image7.jpeg"/><Relationship Id="rId12" Type="http://schemas.openxmlformats.org/officeDocument/2006/relationships/image" Target="../media/image12.jpeg"/><Relationship Id="rId1" Type="http://schemas.openxmlformats.org/officeDocument/2006/relationships/tags" Target="../tags/tag11.xml"/><Relationship Id="rId2" Type="http://schemas.openxmlformats.org/officeDocument/2006/relationships/tags" Target="../tags/tag12.xml"/><Relationship Id="rId3" Type="http://schemas.openxmlformats.org/officeDocument/2006/relationships/tags" Target="../tags/tag13.xml"/><Relationship Id="rId4" Type="http://schemas.openxmlformats.org/officeDocument/2006/relationships/slideLayout" Target="../slideLayouts/slideLayout2.xml"/><Relationship Id="rId5" Type="http://schemas.openxmlformats.org/officeDocument/2006/relationships/notesSlide" Target="../notesSlides/notesSlide5.xml"/><Relationship Id="rId6" Type="http://schemas.openxmlformats.org/officeDocument/2006/relationships/image" Target="../media/image2.jpeg"/><Relationship Id="rId7" Type="http://schemas.openxmlformats.org/officeDocument/2006/relationships/image" Target="../media/image3.jpeg"/><Relationship Id="rId8" Type="http://schemas.openxmlformats.org/officeDocument/2006/relationships/image" Target="../media/image4.jpeg"/><Relationship Id="rId9" Type="http://schemas.openxmlformats.org/officeDocument/2006/relationships/image" Target="../media/image9.jpeg"/><Relationship Id="rId10"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hyperlink" Target="http://www.glencoe.com/sec/math/brainpops/00112040/00112040.html" TargetMode="External"/><Relationship Id="rId7" Type="http://schemas.openxmlformats.org/officeDocument/2006/relationships/hyperlink" Target="http://www.glencoe.com/sec/math/brainpops/00112039/00112039.html" TargetMode="External"/><Relationship Id="rId8" Type="http://schemas.openxmlformats.org/officeDocument/2006/relationships/hyperlink" Target="http://www.glencoe.com/sec/math/brainpops/00112041/00112041.html" TargetMode="External"/><Relationship Id="rId9" Type="http://schemas.openxmlformats.org/officeDocument/2006/relationships/image" Target="../media/image13.jpeg"/><Relationship Id="rId10" Type="http://schemas.openxmlformats.org/officeDocument/2006/relationships/image" Target="../media/image6.jpeg"/><Relationship Id="rId11" Type="http://schemas.openxmlformats.org/officeDocument/2006/relationships/image" Target="../media/image14.jpeg"/><Relationship Id="rId1" Type="http://schemas.openxmlformats.org/officeDocument/2006/relationships/tags" Target="../tags/tag14.x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1" Type="http://schemas.openxmlformats.org/officeDocument/2006/relationships/image" Target="../media/image7.jpeg"/><Relationship Id="rId12" Type="http://schemas.openxmlformats.org/officeDocument/2006/relationships/image" Target="../media/image15.jpeg"/><Relationship Id="rId1" Type="http://schemas.openxmlformats.org/officeDocument/2006/relationships/tags" Target="../tags/tag15.xml"/><Relationship Id="rId2" Type="http://schemas.openxmlformats.org/officeDocument/2006/relationships/tags" Target="../tags/tag16.xml"/><Relationship Id="rId3" Type="http://schemas.openxmlformats.org/officeDocument/2006/relationships/tags" Target="../tags/tag17.xml"/><Relationship Id="rId4" Type="http://schemas.openxmlformats.org/officeDocument/2006/relationships/slideLayout" Target="../slideLayouts/slideLayout2.xml"/><Relationship Id="rId5" Type="http://schemas.openxmlformats.org/officeDocument/2006/relationships/notesSlide" Target="../notesSlides/notesSlide7.xml"/><Relationship Id="rId6" Type="http://schemas.openxmlformats.org/officeDocument/2006/relationships/image" Target="../media/image2.jpeg"/><Relationship Id="rId7" Type="http://schemas.openxmlformats.org/officeDocument/2006/relationships/image" Target="../media/image3.jpeg"/><Relationship Id="rId8" Type="http://schemas.openxmlformats.org/officeDocument/2006/relationships/image" Target="../media/image4.jpeg"/><Relationship Id="rId9" Type="http://schemas.openxmlformats.org/officeDocument/2006/relationships/image" Target="../media/image9.jpeg"/><Relationship Id="rId10"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tags" Target="../tags/tag20.xml"/><Relationship Id="rId4" Type="http://schemas.openxmlformats.org/officeDocument/2006/relationships/slideLayout" Target="../slideLayouts/slideLayout2.xml"/><Relationship Id="rId5" Type="http://schemas.openxmlformats.org/officeDocument/2006/relationships/notesSlide" Target="../notesSlides/notesSlide8.xml"/><Relationship Id="rId6" Type="http://schemas.openxmlformats.org/officeDocument/2006/relationships/image" Target="../media/image2.jpeg"/><Relationship Id="rId7" Type="http://schemas.openxmlformats.org/officeDocument/2006/relationships/image" Target="../media/image3.jpeg"/><Relationship Id="rId8" Type="http://schemas.openxmlformats.org/officeDocument/2006/relationships/image" Target="../media/image4.jpeg"/><Relationship Id="rId9" Type="http://schemas.openxmlformats.org/officeDocument/2006/relationships/image" Target="../media/image9.jpeg"/><Relationship Id="rId10" Type="http://schemas.openxmlformats.org/officeDocument/2006/relationships/image" Target="../media/image6.jpeg"/><Relationship Id="rId11" Type="http://schemas.openxmlformats.org/officeDocument/2006/relationships/image" Target="../media/image7.jpeg"/><Relationship Id="rId1" Type="http://schemas.openxmlformats.org/officeDocument/2006/relationships/tags" Target="../tags/tag18.xml"/><Relationship Id="rId2" Type="http://schemas.openxmlformats.org/officeDocument/2006/relationships/tags" Target="../tags/tag19.xml"/></Relationships>
</file>

<file path=ppt/slides/_rels/slide9.xml.rels><?xml version="1.0" encoding="UTF-8" standalone="yes"?>
<Relationships xmlns="http://schemas.openxmlformats.org/package/2006/relationships"><Relationship Id="rId3" Type="http://schemas.openxmlformats.org/officeDocument/2006/relationships/tags" Target="../tags/tag23.xml"/><Relationship Id="rId4" Type="http://schemas.openxmlformats.org/officeDocument/2006/relationships/slideLayout" Target="../slideLayouts/slideLayout2.xml"/><Relationship Id="rId5" Type="http://schemas.openxmlformats.org/officeDocument/2006/relationships/notesSlide" Target="../notesSlides/notesSlide9.xml"/><Relationship Id="rId6" Type="http://schemas.openxmlformats.org/officeDocument/2006/relationships/image" Target="../media/image2.jpeg"/><Relationship Id="rId7" Type="http://schemas.openxmlformats.org/officeDocument/2006/relationships/image" Target="../media/image3.jpeg"/><Relationship Id="rId8" Type="http://schemas.openxmlformats.org/officeDocument/2006/relationships/image" Target="../media/image4.jpeg"/><Relationship Id="rId9" Type="http://schemas.openxmlformats.org/officeDocument/2006/relationships/image" Target="../media/image9.jpeg"/><Relationship Id="rId10" Type="http://schemas.openxmlformats.org/officeDocument/2006/relationships/image" Target="../media/image6.jpeg"/><Relationship Id="rId11" Type="http://schemas.openxmlformats.org/officeDocument/2006/relationships/image" Target="../media/image7.jpeg"/><Relationship Id="rId1" Type="http://schemas.openxmlformats.org/officeDocument/2006/relationships/tags" Target="../tags/tag21.xml"/><Relationship Id="rId2" Type="http://schemas.openxmlformats.org/officeDocument/2006/relationships/tags" Target="../tags/tag2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t>Splash Screen</a:t>
            </a:r>
          </a:p>
        </p:txBody>
      </p:sp>
      <p:pic>
        <p:nvPicPr>
          <p:cNvPr id="15363" name="Picture 5" descr="CAM7 Spl-01"/>
          <p:cNvPicPr>
            <a:picLocks noChangeArrowheads="1"/>
          </p:cNvPicPr>
          <p:nvPr/>
        </p:nvPicPr>
        <p:blipFill>
          <a:blip r:embed="rId4"/>
          <a:srcRect/>
          <a:stretch>
            <a:fillRect/>
          </a:stretch>
        </p:blipFill>
        <p:spPr bwMode="auto">
          <a:xfrm>
            <a:off x="0" y="0"/>
            <a:ext cx="9144000" cy="6858000"/>
          </a:xfrm>
          <a:prstGeom prst="rect">
            <a:avLst/>
          </a:prstGeom>
          <a:solidFill>
            <a:srgbClr val="00A356"/>
          </a:solidFill>
          <a:ln w="9525">
            <a:noFill/>
            <a:miter lim="800000"/>
            <a:headEnd/>
            <a:tailEnd/>
          </a:ln>
        </p:spPr>
      </p:pic>
      <p:sp>
        <p:nvSpPr>
          <p:cNvPr id="4" name="TextBox 3"/>
          <p:cNvSpPr txBox="1"/>
          <p:nvPr/>
        </p:nvSpPr>
        <p:spPr>
          <a:xfrm>
            <a:off x="4876800" y="5410200"/>
            <a:ext cx="4267200" cy="830997"/>
          </a:xfrm>
          <a:prstGeom prst="rect">
            <a:avLst/>
          </a:prstGeom>
          <a:solidFill>
            <a:srgbClr val="00A356"/>
          </a:solidFill>
          <a:ln>
            <a:no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400" dirty="0" smtClean="0"/>
              <a:t>Lesson 1-3</a:t>
            </a:r>
          </a:p>
          <a:p>
            <a:pPr algn="ctr"/>
            <a:r>
              <a:rPr lang="en-US" sz="2400" dirty="0" smtClean="0"/>
              <a:t>Integers &amp; Absolute Value</a:t>
            </a:r>
            <a:endParaRPr lang="en-US" sz="2400" dirty="0"/>
          </a:p>
        </p:txBody>
      </p:sp>
    </p:spTree>
    <p:custDataLst>
      <p:tags r:id="rId1"/>
    </p:custDataLst>
  </p:cSld>
  <p:clrMapOvr>
    <a:masterClrMapping/>
  </p:clrMapOvr>
  <p:transition>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0659" name="Picture 3" descr="Vocab Head"/>
          <p:cNvPicPr>
            <a:picLocks noChangeAspect="1" noChangeArrowheads="1"/>
          </p:cNvPicPr>
          <p:nvPr/>
        </p:nvPicPr>
        <p:blipFill>
          <a:blip r:embed="rId4"/>
          <a:srcRect/>
          <a:stretch>
            <a:fillRect/>
          </a:stretch>
        </p:blipFill>
        <p:spPr bwMode="auto">
          <a:xfrm>
            <a:off x="1104900" y="2438400"/>
            <a:ext cx="3529013" cy="511175"/>
          </a:xfrm>
          <a:prstGeom prst="rect">
            <a:avLst/>
          </a:prstGeom>
          <a:noFill/>
          <a:ln w="9525">
            <a:noFill/>
            <a:miter lim="800000"/>
            <a:headEnd/>
            <a:tailEnd/>
          </a:ln>
        </p:spPr>
      </p:pic>
      <p:sp>
        <p:nvSpPr>
          <p:cNvPr id="70660" name="Rectangle 4"/>
          <p:cNvSpPr>
            <a:spLocks noChangeArrowheads="1"/>
          </p:cNvSpPr>
          <p:nvPr/>
        </p:nvSpPr>
        <p:spPr bwMode="auto">
          <a:xfrm>
            <a:off x="1057275" y="3160713"/>
            <a:ext cx="3819525" cy="420687"/>
          </a:xfrm>
          <a:prstGeom prst="rect">
            <a:avLst/>
          </a:prstGeom>
          <a:noFill/>
          <a:ln w="9525">
            <a:noFill/>
            <a:miter lim="800000"/>
            <a:headEnd/>
            <a:tailEnd/>
          </a:ln>
        </p:spPr>
        <p:txBody>
          <a:bodyPr>
            <a:prstTxWarp prst="textNoShape">
              <a:avLst/>
            </a:prstTxWarp>
            <a:spAutoFit/>
          </a:bodyPr>
          <a:lstStyle/>
          <a:p>
            <a:pPr marL="342900" indent="-341313">
              <a:spcBef>
                <a:spcPct val="20000"/>
              </a:spcBef>
              <a:buFontTx/>
              <a:buChar char="•"/>
            </a:pPr>
            <a:r>
              <a:rPr lang="en-US" dirty="0">
                <a:solidFill>
                  <a:srgbClr val="000000"/>
                </a:solidFill>
              </a:rPr>
              <a:t>negative number</a:t>
            </a:r>
          </a:p>
        </p:txBody>
      </p:sp>
      <p:pic>
        <p:nvPicPr>
          <p:cNvPr id="70661" name="Picture 5" descr="Main Idea Head2"/>
          <p:cNvPicPr>
            <a:picLocks noChangeAspect="1" noChangeArrowheads="1"/>
          </p:cNvPicPr>
          <p:nvPr/>
        </p:nvPicPr>
        <p:blipFill>
          <a:blip r:embed="rId5"/>
          <a:srcRect/>
          <a:stretch>
            <a:fillRect/>
          </a:stretch>
        </p:blipFill>
        <p:spPr bwMode="auto">
          <a:xfrm>
            <a:off x="1100138" y="842963"/>
            <a:ext cx="3529012" cy="511175"/>
          </a:xfrm>
          <a:prstGeom prst="rect">
            <a:avLst/>
          </a:prstGeom>
          <a:noFill/>
          <a:ln w="9525">
            <a:noFill/>
            <a:miter lim="800000"/>
            <a:headEnd/>
            <a:tailEnd/>
          </a:ln>
        </p:spPr>
      </p:pic>
      <p:sp>
        <p:nvSpPr>
          <p:cNvPr id="70662" name="Rectangle 6"/>
          <p:cNvSpPr>
            <a:spLocks noChangeArrowheads="1"/>
          </p:cNvSpPr>
          <p:nvPr/>
        </p:nvSpPr>
        <p:spPr bwMode="auto">
          <a:xfrm>
            <a:off x="1057275" y="3897868"/>
            <a:ext cx="3895725" cy="369332"/>
          </a:xfrm>
          <a:prstGeom prst="rect">
            <a:avLst/>
          </a:prstGeom>
          <a:noFill/>
          <a:ln w="9525">
            <a:noFill/>
            <a:miter lim="800000"/>
            <a:headEnd/>
            <a:tailEnd/>
          </a:ln>
        </p:spPr>
        <p:txBody>
          <a:bodyPr>
            <a:prstTxWarp prst="textNoShape">
              <a:avLst/>
            </a:prstTxWarp>
            <a:spAutoFit/>
          </a:bodyPr>
          <a:lstStyle/>
          <a:p>
            <a:pPr marL="342900" indent="-341313">
              <a:spcBef>
                <a:spcPct val="20000"/>
              </a:spcBef>
              <a:buFontTx/>
              <a:buChar char="•"/>
            </a:pPr>
            <a:r>
              <a:rPr lang="en-US" dirty="0">
                <a:solidFill>
                  <a:srgbClr val="000000"/>
                </a:solidFill>
              </a:rPr>
              <a:t>positive </a:t>
            </a:r>
            <a:r>
              <a:rPr lang="en-US" dirty="0" smtClean="0">
                <a:solidFill>
                  <a:srgbClr val="000000"/>
                </a:solidFill>
              </a:rPr>
              <a:t>number</a:t>
            </a:r>
            <a:endParaRPr lang="en-US" dirty="0">
              <a:solidFill>
                <a:srgbClr val="000000"/>
              </a:solidFill>
            </a:endParaRPr>
          </a:p>
        </p:txBody>
      </p:sp>
      <p:sp>
        <p:nvSpPr>
          <p:cNvPr id="70663" name="Rectangle 7"/>
          <p:cNvSpPr>
            <a:spLocks noChangeArrowheads="1"/>
          </p:cNvSpPr>
          <p:nvPr/>
        </p:nvSpPr>
        <p:spPr bwMode="auto">
          <a:xfrm>
            <a:off x="1057275" y="1500188"/>
            <a:ext cx="7553325" cy="749300"/>
          </a:xfrm>
          <a:prstGeom prst="rect">
            <a:avLst/>
          </a:prstGeom>
          <a:noFill/>
          <a:ln w="9525">
            <a:noFill/>
            <a:miter lim="800000"/>
            <a:headEnd/>
            <a:tailEnd/>
          </a:ln>
        </p:spPr>
        <p:txBody>
          <a:bodyPr>
            <a:prstTxWarp prst="textNoShape">
              <a:avLst/>
            </a:prstTxWarp>
            <a:spAutoFit/>
          </a:bodyPr>
          <a:lstStyle/>
          <a:p>
            <a:pPr marL="342900" indent="-342900">
              <a:spcBef>
                <a:spcPct val="20000"/>
              </a:spcBef>
              <a:buFontTx/>
              <a:buChar char="•"/>
            </a:pPr>
            <a:r>
              <a:rPr lang="en-US">
                <a:solidFill>
                  <a:srgbClr val="000000"/>
                </a:solidFill>
              </a:rPr>
              <a:t>Compare and order integers and find absolute value.</a:t>
            </a:r>
          </a:p>
        </p:txBody>
      </p:sp>
      <p:pic>
        <p:nvPicPr>
          <p:cNvPr id="74761" name="Picture 11" descr="LH_1-3"/>
          <p:cNvPicPr>
            <a:picLocks noChangeAspect="1" noChangeArrowheads="1"/>
          </p:cNvPicPr>
          <p:nvPr/>
        </p:nvPicPr>
        <p:blipFill>
          <a:blip r:embed="rId6"/>
          <a:srcRect/>
          <a:stretch>
            <a:fillRect/>
          </a:stretch>
        </p:blipFill>
        <p:spPr bwMode="hidden">
          <a:xfrm>
            <a:off x="0" y="0"/>
            <a:ext cx="9144000" cy="731838"/>
          </a:xfrm>
          <a:prstGeom prst="rect">
            <a:avLst/>
          </a:prstGeom>
          <a:noFill/>
          <a:ln w="9525">
            <a:noFill/>
            <a:miter lim="800000"/>
            <a:headEnd/>
            <a:tailEnd/>
          </a:ln>
        </p:spPr>
      </p:pic>
      <p:sp>
        <p:nvSpPr>
          <p:cNvPr id="11" name="Action Button: Forward or Next 10">
            <a:hlinkClick r:id="" action="ppaction://hlinkshowjump?jump=nextslide" highlightClick="1"/>
          </p:cNvPr>
          <p:cNvSpPr/>
          <p:nvPr/>
        </p:nvSpPr>
        <p:spPr>
          <a:xfrm>
            <a:off x="8458200" y="6324600"/>
            <a:ext cx="685800" cy="5334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1066800" y="4583668"/>
            <a:ext cx="4572000" cy="369332"/>
          </a:xfrm>
          <a:prstGeom prst="rect">
            <a:avLst/>
          </a:prstGeom>
        </p:spPr>
        <p:txBody>
          <a:bodyPr>
            <a:spAutoFit/>
          </a:bodyPr>
          <a:lstStyle/>
          <a:p>
            <a:pPr marL="342900" indent="-341313">
              <a:spcBef>
                <a:spcPct val="20000"/>
              </a:spcBef>
              <a:buFontTx/>
              <a:buChar char="•"/>
            </a:pPr>
            <a:r>
              <a:rPr lang="en-US" dirty="0" smtClean="0">
                <a:solidFill>
                  <a:srgbClr val="000000"/>
                </a:solidFill>
              </a:rPr>
              <a:t>integer</a:t>
            </a:r>
          </a:p>
        </p:txBody>
      </p:sp>
      <p:sp>
        <p:nvSpPr>
          <p:cNvPr id="14" name="Rectangle 13"/>
          <p:cNvSpPr/>
          <p:nvPr/>
        </p:nvSpPr>
        <p:spPr>
          <a:xfrm>
            <a:off x="1066800" y="5257800"/>
            <a:ext cx="4572000" cy="369332"/>
          </a:xfrm>
          <a:prstGeom prst="rect">
            <a:avLst/>
          </a:prstGeom>
        </p:spPr>
        <p:txBody>
          <a:bodyPr>
            <a:spAutoFit/>
          </a:bodyPr>
          <a:lstStyle/>
          <a:p>
            <a:pPr marL="342900" indent="-341313">
              <a:spcBef>
                <a:spcPct val="20000"/>
              </a:spcBef>
              <a:buFontTx/>
              <a:buChar char="•"/>
            </a:pPr>
            <a:r>
              <a:rPr lang="en-US" dirty="0" smtClean="0">
                <a:solidFill>
                  <a:srgbClr val="000000"/>
                </a:solidFill>
              </a:rPr>
              <a:t>a</a:t>
            </a:r>
            <a:r>
              <a:rPr lang="en-US" dirty="0" smtClean="0">
                <a:solidFill>
                  <a:srgbClr val="000000"/>
                </a:solidFill>
              </a:rPr>
              <a:t>bsolute value</a:t>
            </a:r>
            <a:endParaRPr lang="en-US" dirty="0" smtClean="0">
              <a:solidFill>
                <a:srgbClr val="000000"/>
              </a:solidFill>
            </a:endParaRPr>
          </a:p>
        </p:txBody>
      </p:sp>
      <p:sp>
        <p:nvSpPr>
          <p:cNvPr id="17" name="Action Button: Back or Previous 16">
            <a:hlinkClick r:id="" action="ppaction://hlinkshowjump?jump=previousslide" highlightClick="1"/>
          </p:cNvPr>
          <p:cNvSpPr/>
          <p:nvPr/>
        </p:nvSpPr>
        <p:spPr>
          <a:xfrm>
            <a:off x="7772400" y="6324600"/>
            <a:ext cx="685800" cy="53340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661"/>
                                        </p:tgtEl>
                                        <p:attrNameLst>
                                          <p:attrName>style.visibility</p:attrName>
                                        </p:attrNameLst>
                                      </p:cBhvr>
                                      <p:to>
                                        <p:strVal val="visible"/>
                                      </p:to>
                                    </p:set>
                                    <p:animEffect transition="in" filter="wipe(left)">
                                      <p:cBhvr>
                                        <p:cTn id="7" dur="500"/>
                                        <p:tgtEl>
                                          <p:spTgt spid="7066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0663">
                                            <p:txEl>
                                              <p:pRg st="0" end="0"/>
                                            </p:txEl>
                                          </p:spTgt>
                                        </p:tgtEl>
                                        <p:attrNameLst>
                                          <p:attrName>style.visibility</p:attrName>
                                        </p:attrNameLst>
                                      </p:cBhvr>
                                      <p:to>
                                        <p:strVal val="visible"/>
                                      </p:to>
                                    </p:set>
                                    <p:animEffect transition="in" filter="wipe(left)">
                                      <p:cBhvr>
                                        <p:cTn id="11" dur="500"/>
                                        <p:tgtEl>
                                          <p:spTgt spid="7066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70659"/>
                                        </p:tgtEl>
                                        <p:attrNameLst>
                                          <p:attrName>style.visibility</p:attrName>
                                        </p:attrNameLst>
                                      </p:cBhvr>
                                      <p:to>
                                        <p:strVal val="visible"/>
                                      </p:to>
                                    </p:set>
                                    <p:animEffect transition="in" filter="wipe(left)">
                                      <p:cBhvr>
                                        <p:cTn id="16" dur="500"/>
                                        <p:tgtEl>
                                          <p:spTgt spid="70659"/>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70660"/>
                                        </p:tgtEl>
                                        <p:attrNameLst>
                                          <p:attrName>style.visibility</p:attrName>
                                        </p:attrNameLst>
                                      </p:cBhvr>
                                      <p:to>
                                        <p:strVal val="visible"/>
                                      </p:to>
                                    </p:set>
                                    <p:animEffect transition="in" filter="wipe(left)">
                                      <p:cBhvr>
                                        <p:cTn id="20" dur="500"/>
                                        <p:tgtEl>
                                          <p:spTgt spid="7066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70662">
                                            <p:txEl>
                                              <p:pRg st="0" end="0"/>
                                            </p:txEl>
                                          </p:spTgt>
                                        </p:tgtEl>
                                        <p:attrNameLst>
                                          <p:attrName>style.visibility</p:attrName>
                                        </p:attrNameLst>
                                      </p:cBhvr>
                                      <p:to>
                                        <p:strVal val="visible"/>
                                      </p:to>
                                    </p:set>
                                    <p:animEffect transition="in" filter="wipe(left)">
                                      <p:cBhvr>
                                        <p:cTn id="25" dur="500"/>
                                        <p:tgtEl>
                                          <p:spTgt spid="70662">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0" grpId="0" autoUpdateAnimBg="0"/>
      <p:bldP spid="70662" grpId="0" build="p" autoUpdateAnimBg="0"/>
      <p:bldP spid="70663" grpId="0" build="p" autoUpdateAnimBg="0" advAuto="0"/>
      <p:bldP spid="12" grpId="0"/>
      <p:bldP spid="14" grpId="0"/>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6804" name="Picture 6" descr="LH_1-3"/>
          <p:cNvPicPr>
            <a:picLocks noChangeAspect="1" noChangeArrowheads="1"/>
          </p:cNvPicPr>
          <p:nvPr/>
        </p:nvPicPr>
        <p:blipFill>
          <a:blip r:embed="rId4"/>
          <a:srcRect/>
          <a:stretch>
            <a:fillRect/>
          </a:stretch>
        </p:blipFill>
        <p:spPr bwMode="hidden">
          <a:xfrm>
            <a:off x="0" y="0"/>
            <a:ext cx="9144000" cy="731838"/>
          </a:xfrm>
          <a:prstGeom prst="rect">
            <a:avLst/>
          </a:prstGeom>
          <a:noFill/>
          <a:ln w="9525">
            <a:noFill/>
            <a:miter lim="800000"/>
            <a:headEnd/>
            <a:tailEnd/>
          </a:ln>
        </p:spPr>
      </p:pic>
      <p:grpSp>
        <p:nvGrpSpPr>
          <p:cNvPr id="2" name="Group 11"/>
          <p:cNvGrpSpPr>
            <a:grpSpLocks/>
          </p:cNvGrpSpPr>
          <p:nvPr/>
        </p:nvGrpSpPr>
        <p:grpSpPr bwMode="auto">
          <a:xfrm>
            <a:off x="1057275" y="2455862"/>
            <a:ext cx="7705725" cy="2246310"/>
            <a:chOff x="666" y="947"/>
            <a:chExt cx="4854" cy="1415"/>
          </a:xfrm>
        </p:grpSpPr>
        <p:sp>
          <p:nvSpPr>
            <p:cNvPr id="76807" name="Rectangle 4"/>
            <p:cNvSpPr>
              <a:spLocks noChangeArrowheads="1"/>
            </p:cNvSpPr>
            <p:nvPr/>
          </p:nvSpPr>
          <p:spPr bwMode="auto">
            <a:xfrm>
              <a:off x="666" y="947"/>
              <a:ext cx="4854" cy="1415"/>
            </a:xfrm>
            <a:prstGeom prst="rect">
              <a:avLst/>
            </a:prstGeom>
            <a:noFill/>
            <a:ln w="9525">
              <a:noFill/>
              <a:miter lim="800000"/>
              <a:headEnd/>
              <a:tailEnd/>
            </a:ln>
          </p:spPr>
          <p:txBody>
            <a:bodyPr>
              <a:prstTxWarp prst="textNoShape">
                <a:avLst/>
              </a:prstTxWarp>
              <a:spAutoFit/>
            </a:bodyPr>
            <a:lstStyle/>
            <a:p>
              <a:pPr>
                <a:spcBef>
                  <a:spcPct val="20000"/>
                </a:spcBef>
                <a:tabLst>
                  <a:tab pos="914400" algn="l"/>
                </a:tabLst>
              </a:pPr>
              <a:r>
                <a:rPr lang="en-US" sz="2800" b="1" dirty="0">
                  <a:solidFill>
                    <a:srgbClr val="E01B22"/>
                  </a:solidFill>
                  <a:ea typeface="Times New Roman" pitchFamily="-112" charset="0"/>
                  <a:cs typeface="Times New Roman" pitchFamily="-112" charset="0"/>
                </a:rPr>
                <a:t>	Standard 7NS2.5</a:t>
              </a:r>
              <a:r>
                <a:rPr lang="en-US" sz="2800" b="1" dirty="0">
                  <a:solidFill>
                    <a:srgbClr val="FF0000"/>
                  </a:solidFill>
                  <a:ea typeface="Times New Roman" pitchFamily="-112" charset="0"/>
                  <a:cs typeface="Times New Roman" pitchFamily="-112" charset="0"/>
                </a:rPr>
                <a:t>  </a:t>
              </a:r>
              <a:r>
                <a:rPr lang="en-US" sz="2800" b="1" dirty="0">
                  <a:solidFill>
                    <a:srgbClr val="00539D"/>
                  </a:solidFill>
                  <a:ea typeface="Times New Roman" pitchFamily="-112" charset="0"/>
                  <a:cs typeface="Times New Roman" pitchFamily="-112" charset="0"/>
                </a:rPr>
                <a:t>Understand the meaning of the absolute value of a number; interpret the absolute  value as the distance of the number from zero on a number line; and determine the absolute value of real numbers.</a:t>
              </a:r>
            </a:p>
          </p:txBody>
        </p:sp>
        <p:pic>
          <p:nvPicPr>
            <p:cNvPr id="76808" name="Picture 7" descr="key"/>
            <p:cNvPicPr>
              <a:picLocks noChangeAspect="1" noChangeArrowheads="1"/>
            </p:cNvPicPr>
            <p:nvPr/>
          </p:nvPicPr>
          <p:blipFill>
            <a:blip r:embed="rId5"/>
            <a:srcRect/>
            <a:stretch>
              <a:fillRect/>
            </a:stretch>
          </p:blipFill>
          <p:spPr bwMode="auto">
            <a:xfrm>
              <a:off x="730" y="1032"/>
              <a:ext cx="541" cy="225"/>
            </a:xfrm>
            <a:prstGeom prst="rect">
              <a:avLst/>
            </a:prstGeom>
            <a:noFill/>
            <a:ln w="9525">
              <a:noFill/>
              <a:miter lim="800000"/>
              <a:headEnd/>
              <a:tailEnd/>
            </a:ln>
          </p:spPr>
        </p:pic>
      </p:grpSp>
      <p:pic>
        <p:nvPicPr>
          <p:cNvPr id="76806" name="Picture 8" descr="CA STDS ICON"/>
          <p:cNvPicPr>
            <a:picLocks noChangeAspect="1" noChangeArrowheads="1"/>
          </p:cNvPicPr>
          <p:nvPr/>
        </p:nvPicPr>
        <p:blipFill>
          <a:blip r:embed="rId6"/>
          <a:srcRect/>
          <a:stretch>
            <a:fillRect/>
          </a:stretch>
        </p:blipFill>
        <p:spPr bwMode="auto">
          <a:xfrm>
            <a:off x="1147763" y="1336675"/>
            <a:ext cx="4378325" cy="695325"/>
          </a:xfrm>
          <a:prstGeom prst="rect">
            <a:avLst/>
          </a:prstGeom>
          <a:noFill/>
          <a:ln w="9525">
            <a:noFill/>
            <a:miter lim="800000"/>
            <a:headEnd/>
            <a:tailEnd/>
          </a:ln>
        </p:spPr>
      </p:pic>
      <p:sp>
        <p:nvSpPr>
          <p:cNvPr id="10" name="Action Button: Forward or Next 9">
            <a:hlinkClick r:id="" action="ppaction://hlinkshowjump?jump=nextslide" highlightClick="1"/>
          </p:cNvPr>
          <p:cNvSpPr/>
          <p:nvPr/>
        </p:nvSpPr>
        <p:spPr>
          <a:xfrm>
            <a:off x="8458200" y="6324600"/>
            <a:ext cx="685800" cy="5334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Action Button: Back or Previous 10">
            <a:hlinkClick r:id="" action="ppaction://hlinkshowjump?jump=previousslide" highlightClick="1"/>
          </p:cNvPr>
          <p:cNvSpPr/>
          <p:nvPr/>
        </p:nvSpPr>
        <p:spPr>
          <a:xfrm>
            <a:off x="7772400" y="6324600"/>
            <a:ext cx="685800" cy="53340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6804" name="Picture 6" descr="LH_1-3"/>
          <p:cNvPicPr>
            <a:picLocks noChangeAspect="1" noChangeArrowheads="1"/>
          </p:cNvPicPr>
          <p:nvPr/>
        </p:nvPicPr>
        <p:blipFill>
          <a:blip r:embed="rId4"/>
          <a:srcRect/>
          <a:stretch>
            <a:fillRect/>
          </a:stretch>
        </p:blipFill>
        <p:spPr bwMode="hidden">
          <a:xfrm>
            <a:off x="0" y="0"/>
            <a:ext cx="9144000" cy="731838"/>
          </a:xfrm>
          <a:prstGeom prst="rect">
            <a:avLst/>
          </a:prstGeom>
          <a:noFill/>
          <a:ln w="9525">
            <a:noFill/>
            <a:miter lim="800000"/>
            <a:headEnd/>
            <a:tailEnd/>
          </a:ln>
        </p:spPr>
      </p:pic>
      <p:sp>
        <p:nvSpPr>
          <p:cNvPr id="10" name="Action Button: Forward or Next 9">
            <a:hlinkClick r:id="" action="ppaction://hlinkshowjump?jump=nextslide" highlightClick="1"/>
          </p:cNvPr>
          <p:cNvSpPr/>
          <p:nvPr/>
        </p:nvSpPr>
        <p:spPr>
          <a:xfrm>
            <a:off x="8458200" y="6324600"/>
            <a:ext cx="685800" cy="5334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Action Button: Back or Previous 10">
            <a:hlinkClick r:id="" action="ppaction://hlinkshowjump?jump=previousslide" highlightClick="1"/>
          </p:cNvPr>
          <p:cNvSpPr/>
          <p:nvPr/>
        </p:nvSpPr>
        <p:spPr>
          <a:xfrm>
            <a:off x="7772400" y="6324600"/>
            <a:ext cx="685800" cy="53340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4"/>
          <p:cNvGrpSpPr/>
          <p:nvPr/>
        </p:nvGrpSpPr>
        <p:grpSpPr>
          <a:xfrm>
            <a:off x="762000" y="2869407"/>
            <a:ext cx="7696200" cy="3302793"/>
            <a:chOff x="762000" y="2590800"/>
            <a:chExt cx="7696200" cy="3302793"/>
          </a:xfrm>
        </p:grpSpPr>
        <p:grpSp>
          <p:nvGrpSpPr>
            <p:cNvPr id="9" name="Group 53"/>
            <p:cNvGrpSpPr>
              <a:grpSpLocks/>
            </p:cNvGrpSpPr>
            <p:nvPr/>
          </p:nvGrpSpPr>
          <p:grpSpPr bwMode="auto">
            <a:xfrm>
              <a:off x="1066800" y="2945606"/>
              <a:ext cx="7218362" cy="2947987"/>
              <a:chOff x="445" y="661"/>
              <a:chExt cx="912" cy="353"/>
            </a:xfrm>
          </p:grpSpPr>
          <p:pic>
            <p:nvPicPr>
              <p:cNvPr id="12" name="Picture 54" descr="number line (2)"/>
              <p:cNvPicPr>
                <a:picLocks noChangeAspect="1" noChangeArrowheads="1"/>
              </p:cNvPicPr>
              <p:nvPr/>
            </p:nvPicPr>
            <p:blipFill>
              <a:blip r:embed="rId5"/>
              <a:srcRect/>
              <a:stretch>
                <a:fillRect/>
              </a:stretch>
            </p:blipFill>
            <p:spPr bwMode="auto">
              <a:xfrm>
                <a:off x="445" y="661"/>
                <a:ext cx="912" cy="113"/>
              </a:xfrm>
              <a:prstGeom prst="rect">
                <a:avLst/>
              </a:prstGeom>
              <a:noFill/>
              <a:ln w="9525">
                <a:noFill/>
                <a:miter lim="800000"/>
                <a:headEnd/>
                <a:tailEnd/>
              </a:ln>
            </p:spPr>
          </p:pic>
          <p:pic>
            <p:nvPicPr>
              <p:cNvPr id="13" name="Picture 55" descr="number line (1)"/>
              <p:cNvPicPr>
                <a:picLocks noChangeAspect="1" noChangeArrowheads="1"/>
              </p:cNvPicPr>
              <p:nvPr/>
            </p:nvPicPr>
            <p:blipFill>
              <a:blip r:embed="rId6"/>
              <a:srcRect/>
              <a:stretch>
                <a:fillRect/>
              </a:stretch>
            </p:blipFill>
            <p:spPr bwMode="auto">
              <a:xfrm>
                <a:off x="446" y="901"/>
                <a:ext cx="910" cy="113"/>
              </a:xfrm>
              <a:prstGeom prst="rect">
                <a:avLst/>
              </a:prstGeom>
              <a:noFill/>
              <a:ln w="9525">
                <a:noFill/>
                <a:miter lim="800000"/>
                <a:headEnd/>
                <a:tailEnd/>
              </a:ln>
            </p:spPr>
          </p:pic>
        </p:grpSp>
        <p:sp>
          <p:nvSpPr>
            <p:cNvPr id="14" name="Rectangle 13"/>
            <p:cNvSpPr/>
            <p:nvPr/>
          </p:nvSpPr>
          <p:spPr>
            <a:xfrm>
              <a:off x="762000" y="2590800"/>
              <a:ext cx="7696200" cy="1981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6" name="TextBox 15"/>
          <p:cNvSpPr txBox="1"/>
          <p:nvPr/>
        </p:nvSpPr>
        <p:spPr>
          <a:xfrm>
            <a:off x="762000" y="762000"/>
            <a:ext cx="7315200" cy="1569660"/>
          </a:xfrm>
          <a:prstGeom prst="rect">
            <a:avLst/>
          </a:prstGeom>
          <a:noFill/>
        </p:spPr>
        <p:txBody>
          <a:bodyPr wrap="square" rtlCol="0">
            <a:spAutoFit/>
          </a:bodyPr>
          <a:lstStyle/>
          <a:p>
            <a:r>
              <a:rPr lang="en-US" sz="3200" dirty="0" smtClean="0"/>
              <a:t>Notice that all the numbers to the right of 0 increase in size. The larger the number the higher the value.</a:t>
            </a:r>
            <a:endParaRPr lang="en-US" sz="3200" dirty="0"/>
          </a:p>
        </p:txBody>
      </p:sp>
      <p:sp>
        <p:nvSpPr>
          <p:cNvPr id="17" name="TextBox 16"/>
          <p:cNvSpPr txBox="1"/>
          <p:nvPr/>
        </p:nvSpPr>
        <p:spPr>
          <a:xfrm>
            <a:off x="762000" y="2590800"/>
            <a:ext cx="7315200" cy="2062103"/>
          </a:xfrm>
          <a:prstGeom prst="rect">
            <a:avLst/>
          </a:prstGeom>
          <a:noFill/>
        </p:spPr>
        <p:txBody>
          <a:bodyPr wrap="square" rtlCol="0">
            <a:spAutoFit/>
          </a:bodyPr>
          <a:lstStyle/>
          <a:p>
            <a:r>
              <a:rPr lang="en-US" sz="3200" dirty="0" smtClean="0">
                <a:solidFill>
                  <a:srgbClr val="FF0000"/>
                </a:solidFill>
              </a:rPr>
              <a:t>Notice that all the numbers to the left of 0 decrease in size. The larger the number the lower the value. 0 is actually larger than any (-) number!</a:t>
            </a:r>
            <a:endParaRPr lang="en-US" sz="3200" dirty="0">
              <a:solidFill>
                <a:srgbClr val="FF0000"/>
              </a:solidFill>
            </a:endParaRPr>
          </a:p>
        </p:txBody>
      </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diamond(in)">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slide(fromBottom)">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2707" name="Picture 3" descr="Example1"/>
          <p:cNvPicPr>
            <a:picLocks noChangeAspect="1" noChangeArrowheads="1"/>
          </p:cNvPicPr>
          <p:nvPr/>
        </p:nvPicPr>
        <p:blipFill>
          <a:blip r:embed="rId4"/>
          <a:srcRect/>
          <a:stretch>
            <a:fillRect/>
          </a:stretch>
        </p:blipFill>
        <p:spPr bwMode="auto">
          <a:xfrm>
            <a:off x="420688" y="1495425"/>
            <a:ext cx="457200" cy="457200"/>
          </a:xfrm>
          <a:prstGeom prst="rect">
            <a:avLst/>
          </a:prstGeom>
          <a:noFill/>
          <a:ln w="9525">
            <a:noFill/>
            <a:miter lim="800000"/>
            <a:headEnd/>
            <a:tailEnd/>
          </a:ln>
        </p:spPr>
      </p:pic>
      <p:pic>
        <p:nvPicPr>
          <p:cNvPr id="72708" name="Picture 4" descr="EXAMPLEhead"/>
          <p:cNvPicPr>
            <a:picLocks noChangeAspect="1" noChangeArrowheads="1"/>
          </p:cNvPicPr>
          <p:nvPr/>
        </p:nvPicPr>
        <p:blipFill>
          <a:blip r:embed="rId5"/>
          <a:srcRect/>
          <a:stretch>
            <a:fillRect/>
          </a:stretch>
        </p:blipFill>
        <p:spPr bwMode="auto">
          <a:xfrm>
            <a:off x="412750" y="701675"/>
            <a:ext cx="2133600" cy="549275"/>
          </a:xfrm>
          <a:prstGeom prst="rect">
            <a:avLst/>
          </a:prstGeom>
          <a:noFill/>
          <a:ln w="9525">
            <a:noFill/>
            <a:miter lim="800000"/>
            <a:headEnd/>
            <a:tailEnd/>
          </a:ln>
        </p:spPr>
      </p:pic>
      <p:sp>
        <p:nvSpPr>
          <p:cNvPr id="72709" name="Text Box 5"/>
          <p:cNvSpPr txBox="1">
            <a:spLocks noChangeArrowheads="1"/>
          </p:cNvSpPr>
          <p:nvPr/>
        </p:nvSpPr>
        <p:spPr bwMode="auto">
          <a:xfrm>
            <a:off x="2506663" y="750888"/>
            <a:ext cx="6199187" cy="420687"/>
          </a:xfrm>
          <a:prstGeom prst="rect">
            <a:avLst/>
          </a:prstGeom>
          <a:noFill/>
          <a:ln w="9525">
            <a:noFill/>
            <a:miter lim="800000"/>
            <a:headEnd/>
            <a:tailEnd/>
          </a:ln>
        </p:spPr>
        <p:txBody>
          <a:bodyPr anchor="ctr">
            <a:prstTxWarp prst="textNoShape">
              <a:avLst/>
            </a:prstTxWarp>
            <a:spAutoFit/>
          </a:bodyPr>
          <a:lstStyle/>
          <a:p>
            <a:pPr>
              <a:spcBef>
                <a:spcPct val="20000"/>
              </a:spcBef>
            </a:pPr>
            <a:r>
              <a:rPr lang="en-US" b="1" dirty="0">
                <a:solidFill>
                  <a:srgbClr val="E01B22"/>
                </a:solidFill>
              </a:rPr>
              <a:t>Compare Integers</a:t>
            </a:r>
          </a:p>
        </p:txBody>
      </p:sp>
      <p:sp>
        <p:nvSpPr>
          <p:cNvPr id="72710" name="Rectangle 6"/>
          <p:cNvSpPr>
            <a:spLocks noChangeArrowheads="1"/>
          </p:cNvSpPr>
          <p:nvPr/>
        </p:nvSpPr>
        <p:spPr bwMode="auto">
          <a:xfrm>
            <a:off x="876300" y="1455003"/>
            <a:ext cx="7705725" cy="830997"/>
          </a:xfrm>
          <a:prstGeom prst="rect">
            <a:avLst/>
          </a:prstGeom>
          <a:noFill/>
          <a:ln w="9525">
            <a:noFill/>
            <a:miter lim="800000"/>
            <a:headEnd/>
            <a:tailEnd/>
          </a:ln>
        </p:spPr>
        <p:txBody>
          <a:bodyPr>
            <a:prstTxWarp prst="textNoShape">
              <a:avLst/>
            </a:prstTxWarp>
            <a:spAutoFit/>
          </a:bodyPr>
          <a:lstStyle/>
          <a:p>
            <a:pPr>
              <a:spcBef>
                <a:spcPct val="20000"/>
              </a:spcBef>
            </a:pPr>
            <a:r>
              <a:rPr lang="en-US" sz="2400" b="1" dirty="0" smtClean="0">
                <a:solidFill>
                  <a:srgbClr val="00539D"/>
                </a:solidFill>
                <a:ea typeface="Times New Roman" pitchFamily="-112" charset="0"/>
                <a:cs typeface="Times New Roman" pitchFamily="-112" charset="0"/>
              </a:rPr>
              <a:t>Compare –</a:t>
            </a:r>
            <a:r>
              <a:rPr lang="en-US" sz="2400" b="1" dirty="0">
                <a:solidFill>
                  <a:srgbClr val="00539D"/>
                </a:solidFill>
                <a:ea typeface="Times New Roman" pitchFamily="-112" charset="0"/>
                <a:cs typeface="Times New Roman" pitchFamily="-112" charset="0"/>
              </a:rPr>
              <a:t>2</a:t>
            </a:r>
            <a:r>
              <a:rPr lang="en-US" sz="2400" b="1" dirty="0" smtClean="0">
                <a:solidFill>
                  <a:srgbClr val="00539D"/>
                </a:solidFill>
                <a:ea typeface="Times New Roman" pitchFamily="-112" charset="0"/>
                <a:cs typeface="Times New Roman" pitchFamily="-112" charset="0"/>
              </a:rPr>
              <a:t> &amp; </a:t>
            </a:r>
            <a:r>
              <a:rPr lang="en-US" sz="2400" b="1" dirty="0">
                <a:solidFill>
                  <a:srgbClr val="00539D"/>
                </a:solidFill>
                <a:ea typeface="Times New Roman" pitchFamily="-112" charset="0"/>
                <a:cs typeface="Times New Roman" pitchFamily="-112" charset="0"/>
              </a:rPr>
              <a:t>–</a:t>
            </a:r>
            <a:r>
              <a:rPr lang="en-US" sz="2400" b="1" dirty="0" smtClean="0">
                <a:solidFill>
                  <a:srgbClr val="00539D"/>
                </a:solidFill>
                <a:ea typeface="Times New Roman" pitchFamily="-112" charset="0"/>
                <a:cs typeface="Times New Roman" pitchFamily="-112" charset="0"/>
              </a:rPr>
              <a:t>1. The </a:t>
            </a:r>
            <a:r>
              <a:rPr lang="en-US" sz="2400" b="1" dirty="0">
                <a:solidFill>
                  <a:srgbClr val="00539D"/>
                </a:solidFill>
                <a:ea typeface="Times New Roman" pitchFamily="-112" charset="0"/>
                <a:cs typeface="Times New Roman" pitchFamily="-112" charset="0"/>
              </a:rPr>
              <a:t>integers</a:t>
            </a:r>
            <a:r>
              <a:rPr lang="en-US" sz="2400" b="1" dirty="0" smtClean="0">
                <a:solidFill>
                  <a:srgbClr val="00539D"/>
                </a:solidFill>
                <a:ea typeface="Times New Roman" pitchFamily="-112" charset="0"/>
                <a:cs typeface="Times New Roman" pitchFamily="-112" charset="0"/>
              </a:rPr>
              <a:t> are graphed </a:t>
            </a:r>
            <a:r>
              <a:rPr lang="en-US" sz="2400" b="1" dirty="0">
                <a:solidFill>
                  <a:srgbClr val="00539D"/>
                </a:solidFill>
                <a:ea typeface="Times New Roman" pitchFamily="-112" charset="0"/>
                <a:cs typeface="Times New Roman" pitchFamily="-112" charset="0"/>
              </a:rPr>
              <a:t>on the number line below.</a:t>
            </a:r>
            <a:endParaRPr lang="en-US" sz="2400" i="1" dirty="0">
              <a:solidFill>
                <a:srgbClr val="000000"/>
              </a:solidFill>
              <a:ea typeface="Times New Roman" pitchFamily="-112" charset="0"/>
              <a:cs typeface="Times New Roman" pitchFamily="-112" charset="0"/>
            </a:endParaRPr>
          </a:p>
        </p:txBody>
      </p:sp>
      <p:sp>
        <p:nvSpPr>
          <p:cNvPr id="72711" name="Text Box 7"/>
          <p:cNvSpPr txBox="1">
            <a:spLocks noChangeArrowheads="1"/>
          </p:cNvSpPr>
          <p:nvPr/>
        </p:nvSpPr>
        <p:spPr bwMode="auto">
          <a:xfrm>
            <a:off x="1981200" y="4078069"/>
            <a:ext cx="4876800" cy="646331"/>
          </a:xfrm>
          <a:prstGeom prst="rect">
            <a:avLst/>
          </a:prstGeom>
          <a:noFill/>
          <a:ln w="9525">
            <a:noFill/>
            <a:miter lim="800000"/>
            <a:headEnd/>
            <a:tailEnd/>
          </a:ln>
        </p:spPr>
        <p:txBody>
          <a:bodyPr wrap="square">
            <a:prstTxWarp prst="textNoShape">
              <a:avLst/>
            </a:prstTxWarp>
            <a:spAutoFit/>
          </a:bodyPr>
          <a:lstStyle/>
          <a:p>
            <a:pPr marL="342900">
              <a:spcBef>
                <a:spcPct val="20000"/>
              </a:spcBef>
            </a:pPr>
            <a:r>
              <a:rPr lang="en-US" dirty="0">
                <a:solidFill>
                  <a:srgbClr val="000000"/>
                </a:solidFill>
              </a:rPr>
              <a:t>–2 is less than –1, since it lies to the left of –</a:t>
            </a:r>
            <a:r>
              <a:rPr lang="en-US" dirty="0" smtClean="0">
                <a:solidFill>
                  <a:srgbClr val="000000"/>
                </a:solidFill>
              </a:rPr>
              <a:t>1 or is farther to the left from 0 than -1 is.</a:t>
            </a:r>
            <a:endParaRPr lang="en-US" dirty="0">
              <a:solidFill>
                <a:srgbClr val="000000"/>
              </a:solidFill>
            </a:endParaRPr>
          </a:p>
        </p:txBody>
      </p:sp>
      <p:sp>
        <p:nvSpPr>
          <p:cNvPr id="72712" name="Rectangle 8"/>
          <p:cNvSpPr>
            <a:spLocks noChangeArrowheads="1"/>
          </p:cNvSpPr>
          <p:nvPr/>
        </p:nvSpPr>
        <p:spPr bwMode="auto">
          <a:xfrm>
            <a:off x="3200400" y="5345668"/>
            <a:ext cx="3124200" cy="369332"/>
          </a:xfrm>
          <a:prstGeom prst="rect">
            <a:avLst/>
          </a:prstGeom>
          <a:noFill/>
          <a:ln w="9525">
            <a:noFill/>
            <a:miter lim="800000"/>
            <a:headEnd/>
            <a:tailEnd/>
          </a:ln>
        </p:spPr>
        <p:txBody>
          <a:bodyPr wrap="square">
            <a:prstTxWarp prst="textNoShape">
              <a:avLst/>
            </a:prstTxWarp>
            <a:spAutoFit/>
          </a:bodyPr>
          <a:lstStyle/>
          <a:p>
            <a:pPr marL="1712913" indent="-1368425">
              <a:lnSpc>
                <a:spcPct val="100000"/>
              </a:lnSpc>
              <a:spcBef>
                <a:spcPct val="20000"/>
              </a:spcBef>
              <a:spcAft>
                <a:spcPct val="0"/>
              </a:spcAft>
              <a:buClr>
                <a:srgbClr val="FFFFFF"/>
              </a:buClr>
              <a:tabLst>
                <a:tab pos="1943100" algn="l"/>
              </a:tabLst>
            </a:pPr>
            <a:r>
              <a:rPr lang="en-US" b="1" dirty="0">
                <a:solidFill>
                  <a:srgbClr val="00539D"/>
                </a:solidFill>
              </a:rPr>
              <a:t>Answer:</a:t>
            </a:r>
            <a:r>
              <a:rPr lang="en-US" dirty="0">
                <a:solidFill>
                  <a:srgbClr val="E01B22"/>
                </a:solidFill>
              </a:rPr>
              <a:t> 	–2 &lt; –1</a:t>
            </a:r>
          </a:p>
        </p:txBody>
      </p:sp>
      <p:pic>
        <p:nvPicPr>
          <p:cNvPr id="78858" name="Picture 10" descr="LH_1-3"/>
          <p:cNvPicPr>
            <a:picLocks noChangeAspect="1" noChangeArrowheads="1"/>
          </p:cNvPicPr>
          <p:nvPr/>
        </p:nvPicPr>
        <p:blipFill>
          <a:blip r:embed="rId6"/>
          <a:srcRect/>
          <a:stretch>
            <a:fillRect/>
          </a:stretch>
        </p:blipFill>
        <p:spPr bwMode="hidden">
          <a:xfrm>
            <a:off x="0" y="0"/>
            <a:ext cx="9144000" cy="731838"/>
          </a:xfrm>
          <a:prstGeom prst="rect">
            <a:avLst/>
          </a:prstGeom>
          <a:noFill/>
          <a:ln w="9525">
            <a:noFill/>
            <a:miter lim="800000"/>
            <a:headEnd/>
            <a:tailEnd/>
          </a:ln>
        </p:spPr>
      </p:pic>
      <p:pic>
        <p:nvPicPr>
          <p:cNvPr id="72718" name="Picture 14" descr="1-3"/>
          <p:cNvPicPr>
            <a:picLocks noChangeAspect="1" noChangeArrowheads="1"/>
          </p:cNvPicPr>
          <p:nvPr/>
        </p:nvPicPr>
        <p:blipFill>
          <a:blip r:embed="rId7"/>
          <a:srcRect/>
          <a:stretch>
            <a:fillRect/>
          </a:stretch>
        </p:blipFill>
        <p:spPr bwMode="auto">
          <a:xfrm>
            <a:off x="1458913" y="2781300"/>
            <a:ext cx="6224587" cy="682625"/>
          </a:xfrm>
          <a:prstGeom prst="rect">
            <a:avLst/>
          </a:prstGeom>
          <a:noFill/>
          <a:ln w="9525">
            <a:noFill/>
            <a:miter lim="800000"/>
            <a:headEnd/>
            <a:tailEnd/>
          </a:ln>
        </p:spPr>
      </p:pic>
      <p:sp>
        <p:nvSpPr>
          <p:cNvPr id="13" name="Action Button: Forward or Next 12">
            <a:hlinkClick r:id="" action="ppaction://hlinkshowjump?jump=nextslide" highlightClick="1"/>
          </p:cNvPr>
          <p:cNvSpPr/>
          <p:nvPr/>
        </p:nvSpPr>
        <p:spPr>
          <a:xfrm>
            <a:off x="8458200" y="6324600"/>
            <a:ext cx="685800" cy="5334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Action Button: Back or Previous 13">
            <a:hlinkClick r:id="" action="ppaction://hlinkshowjump?jump=previousslide" highlightClick="1"/>
          </p:cNvPr>
          <p:cNvSpPr/>
          <p:nvPr/>
        </p:nvSpPr>
        <p:spPr>
          <a:xfrm>
            <a:off x="7772400" y="6324600"/>
            <a:ext cx="685800" cy="53340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708"/>
                                        </p:tgtEl>
                                        <p:attrNameLst>
                                          <p:attrName>style.visibility</p:attrName>
                                        </p:attrNameLst>
                                      </p:cBhvr>
                                      <p:to>
                                        <p:strVal val="visible"/>
                                      </p:to>
                                    </p:set>
                                    <p:animEffect transition="in" filter="wipe(left)">
                                      <p:cBhvr>
                                        <p:cTn id="7" dur="500"/>
                                        <p:tgtEl>
                                          <p:spTgt spid="7270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2709"/>
                                        </p:tgtEl>
                                        <p:attrNameLst>
                                          <p:attrName>style.visibility</p:attrName>
                                        </p:attrNameLst>
                                      </p:cBhvr>
                                      <p:to>
                                        <p:strVal val="visible"/>
                                      </p:to>
                                    </p:set>
                                    <p:animEffect transition="in" filter="wipe(left)">
                                      <p:cBhvr>
                                        <p:cTn id="11" dur="500"/>
                                        <p:tgtEl>
                                          <p:spTgt spid="72709"/>
                                        </p:tgtEl>
                                      </p:cBhvr>
                                    </p:animEffect>
                                  </p:childTnLst>
                                </p:cTn>
                              </p:par>
                            </p:childTnLst>
                          </p:cTn>
                        </p:par>
                        <p:par>
                          <p:cTn id="12" fill="hold">
                            <p:stCondLst>
                              <p:cond delay="1000"/>
                            </p:stCondLst>
                            <p:childTnLst>
                              <p:par>
                                <p:cTn id="13" presetID="4" presetClass="entr" presetSubtype="32" fill="hold" nodeType="afterEffect">
                                  <p:stCondLst>
                                    <p:cond delay="0"/>
                                  </p:stCondLst>
                                  <p:childTnLst>
                                    <p:set>
                                      <p:cBhvr>
                                        <p:cTn id="14" dur="1" fill="hold">
                                          <p:stCondLst>
                                            <p:cond delay="0"/>
                                          </p:stCondLst>
                                        </p:cTn>
                                        <p:tgtEl>
                                          <p:spTgt spid="72707"/>
                                        </p:tgtEl>
                                        <p:attrNameLst>
                                          <p:attrName>style.visibility</p:attrName>
                                        </p:attrNameLst>
                                      </p:cBhvr>
                                      <p:to>
                                        <p:strVal val="visible"/>
                                      </p:to>
                                    </p:set>
                                    <p:animEffect transition="in" filter="box(out)">
                                      <p:cBhvr>
                                        <p:cTn id="15" dur="500"/>
                                        <p:tgtEl>
                                          <p:spTgt spid="72707"/>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72710">
                                            <p:txEl>
                                              <p:pRg st="0" end="0"/>
                                            </p:txEl>
                                          </p:spTgt>
                                        </p:tgtEl>
                                        <p:attrNameLst>
                                          <p:attrName>style.visibility</p:attrName>
                                        </p:attrNameLst>
                                      </p:cBhvr>
                                      <p:to>
                                        <p:strVal val="visible"/>
                                      </p:to>
                                    </p:set>
                                    <p:animEffect transition="in" filter="wipe(left)">
                                      <p:cBhvr>
                                        <p:cTn id="19" dur="500"/>
                                        <p:tgtEl>
                                          <p:spTgt spid="72710">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72718"/>
                                        </p:tgtEl>
                                        <p:attrNameLst>
                                          <p:attrName>style.visibility</p:attrName>
                                        </p:attrNameLst>
                                      </p:cBhvr>
                                      <p:to>
                                        <p:strVal val="visible"/>
                                      </p:to>
                                    </p:set>
                                    <p:animEffect transition="in" filter="wipe(left)">
                                      <p:cBhvr>
                                        <p:cTn id="24" dur="500"/>
                                        <p:tgtEl>
                                          <p:spTgt spid="7271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72711">
                                            <p:txEl>
                                              <p:pRg st="0" end="0"/>
                                            </p:txEl>
                                          </p:spTgt>
                                        </p:tgtEl>
                                        <p:attrNameLst>
                                          <p:attrName>style.visibility</p:attrName>
                                        </p:attrNameLst>
                                      </p:cBhvr>
                                      <p:to>
                                        <p:strVal val="visible"/>
                                      </p:to>
                                    </p:set>
                                    <p:animEffect transition="in" filter="wipe(left)">
                                      <p:cBhvr>
                                        <p:cTn id="29" dur="500"/>
                                        <p:tgtEl>
                                          <p:spTgt spid="72711">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72712">
                                            <p:txEl>
                                              <p:pRg st="0" end="0"/>
                                            </p:txEl>
                                          </p:spTgt>
                                        </p:tgtEl>
                                        <p:attrNameLst>
                                          <p:attrName>style.visibility</p:attrName>
                                        </p:attrNameLst>
                                      </p:cBhvr>
                                      <p:to>
                                        <p:strVal val="visible"/>
                                      </p:to>
                                    </p:set>
                                    <p:animEffect transition="in" filter="wipe(left)">
                                      <p:cBhvr>
                                        <p:cTn id="34" dur="500"/>
                                        <p:tgtEl>
                                          <p:spTgt spid="727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9" grpId="0" autoUpdateAnimBg="0"/>
      <p:bldP spid="72710" grpId="0" build="p" autoUpdateAnimBg="0" advAuto="0"/>
      <p:bldP spid="72711" grpId="0" build="p" autoUpdateAnimBg="0"/>
      <p:bldP spid="72712" grpId="0" build="p" autoUpdateAnimBg="0"/>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12" name="Group 11"/>
          <p:cNvGrpSpPr/>
          <p:nvPr/>
        </p:nvGrpSpPr>
        <p:grpSpPr>
          <a:xfrm>
            <a:off x="762000" y="304800"/>
            <a:ext cx="7696200" cy="3302793"/>
            <a:chOff x="762000" y="2590800"/>
            <a:chExt cx="7696200" cy="3302793"/>
          </a:xfrm>
        </p:grpSpPr>
        <p:grpSp>
          <p:nvGrpSpPr>
            <p:cNvPr id="15" name="Group 53"/>
            <p:cNvGrpSpPr>
              <a:grpSpLocks/>
            </p:cNvGrpSpPr>
            <p:nvPr/>
          </p:nvGrpSpPr>
          <p:grpSpPr bwMode="auto">
            <a:xfrm>
              <a:off x="1066800" y="2945606"/>
              <a:ext cx="7218362" cy="2947987"/>
              <a:chOff x="445" y="661"/>
              <a:chExt cx="912" cy="353"/>
            </a:xfrm>
          </p:grpSpPr>
          <p:pic>
            <p:nvPicPr>
              <p:cNvPr id="17" name="Picture 54" descr="number line (2)"/>
              <p:cNvPicPr>
                <a:picLocks noChangeAspect="1" noChangeArrowheads="1"/>
              </p:cNvPicPr>
              <p:nvPr/>
            </p:nvPicPr>
            <p:blipFill>
              <a:blip r:embed="rId4"/>
              <a:srcRect/>
              <a:stretch>
                <a:fillRect/>
              </a:stretch>
            </p:blipFill>
            <p:spPr bwMode="auto">
              <a:xfrm>
                <a:off x="445" y="661"/>
                <a:ext cx="912" cy="113"/>
              </a:xfrm>
              <a:prstGeom prst="rect">
                <a:avLst/>
              </a:prstGeom>
              <a:noFill/>
              <a:ln w="9525">
                <a:noFill/>
                <a:miter lim="800000"/>
                <a:headEnd/>
                <a:tailEnd/>
              </a:ln>
            </p:spPr>
          </p:pic>
          <p:pic>
            <p:nvPicPr>
              <p:cNvPr id="18" name="Picture 55" descr="number line (1)"/>
              <p:cNvPicPr>
                <a:picLocks noChangeAspect="1" noChangeArrowheads="1"/>
              </p:cNvPicPr>
              <p:nvPr/>
            </p:nvPicPr>
            <p:blipFill>
              <a:blip r:embed="rId5"/>
              <a:srcRect/>
              <a:stretch>
                <a:fillRect/>
              </a:stretch>
            </p:blipFill>
            <p:spPr bwMode="auto">
              <a:xfrm>
                <a:off x="446" y="901"/>
                <a:ext cx="910" cy="113"/>
              </a:xfrm>
              <a:prstGeom prst="rect">
                <a:avLst/>
              </a:prstGeom>
              <a:noFill/>
              <a:ln w="9525">
                <a:noFill/>
                <a:miter lim="800000"/>
                <a:headEnd/>
                <a:tailEnd/>
              </a:ln>
            </p:spPr>
          </p:pic>
        </p:grpSp>
        <p:sp>
          <p:nvSpPr>
            <p:cNvPr id="16" name="Rectangle 15"/>
            <p:cNvSpPr/>
            <p:nvPr/>
          </p:nvSpPr>
          <p:spPr>
            <a:xfrm>
              <a:off x="762000" y="2590800"/>
              <a:ext cx="7696200" cy="1981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72708" name="Picture 4" descr="EXAMPLEhead"/>
          <p:cNvPicPr>
            <a:picLocks noChangeAspect="1" noChangeArrowheads="1"/>
          </p:cNvPicPr>
          <p:nvPr/>
        </p:nvPicPr>
        <p:blipFill>
          <a:blip r:embed="rId6"/>
          <a:srcRect/>
          <a:stretch>
            <a:fillRect/>
          </a:stretch>
        </p:blipFill>
        <p:spPr bwMode="auto">
          <a:xfrm>
            <a:off x="412750" y="701675"/>
            <a:ext cx="2133600" cy="549275"/>
          </a:xfrm>
          <a:prstGeom prst="rect">
            <a:avLst/>
          </a:prstGeom>
          <a:noFill/>
          <a:ln w="9525">
            <a:noFill/>
            <a:miter lim="800000"/>
            <a:headEnd/>
            <a:tailEnd/>
          </a:ln>
        </p:spPr>
      </p:pic>
      <p:sp>
        <p:nvSpPr>
          <p:cNvPr id="72709" name="Text Box 5"/>
          <p:cNvSpPr txBox="1">
            <a:spLocks noChangeArrowheads="1"/>
          </p:cNvSpPr>
          <p:nvPr/>
        </p:nvSpPr>
        <p:spPr bwMode="auto">
          <a:xfrm>
            <a:off x="2506663" y="750888"/>
            <a:ext cx="6199187" cy="420687"/>
          </a:xfrm>
          <a:prstGeom prst="rect">
            <a:avLst/>
          </a:prstGeom>
          <a:noFill/>
          <a:ln w="9525">
            <a:noFill/>
            <a:miter lim="800000"/>
            <a:headEnd/>
            <a:tailEnd/>
          </a:ln>
        </p:spPr>
        <p:txBody>
          <a:bodyPr anchor="ctr">
            <a:prstTxWarp prst="textNoShape">
              <a:avLst/>
            </a:prstTxWarp>
            <a:spAutoFit/>
          </a:bodyPr>
          <a:lstStyle/>
          <a:p>
            <a:pPr>
              <a:spcBef>
                <a:spcPct val="20000"/>
              </a:spcBef>
            </a:pPr>
            <a:r>
              <a:rPr lang="en-US" b="1" dirty="0">
                <a:solidFill>
                  <a:srgbClr val="E01B22"/>
                </a:solidFill>
              </a:rPr>
              <a:t>Compare Integers</a:t>
            </a:r>
          </a:p>
        </p:txBody>
      </p:sp>
      <p:sp>
        <p:nvSpPr>
          <p:cNvPr id="72710" name="Rectangle 6"/>
          <p:cNvSpPr>
            <a:spLocks noChangeArrowheads="1"/>
          </p:cNvSpPr>
          <p:nvPr/>
        </p:nvSpPr>
        <p:spPr bwMode="auto">
          <a:xfrm>
            <a:off x="876300" y="1455003"/>
            <a:ext cx="7705725" cy="830997"/>
          </a:xfrm>
          <a:prstGeom prst="rect">
            <a:avLst/>
          </a:prstGeom>
          <a:noFill/>
          <a:ln w="9525">
            <a:noFill/>
            <a:miter lim="800000"/>
            <a:headEnd/>
            <a:tailEnd/>
          </a:ln>
        </p:spPr>
        <p:txBody>
          <a:bodyPr>
            <a:prstTxWarp prst="textNoShape">
              <a:avLst/>
            </a:prstTxWarp>
            <a:spAutoFit/>
          </a:bodyPr>
          <a:lstStyle/>
          <a:p>
            <a:pPr>
              <a:spcBef>
                <a:spcPct val="20000"/>
              </a:spcBef>
            </a:pPr>
            <a:r>
              <a:rPr lang="en-US" sz="2400" b="1" dirty="0" smtClean="0">
                <a:solidFill>
                  <a:srgbClr val="00539D"/>
                </a:solidFill>
                <a:ea typeface="Times New Roman" pitchFamily="-112" charset="0"/>
                <a:cs typeface="Times New Roman" pitchFamily="-112" charset="0"/>
              </a:rPr>
              <a:t>Order the set of numbers (-2, 5, 0, -4, 4, 3) from least to greatest. </a:t>
            </a:r>
            <a:endParaRPr lang="en-US" sz="2400" i="1" dirty="0">
              <a:solidFill>
                <a:srgbClr val="000000"/>
              </a:solidFill>
              <a:ea typeface="Times New Roman" pitchFamily="-112" charset="0"/>
              <a:cs typeface="Times New Roman" pitchFamily="-112" charset="0"/>
            </a:endParaRPr>
          </a:p>
        </p:txBody>
      </p:sp>
      <p:sp>
        <p:nvSpPr>
          <p:cNvPr id="72711" name="Text Box 7"/>
          <p:cNvSpPr txBox="1">
            <a:spLocks noChangeArrowheads="1"/>
          </p:cNvSpPr>
          <p:nvPr/>
        </p:nvSpPr>
        <p:spPr bwMode="auto">
          <a:xfrm>
            <a:off x="609600" y="4191000"/>
            <a:ext cx="7848600" cy="646331"/>
          </a:xfrm>
          <a:prstGeom prst="rect">
            <a:avLst/>
          </a:prstGeom>
          <a:noFill/>
          <a:ln w="9525">
            <a:noFill/>
            <a:miter lim="800000"/>
            <a:headEnd/>
            <a:tailEnd/>
          </a:ln>
        </p:spPr>
        <p:txBody>
          <a:bodyPr wrap="square">
            <a:prstTxWarp prst="textNoShape">
              <a:avLst/>
            </a:prstTxWarp>
            <a:spAutoFit/>
          </a:bodyPr>
          <a:lstStyle/>
          <a:p>
            <a:pPr marL="342900">
              <a:spcBef>
                <a:spcPct val="20000"/>
              </a:spcBef>
            </a:pPr>
            <a:r>
              <a:rPr lang="en-US" dirty="0" smtClean="0">
                <a:solidFill>
                  <a:srgbClr val="000000"/>
                </a:solidFill>
              </a:rPr>
              <a:t>Notice that on the number line -4 is farthest from zero on the left, so it is the smallest valued number.</a:t>
            </a:r>
            <a:endParaRPr lang="en-US" dirty="0">
              <a:solidFill>
                <a:srgbClr val="000000"/>
              </a:solidFill>
            </a:endParaRPr>
          </a:p>
        </p:txBody>
      </p:sp>
      <p:sp>
        <p:nvSpPr>
          <p:cNvPr id="72712" name="Rectangle 8"/>
          <p:cNvSpPr>
            <a:spLocks noChangeArrowheads="1"/>
          </p:cNvSpPr>
          <p:nvPr/>
        </p:nvSpPr>
        <p:spPr bwMode="auto">
          <a:xfrm>
            <a:off x="2546350" y="6324600"/>
            <a:ext cx="3930650" cy="369332"/>
          </a:xfrm>
          <a:prstGeom prst="rect">
            <a:avLst/>
          </a:prstGeom>
          <a:noFill/>
          <a:ln w="9525">
            <a:noFill/>
            <a:miter lim="800000"/>
            <a:headEnd/>
            <a:tailEnd/>
          </a:ln>
        </p:spPr>
        <p:txBody>
          <a:bodyPr wrap="square">
            <a:prstTxWarp prst="textNoShape">
              <a:avLst/>
            </a:prstTxWarp>
            <a:spAutoFit/>
          </a:bodyPr>
          <a:lstStyle/>
          <a:p>
            <a:pPr marL="1712913" indent="-1368425">
              <a:lnSpc>
                <a:spcPct val="100000"/>
              </a:lnSpc>
              <a:spcBef>
                <a:spcPct val="20000"/>
              </a:spcBef>
              <a:spcAft>
                <a:spcPct val="0"/>
              </a:spcAft>
              <a:buClr>
                <a:srgbClr val="FFFFFF"/>
              </a:buClr>
              <a:tabLst>
                <a:tab pos="1943100" algn="l"/>
              </a:tabLst>
            </a:pPr>
            <a:r>
              <a:rPr lang="en-US" b="1" dirty="0">
                <a:solidFill>
                  <a:srgbClr val="00539D"/>
                </a:solidFill>
              </a:rPr>
              <a:t>Answer:</a:t>
            </a:r>
            <a:r>
              <a:rPr lang="en-US" dirty="0">
                <a:solidFill>
                  <a:srgbClr val="E01B22"/>
                </a:solidFill>
              </a:rPr>
              <a:t> </a:t>
            </a:r>
            <a:r>
              <a:rPr lang="en-US" dirty="0" smtClean="0">
                <a:solidFill>
                  <a:srgbClr val="E01B22"/>
                </a:solidFill>
              </a:rPr>
              <a:t>	-4, -2, 0, 3, 4</a:t>
            </a:r>
            <a:endParaRPr lang="en-US" dirty="0">
              <a:solidFill>
                <a:srgbClr val="E01B22"/>
              </a:solidFill>
            </a:endParaRPr>
          </a:p>
        </p:txBody>
      </p:sp>
      <p:pic>
        <p:nvPicPr>
          <p:cNvPr id="78858" name="Picture 10" descr="LH_1-3"/>
          <p:cNvPicPr>
            <a:picLocks noChangeAspect="1" noChangeArrowheads="1"/>
          </p:cNvPicPr>
          <p:nvPr/>
        </p:nvPicPr>
        <p:blipFill>
          <a:blip r:embed="rId7"/>
          <a:srcRect/>
          <a:stretch>
            <a:fillRect/>
          </a:stretch>
        </p:blipFill>
        <p:spPr bwMode="hidden">
          <a:xfrm>
            <a:off x="0" y="0"/>
            <a:ext cx="9144000" cy="731838"/>
          </a:xfrm>
          <a:prstGeom prst="rect">
            <a:avLst/>
          </a:prstGeom>
          <a:noFill/>
          <a:ln w="9525">
            <a:noFill/>
            <a:miter lim="800000"/>
            <a:headEnd/>
            <a:tailEnd/>
          </a:ln>
        </p:spPr>
      </p:pic>
      <p:sp>
        <p:nvSpPr>
          <p:cNvPr id="13" name="Action Button: Forward or Next 12">
            <a:hlinkClick r:id="" action="ppaction://hlinkshowjump?jump=nextslide" highlightClick="1"/>
          </p:cNvPr>
          <p:cNvSpPr/>
          <p:nvPr/>
        </p:nvSpPr>
        <p:spPr>
          <a:xfrm>
            <a:off x="8458200" y="6324600"/>
            <a:ext cx="685800" cy="5334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Action Button: Back or Previous 13">
            <a:hlinkClick r:id="" action="ppaction://hlinkshowjump?jump=previousslide" highlightClick="1"/>
          </p:cNvPr>
          <p:cNvSpPr/>
          <p:nvPr/>
        </p:nvSpPr>
        <p:spPr>
          <a:xfrm>
            <a:off x="7772400" y="6324600"/>
            <a:ext cx="685800" cy="53340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 Box 7"/>
          <p:cNvSpPr txBox="1">
            <a:spLocks noChangeArrowheads="1"/>
          </p:cNvSpPr>
          <p:nvPr/>
        </p:nvSpPr>
        <p:spPr bwMode="auto">
          <a:xfrm>
            <a:off x="609600" y="5068669"/>
            <a:ext cx="7848600" cy="646331"/>
          </a:xfrm>
          <a:prstGeom prst="rect">
            <a:avLst/>
          </a:prstGeom>
          <a:noFill/>
          <a:ln w="9525">
            <a:noFill/>
            <a:miter lim="800000"/>
            <a:headEnd/>
            <a:tailEnd/>
          </a:ln>
        </p:spPr>
        <p:txBody>
          <a:bodyPr wrap="square">
            <a:prstTxWarp prst="textNoShape">
              <a:avLst/>
            </a:prstTxWarp>
            <a:spAutoFit/>
          </a:bodyPr>
          <a:lstStyle/>
          <a:p>
            <a:pPr marL="342900">
              <a:spcBef>
                <a:spcPct val="20000"/>
              </a:spcBef>
            </a:pPr>
            <a:r>
              <a:rPr lang="en-US" dirty="0" smtClean="0">
                <a:solidFill>
                  <a:srgbClr val="000000"/>
                </a:solidFill>
              </a:rPr>
              <a:t>Notice that on the number line 5 is farthest from zero on the right, so it is the highest valued number.</a:t>
            </a:r>
            <a:endParaRPr lang="en-US" dirty="0">
              <a:solidFill>
                <a:srgbClr val="000000"/>
              </a:solidFill>
            </a:endParaRPr>
          </a:p>
        </p:txBody>
      </p:sp>
      <p:pic>
        <p:nvPicPr>
          <p:cNvPr id="20" name="Picture 29" descr="Example2"/>
          <p:cNvPicPr>
            <a:picLocks noChangeAspect="1" noChangeArrowheads="1"/>
          </p:cNvPicPr>
          <p:nvPr/>
        </p:nvPicPr>
        <p:blipFill>
          <a:blip r:embed="rId8"/>
          <a:srcRect/>
          <a:stretch>
            <a:fillRect/>
          </a:stretch>
        </p:blipFill>
        <p:spPr bwMode="auto">
          <a:xfrm>
            <a:off x="304800" y="1485156"/>
            <a:ext cx="457200" cy="457200"/>
          </a:xfrm>
          <a:prstGeom prst="rect">
            <a:avLst/>
          </a:prstGeom>
          <a:noFill/>
          <a:ln w="9525">
            <a:noFill/>
            <a:miter lim="800000"/>
            <a:headEnd/>
            <a:tailEnd/>
          </a:ln>
        </p:spPr>
      </p:pic>
      <p:sp>
        <p:nvSpPr>
          <p:cNvPr id="21" name="Oval 20"/>
          <p:cNvSpPr/>
          <p:nvPr/>
        </p:nvSpPr>
        <p:spPr>
          <a:xfrm>
            <a:off x="2319333" y="2782044"/>
            <a:ext cx="186382" cy="156447"/>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7315583" y="2783532"/>
            <a:ext cx="186382" cy="156447"/>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708"/>
                                        </p:tgtEl>
                                        <p:attrNameLst>
                                          <p:attrName>style.visibility</p:attrName>
                                        </p:attrNameLst>
                                      </p:cBhvr>
                                      <p:to>
                                        <p:strVal val="visible"/>
                                      </p:to>
                                    </p:set>
                                    <p:animEffect transition="in" filter="wipe(left)">
                                      <p:cBhvr>
                                        <p:cTn id="7" dur="500"/>
                                        <p:tgtEl>
                                          <p:spTgt spid="7270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2709"/>
                                        </p:tgtEl>
                                        <p:attrNameLst>
                                          <p:attrName>style.visibility</p:attrName>
                                        </p:attrNameLst>
                                      </p:cBhvr>
                                      <p:to>
                                        <p:strVal val="visible"/>
                                      </p:to>
                                    </p:set>
                                    <p:animEffect transition="in" filter="wipe(left)">
                                      <p:cBhvr>
                                        <p:cTn id="11" dur="500"/>
                                        <p:tgtEl>
                                          <p:spTgt spid="72709"/>
                                        </p:tgtEl>
                                      </p:cBhvr>
                                    </p:animEffect>
                                  </p:childTnLst>
                                </p:cTn>
                              </p:par>
                            </p:childTnLst>
                          </p:cTn>
                        </p:par>
                        <p:par>
                          <p:cTn id="12" fill="hold">
                            <p:stCondLst>
                              <p:cond delay="1000"/>
                            </p:stCondLst>
                            <p:childTnLst>
                              <p:par>
                                <p:cTn id="13" presetID="4" presetClass="entr" presetSubtype="32"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ox(out)">
                                      <p:cBhvr>
                                        <p:cTn id="15" dur="500"/>
                                        <p:tgtEl>
                                          <p:spTgt spid="20"/>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72710">
                                            <p:txEl>
                                              <p:pRg st="0" end="0"/>
                                            </p:txEl>
                                          </p:spTgt>
                                        </p:tgtEl>
                                        <p:attrNameLst>
                                          <p:attrName>style.visibility</p:attrName>
                                        </p:attrNameLst>
                                      </p:cBhvr>
                                      <p:to>
                                        <p:strVal val="visible"/>
                                      </p:to>
                                    </p:set>
                                    <p:animEffect transition="in" filter="wipe(left)">
                                      <p:cBhvr>
                                        <p:cTn id="19" dur="500"/>
                                        <p:tgtEl>
                                          <p:spTgt spid="72710">
                                            <p:txEl>
                                              <p:pRg st="0" end="0"/>
                                            </p:txEl>
                                          </p:spTgt>
                                        </p:tgtEl>
                                      </p:cBhvr>
                                    </p:animEffect>
                                  </p:childTnLst>
                                </p:cTn>
                              </p:par>
                            </p:childTnLst>
                          </p:cTn>
                        </p:par>
                        <p:par>
                          <p:cTn id="20" fill="hold">
                            <p:stCondLst>
                              <p:cond delay="2000"/>
                            </p:stCondLst>
                            <p:childTnLst>
                              <p:par>
                                <p:cTn id="21" presetID="53"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animEffect transition="in" filter="fad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72711">
                                            <p:txEl>
                                              <p:pRg st="0" end="0"/>
                                            </p:txEl>
                                          </p:spTgt>
                                        </p:tgtEl>
                                        <p:attrNameLst>
                                          <p:attrName>style.visibility</p:attrName>
                                        </p:attrNameLst>
                                      </p:cBhvr>
                                      <p:to>
                                        <p:strVal val="visible"/>
                                      </p:to>
                                    </p:set>
                                    <p:animEffect transition="in" filter="wipe(left)">
                                      <p:cBhvr>
                                        <p:cTn id="30" dur="500"/>
                                        <p:tgtEl>
                                          <p:spTgt spid="72711">
                                            <p:txEl>
                                              <p:pRg st="0" end="0"/>
                                            </p:txEl>
                                          </p:spTgt>
                                        </p:tgtEl>
                                      </p:cBhvr>
                                    </p:animEffec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20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9">
                                            <p:txEl>
                                              <p:pRg st="0" end="0"/>
                                            </p:txEl>
                                          </p:spTgt>
                                        </p:tgtEl>
                                        <p:attrNameLst>
                                          <p:attrName>style.visibility</p:attrName>
                                        </p:attrNameLst>
                                      </p:cBhvr>
                                      <p:to>
                                        <p:strVal val="visible"/>
                                      </p:to>
                                    </p:set>
                                    <p:animEffect transition="in" filter="wipe(left)">
                                      <p:cBhvr>
                                        <p:cTn id="39" dur="500"/>
                                        <p:tgtEl>
                                          <p:spTgt spid="19">
                                            <p:txEl>
                                              <p:pRg st="0" end="0"/>
                                            </p:txEl>
                                          </p:spTgt>
                                        </p:tgtEl>
                                      </p:cBhvr>
                                    </p:animEffec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2000"/>
                                        <p:tgtEl>
                                          <p:spTgt spid="22"/>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72712">
                                            <p:txEl>
                                              <p:pRg st="0" end="0"/>
                                            </p:txEl>
                                          </p:spTgt>
                                        </p:tgtEl>
                                        <p:attrNameLst>
                                          <p:attrName>style.visibility</p:attrName>
                                        </p:attrNameLst>
                                      </p:cBhvr>
                                      <p:to>
                                        <p:strVal val="visible"/>
                                      </p:to>
                                    </p:set>
                                    <p:animEffect transition="in" filter="wipe(left)">
                                      <p:cBhvr>
                                        <p:cTn id="48" dur="500"/>
                                        <p:tgtEl>
                                          <p:spTgt spid="727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9" grpId="0" autoUpdateAnimBg="0"/>
      <p:bldP spid="72710" grpId="0" build="p" autoUpdateAnimBg="0" advAuto="0"/>
      <p:bldP spid="72711" grpId="0" build="p" autoUpdateAnimBg="0"/>
      <p:bldP spid="72712" grpId="0" build="p" autoUpdateAnimBg="0"/>
      <p:bldP spid="19" grpId="0" build="p" autoUpdateAnimBg="0"/>
      <p:bldP spid="21" grpId="0" animBg="1"/>
      <p:bldP spid="22" grpId="0" animBg="1"/>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11"/>
          <p:cNvGrpSpPr/>
          <p:nvPr/>
        </p:nvGrpSpPr>
        <p:grpSpPr>
          <a:xfrm>
            <a:off x="762000" y="2717007"/>
            <a:ext cx="7696200" cy="3302793"/>
            <a:chOff x="762000" y="2590800"/>
            <a:chExt cx="7696200" cy="3302793"/>
          </a:xfrm>
        </p:grpSpPr>
        <p:grpSp>
          <p:nvGrpSpPr>
            <p:cNvPr id="3" name="Group 53"/>
            <p:cNvGrpSpPr>
              <a:grpSpLocks/>
            </p:cNvGrpSpPr>
            <p:nvPr/>
          </p:nvGrpSpPr>
          <p:grpSpPr bwMode="auto">
            <a:xfrm>
              <a:off x="1066800" y="2945606"/>
              <a:ext cx="7218362" cy="2947987"/>
              <a:chOff x="445" y="661"/>
              <a:chExt cx="912" cy="353"/>
            </a:xfrm>
          </p:grpSpPr>
          <p:pic>
            <p:nvPicPr>
              <p:cNvPr id="17" name="Picture 54" descr="number line (2)"/>
              <p:cNvPicPr>
                <a:picLocks noChangeAspect="1" noChangeArrowheads="1"/>
              </p:cNvPicPr>
              <p:nvPr/>
            </p:nvPicPr>
            <p:blipFill>
              <a:blip r:embed="rId4"/>
              <a:srcRect/>
              <a:stretch>
                <a:fillRect/>
              </a:stretch>
            </p:blipFill>
            <p:spPr bwMode="auto">
              <a:xfrm>
                <a:off x="445" y="661"/>
                <a:ext cx="912" cy="113"/>
              </a:xfrm>
              <a:prstGeom prst="rect">
                <a:avLst/>
              </a:prstGeom>
              <a:noFill/>
              <a:ln w="9525">
                <a:noFill/>
                <a:miter lim="800000"/>
                <a:headEnd/>
                <a:tailEnd/>
              </a:ln>
            </p:spPr>
          </p:pic>
          <p:pic>
            <p:nvPicPr>
              <p:cNvPr id="18" name="Picture 55" descr="number line (1)"/>
              <p:cNvPicPr>
                <a:picLocks noChangeAspect="1" noChangeArrowheads="1"/>
              </p:cNvPicPr>
              <p:nvPr/>
            </p:nvPicPr>
            <p:blipFill>
              <a:blip r:embed="rId5"/>
              <a:srcRect/>
              <a:stretch>
                <a:fillRect/>
              </a:stretch>
            </p:blipFill>
            <p:spPr bwMode="auto">
              <a:xfrm>
                <a:off x="446" y="901"/>
                <a:ext cx="910" cy="113"/>
              </a:xfrm>
              <a:prstGeom prst="rect">
                <a:avLst/>
              </a:prstGeom>
              <a:noFill/>
              <a:ln w="9525">
                <a:noFill/>
                <a:miter lim="800000"/>
                <a:headEnd/>
                <a:tailEnd/>
              </a:ln>
            </p:spPr>
          </p:pic>
        </p:grpSp>
        <p:sp>
          <p:nvSpPr>
            <p:cNvPr id="16" name="Rectangle 15"/>
            <p:cNvSpPr/>
            <p:nvPr/>
          </p:nvSpPr>
          <p:spPr>
            <a:xfrm>
              <a:off x="762000" y="2590800"/>
              <a:ext cx="7696200" cy="1981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2709" name="Text Box 5"/>
          <p:cNvSpPr txBox="1">
            <a:spLocks noChangeArrowheads="1"/>
          </p:cNvSpPr>
          <p:nvPr/>
        </p:nvSpPr>
        <p:spPr bwMode="auto">
          <a:xfrm>
            <a:off x="304800" y="761176"/>
            <a:ext cx="6199187" cy="400110"/>
          </a:xfrm>
          <a:prstGeom prst="rect">
            <a:avLst/>
          </a:prstGeom>
          <a:noFill/>
          <a:ln w="9525">
            <a:noFill/>
            <a:miter lim="800000"/>
            <a:headEnd/>
            <a:tailEnd/>
          </a:ln>
        </p:spPr>
        <p:txBody>
          <a:bodyPr anchor="ctr">
            <a:prstTxWarp prst="textNoShape">
              <a:avLst/>
            </a:prstTxWarp>
            <a:spAutoFit/>
          </a:bodyPr>
          <a:lstStyle/>
          <a:p>
            <a:pPr>
              <a:spcBef>
                <a:spcPct val="20000"/>
              </a:spcBef>
            </a:pPr>
            <a:r>
              <a:rPr lang="en-US" sz="2000" b="1" dirty="0">
                <a:solidFill>
                  <a:srgbClr val="E01B22"/>
                </a:solidFill>
              </a:rPr>
              <a:t>Compare Integers</a:t>
            </a:r>
          </a:p>
        </p:txBody>
      </p:sp>
      <p:sp>
        <p:nvSpPr>
          <p:cNvPr id="72710" name="Rectangle 6"/>
          <p:cNvSpPr>
            <a:spLocks noChangeArrowheads="1"/>
          </p:cNvSpPr>
          <p:nvPr/>
        </p:nvSpPr>
        <p:spPr bwMode="auto">
          <a:xfrm>
            <a:off x="876300" y="1455003"/>
            <a:ext cx="8115300" cy="461665"/>
          </a:xfrm>
          <a:prstGeom prst="rect">
            <a:avLst/>
          </a:prstGeom>
          <a:noFill/>
          <a:ln w="9525">
            <a:noFill/>
            <a:miter lim="800000"/>
            <a:headEnd/>
            <a:tailEnd/>
          </a:ln>
        </p:spPr>
        <p:txBody>
          <a:bodyPr wrap="square">
            <a:prstTxWarp prst="textNoShape">
              <a:avLst/>
            </a:prstTxWarp>
            <a:spAutoFit/>
          </a:bodyPr>
          <a:lstStyle/>
          <a:p>
            <a:pPr>
              <a:spcBef>
                <a:spcPct val="20000"/>
              </a:spcBef>
            </a:pPr>
            <a:r>
              <a:rPr lang="en-US" sz="2400" b="1" dirty="0" smtClean="0">
                <a:solidFill>
                  <a:srgbClr val="00539D"/>
                </a:solidFill>
                <a:ea typeface="Times New Roman" pitchFamily="-112" charset="0"/>
                <a:cs typeface="Times New Roman" pitchFamily="-112" charset="0"/>
              </a:rPr>
              <a:t>So </a:t>
            </a:r>
            <a:r>
              <a:rPr lang="en-US" sz="2400" b="1" dirty="0" smtClean="0">
                <a:solidFill>
                  <a:srgbClr val="00539D"/>
                </a:solidFill>
                <a:ea typeface="Times New Roman" pitchFamily="-112" charset="0"/>
                <a:cs typeface="Times New Roman" pitchFamily="-112" charset="0"/>
              </a:rPr>
              <a:t>the rules, and ones you should write down, are:</a:t>
            </a:r>
          </a:p>
        </p:txBody>
      </p:sp>
      <p:pic>
        <p:nvPicPr>
          <p:cNvPr id="78858" name="Picture 10" descr="LH_1-3"/>
          <p:cNvPicPr>
            <a:picLocks noChangeAspect="1" noChangeArrowheads="1"/>
          </p:cNvPicPr>
          <p:nvPr/>
        </p:nvPicPr>
        <p:blipFill>
          <a:blip r:embed="rId6"/>
          <a:srcRect/>
          <a:stretch>
            <a:fillRect/>
          </a:stretch>
        </p:blipFill>
        <p:spPr bwMode="hidden">
          <a:xfrm>
            <a:off x="0" y="0"/>
            <a:ext cx="9144000" cy="731838"/>
          </a:xfrm>
          <a:prstGeom prst="rect">
            <a:avLst/>
          </a:prstGeom>
          <a:noFill/>
          <a:ln w="9525">
            <a:noFill/>
            <a:miter lim="800000"/>
            <a:headEnd/>
            <a:tailEnd/>
          </a:ln>
        </p:spPr>
      </p:pic>
      <p:sp>
        <p:nvSpPr>
          <p:cNvPr id="13" name="Action Button: Forward or Next 12">
            <a:hlinkClick r:id="" action="ppaction://hlinkshowjump?jump=nextslide" highlightClick="1"/>
          </p:cNvPr>
          <p:cNvSpPr/>
          <p:nvPr/>
        </p:nvSpPr>
        <p:spPr>
          <a:xfrm>
            <a:off x="8458200" y="6324600"/>
            <a:ext cx="685800" cy="5334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Action Button: Back or Previous 13">
            <a:hlinkClick r:id="" action="ppaction://hlinkshowjump?jump=previousslide" highlightClick="1"/>
          </p:cNvPr>
          <p:cNvSpPr/>
          <p:nvPr/>
        </p:nvSpPr>
        <p:spPr>
          <a:xfrm>
            <a:off x="7772400" y="6324600"/>
            <a:ext cx="685800" cy="53340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29" descr="Example2"/>
          <p:cNvPicPr>
            <a:picLocks noChangeAspect="1" noChangeArrowheads="1"/>
          </p:cNvPicPr>
          <p:nvPr/>
        </p:nvPicPr>
        <p:blipFill>
          <a:blip r:embed="rId7"/>
          <a:srcRect/>
          <a:stretch>
            <a:fillRect/>
          </a:stretch>
        </p:blipFill>
        <p:spPr bwMode="auto">
          <a:xfrm>
            <a:off x="304800" y="1447800"/>
            <a:ext cx="457200" cy="457200"/>
          </a:xfrm>
          <a:prstGeom prst="rect">
            <a:avLst/>
          </a:prstGeom>
          <a:noFill/>
          <a:ln w="9525">
            <a:noFill/>
            <a:miter lim="800000"/>
            <a:headEnd/>
            <a:tailEnd/>
          </a:ln>
        </p:spPr>
      </p:pic>
      <p:sp>
        <p:nvSpPr>
          <p:cNvPr id="21" name="Rectangle 20"/>
          <p:cNvSpPr/>
          <p:nvPr/>
        </p:nvSpPr>
        <p:spPr>
          <a:xfrm>
            <a:off x="738189" y="2528500"/>
            <a:ext cx="7872411" cy="461665"/>
          </a:xfrm>
          <a:prstGeom prst="rect">
            <a:avLst/>
          </a:prstGeom>
        </p:spPr>
        <p:txBody>
          <a:bodyPr wrap="square">
            <a:spAutoFit/>
          </a:bodyPr>
          <a:lstStyle/>
          <a:p>
            <a:pPr lvl="0">
              <a:spcBef>
                <a:spcPct val="20000"/>
              </a:spcBef>
            </a:pPr>
            <a:r>
              <a:rPr lang="en-US" sz="2400" b="1" dirty="0" smtClean="0">
                <a:solidFill>
                  <a:prstClr val="black"/>
                </a:solidFill>
                <a:ea typeface="Times New Roman" pitchFamily="-112" charset="0"/>
                <a:cs typeface="Times New Roman" pitchFamily="-112" charset="0"/>
              </a:rPr>
              <a:t>The higher the positive number, the higher it’s value</a:t>
            </a:r>
            <a:r>
              <a:rPr lang="en-US" sz="2400" b="1" dirty="0" smtClean="0">
                <a:solidFill>
                  <a:prstClr val="black"/>
                </a:solidFill>
                <a:ea typeface="Times New Roman" pitchFamily="-112" charset="0"/>
                <a:cs typeface="Times New Roman" pitchFamily="-112" charset="0"/>
              </a:rPr>
              <a:t>.</a:t>
            </a:r>
            <a:endParaRPr lang="en-US" sz="2400" b="1" dirty="0" smtClean="0">
              <a:solidFill>
                <a:prstClr val="black"/>
              </a:solidFill>
              <a:ea typeface="Times New Roman" pitchFamily="-112" charset="0"/>
              <a:cs typeface="Times New Roman" pitchFamily="-112" charset="0"/>
            </a:endParaRPr>
          </a:p>
        </p:txBody>
      </p:sp>
      <p:sp>
        <p:nvSpPr>
          <p:cNvPr id="22" name="Rectangle 21"/>
          <p:cNvSpPr/>
          <p:nvPr/>
        </p:nvSpPr>
        <p:spPr>
          <a:xfrm>
            <a:off x="774700" y="3653135"/>
            <a:ext cx="8293100" cy="461665"/>
          </a:xfrm>
          <a:prstGeom prst="rect">
            <a:avLst/>
          </a:prstGeom>
        </p:spPr>
        <p:txBody>
          <a:bodyPr wrap="square">
            <a:spAutoFit/>
          </a:bodyPr>
          <a:lstStyle/>
          <a:p>
            <a:pPr lvl="0">
              <a:spcBef>
                <a:spcPct val="20000"/>
              </a:spcBef>
            </a:pPr>
            <a:r>
              <a:rPr lang="en-US" sz="2400" b="1" dirty="0" smtClean="0">
                <a:ln>
                  <a:solidFill>
                    <a:srgbClr val="FF0000"/>
                  </a:solidFill>
                </a:ln>
                <a:solidFill>
                  <a:srgbClr val="FF0000"/>
                </a:solidFill>
                <a:ea typeface="Times New Roman" pitchFamily="-112" charset="0"/>
                <a:cs typeface="Times New Roman" pitchFamily="-112" charset="0"/>
              </a:rPr>
              <a:t>The higher the negative number, the lower it’s value.</a:t>
            </a:r>
            <a:r>
              <a:rPr lang="en-US" sz="2400" b="1" dirty="0" smtClean="0">
                <a:solidFill>
                  <a:srgbClr val="00539D"/>
                </a:solidFill>
                <a:ea typeface="Times New Roman" pitchFamily="-112" charset="0"/>
                <a:cs typeface="Times New Roman" pitchFamily="-112" charset="0"/>
              </a:rPr>
              <a:t> </a:t>
            </a:r>
            <a:endParaRPr lang="en-US" sz="2400" i="1" dirty="0">
              <a:solidFill>
                <a:srgbClr val="000000"/>
              </a:solidFill>
              <a:ea typeface="Times New Roman" pitchFamily="-112" charset="0"/>
              <a:cs typeface="Times New Roman" pitchFamily="-112" charset="0"/>
            </a:endParaRPr>
          </a:p>
        </p:txBody>
      </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709"/>
                                        </p:tgtEl>
                                        <p:attrNameLst>
                                          <p:attrName>style.visibility</p:attrName>
                                        </p:attrNameLst>
                                      </p:cBhvr>
                                      <p:to>
                                        <p:strVal val="visible"/>
                                      </p:to>
                                    </p:set>
                                    <p:animEffect transition="in" filter="wipe(left)">
                                      <p:cBhvr>
                                        <p:cTn id="7" dur="500"/>
                                        <p:tgtEl>
                                          <p:spTgt spid="72709"/>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box(out)">
                                      <p:cBhvr>
                                        <p:cTn id="11" dur="500"/>
                                        <p:tgtEl>
                                          <p:spTgt spid="20"/>
                                        </p:tgtEl>
                                      </p:cBhvr>
                                    </p:animEffect>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72710">
                                            <p:txEl>
                                              <p:pRg st="0" end="0"/>
                                            </p:txEl>
                                          </p:spTgt>
                                        </p:tgtEl>
                                        <p:attrNameLst>
                                          <p:attrName>style.visibility</p:attrName>
                                        </p:attrNameLst>
                                      </p:cBhvr>
                                      <p:to>
                                        <p:strVal val="visible"/>
                                      </p:to>
                                    </p:set>
                                    <p:animEffect transition="in" filter="wipe(left)">
                                      <p:cBhvr>
                                        <p:cTn id="21" dur="500"/>
                                        <p:tgtEl>
                                          <p:spTgt spid="72710">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9" grpId="0" autoUpdateAnimBg="0"/>
      <p:bldP spid="72710" grpId="0" build="p" autoUpdateAnimBg="0" advAuto="0"/>
      <p:bldP spid="21" grpId="0"/>
      <p:bldP spid="22" grpId="0"/>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11"/>
          <p:cNvGrpSpPr/>
          <p:nvPr/>
        </p:nvGrpSpPr>
        <p:grpSpPr>
          <a:xfrm>
            <a:off x="762000" y="2083792"/>
            <a:ext cx="7696200" cy="3302793"/>
            <a:chOff x="762000" y="2590800"/>
            <a:chExt cx="7696200" cy="3302793"/>
          </a:xfrm>
        </p:grpSpPr>
        <p:grpSp>
          <p:nvGrpSpPr>
            <p:cNvPr id="3" name="Group 53"/>
            <p:cNvGrpSpPr>
              <a:grpSpLocks/>
            </p:cNvGrpSpPr>
            <p:nvPr/>
          </p:nvGrpSpPr>
          <p:grpSpPr bwMode="auto">
            <a:xfrm>
              <a:off x="1066800" y="2945606"/>
              <a:ext cx="7218362" cy="2947987"/>
              <a:chOff x="445" y="661"/>
              <a:chExt cx="912" cy="353"/>
            </a:xfrm>
          </p:grpSpPr>
          <p:pic>
            <p:nvPicPr>
              <p:cNvPr id="17" name="Picture 54" descr="number line (2)"/>
              <p:cNvPicPr>
                <a:picLocks noChangeAspect="1" noChangeArrowheads="1"/>
              </p:cNvPicPr>
              <p:nvPr/>
            </p:nvPicPr>
            <p:blipFill>
              <a:blip r:embed="rId4"/>
              <a:srcRect/>
              <a:stretch>
                <a:fillRect/>
              </a:stretch>
            </p:blipFill>
            <p:spPr bwMode="auto">
              <a:xfrm>
                <a:off x="445" y="661"/>
                <a:ext cx="912" cy="113"/>
              </a:xfrm>
              <a:prstGeom prst="rect">
                <a:avLst/>
              </a:prstGeom>
              <a:noFill/>
              <a:ln w="9525">
                <a:noFill/>
                <a:miter lim="800000"/>
                <a:headEnd/>
                <a:tailEnd/>
              </a:ln>
            </p:spPr>
          </p:pic>
          <p:pic>
            <p:nvPicPr>
              <p:cNvPr id="18" name="Picture 55" descr="number line (1)"/>
              <p:cNvPicPr>
                <a:picLocks noChangeAspect="1" noChangeArrowheads="1"/>
              </p:cNvPicPr>
              <p:nvPr/>
            </p:nvPicPr>
            <p:blipFill>
              <a:blip r:embed="rId5"/>
              <a:srcRect/>
              <a:stretch>
                <a:fillRect/>
              </a:stretch>
            </p:blipFill>
            <p:spPr bwMode="auto">
              <a:xfrm>
                <a:off x="446" y="901"/>
                <a:ext cx="910" cy="113"/>
              </a:xfrm>
              <a:prstGeom prst="rect">
                <a:avLst/>
              </a:prstGeom>
              <a:noFill/>
              <a:ln w="9525">
                <a:noFill/>
                <a:miter lim="800000"/>
                <a:headEnd/>
                <a:tailEnd/>
              </a:ln>
            </p:spPr>
          </p:pic>
        </p:grpSp>
        <p:sp>
          <p:nvSpPr>
            <p:cNvPr id="16" name="Rectangle 15"/>
            <p:cNvSpPr/>
            <p:nvPr/>
          </p:nvSpPr>
          <p:spPr>
            <a:xfrm>
              <a:off x="762000" y="2590800"/>
              <a:ext cx="7696200" cy="1981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2709" name="Text Box 5"/>
          <p:cNvSpPr txBox="1">
            <a:spLocks noChangeArrowheads="1"/>
          </p:cNvSpPr>
          <p:nvPr/>
        </p:nvSpPr>
        <p:spPr bwMode="auto">
          <a:xfrm>
            <a:off x="304800" y="761176"/>
            <a:ext cx="6199187" cy="400110"/>
          </a:xfrm>
          <a:prstGeom prst="rect">
            <a:avLst/>
          </a:prstGeom>
          <a:noFill/>
          <a:ln w="9525">
            <a:noFill/>
            <a:miter lim="800000"/>
            <a:headEnd/>
            <a:tailEnd/>
          </a:ln>
        </p:spPr>
        <p:txBody>
          <a:bodyPr anchor="ctr">
            <a:prstTxWarp prst="textNoShape">
              <a:avLst/>
            </a:prstTxWarp>
            <a:spAutoFit/>
          </a:bodyPr>
          <a:lstStyle/>
          <a:p>
            <a:pPr>
              <a:spcBef>
                <a:spcPct val="20000"/>
              </a:spcBef>
            </a:pPr>
            <a:r>
              <a:rPr lang="en-US" sz="2000" b="1" dirty="0" smtClean="0">
                <a:solidFill>
                  <a:srgbClr val="E01B22"/>
                </a:solidFill>
              </a:rPr>
              <a:t>Absolute Value</a:t>
            </a:r>
            <a:endParaRPr lang="en-US" sz="2000" b="1" dirty="0">
              <a:solidFill>
                <a:srgbClr val="E01B22"/>
              </a:solidFill>
            </a:endParaRPr>
          </a:p>
        </p:txBody>
      </p:sp>
      <p:sp>
        <p:nvSpPr>
          <p:cNvPr id="72710" name="Rectangle 6"/>
          <p:cNvSpPr>
            <a:spLocks noChangeArrowheads="1"/>
          </p:cNvSpPr>
          <p:nvPr/>
        </p:nvSpPr>
        <p:spPr bwMode="auto">
          <a:xfrm>
            <a:off x="876300" y="1226403"/>
            <a:ext cx="8115300" cy="461665"/>
          </a:xfrm>
          <a:prstGeom prst="rect">
            <a:avLst/>
          </a:prstGeom>
          <a:noFill/>
          <a:ln w="9525">
            <a:noFill/>
            <a:miter lim="800000"/>
            <a:headEnd/>
            <a:tailEnd/>
          </a:ln>
        </p:spPr>
        <p:txBody>
          <a:bodyPr wrap="square">
            <a:prstTxWarp prst="textNoShape">
              <a:avLst/>
            </a:prstTxWarp>
            <a:spAutoFit/>
          </a:bodyPr>
          <a:lstStyle/>
          <a:p>
            <a:pPr>
              <a:spcBef>
                <a:spcPct val="20000"/>
              </a:spcBef>
            </a:pPr>
            <a:r>
              <a:rPr lang="en-US" sz="2400" b="1" dirty="0" smtClean="0">
                <a:solidFill>
                  <a:srgbClr val="00539D"/>
                </a:solidFill>
                <a:ea typeface="Times New Roman" pitchFamily="-112" charset="0"/>
                <a:cs typeface="Times New Roman" pitchFamily="-112" charset="0"/>
              </a:rPr>
              <a:t>Here’s some new information</a:t>
            </a:r>
            <a:r>
              <a:rPr lang="en-US" sz="2400" b="1" dirty="0" smtClean="0">
                <a:solidFill>
                  <a:srgbClr val="00539D"/>
                </a:solidFill>
                <a:ea typeface="Times New Roman" pitchFamily="-112" charset="0"/>
                <a:cs typeface="Times New Roman" pitchFamily="-112" charset="0"/>
              </a:rPr>
              <a:t>.</a:t>
            </a:r>
            <a:endParaRPr lang="en-US" sz="2400" b="1" dirty="0" smtClean="0">
              <a:solidFill>
                <a:srgbClr val="00539D"/>
              </a:solidFill>
              <a:ea typeface="Times New Roman" pitchFamily="-112" charset="0"/>
              <a:cs typeface="Times New Roman" pitchFamily="-112" charset="0"/>
            </a:endParaRPr>
          </a:p>
        </p:txBody>
      </p:sp>
      <p:pic>
        <p:nvPicPr>
          <p:cNvPr id="78858" name="Picture 10" descr="LH_1-3"/>
          <p:cNvPicPr>
            <a:picLocks noChangeAspect="1" noChangeArrowheads="1"/>
          </p:cNvPicPr>
          <p:nvPr/>
        </p:nvPicPr>
        <p:blipFill>
          <a:blip r:embed="rId6"/>
          <a:srcRect/>
          <a:stretch>
            <a:fillRect/>
          </a:stretch>
        </p:blipFill>
        <p:spPr bwMode="hidden">
          <a:xfrm>
            <a:off x="0" y="0"/>
            <a:ext cx="9144000" cy="731838"/>
          </a:xfrm>
          <a:prstGeom prst="rect">
            <a:avLst/>
          </a:prstGeom>
          <a:noFill/>
          <a:ln w="9525">
            <a:noFill/>
            <a:miter lim="800000"/>
            <a:headEnd/>
            <a:tailEnd/>
          </a:ln>
        </p:spPr>
      </p:pic>
      <p:sp>
        <p:nvSpPr>
          <p:cNvPr id="13" name="Action Button: Forward or Next 12">
            <a:hlinkClick r:id="" action="ppaction://hlinkshowjump?jump=nextslide" highlightClick="1"/>
          </p:cNvPr>
          <p:cNvSpPr/>
          <p:nvPr/>
        </p:nvSpPr>
        <p:spPr>
          <a:xfrm>
            <a:off x="8458200" y="6324600"/>
            <a:ext cx="685800" cy="5334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Action Button: Back or Previous 13">
            <a:hlinkClick r:id="" action="ppaction://hlinkshowjump?jump=previousslide" highlightClick="1"/>
          </p:cNvPr>
          <p:cNvSpPr/>
          <p:nvPr/>
        </p:nvSpPr>
        <p:spPr>
          <a:xfrm>
            <a:off x="7772400" y="6324600"/>
            <a:ext cx="685800" cy="53340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738189" y="1752600"/>
            <a:ext cx="8253411" cy="830997"/>
          </a:xfrm>
          <a:prstGeom prst="rect">
            <a:avLst/>
          </a:prstGeom>
        </p:spPr>
        <p:txBody>
          <a:bodyPr wrap="square">
            <a:spAutoFit/>
          </a:bodyPr>
          <a:lstStyle/>
          <a:p>
            <a:pPr lvl="0">
              <a:spcBef>
                <a:spcPct val="20000"/>
              </a:spcBef>
            </a:pPr>
            <a:r>
              <a:rPr lang="en-US" sz="2400" b="1" dirty="0" smtClean="0">
                <a:solidFill>
                  <a:prstClr val="black"/>
                </a:solidFill>
                <a:ea typeface="Times New Roman" pitchFamily="-112" charset="0"/>
                <a:cs typeface="Times New Roman" pitchFamily="-112" charset="0"/>
              </a:rPr>
              <a:t>Notice that 4 is four spaces to the right of zero. It’s |4| (absolute value) is 4, the amount of spaces from 0.</a:t>
            </a:r>
            <a:endParaRPr lang="en-US" sz="2400" b="1" dirty="0" smtClean="0">
              <a:solidFill>
                <a:prstClr val="black"/>
              </a:solidFill>
              <a:ea typeface="Times New Roman" pitchFamily="-112" charset="0"/>
              <a:cs typeface="Times New Roman" pitchFamily="-112" charset="0"/>
            </a:endParaRPr>
          </a:p>
        </p:txBody>
      </p:sp>
      <p:sp>
        <p:nvSpPr>
          <p:cNvPr id="19" name="Oval 18"/>
          <p:cNvSpPr/>
          <p:nvPr/>
        </p:nvSpPr>
        <p:spPr>
          <a:xfrm>
            <a:off x="6749050" y="4585110"/>
            <a:ext cx="186382" cy="156447"/>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2319333" y="4572658"/>
            <a:ext cx="186382" cy="156447"/>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Freeform 25"/>
          <p:cNvSpPr/>
          <p:nvPr/>
        </p:nvSpPr>
        <p:spPr>
          <a:xfrm>
            <a:off x="4262531" y="4114800"/>
            <a:ext cx="2498582" cy="439975"/>
          </a:xfrm>
          <a:custGeom>
            <a:avLst/>
            <a:gdLst>
              <a:gd name="connsiteX0" fmla="*/ 356940 w 2498582"/>
              <a:gd name="connsiteY0" fmla="*/ 340358 h 439975"/>
              <a:gd name="connsiteX1" fmla="*/ 356940 w 2498582"/>
              <a:gd name="connsiteY1" fmla="*/ 16603 h 439975"/>
              <a:gd name="connsiteX2" fmla="*/ 2498582 w 2498582"/>
              <a:gd name="connsiteY2" fmla="*/ 439975 h 439975"/>
            </a:gdLst>
            <a:ahLst/>
            <a:cxnLst>
              <a:cxn ang="0">
                <a:pos x="connsiteX0" y="connsiteY0"/>
              </a:cxn>
              <a:cxn ang="0">
                <a:pos x="connsiteX1" y="connsiteY1"/>
              </a:cxn>
              <a:cxn ang="0">
                <a:pos x="connsiteX2" y="connsiteY2"/>
              </a:cxn>
            </a:cxnLst>
            <a:rect l="l" t="t" r="r" b="b"/>
            <a:pathLst>
              <a:path w="2498582" h="439975">
                <a:moveTo>
                  <a:pt x="356940" y="340358"/>
                </a:moveTo>
                <a:cubicBezTo>
                  <a:pt x="178470" y="170179"/>
                  <a:pt x="0" y="0"/>
                  <a:pt x="356940" y="16603"/>
                </a:cubicBezTo>
                <a:cubicBezTo>
                  <a:pt x="713880" y="33206"/>
                  <a:pt x="2498582" y="439975"/>
                  <a:pt x="2498582" y="439975"/>
                </a:cubicBezTo>
              </a:path>
            </a:pathLst>
          </a:custGeom>
          <a:ln>
            <a:solidFill>
              <a:schemeClr val="tx1"/>
            </a:solidFill>
            <a:tailEnd type="stealth"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Rectangle 26"/>
          <p:cNvSpPr/>
          <p:nvPr/>
        </p:nvSpPr>
        <p:spPr>
          <a:xfrm>
            <a:off x="762000" y="2819400"/>
            <a:ext cx="8253411" cy="830997"/>
          </a:xfrm>
          <a:prstGeom prst="rect">
            <a:avLst/>
          </a:prstGeom>
        </p:spPr>
        <p:txBody>
          <a:bodyPr wrap="square">
            <a:spAutoFit/>
          </a:bodyPr>
          <a:lstStyle/>
          <a:p>
            <a:pPr lvl="0">
              <a:spcBef>
                <a:spcPct val="20000"/>
              </a:spcBef>
            </a:pPr>
            <a:r>
              <a:rPr lang="en-US" sz="2400" b="1" dirty="0" smtClean="0">
                <a:solidFill>
                  <a:srgbClr val="FF0000"/>
                </a:solidFill>
                <a:ea typeface="Times New Roman" pitchFamily="-112" charset="0"/>
                <a:cs typeface="Times New Roman" pitchFamily="-112" charset="0"/>
              </a:rPr>
              <a:t>Notice that -4 is four spaces to the </a:t>
            </a:r>
            <a:r>
              <a:rPr lang="en-US" sz="2400" b="1" dirty="0" err="1" smtClean="0">
                <a:solidFill>
                  <a:srgbClr val="FF0000"/>
                </a:solidFill>
                <a:ea typeface="Times New Roman" pitchFamily="-112" charset="0"/>
                <a:cs typeface="Times New Roman" pitchFamily="-112" charset="0"/>
              </a:rPr>
              <a:t>leftof</a:t>
            </a:r>
            <a:r>
              <a:rPr lang="en-US" sz="2400" b="1" dirty="0" smtClean="0">
                <a:solidFill>
                  <a:srgbClr val="FF0000"/>
                </a:solidFill>
                <a:ea typeface="Times New Roman" pitchFamily="-112" charset="0"/>
                <a:cs typeface="Times New Roman" pitchFamily="-112" charset="0"/>
              </a:rPr>
              <a:t> zero. It’s |-4| (absolute value) is 4, the amount of spaces from 0.</a:t>
            </a:r>
            <a:endParaRPr lang="en-US" sz="2400" b="1" dirty="0" smtClean="0">
              <a:solidFill>
                <a:srgbClr val="FF0000"/>
              </a:solidFill>
              <a:ea typeface="Times New Roman" pitchFamily="-112" charset="0"/>
              <a:cs typeface="Times New Roman" pitchFamily="-112" charset="0"/>
            </a:endParaRPr>
          </a:p>
        </p:txBody>
      </p:sp>
      <p:sp>
        <p:nvSpPr>
          <p:cNvPr id="28" name="Freeform 27"/>
          <p:cNvSpPr/>
          <p:nvPr/>
        </p:nvSpPr>
        <p:spPr>
          <a:xfrm flipH="1">
            <a:off x="2502149" y="4117776"/>
            <a:ext cx="2498582" cy="439975"/>
          </a:xfrm>
          <a:custGeom>
            <a:avLst/>
            <a:gdLst>
              <a:gd name="connsiteX0" fmla="*/ 356940 w 2498582"/>
              <a:gd name="connsiteY0" fmla="*/ 340358 h 439975"/>
              <a:gd name="connsiteX1" fmla="*/ 356940 w 2498582"/>
              <a:gd name="connsiteY1" fmla="*/ 16603 h 439975"/>
              <a:gd name="connsiteX2" fmla="*/ 2498582 w 2498582"/>
              <a:gd name="connsiteY2" fmla="*/ 439975 h 439975"/>
            </a:gdLst>
            <a:ahLst/>
            <a:cxnLst>
              <a:cxn ang="0">
                <a:pos x="connsiteX0" y="connsiteY0"/>
              </a:cxn>
              <a:cxn ang="0">
                <a:pos x="connsiteX1" y="connsiteY1"/>
              </a:cxn>
              <a:cxn ang="0">
                <a:pos x="connsiteX2" y="connsiteY2"/>
              </a:cxn>
            </a:cxnLst>
            <a:rect l="l" t="t" r="r" b="b"/>
            <a:pathLst>
              <a:path w="2498582" h="439975">
                <a:moveTo>
                  <a:pt x="356940" y="340358"/>
                </a:moveTo>
                <a:cubicBezTo>
                  <a:pt x="178470" y="170179"/>
                  <a:pt x="0" y="0"/>
                  <a:pt x="356940" y="16603"/>
                </a:cubicBezTo>
                <a:cubicBezTo>
                  <a:pt x="713880" y="33206"/>
                  <a:pt x="2498582" y="439975"/>
                  <a:pt x="2498582" y="439975"/>
                </a:cubicBezTo>
              </a:path>
            </a:pathLst>
          </a:custGeom>
          <a:ln>
            <a:solidFill>
              <a:srgbClr val="FF0000"/>
            </a:solidFill>
            <a:tailEnd type="stealth"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 name="Rectangle 8"/>
          <p:cNvSpPr>
            <a:spLocks noChangeArrowheads="1"/>
          </p:cNvSpPr>
          <p:nvPr/>
        </p:nvSpPr>
        <p:spPr bwMode="auto">
          <a:xfrm>
            <a:off x="1752600" y="6019800"/>
            <a:ext cx="4724400" cy="369332"/>
          </a:xfrm>
          <a:prstGeom prst="rect">
            <a:avLst/>
          </a:prstGeom>
          <a:noFill/>
          <a:ln w="9525">
            <a:noFill/>
            <a:miter lim="800000"/>
            <a:headEnd/>
            <a:tailEnd/>
          </a:ln>
        </p:spPr>
        <p:txBody>
          <a:bodyPr wrap="square">
            <a:prstTxWarp prst="textNoShape">
              <a:avLst/>
            </a:prstTxWarp>
            <a:spAutoFit/>
          </a:bodyPr>
          <a:lstStyle/>
          <a:p>
            <a:pPr marL="1712913" indent="-1368425">
              <a:lnSpc>
                <a:spcPct val="100000"/>
              </a:lnSpc>
              <a:spcBef>
                <a:spcPct val="20000"/>
              </a:spcBef>
              <a:spcAft>
                <a:spcPct val="0"/>
              </a:spcAft>
              <a:buClr>
                <a:srgbClr val="FFFFFF"/>
              </a:buClr>
              <a:tabLst>
                <a:tab pos="1943100" algn="l"/>
              </a:tabLst>
            </a:pPr>
            <a:r>
              <a:rPr lang="en-US" b="1" dirty="0" smtClean="0">
                <a:solidFill>
                  <a:srgbClr val="00539D"/>
                </a:solidFill>
              </a:rPr>
              <a:t>Summary:</a:t>
            </a:r>
            <a:r>
              <a:rPr lang="en-US" dirty="0" smtClean="0">
                <a:solidFill>
                  <a:srgbClr val="E01B22"/>
                </a:solidFill>
              </a:rPr>
              <a:t> 	</a:t>
            </a:r>
            <a:r>
              <a:rPr lang="en-US" dirty="0" smtClean="0"/>
              <a:t>the |4| = </a:t>
            </a:r>
            <a:r>
              <a:rPr lang="en-US" dirty="0" smtClean="0">
                <a:solidFill>
                  <a:srgbClr val="FF0000"/>
                </a:solidFill>
              </a:rPr>
              <a:t>|-4|</a:t>
            </a:r>
            <a:endParaRPr lang="en-US" dirty="0">
              <a:solidFill>
                <a:srgbClr val="E01B22"/>
              </a:solidFill>
            </a:endParaRPr>
          </a:p>
        </p:txBody>
      </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709"/>
                                        </p:tgtEl>
                                        <p:attrNameLst>
                                          <p:attrName>style.visibility</p:attrName>
                                        </p:attrNameLst>
                                      </p:cBhvr>
                                      <p:to>
                                        <p:strVal val="visible"/>
                                      </p:to>
                                    </p:set>
                                    <p:animEffect transition="in" filter="wipe(left)">
                                      <p:cBhvr>
                                        <p:cTn id="7" dur="500"/>
                                        <p:tgtEl>
                                          <p:spTgt spid="72709"/>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2710">
                                            <p:txEl>
                                              <p:pRg st="0" end="0"/>
                                            </p:txEl>
                                          </p:spTgt>
                                        </p:tgtEl>
                                        <p:attrNameLst>
                                          <p:attrName>style.visibility</p:attrName>
                                        </p:attrNameLst>
                                      </p:cBhvr>
                                      <p:to>
                                        <p:strVal val="visible"/>
                                      </p:to>
                                    </p:set>
                                    <p:animEffect transition="in" filter="wipe(left)">
                                      <p:cBhvr>
                                        <p:cTn id="17" dur="500"/>
                                        <p:tgtEl>
                                          <p:spTgt spid="727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2000"/>
                                        <p:tgtEl>
                                          <p:spTgt spid="19"/>
                                        </p:tgtEl>
                                      </p:cBhvr>
                                    </p:animEffect>
                                  </p:childTnLst>
                                </p:cTn>
                              </p:par>
                            </p:childTnLst>
                          </p:cTn>
                        </p:par>
                        <p:par>
                          <p:cTn id="28" fill="hold">
                            <p:stCondLst>
                              <p:cond delay="2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0" fill="hold" grpId="0" nodeType="click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500" fill="hold"/>
                                        <p:tgtEl>
                                          <p:spTgt spid="27"/>
                                        </p:tgtEl>
                                        <p:attrNameLst>
                                          <p:attrName>ppt_w</p:attrName>
                                        </p:attrNameLst>
                                      </p:cBhvr>
                                      <p:tavLst>
                                        <p:tav tm="0">
                                          <p:val>
                                            <p:fltVal val="0"/>
                                          </p:val>
                                        </p:tav>
                                        <p:tav tm="100000">
                                          <p:val>
                                            <p:strVal val="#ppt_w"/>
                                          </p:val>
                                        </p:tav>
                                      </p:tavLst>
                                    </p:anim>
                                    <p:anim calcmode="lin" valueType="num">
                                      <p:cBhvr>
                                        <p:cTn id="37" dur="500" fill="hold"/>
                                        <p:tgtEl>
                                          <p:spTgt spid="27"/>
                                        </p:tgtEl>
                                        <p:attrNameLst>
                                          <p:attrName>ppt_h</p:attrName>
                                        </p:attrNameLst>
                                      </p:cBhvr>
                                      <p:tavLst>
                                        <p:tav tm="0">
                                          <p:val>
                                            <p:fltVal val="0"/>
                                          </p:val>
                                        </p:tav>
                                        <p:tav tm="100000">
                                          <p:val>
                                            <p:strVal val="#ppt_h"/>
                                          </p:val>
                                        </p:tav>
                                      </p:tavLst>
                                    </p:anim>
                                    <p:animEffect transition="in" filter="fade">
                                      <p:cBhvr>
                                        <p:cTn id="38" dur="500"/>
                                        <p:tgtEl>
                                          <p:spTgt spid="27"/>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2000"/>
                                        <p:tgtEl>
                                          <p:spTgt spid="23"/>
                                        </p:tgtEl>
                                      </p:cBhvr>
                                    </p:animEffect>
                                  </p:childTnLst>
                                </p:cTn>
                              </p:par>
                            </p:childTnLst>
                          </p:cTn>
                        </p:par>
                        <p:par>
                          <p:cTn id="44" fill="hold">
                            <p:stCondLst>
                              <p:cond delay="2000"/>
                            </p:stCondLst>
                            <p:childTnLst>
                              <p:par>
                                <p:cTn id="45" presetID="22" presetClass="entr" presetSubtype="2"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right)">
                                      <p:cBhvr>
                                        <p:cTn id="47" dur="500"/>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9">
                                            <p:txEl>
                                              <p:pRg st="0" end="0"/>
                                            </p:txEl>
                                          </p:spTgt>
                                        </p:tgtEl>
                                        <p:attrNameLst>
                                          <p:attrName>style.visibility</p:attrName>
                                        </p:attrNameLst>
                                      </p:cBhvr>
                                      <p:to>
                                        <p:strVal val="visible"/>
                                      </p:to>
                                    </p:set>
                                    <p:animEffect transition="in" filter="wipe(left)">
                                      <p:cBhvr>
                                        <p:cTn id="52"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9" grpId="0" autoUpdateAnimBg="0"/>
      <p:bldP spid="72710" grpId="0" build="p" autoUpdateAnimBg="0" advAuto="0"/>
      <p:bldP spid="21" grpId="0"/>
      <p:bldP spid="19" grpId="0" animBg="1"/>
      <p:bldP spid="23" grpId="0" animBg="1"/>
      <p:bldP spid="26" grpId="0" animBg="1"/>
      <p:bldP spid="27" grpId="0"/>
      <p:bldP spid="28" grpId="0" animBg="1"/>
      <p:bldP spid="29" grpId="0" build="p" autoUpdateAnimBg="0"/>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2948" name="Picture 10" descr="LH_1-3"/>
          <p:cNvPicPr>
            <a:picLocks noChangeAspect="1" noChangeArrowheads="1"/>
          </p:cNvPicPr>
          <p:nvPr/>
        </p:nvPicPr>
        <p:blipFill>
          <a:blip r:embed="rId4"/>
          <a:srcRect/>
          <a:stretch>
            <a:fillRect/>
          </a:stretch>
        </p:blipFill>
        <p:spPr bwMode="hidden">
          <a:xfrm>
            <a:off x="0" y="0"/>
            <a:ext cx="9144000" cy="731838"/>
          </a:xfrm>
          <a:prstGeom prst="rect">
            <a:avLst/>
          </a:prstGeom>
          <a:noFill/>
          <a:ln w="9525">
            <a:noFill/>
            <a:miter lim="800000"/>
            <a:headEnd/>
            <a:tailEnd/>
          </a:ln>
        </p:spPr>
      </p:pic>
      <p:pic>
        <p:nvPicPr>
          <p:cNvPr id="75799" name="Picture 23" descr="EXAMPLEhead"/>
          <p:cNvPicPr>
            <a:picLocks noChangeAspect="1" noChangeArrowheads="1"/>
          </p:cNvPicPr>
          <p:nvPr/>
        </p:nvPicPr>
        <p:blipFill>
          <a:blip r:embed="rId5"/>
          <a:srcRect/>
          <a:stretch>
            <a:fillRect/>
          </a:stretch>
        </p:blipFill>
        <p:spPr bwMode="auto">
          <a:xfrm>
            <a:off x="412750" y="1145659"/>
            <a:ext cx="2133600" cy="549275"/>
          </a:xfrm>
          <a:prstGeom prst="rect">
            <a:avLst/>
          </a:prstGeom>
          <a:noFill/>
          <a:ln w="9525">
            <a:noFill/>
            <a:miter lim="800000"/>
            <a:headEnd/>
            <a:tailEnd/>
          </a:ln>
        </p:spPr>
      </p:pic>
      <p:sp>
        <p:nvSpPr>
          <p:cNvPr id="75800" name="Text Box 24"/>
          <p:cNvSpPr txBox="1">
            <a:spLocks noChangeArrowheads="1"/>
          </p:cNvSpPr>
          <p:nvPr/>
        </p:nvSpPr>
        <p:spPr bwMode="auto">
          <a:xfrm>
            <a:off x="2506663" y="1196459"/>
            <a:ext cx="5037137" cy="420688"/>
          </a:xfrm>
          <a:prstGeom prst="rect">
            <a:avLst/>
          </a:prstGeom>
          <a:noFill/>
          <a:ln w="9525">
            <a:noFill/>
            <a:miter lim="800000"/>
            <a:headEnd/>
            <a:tailEnd/>
          </a:ln>
        </p:spPr>
        <p:txBody>
          <a:bodyPr anchor="ctr">
            <a:prstTxWarp prst="textNoShape">
              <a:avLst/>
            </a:prstTxWarp>
            <a:spAutoFit/>
          </a:bodyPr>
          <a:lstStyle/>
          <a:p>
            <a:pPr>
              <a:spcBef>
                <a:spcPct val="20000"/>
              </a:spcBef>
            </a:pPr>
            <a:r>
              <a:rPr lang="en-US" b="1" dirty="0">
                <a:solidFill>
                  <a:srgbClr val="E01B22"/>
                </a:solidFill>
              </a:rPr>
              <a:t>Expressions with Absolute Value</a:t>
            </a:r>
          </a:p>
        </p:txBody>
      </p:sp>
      <p:sp>
        <p:nvSpPr>
          <p:cNvPr id="75801" name="Rectangle 25"/>
          <p:cNvSpPr>
            <a:spLocks noChangeArrowheads="1"/>
          </p:cNvSpPr>
          <p:nvPr/>
        </p:nvSpPr>
        <p:spPr bwMode="auto">
          <a:xfrm>
            <a:off x="760412" y="2204522"/>
            <a:ext cx="7705725" cy="400110"/>
          </a:xfrm>
          <a:prstGeom prst="rect">
            <a:avLst/>
          </a:prstGeom>
          <a:noFill/>
          <a:ln w="9525">
            <a:noFill/>
            <a:miter lim="800000"/>
            <a:headEnd/>
            <a:tailEnd/>
          </a:ln>
        </p:spPr>
        <p:txBody>
          <a:bodyPr>
            <a:prstTxWarp prst="textNoShape">
              <a:avLst/>
            </a:prstTxWarp>
            <a:spAutoFit/>
          </a:bodyPr>
          <a:lstStyle/>
          <a:p>
            <a:pPr>
              <a:spcBef>
                <a:spcPct val="20000"/>
              </a:spcBef>
            </a:pPr>
            <a:r>
              <a:rPr lang="en-US" sz="2000" b="1" dirty="0">
                <a:solidFill>
                  <a:srgbClr val="00539D"/>
                </a:solidFill>
                <a:ea typeface="Times New Roman" pitchFamily="-112" charset="0"/>
                <a:cs typeface="Times New Roman" pitchFamily="-112" charset="0"/>
              </a:rPr>
              <a:t>Evaluate |5| – |5|.</a:t>
            </a:r>
          </a:p>
        </p:txBody>
      </p:sp>
      <p:sp>
        <p:nvSpPr>
          <p:cNvPr id="75803" name="Text Box 27"/>
          <p:cNvSpPr txBox="1">
            <a:spLocks noChangeArrowheads="1"/>
          </p:cNvSpPr>
          <p:nvPr/>
        </p:nvSpPr>
        <p:spPr bwMode="auto">
          <a:xfrm>
            <a:off x="533400" y="3171253"/>
            <a:ext cx="2438400" cy="701731"/>
          </a:xfrm>
          <a:prstGeom prst="rect">
            <a:avLst/>
          </a:prstGeom>
          <a:noFill/>
          <a:ln w="9525">
            <a:noFill/>
            <a:miter lim="800000"/>
            <a:headEnd/>
            <a:tailEnd/>
          </a:ln>
        </p:spPr>
        <p:txBody>
          <a:bodyPr wrap="square">
            <a:prstTxWarp prst="textNoShape">
              <a:avLst/>
            </a:prstTxWarp>
            <a:spAutoFit/>
          </a:bodyPr>
          <a:lstStyle/>
          <a:p>
            <a:pPr marL="3943350" indent="-3600450">
              <a:spcBef>
                <a:spcPct val="20000"/>
              </a:spcBef>
              <a:tabLst>
                <a:tab pos="1428750" algn="l"/>
                <a:tab pos="1600200" algn="l"/>
              </a:tabLst>
            </a:pPr>
            <a:r>
              <a:rPr lang="en-US" dirty="0"/>
              <a:t>|5| – |5| = 5 – </a:t>
            </a:r>
            <a:r>
              <a:rPr lang="en-US" dirty="0" smtClean="0"/>
              <a:t>5</a:t>
            </a:r>
          </a:p>
          <a:p>
            <a:pPr marL="3943350" indent="-3600450">
              <a:spcBef>
                <a:spcPct val="20000"/>
              </a:spcBef>
              <a:tabLst>
                <a:tab pos="1428750" algn="l"/>
                <a:tab pos="1600200" algn="l"/>
              </a:tabLst>
            </a:pPr>
            <a:r>
              <a:rPr lang="en-US" dirty="0" smtClean="0"/>
              <a:t>	</a:t>
            </a:r>
            <a:endParaRPr lang="en-US" dirty="0"/>
          </a:p>
        </p:txBody>
      </p:sp>
      <p:sp>
        <p:nvSpPr>
          <p:cNvPr id="75804" name="Rectangle 28"/>
          <p:cNvSpPr>
            <a:spLocks noChangeArrowheads="1"/>
          </p:cNvSpPr>
          <p:nvPr/>
        </p:nvSpPr>
        <p:spPr bwMode="auto">
          <a:xfrm>
            <a:off x="3200400" y="5040868"/>
            <a:ext cx="2438400" cy="369332"/>
          </a:xfrm>
          <a:prstGeom prst="rect">
            <a:avLst/>
          </a:prstGeom>
          <a:noFill/>
          <a:ln w="9525">
            <a:noFill/>
            <a:miter lim="800000"/>
            <a:headEnd/>
            <a:tailEnd/>
          </a:ln>
        </p:spPr>
        <p:txBody>
          <a:bodyPr wrap="square">
            <a:prstTxWarp prst="textNoShape">
              <a:avLst/>
            </a:prstTxWarp>
            <a:spAutoFit/>
          </a:bodyPr>
          <a:lstStyle/>
          <a:p>
            <a:pPr marL="1712913" indent="-1368425">
              <a:lnSpc>
                <a:spcPct val="100000"/>
              </a:lnSpc>
              <a:spcBef>
                <a:spcPct val="20000"/>
              </a:spcBef>
              <a:spcAft>
                <a:spcPct val="0"/>
              </a:spcAft>
              <a:buClr>
                <a:srgbClr val="FFFFFF"/>
              </a:buClr>
              <a:tabLst>
                <a:tab pos="1943100" algn="l"/>
              </a:tabLst>
            </a:pPr>
            <a:r>
              <a:rPr lang="en-US" b="1" dirty="0">
                <a:solidFill>
                  <a:srgbClr val="00539D"/>
                </a:solidFill>
              </a:rPr>
              <a:t>Answer:</a:t>
            </a:r>
            <a:r>
              <a:rPr lang="en-US" dirty="0">
                <a:solidFill>
                  <a:srgbClr val="E01B22"/>
                </a:solidFill>
              </a:rPr>
              <a:t> 	0</a:t>
            </a:r>
          </a:p>
        </p:txBody>
      </p:sp>
      <p:sp>
        <p:nvSpPr>
          <p:cNvPr id="10" name="TextBox 9"/>
          <p:cNvSpPr txBox="1"/>
          <p:nvPr/>
        </p:nvSpPr>
        <p:spPr>
          <a:xfrm>
            <a:off x="1857375" y="4113252"/>
            <a:ext cx="688975" cy="369332"/>
          </a:xfrm>
          <a:prstGeom prst="rect">
            <a:avLst/>
          </a:prstGeom>
          <a:noFill/>
        </p:spPr>
        <p:txBody>
          <a:bodyPr wrap="square" rtlCol="0">
            <a:spAutoFit/>
          </a:bodyPr>
          <a:lstStyle/>
          <a:p>
            <a:r>
              <a:rPr lang="en-US" dirty="0" smtClean="0"/>
              <a:t>= 0			</a:t>
            </a:r>
            <a:endParaRPr lang="en-US" dirty="0"/>
          </a:p>
        </p:txBody>
      </p:sp>
      <p:sp>
        <p:nvSpPr>
          <p:cNvPr id="12" name="Action Button: Forward or Next 11">
            <a:hlinkClick r:id="" action="ppaction://hlinkshowjump?jump=nextslide" highlightClick="1"/>
          </p:cNvPr>
          <p:cNvSpPr/>
          <p:nvPr/>
        </p:nvSpPr>
        <p:spPr>
          <a:xfrm>
            <a:off x="8458200" y="6324600"/>
            <a:ext cx="685800" cy="5334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4076695" y="3212068"/>
            <a:ext cx="2781305" cy="369332"/>
          </a:xfrm>
          <a:prstGeom prst="rect">
            <a:avLst/>
          </a:prstGeom>
        </p:spPr>
        <p:txBody>
          <a:bodyPr wrap="none">
            <a:spAutoFit/>
          </a:bodyPr>
          <a:lstStyle/>
          <a:p>
            <a:r>
              <a:rPr lang="en-US" dirty="0" smtClean="0"/>
              <a:t>The absolute value of 5 is 5.</a:t>
            </a:r>
            <a:endParaRPr lang="en-US" dirty="0"/>
          </a:p>
        </p:txBody>
      </p:sp>
      <p:sp>
        <p:nvSpPr>
          <p:cNvPr id="14" name="Rectangle 13"/>
          <p:cNvSpPr/>
          <p:nvPr/>
        </p:nvSpPr>
        <p:spPr>
          <a:xfrm>
            <a:off x="4084783" y="4126468"/>
            <a:ext cx="974433" cy="369332"/>
          </a:xfrm>
          <a:prstGeom prst="rect">
            <a:avLst/>
          </a:prstGeom>
        </p:spPr>
        <p:txBody>
          <a:bodyPr wrap="none">
            <a:spAutoFit/>
          </a:bodyPr>
          <a:lstStyle/>
          <a:p>
            <a:r>
              <a:rPr lang="en-US" dirty="0" smtClean="0"/>
              <a:t>Simplify.</a:t>
            </a:r>
            <a:endParaRPr lang="en-US" dirty="0"/>
          </a:p>
        </p:txBody>
      </p:sp>
      <p:sp>
        <p:nvSpPr>
          <p:cNvPr id="15" name="Action Button: Back or Previous 14">
            <a:hlinkClick r:id="" action="ppaction://hlinkshowjump?jump=previousslide" highlightClick="1"/>
          </p:cNvPr>
          <p:cNvSpPr/>
          <p:nvPr/>
        </p:nvSpPr>
        <p:spPr>
          <a:xfrm>
            <a:off x="7772400" y="6324600"/>
            <a:ext cx="685800" cy="53340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4" name="Group 23"/>
          <p:cNvGrpSpPr/>
          <p:nvPr/>
        </p:nvGrpSpPr>
        <p:grpSpPr>
          <a:xfrm>
            <a:off x="2042031" y="2577591"/>
            <a:ext cx="597668" cy="682078"/>
            <a:chOff x="2042031" y="2577591"/>
            <a:chExt cx="597668" cy="682078"/>
          </a:xfrm>
        </p:grpSpPr>
        <p:cxnSp>
          <p:nvCxnSpPr>
            <p:cNvPr id="20" name="Straight Arrow Connector 19"/>
            <p:cNvCxnSpPr/>
            <p:nvPr/>
          </p:nvCxnSpPr>
          <p:spPr>
            <a:xfrm rot="5400000">
              <a:off x="1736955" y="2882667"/>
              <a:ext cx="672413" cy="6226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rot="5400000">
              <a:off x="2231383" y="2851353"/>
              <a:ext cx="632271" cy="18436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pic>
        <p:nvPicPr>
          <p:cNvPr id="17" name="Picture 8" descr="Example3"/>
          <p:cNvPicPr>
            <a:picLocks noChangeAspect="1" noChangeArrowheads="1"/>
          </p:cNvPicPr>
          <p:nvPr/>
        </p:nvPicPr>
        <p:blipFill>
          <a:blip r:embed="rId6"/>
          <a:srcRect/>
          <a:stretch>
            <a:fillRect/>
          </a:stretch>
        </p:blipFill>
        <p:spPr bwMode="auto">
          <a:xfrm>
            <a:off x="304800" y="2209800"/>
            <a:ext cx="457200" cy="457200"/>
          </a:xfrm>
          <a:prstGeom prst="rect">
            <a:avLst/>
          </a:prstGeom>
          <a:noFill/>
          <a:ln w="9525">
            <a:noFill/>
            <a:miter lim="800000"/>
            <a:headEnd/>
            <a:tailEnd/>
          </a:ln>
        </p:spPr>
      </p:pic>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799"/>
                                        </p:tgtEl>
                                        <p:attrNameLst>
                                          <p:attrName>style.visibility</p:attrName>
                                        </p:attrNameLst>
                                      </p:cBhvr>
                                      <p:to>
                                        <p:strVal val="visible"/>
                                      </p:to>
                                    </p:set>
                                    <p:animEffect transition="in" filter="wipe(left)">
                                      <p:cBhvr>
                                        <p:cTn id="7" dur="500"/>
                                        <p:tgtEl>
                                          <p:spTgt spid="7579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5800"/>
                                        </p:tgtEl>
                                        <p:attrNameLst>
                                          <p:attrName>style.visibility</p:attrName>
                                        </p:attrNameLst>
                                      </p:cBhvr>
                                      <p:to>
                                        <p:strVal val="visible"/>
                                      </p:to>
                                    </p:set>
                                    <p:animEffect transition="in" filter="wipe(left)">
                                      <p:cBhvr>
                                        <p:cTn id="11" dur="500"/>
                                        <p:tgtEl>
                                          <p:spTgt spid="75800"/>
                                        </p:tgtEl>
                                      </p:cBhvr>
                                    </p:animEffect>
                                  </p:childTnLst>
                                </p:cTn>
                              </p:par>
                            </p:childTnLst>
                          </p:cTn>
                        </p:par>
                        <p:par>
                          <p:cTn id="12" fill="hold">
                            <p:stCondLst>
                              <p:cond delay="1000"/>
                            </p:stCondLst>
                            <p:childTnLst>
                              <p:par>
                                <p:cTn id="13" presetID="4" presetClass="entr" presetSubtype="32"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ox(out)">
                                      <p:cBhvr>
                                        <p:cTn id="15" dur="500"/>
                                        <p:tgtEl>
                                          <p:spTgt spid="17"/>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75801">
                                            <p:txEl>
                                              <p:pRg st="0" end="0"/>
                                            </p:txEl>
                                          </p:spTgt>
                                        </p:tgtEl>
                                        <p:attrNameLst>
                                          <p:attrName>style.visibility</p:attrName>
                                        </p:attrNameLst>
                                      </p:cBhvr>
                                      <p:to>
                                        <p:strVal val="visible"/>
                                      </p:to>
                                    </p:set>
                                    <p:animEffect transition="in" filter="wipe(left)">
                                      <p:cBhvr>
                                        <p:cTn id="19" dur="500"/>
                                        <p:tgtEl>
                                          <p:spTgt spid="75801">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left)">
                                      <p:cBhvr>
                                        <p:cTn id="24" dur="500"/>
                                        <p:tgtEl>
                                          <p:spTgt spid="13"/>
                                        </p:tgtEl>
                                      </p:cBhvr>
                                    </p:animEffect>
                                  </p:childTnLst>
                                </p:cTn>
                              </p:par>
                            </p:childTnLst>
                          </p:cTn>
                        </p:par>
                        <p:par>
                          <p:cTn id="25" fill="hold">
                            <p:stCondLst>
                              <p:cond delay="500"/>
                            </p:stCondLst>
                            <p:childTnLst>
                              <p:par>
                                <p:cTn id="26" presetID="22" presetClass="entr" presetSubtype="1" fill="hold" nodeType="after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wipe(up)">
                                      <p:cBhvr>
                                        <p:cTn id="28" dur="500"/>
                                        <p:tgtEl>
                                          <p:spTgt spid="24"/>
                                        </p:tgtEl>
                                      </p:cBhvr>
                                    </p:animEffect>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75803">
                                            <p:txEl>
                                              <p:pRg st="0" end="0"/>
                                            </p:txEl>
                                          </p:spTgt>
                                        </p:tgtEl>
                                        <p:attrNameLst>
                                          <p:attrName>style.visibility</p:attrName>
                                        </p:attrNameLst>
                                      </p:cBhvr>
                                      <p:to>
                                        <p:strVal val="visible"/>
                                      </p:to>
                                    </p:set>
                                    <p:animEffect transition="in" filter="wipe(left)">
                                      <p:cBhvr>
                                        <p:cTn id="32" dur="500"/>
                                        <p:tgtEl>
                                          <p:spTgt spid="75803">
                                            <p:txEl>
                                              <p:pRg st="0" end="0"/>
                                            </p:txEl>
                                          </p:spTgt>
                                        </p:tgtEl>
                                      </p:cBhvr>
                                    </p:animEffect>
                                  </p:childTnLst>
                                </p:cTn>
                              </p:par>
                            </p:childTnLst>
                          </p:cTn>
                        </p:par>
                        <p:par>
                          <p:cTn id="33" fill="hold">
                            <p:stCondLst>
                              <p:cond delay="1500"/>
                            </p:stCondLst>
                            <p:childTnLst>
                              <p:par>
                                <p:cTn id="34" presetID="22" presetClass="entr" presetSubtype="8" fill="hold" grpId="0" nodeType="afterEffect">
                                  <p:stCondLst>
                                    <p:cond delay="0"/>
                                  </p:stCondLst>
                                  <p:childTnLst>
                                    <p:set>
                                      <p:cBhvr>
                                        <p:cTn id="35" dur="1" fill="hold">
                                          <p:stCondLst>
                                            <p:cond delay="0"/>
                                          </p:stCondLst>
                                        </p:cTn>
                                        <p:tgtEl>
                                          <p:spTgt spid="75803">
                                            <p:txEl>
                                              <p:pRg st="1" end="1"/>
                                            </p:txEl>
                                          </p:spTgt>
                                        </p:tgtEl>
                                        <p:attrNameLst>
                                          <p:attrName>style.visibility</p:attrName>
                                        </p:attrNameLst>
                                      </p:cBhvr>
                                      <p:to>
                                        <p:strVal val="visible"/>
                                      </p:to>
                                    </p:set>
                                    <p:animEffect transition="in" filter="wipe(left)">
                                      <p:cBhvr>
                                        <p:cTn id="36" dur="500"/>
                                        <p:tgtEl>
                                          <p:spTgt spid="75803">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left)">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75804">
                                            <p:txEl>
                                              <p:pRg st="0" end="0"/>
                                            </p:txEl>
                                          </p:spTgt>
                                        </p:tgtEl>
                                        <p:attrNameLst>
                                          <p:attrName>style.visibility</p:attrName>
                                        </p:attrNameLst>
                                      </p:cBhvr>
                                      <p:to>
                                        <p:strVal val="visible"/>
                                      </p:to>
                                    </p:set>
                                    <p:animEffect transition="in" filter="wipe(left)">
                                      <p:cBhvr>
                                        <p:cTn id="50" dur="500"/>
                                        <p:tgtEl>
                                          <p:spTgt spid="7580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800" grpId="0" autoUpdateAnimBg="0"/>
      <p:bldP spid="75801" grpId="0" build="p" autoUpdateAnimBg="0" advAuto="0"/>
      <p:bldP spid="75803" grpId="0" build="p" autoUpdateAnimBg="0"/>
      <p:bldP spid="75804" grpId="0" build="p" autoUpdateAnimBg="0"/>
      <p:bldP spid="10" grpId="0"/>
      <p:bldP spid="13" grpId="0"/>
      <p:bldP spid="14" grpId="0"/>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8851" name="Picture 3" descr="EXAMPLEhead"/>
          <p:cNvPicPr>
            <a:picLocks noChangeAspect="1" noChangeArrowheads="1"/>
          </p:cNvPicPr>
          <p:nvPr/>
        </p:nvPicPr>
        <p:blipFill>
          <a:blip r:embed="rId4"/>
          <a:srcRect/>
          <a:stretch>
            <a:fillRect/>
          </a:stretch>
        </p:blipFill>
        <p:spPr bwMode="auto">
          <a:xfrm>
            <a:off x="412750" y="701675"/>
            <a:ext cx="2133600" cy="549275"/>
          </a:xfrm>
          <a:prstGeom prst="rect">
            <a:avLst/>
          </a:prstGeom>
          <a:noFill/>
          <a:ln w="9525">
            <a:noFill/>
            <a:miter lim="800000"/>
            <a:headEnd/>
            <a:tailEnd/>
          </a:ln>
        </p:spPr>
      </p:pic>
      <p:sp>
        <p:nvSpPr>
          <p:cNvPr id="78852" name="Text Box 4"/>
          <p:cNvSpPr txBox="1">
            <a:spLocks noChangeArrowheads="1"/>
          </p:cNvSpPr>
          <p:nvPr/>
        </p:nvSpPr>
        <p:spPr bwMode="auto">
          <a:xfrm>
            <a:off x="2506663" y="752475"/>
            <a:ext cx="5037137" cy="420688"/>
          </a:xfrm>
          <a:prstGeom prst="rect">
            <a:avLst/>
          </a:prstGeom>
          <a:noFill/>
          <a:ln w="9525">
            <a:noFill/>
            <a:miter lim="800000"/>
            <a:headEnd/>
            <a:tailEnd/>
          </a:ln>
        </p:spPr>
        <p:txBody>
          <a:bodyPr anchor="ctr">
            <a:prstTxWarp prst="textNoShape">
              <a:avLst/>
            </a:prstTxWarp>
            <a:spAutoFit/>
          </a:bodyPr>
          <a:lstStyle/>
          <a:p>
            <a:pPr>
              <a:spcBef>
                <a:spcPct val="20000"/>
              </a:spcBef>
            </a:pPr>
            <a:r>
              <a:rPr lang="en-US" b="1" dirty="0">
                <a:solidFill>
                  <a:srgbClr val="E01B22"/>
                </a:solidFill>
              </a:rPr>
              <a:t>Expressions with Absolute Value</a:t>
            </a:r>
          </a:p>
        </p:txBody>
      </p:sp>
      <p:pic>
        <p:nvPicPr>
          <p:cNvPr id="87047" name="Picture 10" descr="LH_1-3"/>
          <p:cNvPicPr>
            <a:picLocks noChangeAspect="1" noChangeArrowheads="1"/>
          </p:cNvPicPr>
          <p:nvPr/>
        </p:nvPicPr>
        <p:blipFill>
          <a:blip r:embed="rId5"/>
          <a:srcRect/>
          <a:stretch>
            <a:fillRect/>
          </a:stretch>
        </p:blipFill>
        <p:spPr bwMode="hidden">
          <a:xfrm>
            <a:off x="0" y="0"/>
            <a:ext cx="9144000" cy="731838"/>
          </a:xfrm>
          <a:prstGeom prst="rect">
            <a:avLst/>
          </a:prstGeom>
          <a:noFill/>
          <a:ln w="9525">
            <a:noFill/>
            <a:miter lim="800000"/>
            <a:headEnd/>
            <a:tailEnd/>
          </a:ln>
        </p:spPr>
      </p:pic>
      <p:sp>
        <p:nvSpPr>
          <p:cNvPr id="78874" name="Rectangle 26"/>
          <p:cNvSpPr>
            <a:spLocks noChangeArrowheads="1"/>
          </p:cNvSpPr>
          <p:nvPr/>
        </p:nvSpPr>
        <p:spPr bwMode="auto">
          <a:xfrm>
            <a:off x="760412" y="1390650"/>
            <a:ext cx="7705725" cy="400110"/>
          </a:xfrm>
          <a:prstGeom prst="rect">
            <a:avLst/>
          </a:prstGeom>
          <a:noFill/>
          <a:ln w="9525">
            <a:noFill/>
            <a:miter lim="800000"/>
            <a:headEnd/>
            <a:tailEnd/>
          </a:ln>
        </p:spPr>
        <p:txBody>
          <a:bodyPr>
            <a:prstTxWarp prst="textNoShape">
              <a:avLst/>
            </a:prstTxWarp>
            <a:spAutoFit/>
          </a:bodyPr>
          <a:lstStyle/>
          <a:p>
            <a:pPr>
              <a:spcBef>
                <a:spcPct val="20000"/>
              </a:spcBef>
            </a:pPr>
            <a:r>
              <a:rPr lang="en-US" sz="2000" b="1" dirty="0">
                <a:solidFill>
                  <a:srgbClr val="00539D"/>
                </a:solidFill>
                <a:ea typeface="Times New Roman" pitchFamily="-112" charset="0"/>
                <a:cs typeface="Times New Roman" pitchFamily="-112" charset="0"/>
              </a:rPr>
              <a:t>Evaluate |6| – |–5|.</a:t>
            </a:r>
          </a:p>
        </p:txBody>
      </p:sp>
      <p:sp>
        <p:nvSpPr>
          <p:cNvPr id="78875" name="Text Box 27"/>
          <p:cNvSpPr txBox="1">
            <a:spLocks noChangeArrowheads="1"/>
          </p:cNvSpPr>
          <p:nvPr/>
        </p:nvSpPr>
        <p:spPr bwMode="auto">
          <a:xfrm>
            <a:off x="533400" y="2252663"/>
            <a:ext cx="2819400" cy="701731"/>
          </a:xfrm>
          <a:prstGeom prst="rect">
            <a:avLst/>
          </a:prstGeom>
          <a:noFill/>
          <a:ln w="9525">
            <a:noFill/>
            <a:miter lim="800000"/>
            <a:headEnd/>
            <a:tailEnd/>
          </a:ln>
        </p:spPr>
        <p:txBody>
          <a:bodyPr wrap="square">
            <a:prstTxWarp prst="textNoShape">
              <a:avLst/>
            </a:prstTxWarp>
            <a:spAutoFit/>
          </a:bodyPr>
          <a:lstStyle/>
          <a:p>
            <a:pPr marL="3943350" indent="-3600450">
              <a:spcBef>
                <a:spcPct val="20000"/>
              </a:spcBef>
              <a:tabLst>
                <a:tab pos="1600200" algn="l"/>
              </a:tabLst>
            </a:pPr>
            <a:r>
              <a:rPr lang="en-US" dirty="0"/>
              <a:t>|6| – |–5| = 6 – |–5| </a:t>
            </a:r>
            <a:r>
              <a:rPr lang="en-US" dirty="0" smtClean="0"/>
              <a:t>	</a:t>
            </a:r>
          </a:p>
          <a:p>
            <a:pPr marL="3943350" indent="-3600450">
              <a:spcBef>
                <a:spcPct val="20000"/>
              </a:spcBef>
              <a:tabLst>
                <a:tab pos="1600200" algn="l"/>
              </a:tabLst>
            </a:pPr>
            <a:r>
              <a:rPr lang="en-US" dirty="0" smtClean="0"/>
              <a:t>	</a:t>
            </a:r>
            <a:endParaRPr lang="en-US" dirty="0"/>
          </a:p>
        </p:txBody>
      </p:sp>
      <p:sp>
        <p:nvSpPr>
          <p:cNvPr id="78876" name="Rectangle 28"/>
          <p:cNvSpPr>
            <a:spLocks noChangeArrowheads="1"/>
          </p:cNvSpPr>
          <p:nvPr/>
        </p:nvSpPr>
        <p:spPr bwMode="auto">
          <a:xfrm>
            <a:off x="3352800" y="5421868"/>
            <a:ext cx="2286000" cy="369332"/>
          </a:xfrm>
          <a:prstGeom prst="rect">
            <a:avLst/>
          </a:prstGeom>
          <a:noFill/>
          <a:ln w="9525">
            <a:noFill/>
            <a:miter lim="800000"/>
            <a:headEnd/>
            <a:tailEnd/>
          </a:ln>
        </p:spPr>
        <p:txBody>
          <a:bodyPr wrap="square">
            <a:prstTxWarp prst="textNoShape">
              <a:avLst/>
            </a:prstTxWarp>
            <a:spAutoFit/>
          </a:bodyPr>
          <a:lstStyle/>
          <a:p>
            <a:pPr marL="1712913" indent="-1368425">
              <a:lnSpc>
                <a:spcPct val="100000"/>
              </a:lnSpc>
              <a:spcBef>
                <a:spcPct val="20000"/>
              </a:spcBef>
              <a:spcAft>
                <a:spcPct val="0"/>
              </a:spcAft>
              <a:buClr>
                <a:srgbClr val="FFFFFF"/>
              </a:buClr>
              <a:tabLst>
                <a:tab pos="1943100" algn="l"/>
              </a:tabLst>
            </a:pPr>
            <a:r>
              <a:rPr lang="en-US" b="1" dirty="0">
                <a:solidFill>
                  <a:srgbClr val="00539D"/>
                </a:solidFill>
              </a:rPr>
              <a:t>Answer:</a:t>
            </a:r>
            <a:r>
              <a:rPr lang="en-US" dirty="0">
                <a:solidFill>
                  <a:srgbClr val="E01B22"/>
                </a:solidFill>
              </a:rPr>
              <a:t> 	1</a:t>
            </a:r>
          </a:p>
        </p:txBody>
      </p:sp>
      <p:sp>
        <p:nvSpPr>
          <p:cNvPr id="10" name="TextBox 9"/>
          <p:cNvSpPr txBox="1"/>
          <p:nvPr/>
        </p:nvSpPr>
        <p:spPr>
          <a:xfrm>
            <a:off x="1563688" y="3413069"/>
            <a:ext cx="2093912" cy="369332"/>
          </a:xfrm>
          <a:prstGeom prst="rect">
            <a:avLst/>
          </a:prstGeom>
          <a:noFill/>
        </p:spPr>
        <p:txBody>
          <a:bodyPr wrap="square" rtlCol="0">
            <a:spAutoFit/>
          </a:bodyPr>
          <a:lstStyle/>
          <a:p>
            <a:pPr marL="3943350" indent="-3600450">
              <a:spcBef>
                <a:spcPct val="20000"/>
              </a:spcBef>
              <a:tabLst>
                <a:tab pos="1600200" algn="l"/>
              </a:tabLst>
            </a:pPr>
            <a:r>
              <a:rPr lang="en-US" dirty="0" smtClean="0"/>
              <a:t>= 6 – 5	</a:t>
            </a:r>
          </a:p>
          <a:p>
            <a:endParaRPr lang="en-US" dirty="0"/>
          </a:p>
        </p:txBody>
      </p:sp>
      <p:sp>
        <p:nvSpPr>
          <p:cNvPr id="11" name="TextBox 10"/>
          <p:cNvSpPr txBox="1"/>
          <p:nvPr/>
        </p:nvSpPr>
        <p:spPr>
          <a:xfrm>
            <a:off x="1904999" y="4583668"/>
            <a:ext cx="990601" cy="369332"/>
          </a:xfrm>
          <a:prstGeom prst="rect">
            <a:avLst/>
          </a:prstGeom>
          <a:noFill/>
        </p:spPr>
        <p:txBody>
          <a:bodyPr wrap="square" rtlCol="0">
            <a:spAutoFit/>
          </a:bodyPr>
          <a:lstStyle/>
          <a:p>
            <a:r>
              <a:rPr lang="en-US" dirty="0" smtClean="0"/>
              <a:t>= 1					</a:t>
            </a:r>
            <a:endParaRPr lang="en-US" dirty="0"/>
          </a:p>
        </p:txBody>
      </p:sp>
      <p:sp>
        <p:nvSpPr>
          <p:cNvPr id="12" name="Action Button: Return 11">
            <a:hlinkClick r:id="" action="ppaction://hlinkshowjump?jump=lastslideviewed" highlightClick="1"/>
          </p:cNvPr>
          <p:cNvSpPr/>
          <p:nvPr/>
        </p:nvSpPr>
        <p:spPr>
          <a:xfrm>
            <a:off x="7620000" y="6324600"/>
            <a:ext cx="838200" cy="533400"/>
          </a:xfrm>
          <a:prstGeom prst="actionButtonRetur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Action Button: Forward or Next 12">
            <a:hlinkClick r:id="" action="ppaction://hlinkshowjump?jump=nextslide" highlightClick="1"/>
          </p:cNvPr>
          <p:cNvSpPr/>
          <p:nvPr/>
        </p:nvSpPr>
        <p:spPr>
          <a:xfrm>
            <a:off x="8458200" y="6324600"/>
            <a:ext cx="685800" cy="5334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4248147" y="2252663"/>
            <a:ext cx="2781305" cy="369332"/>
          </a:xfrm>
          <a:prstGeom prst="rect">
            <a:avLst/>
          </a:prstGeom>
        </p:spPr>
        <p:txBody>
          <a:bodyPr wrap="none">
            <a:spAutoFit/>
          </a:bodyPr>
          <a:lstStyle/>
          <a:p>
            <a:r>
              <a:rPr lang="en-US" dirty="0" smtClean="0"/>
              <a:t>The absolute value of 6 is 6.</a:t>
            </a:r>
            <a:endParaRPr lang="en-US" dirty="0"/>
          </a:p>
        </p:txBody>
      </p:sp>
      <p:sp>
        <p:nvSpPr>
          <p:cNvPr id="15" name="Rectangle 14"/>
          <p:cNvSpPr/>
          <p:nvPr/>
        </p:nvSpPr>
        <p:spPr>
          <a:xfrm>
            <a:off x="4266529" y="3440668"/>
            <a:ext cx="2896271" cy="369332"/>
          </a:xfrm>
          <a:prstGeom prst="rect">
            <a:avLst/>
          </a:prstGeom>
        </p:spPr>
        <p:txBody>
          <a:bodyPr wrap="none">
            <a:spAutoFit/>
          </a:bodyPr>
          <a:lstStyle/>
          <a:p>
            <a:r>
              <a:rPr lang="en-US" dirty="0" smtClean="0"/>
              <a:t>The absolute value of –5 is 5.</a:t>
            </a:r>
            <a:endParaRPr lang="en-US" dirty="0"/>
          </a:p>
        </p:txBody>
      </p:sp>
      <p:sp>
        <p:nvSpPr>
          <p:cNvPr id="16" name="Rectangle 15"/>
          <p:cNvSpPr/>
          <p:nvPr/>
        </p:nvSpPr>
        <p:spPr>
          <a:xfrm>
            <a:off x="4307382" y="4583668"/>
            <a:ext cx="1026618" cy="369332"/>
          </a:xfrm>
          <a:prstGeom prst="rect">
            <a:avLst/>
          </a:prstGeom>
        </p:spPr>
        <p:txBody>
          <a:bodyPr wrap="none">
            <a:spAutoFit/>
          </a:bodyPr>
          <a:lstStyle/>
          <a:p>
            <a:r>
              <a:rPr lang="en-US" dirty="0" smtClean="0"/>
              <a:t> Simplify.</a:t>
            </a:r>
            <a:endParaRPr lang="en-US" dirty="0"/>
          </a:p>
        </p:txBody>
      </p:sp>
      <p:cxnSp>
        <p:nvCxnSpPr>
          <p:cNvPr id="17" name="Straight Arrow Connector 16"/>
          <p:cNvCxnSpPr/>
          <p:nvPr/>
        </p:nvCxnSpPr>
        <p:spPr>
          <a:xfrm rot="16200000" flipH="1">
            <a:off x="1890869" y="2044664"/>
            <a:ext cx="488491" cy="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endCxn id="10" idx="0"/>
          </p:cNvCxnSpPr>
          <p:nvPr/>
        </p:nvCxnSpPr>
        <p:spPr>
          <a:xfrm rot="5400000">
            <a:off x="2244622" y="2948354"/>
            <a:ext cx="830738" cy="9869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23" name="Picture 8" descr="Example4"/>
          <p:cNvPicPr>
            <a:picLocks noChangeAspect="1" noChangeArrowheads="1"/>
          </p:cNvPicPr>
          <p:nvPr/>
        </p:nvPicPr>
        <p:blipFill>
          <a:blip r:embed="rId6"/>
          <a:srcRect/>
          <a:stretch>
            <a:fillRect/>
          </a:stretch>
        </p:blipFill>
        <p:spPr bwMode="auto">
          <a:xfrm>
            <a:off x="304800" y="1397992"/>
            <a:ext cx="457200" cy="457200"/>
          </a:xfrm>
          <a:prstGeom prst="rect">
            <a:avLst/>
          </a:prstGeom>
          <a:noFill/>
          <a:ln w="9525">
            <a:noFill/>
            <a:miter lim="800000"/>
            <a:headEnd/>
            <a:tailEnd/>
          </a:ln>
        </p:spPr>
      </p:pic>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851"/>
                                        </p:tgtEl>
                                        <p:attrNameLst>
                                          <p:attrName>style.visibility</p:attrName>
                                        </p:attrNameLst>
                                      </p:cBhvr>
                                      <p:to>
                                        <p:strVal val="visible"/>
                                      </p:to>
                                    </p:set>
                                    <p:animEffect transition="in" filter="wipe(left)">
                                      <p:cBhvr>
                                        <p:cTn id="7" dur="500"/>
                                        <p:tgtEl>
                                          <p:spTgt spid="78851"/>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box(out)">
                                      <p:cBhvr>
                                        <p:cTn id="11" dur="500"/>
                                        <p:tgtEl>
                                          <p:spTgt spid="2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8852"/>
                                        </p:tgtEl>
                                        <p:attrNameLst>
                                          <p:attrName>style.visibility</p:attrName>
                                        </p:attrNameLst>
                                      </p:cBhvr>
                                      <p:to>
                                        <p:strVal val="visible"/>
                                      </p:to>
                                    </p:set>
                                    <p:animEffect transition="in" filter="wipe(left)">
                                      <p:cBhvr>
                                        <p:cTn id="15" dur="500"/>
                                        <p:tgtEl>
                                          <p:spTgt spid="78852"/>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78874">
                                            <p:txEl>
                                              <p:pRg st="0" end="0"/>
                                            </p:txEl>
                                          </p:spTgt>
                                        </p:tgtEl>
                                        <p:attrNameLst>
                                          <p:attrName>style.visibility</p:attrName>
                                        </p:attrNameLst>
                                      </p:cBhvr>
                                      <p:to>
                                        <p:strVal val="visible"/>
                                      </p:to>
                                    </p:set>
                                    <p:animEffect transition="in" filter="wipe(left)">
                                      <p:cBhvr>
                                        <p:cTn id="19" dur="500"/>
                                        <p:tgtEl>
                                          <p:spTgt spid="7887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left)">
                                      <p:cBhvr>
                                        <p:cTn id="24" dur="500"/>
                                        <p:tgtEl>
                                          <p:spTgt spid="14"/>
                                        </p:tgtEl>
                                      </p:cBhvr>
                                    </p:animEffect>
                                  </p:childTnLst>
                                </p:cTn>
                              </p:par>
                            </p:childTnLst>
                          </p:cTn>
                        </p:par>
                        <p:par>
                          <p:cTn id="25" fill="hold">
                            <p:stCondLst>
                              <p:cond delay="500"/>
                            </p:stCondLst>
                            <p:childTnLst>
                              <p:par>
                                <p:cTn id="26" presetID="22" presetClass="entr" presetSubtype="1"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500"/>
                                        <p:tgtEl>
                                          <p:spTgt spid="17"/>
                                        </p:tgtEl>
                                      </p:cBhvr>
                                    </p:animEffect>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78875">
                                            <p:txEl>
                                              <p:pRg st="0" end="0"/>
                                            </p:txEl>
                                          </p:spTgt>
                                        </p:tgtEl>
                                        <p:attrNameLst>
                                          <p:attrName>style.visibility</p:attrName>
                                        </p:attrNameLst>
                                      </p:cBhvr>
                                      <p:to>
                                        <p:strVal val="visible"/>
                                      </p:to>
                                    </p:set>
                                    <p:animEffect transition="in" filter="wipe(left)">
                                      <p:cBhvr>
                                        <p:cTn id="32" dur="500"/>
                                        <p:tgtEl>
                                          <p:spTgt spid="78875">
                                            <p:txEl>
                                              <p:pRg st="0" end="0"/>
                                            </p:txEl>
                                          </p:spTgt>
                                        </p:tgtEl>
                                      </p:cBhvr>
                                    </p:animEffect>
                                  </p:childTnLst>
                                </p:cTn>
                              </p:par>
                            </p:childTnLst>
                          </p:cTn>
                        </p:par>
                        <p:par>
                          <p:cTn id="33" fill="hold">
                            <p:stCondLst>
                              <p:cond delay="1500"/>
                            </p:stCondLst>
                            <p:childTnLst>
                              <p:par>
                                <p:cTn id="34" presetID="22" presetClass="entr" presetSubtype="8" fill="hold" grpId="0" nodeType="afterEffect">
                                  <p:stCondLst>
                                    <p:cond delay="0"/>
                                  </p:stCondLst>
                                  <p:childTnLst>
                                    <p:set>
                                      <p:cBhvr>
                                        <p:cTn id="35" dur="1" fill="hold">
                                          <p:stCondLst>
                                            <p:cond delay="0"/>
                                          </p:stCondLst>
                                        </p:cTn>
                                        <p:tgtEl>
                                          <p:spTgt spid="78875">
                                            <p:txEl>
                                              <p:pRg st="1" end="1"/>
                                            </p:txEl>
                                          </p:spTgt>
                                        </p:tgtEl>
                                        <p:attrNameLst>
                                          <p:attrName>style.visibility</p:attrName>
                                        </p:attrNameLst>
                                      </p:cBhvr>
                                      <p:to>
                                        <p:strVal val="visible"/>
                                      </p:to>
                                    </p:set>
                                    <p:animEffect transition="in" filter="wipe(left)">
                                      <p:cBhvr>
                                        <p:cTn id="36" dur="500"/>
                                        <p:tgtEl>
                                          <p:spTgt spid="78875">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left)">
                                      <p:cBhvr>
                                        <p:cTn id="41" dur="500"/>
                                        <p:tgtEl>
                                          <p:spTgt spid="15"/>
                                        </p:tgtEl>
                                      </p:cBhvr>
                                    </p:animEffect>
                                  </p:childTnLst>
                                </p:cTn>
                              </p:par>
                            </p:childTnLst>
                          </p:cTn>
                        </p:par>
                        <p:par>
                          <p:cTn id="42" fill="hold">
                            <p:stCondLst>
                              <p:cond delay="500"/>
                            </p:stCondLst>
                            <p:childTnLst>
                              <p:par>
                                <p:cTn id="43" presetID="22" presetClass="entr" presetSubtype="1"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1000"/>
                            </p:stCondLst>
                            <p:childTnLst>
                              <p:par>
                                <p:cTn id="47" presetID="1" presetClass="entr" presetSubtype="0"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wipe(left)">
                                      <p:cBhvr>
                                        <p:cTn id="53" dur="500"/>
                                        <p:tgtEl>
                                          <p:spTgt spid="16"/>
                                        </p:tgtEl>
                                      </p:cBhvr>
                                    </p:animEffect>
                                  </p:childTnLst>
                                </p:cTn>
                              </p:par>
                            </p:childTnLst>
                          </p:cTn>
                        </p:par>
                        <p:par>
                          <p:cTn id="54" fill="hold">
                            <p:stCondLst>
                              <p:cond delay="500"/>
                            </p:stCondLst>
                            <p:childTnLst>
                              <p:par>
                                <p:cTn id="55" presetID="1" presetClass="entr" presetSubtype="0" fill="hold" grpId="0" nodeType="afterEffect">
                                  <p:stCondLst>
                                    <p:cond delay="0"/>
                                  </p:stCondLst>
                                  <p:childTnLst>
                                    <p:set>
                                      <p:cBhvr>
                                        <p:cTn id="56" dur="1" fill="hold">
                                          <p:stCondLst>
                                            <p:cond delay="0"/>
                                          </p:stCondLst>
                                        </p:cTn>
                                        <p:tgtEl>
                                          <p:spTgt spid="1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78876">
                                            <p:txEl>
                                              <p:pRg st="0" end="0"/>
                                            </p:txEl>
                                          </p:spTgt>
                                        </p:tgtEl>
                                        <p:attrNameLst>
                                          <p:attrName>style.visibility</p:attrName>
                                        </p:attrNameLst>
                                      </p:cBhvr>
                                      <p:to>
                                        <p:strVal val="visible"/>
                                      </p:to>
                                    </p:set>
                                    <p:animEffect transition="in" filter="wipe(left)">
                                      <p:cBhvr>
                                        <p:cTn id="61" dur="500"/>
                                        <p:tgtEl>
                                          <p:spTgt spid="7887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2" grpId="0" autoUpdateAnimBg="0"/>
      <p:bldP spid="78874" grpId="0" build="p" autoUpdateAnimBg="0" advAuto="0"/>
      <p:bldP spid="78875" grpId="0" build="p" autoUpdateAnimBg="0"/>
      <p:bldP spid="78876" grpId="0" build="p" autoUpdateAnimBg="0"/>
      <p:bldP spid="10" grpId="0"/>
      <p:bldP spid="11" grpId="0"/>
      <p:bldP spid="14" grpId="0"/>
      <p:bldP spid="15" grpId="0"/>
      <p:bldP spid="16" grpId="0"/>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5" name="Rectangle 5"/>
          <p:cNvSpPr>
            <a:spLocks noChangeArrowheads="1"/>
          </p:cNvSpPr>
          <p:nvPr/>
        </p:nvSpPr>
        <p:spPr bwMode="auto">
          <a:xfrm>
            <a:off x="876300" y="1447800"/>
            <a:ext cx="7705725" cy="400110"/>
          </a:xfrm>
          <a:prstGeom prst="rect">
            <a:avLst/>
          </a:prstGeom>
          <a:noFill/>
          <a:ln w="9525">
            <a:noFill/>
            <a:miter lim="800000"/>
            <a:headEnd/>
            <a:tailEnd/>
          </a:ln>
        </p:spPr>
        <p:txBody>
          <a:bodyPr>
            <a:prstTxWarp prst="textNoShape">
              <a:avLst/>
            </a:prstTxWarp>
            <a:spAutoFit/>
          </a:bodyPr>
          <a:lstStyle/>
          <a:p>
            <a:pPr>
              <a:spcBef>
                <a:spcPct val="20000"/>
              </a:spcBef>
            </a:pPr>
            <a:r>
              <a:rPr lang="en-US" sz="2000" b="1" dirty="0">
                <a:solidFill>
                  <a:srgbClr val="00539D"/>
                </a:solidFill>
                <a:ea typeface="Times New Roman" pitchFamily="-112" charset="0"/>
                <a:cs typeface="Times New Roman" pitchFamily="-112" charset="0"/>
              </a:rPr>
              <a:t>Evaluate |6 – 9| – |5 – 3|.</a:t>
            </a:r>
          </a:p>
        </p:txBody>
      </p:sp>
      <p:pic>
        <p:nvPicPr>
          <p:cNvPr id="91142" name="Picture 10" descr="LH_1-3"/>
          <p:cNvPicPr>
            <a:picLocks noChangeAspect="1" noChangeArrowheads="1"/>
          </p:cNvPicPr>
          <p:nvPr/>
        </p:nvPicPr>
        <p:blipFill>
          <a:blip r:embed="rId4"/>
          <a:srcRect/>
          <a:stretch>
            <a:fillRect/>
          </a:stretch>
        </p:blipFill>
        <p:spPr bwMode="hidden">
          <a:xfrm>
            <a:off x="0" y="0"/>
            <a:ext cx="9144000" cy="731838"/>
          </a:xfrm>
          <a:prstGeom prst="rect">
            <a:avLst/>
          </a:prstGeom>
          <a:noFill/>
          <a:ln w="9525">
            <a:noFill/>
            <a:miter lim="800000"/>
            <a:headEnd/>
            <a:tailEnd/>
          </a:ln>
        </p:spPr>
      </p:pic>
      <p:pic>
        <p:nvPicPr>
          <p:cNvPr id="81931" name="Picture 11" descr="EXAMPLEhead"/>
          <p:cNvPicPr>
            <a:picLocks noChangeAspect="1" noChangeArrowheads="1"/>
          </p:cNvPicPr>
          <p:nvPr/>
        </p:nvPicPr>
        <p:blipFill>
          <a:blip r:embed="rId5"/>
          <a:srcRect/>
          <a:stretch>
            <a:fillRect/>
          </a:stretch>
        </p:blipFill>
        <p:spPr bwMode="auto">
          <a:xfrm>
            <a:off x="412750" y="701675"/>
            <a:ext cx="2133600" cy="549275"/>
          </a:xfrm>
          <a:prstGeom prst="rect">
            <a:avLst/>
          </a:prstGeom>
          <a:noFill/>
          <a:ln w="9525">
            <a:noFill/>
            <a:miter lim="800000"/>
            <a:headEnd/>
            <a:tailEnd/>
          </a:ln>
        </p:spPr>
      </p:pic>
      <p:sp>
        <p:nvSpPr>
          <p:cNvPr id="81932" name="Text Box 12"/>
          <p:cNvSpPr txBox="1">
            <a:spLocks noChangeArrowheads="1"/>
          </p:cNvSpPr>
          <p:nvPr/>
        </p:nvSpPr>
        <p:spPr bwMode="auto">
          <a:xfrm>
            <a:off x="2506663" y="752475"/>
            <a:ext cx="5037137" cy="420688"/>
          </a:xfrm>
          <a:prstGeom prst="rect">
            <a:avLst/>
          </a:prstGeom>
          <a:noFill/>
          <a:ln w="9525">
            <a:noFill/>
            <a:miter lim="800000"/>
            <a:headEnd/>
            <a:tailEnd/>
          </a:ln>
        </p:spPr>
        <p:txBody>
          <a:bodyPr anchor="ctr">
            <a:prstTxWarp prst="textNoShape">
              <a:avLst/>
            </a:prstTxWarp>
            <a:spAutoFit/>
          </a:bodyPr>
          <a:lstStyle/>
          <a:p>
            <a:pPr>
              <a:spcBef>
                <a:spcPct val="20000"/>
              </a:spcBef>
            </a:pPr>
            <a:r>
              <a:rPr lang="en-US" b="1">
                <a:solidFill>
                  <a:srgbClr val="E01B22"/>
                </a:solidFill>
              </a:rPr>
              <a:t>Expressions with Absolute Value</a:t>
            </a:r>
          </a:p>
        </p:txBody>
      </p:sp>
      <p:sp>
        <p:nvSpPr>
          <p:cNvPr id="81933" name="Text Box 13"/>
          <p:cNvSpPr txBox="1">
            <a:spLocks noChangeArrowheads="1"/>
          </p:cNvSpPr>
          <p:nvPr/>
        </p:nvSpPr>
        <p:spPr bwMode="auto">
          <a:xfrm>
            <a:off x="685800" y="2252663"/>
            <a:ext cx="3733800" cy="923330"/>
          </a:xfrm>
          <a:prstGeom prst="rect">
            <a:avLst/>
          </a:prstGeom>
          <a:noFill/>
          <a:ln w="9525">
            <a:noFill/>
            <a:miter lim="800000"/>
            <a:headEnd/>
            <a:tailEnd/>
          </a:ln>
        </p:spPr>
        <p:txBody>
          <a:bodyPr wrap="square">
            <a:prstTxWarp prst="textNoShape">
              <a:avLst/>
            </a:prstTxWarp>
            <a:spAutoFit/>
          </a:bodyPr>
          <a:lstStyle/>
          <a:p>
            <a:pPr marL="4400550" indent="-4057650">
              <a:spcBef>
                <a:spcPct val="20000"/>
              </a:spcBef>
              <a:tabLst>
                <a:tab pos="2343150" algn="r"/>
                <a:tab pos="2457450" algn="l"/>
                <a:tab pos="2743200" algn="l"/>
              </a:tabLst>
            </a:pPr>
            <a:r>
              <a:rPr lang="en-US" dirty="0"/>
              <a:t>|6 – 9| – |5 – 3</a:t>
            </a:r>
            <a:r>
              <a:rPr lang="en-US" dirty="0" smtClean="0"/>
              <a:t>| = 	</a:t>
            </a:r>
            <a:r>
              <a:rPr lang="en-US" dirty="0"/>
              <a:t>|–3| – |2| </a:t>
            </a:r>
            <a:r>
              <a:rPr lang="en-US" dirty="0" smtClean="0"/>
              <a:t>	</a:t>
            </a:r>
            <a:endParaRPr lang="en-US" dirty="0"/>
          </a:p>
        </p:txBody>
      </p:sp>
      <p:sp>
        <p:nvSpPr>
          <p:cNvPr id="81934" name="Rectangle 14"/>
          <p:cNvSpPr>
            <a:spLocks noChangeArrowheads="1"/>
          </p:cNvSpPr>
          <p:nvPr/>
        </p:nvSpPr>
        <p:spPr bwMode="auto">
          <a:xfrm>
            <a:off x="3657600" y="5574268"/>
            <a:ext cx="2286000" cy="369332"/>
          </a:xfrm>
          <a:prstGeom prst="rect">
            <a:avLst/>
          </a:prstGeom>
          <a:noFill/>
          <a:ln w="9525">
            <a:noFill/>
            <a:miter lim="800000"/>
            <a:headEnd/>
            <a:tailEnd/>
          </a:ln>
        </p:spPr>
        <p:txBody>
          <a:bodyPr wrap="square">
            <a:prstTxWarp prst="textNoShape">
              <a:avLst/>
            </a:prstTxWarp>
            <a:spAutoFit/>
          </a:bodyPr>
          <a:lstStyle/>
          <a:p>
            <a:pPr marL="1712913" indent="-1368425">
              <a:lnSpc>
                <a:spcPct val="100000"/>
              </a:lnSpc>
              <a:spcBef>
                <a:spcPct val="20000"/>
              </a:spcBef>
              <a:spcAft>
                <a:spcPct val="0"/>
              </a:spcAft>
              <a:buClr>
                <a:srgbClr val="FFFFFF"/>
              </a:buClr>
              <a:tabLst>
                <a:tab pos="1943100" algn="l"/>
              </a:tabLst>
            </a:pPr>
            <a:r>
              <a:rPr lang="en-US" b="1" dirty="0">
                <a:solidFill>
                  <a:srgbClr val="00539D"/>
                </a:solidFill>
              </a:rPr>
              <a:t>Answer:</a:t>
            </a:r>
            <a:r>
              <a:rPr lang="en-US" dirty="0">
                <a:solidFill>
                  <a:srgbClr val="E01B22"/>
                </a:solidFill>
              </a:rPr>
              <a:t> 	1</a:t>
            </a:r>
          </a:p>
        </p:txBody>
      </p:sp>
      <p:sp>
        <p:nvSpPr>
          <p:cNvPr id="10" name="TextBox 9"/>
          <p:cNvSpPr txBox="1"/>
          <p:nvPr/>
        </p:nvSpPr>
        <p:spPr>
          <a:xfrm>
            <a:off x="-76200" y="3364468"/>
            <a:ext cx="4800600" cy="369332"/>
          </a:xfrm>
          <a:prstGeom prst="rect">
            <a:avLst/>
          </a:prstGeom>
          <a:noFill/>
        </p:spPr>
        <p:txBody>
          <a:bodyPr wrap="square" rtlCol="0">
            <a:spAutoFit/>
          </a:bodyPr>
          <a:lstStyle/>
          <a:p>
            <a:pPr marL="4400550" indent="-4057650">
              <a:spcBef>
                <a:spcPct val="20000"/>
              </a:spcBef>
              <a:tabLst>
                <a:tab pos="2343150" algn="r"/>
                <a:tab pos="2457450" algn="l"/>
                <a:tab pos="2743200" algn="l"/>
              </a:tabLst>
            </a:pPr>
            <a:r>
              <a:rPr lang="en-US" dirty="0" smtClean="0"/>
              <a:t>	                                     =  </a:t>
            </a:r>
            <a:r>
              <a:rPr lang="en-US" dirty="0" smtClean="0">
                <a:solidFill>
                  <a:srgbClr val="E01B22"/>
                </a:solidFill>
              </a:rPr>
              <a:t>3</a:t>
            </a:r>
            <a:r>
              <a:rPr lang="en-US" dirty="0" smtClean="0"/>
              <a:t> – |2|	</a:t>
            </a:r>
          </a:p>
        </p:txBody>
      </p:sp>
      <p:sp>
        <p:nvSpPr>
          <p:cNvPr id="11" name="TextBox 10"/>
          <p:cNvSpPr txBox="1"/>
          <p:nvPr/>
        </p:nvSpPr>
        <p:spPr>
          <a:xfrm>
            <a:off x="-76200" y="4507468"/>
            <a:ext cx="3733800" cy="369332"/>
          </a:xfrm>
          <a:prstGeom prst="rect">
            <a:avLst/>
          </a:prstGeom>
          <a:noFill/>
        </p:spPr>
        <p:txBody>
          <a:bodyPr wrap="square" rtlCol="0">
            <a:spAutoFit/>
          </a:bodyPr>
          <a:lstStyle/>
          <a:p>
            <a:pPr marL="4400550" indent="-4057650">
              <a:spcBef>
                <a:spcPct val="20000"/>
              </a:spcBef>
              <a:tabLst>
                <a:tab pos="2343150" algn="r"/>
                <a:tab pos="2457450" algn="l"/>
                <a:tab pos="2743200" algn="l"/>
              </a:tabLst>
            </a:pPr>
            <a:r>
              <a:rPr lang="en-US" dirty="0" smtClean="0"/>
              <a:t>	                                     = 3 – </a:t>
            </a:r>
            <a:r>
              <a:rPr lang="en-US" dirty="0" smtClean="0">
                <a:solidFill>
                  <a:srgbClr val="339966"/>
                </a:solidFill>
              </a:rPr>
              <a:t>2</a:t>
            </a:r>
            <a:r>
              <a:rPr lang="en-US" dirty="0" smtClean="0"/>
              <a:t>	</a:t>
            </a:r>
          </a:p>
        </p:txBody>
      </p:sp>
      <p:sp>
        <p:nvSpPr>
          <p:cNvPr id="12" name="Action Button: Return 11">
            <a:hlinkClick r:id="" action="ppaction://hlinkshowjump?jump=lastslideviewed" highlightClick="1"/>
          </p:cNvPr>
          <p:cNvSpPr/>
          <p:nvPr/>
        </p:nvSpPr>
        <p:spPr>
          <a:xfrm>
            <a:off x="7620000" y="6324600"/>
            <a:ext cx="838200" cy="533400"/>
          </a:xfrm>
          <a:prstGeom prst="actionButtonRetur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Action Button: Forward or Next 12">
            <a:hlinkClick r:id="" action="ppaction://hlinkshowjump?jump=nextslide" highlightClick="1"/>
          </p:cNvPr>
          <p:cNvSpPr/>
          <p:nvPr/>
        </p:nvSpPr>
        <p:spPr>
          <a:xfrm>
            <a:off x="8458200" y="6324600"/>
            <a:ext cx="685800" cy="5334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4671241" y="2328336"/>
            <a:ext cx="3910784" cy="369332"/>
          </a:xfrm>
          <a:prstGeom prst="rect">
            <a:avLst/>
          </a:prstGeom>
        </p:spPr>
        <p:txBody>
          <a:bodyPr wrap="none">
            <a:spAutoFit/>
          </a:bodyPr>
          <a:lstStyle/>
          <a:p>
            <a:r>
              <a:rPr lang="en-US" dirty="0" smtClean="0"/>
              <a:t>Simplify the absolute value expressions.</a:t>
            </a:r>
            <a:endParaRPr lang="en-US" dirty="0"/>
          </a:p>
        </p:txBody>
      </p:sp>
      <p:sp>
        <p:nvSpPr>
          <p:cNvPr id="15" name="Rectangle 14"/>
          <p:cNvSpPr/>
          <p:nvPr/>
        </p:nvSpPr>
        <p:spPr>
          <a:xfrm>
            <a:off x="4572000" y="3364468"/>
            <a:ext cx="4267200" cy="369332"/>
          </a:xfrm>
          <a:prstGeom prst="rect">
            <a:avLst/>
          </a:prstGeom>
        </p:spPr>
        <p:txBody>
          <a:bodyPr wrap="square">
            <a:spAutoFit/>
          </a:bodyPr>
          <a:lstStyle/>
          <a:p>
            <a:pPr marL="4400550" indent="-4057650">
              <a:spcBef>
                <a:spcPct val="20000"/>
              </a:spcBef>
              <a:tabLst>
                <a:tab pos="2343150" algn="r"/>
                <a:tab pos="2457450" algn="l"/>
                <a:tab pos="2743200" algn="l"/>
              </a:tabLst>
            </a:pPr>
            <a:r>
              <a:rPr lang="en-US" dirty="0" smtClean="0"/>
              <a:t>The absolute value of –3 is 3.</a:t>
            </a:r>
          </a:p>
        </p:txBody>
      </p:sp>
      <p:sp>
        <p:nvSpPr>
          <p:cNvPr id="16" name="Rectangle 15"/>
          <p:cNvSpPr/>
          <p:nvPr/>
        </p:nvSpPr>
        <p:spPr>
          <a:xfrm>
            <a:off x="4909366" y="4507468"/>
            <a:ext cx="2781305" cy="369332"/>
          </a:xfrm>
          <a:prstGeom prst="rect">
            <a:avLst/>
          </a:prstGeom>
        </p:spPr>
        <p:txBody>
          <a:bodyPr wrap="none">
            <a:spAutoFit/>
          </a:bodyPr>
          <a:lstStyle/>
          <a:p>
            <a:r>
              <a:rPr lang="en-US" dirty="0" smtClean="0"/>
              <a:t>The absolute value of 2 is 2.</a:t>
            </a:r>
            <a:endParaRPr lang="en-US" dirty="0"/>
          </a:p>
        </p:txBody>
      </p:sp>
      <p:grpSp>
        <p:nvGrpSpPr>
          <p:cNvPr id="23" name="Group 22"/>
          <p:cNvGrpSpPr/>
          <p:nvPr/>
        </p:nvGrpSpPr>
        <p:grpSpPr>
          <a:xfrm>
            <a:off x="2428166" y="1758550"/>
            <a:ext cx="1229433" cy="569786"/>
            <a:chOff x="2332210" y="1758550"/>
            <a:chExt cx="1229433" cy="569786"/>
          </a:xfrm>
        </p:grpSpPr>
        <p:cxnSp>
          <p:nvCxnSpPr>
            <p:cNvPr id="17" name="Straight Arrow Connector 16"/>
            <p:cNvCxnSpPr/>
            <p:nvPr/>
          </p:nvCxnSpPr>
          <p:spPr>
            <a:xfrm>
              <a:off x="2332210" y="1758551"/>
              <a:ext cx="619834" cy="56978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rot="16200000" flipH="1">
              <a:off x="3163192" y="1918372"/>
              <a:ext cx="558274" cy="238629"/>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pic>
        <p:nvPicPr>
          <p:cNvPr id="26" name="Picture 7" descr="Example5"/>
          <p:cNvPicPr>
            <a:picLocks noChangeAspect="1" noChangeArrowheads="1"/>
          </p:cNvPicPr>
          <p:nvPr/>
        </p:nvPicPr>
        <p:blipFill>
          <a:blip r:embed="rId6"/>
          <a:srcRect/>
          <a:stretch>
            <a:fillRect/>
          </a:stretch>
        </p:blipFill>
        <p:spPr bwMode="auto">
          <a:xfrm>
            <a:off x="420688" y="1470521"/>
            <a:ext cx="457200" cy="457200"/>
          </a:xfrm>
          <a:prstGeom prst="rect">
            <a:avLst/>
          </a:prstGeom>
          <a:noFill/>
          <a:ln w="9525">
            <a:noFill/>
            <a:miter lim="800000"/>
            <a:headEnd/>
            <a:tailEnd/>
          </a:ln>
        </p:spPr>
      </p:pic>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1931"/>
                                        </p:tgtEl>
                                        <p:attrNameLst>
                                          <p:attrName>style.visibility</p:attrName>
                                        </p:attrNameLst>
                                      </p:cBhvr>
                                      <p:to>
                                        <p:strVal val="visible"/>
                                      </p:to>
                                    </p:set>
                                    <p:animEffect transition="in" filter="wipe(left)">
                                      <p:cBhvr>
                                        <p:cTn id="7" dur="500"/>
                                        <p:tgtEl>
                                          <p:spTgt spid="8193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1932"/>
                                        </p:tgtEl>
                                        <p:attrNameLst>
                                          <p:attrName>style.visibility</p:attrName>
                                        </p:attrNameLst>
                                      </p:cBhvr>
                                      <p:to>
                                        <p:strVal val="visible"/>
                                      </p:to>
                                    </p:set>
                                    <p:animEffect transition="in" filter="wipe(left)">
                                      <p:cBhvr>
                                        <p:cTn id="11" dur="500"/>
                                        <p:tgtEl>
                                          <p:spTgt spid="81932"/>
                                        </p:tgtEl>
                                      </p:cBhvr>
                                    </p:animEffect>
                                  </p:childTnLst>
                                </p:cTn>
                              </p:par>
                            </p:childTnLst>
                          </p:cTn>
                        </p:par>
                        <p:par>
                          <p:cTn id="12" fill="hold">
                            <p:stCondLst>
                              <p:cond delay="1000"/>
                            </p:stCondLst>
                            <p:childTnLst>
                              <p:par>
                                <p:cTn id="13" presetID="4" presetClass="entr" presetSubtype="32"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box(out)">
                                      <p:cBhvr>
                                        <p:cTn id="15" dur="500"/>
                                        <p:tgtEl>
                                          <p:spTgt spid="2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81925">
                                            <p:txEl>
                                              <p:pRg st="0" end="0"/>
                                            </p:txEl>
                                          </p:spTgt>
                                        </p:tgtEl>
                                        <p:attrNameLst>
                                          <p:attrName>style.visibility</p:attrName>
                                        </p:attrNameLst>
                                      </p:cBhvr>
                                      <p:to>
                                        <p:strVal val="visible"/>
                                      </p:to>
                                    </p:set>
                                    <p:animEffect transition="in" filter="wipe(left)">
                                      <p:cBhvr>
                                        <p:cTn id="19" dur="500"/>
                                        <p:tgtEl>
                                          <p:spTgt spid="8192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left)">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81933">
                                            <p:txEl>
                                              <p:pRg st="0" end="0"/>
                                            </p:txEl>
                                          </p:spTgt>
                                        </p:tgtEl>
                                        <p:attrNameLst>
                                          <p:attrName>style.visibility</p:attrName>
                                        </p:attrNameLst>
                                      </p:cBhvr>
                                      <p:to>
                                        <p:strVal val="visible"/>
                                      </p:to>
                                    </p:set>
                                    <p:animEffect transition="in" filter="wipe(left)">
                                      <p:cBhvr>
                                        <p:cTn id="29" dur="500"/>
                                        <p:tgtEl>
                                          <p:spTgt spid="81933">
                                            <p:txEl>
                                              <p:pRg st="0" end="0"/>
                                            </p:txEl>
                                          </p:spTgt>
                                        </p:tgtEl>
                                      </p:cBhvr>
                                    </p:animEffect>
                                  </p:childTnLst>
                                </p:cTn>
                              </p:par>
                            </p:childTnLst>
                          </p:cTn>
                        </p:par>
                        <p:par>
                          <p:cTn id="30" fill="hold">
                            <p:stCondLst>
                              <p:cond delay="500"/>
                            </p:stCondLst>
                            <p:childTnLst>
                              <p:par>
                                <p:cTn id="31" presetID="22" presetClass="entr" presetSubtype="1"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ipe(up)">
                                      <p:cBhvr>
                                        <p:cTn id="33" dur="500"/>
                                        <p:tgtEl>
                                          <p:spTgt spid="2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left)">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left)">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81934">
                                            <p:txEl>
                                              <p:pRg st="0" end="0"/>
                                            </p:txEl>
                                          </p:spTgt>
                                        </p:tgtEl>
                                        <p:attrNameLst>
                                          <p:attrName>style.visibility</p:attrName>
                                        </p:attrNameLst>
                                      </p:cBhvr>
                                      <p:to>
                                        <p:strVal val="visible"/>
                                      </p:to>
                                    </p:set>
                                    <p:animEffect transition="in" filter="wipe(left)">
                                      <p:cBhvr>
                                        <p:cTn id="56" dur="500"/>
                                        <p:tgtEl>
                                          <p:spTgt spid="819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5" grpId="0" build="p" autoUpdateAnimBg="0" advAuto="0"/>
      <p:bldP spid="81932" grpId="0" autoUpdateAnimBg="0"/>
      <p:bldP spid="81933" grpId="0" build="p" autoUpdateAnimBg="0"/>
      <p:bldP spid="81934" grpId="0" build="p" autoUpdateAnimBg="0"/>
      <p:bldP spid="10" grpId="0"/>
      <p:bldP spid="11" grpId="0"/>
      <p:bldP spid="14" grpId="0"/>
      <p:bldP spid="15" grpId="0"/>
      <p:bldP spid="16" grpId="0"/>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19"/>
          <p:cNvGrpSpPr>
            <a:grpSpLocks/>
          </p:cNvGrpSpPr>
          <p:nvPr/>
        </p:nvGrpSpPr>
        <p:grpSpPr bwMode="auto">
          <a:xfrm>
            <a:off x="0" y="0"/>
            <a:ext cx="9144000" cy="6858000"/>
            <a:chOff x="0" y="0"/>
            <a:chExt cx="5760" cy="4320"/>
          </a:xfrm>
        </p:grpSpPr>
        <p:pic>
          <p:nvPicPr>
            <p:cNvPr id="359440" name="Picture 20" descr="Math Proto Interface2"/>
            <p:cNvPicPr>
              <a:picLocks noChangeArrowheads="1"/>
            </p:cNvPicPr>
            <p:nvPr/>
          </p:nvPicPr>
          <p:blipFill>
            <a:blip r:embed="rId6"/>
            <a:srcRect/>
            <a:stretch>
              <a:fillRect/>
            </a:stretch>
          </p:blipFill>
          <p:spPr bwMode="hidden">
            <a:xfrm>
              <a:off x="0" y="0"/>
              <a:ext cx="5760" cy="4320"/>
            </a:xfrm>
            <a:prstGeom prst="rect">
              <a:avLst/>
            </a:prstGeom>
            <a:noFill/>
            <a:ln w="9525">
              <a:noFill/>
              <a:miter lim="800000"/>
              <a:headEnd/>
              <a:tailEnd/>
            </a:ln>
          </p:spPr>
        </p:pic>
        <p:pic>
          <p:nvPicPr>
            <p:cNvPr id="359441" name="Picture 21" descr="Ch01 Ch Header"/>
            <p:cNvPicPr>
              <a:picLocks noChangeAspect="1" noChangeArrowheads="1"/>
            </p:cNvPicPr>
            <p:nvPr/>
          </p:nvPicPr>
          <p:blipFill>
            <a:blip r:embed="rId7"/>
            <a:srcRect/>
            <a:stretch>
              <a:fillRect/>
            </a:stretch>
          </p:blipFill>
          <p:spPr bwMode="hidden">
            <a:xfrm>
              <a:off x="0" y="0"/>
              <a:ext cx="5760" cy="765"/>
            </a:xfrm>
            <a:prstGeom prst="rect">
              <a:avLst/>
            </a:prstGeom>
            <a:noFill/>
            <a:ln w="9525">
              <a:noFill/>
              <a:miter lim="800000"/>
              <a:headEnd/>
              <a:tailEnd/>
            </a:ln>
          </p:spPr>
        </p:pic>
      </p:grpSp>
      <p:sp>
        <p:nvSpPr>
          <p:cNvPr id="359428" name="TPAnswers"/>
          <p:cNvSpPr>
            <a:spLocks noGrp="1" noChangeArrowheads="1"/>
          </p:cNvSpPr>
          <p:nvPr>
            <p:ph type="body" idx="1"/>
            <p:custDataLst>
              <p:tags r:id="rId2"/>
            </p:custDataLst>
          </p:nvPr>
        </p:nvSpPr>
        <p:spPr bwMode="hidden">
          <a:xfrm>
            <a:off x="7162800" y="4495800"/>
            <a:ext cx="1447800" cy="1524000"/>
          </a:xfrm>
        </p:spPr>
        <p:txBody>
          <a:bodyPr/>
          <a:lstStyle/>
          <a:p>
            <a:pPr marL="609600" indent="-609600" eaLnBrk="1" hangingPunct="1">
              <a:buFontTx/>
              <a:buAutoNum type="alphaUcPeriod"/>
            </a:pPr>
            <a:r>
              <a:rPr lang="en-US" sz="2000">
                <a:solidFill>
                  <a:schemeClr val="bg1"/>
                </a:solidFill>
              </a:rPr>
              <a:t>A</a:t>
            </a:r>
          </a:p>
          <a:p>
            <a:pPr marL="609600" indent="-609600" eaLnBrk="1" hangingPunct="1">
              <a:buFontTx/>
              <a:buAutoNum type="alphaUcPeriod"/>
            </a:pPr>
            <a:r>
              <a:rPr lang="en-US" sz="2000">
                <a:solidFill>
                  <a:schemeClr val="bg1"/>
                </a:solidFill>
              </a:rPr>
              <a:t>B</a:t>
            </a:r>
          </a:p>
          <a:p>
            <a:pPr marL="609600" indent="-609600" eaLnBrk="1" hangingPunct="1">
              <a:buFontTx/>
              <a:buAutoNum type="alphaUcPeriod"/>
            </a:pPr>
            <a:r>
              <a:rPr lang="en-US" sz="2000">
                <a:solidFill>
                  <a:schemeClr val="bg1"/>
                </a:solidFill>
              </a:rPr>
              <a:t>C</a:t>
            </a:r>
          </a:p>
          <a:p>
            <a:pPr marL="609600" indent="-609600" eaLnBrk="1" hangingPunct="1">
              <a:buFontTx/>
              <a:buAutoNum type="alphaUcPeriod"/>
            </a:pPr>
            <a:r>
              <a:rPr lang="en-US" sz="2000">
                <a:solidFill>
                  <a:schemeClr val="bg1"/>
                </a:solidFill>
              </a:rPr>
              <a:t>D</a:t>
            </a:r>
          </a:p>
        </p:txBody>
      </p:sp>
      <p:sp>
        <p:nvSpPr>
          <p:cNvPr id="189445" name="Oval 5"/>
          <p:cNvSpPr>
            <a:spLocks noChangeArrowheads="1"/>
          </p:cNvSpPr>
          <p:nvPr/>
        </p:nvSpPr>
        <p:spPr bwMode="auto">
          <a:xfrm>
            <a:off x="1056394" y="3975943"/>
            <a:ext cx="404812" cy="404813"/>
          </a:xfrm>
          <a:prstGeom prst="ellipse">
            <a:avLst/>
          </a:prstGeom>
          <a:solidFill>
            <a:srgbClr val="FFCC00"/>
          </a:solidFill>
          <a:ln w="25400">
            <a:solidFill>
              <a:srgbClr val="E01B22"/>
            </a:solidFill>
            <a:round/>
            <a:headEnd/>
            <a:tailEnd/>
          </a:ln>
        </p:spPr>
        <p:txBody>
          <a:bodyPr wrap="none" anchor="ctr">
            <a:prstTxWarp prst="textNoShape">
              <a:avLst/>
            </a:prstTxWarp>
          </a:bodyPr>
          <a:lstStyle/>
          <a:p>
            <a:endParaRPr lang="en-US"/>
          </a:p>
        </p:txBody>
      </p:sp>
      <p:sp>
        <p:nvSpPr>
          <p:cNvPr id="189446" name="TPAnswers"/>
          <p:cNvSpPr>
            <a:spLocks noChangeArrowheads="1"/>
          </p:cNvSpPr>
          <p:nvPr>
            <p:custDataLst>
              <p:tags r:id="rId3"/>
            </p:custDataLst>
          </p:nvPr>
        </p:nvSpPr>
        <p:spPr bwMode="auto">
          <a:xfrm>
            <a:off x="1057275" y="2895600"/>
            <a:ext cx="5351463" cy="2031325"/>
          </a:xfrm>
          <a:prstGeom prst="rect">
            <a:avLst/>
          </a:prstGeom>
          <a:noFill/>
          <a:ln w="9525">
            <a:noFill/>
            <a:miter lim="800000"/>
            <a:headEnd/>
            <a:tailEnd/>
          </a:ln>
        </p:spPr>
        <p:txBody>
          <a:bodyPr>
            <a:prstTxWarp prst="textNoShape">
              <a:avLst/>
            </a:prstTxWarp>
            <a:spAutoFit/>
          </a:bodyPr>
          <a:lstStyle/>
          <a:p>
            <a:pPr marL="533400" indent="-533400">
              <a:spcBef>
                <a:spcPct val="0"/>
              </a:spcBef>
              <a:spcAft>
                <a:spcPct val="0"/>
              </a:spcAft>
              <a:buClr>
                <a:srgbClr val="00539D"/>
              </a:buClr>
            </a:pPr>
            <a:r>
              <a:rPr lang="pt-BR" b="1" dirty="0">
                <a:solidFill>
                  <a:srgbClr val="00539D"/>
                </a:solidFill>
                <a:sym typeface="Arial" pitchFamily="-112" charset="0"/>
              </a:rPr>
              <a:t>A.</a:t>
            </a:r>
            <a:r>
              <a:rPr lang="pt-BR" b="1" dirty="0" smtClean="0">
                <a:sym typeface="Arial" pitchFamily="-112" charset="0"/>
              </a:rPr>
              <a:t>	</a:t>
            </a:r>
            <a:r>
              <a:rPr lang="en-US" b="1" dirty="0" smtClean="0">
                <a:sym typeface="Arial" pitchFamily="-112" charset="0"/>
              </a:rPr>
              <a:t>24</a:t>
            </a:r>
            <a:endParaRPr lang="pt-BR" b="1" dirty="0" smtClean="0">
              <a:sym typeface="Arial" pitchFamily="-112" charset="0"/>
            </a:endParaRPr>
          </a:p>
          <a:p>
            <a:pPr marL="533400" indent="-533400">
              <a:spcBef>
                <a:spcPct val="0"/>
              </a:spcBef>
              <a:spcAft>
                <a:spcPct val="0"/>
              </a:spcAft>
              <a:buClr>
                <a:srgbClr val="00539D"/>
              </a:buClr>
            </a:pPr>
            <a:endParaRPr lang="pt-BR" b="1" dirty="0" smtClean="0">
              <a:solidFill>
                <a:srgbClr val="00539D"/>
              </a:solidFill>
              <a:sym typeface="Arial" pitchFamily="-112" charset="0"/>
            </a:endParaRPr>
          </a:p>
          <a:p>
            <a:pPr marL="533400" indent="-533400">
              <a:spcBef>
                <a:spcPct val="0"/>
              </a:spcBef>
              <a:spcAft>
                <a:spcPct val="0"/>
              </a:spcAft>
              <a:buClr>
                <a:srgbClr val="00539D"/>
              </a:buClr>
            </a:pPr>
            <a:r>
              <a:rPr lang="pt-BR" b="1" dirty="0" smtClean="0">
                <a:solidFill>
                  <a:srgbClr val="00539D"/>
                </a:solidFill>
                <a:sym typeface="Arial" pitchFamily="-112" charset="0"/>
              </a:rPr>
              <a:t>B</a:t>
            </a:r>
            <a:r>
              <a:rPr lang="pt-BR" b="1" dirty="0">
                <a:solidFill>
                  <a:srgbClr val="00539D"/>
                </a:solidFill>
                <a:sym typeface="Arial" pitchFamily="-112" charset="0"/>
              </a:rPr>
              <a:t>.</a:t>
            </a:r>
            <a:r>
              <a:rPr lang="pt-BR" b="1" dirty="0" smtClean="0">
                <a:sym typeface="Arial" pitchFamily="-112" charset="0"/>
              </a:rPr>
              <a:t>	</a:t>
            </a:r>
            <a:r>
              <a:rPr lang="en-US" b="1" dirty="0" smtClean="0">
                <a:sym typeface="Arial" pitchFamily="-112" charset="0"/>
              </a:rPr>
              <a:t>-24</a:t>
            </a:r>
            <a:endParaRPr lang="pt-BR" b="1" dirty="0" smtClean="0">
              <a:sym typeface="Arial" pitchFamily="-112" charset="0"/>
            </a:endParaRPr>
          </a:p>
          <a:p>
            <a:pPr marL="533400" indent="-533400">
              <a:spcBef>
                <a:spcPct val="0"/>
              </a:spcBef>
              <a:spcAft>
                <a:spcPct val="0"/>
              </a:spcAft>
              <a:buClr>
                <a:srgbClr val="00539D"/>
              </a:buClr>
            </a:pPr>
            <a:endParaRPr lang="pt-BR" b="1" dirty="0" smtClean="0">
              <a:solidFill>
                <a:srgbClr val="00539D"/>
              </a:solidFill>
              <a:sym typeface="Arial" pitchFamily="-112" charset="0"/>
            </a:endParaRPr>
          </a:p>
          <a:p>
            <a:pPr marL="533400" indent="-533400">
              <a:spcBef>
                <a:spcPct val="0"/>
              </a:spcBef>
              <a:spcAft>
                <a:spcPct val="0"/>
              </a:spcAft>
              <a:buClr>
                <a:srgbClr val="00539D"/>
              </a:buClr>
            </a:pPr>
            <a:r>
              <a:rPr lang="pt-BR" b="1" dirty="0" smtClean="0">
                <a:solidFill>
                  <a:srgbClr val="00539D"/>
                </a:solidFill>
                <a:sym typeface="Arial" pitchFamily="-112" charset="0"/>
              </a:rPr>
              <a:t>C</a:t>
            </a:r>
            <a:r>
              <a:rPr lang="pt-BR" b="1" dirty="0">
                <a:solidFill>
                  <a:srgbClr val="00539D"/>
                </a:solidFill>
                <a:sym typeface="Arial" pitchFamily="-112" charset="0"/>
              </a:rPr>
              <a:t>.</a:t>
            </a:r>
            <a:r>
              <a:rPr lang="pt-BR" b="1" dirty="0" smtClean="0">
                <a:sym typeface="Arial" pitchFamily="-112" charset="0"/>
              </a:rPr>
              <a:t>	</a:t>
            </a:r>
            <a:r>
              <a:rPr lang="en-US" b="1" dirty="0" smtClean="0">
                <a:sym typeface="Arial" pitchFamily="-112" charset="0"/>
              </a:rPr>
              <a:t>-42</a:t>
            </a:r>
            <a:endParaRPr lang="pt-BR" b="1" dirty="0" smtClean="0">
              <a:sym typeface="Arial" pitchFamily="-112" charset="0"/>
            </a:endParaRPr>
          </a:p>
          <a:p>
            <a:pPr marL="533400" indent="-533400">
              <a:spcBef>
                <a:spcPct val="0"/>
              </a:spcBef>
              <a:spcAft>
                <a:spcPct val="0"/>
              </a:spcAft>
              <a:buClr>
                <a:srgbClr val="00539D"/>
              </a:buClr>
            </a:pPr>
            <a:endParaRPr lang="pt-BR" b="1" dirty="0" smtClean="0">
              <a:solidFill>
                <a:srgbClr val="00539D"/>
              </a:solidFill>
              <a:sym typeface="Arial" pitchFamily="-112" charset="0"/>
            </a:endParaRPr>
          </a:p>
          <a:p>
            <a:pPr marL="533400" indent="-533400">
              <a:spcBef>
                <a:spcPct val="0"/>
              </a:spcBef>
              <a:spcAft>
                <a:spcPct val="0"/>
              </a:spcAft>
              <a:buClr>
                <a:srgbClr val="00539D"/>
              </a:buClr>
            </a:pPr>
            <a:r>
              <a:rPr lang="pt-BR" b="1" dirty="0" smtClean="0">
                <a:solidFill>
                  <a:srgbClr val="00539D"/>
                </a:solidFill>
                <a:sym typeface="Arial" pitchFamily="-112" charset="0"/>
              </a:rPr>
              <a:t>D</a:t>
            </a:r>
            <a:r>
              <a:rPr lang="pt-BR" b="1" dirty="0">
                <a:solidFill>
                  <a:srgbClr val="00539D"/>
                </a:solidFill>
                <a:sym typeface="Arial" pitchFamily="-112" charset="0"/>
              </a:rPr>
              <a:t>.</a:t>
            </a:r>
            <a:r>
              <a:rPr lang="pt-BR" b="1" dirty="0" smtClean="0">
                <a:sym typeface="Arial" pitchFamily="-112" charset="0"/>
              </a:rPr>
              <a:t>	29</a:t>
            </a:r>
            <a:endParaRPr lang="pt-BR" b="1" dirty="0">
              <a:sym typeface="Arial" pitchFamily="-112" charset="0"/>
            </a:endParaRPr>
          </a:p>
        </p:txBody>
      </p:sp>
      <p:sp>
        <p:nvSpPr>
          <p:cNvPr id="189447" name="TPQuestion"/>
          <p:cNvSpPr>
            <a:spLocks noChangeArrowheads="1"/>
          </p:cNvSpPr>
          <p:nvPr/>
        </p:nvSpPr>
        <p:spPr bwMode="auto">
          <a:xfrm>
            <a:off x="685800" y="1600200"/>
            <a:ext cx="8242300" cy="461665"/>
          </a:xfrm>
          <a:prstGeom prst="rect">
            <a:avLst/>
          </a:prstGeom>
          <a:noFill/>
          <a:ln w="9525">
            <a:noFill/>
            <a:miter lim="800000"/>
            <a:headEnd/>
            <a:tailEnd/>
          </a:ln>
        </p:spPr>
        <p:txBody>
          <a:bodyPr>
            <a:prstTxWarp prst="textNoShape">
              <a:avLst/>
            </a:prstTxWarp>
            <a:spAutoFit/>
          </a:bodyPr>
          <a:lstStyle/>
          <a:p>
            <a:pPr marL="342900">
              <a:spcBef>
                <a:spcPct val="0"/>
              </a:spcBef>
              <a:spcAft>
                <a:spcPct val="0"/>
              </a:spcAft>
            </a:pPr>
            <a:r>
              <a:rPr lang="en-US" sz="2400" b="1" dirty="0" smtClean="0">
                <a:solidFill>
                  <a:srgbClr val="00539D"/>
                </a:solidFill>
              </a:rPr>
              <a:t>Evaluate the expression   9 – (3</a:t>
            </a:r>
            <a:r>
              <a:rPr lang="en-US" sz="2400" b="1" baseline="30000" dirty="0" smtClean="0">
                <a:solidFill>
                  <a:srgbClr val="00539D"/>
                </a:solidFill>
              </a:rPr>
              <a:t>2</a:t>
            </a:r>
            <a:r>
              <a:rPr lang="en-US" sz="2400" b="1" dirty="0" smtClean="0">
                <a:solidFill>
                  <a:srgbClr val="00539D"/>
                </a:solidFill>
              </a:rPr>
              <a:t> + 8) 3</a:t>
            </a:r>
            <a:endParaRPr lang="en-US" sz="2400" dirty="0">
              <a:solidFill>
                <a:srgbClr val="00539D"/>
              </a:solidFill>
            </a:endParaRPr>
          </a:p>
        </p:txBody>
      </p:sp>
      <p:pic>
        <p:nvPicPr>
          <p:cNvPr id="359435" name="Picture 10" descr="Math NAV-FWD2">
            <a:hlinkClick r:id="" action="ppaction://hlinkshowjump?jump=nextslide" highlightClick="1"/>
          </p:cNvPr>
          <p:cNvPicPr>
            <a:picLocks noChangeAspect="1" noChangeArrowheads="1"/>
          </p:cNvPicPr>
          <p:nvPr/>
        </p:nvPicPr>
        <p:blipFill>
          <a:blip r:embed="rId8"/>
          <a:srcRect/>
          <a:stretch>
            <a:fillRect/>
          </a:stretch>
        </p:blipFill>
        <p:spPr bwMode="hidden">
          <a:xfrm>
            <a:off x="8180388" y="6465888"/>
            <a:ext cx="461962" cy="368300"/>
          </a:xfrm>
          <a:prstGeom prst="rect">
            <a:avLst/>
          </a:prstGeom>
          <a:noFill/>
          <a:ln w="9525">
            <a:noFill/>
            <a:miter lim="800000"/>
            <a:headEnd/>
            <a:tailEnd/>
          </a:ln>
        </p:spPr>
      </p:pic>
      <p:pic>
        <p:nvPicPr>
          <p:cNvPr id="359436" name="Picture 11" descr="Math NAV-BKD2DEAD">
            <a:hlinkClick r:id="" action="ppaction://noaction" highlightClick="1"/>
          </p:cNvPr>
          <p:cNvPicPr>
            <a:picLocks noChangeAspect="1" noChangeArrowheads="1"/>
          </p:cNvPicPr>
          <p:nvPr/>
        </p:nvPicPr>
        <p:blipFill>
          <a:blip r:embed="rId9"/>
          <a:srcRect/>
          <a:stretch>
            <a:fillRect/>
          </a:stretch>
        </p:blipFill>
        <p:spPr bwMode="hidden">
          <a:xfrm>
            <a:off x="7708900" y="6465888"/>
            <a:ext cx="461963" cy="369887"/>
          </a:xfrm>
          <a:prstGeom prst="rect">
            <a:avLst/>
          </a:prstGeom>
          <a:noFill/>
          <a:ln w="9525">
            <a:noFill/>
            <a:miter lim="800000"/>
            <a:headEnd/>
            <a:tailEnd/>
          </a:ln>
        </p:spPr>
      </p:pic>
      <p:pic>
        <p:nvPicPr>
          <p:cNvPr id="359437" name="Picture 16" descr="Math NAV-LessBack2">
            <a:hlinkClick r:id="" action="ppaction://noaction" highlightClick="1"/>
          </p:cNvPr>
          <p:cNvPicPr>
            <a:picLocks noChangeAspect="1" noChangeArrowheads="1"/>
          </p:cNvPicPr>
          <p:nvPr/>
        </p:nvPicPr>
        <p:blipFill>
          <a:blip r:embed="rId10"/>
          <a:srcRect/>
          <a:stretch>
            <a:fillRect/>
          </a:stretch>
        </p:blipFill>
        <p:spPr bwMode="hidden">
          <a:xfrm>
            <a:off x="7239000" y="6465888"/>
            <a:ext cx="461963" cy="368300"/>
          </a:xfrm>
          <a:prstGeom prst="rect">
            <a:avLst/>
          </a:prstGeom>
          <a:noFill/>
          <a:ln w="9525">
            <a:noFill/>
            <a:miter lim="800000"/>
            <a:headEnd/>
            <a:tailEnd/>
          </a:ln>
        </p:spPr>
      </p:pic>
      <p:sp>
        <p:nvSpPr>
          <p:cNvPr id="359438" name="Text Box 17"/>
          <p:cNvSpPr txBox="1">
            <a:spLocks noChangeArrowheads="1"/>
          </p:cNvSpPr>
          <p:nvPr/>
        </p:nvSpPr>
        <p:spPr bwMode="auto">
          <a:xfrm>
            <a:off x="4848225" y="752475"/>
            <a:ext cx="2379653" cy="400110"/>
          </a:xfrm>
          <a:prstGeom prst="rect">
            <a:avLst/>
          </a:prstGeom>
          <a:noFill/>
          <a:ln w="9525">
            <a:noFill/>
            <a:miter lim="800000"/>
            <a:headEnd/>
            <a:tailEnd/>
          </a:ln>
        </p:spPr>
        <p:txBody>
          <a:bodyPr wrap="none">
            <a:prstTxWarp prst="textNoShape">
              <a:avLst/>
            </a:prstTxWarp>
            <a:spAutoFit/>
          </a:bodyPr>
          <a:lstStyle/>
          <a:p>
            <a:pPr>
              <a:lnSpc>
                <a:spcPct val="100000"/>
              </a:lnSpc>
              <a:spcBef>
                <a:spcPct val="0"/>
              </a:spcBef>
              <a:spcAft>
                <a:spcPct val="0"/>
              </a:spcAft>
            </a:pPr>
            <a:r>
              <a:rPr lang="en-US" sz="2000" b="1" dirty="0">
                <a:solidFill>
                  <a:srgbClr val="E01B22"/>
                </a:solidFill>
              </a:rPr>
              <a:t> (over Lesson 1</a:t>
            </a:r>
            <a:r>
              <a:rPr lang="en-US" sz="2000" b="1" dirty="0" smtClean="0">
                <a:solidFill>
                  <a:srgbClr val="E01B22"/>
                </a:solidFill>
              </a:rPr>
              <a:t>-2)</a:t>
            </a:r>
            <a:endParaRPr lang="en-US" sz="2000" b="1" dirty="0">
              <a:solidFill>
                <a:srgbClr val="E01B22"/>
              </a:solidFill>
            </a:endParaRPr>
          </a:p>
        </p:txBody>
      </p:sp>
      <p:pic>
        <p:nvPicPr>
          <p:cNvPr id="359439" name="Picture 18" descr="FiveMinuteCheck"/>
          <p:cNvPicPr>
            <a:picLocks noChangeAspect="1" noChangeArrowheads="1"/>
          </p:cNvPicPr>
          <p:nvPr/>
        </p:nvPicPr>
        <p:blipFill>
          <a:blip r:embed="rId11"/>
          <a:srcRect t="5835"/>
          <a:stretch>
            <a:fillRect/>
          </a:stretch>
        </p:blipFill>
        <p:spPr bwMode="auto">
          <a:xfrm>
            <a:off x="1255713" y="619125"/>
            <a:ext cx="3657600" cy="563563"/>
          </a:xfrm>
          <a:prstGeom prst="rect">
            <a:avLst/>
          </a:prstGeom>
          <a:noFill/>
          <a:ln w="9525">
            <a:noFill/>
            <a:miter lim="800000"/>
            <a:headEnd/>
            <a:tailEnd/>
          </a:ln>
        </p:spPr>
      </p:pic>
      <p:pic>
        <p:nvPicPr>
          <p:cNvPr id="19" name="Picture 8" descr="Example1"/>
          <p:cNvPicPr>
            <a:picLocks noChangeAspect="1" noChangeArrowheads="1"/>
          </p:cNvPicPr>
          <p:nvPr/>
        </p:nvPicPr>
        <p:blipFill>
          <a:blip r:embed="rId12"/>
          <a:srcRect/>
          <a:stretch>
            <a:fillRect/>
          </a:stretch>
        </p:blipFill>
        <p:spPr bwMode="auto">
          <a:xfrm>
            <a:off x="573088" y="1638300"/>
            <a:ext cx="457200" cy="457200"/>
          </a:xfrm>
          <a:prstGeom prst="rect">
            <a:avLst/>
          </a:prstGeom>
          <a:noFill/>
          <a:ln w="9525">
            <a:noFill/>
            <a:miter lim="800000"/>
            <a:headEnd/>
            <a:tailEnd/>
          </a:ln>
        </p:spPr>
      </p:pic>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ox(out)">
                                      <p:cBhvr>
                                        <p:cTn id="7" dur="500"/>
                                        <p:tgtEl>
                                          <p:spTgt spid="1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9447"/>
                                        </p:tgtEl>
                                        <p:attrNameLst>
                                          <p:attrName>style.visibility</p:attrName>
                                        </p:attrNameLst>
                                      </p:cBhvr>
                                      <p:to>
                                        <p:strVal val="visible"/>
                                      </p:to>
                                    </p:set>
                                    <p:animEffect transition="in" filter="wipe(left)">
                                      <p:cBhvr>
                                        <p:cTn id="11" dur="500"/>
                                        <p:tgtEl>
                                          <p:spTgt spid="18944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89446"/>
                                        </p:tgtEl>
                                        <p:attrNameLst>
                                          <p:attrName>style.visibility</p:attrName>
                                        </p:attrNameLst>
                                      </p:cBhvr>
                                      <p:to>
                                        <p:strVal val="visible"/>
                                      </p:to>
                                    </p:set>
                                    <p:animEffect transition="in" filter="wipe(left)">
                                      <p:cBhvr>
                                        <p:cTn id="15" dur="500"/>
                                        <p:tgtEl>
                                          <p:spTgt spid="189446"/>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189445"/>
                                        </p:tgtEl>
                                        <p:attrNameLst>
                                          <p:attrName>style.visibility</p:attrName>
                                        </p:attrNameLst>
                                      </p:cBhvr>
                                      <p:to>
                                        <p:strVal val="visible"/>
                                      </p:to>
                                    </p:set>
                                    <p:animEffect transition="in" filter="box(in)">
                                      <p:cBhvr>
                                        <p:cTn id="20" dur="500"/>
                                        <p:tgtEl>
                                          <p:spTgt spid="1894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5" grpId="0" animBg="1"/>
      <p:bldP spid="189446" grpId="0" autoUpdateAnimBg="0"/>
      <p:bldP spid="189447" grpId="0" autoUpdateAnimBg="0"/>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996" name="Rectangle 4"/>
          <p:cNvSpPr>
            <a:spLocks noChangeArrowheads="1"/>
          </p:cNvSpPr>
          <p:nvPr/>
        </p:nvSpPr>
        <p:spPr bwMode="auto">
          <a:xfrm>
            <a:off x="876300" y="1447800"/>
            <a:ext cx="7705725" cy="461665"/>
          </a:xfrm>
          <a:prstGeom prst="rect">
            <a:avLst/>
          </a:prstGeom>
          <a:noFill/>
          <a:ln w="9525">
            <a:noFill/>
            <a:miter lim="800000"/>
            <a:headEnd/>
            <a:tailEnd/>
          </a:ln>
        </p:spPr>
        <p:txBody>
          <a:bodyPr>
            <a:prstTxWarp prst="textNoShape">
              <a:avLst/>
            </a:prstTxWarp>
            <a:spAutoFit/>
          </a:bodyPr>
          <a:lstStyle/>
          <a:p>
            <a:pPr>
              <a:spcBef>
                <a:spcPct val="20000"/>
              </a:spcBef>
            </a:pPr>
            <a:r>
              <a:rPr lang="en-US" sz="2400" b="1" dirty="0">
                <a:solidFill>
                  <a:srgbClr val="00539D"/>
                </a:solidFill>
                <a:ea typeface="Times New Roman" pitchFamily="-112" charset="0"/>
                <a:cs typeface="Times New Roman" pitchFamily="-112" charset="0"/>
              </a:rPr>
              <a:t>Evaluate |</a:t>
            </a:r>
            <a:r>
              <a:rPr lang="en-US" sz="2400" b="1" i="1" dirty="0" err="1">
                <a:solidFill>
                  <a:srgbClr val="00539D"/>
                </a:solidFill>
                <a:ea typeface="Times New Roman" pitchFamily="-112" charset="0"/>
                <a:cs typeface="Times New Roman" pitchFamily="-112" charset="0"/>
              </a:rPr>
              <a:t>x</a:t>
            </a:r>
            <a:r>
              <a:rPr lang="en-US" sz="2400" b="1" dirty="0">
                <a:solidFill>
                  <a:srgbClr val="00539D"/>
                </a:solidFill>
                <a:ea typeface="Times New Roman" pitchFamily="-112" charset="0"/>
                <a:cs typeface="Times New Roman" pitchFamily="-112" charset="0"/>
              </a:rPr>
              <a:t>| + 13 if </a:t>
            </a:r>
            <a:r>
              <a:rPr lang="en-US" sz="2400" b="1" i="1" dirty="0" err="1">
                <a:solidFill>
                  <a:srgbClr val="00539D"/>
                </a:solidFill>
                <a:ea typeface="Times New Roman" pitchFamily="-112" charset="0"/>
                <a:cs typeface="Times New Roman" pitchFamily="-112" charset="0"/>
              </a:rPr>
              <a:t>x</a:t>
            </a:r>
            <a:r>
              <a:rPr lang="en-US" sz="2400" b="1" i="1" dirty="0">
                <a:solidFill>
                  <a:srgbClr val="00539D"/>
                </a:solidFill>
                <a:ea typeface="Times New Roman" pitchFamily="-112" charset="0"/>
                <a:cs typeface="Times New Roman" pitchFamily="-112" charset="0"/>
              </a:rPr>
              <a:t> </a:t>
            </a:r>
            <a:r>
              <a:rPr lang="en-US" sz="2400" b="1" dirty="0">
                <a:solidFill>
                  <a:srgbClr val="00539D"/>
                </a:solidFill>
                <a:ea typeface="Times New Roman" pitchFamily="-112" charset="0"/>
                <a:cs typeface="Times New Roman" pitchFamily="-112" charset="0"/>
              </a:rPr>
              <a:t>= –4.</a:t>
            </a:r>
          </a:p>
        </p:txBody>
      </p:sp>
      <p:sp>
        <p:nvSpPr>
          <p:cNvPr id="84997" name="Text Box 5"/>
          <p:cNvSpPr txBox="1">
            <a:spLocks noChangeArrowheads="1"/>
          </p:cNvSpPr>
          <p:nvPr/>
        </p:nvSpPr>
        <p:spPr bwMode="auto">
          <a:xfrm>
            <a:off x="533400" y="2241550"/>
            <a:ext cx="3352800" cy="369332"/>
          </a:xfrm>
          <a:prstGeom prst="rect">
            <a:avLst/>
          </a:prstGeom>
          <a:noFill/>
          <a:ln w="9525">
            <a:noFill/>
            <a:miter lim="800000"/>
            <a:headEnd/>
            <a:tailEnd/>
          </a:ln>
        </p:spPr>
        <p:txBody>
          <a:bodyPr wrap="square">
            <a:prstTxWarp prst="textNoShape">
              <a:avLst/>
            </a:prstTxWarp>
            <a:spAutoFit/>
          </a:bodyPr>
          <a:lstStyle/>
          <a:p>
            <a:pPr marL="342900">
              <a:spcBef>
                <a:spcPct val="20000"/>
              </a:spcBef>
              <a:tabLst>
                <a:tab pos="1428750" algn="r"/>
                <a:tab pos="1543050" algn="l"/>
              </a:tabLst>
            </a:pPr>
            <a:r>
              <a:rPr lang="en-US" dirty="0"/>
              <a:t>	|</a:t>
            </a:r>
            <a:r>
              <a:rPr lang="en-US" i="1" dirty="0" err="1">
                <a:solidFill>
                  <a:srgbClr val="E01B22"/>
                </a:solidFill>
              </a:rPr>
              <a:t>x</a:t>
            </a:r>
            <a:r>
              <a:rPr lang="en-US" dirty="0"/>
              <a:t>| + 13	= </a:t>
            </a:r>
            <a:r>
              <a:rPr lang="en-US" dirty="0">
                <a:ea typeface="Arial" pitchFamily="-112" charset="0"/>
                <a:cs typeface="Arial" pitchFamily="-112" charset="0"/>
              </a:rPr>
              <a:t>|</a:t>
            </a:r>
            <a:r>
              <a:rPr lang="en-US" dirty="0">
                <a:solidFill>
                  <a:srgbClr val="E01B22"/>
                </a:solidFill>
              </a:rPr>
              <a:t>–4</a:t>
            </a:r>
            <a:r>
              <a:rPr lang="en-US" dirty="0">
                <a:ea typeface="Arial" pitchFamily="-112" charset="0"/>
                <a:cs typeface="Arial" pitchFamily="-112" charset="0"/>
              </a:rPr>
              <a:t>| + 13</a:t>
            </a:r>
            <a:r>
              <a:rPr lang="en-US" dirty="0" smtClean="0">
                <a:ea typeface="Arial" pitchFamily="-112" charset="0"/>
                <a:cs typeface="Arial" pitchFamily="-112" charset="0"/>
              </a:rPr>
              <a:t>				</a:t>
            </a:r>
            <a:endParaRPr lang="en-US" dirty="0">
              <a:ea typeface="Arial" pitchFamily="-112" charset="0"/>
              <a:cs typeface="Arial" pitchFamily="-112" charset="0"/>
            </a:endParaRPr>
          </a:p>
        </p:txBody>
      </p:sp>
      <p:sp>
        <p:nvSpPr>
          <p:cNvPr id="84998" name="Rectangle 6"/>
          <p:cNvSpPr>
            <a:spLocks noChangeArrowheads="1"/>
          </p:cNvSpPr>
          <p:nvPr/>
        </p:nvSpPr>
        <p:spPr bwMode="auto">
          <a:xfrm>
            <a:off x="3505200" y="5638800"/>
            <a:ext cx="2667000" cy="369332"/>
          </a:xfrm>
          <a:prstGeom prst="rect">
            <a:avLst/>
          </a:prstGeom>
          <a:noFill/>
          <a:ln w="9525">
            <a:noFill/>
            <a:miter lim="800000"/>
            <a:headEnd/>
            <a:tailEnd/>
          </a:ln>
        </p:spPr>
        <p:txBody>
          <a:bodyPr wrap="square">
            <a:prstTxWarp prst="textNoShape">
              <a:avLst/>
            </a:prstTxWarp>
            <a:spAutoFit/>
          </a:bodyPr>
          <a:lstStyle/>
          <a:p>
            <a:pPr marL="1712913" indent="-1368425">
              <a:lnSpc>
                <a:spcPct val="100000"/>
              </a:lnSpc>
              <a:spcBef>
                <a:spcPct val="20000"/>
              </a:spcBef>
              <a:spcAft>
                <a:spcPct val="0"/>
              </a:spcAft>
              <a:buClr>
                <a:srgbClr val="FFFFFF"/>
              </a:buClr>
              <a:tabLst>
                <a:tab pos="1943100" algn="l"/>
              </a:tabLst>
            </a:pPr>
            <a:r>
              <a:rPr lang="en-US" b="1" dirty="0">
                <a:solidFill>
                  <a:srgbClr val="00539D"/>
                </a:solidFill>
              </a:rPr>
              <a:t>Answer:</a:t>
            </a:r>
            <a:r>
              <a:rPr lang="en-US" dirty="0">
                <a:solidFill>
                  <a:srgbClr val="E01B22"/>
                </a:solidFill>
              </a:rPr>
              <a:t> 	17</a:t>
            </a:r>
          </a:p>
        </p:txBody>
      </p:sp>
      <p:pic>
        <p:nvPicPr>
          <p:cNvPr id="95240" name="Picture 10" descr="LH_1-3"/>
          <p:cNvPicPr>
            <a:picLocks noChangeAspect="1" noChangeArrowheads="1"/>
          </p:cNvPicPr>
          <p:nvPr/>
        </p:nvPicPr>
        <p:blipFill>
          <a:blip r:embed="rId4"/>
          <a:srcRect/>
          <a:stretch>
            <a:fillRect/>
          </a:stretch>
        </p:blipFill>
        <p:spPr bwMode="hidden">
          <a:xfrm>
            <a:off x="0" y="0"/>
            <a:ext cx="9144000" cy="731838"/>
          </a:xfrm>
          <a:prstGeom prst="rect">
            <a:avLst/>
          </a:prstGeom>
          <a:noFill/>
          <a:ln w="9525">
            <a:noFill/>
            <a:miter lim="800000"/>
            <a:headEnd/>
            <a:tailEnd/>
          </a:ln>
        </p:spPr>
      </p:pic>
      <p:pic>
        <p:nvPicPr>
          <p:cNvPr id="85003" name="Picture 11" descr="EXAMPLEhead"/>
          <p:cNvPicPr>
            <a:picLocks noChangeAspect="1" noChangeArrowheads="1"/>
          </p:cNvPicPr>
          <p:nvPr/>
        </p:nvPicPr>
        <p:blipFill>
          <a:blip r:embed="rId5"/>
          <a:srcRect/>
          <a:stretch>
            <a:fillRect/>
          </a:stretch>
        </p:blipFill>
        <p:spPr bwMode="auto">
          <a:xfrm>
            <a:off x="412750" y="701675"/>
            <a:ext cx="2133600" cy="549275"/>
          </a:xfrm>
          <a:prstGeom prst="rect">
            <a:avLst/>
          </a:prstGeom>
          <a:noFill/>
          <a:ln w="9525">
            <a:noFill/>
            <a:miter lim="800000"/>
            <a:headEnd/>
            <a:tailEnd/>
          </a:ln>
        </p:spPr>
      </p:pic>
      <p:sp>
        <p:nvSpPr>
          <p:cNvPr id="85004" name="Text Box 12"/>
          <p:cNvSpPr txBox="1">
            <a:spLocks noChangeArrowheads="1"/>
          </p:cNvSpPr>
          <p:nvPr/>
        </p:nvSpPr>
        <p:spPr bwMode="auto">
          <a:xfrm>
            <a:off x="2506663" y="752475"/>
            <a:ext cx="5037137" cy="420688"/>
          </a:xfrm>
          <a:prstGeom prst="rect">
            <a:avLst/>
          </a:prstGeom>
          <a:noFill/>
          <a:ln w="9525">
            <a:noFill/>
            <a:miter lim="800000"/>
            <a:headEnd/>
            <a:tailEnd/>
          </a:ln>
        </p:spPr>
        <p:txBody>
          <a:bodyPr anchor="ctr">
            <a:prstTxWarp prst="textNoShape">
              <a:avLst/>
            </a:prstTxWarp>
            <a:spAutoFit/>
          </a:bodyPr>
          <a:lstStyle/>
          <a:p>
            <a:pPr>
              <a:spcBef>
                <a:spcPct val="20000"/>
              </a:spcBef>
            </a:pPr>
            <a:r>
              <a:rPr lang="en-US" b="1">
                <a:solidFill>
                  <a:srgbClr val="E01B22"/>
                </a:solidFill>
              </a:rPr>
              <a:t>Expressions with Absolute Value</a:t>
            </a:r>
          </a:p>
        </p:txBody>
      </p:sp>
      <p:sp>
        <p:nvSpPr>
          <p:cNvPr id="10" name="TextBox 9"/>
          <p:cNvSpPr txBox="1"/>
          <p:nvPr/>
        </p:nvSpPr>
        <p:spPr>
          <a:xfrm>
            <a:off x="381000" y="3364468"/>
            <a:ext cx="3352800" cy="369332"/>
          </a:xfrm>
          <a:prstGeom prst="rect">
            <a:avLst/>
          </a:prstGeom>
          <a:noFill/>
        </p:spPr>
        <p:txBody>
          <a:bodyPr wrap="square" rtlCol="0">
            <a:spAutoFit/>
          </a:bodyPr>
          <a:lstStyle/>
          <a:p>
            <a:pPr marL="342900">
              <a:spcBef>
                <a:spcPct val="20000"/>
              </a:spcBef>
              <a:tabLst>
                <a:tab pos="1428750" algn="r"/>
                <a:tab pos="1543050" algn="l"/>
              </a:tabLst>
            </a:pPr>
            <a:r>
              <a:rPr lang="en-US" dirty="0" smtClean="0">
                <a:ea typeface="Arial" pitchFamily="-112" charset="0"/>
                <a:cs typeface="Arial" pitchFamily="-112" charset="0"/>
              </a:rPr>
              <a:t>	                     = 4 + 13			</a:t>
            </a:r>
            <a:endParaRPr lang="en-US" dirty="0" smtClean="0"/>
          </a:p>
        </p:txBody>
      </p:sp>
      <p:sp>
        <p:nvSpPr>
          <p:cNvPr id="11" name="TextBox 10"/>
          <p:cNvSpPr txBox="1"/>
          <p:nvPr/>
        </p:nvSpPr>
        <p:spPr>
          <a:xfrm>
            <a:off x="2095500" y="4495800"/>
            <a:ext cx="1714500" cy="369332"/>
          </a:xfrm>
          <a:prstGeom prst="rect">
            <a:avLst/>
          </a:prstGeom>
          <a:noFill/>
        </p:spPr>
        <p:txBody>
          <a:bodyPr wrap="square" rtlCol="0">
            <a:spAutoFit/>
          </a:bodyPr>
          <a:lstStyle/>
          <a:p>
            <a:r>
              <a:rPr lang="en-US" dirty="0" smtClean="0"/>
              <a:t>= 17					</a:t>
            </a:r>
          </a:p>
          <a:p>
            <a:endParaRPr lang="en-US" dirty="0"/>
          </a:p>
        </p:txBody>
      </p:sp>
      <p:sp>
        <p:nvSpPr>
          <p:cNvPr id="13" name="Action Button: Forward or Next 12">
            <a:hlinkClick r:id="" action="ppaction://hlinkshowjump?jump=nextslide" highlightClick="1"/>
          </p:cNvPr>
          <p:cNvSpPr/>
          <p:nvPr/>
        </p:nvSpPr>
        <p:spPr>
          <a:xfrm>
            <a:off x="8458200" y="6324600"/>
            <a:ext cx="685800" cy="5334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4572000" y="2241550"/>
            <a:ext cx="1881420" cy="369332"/>
          </a:xfrm>
          <a:prstGeom prst="rect">
            <a:avLst/>
          </a:prstGeom>
        </p:spPr>
        <p:txBody>
          <a:bodyPr wrap="none">
            <a:spAutoFit/>
          </a:bodyPr>
          <a:lstStyle/>
          <a:p>
            <a:pPr marL="342900">
              <a:spcBef>
                <a:spcPct val="20000"/>
              </a:spcBef>
              <a:tabLst>
                <a:tab pos="1428750" algn="r"/>
                <a:tab pos="1543050" algn="l"/>
              </a:tabLst>
            </a:pPr>
            <a:r>
              <a:rPr lang="en-US" dirty="0" smtClean="0">
                <a:ea typeface="Arial" pitchFamily="-112" charset="0"/>
                <a:cs typeface="Arial" pitchFamily="-112" charset="0"/>
              </a:rPr>
              <a:t>Replace </a:t>
            </a:r>
            <a:r>
              <a:rPr lang="en-US" i="1" dirty="0" err="1" smtClean="0">
                <a:ea typeface="Arial" pitchFamily="-112" charset="0"/>
                <a:cs typeface="Arial" pitchFamily="-112" charset="0"/>
              </a:rPr>
              <a:t>x</a:t>
            </a:r>
            <a:r>
              <a:rPr lang="en-US" dirty="0" smtClean="0">
                <a:ea typeface="Arial" pitchFamily="-112" charset="0"/>
                <a:cs typeface="Arial" pitchFamily="-112" charset="0"/>
              </a:rPr>
              <a:t> with –4.</a:t>
            </a:r>
            <a:endParaRPr lang="en-US" dirty="0">
              <a:ea typeface="Arial" pitchFamily="-112" charset="0"/>
              <a:cs typeface="Arial" pitchFamily="-112" charset="0"/>
            </a:endParaRPr>
          </a:p>
        </p:txBody>
      </p:sp>
      <p:sp>
        <p:nvSpPr>
          <p:cNvPr id="15" name="Rectangle 14"/>
          <p:cNvSpPr/>
          <p:nvPr/>
        </p:nvSpPr>
        <p:spPr>
          <a:xfrm>
            <a:off x="4868867" y="3364468"/>
            <a:ext cx="1608133" cy="369332"/>
          </a:xfrm>
          <a:prstGeom prst="rect">
            <a:avLst/>
          </a:prstGeom>
        </p:spPr>
        <p:txBody>
          <a:bodyPr wrap="none">
            <a:spAutoFit/>
          </a:bodyPr>
          <a:lstStyle/>
          <a:p>
            <a:r>
              <a:rPr lang="en-US" dirty="0" smtClean="0">
                <a:ea typeface="Arial" pitchFamily="-112" charset="0"/>
                <a:cs typeface="Arial" pitchFamily="-112" charset="0"/>
              </a:rPr>
              <a:t> The  </a:t>
            </a:r>
            <a:r>
              <a:rPr lang="en-US" dirty="0" smtClean="0"/>
              <a:t>|–4|  is  4</a:t>
            </a:r>
            <a:endParaRPr lang="en-US" dirty="0"/>
          </a:p>
        </p:txBody>
      </p:sp>
      <p:sp>
        <p:nvSpPr>
          <p:cNvPr id="16" name="Rectangle 15"/>
          <p:cNvSpPr/>
          <p:nvPr/>
        </p:nvSpPr>
        <p:spPr>
          <a:xfrm>
            <a:off x="5085309" y="4495800"/>
            <a:ext cx="1026618" cy="369332"/>
          </a:xfrm>
          <a:prstGeom prst="rect">
            <a:avLst/>
          </a:prstGeom>
        </p:spPr>
        <p:txBody>
          <a:bodyPr wrap="none">
            <a:spAutoFit/>
          </a:bodyPr>
          <a:lstStyle/>
          <a:p>
            <a:r>
              <a:rPr lang="en-US" dirty="0" smtClean="0"/>
              <a:t> Simplify.</a:t>
            </a:r>
            <a:endParaRPr lang="en-US" dirty="0"/>
          </a:p>
        </p:txBody>
      </p:sp>
      <p:sp>
        <p:nvSpPr>
          <p:cNvPr id="17" name="Action Button: Back or Previous 16">
            <a:hlinkClick r:id="" action="ppaction://hlinkshowjump?jump=previousslide" highlightClick="1"/>
          </p:cNvPr>
          <p:cNvSpPr/>
          <p:nvPr/>
        </p:nvSpPr>
        <p:spPr>
          <a:xfrm>
            <a:off x="7772400" y="6324600"/>
            <a:ext cx="685800" cy="53340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Arrow Connector 18"/>
          <p:cNvCxnSpPr/>
          <p:nvPr/>
        </p:nvCxnSpPr>
        <p:spPr>
          <a:xfrm rot="5400000">
            <a:off x="2083791" y="2956053"/>
            <a:ext cx="807731" cy="118979"/>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22" name="Picture 8" descr="Example6"/>
          <p:cNvPicPr>
            <a:picLocks noChangeAspect="1" noChangeArrowheads="1"/>
          </p:cNvPicPr>
          <p:nvPr/>
        </p:nvPicPr>
        <p:blipFill>
          <a:blip r:embed="rId6"/>
          <a:srcRect/>
          <a:stretch>
            <a:fillRect/>
          </a:stretch>
        </p:blipFill>
        <p:spPr bwMode="auto">
          <a:xfrm>
            <a:off x="420688" y="1497608"/>
            <a:ext cx="457200" cy="457200"/>
          </a:xfrm>
          <a:prstGeom prst="rect">
            <a:avLst/>
          </a:prstGeom>
          <a:noFill/>
          <a:ln w="9525">
            <a:noFill/>
            <a:miter lim="800000"/>
            <a:headEnd/>
            <a:tailEnd/>
          </a:ln>
        </p:spPr>
      </p:pic>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5003"/>
                                        </p:tgtEl>
                                        <p:attrNameLst>
                                          <p:attrName>style.visibility</p:attrName>
                                        </p:attrNameLst>
                                      </p:cBhvr>
                                      <p:to>
                                        <p:strVal val="visible"/>
                                      </p:to>
                                    </p:set>
                                    <p:animEffect transition="in" filter="wipe(left)">
                                      <p:cBhvr>
                                        <p:cTn id="7" dur="500"/>
                                        <p:tgtEl>
                                          <p:spTgt spid="8500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5004"/>
                                        </p:tgtEl>
                                        <p:attrNameLst>
                                          <p:attrName>style.visibility</p:attrName>
                                        </p:attrNameLst>
                                      </p:cBhvr>
                                      <p:to>
                                        <p:strVal val="visible"/>
                                      </p:to>
                                    </p:set>
                                    <p:animEffect transition="in" filter="wipe(left)">
                                      <p:cBhvr>
                                        <p:cTn id="11" dur="500"/>
                                        <p:tgtEl>
                                          <p:spTgt spid="85004"/>
                                        </p:tgtEl>
                                      </p:cBhvr>
                                    </p:animEffect>
                                  </p:childTnLst>
                                </p:cTn>
                              </p:par>
                            </p:childTnLst>
                          </p:cTn>
                        </p:par>
                        <p:par>
                          <p:cTn id="12" fill="hold">
                            <p:stCondLst>
                              <p:cond delay="1000"/>
                            </p:stCondLst>
                            <p:childTnLst>
                              <p:par>
                                <p:cTn id="13" presetID="4" presetClass="entr" presetSubtype="32"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box(out)">
                                      <p:cBhvr>
                                        <p:cTn id="15" dur="500"/>
                                        <p:tgtEl>
                                          <p:spTgt spid="22"/>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84996">
                                            <p:txEl>
                                              <p:pRg st="0" end="0"/>
                                            </p:txEl>
                                          </p:spTgt>
                                        </p:tgtEl>
                                        <p:attrNameLst>
                                          <p:attrName>style.visibility</p:attrName>
                                        </p:attrNameLst>
                                      </p:cBhvr>
                                      <p:to>
                                        <p:strVal val="visible"/>
                                      </p:to>
                                    </p:set>
                                    <p:animEffect transition="in" filter="wipe(left)">
                                      <p:cBhvr>
                                        <p:cTn id="19" dur="500"/>
                                        <p:tgtEl>
                                          <p:spTgt spid="8499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down)">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84997">
                                            <p:txEl>
                                              <p:pRg st="0" end="0"/>
                                            </p:txEl>
                                          </p:spTgt>
                                        </p:tgtEl>
                                        <p:attrNameLst>
                                          <p:attrName>style.visibility</p:attrName>
                                        </p:attrNameLst>
                                      </p:cBhvr>
                                      <p:to>
                                        <p:strVal val="visible"/>
                                      </p:to>
                                    </p:set>
                                    <p:animEffect transition="in" filter="wipe(left)">
                                      <p:cBhvr>
                                        <p:cTn id="29" dur="500"/>
                                        <p:tgtEl>
                                          <p:spTgt spid="84997">
                                            <p:txEl>
                                              <p:pRg st="0" end="0"/>
                                            </p:txEl>
                                          </p:spTgt>
                                        </p:tgtEl>
                                      </p:cBhvr>
                                    </p:animEffect>
                                  </p:childTnLst>
                                </p:cTn>
                              </p:par>
                            </p:childTnLst>
                          </p:cTn>
                        </p:par>
                        <p:par>
                          <p:cTn id="30" fill="hold">
                            <p:stCondLst>
                              <p:cond delay="500"/>
                            </p:stCondLst>
                            <p:childTnLst>
                              <p:par>
                                <p:cTn id="31" presetID="22" presetClass="entr" presetSubtype="1"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up)">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left)">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left)">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84998">
                                            <p:txEl>
                                              <p:pRg st="0" end="0"/>
                                            </p:txEl>
                                          </p:spTgt>
                                        </p:tgtEl>
                                        <p:attrNameLst>
                                          <p:attrName>style.visibility</p:attrName>
                                        </p:attrNameLst>
                                      </p:cBhvr>
                                      <p:to>
                                        <p:strVal val="visible"/>
                                      </p:to>
                                    </p:set>
                                    <p:animEffect transition="in" filter="wipe(left)">
                                      <p:cBhvr>
                                        <p:cTn id="56" dur="500"/>
                                        <p:tgtEl>
                                          <p:spTgt spid="8499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6" grpId="0" build="p" autoUpdateAnimBg="0" advAuto="0"/>
      <p:bldP spid="84997" grpId="0" build="p" autoUpdateAnimBg="0"/>
      <p:bldP spid="84998" grpId="0" build="p" autoUpdateAnimBg="0"/>
      <p:bldP spid="85004" grpId="0" autoUpdateAnimBg="0"/>
      <p:bldP spid="10" grpId="0"/>
      <p:bldP spid="11" grpId="0"/>
      <p:bldP spid="14" grpId="0"/>
      <p:bldP spid="15" grpId="0"/>
      <p:bldP spid="16" grpId="0"/>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9" name="TPAnswers"/>
          <p:cNvSpPr>
            <a:spLocks noGrp="1" noChangeArrowheads="1"/>
          </p:cNvSpPr>
          <p:nvPr>
            <p:ph type="body" idx="1"/>
            <p:custDataLst>
              <p:tags r:id="rId2"/>
            </p:custDataLst>
          </p:nvPr>
        </p:nvSpPr>
        <p:spPr bwMode="hidden">
          <a:xfrm>
            <a:off x="7162800" y="4495800"/>
            <a:ext cx="1447800" cy="1524000"/>
          </a:xfrm>
        </p:spPr>
        <p:txBody>
          <a:bodyPr/>
          <a:lstStyle/>
          <a:p>
            <a:pPr marL="609600" indent="-609600" eaLnBrk="1" hangingPunct="1">
              <a:buFontTx/>
              <a:buAutoNum type="alphaUcPeriod"/>
            </a:pPr>
            <a:r>
              <a:rPr lang="en-US" sz="2000">
                <a:solidFill>
                  <a:schemeClr val="bg1"/>
                </a:solidFill>
              </a:rPr>
              <a:t>A</a:t>
            </a:r>
          </a:p>
          <a:p>
            <a:pPr marL="609600" indent="-609600" eaLnBrk="1" hangingPunct="1">
              <a:buFontTx/>
              <a:buAutoNum type="alphaUcPeriod"/>
            </a:pPr>
            <a:r>
              <a:rPr lang="en-US" sz="2000">
                <a:solidFill>
                  <a:schemeClr val="bg1"/>
                </a:solidFill>
              </a:rPr>
              <a:t>B</a:t>
            </a:r>
          </a:p>
          <a:p>
            <a:pPr marL="609600" indent="-609600" eaLnBrk="1" hangingPunct="1">
              <a:buFontTx/>
              <a:buAutoNum type="alphaUcPeriod"/>
            </a:pPr>
            <a:r>
              <a:rPr lang="en-US" sz="2000">
                <a:solidFill>
                  <a:schemeClr val="bg1"/>
                </a:solidFill>
              </a:rPr>
              <a:t>C</a:t>
            </a:r>
          </a:p>
          <a:p>
            <a:pPr marL="609600" indent="-609600" eaLnBrk="1" hangingPunct="1">
              <a:buFontTx/>
              <a:buAutoNum type="alphaUcPeriod"/>
            </a:pPr>
            <a:r>
              <a:rPr lang="en-US" sz="2000">
                <a:solidFill>
                  <a:schemeClr val="bg1"/>
                </a:solidFill>
              </a:rPr>
              <a:t>D</a:t>
            </a:r>
          </a:p>
        </p:txBody>
      </p:sp>
      <p:sp>
        <p:nvSpPr>
          <p:cNvPr id="74757" name="Oval 5"/>
          <p:cNvSpPr>
            <a:spLocks noChangeArrowheads="1"/>
          </p:cNvSpPr>
          <p:nvPr/>
        </p:nvSpPr>
        <p:spPr bwMode="auto">
          <a:xfrm>
            <a:off x="871753" y="3862388"/>
            <a:ext cx="404812" cy="404812"/>
          </a:xfrm>
          <a:prstGeom prst="ellipse">
            <a:avLst/>
          </a:prstGeom>
          <a:solidFill>
            <a:srgbClr val="FFCC00"/>
          </a:solidFill>
          <a:ln w="25400">
            <a:solidFill>
              <a:srgbClr val="E01B22"/>
            </a:solidFill>
            <a:round/>
            <a:headEnd/>
            <a:tailEnd/>
          </a:ln>
        </p:spPr>
        <p:txBody>
          <a:bodyPr wrap="none" anchor="ctr">
            <a:prstTxWarp prst="textNoShape">
              <a:avLst/>
            </a:prstTxWarp>
          </a:bodyPr>
          <a:lstStyle/>
          <a:p>
            <a:endParaRPr lang="en-US"/>
          </a:p>
        </p:txBody>
      </p:sp>
      <p:sp>
        <p:nvSpPr>
          <p:cNvPr id="74758" name="TPAnswers"/>
          <p:cNvSpPr>
            <a:spLocks noChangeArrowheads="1"/>
          </p:cNvSpPr>
          <p:nvPr>
            <p:custDataLst>
              <p:tags r:id="rId3"/>
            </p:custDataLst>
          </p:nvPr>
        </p:nvSpPr>
        <p:spPr bwMode="auto">
          <a:xfrm>
            <a:off x="914400" y="3771900"/>
            <a:ext cx="3657600" cy="2123658"/>
          </a:xfrm>
          <a:prstGeom prst="rect">
            <a:avLst/>
          </a:prstGeom>
          <a:noFill/>
          <a:ln w="9525">
            <a:noFill/>
            <a:miter lim="800000"/>
            <a:headEnd/>
            <a:tailEnd/>
          </a:ln>
        </p:spPr>
        <p:txBody>
          <a:bodyPr>
            <a:prstTxWarp prst="textNoShape">
              <a:avLst/>
            </a:prstTxWarp>
            <a:spAutoFit/>
          </a:bodyPr>
          <a:lstStyle/>
          <a:p>
            <a:pPr marL="533400" indent="-533400">
              <a:spcAft>
                <a:spcPct val="50000"/>
              </a:spcAft>
              <a:buClr>
                <a:srgbClr val="00539D"/>
              </a:buClr>
            </a:pPr>
            <a:r>
              <a:rPr lang="pt-BR" sz="2400" b="1" dirty="0">
                <a:solidFill>
                  <a:srgbClr val="00539D"/>
                </a:solidFill>
                <a:sym typeface="Arial" pitchFamily="-112" charset="0"/>
              </a:rPr>
              <a:t>A.</a:t>
            </a:r>
            <a:r>
              <a:rPr lang="pt-BR" sz="2400" b="1" dirty="0">
                <a:sym typeface="Arial" pitchFamily="-112" charset="0"/>
              </a:rPr>
              <a:t>	–2 &lt; 2</a:t>
            </a:r>
          </a:p>
          <a:p>
            <a:pPr marL="533400" indent="-533400">
              <a:spcAft>
                <a:spcPct val="50000"/>
              </a:spcAft>
              <a:buClr>
                <a:srgbClr val="00539D"/>
              </a:buClr>
            </a:pPr>
            <a:r>
              <a:rPr lang="pt-BR" sz="2400" b="1" dirty="0">
                <a:solidFill>
                  <a:srgbClr val="00539D"/>
                </a:solidFill>
                <a:sym typeface="Arial" pitchFamily="-112" charset="0"/>
              </a:rPr>
              <a:t>B.</a:t>
            </a:r>
            <a:r>
              <a:rPr lang="pt-BR" sz="2400" b="1" dirty="0">
                <a:sym typeface="Arial" pitchFamily="-112" charset="0"/>
              </a:rPr>
              <a:t>	–2 &gt; 2</a:t>
            </a:r>
          </a:p>
          <a:p>
            <a:pPr marL="533400" indent="-533400">
              <a:spcAft>
                <a:spcPct val="50000"/>
              </a:spcAft>
              <a:buClr>
                <a:srgbClr val="00539D"/>
              </a:buClr>
            </a:pPr>
            <a:r>
              <a:rPr lang="pt-BR" sz="2400" b="1" dirty="0">
                <a:solidFill>
                  <a:srgbClr val="00539D"/>
                </a:solidFill>
                <a:sym typeface="Arial" pitchFamily="-112" charset="0"/>
              </a:rPr>
              <a:t>C.</a:t>
            </a:r>
            <a:r>
              <a:rPr lang="pt-BR" sz="2400" b="1" dirty="0">
                <a:sym typeface="Arial" pitchFamily="-112" charset="0"/>
              </a:rPr>
              <a:t>	–2 = 2</a:t>
            </a:r>
          </a:p>
          <a:p>
            <a:pPr marL="533400" indent="-533400">
              <a:spcAft>
                <a:spcPct val="50000"/>
              </a:spcAft>
              <a:buClr>
                <a:srgbClr val="00539D"/>
              </a:buClr>
            </a:pPr>
            <a:r>
              <a:rPr lang="pt-BR" sz="2400" b="1" dirty="0">
                <a:solidFill>
                  <a:srgbClr val="00539D"/>
                </a:solidFill>
                <a:sym typeface="Arial" pitchFamily="-112" charset="0"/>
              </a:rPr>
              <a:t>D.</a:t>
            </a:r>
            <a:r>
              <a:rPr lang="pt-BR" sz="2400" b="1" dirty="0">
                <a:sym typeface="Arial" pitchFamily="-112" charset="0"/>
              </a:rPr>
              <a:t>	none of the above</a:t>
            </a:r>
          </a:p>
        </p:txBody>
      </p:sp>
      <p:sp>
        <p:nvSpPr>
          <p:cNvPr id="74759" name="TPQuestion"/>
          <p:cNvSpPr>
            <a:spLocks noChangeArrowheads="1"/>
          </p:cNvSpPr>
          <p:nvPr/>
        </p:nvSpPr>
        <p:spPr bwMode="auto">
          <a:xfrm>
            <a:off x="533400" y="1504950"/>
            <a:ext cx="8305800" cy="1200328"/>
          </a:xfrm>
          <a:prstGeom prst="rect">
            <a:avLst/>
          </a:prstGeom>
          <a:noFill/>
          <a:ln w="9525">
            <a:noFill/>
            <a:miter lim="800000"/>
            <a:headEnd/>
            <a:tailEnd/>
          </a:ln>
        </p:spPr>
        <p:txBody>
          <a:bodyPr>
            <a:prstTxWarp prst="textNoShape">
              <a:avLst/>
            </a:prstTxWarp>
            <a:spAutoFit/>
          </a:bodyPr>
          <a:lstStyle/>
          <a:p>
            <a:pPr marL="342900">
              <a:spcBef>
                <a:spcPct val="0"/>
              </a:spcBef>
              <a:spcAft>
                <a:spcPct val="0"/>
              </a:spcAft>
            </a:pPr>
            <a:r>
              <a:rPr lang="en-US" sz="2400" b="1" dirty="0">
                <a:solidFill>
                  <a:srgbClr val="00539D"/>
                </a:solidFill>
              </a:rPr>
              <a:t>Replace </a:t>
            </a:r>
            <a:r>
              <a:rPr lang="en-US" sz="2400" b="1" dirty="0">
                <a:solidFill>
                  <a:srgbClr val="00539D"/>
                </a:solidFill>
                <a:ea typeface="Times New Roman" pitchFamily="-112" charset="0"/>
                <a:cs typeface="Times New Roman" pitchFamily="-112" charset="0"/>
              </a:rPr>
              <a:t>●</a:t>
            </a:r>
            <a:r>
              <a:rPr lang="en-US" sz="2400" b="1" dirty="0">
                <a:solidFill>
                  <a:srgbClr val="00539D"/>
                </a:solidFill>
                <a:sym typeface="Arial" pitchFamily="-112" charset="0"/>
              </a:rPr>
              <a:t> with &lt;, &gt;, or = to make –2</a:t>
            </a:r>
            <a:r>
              <a:rPr lang="en-US" sz="2400" b="1" dirty="0" smtClean="0">
                <a:solidFill>
                  <a:srgbClr val="00539D"/>
                </a:solidFill>
                <a:sym typeface="Arial" pitchFamily="-112" charset="0"/>
              </a:rPr>
              <a:t> </a:t>
            </a:r>
            <a:r>
              <a:rPr lang="en-US" sz="2400" b="1" dirty="0" smtClean="0">
                <a:solidFill>
                  <a:srgbClr val="00539D"/>
                </a:solidFill>
                <a:ea typeface="Times New Roman" pitchFamily="-112" charset="0"/>
                <a:cs typeface="Times New Roman" pitchFamily="-112" charset="0"/>
              </a:rPr>
              <a:t>compared to</a:t>
            </a:r>
            <a:r>
              <a:rPr lang="en-US" sz="2400" b="1" dirty="0" smtClean="0">
                <a:solidFill>
                  <a:srgbClr val="00539D"/>
                </a:solidFill>
                <a:sym typeface="Arial" pitchFamily="-112" charset="0"/>
              </a:rPr>
              <a:t> </a:t>
            </a:r>
            <a:r>
              <a:rPr lang="en-US" sz="2400" b="1" dirty="0">
                <a:solidFill>
                  <a:srgbClr val="00539D"/>
                </a:solidFill>
                <a:sym typeface="Arial" pitchFamily="-112" charset="0"/>
              </a:rPr>
              <a:t>2 a true sentence. Use the integers graphed on the number line below.</a:t>
            </a:r>
          </a:p>
        </p:txBody>
      </p:sp>
      <p:pic>
        <p:nvPicPr>
          <p:cNvPr id="74760" name="Picture 8" descr="CheckProgress"/>
          <p:cNvPicPr>
            <a:picLocks noChangeAspect="1" noChangeArrowheads="1"/>
          </p:cNvPicPr>
          <p:nvPr/>
        </p:nvPicPr>
        <p:blipFill>
          <a:blip r:embed="rId6"/>
          <a:srcRect/>
          <a:stretch>
            <a:fillRect/>
          </a:stretch>
        </p:blipFill>
        <p:spPr bwMode="auto">
          <a:xfrm>
            <a:off x="342900" y="711200"/>
            <a:ext cx="4038600" cy="627063"/>
          </a:xfrm>
          <a:prstGeom prst="rect">
            <a:avLst/>
          </a:prstGeom>
          <a:noFill/>
          <a:ln w="9525">
            <a:noFill/>
            <a:miter lim="800000"/>
            <a:headEnd/>
            <a:tailEnd/>
          </a:ln>
        </p:spPr>
      </p:pic>
      <p:pic>
        <p:nvPicPr>
          <p:cNvPr id="74761" name="Picture 9" descr="Example1"/>
          <p:cNvPicPr>
            <a:picLocks noChangeAspect="1" noChangeArrowheads="1"/>
          </p:cNvPicPr>
          <p:nvPr/>
        </p:nvPicPr>
        <p:blipFill>
          <a:blip r:embed="rId7"/>
          <a:srcRect/>
          <a:stretch>
            <a:fillRect/>
          </a:stretch>
        </p:blipFill>
        <p:spPr bwMode="auto">
          <a:xfrm>
            <a:off x="420688" y="1495425"/>
            <a:ext cx="457200" cy="457200"/>
          </a:xfrm>
          <a:prstGeom prst="rect">
            <a:avLst/>
          </a:prstGeom>
          <a:noFill/>
          <a:ln w="9525">
            <a:noFill/>
            <a:miter lim="800000"/>
            <a:headEnd/>
            <a:tailEnd/>
          </a:ln>
        </p:spPr>
      </p:pic>
      <p:pic>
        <p:nvPicPr>
          <p:cNvPr id="80908" name="Picture 12" descr="LH_1-3"/>
          <p:cNvPicPr>
            <a:picLocks noChangeAspect="1" noChangeArrowheads="1"/>
          </p:cNvPicPr>
          <p:nvPr/>
        </p:nvPicPr>
        <p:blipFill>
          <a:blip r:embed="rId8"/>
          <a:srcRect/>
          <a:stretch>
            <a:fillRect/>
          </a:stretch>
        </p:blipFill>
        <p:spPr bwMode="hidden">
          <a:xfrm>
            <a:off x="0" y="0"/>
            <a:ext cx="9144000" cy="731838"/>
          </a:xfrm>
          <a:prstGeom prst="rect">
            <a:avLst/>
          </a:prstGeom>
          <a:noFill/>
          <a:ln w="9525">
            <a:noFill/>
            <a:miter lim="800000"/>
            <a:headEnd/>
            <a:tailEnd/>
          </a:ln>
        </p:spPr>
      </p:pic>
      <p:pic>
        <p:nvPicPr>
          <p:cNvPr id="74767" name="Picture 15" descr="1-4"/>
          <p:cNvPicPr>
            <a:picLocks noChangeAspect="1" noChangeArrowheads="1"/>
          </p:cNvPicPr>
          <p:nvPr/>
        </p:nvPicPr>
        <p:blipFill>
          <a:blip r:embed="rId9"/>
          <a:srcRect/>
          <a:stretch>
            <a:fillRect/>
          </a:stretch>
        </p:blipFill>
        <p:spPr bwMode="auto">
          <a:xfrm>
            <a:off x="982663" y="2816225"/>
            <a:ext cx="4381500" cy="646113"/>
          </a:xfrm>
          <a:prstGeom prst="rect">
            <a:avLst/>
          </a:prstGeom>
          <a:noFill/>
          <a:ln w="9525">
            <a:noFill/>
            <a:miter lim="800000"/>
            <a:headEnd/>
            <a:tailEnd/>
          </a:ln>
        </p:spPr>
      </p:pic>
      <p:sp>
        <p:nvSpPr>
          <p:cNvPr id="14" name="Action Button: Forward or Next 13">
            <a:hlinkClick r:id="" action="ppaction://hlinkshowjump?jump=nextslide" highlightClick="1"/>
          </p:cNvPr>
          <p:cNvSpPr/>
          <p:nvPr/>
        </p:nvSpPr>
        <p:spPr>
          <a:xfrm>
            <a:off x="8458200" y="6324600"/>
            <a:ext cx="685800" cy="5334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Action Button: Back or Previous 11">
            <a:hlinkClick r:id="" action="ppaction://hlinkshowjump?jump=previousslide" highlightClick="1"/>
          </p:cNvPr>
          <p:cNvSpPr/>
          <p:nvPr/>
        </p:nvSpPr>
        <p:spPr>
          <a:xfrm>
            <a:off x="7772400" y="6324600"/>
            <a:ext cx="685800" cy="53340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760"/>
                                        </p:tgtEl>
                                        <p:attrNameLst>
                                          <p:attrName>style.visibility</p:attrName>
                                        </p:attrNameLst>
                                      </p:cBhvr>
                                      <p:to>
                                        <p:strVal val="visible"/>
                                      </p:to>
                                    </p:set>
                                    <p:animEffect transition="in" filter="wipe(left)">
                                      <p:cBhvr>
                                        <p:cTn id="7" dur="500"/>
                                        <p:tgtEl>
                                          <p:spTgt spid="74760"/>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74761"/>
                                        </p:tgtEl>
                                        <p:attrNameLst>
                                          <p:attrName>style.visibility</p:attrName>
                                        </p:attrNameLst>
                                      </p:cBhvr>
                                      <p:to>
                                        <p:strVal val="visible"/>
                                      </p:to>
                                    </p:set>
                                    <p:animEffect transition="in" filter="box(out)">
                                      <p:cBhvr>
                                        <p:cTn id="11" dur="500"/>
                                        <p:tgtEl>
                                          <p:spTgt spid="74761"/>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4759"/>
                                        </p:tgtEl>
                                        <p:attrNameLst>
                                          <p:attrName>style.visibility</p:attrName>
                                        </p:attrNameLst>
                                      </p:cBhvr>
                                      <p:to>
                                        <p:strVal val="visible"/>
                                      </p:to>
                                    </p:set>
                                    <p:animEffect transition="in" filter="wipe(left)">
                                      <p:cBhvr>
                                        <p:cTn id="15" dur="500"/>
                                        <p:tgtEl>
                                          <p:spTgt spid="74759"/>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74767"/>
                                        </p:tgtEl>
                                        <p:attrNameLst>
                                          <p:attrName>style.visibility</p:attrName>
                                        </p:attrNameLst>
                                      </p:cBhvr>
                                      <p:to>
                                        <p:strVal val="visible"/>
                                      </p:to>
                                    </p:set>
                                    <p:animEffect transition="in" filter="wipe(left)">
                                      <p:cBhvr>
                                        <p:cTn id="19" dur="500"/>
                                        <p:tgtEl>
                                          <p:spTgt spid="74767"/>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74758"/>
                                        </p:tgtEl>
                                        <p:attrNameLst>
                                          <p:attrName>style.visibility</p:attrName>
                                        </p:attrNameLst>
                                      </p:cBhvr>
                                      <p:to>
                                        <p:strVal val="visible"/>
                                      </p:to>
                                    </p:set>
                                    <p:animEffect transition="in" filter="wipe(left)">
                                      <p:cBhvr>
                                        <p:cTn id="23" dur="500"/>
                                        <p:tgtEl>
                                          <p:spTgt spid="74758"/>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74757"/>
                                        </p:tgtEl>
                                        <p:attrNameLst>
                                          <p:attrName>style.visibility</p:attrName>
                                        </p:attrNameLst>
                                      </p:cBhvr>
                                      <p:to>
                                        <p:strVal val="visible"/>
                                      </p:to>
                                    </p:set>
                                    <p:animEffect transition="in" filter="box(in)">
                                      <p:cBhvr>
                                        <p:cTn id="28" dur="500"/>
                                        <p:tgtEl>
                                          <p:spTgt spid="747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7" grpId="0" animBg="1"/>
      <p:bldP spid="74758" grpId="0" autoUpdateAnimBg="0"/>
      <p:bldP spid="74759" grpId="0" autoUpdateAnimBg="0"/>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995" name="TPAnswers"/>
          <p:cNvSpPr>
            <a:spLocks noGrp="1" noChangeArrowheads="1"/>
          </p:cNvSpPr>
          <p:nvPr>
            <p:ph type="body" idx="1"/>
            <p:custDataLst>
              <p:tags r:id="rId2"/>
            </p:custDataLst>
          </p:nvPr>
        </p:nvSpPr>
        <p:spPr bwMode="hidden">
          <a:xfrm>
            <a:off x="7162800" y="4495800"/>
            <a:ext cx="1447800" cy="1524000"/>
          </a:xfrm>
        </p:spPr>
        <p:txBody>
          <a:bodyPr/>
          <a:lstStyle/>
          <a:p>
            <a:pPr marL="609600" indent="-609600" eaLnBrk="1" hangingPunct="1">
              <a:buFontTx/>
              <a:buAutoNum type="alphaUcPeriod"/>
            </a:pPr>
            <a:r>
              <a:rPr lang="en-US" sz="2000">
                <a:solidFill>
                  <a:schemeClr val="bg1"/>
                </a:solidFill>
              </a:rPr>
              <a:t>A</a:t>
            </a:r>
          </a:p>
          <a:p>
            <a:pPr marL="609600" indent="-609600" eaLnBrk="1" hangingPunct="1">
              <a:buFontTx/>
              <a:buAutoNum type="alphaUcPeriod"/>
            </a:pPr>
            <a:r>
              <a:rPr lang="en-US" sz="2000">
                <a:solidFill>
                  <a:schemeClr val="bg1"/>
                </a:solidFill>
              </a:rPr>
              <a:t>B</a:t>
            </a:r>
          </a:p>
          <a:p>
            <a:pPr marL="609600" indent="-609600" eaLnBrk="1" hangingPunct="1">
              <a:buFontTx/>
              <a:buAutoNum type="alphaUcPeriod"/>
            </a:pPr>
            <a:r>
              <a:rPr lang="en-US" sz="2000">
                <a:solidFill>
                  <a:schemeClr val="bg1"/>
                </a:solidFill>
              </a:rPr>
              <a:t>C</a:t>
            </a:r>
          </a:p>
          <a:p>
            <a:pPr marL="609600" indent="-609600" eaLnBrk="1" hangingPunct="1">
              <a:buFontTx/>
              <a:buAutoNum type="alphaUcPeriod"/>
            </a:pPr>
            <a:r>
              <a:rPr lang="en-US" sz="2000">
                <a:solidFill>
                  <a:schemeClr val="bg1"/>
                </a:solidFill>
              </a:rPr>
              <a:t>D</a:t>
            </a:r>
          </a:p>
        </p:txBody>
      </p:sp>
      <p:sp>
        <p:nvSpPr>
          <p:cNvPr id="724997" name="Oval 5"/>
          <p:cNvSpPr>
            <a:spLocks noChangeArrowheads="1"/>
          </p:cNvSpPr>
          <p:nvPr/>
        </p:nvSpPr>
        <p:spPr bwMode="auto">
          <a:xfrm>
            <a:off x="942494" y="4243387"/>
            <a:ext cx="404812" cy="404813"/>
          </a:xfrm>
          <a:prstGeom prst="ellipse">
            <a:avLst/>
          </a:prstGeom>
          <a:solidFill>
            <a:srgbClr val="FFCC00"/>
          </a:solidFill>
          <a:ln w="25400">
            <a:solidFill>
              <a:srgbClr val="E01B22"/>
            </a:solidFill>
            <a:round/>
            <a:headEnd/>
            <a:tailEnd/>
          </a:ln>
        </p:spPr>
        <p:txBody>
          <a:bodyPr wrap="none" anchor="ctr">
            <a:prstTxWarp prst="textNoShape">
              <a:avLst/>
            </a:prstTxWarp>
          </a:bodyPr>
          <a:lstStyle/>
          <a:p>
            <a:endParaRPr lang="en-US"/>
          </a:p>
        </p:txBody>
      </p:sp>
      <p:sp>
        <p:nvSpPr>
          <p:cNvPr id="724998" name="TPAnswers"/>
          <p:cNvSpPr>
            <a:spLocks noChangeArrowheads="1"/>
          </p:cNvSpPr>
          <p:nvPr>
            <p:custDataLst>
              <p:tags r:id="rId3"/>
            </p:custDataLst>
          </p:nvPr>
        </p:nvSpPr>
        <p:spPr bwMode="auto">
          <a:xfrm>
            <a:off x="914400" y="2238375"/>
            <a:ext cx="2790825" cy="3408933"/>
          </a:xfrm>
          <a:prstGeom prst="rect">
            <a:avLst/>
          </a:prstGeom>
          <a:noFill/>
          <a:ln w="9525">
            <a:noFill/>
            <a:miter lim="800000"/>
            <a:headEnd/>
            <a:tailEnd/>
          </a:ln>
        </p:spPr>
        <p:txBody>
          <a:bodyPr>
            <a:prstTxWarp prst="textNoShape">
              <a:avLst/>
            </a:prstTxWarp>
            <a:spAutoFit/>
          </a:bodyPr>
          <a:lstStyle/>
          <a:p>
            <a:pPr marL="533400" indent="-533400">
              <a:spcBef>
                <a:spcPct val="83000"/>
              </a:spcBef>
              <a:spcAft>
                <a:spcPct val="83000"/>
              </a:spcAft>
              <a:buClr>
                <a:srgbClr val="00539D"/>
              </a:buClr>
            </a:pPr>
            <a:r>
              <a:rPr lang="pt-BR" sz="2400" b="1" dirty="0">
                <a:solidFill>
                  <a:srgbClr val="00539D"/>
                </a:solidFill>
                <a:sym typeface="Arial" pitchFamily="-112" charset="0"/>
              </a:rPr>
              <a:t>A.</a:t>
            </a:r>
            <a:r>
              <a:rPr lang="pt-BR" sz="2400" b="1" dirty="0">
                <a:sym typeface="Arial" pitchFamily="-112" charset="0"/>
              </a:rPr>
              <a:t>	–9</a:t>
            </a:r>
          </a:p>
          <a:p>
            <a:pPr marL="533400" indent="-533400">
              <a:spcBef>
                <a:spcPct val="83000"/>
              </a:spcBef>
              <a:spcAft>
                <a:spcPct val="83000"/>
              </a:spcAft>
              <a:buClr>
                <a:srgbClr val="00539D"/>
              </a:buClr>
            </a:pPr>
            <a:r>
              <a:rPr lang="pt-BR" sz="2400" b="1" dirty="0">
                <a:solidFill>
                  <a:srgbClr val="00539D"/>
                </a:solidFill>
                <a:sym typeface="Arial" pitchFamily="-112" charset="0"/>
              </a:rPr>
              <a:t>B.</a:t>
            </a:r>
            <a:r>
              <a:rPr lang="pt-BR" sz="2400" b="1" dirty="0">
                <a:sym typeface="Arial" pitchFamily="-112" charset="0"/>
              </a:rPr>
              <a:t>	–3</a:t>
            </a:r>
          </a:p>
          <a:p>
            <a:pPr marL="533400" indent="-533400">
              <a:spcBef>
                <a:spcPct val="83000"/>
              </a:spcBef>
              <a:spcAft>
                <a:spcPct val="83000"/>
              </a:spcAft>
              <a:buClr>
                <a:srgbClr val="00539D"/>
              </a:buClr>
            </a:pPr>
            <a:r>
              <a:rPr lang="pt-BR" sz="2400" b="1" dirty="0">
                <a:solidFill>
                  <a:srgbClr val="00539D"/>
                </a:solidFill>
                <a:sym typeface="Arial" pitchFamily="-112" charset="0"/>
              </a:rPr>
              <a:t>C.</a:t>
            </a:r>
            <a:r>
              <a:rPr lang="pt-BR" sz="2400" b="1" dirty="0">
                <a:sym typeface="Arial" pitchFamily="-112" charset="0"/>
              </a:rPr>
              <a:t>	3</a:t>
            </a:r>
          </a:p>
          <a:p>
            <a:pPr marL="533400" indent="-533400">
              <a:spcBef>
                <a:spcPct val="83000"/>
              </a:spcBef>
              <a:spcAft>
                <a:spcPct val="83000"/>
              </a:spcAft>
              <a:buClr>
                <a:srgbClr val="00539D"/>
              </a:buClr>
            </a:pPr>
            <a:r>
              <a:rPr lang="pt-BR" sz="2400" b="1" dirty="0">
                <a:solidFill>
                  <a:srgbClr val="00539D"/>
                </a:solidFill>
                <a:sym typeface="Arial" pitchFamily="-112" charset="0"/>
              </a:rPr>
              <a:t>D.</a:t>
            </a:r>
            <a:r>
              <a:rPr lang="pt-BR" sz="2400" b="1" dirty="0">
                <a:sym typeface="Arial" pitchFamily="-112" charset="0"/>
              </a:rPr>
              <a:t>	9</a:t>
            </a:r>
          </a:p>
        </p:txBody>
      </p:sp>
      <p:sp>
        <p:nvSpPr>
          <p:cNvPr id="724999" name="TPQuestion"/>
          <p:cNvSpPr>
            <a:spLocks noChangeArrowheads="1"/>
          </p:cNvSpPr>
          <p:nvPr/>
        </p:nvSpPr>
        <p:spPr bwMode="auto">
          <a:xfrm>
            <a:off x="533400" y="1504950"/>
            <a:ext cx="8305800" cy="461665"/>
          </a:xfrm>
          <a:prstGeom prst="rect">
            <a:avLst/>
          </a:prstGeom>
          <a:noFill/>
          <a:ln w="9525">
            <a:noFill/>
            <a:miter lim="800000"/>
            <a:headEnd/>
            <a:tailEnd/>
          </a:ln>
        </p:spPr>
        <p:txBody>
          <a:bodyPr>
            <a:prstTxWarp prst="textNoShape">
              <a:avLst/>
            </a:prstTxWarp>
            <a:spAutoFit/>
          </a:bodyPr>
          <a:lstStyle/>
          <a:p>
            <a:pPr marL="342900">
              <a:spcBef>
                <a:spcPct val="0"/>
              </a:spcBef>
              <a:spcAft>
                <a:spcPct val="0"/>
              </a:spcAft>
            </a:pPr>
            <a:r>
              <a:rPr lang="en-US" sz="2400" b="1" dirty="0">
                <a:solidFill>
                  <a:srgbClr val="00539D"/>
                </a:solidFill>
                <a:ea typeface="Times New Roman" pitchFamily="-112" charset="0"/>
                <a:cs typeface="Times New Roman" pitchFamily="-112" charset="0"/>
              </a:rPr>
              <a:t>Evaluate |–3|.</a:t>
            </a:r>
          </a:p>
        </p:txBody>
      </p:sp>
      <p:pic>
        <p:nvPicPr>
          <p:cNvPr id="725000" name="Picture 8" descr="CheckProgress"/>
          <p:cNvPicPr>
            <a:picLocks noChangeAspect="1" noChangeArrowheads="1"/>
          </p:cNvPicPr>
          <p:nvPr/>
        </p:nvPicPr>
        <p:blipFill>
          <a:blip r:embed="rId6"/>
          <a:srcRect/>
          <a:stretch>
            <a:fillRect/>
          </a:stretch>
        </p:blipFill>
        <p:spPr bwMode="auto">
          <a:xfrm>
            <a:off x="342900" y="711200"/>
            <a:ext cx="4038600" cy="627063"/>
          </a:xfrm>
          <a:prstGeom prst="rect">
            <a:avLst/>
          </a:prstGeom>
          <a:noFill/>
          <a:ln w="9525">
            <a:noFill/>
            <a:miter lim="800000"/>
            <a:headEnd/>
            <a:tailEnd/>
          </a:ln>
        </p:spPr>
      </p:pic>
      <p:pic>
        <p:nvPicPr>
          <p:cNvPr id="85003" name="Picture 11" descr="LH_1-3"/>
          <p:cNvPicPr>
            <a:picLocks noChangeAspect="1" noChangeArrowheads="1"/>
          </p:cNvPicPr>
          <p:nvPr/>
        </p:nvPicPr>
        <p:blipFill>
          <a:blip r:embed="rId7"/>
          <a:srcRect/>
          <a:stretch>
            <a:fillRect/>
          </a:stretch>
        </p:blipFill>
        <p:spPr bwMode="hidden">
          <a:xfrm>
            <a:off x="0" y="0"/>
            <a:ext cx="9144000" cy="731838"/>
          </a:xfrm>
          <a:prstGeom prst="rect">
            <a:avLst/>
          </a:prstGeom>
          <a:noFill/>
          <a:ln w="9525">
            <a:noFill/>
            <a:miter lim="800000"/>
            <a:headEnd/>
            <a:tailEnd/>
          </a:ln>
        </p:spPr>
      </p:pic>
      <p:pic>
        <p:nvPicPr>
          <p:cNvPr id="725005" name="Picture 13" descr="Example2"/>
          <p:cNvPicPr>
            <a:picLocks noChangeAspect="1" noChangeArrowheads="1"/>
          </p:cNvPicPr>
          <p:nvPr/>
        </p:nvPicPr>
        <p:blipFill>
          <a:blip r:embed="rId8"/>
          <a:srcRect/>
          <a:stretch>
            <a:fillRect/>
          </a:stretch>
        </p:blipFill>
        <p:spPr bwMode="auto">
          <a:xfrm>
            <a:off x="420688" y="1495425"/>
            <a:ext cx="457200" cy="457200"/>
          </a:xfrm>
          <a:prstGeom prst="rect">
            <a:avLst/>
          </a:prstGeom>
          <a:noFill/>
          <a:ln w="9525">
            <a:noFill/>
            <a:miter lim="800000"/>
            <a:headEnd/>
            <a:tailEnd/>
          </a:ln>
        </p:spPr>
      </p:pic>
      <p:sp>
        <p:nvSpPr>
          <p:cNvPr id="13" name="Action Button: Forward or Next 12">
            <a:hlinkClick r:id="" action="ppaction://hlinkshowjump?jump=nextslide" highlightClick="1"/>
          </p:cNvPr>
          <p:cNvSpPr/>
          <p:nvPr/>
        </p:nvSpPr>
        <p:spPr>
          <a:xfrm>
            <a:off x="8458200" y="6324600"/>
            <a:ext cx="685800" cy="5334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Action Button: Back or Previous 10">
            <a:hlinkClick r:id="" action="ppaction://hlinkshowjump?jump=previousslide" highlightClick="1"/>
          </p:cNvPr>
          <p:cNvSpPr/>
          <p:nvPr/>
        </p:nvSpPr>
        <p:spPr>
          <a:xfrm>
            <a:off x="7772400" y="6324600"/>
            <a:ext cx="685800" cy="53340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5000"/>
                                        </p:tgtEl>
                                        <p:attrNameLst>
                                          <p:attrName>style.visibility</p:attrName>
                                        </p:attrNameLst>
                                      </p:cBhvr>
                                      <p:to>
                                        <p:strVal val="visible"/>
                                      </p:to>
                                    </p:set>
                                    <p:animEffect transition="in" filter="wipe(left)">
                                      <p:cBhvr>
                                        <p:cTn id="7" dur="500"/>
                                        <p:tgtEl>
                                          <p:spTgt spid="725000"/>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725005"/>
                                        </p:tgtEl>
                                        <p:attrNameLst>
                                          <p:attrName>style.visibility</p:attrName>
                                        </p:attrNameLst>
                                      </p:cBhvr>
                                      <p:to>
                                        <p:strVal val="visible"/>
                                      </p:to>
                                    </p:set>
                                    <p:animEffect transition="in" filter="box(out)">
                                      <p:cBhvr>
                                        <p:cTn id="11" dur="500"/>
                                        <p:tgtEl>
                                          <p:spTgt spid="72500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24999"/>
                                        </p:tgtEl>
                                        <p:attrNameLst>
                                          <p:attrName>style.visibility</p:attrName>
                                        </p:attrNameLst>
                                      </p:cBhvr>
                                      <p:to>
                                        <p:strVal val="visible"/>
                                      </p:to>
                                    </p:set>
                                    <p:animEffect transition="in" filter="wipe(left)">
                                      <p:cBhvr>
                                        <p:cTn id="15" dur="500"/>
                                        <p:tgtEl>
                                          <p:spTgt spid="72499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724998"/>
                                        </p:tgtEl>
                                        <p:attrNameLst>
                                          <p:attrName>style.visibility</p:attrName>
                                        </p:attrNameLst>
                                      </p:cBhvr>
                                      <p:to>
                                        <p:strVal val="visible"/>
                                      </p:to>
                                    </p:set>
                                    <p:animEffect transition="in" filter="wipe(left)">
                                      <p:cBhvr>
                                        <p:cTn id="19" dur="500"/>
                                        <p:tgtEl>
                                          <p:spTgt spid="724998"/>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724997"/>
                                        </p:tgtEl>
                                        <p:attrNameLst>
                                          <p:attrName>style.visibility</p:attrName>
                                        </p:attrNameLst>
                                      </p:cBhvr>
                                      <p:to>
                                        <p:strVal val="visible"/>
                                      </p:to>
                                    </p:set>
                                    <p:animEffect transition="in" filter="box(in)">
                                      <p:cBhvr>
                                        <p:cTn id="24" dur="500"/>
                                        <p:tgtEl>
                                          <p:spTgt spid="7249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4997" grpId="0" animBg="1"/>
      <p:bldP spid="724998" grpId="0" autoUpdateAnimBg="0"/>
      <p:bldP spid="724999" grpId="0" autoUpdateAnimBg="0"/>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091" name="TPAnswers"/>
          <p:cNvSpPr>
            <a:spLocks noGrp="1" noChangeArrowheads="1"/>
          </p:cNvSpPr>
          <p:nvPr>
            <p:ph type="body" idx="1"/>
            <p:custDataLst>
              <p:tags r:id="rId2"/>
            </p:custDataLst>
          </p:nvPr>
        </p:nvSpPr>
        <p:spPr bwMode="hidden">
          <a:xfrm>
            <a:off x="7162800" y="4495800"/>
            <a:ext cx="1447800" cy="1524000"/>
          </a:xfrm>
        </p:spPr>
        <p:txBody>
          <a:bodyPr/>
          <a:lstStyle/>
          <a:p>
            <a:pPr marL="609600" indent="-609600" eaLnBrk="1" hangingPunct="1">
              <a:buFontTx/>
              <a:buAutoNum type="alphaUcPeriod"/>
            </a:pPr>
            <a:r>
              <a:rPr lang="en-US" sz="2000">
                <a:solidFill>
                  <a:schemeClr val="bg1"/>
                </a:solidFill>
              </a:rPr>
              <a:t>A</a:t>
            </a:r>
          </a:p>
          <a:p>
            <a:pPr marL="609600" indent="-609600" eaLnBrk="1" hangingPunct="1">
              <a:buFontTx/>
              <a:buAutoNum type="alphaUcPeriod"/>
            </a:pPr>
            <a:r>
              <a:rPr lang="en-US" sz="2000">
                <a:solidFill>
                  <a:schemeClr val="bg1"/>
                </a:solidFill>
              </a:rPr>
              <a:t>B</a:t>
            </a:r>
          </a:p>
          <a:p>
            <a:pPr marL="609600" indent="-609600" eaLnBrk="1" hangingPunct="1">
              <a:buFontTx/>
              <a:buAutoNum type="alphaUcPeriod"/>
            </a:pPr>
            <a:r>
              <a:rPr lang="en-US" sz="2000">
                <a:solidFill>
                  <a:schemeClr val="bg1"/>
                </a:solidFill>
              </a:rPr>
              <a:t>C</a:t>
            </a:r>
          </a:p>
          <a:p>
            <a:pPr marL="609600" indent="-609600" eaLnBrk="1" hangingPunct="1">
              <a:buFontTx/>
              <a:buAutoNum type="alphaUcPeriod"/>
            </a:pPr>
            <a:r>
              <a:rPr lang="en-US" sz="2000">
                <a:solidFill>
                  <a:schemeClr val="bg1"/>
                </a:solidFill>
              </a:rPr>
              <a:t>D</a:t>
            </a:r>
          </a:p>
        </p:txBody>
      </p:sp>
      <p:sp>
        <p:nvSpPr>
          <p:cNvPr id="729093" name="Oval 5"/>
          <p:cNvSpPr>
            <a:spLocks noChangeArrowheads="1"/>
          </p:cNvSpPr>
          <p:nvPr/>
        </p:nvSpPr>
        <p:spPr bwMode="auto">
          <a:xfrm>
            <a:off x="940392" y="3276600"/>
            <a:ext cx="404812" cy="404812"/>
          </a:xfrm>
          <a:prstGeom prst="ellipse">
            <a:avLst/>
          </a:prstGeom>
          <a:solidFill>
            <a:srgbClr val="FFCC00"/>
          </a:solidFill>
          <a:ln w="25400">
            <a:solidFill>
              <a:srgbClr val="E01B22"/>
            </a:solidFill>
            <a:round/>
            <a:headEnd/>
            <a:tailEnd/>
          </a:ln>
        </p:spPr>
        <p:txBody>
          <a:bodyPr wrap="none" anchor="ctr">
            <a:prstTxWarp prst="textNoShape">
              <a:avLst/>
            </a:prstTxWarp>
          </a:bodyPr>
          <a:lstStyle/>
          <a:p>
            <a:endParaRPr lang="en-US"/>
          </a:p>
        </p:txBody>
      </p:sp>
      <p:sp>
        <p:nvSpPr>
          <p:cNvPr id="729094" name="TPAnswers"/>
          <p:cNvSpPr>
            <a:spLocks noChangeArrowheads="1"/>
          </p:cNvSpPr>
          <p:nvPr>
            <p:custDataLst>
              <p:tags r:id="rId3"/>
            </p:custDataLst>
          </p:nvPr>
        </p:nvSpPr>
        <p:spPr bwMode="auto">
          <a:xfrm>
            <a:off x="914400" y="2238375"/>
            <a:ext cx="2790825" cy="3408933"/>
          </a:xfrm>
          <a:prstGeom prst="rect">
            <a:avLst/>
          </a:prstGeom>
          <a:noFill/>
          <a:ln w="9525">
            <a:noFill/>
            <a:miter lim="800000"/>
            <a:headEnd/>
            <a:tailEnd/>
          </a:ln>
        </p:spPr>
        <p:txBody>
          <a:bodyPr>
            <a:prstTxWarp prst="textNoShape">
              <a:avLst/>
            </a:prstTxWarp>
            <a:spAutoFit/>
          </a:bodyPr>
          <a:lstStyle/>
          <a:p>
            <a:pPr marL="533400" indent="-533400">
              <a:spcBef>
                <a:spcPct val="83000"/>
              </a:spcBef>
              <a:spcAft>
                <a:spcPct val="83000"/>
              </a:spcAft>
              <a:buClr>
                <a:srgbClr val="00539D"/>
              </a:buClr>
            </a:pPr>
            <a:r>
              <a:rPr lang="pt-BR" sz="2400" b="1" dirty="0">
                <a:solidFill>
                  <a:srgbClr val="00539D"/>
                </a:solidFill>
                <a:sym typeface="Arial" pitchFamily="-112" charset="0"/>
              </a:rPr>
              <a:t>A.</a:t>
            </a:r>
            <a:r>
              <a:rPr lang="pt-BR" sz="2400" b="1" dirty="0">
                <a:sym typeface="Arial" pitchFamily="-112" charset="0"/>
              </a:rPr>
              <a:t>	–3</a:t>
            </a:r>
          </a:p>
          <a:p>
            <a:pPr marL="533400" indent="-533400">
              <a:spcBef>
                <a:spcPct val="83000"/>
              </a:spcBef>
              <a:spcAft>
                <a:spcPct val="83000"/>
              </a:spcAft>
              <a:buClr>
                <a:srgbClr val="00539D"/>
              </a:buClr>
            </a:pPr>
            <a:r>
              <a:rPr lang="pt-BR" sz="2400" b="1" dirty="0">
                <a:solidFill>
                  <a:srgbClr val="00539D"/>
                </a:solidFill>
                <a:sym typeface="Arial" pitchFamily="-112" charset="0"/>
              </a:rPr>
              <a:t>B.</a:t>
            </a:r>
            <a:r>
              <a:rPr lang="pt-BR" sz="2400" b="1" dirty="0">
                <a:sym typeface="Arial" pitchFamily="-112" charset="0"/>
              </a:rPr>
              <a:t>	3</a:t>
            </a:r>
          </a:p>
          <a:p>
            <a:pPr marL="533400" indent="-533400">
              <a:spcBef>
                <a:spcPct val="83000"/>
              </a:spcBef>
              <a:spcAft>
                <a:spcPct val="83000"/>
              </a:spcAft>
              <a:buClr>
                <a:srgbClr val="00539D"/>
              </a:buClr>
            </a:pPr>
            <a:r>
              <a:rPr lang="pt-BR" sz="2400" b="1" dirty="0">
                <a:solidFill>
                  <a:srgbClr val="00539D"/>
                </a:solidFill>
                <a:sym typeface="Arial" pitchFamily="-112" charset="0"/>
              </a:rPr>
              <a:t>C.</a:t>
            </a:r>
            <a:r>
              <a:rPr lang="pt-BR" sz="2400" b="1" dirty="0">
                <a:sym typeface="Arial" pitchFamily="-112" charset="0"/>
              </a:rPr>
              <a:t>	6</a:t>
            </a:r>
          </a:p>
          <a:p>
            <a:pPr marL="533400" indent="-533400">
              <a:spcBef>
                <a:spcPct val="83000"/>
              </a:spcBef>
              <a:spcAft>
                <a:spcPct val="83000"/>
              </a:spcAft>
              <a:buClr>
                <a:srgbClr val="00539D"/>
              </a:buClr>
            </a:pPr>
            <a:r>
              <a:rPr lang="pt-BR" sz="2400" b="1" dirty="0">
                <a:solidFill>
                  <a:srgbClr val="00539D"/>
                </a:solidFill>
                <a:sym typeface="Arial" pitchFamily="-112" charset="0"/>
              </a:rPr>
              <a:t>D.</a:t>
            </a:r>
            <a:r>
              <a:rPr lang="pt-BR" sz="2400" b="1" dirty="0">
                <a:sym typeface="Arial" pitchFamily="-112" charset="0"/>
              </a:rPr>
              <a:t>	15</a:t>
            </a:r>
          </a:p>
        </p:txBody>
      </p:sp>
      <p:sp>
        <p:nvSpPr>
          <p:cNvPr id="729095" name="TPQuestion"/>
          <p:cNvSpPr>
            <a:spLocks noChangeArrowheads="1"/>
          </p:cNvSpPr>
          <p:nvPr/>
        </p:nvSpPr>
        <p:spPr bwMode="auto">
          <a:xfrm>
            <a:off x="533400" y="1504950"/>
            <a:ext cx="8305800" cy="461665"/>
          </a:xfrm>
          <a:prstGeom prst="rect">
            <a:avLst/>
          </a:prstGeom>
          <a:noFill/>
          <a:ln w="9525">
            <a:noFill/>
            <a:miter lim="800000"/>
            <a:headEnd/>
            <a:tailEnd/>
          </a:ln>
        </p:spPr>
        <p:txBody>
          <a:bodyPr>
            <a:prstTxWarp prst="textNoShape">
              <a:avLst/>
            </a:prstTxWarp>
            <a:spAutoFit/>
          </a:bodyPr>
          <a:lstStyle/>
          <a:p>
            <a:pPr marL="342900">
              <a:spcBef>
                <a:spcPct val="0"/>
              </a:spcBef>
              <a:spcAft>
                <a:spcPct val="0"/>
              </a:spcAft>
            </a:pPr>
            <a:r>
              <a:rPr lang="en-US" sz="2400" b="1" dirty="0">
                <a:solidFill>
                  <a:srgbClr val="00539D"/>
                </a:solidFill>
                <a:ea typeface="Times New Roman" pitchFamily="-112" charset="0"/>
                <a:cs typeface="Times New Roman" pitchFamily="-112" charset="0"/>
              </a:rPr>
              <a:t>Evaluate |9| – |–6|.</a:t>
            </a:r>
          </a:p>
        </p:txBody>
      </p:sp>
      <p:pic>
        <p:nvPicPr>
          <p:cNvPr id="729096" name="Picture 8" descr="CheckProgress"/>
          <p:cNvPicPr>
            <a:picLocks noChangeAspect="1" noChangeArrowheads="1"/>
          </p:cNvPicPr>
          <p:nvPr/>
        </p:nvPicPr>
        <p:blipFill>
          <a:blip r:embed="rId6"/>
          <a:srcRect/>
          <a:stretch>
            <a:fillRect/>
          </a:stretch>
        </p:blipFill>
        <p:spPr bwMode="auto">
          <a:xfrm>
            <a:off x="342900" y="711200"/>
            <a:ext cx="4038600" cy="627063"/>
          </a:xfrm>
          <a:prstGeom prst="rect">
            <a:avLst/>
          </a:prstGeom>
          <a:noFill/>
          <a:ln w="9525">
            <a:noFill/>
            <a:miter lim="800000"/>
            <a:headEnd/>
            <a:tailEnd/>
          </a:ln>
        </p:spPr>
      </p:pic>
      <p:pic>
        <p:nvPicPr>
          <p:cNvPr id="89099" name="Picture 12" descr="LH_1-3"/>
          <p:cNvPicPr>
            <a:picLocks noChangeAspect="1" noChangeArrowheads="1"/>
          </p:cNvPicPr>
          <p:nvPr/>
        </p:nvPicPr>
        <p:blipFill>
          <a:blip r:embed="rId7"/>
          <a:srcRect/>
          <a:stretch>
            <a:fillRect/>
          </a:stretch>
        </p:blipFill>
        <p:spPr bwMode="hidden">
          <a:xfrm>
            <a:off x="0" y="0"/>
            <a:ext cx="9144000" cy="731838"/>
          </a:xfrm>
          <a:prstGeom prst="rect">
            <a:avLst/>
          </a:prstGeom>
          <a:noFill/>
          <a:ln w="9525">
            <a:noFill/>
            <a:miter lim="800000"/>
            <a:headEnd/>
            <a:tailEnd/>
          </a:ln>
        </p:spPr>
      </p:pic>
      <p:pic>
        <p:nvPicPr>
          <p:cNvPr id="729101" name="Picture 13" descr="Example3"/>
          <p:cNvPicPr>
            <a:picLocks noChangeAspect="1" noChangeArrowheads="1"/>
          </p:cNvPicPr>
          <p:nvPr/>
        </p:nvPicPr>
        <p:blipFill>
          <a:blip r:embed="rId8"/>
          <a:srcRect/>
          <a:stretch>
            <a:fillRect/>
          </a:stretch>
        </p:blipFill>
        <p:spPr bwMode="auto">
          <a:xfrm>
            <a:off x="420688" y="1495425"/>
            <a:ext cx="457200" cy="457200"/>
          </a:xfrm>
          <a:prstGeom prst="rect">
            <a:avLst/>
          </a:prstGeom>
          <a:noFill/>
          <a:ln w="9525">
            <a:noFill/>
            <a:miter lim="800000"/>
            <a:headEnd/>
            <a:tailEnd/>
          </a:ln>
        </p:spPr>
      </p:pic>
      <p:sp>
        <p:nvSpPr>
          <p:cNvPr id="13" name="Action Button: Forward or Next 12">
            <a:hlinkClick r:id="" action="ppaction://hlinkshowjump?jump=nextslide" highlightClick="1"/>
          </p:cNvPr>
          <p:cNvSpPr/>
          <p:nvPr/>
        </p:nvSpPr>
        <p:spPr>
          <a:xfrm>
            <a:off x="8458200" y="6324600"/>
            <a:ext cx="685800" cy="5334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Action Button: Back or Previous 10">
            <a:hlinkClick r:id="" action="ppaction://hlinkshowjump?jump=previousslide" highlightClick="1"/>
          </p:cNvPr>
          <p:cNvSpPr/>
          <p:nvPr/>
        </p:nvSpPr>
        <p:spPr>
          <a:xfrm>
            <a:off x="7772400" y="6324600"/>
            <a:ext cx="685800" cy="53340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9096"/>
                                        </p:tgtEl>
                                        <p:attrNameLst>
                                          <p:attrName>style.visibility</p:attrName>
                                        </p:attrNameLst>
                                      </p:cBhvr>
                                      <p:to>
                                        <p:strVal val="visible"/>
                                      </p:to>
                                    </p:set>
                                    <p:animEffect transition="in" filter="wipe(left)">
                                      <p:cBhvr>
                                        <p:cTn id="7" dur="500"/>
                                        <p:tgtEl>
                                          <p:spTgt spid="729096"/>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729101"/>
                                        </p:tgtEl>
                                        <p:attrNameLst>
                                          <p:attrName>style.visibility</p:attrName>
                                        </p:attrNameLst>
                                      </p:cBhvr>
                                      <p:to>
                                        <p:strVal val="visible"/>
                                      </p:to>
                                    </p:set>
                                    <p:animEffect transition="in" filter="box(out)">
                                      <p:cBhvr>
                                        <p:cTn id="11" dur="500"/>
                                        <p:tgtEl>
                                          <p:spTgt spid="729101"/>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29095"/>
                                        </p:tgtEl>
                                        <p:attrNameLst>
                                          <p:attrName>style.visibility</p:attrName>
                                        </p:attrNameLst>
                                      </p:cBhvr>
                                      <p:to>
                                        <p:strVal val="visible"/>
                                      </p:to>
                                    </p:set>
                                    <p:animEffect transition="in" filter="wipe(left)">
                                      <p:cBhvr>
                                        <p:cTn id="15" dur="500"/>
                                        <p:tgtEl>
                                          <p:spTgt spid="729095"/>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729094"/>
                                        </p:tgtEl>
                                        <p:attrNameLst>
                                          <p:attrName>style.visibility</p:attrName>
                                        </p:attrNameLst>
                                      </p:cBhvr>
                                      <p:to>
                                        <p:strVal val="visible"/>
                                      </p:to>
                                    </p:set>
                                    <p:animEffect transition="in" filter="wipe(left)">
                                      <p:cBhvr>
                                        <p:cTn id="19" dur="500"/>
                                        <p:tgtEl>
                                          <p:spTgt spid="729094"/>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729093"/>
                                        </p:tgtEl>
                                        <p:attrNameLst>
                                          <p:attrName>style.visibility</p:attrName>
                                        </p:attrNameLst>
                                      </p:cBhvr>
                                      <p:to>
                                        <p:strVal val="visible"/>
                                      </p:to>
                                    </p:set>
                                    <p:animEffect transition="in" filter="box(in)">
                                      <p:cBhvr>
                                        <p:cTn id="24" dur="500"/>
                                        <p:tgtEl>
                                          <p:spTgt spid="7290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9093" grpId="0" animBg="1"/>
      <p:bldP spid="729094" grpId="0" autoUpdateAnimBg="0"/>
      <p:bldP spid="729095" grpId="0" autoUpdateAnimBg="0"/>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3187" name="TPAnswers"/>
          <p:cNvSpPr>
            <a:spLocks noGrp="1" noChangeArrowheads="1"/>
          </p:cNvSpPr>
          <p:nvPr>
            <p:ph type="body" idx="1"/>
            <p:custDataLst>
              <p:tags r:id="rId2"/>
            </p:custDataLst>
          </p:nvPr>
        </p:nvSpPr>
        <p:spPr bwMode="hidden">
          <a:xfrm>
            <a:off x="7162800" y="4495800"/>
            <a:ext cx="1447800" cy="1524000"/>
          </a:xfrm>
        </p:spPr>
        <p:txBody>
          <a:bodyPr/>
          <a:lstStyle/>
          <a:p>
            <a:pPr marL="609600" indent="-609600" eaLnBrk="1" hangingPunct="1">
              <a:buFontTx/>
              <a:buAutoNum type="alphaUcPeriod"/>
            </a:pPr>
            <a:r>
              <a:rPr lang="en-US" sz="2000">
                <a:solidFill>
                  <a:schemeClr val="bg1"/>
                </a:solidFill>
              </a:rPr>
              <a:t>A</a:t>
            </a:r>
          </a:p>
          <a:p>
            <a:pPr marL="609600" indent="-609600" eaLnBrk="1" hangingPunct="1">
              <a:buFontTx/>
              <a:buAutoNum type="alphaUcPeriod"/>
            </a:pPr>
            <a:r>
              <a:rPr lang="en-US" sz="2000">
                <a:solidFill>
                  <a:schemeClr val="bg1"/>
                </a:solidFill>
              </a:rPr>
              <a:t>B</a:t>
            </a:r>
          </a:p>
          <a:p>
            <a:pPr marL="609600" indent="-609600" eaLnBrk="1" hangingPunct="1">
              <a:buFontTx/>
              <a:buAutoNum type="alphaUcPeriod"/>
            </a:pPr>
            <a:r>
              <a:rPr lang="en-US" sz="2000">
                <a:solidFill>
                  <a:schemeClr val="bg1"/>
                </a:solidFill>
              </a:rPr>
              <a:t>C</a:t>
            </a:r>
          </a:p>
          <a:p>
            <a:pPr marL="609600" indent="-609600" eaLnBrk="1" hangingPunct="1">
              <a:buFontTx/>
              <a:buAutoNum type="alphaUcPeriod"/>
            </a:pPr>
            <a:r>
              <a:rPr lang="en-US" sz="2000">
                <a:solidFill>
                  <a:schemeClr val="bg1"/>
                </a:solidFill>
              </a:rPr>
              <a:t>D</a:t>
            </a:r>
          </a:p>
        </p:txBody>
      </p:sp>
      <p:sp>
        <p:nvSpPr>
          <p:cNvPr id="83973" name="Oval 5"/>
          <p:cNvSpPr>
            <a:spLocks noChangeArrowheads="1"/>
          </p:cNvSpPr>
          <p:nvPr/>
        </p:nvSpPr>
        <p:spPr bwMode="auto">
          <a:xfrm>
            <a:off x="927692" y="5233988"/>
            <a:ext cx="404812" cy="404812"/>
          </a:xfrm>
          <a:prstGeom prst="ellipse">
            <a:avLst/>
          </a:prstGeom>
          <a:solidFill>
            <a:srgbClr val="FFCC00"/>
          </a:solidFill>
          <a:ln w="25400">
            <a:solidFill>
              <a:srgbClr val="E01B22"/>
            </a:solidFill>
            <a:round/>
            <a:headEnd/>
            <a:tailEnd/>
          </a:ln>
        </p:spPr>
        <p:txBody>
          <a:bodyPr wrap="none" anchor="ctr">
            <a:prstTxWarp prst="textNoShape">
              <a:avLst/>
            </a:prstTxWarp>
          </a:bodyPr>
          <a:lstStyle/>
          <a:p>
            <a:endParaRPr lang="en-US"/>
          </a:p>
        </p:txBody>
      </p:sp>
      <p:sp>
        <p:nvSpPr>
          <p:cNvPr id="83974" name="TPAnswers"/>
          <p:cNvSpPr>
            <a:spLocks noChangeArrowheads="1"/>
          </p:cNvSpPr>
          <p:nvPr>
            <p:custDataLst>
              <p:tags r:id="rId3"/>
            </p:custDataLst>
          </p:nvPr>
        </p:nvSpPr>
        <p:spPr bwMode="auto">
          <a:xfrm>
            <a:off x="914400" y="2238375"/>
            <a:ext cx="2790825" cy="3408933"/>
          </a:xfrm>
          <a:prstGeom prst="rect">
            <a:avLst/>
          </a:prstGeom>
          <a:noFill/>
          <a:ln w="9525">
            <a:noFill/>
            <a:miter lim="800000"/>
            <a:headEnd/>
            <a:tailEnd/>
          </a:ln>
        </p:spPr>
        <p:txBody>
          <a:bodyPr>
            <a:prstTxWarp prst="textNoShape">
              <a:avLst/>
            </a:prstTxWarp>
            <a:spAutoFit/>
          </a:bodyPr>
          <a:lstStyle/>
          <a:p>
            <a:pPr marL="533400" indent="-533400">
              <a:spcBef>
                <a:spcPct val="83000"/>
              </a:spcBef>
              <a:spcAft>
                <a:spcPct val="83000"/>
              </a:spcAft>
              <a:buClr>
                <a:srgbClr val="00539D"/>
              </a:buClr>
            </a:pPr>
            <a:r>
              <a:rPr lang="pt-BR" sz="2400" b="1" dirty="0">
                <a:solidFill>
                  <a:srgbClr val="00539D"/>
                </a:solidFill>
                <a:sym typeface="Arial" pitchFamily="-112" charset="0"/>
              </a:rPr>
              <a:t>A.</a:t>
            </a:r>
            <a:r>
              <a:rPr lang="pt-BR" sz="2400" b="1" dirty="0">
                <a:sym typeface="Arial" pitchFamily="-112" charset="0"/>
              </a:rPr>
              <a:t>	–7</a:t>
            </a:r>
          </a:p>
          <a:p>
            <a:pPr marL="533400" indent="-533400">
              <a:spcBef>
                <a:spcPct val="83000"/>
              </a:spcBef>
              <a:spcAft>
                <a:spcPct val="83000"/>
              </a:spcAft>
              <a:buClr>
                <a:srgbClr val="00539D"/>
              </a:buClr>
            </a:pPr>
            <a:r>
              <a:rPr lang="pt-BR" sz="2400" b="1" dirty="0">
                <a:solidFill>
                  <a:srgbClr val="00539D"/>
                </a:solidFill>
                <a:sym typeface="Arial" pitchFamily="-112" charset="0"/>
              </a:rPr>
              <a:t>B.</a:t>
            </a:r>
            <a:r>
              <a:rPr lang="pt-BR" sz="2400" b="1" dirty="0">
                <a:sym typeface="Arial" pitchFamily="-112" charset="0"/>
              </a:rPr>
              <a:t>	–3</a:t>
            </a:r>
          </a:p>
          <a:p>
            <a:pPr marL="533400" indent="-533400">
              <a:spcBef>
                <a:spcPct val="83000"/>
              </a:spcBef>
              <a:spcAft>
                <a:spcPct val="83000"/>
              </a:spcAft>
              <a:buClr>
                <a:srgbClr val="00539D"/>
              </a:buClr>
            </a:pPr>
            <a:r>
              <a:rPr lang="pt-BR" sz="2400" b="1" dirty="0">
                <a:solidFill>
                  <a:srgbClr val="00539D"/>
                </a:solidFill>
                <a:sym typeface="Arial" pitchFamily="-112" charset="0"/>
              </a:rPr>
              <a:t>C.</a:t>
            </a:r>
            <a:r>
              <a:rPr lang="pt-BR" sz="2400" b="1" dirty="0">
                <a:sym typeface="Arial" pitchFamily="-112" charset="0"/>
              </a:rPr>
              <a:t>	3</a:t>
            </a:r>
          </a:p>
          <a:p>
            <a:pPr marL="533400" indent="-533400">
              <a:spcBef>
                <a:spcPct val="83000"/>
              </a:spcBef>
              <a:spcAft>
                <a:spcPct val="83000"/>
              </a:spcAft>
              <a:buClr>
                <a:srgbClr val="00539D"/>
              </a:buClr>
            </a:pPr>
            <a:r>
              <a:rPr lang="pt-BR" sz="2400" b="1" dirty="0">
                <a:solidFill>
                  <a:srgbClr val="00539D"/>
                </a:solidFill>
                <a:sym typeface="Arial" pitchFamily="-112" charset="0"/>
              </a:rPr>
              <a:t>D.</a:t>
            </a:r>
            <a:r>
              <a:rPr lang="pt-BR" sz="2400" b="1" dirty="0">
                <a:sym typeface="Arial" pitchFamily="-112" charset="0"/>
              </a:rPr>
              <a:t>	7</a:t>
            </a:r>
          </a:p>
        </p:txBody>
      </p:sp>
      <p:sp>
        <p:nvSpPr>
          <p:cNvPr id="83975" name="TPQuestion"/>
          <p:cNvSpPr>
            <a:spLocks noChangeArrowheads="1"/>
          </p:cNvSpPr>
          <p:nvPr/>
        </p:nvSpPr>
        <p:spPr bwMode="auto">
          <a:xfrm>
            <a:off x="533400" y="1504950"/>
            <a:ext cx="8305800" cy="461665"/>
          </a:xfrm>
          <a:prstGeom prst="rect">
            <a:avLst/>
          </a:prstGeom>
          <a:noFill/>
          <a:ln w="9525">
            <a:noFill/>
            <a:miter lim="800000"/>
            <a:headEnd/>
            <a:tailEnd/>
          </a:ln>
        </p:spPr>
        <p:txBody>
          <a:bodyPr>
            <a:prstTxWarp prst="textNoShape">
              <a:avLst/>
            </a:prstTxWarp>
            <a:spAutoFit/>
          </a:bodyPr>
          <a:lstStyle/>
          <a:p>
            <a:pPr marL="342900">
              <a:spcBef>
                <a:spcPct val="0"/>
              </a:spcBef>
              <a:spcAft>
                <a:spcPct val="0"/>
              </a:spcAft>
            </a:pPr>
            <a:r>
              <a:rPr lang="en-US" sz="2400" b="1" dirty="0">
                <a:solidFill>
                  <a:srgbClr val="00539D"/>
                </a:solidFill>
                <a:ea typeface="Times New Roman" pitchFamily="-112" charset="0"/>
                <a:cs typeface="Times New Roman" pitchFamily="-112" charset="0"/>
              </a:rPr>
              <a:t>Evaluate |4 – 6| + |7 – 2|.</a:t>
            </a:r>
          </a:p>
        </p:txBody>
      </p:sp>
      <p:pic>
        <p:nvPicPr>
          <p:cNvPr id="83976" name="Picture 8" descr="CheckProgress"/>
          <p:cNvPicPr>
            <a:picLocks noChangeAspect="1" noChangeArrowheads="1"/>
          </p:cNvPicPr>
          <p:nvPr/>
        </p:nvPicPr>
        <p:blipFill>
          <a:blip r:embed="rId6"/>
          <a:srcRect/>
          <a:stretch>
            <a:fillRect/>
          </a:stretch>
        </p:blipFill>
        <p:spPr bwMode="auto">
          <a:xfrm>
            <a:off x="342900" y="711200"/>
            <a:ext cx="4038600" cy="627063"/>
          </a:xfrm>
          <a:prstGeom prst="rect">
            <a:avLst/>
          </a:prstGeom>
          <a:noFill/>
          <a:ln w="9525">
            <a:noFill/>
            <a:miter lim="800000"/>
            <a:headEnd/>
            <a:tailEnd/>
          </a:ln>
        </p:spPr>
      </p:pic>
      <p:pic>
        <p:nvPicPr>
          <p:cNvPr id="83978" name="Picture 10" descr="Example4"/>
          <p:cNvPicPr>
            <a:picLocks noChangeAspect="1" noChangeArrowheads="1"/>
          </p:cNvPicPr>
          <p:nvPr/>
        </p:nvPicPr>
        <p:blipFill>
          <a:blip r:embed="rId7"/>
          <a:srcRect/>
          <a:stretch>
            <a:fillRect/>
          </a:stretch>
        </p:blipFill>
        <p:spPr bwMode="auto">
          <a:xfrm>
            <a:off x="420688" y="1495425"/>
            <a:ext cx="457200" cy="457200"/>
          </a:xfrm>
          <a:prstGeom prst="rect">
            <a:avLst/>
          </a:prstGeom>
          <a:noFill/>
          <a:ln w="9525">
            <a:noFill/>
            <a:miter lim="800000"/>
            <a:headEnd/>
            <a:tailEnd/>
          </a:ln>
        </p:spPr>
      </p:pic>
      <p:pic>
        <p:nvPicPr>
          <p:cNvPr id="93196" name="Picture 12" descr="LH_1-3"/>
          <p:cNvPicPr>
            <a:picLocks noChangeAspect="1" noChangeArrowheads="1"/>
          </p:cNvPicPr>
          <p:nvPr/>
        </p:nvPicPr>
        <p:blipFill>
          <a:blip r:embed="rId8"/>
          <a:srcRect/>
          <a:stretch>
            <a:fillRect/>
          </a:stretch>
        </p:blipFill>
        <p:spPr bwMode="hidden">
          <a:xfrm>
            <a:off x="0" y="0"/>
            <a:ext cx="9144000" cy="731838"/>
          </a:xfrm>
          <a:prstGeom prst="rect">
            <a:avLst/>
          </a:prstGeom>
          <a:noFill/>
          <a:ln w="9525">
            <a:noFill/>
            <a:miter lim="800000"/>
            <a:headEnd/>
            <a:tailEnd/>
          </a:ln>
        </p:spPr>
      </p:pic>
      <p:sp>
        <p:nvSpPr>
          <p:cNvPr id="13" name="Action Button: Forward or Next 12">
            <a:hlinkClick r:id="" action="ppaction://hlinkshowjump?jump=nextslide" highlightClick="1"/>
          </p:cNvPr>
          <p:cNvSpPr/>
          <p:nvPr/>
        </p:nvSpPr>
        <p:spPr>
          <a:xfrm>
            <a:off x="8458200" y="6324600"/>
            <a:ext cx="685800" cy="5334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Action Button: Back or Previous 10">
            <a:hlinkClick r:id="" action="ppaction://hlinkshowjump?jump=previousslide" highlightClick="1"/>
          </p:cNvPr>
          <p:cNvSpPr/>
          <p:nvPr/>
        </p:nvSpPr>
        <p:spPr>
          <a:xfrm>
            <a:off x="7772400" y="6324600"/>
            <a:ext cx="685800" cy="53340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976"/>
                                        </p:tgtEl>
                                        <p:attrNameLst>
                                          <p:attrName>style.visibility</p:attrName>
                                        </p:attrNameLst>
                                      </p:cBhvr>
                                      <p:to>
                                        <p:strVal val="visible"/>
                                      </p:to>
                                    </p:set>
                                    <p:animEffect transition="in" filter="wipe(left)">
                                      <p:cBhvr>
                                        <p:cTn id="7" dur="500"/>
                                        <p:tgtEl>
                                          <p:spTgt spid="83976"/>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83978"/>
                                        </p:tgtEl>
                                        <p:attrNameLst>
                                          <p:attrName>style.visibility</p:attrName>
                                        </p:attrNameLst>
                                      </p:cBhvr>
                                      <p:to>
                                        <p:strVal val="visible"/>
                                      </p:to>
                                    </p:set>
                                    <p:animEffect transition="in" filter="box(out)">
                                      <p:cBhvr>
                                        <p:cTn id="11" dur="500"/>
                                        <p:tgtEl>
                                          <p:spTgt spid="8397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3975"/>
                                        </p:tgtEl>
                                        <p:attrNameLst>
                                          <p:attrName>style.visibility</p:attrName>
                                        </p:attrNameLst>
                                      </p:cBhvr>
                                      <p:to>
                                        <p:strVal val="visible"/>
                                      </p:to>
                                    </p:set>
                                    <p:animEffect transition="in" filter="wipe(left)">
                                      <p:cBhvr>
                                        <p:cTn id="15" dur="500"/>
                                        <p:tgtEl>
                                          <p:spTgt spid="83975"/>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83974"/>
                                        </p:tgtEl>
                                        <p:attrNameLst>
                                          <p:attrName>style.visibility</p:attrName>
                                        </p:attrNameLst>
                                      </p:cBhvr>
                                      <p:to>
                                        <p:strVal val="visible"/>
                                      </p:to>
                                    </p:set>
                                    <p:animEffect transition="in" filter="wipe(left)">
                                      <p:cBhvr>
                                        <p:cTn id="19" dur="500"/>
                                        <p:tgtEl>
                                          <p:spTgt spid="83974"/>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83973"/>
                                        </p:tgtEl>
                                        <p:attrNameLst>
                                          <p:attrName>style.visibility</p:attrName>
                                        </p:attrNameLst>
                                      </p:cBhvr>
                                      <p:to>
                                        <p:strVal val="visible"/>
                                      </p:to>
                                    </p:set>
                                    <p:animEffect transition="in" filter="box(in)">
                                      <p:cBhvr>
                                        <p:cTn id="24" dur="500"/>
                                        <p:tgtEl>
                                          <p:spTgt spid="839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3" grpId="0" animBg="1"/>
      <p:bldP spid="83974" grpId="0" autoUpdateAnimBg="0"/>
      <p:bldP spid="83975" grpId="0" autoUpdateAnimBg="0"/>
    </p:bld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7283" name="TPAnswers"/>
          <p:cNvSpPr>
            <a:spLocks noGrp="1" noChangeArrowheads="1"/>
          </p:cNvSpPr>
          <p:nvPr>
            <p:ph type="body" idx="1"/>
            <p:custDataLst>
              <p:tags r:id="rId2"/>
            </p:custDataLst>
          </p:nvPr>
        </p:nvSpPr>
        <p:spPr bwMode="hidden">
          <a:xfrm>
            <a:off x="7162800" y="4495800"/>
            <a:ext cx="1447800" cy="1524000"/>
          </a:xfrm>
        </p:spPr>
        <p:txBody>
          <a:bodyPr/>
          <a:lstStyle/>
          <a:p>
            <a:pPr marL="609600" indent="-609600" eaLnBrk="1" hangingPunct="1">
              <a:buFontTx/>
              <a:buAutoNum type="alphaUcPeriod"/>
            </a:pPr>
            <a:r>
              <a:rPr lang="en-US" sz="2000">
                <a:solidFill>
                  <a:schemeClr val="bg1"/>
                </a:solidFill>
              </a:rPr>
              <a:t>A</a:t>
            </a:r>
          </a:p>
          <a:p>
            <a:pPr marL="609600" indent="-609600" eaLnBrk="1" hangingPunct="1">
              <a:buFontTx/>
              <a:buAutoNum type="alphaUcPeriod"/>
            </a:pPr>
            <a:r>
              <a:rPr lang="en-US" sz="2000">
                <a:solidFill>
                  <a:schemeClr val="bg1"/>
                </a:solidFill>
              </a:rPr>
              <a:t>B</a:t>
            </a:r>
          </a:p>
          <a:p>
            <a:pPr marL="609600" indent="-609600" eaLnBrk="1" hangingPunct="1">
              <a:buFontTx/>
              <a:buAutoNum type="alphaUcPeriod"/>
            </a:pPr>
            <a:r>
              <a:rPr lang="en-US" sz="2000">
                <a:solidFill>
                  <a:schemeClr val="bg1"/>
                </a:solidFill>
              </a:rPr>
              <a:t>C</a:t>
            </a:r>
          </a:p>
          <a:p>
            <a:pPr marL="609600" indent="-609600" eaLnBrk="1" hangingPunct="1">
              <a:buFontTx/>
              <a:buAutoNum type="alphaUcPeriod"/>
            </a:pPr>
            <a:r>
              <a:rPr lang="en-US" sz="2000">
                <a:solidFill>
                  <a:schemeClr val="bg1"/>
                </a:solidFill>
              </a:rPr>
              <a:t>D</a:t>
            </a:r>
          </a:p>
        </p:txBody>
      </p:sp>
      <p:sp>
        <p:nvSpPr>
          <p:cNvPr id="87045" name="Oval 5"/>
          <p:cNvSpPr>
            <a:spLocks noChangeArrowheads="1"/>
          </p:cNvSpPr>
          <p:nvPr/>
        </p:nvSpPr>
        <p:spPr bwMode="auto">
          <a:xfrm>
            <a:off x="964204" y="4599483"/>
            <a:ext cx="404812" cy="404813"/>
          </a:xfrm>
          <a:prstGeom prst="ellipse">
            <a:avLst/>
          </a:prstGeom>
          <a:solidFill>
            <a:srgbClr val="FFCC00"/>
          </a:solidFill>
          <a:ln w="25400">
            <a:solidFill>
              <a:srgbClr val="E01B22"/>
            </a:solidFill>
            <a:round/>
            <a:headEnd/>
            <a:tailEnd/>
          </a:ln>
        </p:spPr>
        <p:txBody>
          <a:bodyPr wrap="none" anchor="ctr">
            <a:prstTxWarp prst="textNoShape">
              <a:avLst/>
            </a:prstTxWarp>
          </a:bodyPr>
          <a:lstStyle/>
          <a:p>
            <a:endParaRPr lang="en-US"/>
          </a:p>
        </p:txBody>
      </p:sp>
      <p:sp>
        <p:nvSpPr>
          <p:cNvPr id="87046" name="TPAnswers"/>
          <p:cNvSpPr>
            <a:spLocks noChangeArrowheads="1"/>
          </p:cNvSpPr>
          <p:nvPr>
            <p:custDataLst>
              <p:tags r:id="rId3"/>
            </p:custDataLst>
          </p:nvPr>
        </p:nvSpPr>
        <p:spPr bwMode="auto">
          <a:xfrm>
            <a:off x="914400" y="2238375"/>
            <a:ext cx="2790825" cy="3961700"/>
          </a:xfrm>
          <a:prstGeom prst="rect">
            <a:avLst/>
          </a:prstGeom>
          <a:noFill/>
          <a:ln w="9525">
            <a:noFill/>
            <a:miter lim="800000"/>
            <a:headEnd/>
            <a:tailEnd/>
          </a:ln>
        </p:spPr>
        <p:txBody>
          <a:bodyPr>
            <a:prstTxWarp prst="textNoShape">
              <a:avLst/>
            </a:prstTxWarp>
            <a:spAutoFit/>
          </a:bodyPr>
          <a:lstStyle/>
          <a:p>
            <a:pPr marL="533400" indent="-533400">
              <a:spcBef>
                <a:spcPct val="83000"/>
              </a:spcBef>
              <a:spcAft>
                <a:spcPct val="83000"/>
              </a:spcAft>
              <a:buClr>
                <a:srgbClr val="00539D"/>
              </a:buClr>
            </a:pPr>
            <a:r>
              <a:rPr lang="pt-BR" sz="2800" b="1" dirty="0">
                <a:solidFill>
                  <a:srgbClr val="00539D"/>
                </a:solidFill>
                <a:sym typeface="Arial" pitchFamily="-112" charset="0"/>
              </a:rPr>
              <a:t>A.</a:t>
            </a:r>
            <a:r>
              <a:rPr lang="pt-BR" sz="2800" b="1" dirty="0">
                <a:sym typeface="Arial" pitchFamily="-112" charset="0"/>
              </a:rPr>
              <a:t>	5</a:t>
            </a:r>
          </a:p>
          <a:p>
            <a:pPr marL="533400" indent="-533400">
              <a:spcBef>
                <a:spcPct val="83000"/>
              </a:spcBef>
              <a:spcAft>
                <a:spcPct val="83000"/>
              </a:spcAft>
              <a:buClr>
                <a:srgbClr val="00539D"/>
              </a:buClr>
            </a:pPr>
            <a:r>
              <a:rPr lang="pt-BR" sz="2800" b="1" dirty="0">
                <a:solidFill>
                  <a:srgbClr val="00539D"/>
                </a:solidFill>
                <a:sym typeface="Arial" pitchFamily="-112" charset="0"/>
              </a:rPr>
              <a:t>B.</a:t>
            </a:r>
            <a:r>
              <a:rPr lang="pt-BR" sz="2800" b="1" dirty="0">
                <a:sym typeface="Arial" pitchFamily="-112" charset="0"/>
              </a:rPr>
              <a:t>	7</a:t>
            </a:r>
          </a:p>
          <a:p>
            <a:pPr marL="533400" indent="-533400">
              <a:spcBef>
                <a:spcPct val="83000"/>
              </a:spcBef>
              <a:spcAft>
                <a:spcPct val="83000"/>
              </a:spcAft>
              <a:buClr>
                <a:srgbClr val="00539D"/>
              </a:buClr>
            </a:pPr>
            <a:r>
              <a:rPr lang="pt-BR" sz="2800" b="1" dirty="0">
                <a:solidFill>
                  <a:srgbClr val="00539D"/>
                </a:solidFill>
                <a:sym typeface="Arial" pitchFamily="-112" charset="0"/>
              </a:rPr>
              <a:t>C.</a:t>
            </a:r>
            <a:r>
              <a:rPr lang="pt-BR" sz="2800" b="1" dirty="0">
                <a:sym typeface="Arial" pitchFamily="-112" charset="0"/>
              </a:rPr>
              <a:t>	9</a:t>
            </a:r>
          </a:p>
          <a:p>
            <a:pPr marL="533400" indent="-533400">
              <a:spcBef>
                <a:spcPct val="83000"/>
              </a:spcBef>
              <a:spcAft>
                <a:spcPct val="83000"/>
              </a:spcAft>
              <a:buClr>
                <a:srgbClr val="00539D"/>
              </a:buClr>
            </a:pPr>
            <a:r>
              <a:rPr lang="pt-BR" sz="2800" b="1" dirty="0">
                <a:solidFill>
                  <a:srgbClr val="00539D"/>
                </a:solidFill>
                <a:sym typeface="Arial" pitchFamily="-112" charset="0"/>
              </a:rPr>
              <a:t>D.</a:t>
            </a:r>
            <a:r>
              <a:rPr lang="pt-BR" sz="2800" b="1" dirty="0">
                <a:sym typeface="Arial" pitchFamily="-112" charset="0"/>
              </a:rPr>
              <a:t>	12</a:t>
            </a:r>
          </a:p>
        </p:txBody>
      </p:sp>
      <p:sp>
        <p:nvSpPr>
          <p:cNvPr id="87047" name="TPQuestion"/>
          <p:cNvSpPr>
            <a:spLocks noChangeArrowheads="1"/>
          </p:cNvSpPr>
          <p:nvPr/>
        </p:nvSpPr>
        <p:spPr bwMode="auto">
          <a:xfrm>
            <a:off x="533400" y="1504950"/>
            <a:ext cx="8172450" cy="523220"/>
          </a:xfrm>
          <a:prstGeom prst="rect">
            <a:avLst/>
          </a:prstGeom>
          <a:noFill/>
          <a:ln w="9525">
            <a:noFill/>
            <a:miter lim="800000"/>
            <a:headEnd/>
            <a:tailEnd/>
          </a:ln>
        </p:spPr>
        <p:txBody>
          <a:bodyPr>
            <a:prstTxWarp prst="textNoShape">
              <a:avLst/>
            </a:prstTxWarp>
            <a:spAutoFit/>
          </a:bodyPr>
          <a:lstStyle/>
          <a:p>
            <a:pPr marL="342900">
              <a:spcBef>
                <a:spcPct val="0"/>
              </a:spcBef>
              <a:spcAft>
                <a:spcPct val="0"/>
              </a:spcAft>
            </a:pPr>
            <a:r>
              <a:rPr lang="en-US" sz="2800" b="1" dirty="0">
                <a:solidFill>
                  <a:srgbClr val="00539D"/>
                </a:solidFill>
                <a:ea typeface="Times New Roman" pitchFamily="-112" charset="0"/>
                <a:cs typeface="Times New Roman" pitchFamily="-112" charset="0"/>
              </a:rPr>
              <a:t>Evaluate </a:t>
            </a:r>
            <a:r>
              <a:rPr lang="en-US" sz="2800" b="1" dirty="0">
                <a:solidFill>
                  <a:srgbClr val="00539D"/>
                </a:solidFill>
                <a:ea typeface="Arial" pitchFamily="-112" charset="0"/>
                <a:cs typeface="Arial" pitchFamily="-112" charset="0"/>
              </a:rPr>
              <a:t>|</a:t>
            </a:r>
            <a:r>
              <a:rPr lang="en-US" sz="2800" b="1" i="1" dirty="0" err="1">
                <a:solidFill>
                  <a:srgbClr val="00539D"/>
                </a:solidFill>
                <a:ea typeface="Arial" pitchFamily="-112" charset="0"/>
                <a:cs typeface="Arial" pitchFamily="-112" charset="0"/>
              </a:rPr>
              <a:t>x</a:t>
            </a:r>
            <a:r>
              <a:rPr lang="en-US" sz="2800" b="1" dirty="0">
                <a:solidFill>
                  <a:srgbClr val="00539D"/>
                </a:solidFill>
                <a:ea typeface="Arial" pitchFamily="-112" charset="0"/>
                <a:cs typeface="Arial" pitchFamily="-112" charset="0"/>
              </a:rPr>
              <a:t>| + 7 if </a:t>
            </a:r>
            <a:r>
              <a:rPr lang="en-US" sz="2800" b="1" i="1" dirty="0" err="1">
                <a:solidFill>
                  <a:srgbClr val="00539D"/>
                </a:solidFill>
                <a:ea typeface="Arial" pitchFamily="-112" charset="0"/>
                <a:cs typeface="Arial" pitchFamily="-112" charset="0"/>
              </a:rPr>
              <a:t>x</a:t>
            </a:r>
            <a:r>
              <a:rPr lang="en-US" sz="2800" b="1" dirty="0">
                <a:solidFill>
                  <a:srgbClr val="00539D"/>
                </a:solidFill>
                <a:ea typeface="Arial" pitchFamily="-112" charset="0"/>
                <a:cs typeface="Arial" pitchFamily="-112" charset="0"/>
              </a:rPr>
              <a:t> = –2.</a:t>
            </a:r>
          </a:p>
        </p:txBody>
      </p:sp>
      <p:pic>
        <p:nvPicPr>
          <p:cNvPr id="87048" name="Picture 8" descr="CheckProgress"/>
          <p:cNvPicPr>
            <a:picLocks noChangeAspect="1" noChangeArrowheads="1"/>
          </p:cNvPicPr>
          <p:nvPr/>
        </p:nvPicPr>
        <p:blipFill>
          <a:blip r:embed="rId6"/>
          <a:srcRect/>
          <a:stretch>
            <a:fillRect/>
          </a:stretch>
        </p:blipFill>
        <p:spPr bwMode="auto">
          <a:xfrm>
            <a:off x="342900" y="711200"/>
            <a:ext cx="4038600" cy="627063"/>
          </a:xfrm>
          <a:prstGeom prst="rect">
            <a:avLst/>
          </a:prstGeom>
          <a:noFill/>
          <a:ln w="9525">
            <a:noFill/>
            <a:miter lim="800000"/>
            <a:headEnd/>
            <a:tailEnd/>
          </a:ln>
        </p:spPr>
      </p:pic>
      <p:pic>
        <p:nvPicPr>
          <p:cNvPr id="87050" name="Picture 10" descr="Example5"/>
          <p:cNvPicPr>
            <a:picLocks noChangeAspect="1" noChangeArrowheads="1"/>
          </p:cNvPicPr>
          <p:nvPr/>
        </p:nvPicPr>
        <p:blipFill>
          <a:blip r:embed="rId7"/>
          <a:srcRect/>
          <a:stretch>
            <a:fillRect/>
          </a:stretch>
        </p:blipFill>
        <p:spPr bwMode="auto">
          <a:xfrm>
            <a:off x="420688" y="1595041"/>
            <a:ext cx="457200" cy="457200"/>
          </a:xfrm>
          <a:prstGeom prst="rect">
            <a:avLst/>
          </a:prstGeom>
          <a:noFill/>
          <a:ln w="9525">
            <a:noFill/>
            <a:miter lim="800000"/>
            <a:headEnd/>
            <a:tailEnd/>
          </a:ln>
        </p:spPr>
      </p:pic>
      <p:pic>
        <p:nvPicPr>
          <p:cNvPr id="97291" name="Picture 11" descr="Math NAV-LessBack2">
            <a:hlinkClick r:id="" action="ppaction://noaction" highlightClick="1"/>
          </p:cNvPr>
          <p:cNvPicPr>
            <a:picLocks noChangeAspect="1" noChangeArrowheads="1"/>
          </p:cNvPicPr>
          <p:nvPr/>
        </p:nvPicPr>
        <p:blipFill>
          <a:blip r:embed="rId8"/>
          <a:srcRect/>
          <a:stretch>
            <a:fillRect/>
          </a:stretch>
        </p:blipFill>
        <p:spPr bwMode="hidden">
          <a:xfrm>
            <a:off x="8682037" y="6465888"/>
            <a:ext cx="461963" cy="368300"/>
          </a:xfrm>
          <a:prstGeom prst="rect">
            <a:avLst/>
          </a:prstGeom>
          <a:noFill/>
          <a:ln w="9525">
            <a:noFill/>
            <a:miter lim="800000"/>
            <a:headEnd/>
            <a:tailEnd/>
          </a:ln>
        </p:spPr>
      </p:pic>
      <p:pic>
        <p:nvPicPr>
          <p:cNvPr id="97292" name="Picture 12" descr="LH_1-3"/>
          <p:cNvPicPr>
            <a:picLocks noChangeAspect="1" noChangeArrowheads="1"/>
          </p:cNvPicPr>
          <p:nvPr/>
        </p:nvPicPr>
        <p:blipFill>
          <a:blip r:embed="rId9"/>
          <a:srcRect/>
          <a:stretch>
            <a:fillRect/>
          </a:stretch>
        </p:blipFill>
        <p:spPr bwMode="hidden">
          <a:xfrm>
            <a:off x="0" y="0"/>
            <a:ext cx="9144000" cy="731838"/>
          </a:xfrm>
          <a:prstGeom prst="rect">
            <a:avLst/>
          </a:prstGeom>
          <a:noFill/>
          <a:ln w="9525">
            <a:noFill/>
            <a:miter lim="800000"/>
            <a:headEnd/>
            <a:tailEnd/>
          </a:ln>
        </p:spPr>
      </p:pic>
      <p:sp>
        <p:nvSpPr>
          <p:cNvPr id="13" name="Action Button: Forward or Next 12">
            <a:hlinkClick r:id="" action="ppaction://hlinkshowjump?jump=nextslide" highlightClick="1"/>
          </p:cNvPr>
          <p:cNvSpPr/>
          <p:nvPr/>
        </p:nvSpPr>
        <p:spPr>
          <a:xfrm>
            <a:off x="8458200" y="6324600"/>
            <a:ext cx="685800" cy="5334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Action Button: Back or Previous 13">
            <a:hlinkClick r:id="" action="ppaction://hlinkshowjump?jump=previousslide" highlightClick="1"/>
          </p:cNvPr>
          <p:cNvSpPr/>
          <p:nvPr/>
        </p:nvSpPr>
        <p:spPr>
          <a:xfrm>
            <a:off x="7772400" y="6324600"/>
            <a:ext cx="685800" cy="53340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048"/>
                                        </p:tgtEl>
                                        <p:attrNameLst>
                                          <p:attrName>style.visibility</p:attrName>
                                        </p:attrNameLst>
                                      </p:cBhvr>
                                      <p:to>
                                        <p:strVal val="visible"/>
                                      </p:to>
                                    </p:set>
                                    <p:animEffect transition="in" filter="wipe(left)">
                                      <p:cBhvr>
                                        <p:cTn id="7" dur="500"/>
                                        <p:tgtEl>
                                          <p:spTgt spid="87048"/>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87050"/>
                                        </p:tgtEl>
                                        <p:attrNameLst>
                                          <p:attrName>style.visibility</p:attrName>
                                        </p:attrNameLst>
                                      </p:cBhvr>
                                      <p:to>
                                        <p:strVal val="visible"/>
                                      </p:to>
                                    </p:set>
                                    <p:animEffect transition="in" filter="box(out)">
                                      <p:cBhvr>
                                        <p:cTn id="11" dur="500"/>
                                        <p:tgtEl>
                                          <p:spTgt spid="87050"/>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7047"/>
                                        </p:tgtEl>
                                        <p:attrNameLst>
                                          <p:attrName>style.visibility</p:attrName>
                                        </p:attrNameLst>
                                      </p:cBhvr>
                                      <p:to>
                                        <p:strVal val="visible"/>
                                      </p:to>
                                    </p:set>
                                    <p:animEffect transition="in" filter="wipe(left)">
                                      <p:cBhvr>
                                        <p:cTn id="15" dur="500"/>
                                        <p:tgtEl>
                                          <p:spTgt spid="87047"/>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87046"/>
                                        </p:tgtEl>
                                        <p:attrNameLst>
                                          <p:attrName>style.visibility</p:attrName>
                                        </p:attrNameLst>
                                      </p:cBhvr>
                                      <p:to>
                                        <p:strVal val="visible"/>
                                      </p:to>
                                    </p:set>
                                    <p:animEffect transition="in" filter="wipe(left)">
                                      <p:cBhvr>
                                        <p:cTn id="19" dur="500"/>
                                        <p:tgtEl>
                                          <p:spTgt spid="87046"/>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87045"/>
                                        </p:tgtEl>
                                        <p:attrNameLst>
                                          <p:attrName>style.visibility</p:attrName>
                                        </p:attrNameLst>
                                      </p:cBhvr>
                                      <p:to>
                                        <p:strVal val="visible"/>
                                      </p:to>
                                    </p:set>
                                    <p:animEffect transition="in" filter="box(in)">
                                      <p:cBhvr>
                                        <p:cTn id="24" dur="500"/>
                                        <p:tgtEl>
                                          <p:spTgt spid="870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5" grpId="0" animBg="1"/>
      <p:bldP spid="87046" grpId="0" autoUpdateAnimBg="0"/>
      <p:bldP spid="87047" grpId="0" autoUpdateAnimBg="0"/>
    </p:bld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5474" name="Picture 14" descr="CAM7-EndOf">
            <a:hlinkClick r:id="rId4" action="ppaction://hlinksldjump"/>
          </p:cNvPr>
          <p:cNvPicPr>
            <a:picLocks noChangeArrowheads="1"/>
          </p:cNvPicPr>
          <p:nvPr/>
        </p:nvPicPr>
        <p:blipFill>
          <a:blip r:embed="rId5"/>
          <a:srcRect/>
          <a:stretch>
            <a:fillRect/>
          </a:stretch>
        </p:blipFill>
        <p:spPr bwMode="auto">
          <a:xfrm>
            <a:off x="0" y="0"/>
            <a:ext cx="9144000" cy="6858000"/>
          </a:xfrm>
          <a:prstGeom prst="rect">
            <a:avLst/>
          </a:prstGeom>
          <a:noFill/>
          <a:ln w="9525">
            <a:noFill/>
            <a:miter lim="800000"/>
            <a:headEnd/>
            <a:tailEnd/>
          </a:ln>
        </p:spPr>
      </p:pic>
      <p:pic>
        <p:nvPicPr>
          <p:cNvPr id="105476" name="Picture 3" descr="Menu">
            <a:hlinkClick r:id="rId4" action="ppaction://hlinksldjump" highlightClick="1"/>
          </p:cNvPr>
          <p:cNvPicPr>
            <a:picLocks noChangeAspect="1" noChangeArrowheads="1"/>
          </p:cNvPicPr>
          <p:nvPr/>
        </p:nvPicPr>
        <p:blipFill>
          <a:blip r:embed="rId6"/>
          <a:srcRect/>
          <a:stretch>
            <a:fillRect/>
          </a:stretch>
        </p:blipFill>
        <p:spPr bwMode="hidden">
          <a:xfrm>
            <a:off x="6705600" y="6465888"/>
            <a:ext cx="461963" cy="369887"/>
          </a:xfrm>
          <a:prstGeom prst="rect">
            <a:avLst/>
          </a:prstGeom>
          <a:noFill/>
          <a:ln w="9525">
            <a:noFill/>
            <a:miter lim="800000"/>
            <a:headEnd/>
            <a:tailEnd/>
          </a:ln>
        </p:spPr>
      </p:pic>
      <p:pic>
        <p:nvPicPr>
          <p:cNvPr id="105477" name="Picture 4" descr="RESOURCES3">
            <a:hlinkClick r:id="" action="ppaction://noaction" highlightClick="1"/>
          </p:cNvPr>
          <p:cNvPicPr>
            <a:picLocks noChangeAspect="1" noChangeArrowheads="1"/>
          </p:cNvPicPr>
          <p:nvPr/>
        </p:nvPicPr>
        <p:blipFill>
          <a:blip r:embed="rId7"/>
          <a:srcRect/>
          <a:stretch>
            <a:fillRect/>
          </a:stretch>
        </p:blipFill>
        <p:spPr bwMode="hidden">
          <a:xfrm>
            <a:off x="5724525" y="6465888"/>
            <a:ext cx="914400" cy="365125"/>
          </a:xfrm>
          <a:prstGeom prst="rect">
            <a:avLst/>
          </a:prstGeom>
          <a:noFill/>
          <a:ln w="9525">
            <a:noFill/>
            <a:miter lim="800000"/>
            <a:headEnd/>
            <a:tailEnd/>
          </a:ln>
        </p:spPr>
      </p:pic>
      <p:pic>
        <p:nvPicPr>
          <p:cNvPr id="105481" name="Picture 13" descr="Math NAV-Online">
            <a:hlinkClick r:id="rId8" highlightClick="1"/>
          </p:cNvPr>
          <p:cNvPicPr>
            <a:picLocks noChangeAspect="1" noChangeArrowheads="1"/>
          </p:cNvPicPr>
          <p:nvPr/>
        </p:nvPicPr>
        <p:blipFill>
          <a:blip r:embed="rId9"/>
          <a:srcRect/>
          <a:stretch>
            <a:fillRect/>
          </a:stretch>
        </p:blipFill>
        <p:spPr bwMode="hidden">
          <a:xfrm>
            <a:off x="5057775" y="6503988"/>
            <a:ext cx="609600" cy="334962"/>
          </a:xfrm>
          <a:prstGeom prst="rect">
            <a:avLst/>
          </a:prstGeom>
          <a:noFill/>
          <a:ln w="9525">
            <a:noFill/>
            <a:miter lim="800000"/>
            <a:headEnd/>
            <a:tailEnd/>
          </a:ln>
        </p:spPr>
      </p:pic>
      <p:sp>
        <p:nvSpPr>
          <p:cNvPr id="9" name="Action Button: Return 8">
            <a:hlinkClick r:id="" action="ppaction://hlinkshowjump?jump=lastslideviewed" highlightClick="1"/>
          </p:cNvPr>
          <p:cNvSpPr/>
          <p:nvPr/>
        </p:nvSpPr>
        <p:spPr>
          <a:xfrm>
            <a:off x="8305800" y="6324600"/>
            <a:ext cx="838200" cy="533400"/>
          </a:xfrm>
          <a:prstGeom prst="actionButtonRetur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advClick="0">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17"/>
          <p:cNvGrpSpPr>
            <a:grpSpLocks/>
          </p:cNvGrpSpPr>
          <p:nvPr/>
        </p:nvGrpSpPr>
        <p:grpSpPr bwMode="auto">
          <a:xfrm>
            <a:off x="0" y="0"/>
            <a:ext cx="9144000" cy="6858000"/>
            <a:chOff x="0" y="0"/>
            <a:chExt cx="5760" cy="4320"/>
          </a:xfrm>
        </p:grpSpPr>
        <p:pic>
          <p:nvPicPr>
            <p:cNvPr id="361488" name="Picture 18" descr="Math Proto Interface2"/>
            <p:cNvPicPr>
              <a:picLocks noChangeArrowheads="1"/>
            </p:cNvPicPr>
            <p:nvPr/>
          </p:nvPicPr>
          <p:blipFill>
            <a:blip r:embed="rId6"/>
            <a:srcRect/>
            <a:stretch>
              <a:fillRect/>
            </a:stretch>
          </p:blipFill>
          <p:spPr bwMode="hidden">
            <a:xfrm>
              <a:off x="0" y="0"/>
              <a:ext cx="5760" cy="4320"/>
            </a:xfrm>
            <a:prstGeom prst="rect">
              <a:avLst/>
            </a:prstGeom>
            <a:noFill/>
            <a:ln w="9525">
              <a:noFill/>
              <a:miter lim="800000"/>
              <a:headEnd/>
              <a:tailEnd/>
            </a:ln>
          </p:spPr>
        </p:pic>
        <p:pic>
          <p:nvPicPr>
            <p:cNvPr id="361489" name="Picture 19" descr="Ch01 Ch Header"/>
            <p:cNvPicPr>
              <a:picLocks noChangeAspect="1" noChangeArrowheads="1"/>
            </p:cNvPicPr>
            <p:nvPr/>
          </p:nvPicPr>
          <p:blipFill>
            <a:blip r:embed="rId7"/>
            <a:srcRect/>
            <a:stretch>
              <a:fillRect/>
            </a:stretch>
          </p:blipFill>
          <p:spPr bwMode="hidden">
            <a:xfrm>
              <a:off x="0" y="0"/>
              <a:ext cx="5760" cy="765"/>
            </a:xfrm>
            <a:prstGeom prst="rect">
              <a:avLst/>
            </a:prstGeom>
            <a:noFill/>
            <a:ln w="9525">
              <a:noFill/>
              <a:miter lim="800000"/>
              <a:headEnd/>
              <a:tailEnd/>
            </a:ln>
          </p:spPr>
        </p:pic>
      </p:grpSp>
      <p:sp>
        <p:nvSpPr>
          <p:cNvPr id="361477" name="TPAnswers"/>
          <p:cNvSpPr>
            <a:spLocks noGrp="1" noChangeArrowheads="1"/>
          </p:cNvSpPr>
          <p:nvPr>
            <p:ph type="body" idx="1"/>
            <p:custDataLst>
              <p:tags r:id="rId2"/>
            </p:custDataLst>
          </p:nvPr>
        </p:nvSpPr>
        <p:spPr bwMode="hidden">
          <a:xfrm>
            <a:off x="6324600" y="3962400"/>
            <a:ext cx="1447800" cy="1524000"/>
          </a:xfrm>
        </p:spPr>
        <p:txBody>
          <a:bodyPr/>
          <a:lstStyle/>
          <a:p>
            <a:pPr marL="609600" indent="-609600" eaLnBrk="1" hangingPunct="1">
              <a:buFontTx/>
              <a:buAutoNum type="arabicPeriod"/>
            </a:pPr>
            <a:r>
              <a:rPr lang="en-US" sz="2000">
                <a:solidFill>
                  <a:schemeClr val="bg1"/>
                </a:solidFill>
              </a:rPr>
              <a:t>A</a:t>
            </a:r>
          </a:p>
          <a:p>
            <a:pPr marL="609600" indent="-609600" eaLnBrk="1" hangingPunct="1">
              <a:buFontTx/>
              <a:buAutoNum type="arabicPeriod"/>
            </a:pPr>
            <a:r>
              <a:rPr lang="en-US" sz="2000">
                <a:solidFill>
                  <a:schemeClr val="bg1"/>
                </a:solidFill>
              </a:rPr>
              <a:t>B</a:t>
            </a:r>
          </a:p>
          <a:p>
            <a:pPr marL="609600" indent="-609600" eaLnBrk="1" hangingPunct="1">
              <a:buFontTx/>
              <a:buAutoNum type="arabicPeriod"/>
            </a:pPr>
            <a:r>
              <a:rPr lang="en-US" sz="2000">
                <a:solidFill>
                  <a:schemeClr val="bg1"/>
                </a:solidFill>
              </a:rPr>
              <a:t>C</a:t>
            </a:r>
          </a:p>
          <a:p>
            <a:pPr marL="609600" indent="-609600" eaLnBrk="1" hangingPunct="1">
              <a:buFontTx/>
              <a:buAutoNum type="arabicPeriod"/>
            </a:pPr>
            <a:r>
              <a:rPr lang="en-US" sz="2000">
                <a:solidFill>
                  <a:schemeClr val="bg1"/>
                </a:solidFill>
              </a:rPr>
              <a:t>D</a:t>
            </a:r>
          </a:p>
        </p:txBody>
      </p:sp>
      <p:sp>
        <p:nvSpPr>
          <p:cNvPr id="190469" name="Oval 5"/>
          <p:cNvSpPr>
            <a:spLocks noChangeArrowheads="1"/>
          </p:cNvSpPr>
          <p:nvPr/>
        </p:nvSpPr>
        <p:spPr bwMode="auto">
          <a:xfrm>
            <a:off x="1031492" y="4495800"/>
            <a:ext cx="404812" cy="404813"/>
          </a:xfrm>
          <a:prstGeom prst="ellipse">
            <a:avLst/>
          </a:prstGeom>
          <a:solidFill>
            <a:srgbClr val="FFCC00"/>
          </a:solidFill>
          <a:ln w="25400">
            <a:solidFill>
              <a:srgbClr val="E01B22"/>
            </a:solidFill>
            <a:round/>
            <a:headEnd/>
            <a:tailEnd/>
          </a:ln>
        </p:spPr>
        <p:txBody>
          <a:bodyPr wrap="none" anchor="ctr">
            <a:prstTxWarp prst="textNoShape">
              <a:avLst/>
            </a:prstTxWarp>
          </a:bodyPr>
          <a:lstStyle/>
          <a:p>
            <a:endParaRPr lang="en-US"/>
          </a:p>
        </p:txBody>
      </p:sp>
      <p:sp>
        <p:nvSpPr>
          <p:cNvPr id="190470" name="TPAnswers"/>
          <p:cNvSpPr>
            <a:spLocks noChangeArrowheads="1"/>
          </p:cNvSpPr>
          <p:nvPr>
            <p:custDataLst>
              <p:tags r:id="rId3"/>
            </p:custDataLst>
          </p:nvPr>
        </p:nvSpPr>
        <p:spPr bwMode="auto">
          <a:xfrm>
            <a:off x="1066800" y="3244850"/>
            <a:ext cx="2790825" cy="2705100"/>
          </a:xfrm>
          <a:prstGeom prst="rect">
            <a:avLst/>
          </a:prstGeom>
          <a:noFill/>
          <a:ln w="9525">
            <a:noFill/>
            <a:miter lim="800000"/>
            <a:headEnd/>
            <a:tailEnd/>
          </a:ln>
        </p:spPr>
        <p:txBody>
          <a:bodyPr>
            <a:prstTxWarp prst="textNoShape">
              <a:avLst/>
            </a:prstTxWarp>
          </a:bodyPr>
          <a:lstStyle/>
          <a:p>
            <a:pPr marL="533400" indent="-533400">
              <a:spcAft>
                <a:spcPct val="50000"/>
              </a:spcAft>
              <a:buClr>
                <a:srgbClr val="00539D"/>
              </a:buClr>
            </a:pPr>
            <a:r>
              <a:rPr lang="pt-BR" b="1" dirty="0">
                <a:solidFill>
                  <a:srgbClr val="00539D"/>
                </a:solidFill>
                <a:sym typeface="Arial" pitchFamily="-112" charset="0"/>
              </a:rPr>
              <a:t>A.</a:t>
            </a:r>
            <a:r>
              <a:rPr lang="pt-BR" b="1" dirty="0" smtClean="0">
                <a:sym typeface="Arial" pitchFamily="-112" charset="0"/>
              </a:rPr>
              <a:t>	-8</a:t>
            </a:r>
          </a:p>
          <a:p>
            <a:pPr marL="533400" indent="-533400">
              <a:spcAft>
                <a:spcPct val="50000"/>
              </a:spcAft>
              <a:buClr>
                <a:srgbClr val="00539D"/>
              </a:buClr>
            </a:pPr>
            <a:r>
              <a:rPr lang="pt-BR" b="1" dirty="0">
                <a:solidFill>
                  <a:srgbClr val="00539D"/>
                </a:solidFill>
                <a:sym typeface="Arial" pitchFamily="-112" charset="0"/>
              </a:rPr>
              <a:t>B.</a:t>
            </a:r>
            <a:r>
              <a:rPr lang="pt-BR" b="1" dirty="0" smtClean="0">
                <a:sym typeface="Arial" pitchFamily="-112" charset="0"/>
              </a:rPr>
              <a:t>	6</a:t>
            </a:r>
          </a:p>
          <a:p>
            <a:pPr marL="533400" indent="-533400">
              <a:spcAft>
                <a:spcPct val="50000"/>
              </a:spcAft>
              <a:buClr>
                <a:srgbClr val="00539D"/>
              </a:buClr>
            </a:pPr>
            <a:r>
              <a:rPr lang="pt-BR" b="1" dirty="0">
                <a:solidFill>
                  <a:srgbClr val="00539D"/>
                </a:solidFill>
                <a:sym typeface="Arial" pitchFamily="-112" charset="0"/>
              </a:rPr>
              <a:t>C.</a:t>
            </a:r>
            <a:r>
              <a:rPr lang="pt-BR" b="1" dirty="0" smtClean="0">
                <a:sym typeface="Arial" pitchFamily="-112" charset="0"/>
              </a:rPr>
              <a:t>	7</a:t>
            </a:r>
          </a:p>
          <a:p>
            <a:pPr marL="533400" indent="-533400">
              <a:spcAft>
                <a:spcPct val="50000"/>
              </a:spcAft>
              <a:buClr>
                <a:srgbClr val="00539D"/>
              </a:buClr>
            </a:pPr>
            <a:r>
              <a:rPr lang="pt-BR" b="1" dirty="0">
                <a:solidFill>
                  <a:srgbClr val="00539D"/>
                </a:solidFill>
                <a:sym typeface="Arial" pitchFamily="-112" charset="0"/>
              </a:rPr>
              <a:t>D.</a:t>
            </a:r>
            <a:r>
              <a:rPr lang="pt-BR" b="1" dirty="0" smtClean="0">
                <a:sym typeface="Arial" pitchFamily="-112" charset="0"/>
              </a:rPr>
              <a:t>	-17</a:t>
            </a:r>
            <a:endParaRPr lang="pt-BR" b="1" dirty="0">
              <a:sym typeface="Arial" pitchFamily="-112" charset="0"/>
            </a:endParaRPr>
          </a:p>
        </p:txBody>
      </p:sp>
      <p:sp>
        <p:nvSpPr>
          <p:cNvPr id="190471" name="TPQuestion"/>
          <p:cNvSpPr>
            <a:spLocks noChangeArrowheads="1"/>
          </p:cNvSpPr>
          <p:nvPr/>
        </p:nvSpPr>
        <p:spPr bwMode="auto">
          <a:xfrm>
            <a:off x="685800" y="1600200"/>
            <a:ext cx="8020050" cy="457200"/>
          </a:xfrm>
          <a:prstGeom prst="rect">
            <a:avLst/>
          </a:prstGeom>
          <a:noFill/>
          <a:ln w="9525">
            <a:noFill/>
            <a:miter lim="800000"/>
            <a:headEnd/>
            <a:tailEnd/>
          </a:ln>
        </p:spPr>
        <p:txBody>
          <a:bodyPr>
            <a:prstTxWarp prst="textNoShape">
              <a:avLst/>
            </a:prstTxWarp>
          </a:bodyPr>
          <a:lstStyle/>
          <a:p>
            <a:pPr marL="342900">
              <a:spcBef>
                <a:spcPct val="0"/>
              </a:spcBef>
              <a:spcAft>
                <a:spcPct val="0"/>
              </a:spcAft>
            </a:pPr>
            <a:r>
              <a:rPr lang="en-US" sz="2400" b="1" dirty="0" smtClean="0">
                <a:solidFill>
                  <a:srgbClr val="00539D"/>
                </a:solidFill>
              </a:rPr>
              <a:t>Evaluate 3p – </a:t>
            </a:r>
            <a:r>
              <a:rPr lang="en-US" sz="2400" b="1" dirty="0" err="1" smtClean="0">
                <a:solidFill>
                  <a:srgbClr val="00539D"/>
                </a:solidFill>
              </a:rPr>
              <a:t>n</a:t>
            </a:r>
            <a:r>
              <a:rPr lang="en-US" sz="2400" b="1" dirty="0" smtClean="0">
                <a:solidFill>
                  <a:srgbClr val="00539D"/>
                </a:solidFill>
              </a:rPr>
              <a:t> + 4  if </a:t>
            </a:r>
            <a:r>
              <a:rPr lang="en-US" sz="2400" b="1" dirty="0" err="1" smtClean="0">
                <a:solidFill>
                  <a:srgbClr val="00539D"/>
                </a:solidFill>
              </a:rPr>
              <a:t>p</a:t>
            </a:r>
            <a:r>
              <a:rPr lang="en-US" sz="2400" b="1" dirty="0" smtClean="0">
                <a:solidFill>
                  <a:srgbClr val="00539D"/>
                </a:solidFill>
              </a:rPr>
              <a:t> = -3, </a:t>
            </a:r>
            <a:r>
              <a:rPr lang="en-US" sz="2400" b="1" dirty="0" err="1" smtClean="0">
                <a:solidFill>
                  <a:srgbClr val="00539D"/>
                </a:solidFill>
              </a:rPr>
              <a:t>n</a:t>
            </a:r>
            <a:r>
              <a:rPr lang="en-US" sz="2400" b="1" dirty="0" smtClean="0">
                <a:solidFill>
                  <a:srgbClr val="00539D"/>
                </a:solidFill>
              </a:rPr>
              <a:t> = 12</a:t>
            </a:r>
            <a:endParaRPr lang="en-US" sz="2400" dirty="0">
              <a:solidFill>
                <a:srgbClr val="00539D"/>
              </a:solidFill>
            </a:endParaRPr>
          </a:p>
        </p:txBody>
      </p:sp>
      <p:pic>
        <p:nvPicPr>
          <p:cNvPr id="361483" name="Picture 10" descr="Math NAV-FWD2">
            <a:hlinkClick r:id="" action="ppaction://hlinkshowjump?jump=nextslide" highlightClick="1"/>
          </p:cNvPr>
          <p:cNvPicPr>
            <a:picLocks noChangeAspect="1" noChangeArrowheads="1"/>
          </p:cNvPicPr>
          <p:nvPr/>
        </p:nvPicPr>
        <p:blipFill>
          <a:blip r:embed="rId8"/>
          <a:srcRect/>
          <a:stretch>
            <a:fillRect/>
          </a:stretch>
        </p:blipFill>
        <p:spPr bwMode="hidden">
          <a:xfrm>
            <a:off x="8180388" y="6465888"/>
            <a:ext cx="461962" cy="368300"/>
          </a:xfrm>
          <a:prstGeom prst="rect">
            <a:avLst/>
          </a:prstGeom>
          <a:noFill/>
          <a:ln w="9525">
            <a:noFill/>
            <a:miter lim="800000"/>
            <a:headEnd/>
            <a:tailEnd/>
          </a:ln>
        </p:spPr>
      </p:pic>
      <p:pic>
        <p:nvPicPr>
          <p:cNvPr id="361484" name="Picture 11" descr="Math NAV-BKD2">
            <a:hlinkClick r:id="" action="ppaction://hlinkshowjump?jump=previousslide" highlightClick="1"/>
          </p:cNvPr>
          <p:cNvPicPr>
            <a:picLocks noChangeAspect="1" noChangeArrowheads="1"/>
          </p:cNvPicPr>
          <p:nvPr/>
        </p:nvPicPr>
        <p:blipFill>
          <a:blip r:embed="rId9"/>
          <a:srcRect/>
          <a:stretch>
            <a:fillRect/>
          </a:stretch>
        </p:blipFill>
        <p:spPr bwMode="hidden">
          <a:xfrm>
            <a:off x="7708900" y="6465888"/>
            <a:ext cx="461963" cy="369887"/>
          </a:xfrm>
          <a:prstGeom prst="rect">
            <a:avLst/>
          </a:prstGeom>
          <a:noFill/>
          <a:ln w="9525">
            <a:noFill/>
            <a:miter lim="800000"/>
            <a:headEnd/>
            <a:tailEnd/>
          </a:ln>
        </p:spPr>
      </p:pic>
      <p:pic>
        <p:nvPicPr>
          <p:cNvPr id="361485" name="Picture 14" descr="Math NAV-LessBack2">
            <a:hlinkClick r:id="" action="ppaction://noaction" highlightClick="1"/>
          </p:cNvPr>
          <p:cNvPicPr>
            <a:picLocks noChangeAspect="1" noChangeArrowheads="1"/>
          </p:cNvPicPr>
          <p:nvPr/>
        </p:nvPicPr>
        <p:blipFill>
          <a:blip r:embed="rId10"/>
          <a:srcRect/>
          <a:stretch>
            <a:fillRect/>
          </a:stretch>
        </p:blipFill>
        <p:spPr bwMode="hidden">
          <a:xfrm>
            <a:off x="7239000" y="6465888"/>
            <a:ext cx="461963" cy="368300"/>
          </a:xfrm>
          <a:prstGeom prst="rect">
            <a:avLst/>
          </a:prstGeom>
          <a:noFill/>
          <a:ln w="9525">
            <a:noFill/>
            <a:miter lim="800000"/>
            <a:headEnd/>
            <a:tailEnd/>
          </a:ln>
        </p:spPr>
      </p:pic>
      <p:sp>
        <p:nvSpPr>
          <p:cNvPr id="361486" name="Text Box 15"/>
          <p:cNvSpPr txBox="1">
            <a:spLocks noChangeArrowheads="1"/>
          </p:cNvSpPr>
          <p:nvPr/>
        </p:nvSpPr>
        <p:spPr bwMode="auto">
          <a:xfrm>
            <a:off x="4848225" y="752475"/>
            <a:ext cx="2379653" cy="400110"/>
          </a:xfrm>
          <a:prstGeom prst="rect">
            <a:avLst/>
          </a:prstGeom>
          <a:noFill/>
          <a:ln w="9525">
            <a:noFill/>
            <a:miter lim="800000"/>
            <a:headEnd/>
            <a:tailEnd/>
          </a:ln>
        </p:spPr>
        <p:txBody>
          <a:bodyPr wrap="none">
            <a:prstTxWarp prst="textNoShape">
              <a:avLst/>
            </a:prstTxWarp>
            <a:spAutoFit/>
          </a:bodyPr>
          <a:lstStyle/>
          <a:p>
            <a:pPr>
              <a:lnSpc>
                <a:spcPct val="100000"/>
              </a:lnSpc>
              <a:spcBef>
                <a:spcPct val="0"/>
              </a:spcBef>
              <a:spcAft>
                <a:spcPct val="0"/>
              </a:spcAft>
            </a:pPr>
            <a:r>
              <a:rPr lang="en-US" sz="2000" b="1" dirty="0">
                <a:solidFill>
                  <a:srgbClr val="E01B22"/>
                </a:solidFill>
              </a:rPr>
              <a:t> (over Lesson 1</a:t>
            </a:r>
            <a:r>
              <a:rPr lang="en-US" sz="2000" b="1" dirty="0" smtClean="0">
                <a:solidFill>
                  <a:srgbClr val="E01B22"/>
                </a:solidFill>
              </a:rPr>
              <a:t>-2)</a:t>
            </a:r>
            <a:endParaRPr lang="en-US" sz="2000" b="1" dirty="0">
              <a:solidFill>
                <a:srgbClr val="E01B22"/>
              </a:solidFill>
            </a:endParaRPr>
          </a:p>
        </p:txBody>
      </p:sp>
      <p:pic>
        <p:nvPicPr>
          <p:cNvPr id="361487" name="Picture 16" descr="FiveMinuteCheck"/>
          <p:cNvPicPr>
            <a:picLocks noChangeAspect="1" noChangeArrowheads="1"/>
          </p:cNvPicPr>
          <p:nvPr/>
        </p:nvPicPr>
        <p:blipFill>
          <a:blip r:embed="rId11"/>
          <a:srcRect t="5835"/>
          <a:stretch>
            <a:fillRect/>
          </a:stretch>
        </p:blipFill>
        <p:spPr bwMode="auto">
          <a:xfrm>
            <a:off x="1255713" y="619125"/>
            <a:ext cx="3657600" cy="563563"/>
          </a:xfrm>
          <a:prstGeom prst="rect">
            <a:avLst/>
          </a:prstGeom>
          <a:noFill/>
          <a:ln w="9525">
            <a:noFill/>
            <a:miter lim="800000"/>
            <a:headEnd/>
            <a:tailEnd/>
          </a:ln>
        </p:spPr>
      </p:pic>
      <p:pic>
        <p:nvPicPr>
          <p:cNvPr id="19" name="Picture 8" descr="Example2"/>
          <p:cNvPicPr>
            <a:picLocks noChangeAspect="1" noChangeArrowheads="1"/>
          </p:cNvPicPr>
          <p:nvPr/>
        </p:nvPicPr>
        <p:blipFill>
          <a:blip r:embed="rId12"/>
          <a:srcRect/>
          <a:stretch>
            <a:fillRect/>
          </a:stretch>
        </p:blipFill>
        <p:spPr bwMode="auto">
          <a:xfrm>
            <a:off x="573088" y="1638300"/>
            <a:ext cx="457200" cy="457200"/>
          </a:xfrm>
          <a:prstGeom prst="rect">
            <a:avLst/>
          </a:prstGeom>
          <a:noFill/>
          <a:ln w="9525">
            <a:noFill/>
            <a:miter lim="800000"/>
            <a:headEnd/>
            <a:tailEnd/>
          </a:ln>
        </p:spPr>
      </p:pic>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ox(out)">
                                      <p:cBhvr>
                                        <p:cTn id="7" dur="500"/>
                                        <p:tgtEl>
                                          <p:spTgt spid="1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0471"/>
                                        </p:tgtEl>
                                        <p:attrNameLst>
                                          <p:attrName>style.visibility</p:attrName>
                                        </p:attrNameLst>
                                      </p:cBhvr>
                                      <p:to>
                                        <p:strVal val="visible"/>
                                      </p:to>
                                    </p:set>
                                    <p:animEffect transition="in" filter="wipe(left)">
                                      <p:cBhvr>
                                        <p:cTn id="11" dur="500"/>
                                        <p:tgtEl>
                                          <p:spTgt spid="190471"/>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90470"/>
                                        </p:tgtEl>
                                        <p:attrNameLst>
                                          <p:attrName>style.visibility</p:attrName>
                                        </p:attrNameLst>
                                      </p:cBhvr>
                                      <p:to>
                                        <p:strVal val="visible"/>
                                      </p:to>
                                    </p:set>
                                    <p:animEffect transition="in" filter="wipe(left)">
                                      <p:cBhvr>
                                        <p:cTn id="15" dur="500"/>
                                        <p:tgtEl>
                                          <p:spTgt spid="190470"/>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190469"/>
                                        </p:tgtEl>
                                        <p:attrNameLst>
                                          <p:attrName>style.visibility</p:attrName>
                                        </p:attrNameLst>
                                      </p:cBhvr>
                                      <p:to>
                                        <p:strVal val="visible"/>
                                      </p:to>
                                    </p:set>
                                    <p:animEffect transition="in" filter="box(in)">
                                      <p:cBhvr>
                                        <p:cTn id="20" dur="500"/>
                                        <p:tgtEl>
                                          <p:spTgt spid="1904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69" grpId="0" animBg="1"/>
      <p:bldP spid="190470" grpId="0" autoUpdateAnimBg="0"/>
      <p:bldP spid="190471" grpId="0" autoUpdateAnimBg="0"/>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20"/>
          <p:cNvGrpSpPr>
            <a:grpSpLocks/>
          </p:cNvGrpSpPr>
          <p:nvPr/>
        </p:nvGrpSpPr>
        <p:grpSpPr bwMode="auto">
          <a:xfrm>
            <a:off x="0" y="0"/>
            <a:ext cx="9144000" cy="6858000"/>
            <a:chOff x="0" y="0"/>
            <a:chExt cx="5760" cy="4320"/>
          </a:xfrm>
        </p:grpSpPr>
        <p:pic>
          <p:nvPicPr>
            <p:cNvPr id="369680" name="Picture 21" descr="Math Proto Interface2"/>
            <p:cNvPicPr>
              <a:picLocks noChangeArrowheads="1"/>
            </p:cNvPicPr>
            <p:nvPr/>
          </p:nvPicPr>
          <p:blipFill>
            <a:blip r:embed="rId6"/>
            <a:srcRect/>
            <a:stretch>
              <a:fillRect/>
            </a:stretch>
          </p:blipFill>
          <p:spPr bwMode="hidden">
            <a:xfrm>
              <a:off x="0" y="0"/>
              <a:ext cx="5760" cy="4320"/>
            </a:xfrm>
            <a:prstGeom prst="rect">
              <a:avLst/>
            </a:prstGeom>
            <a:noFill/>
            <a:ln w="9525">
              <a:noFill/>
              <a:miter lim="800000"/>
              <a:headEnd/>
              <a:tailEnd/>
            </a:ln>
          </p:spPr>
        </p:pic>
        <p:pic>
          <p:nvPicPr>
            <p:cNvPr id="369681" name="Picture 22" descr="Ch01 Ch Header"/>
            <p:cNvPicPr>
              <a:picLocks noChangeAspect="1" noChangeArrowheads="1"/>
            </p:cNvPicPr>
            <p:nvPr/>
          </p:nvPicPr>
          <p:blipFill>
            <a:blip r:embed="rId7"/>
            <a:srcRect/>
            <a:stretch>
              <a:fillRect/>
            </a:stretch>
          </p:blipFill>
          <p:spPr bwMode="hidden">
            <a:xfrm>
              <a:off x="0" y="0"/>
              <a:ext cx="5760" cy="765"/>
            </a:xfrm>
            <a:prstGeom prst="rect">
              <a:avLst/>
            </a:prstGeom>
            <a:noFill/>
            <a:ln w="9525">
              <a:noFill/>
              <a:miter lim="800000"/>
              <a:headEnd/>
              <a:tailEnd/>
            </a:ln>
          </p:spPr>
        </p:pic>
      </p:grpSp>
      <p:sp>
        <p:nvSpPr>
          <p:cNvPr id="369668" name="TPAnswers"/>
          <p:cNvSpPr>
            <a:spLocks noGrp="1" noChangeArrowheads="1"/>
          </p:cNvSpPr>
          <p:nvPr>
            <p:ph type="body" idx="1"/>
            <p:custDataLst>
              <p:tags r:id="rId2"/>
            </p:custDataLst>
          </p:nvPr>
        </p:nvSpPr>
        <p:spPr bwMode="hidden">
          <a:xfrm>
            <a:off x="7162800" y="4495800"/>
            <a:ext cx="1447800" cy="1524000"/>
          </a:xfrm>
        </p:spPr>
        <p:txBody>
          <a:bodyPr/>
          <a:lstStyle/>
          <a:p>
            <a:pPr marL="609600" indent="-609600" eaLnBrk="1" hangingPunct="1">
              <a:buFontTx/>
              <a:buAutoNum type="alphaUcPeriod"/>
            </a:pPr>
            <a:r>
              <a:rPr lang="en-US" sz="2000">
                <a:solidFill>
                  <a:schemeClr val="bg1"/>
                </a:solidFill>
              </a:rPr>
              <a:t>A</a:t>
            </a:r>
          </a:p>
          <a:p>
            <a:pPr marL="609600" indent="-609600" eaLnBrk="1" hangingPunct="1">
              <a:buFontTx/>
              <a:buAutoNum type="alphaUcPeriod"/>
            </a:pPr>
            <a:r>
              <a:rPr lang="en-US" sz="2000">
                <a:solidFill>
                  <a:schemeClr val="bg1"/>
                </a:solidFill>
              </a:rPr>
              <a:t>B</a:t>
            </a:r>
          </a:p>
          <a:p>
            <a:pPr marL="609600" indent="-609600" eaLnBrk="1" hangingPunct="1">
              <a:buFontTx/>
              <a:buAutoNum type="alphaUcPeriod"/>
            </a:pPr>
            <a:r>
              <a:rPr lang="en-US" sz="2000">
                <a:solidFill>
                  <a:schemeClr val="bg1"/>
                </a:solidFill>
              </a:rPr>
              <a:t>C</a:t>
            </a:r>
          </a:p>
          <a:p>
            <a:pPr marL="609600" indent="-609600" eaLnBrk="1" hangingPunct="1">
              <a:buFontTx/>
              <a:buAutoNum type="alphaUcPeriod"/>
            </a:pPr>
            <a:r>
              <a:rPr lang="en-US" sz="2000">
                <a:solidFill>
                  <a:schemeClr val="bg1"/>
                </a:solidFill>
              </a:rPr>
              <a:t>D</a:t>
            </a:r>
          </a:p>
        </p:txBody>
      </p:sp>
      <p:sp>
        <p:nvSpPr>
          <p:cNvPr id="195589" name="Oval 5"/>
          <p:cNvSpPr>
            <a:spLocks noChangeArrowheads="1"/>
          </p:cNvSpPr>
          <p:nvPr/>
        </p:nvSpPr>
        <p:spPr bwMode="auto">
          <a:xfrm>
            <a:off x="1020051" y="2411413"/>
            <a:ext cx="404812" cy="404812"/>
          </a:xfrm>
          <a:prstGeom prst="ellipse">
            <a:avLst/>
          </a:prstGeom>
          <a:solidFill>
            <a:srgbClr val="FFCC00"/>
          </a:solidFill>
          <a:ln w="25400">
            <a:solidFill>
              <a:srgbClr val="E01B22"/>
            </a:solidFill>
            <a:round/>
            <a:headEnd/>
            <a:tailEnd/>
          </a:ln>
        </p:spPr>
        <p:txBody>
          <a:bodyPr wrap="none" anchor="ctr">
            <a:prstTxWarp prst="textNoShape">
              <a:avLst/>
            </a:prstTxWarp>
          </a:bodyPr>
          <a:lstStyle/>
          <a:p>
            <a:endParaRPr lang="en-US"/>
          </a:p>
        </p:txBody>
      </p:sp>
      <p:pic>
        <p:nvPicPr>
          <p:cNvPr id="369673" name="Picture 10" descr="Math NAV-FWD2">
            <a:hlinkClick r:id="" action="ppaction://hlinkshowjump?jump=nextslide" highlightClick="1"/>
          </p:cNvPr>
          <p:cNvPicPr>
            <a:picLocks noChangeAspect="1" noChangeArrowheads="1"/>
          </p:cNvPicPr>
          <p:nvPr/>
        </p:nvPicPr>
        <p:blipFill>
          <a:blip r:embed="rId8"/>
          <a:srcRect/>
          <a:stretch>
            <a:fillRect/>
          </a:stretch>
        </p:blipFill>
        <p:spPr bwMode="hidden">
          <a:xfrm>
            <a:off x="8180388" y="6465888"/>
            <a:ext cx="461962" cy="368300"/>
          </a:xfrm>
          <a:prstGeom prst="rect">
            <a:avLst/>
          </a:prstGeom>
          <a:noFill/>
          <a:ln w="9525">
            <a:noFill/>
            <a:miter lim="800000"/>
            <a:headEnd/>
            <a:tailEnd/>
          </a:ln>
        </p:spPr>
      </p:pic>
      <p:pic>
        <p:nvPicPr>
          <p:cNvPr id="369674" name="Picture 11" descr="Math NAV-BKD2DEAD">
            <a:hlinkClick r:id="" action="ppaction://noaction" highlightClick="1"/>
          </p:cNvPr>
          <p:cNvPicPr>
            <a:picLocks noChangeAspect="1" noChangeArrowheads="1"/>
          </p:cNvPicPr>
          <p:nvPr/>
        </p:nvPicPr>
        <p:blipFill>
          <a:blip r:embed="rId9"/>
          <a:srcRect/>
          <a:stretch>
            <a:fillRect/>
          </a:stretch>
        </p:blipFill>
        <p:spPr bwMode="hidden">
          <a:xfrm>
            <a:off x="7708900" y="6465888"/>
            <a:ext cx="461963" cy="369887"/>
          </a:xfrm>
          <a:prstGeom prst="rect">
            <a:avLst/>
          </a:prstGeom>
          <a:noFill/>
          <a:ln w="9525">
            <a:noFill/>
            <a:miter lim="800000"/>
            <a:headEnd/>
            <a:tailEnd/>
          </a:ln>
        </p:spPr>
      </p:pic>
      <p:pic>
        <p:nvPicPr>
          <p:cNvPr id="369675" name="Picture 17" descr="Math NAV-LessBack2">
            <a:hlinkClick r:id="" action="ppaction://noaction" highlightClick="1"/>
          </p:cNvPr>
          <p:cNvPicPr>
            <a:picLocks noChangeAspect="1" noChangeArrowheads="1"/>
          </p:cNvPicPr>
          <p:nvPr/>
        </p:nvPicPr>
        <p:blipFill>
          <a:blip r:embed="rId10"/>
          <a:srcRect/>
          <a:stretch>
            <a:fillRect/>
          </a:stretch>
        </p:blipFill>
        <p:spPr bwMode="hidden">
          <a:xfrm>
            <a:off x="7239000" y="6465888"/>
            <a:ext cx="461963" cy="368300"/>
          </a:xfrm>
          <a:prstGeom prst="rect">
            <a:avLst/>
          </a:prstGeom>
          <a:noFill/>
          <a:ln w="9525">
            <a:noFill/>
            <a:miter lim="800000"/>
            <a:headEnd/>
            <a:tailEnd/>
          </a:ln>
        </p:spPr>
      </p:pic>
      <p:sp>
        <p:nvSpPr>
          <p:cNvPr id="369676" name="Text Box 18"/>
          <p:cNvSpPr txBox="1">
            <a:spLocks noChangeArrowheads="1"/>
          </p:cNvSpPr>
          <p:nvPr/>
        </p:nvSpPr>
        <p:spPr bwMode="auto">
          <a:xfrm>
            <a:off x="4848225" y="752475"/>
            <a:ext cx="2355850" cy="396875"/>
          </a:xfrm>
          <a:prstGeom prst="rect">
            <a:avLst/>
          </a:prstGeom>
          <a:noFill/>
          <a:ln w="9525">
            <a:noFill/>
            <a:miter lim="800000"/>
            <a:headEnd/>
            <a:tailEnd/>
          </a:ln>
        </p:spPr>
        <p:txBody>
          <a:bodyPr wrap="none">
            <a:prstTxWarp prst="textNoShape">
              <a:avLst/>
            </a:prstTxWarp>
            <a:spAutoFit/>
          </a:bodyPr>
          <a:lstStyle/>
          <a:p>
            <a:pPr>
              <a:lnSpc>
                <a:spcPct val="100000"/>
              </a:lnSpc>
              <a:spcBef>
                <a:spcPct val="0"/>
              </a:spcBef>
              <a:spcAft>
                <a:spcPct val="0"/>
              </a:spcAft>
            </a:pPr>
            <a:r>
              <a:rPr lang="en-US" sz="2000" b="1">
                <a:solidFill>
                  <a:srgbClr val="E01B22"/>
                </a:solidFill>
              </a:rPr>
              <a:t> (over Lesson 1-2)</a:t>
            </a:r>
          </a:p>
        </p:txBody>
      </p:sp>
      <p:pic>
        <p:nvPicPr>
          <p:cNvPr id="369677" name="Picture 19" descr="FiveMinuteCheck"/>
          <p:cNvPicPr>
            <a:picLocks noChangeAspect="1" noChangeArrowheads="1"/>
          </p:cNvPicPr>
          <p:nvPr/>
        </p:nvPicPr>
        <p:blipFill>
          <a:blip r:embed="rId11"/>
          <a:srcRect t="5835"/>
          <a:stretch>
            <a:fillRect/>
          </a:stretch>
        </p:blipFill>
        <p:spPr bwMode="auto">
          <a:xfrm>
            <a:off x="1255713" y="619125"/>
            <a:ext cx="3657600" cy="563563"/>
          </a:xfrm>
          <a:prstGeom prst="rect">
            <a:avLst/>
          </a:prstGeom>
          <a:noFill/>
          <a:ln w="9525">
            <a:noFill/>
            <a:miter lim="800000"/>
            <a:headEnd/>
            <a:tailEnd/>
          </a:ln>
        </p:spPr>
      </p:pic>
      <p:sp>
        <p:nvSpPr>
          <p:cNvPr id="195590" name="TPAnswers"/>
          <p:cNvSpPr>
            <a:spLocks noChangeArrowheads="1"/>
          </p:cNvSpPr>
          <p:nvPr>
            <p:custDataLst>
              <p:tags r:id="rId3"/>
            </p:custDataLst>
          </p:nvPr>
        </p:nvSpPr>
        <p:spPr bwMode="auto">
          <a:xfrm>
            <a:off x="1057275" y="2400300"/>
            <a:ext cx="2790825" cy="3225800"/>
          </a:xfrm>
          <a:prstGeom prst="rect">
            <a:avLst/>
          </a:prstGeom>
          <a:noFill/>
          <a:ln w="9525">
            <a:noFill/>
            <a:miter lim="800000"/>
            <a:headEnd/>
            <a:tailEnd/>
          </a:ln>
        </p:spPr>
        <p:txBody>
          <a:bodyPr>
            <a:prstTxWarp prst="textNoShape">
              <a:avLst/>
            </a:prstTxWarp>
            <a:spAutoFit/>
          </a:bodyPr>
          <a:lstStyle/>
          <a:p>
            <a:pPr marL="533400" indent="-533400">
              <a:spcBef>
                <a:spcPct val="83000"/>
              </a:spcBef>
              <a:spcAft>
                <a:spcPct val="83000"/>
              </a:spcAft>
              <a:buClr>
                <a:srgbClr val="00539D"/>
              </a:buClr>
            </a:pPr>
            <a:r>
              <a:rPr lang="pt-BR" b="1">
                <a:solidFill>
                  <a:srgbClr val="00539D"/>
                </a:solidFill>
                <a:sym typeface="Arial" pitchFamily="-112" charset="0"/>
              </a:rPr>
              <a:t>A.</a:t>
            </a:r>
            <a:r>
              <a:rPr lang="pt-BR" b="1">
                <a:sym typeface="Arial" pitchFamily="-112" charset="0"/>
              </a:rPr>
              <a:t>	14</a:t>
            </a:r>
          </a:p>
          <a:p>
            <a:pPr marL="533400" indent="-533400">
              <a:spcBef>
                <a:spcPct val="83000"/>
              </a:spcBef>
              <a:spcAft>
                <a:spcPct val="83000"/>
              </a:spcAft>
              <a:buClr>
                <a:srgbClr val="00539D"/>
              </a:buClr>
            </a:pPr>
            <a:r>
              <a:rPr lang="pt-BR" b="1">
                <a:solidFill>
                  <a:srgbClr val="00539D"/>
                </a:solidFill>
                <a:sym typeface="Arial" pitchFamily="-112" charset="0"/>
              </a:rPr>
              <a:t>B.</a:t>
            </a:r>
            <a:r>
              <a:rPr lang="pt-BR" b="1">
                <a:sym typeface="Arial" pitchFamily="-112" charset="0"/>
              </a:rPr>
              <a:t>	5</a:t>
            </a:r>
          </a:p>
          <a:p>
            <a:pPr marL="533400" indent="-533400">
              <a:spcBef>
                <a:spcPct val="83000"/>
              </a:spcBef>
              <a:spcAft>
                <a:spcPct val="83000"/>
              </a:spcAft>
              <a:buClr>
                <a:srgbClr val="00539D"/>
              </a:buClr>
            </a:pPr>
            <a:r>
              <a:rPr lang="pt-BR" b="1">
                <a:solidFill>
                  <a:srgbClr val="00539D"/>
                </a:solidFill>
                <a:sym typeface="Arial" pitchFamily="-112" charset="0"/>
              </a:rPr>
              <a:t>C.</a:t>
            </a:r>
            <a:r>
              <a:rPr lang="pt-BR" b="1">
                <a:sym typeface="Arial" pitchFamily="-112" charset="0"/>
              </a:rPr>
              <a:t>	8</a:t>
            </a:r>
          </a:p>
          <a:p>
            <a:pPr marL="533400" indent="-533400">
              <a:spcBef>
                <a:spcPct val="83000"/>
              </a:spcBef>
              <a:spcAft>
                <a:spcPct val="83000"/>
              </a:spcAft>
              <a:buClr>
                <a:srgbClr val="00539D"/>
              </a:buClr>
            </a:pPr>
            <a:r>
              <a:rPr lang="pt-BR" b="1">
                <a:solidFill>
                  <a:srgbClr val="00539D"/>
                </a:solidFill>
                <a:sym typeface="Arial" pitchFamily="-112" charset="0"/>
              </a:rPr>
              <a:t>D.</a:t>
            </a:r>
            <a:r>
              <a:rPr lang="pt-BR" b="1">
                <a:sym typeface="Arial" pitchFamily="-112" charset="0"/>
              </a:rPr>
              <a:t>	12</a:t>
            </a:r>
          </a:p>
        </p:txBody>
      </p:sp>
      <p:sp>
        <p:nvSpPr>
          <p:cNvPr id="195591" name="TPQuestion"/>
          <p:cNvSpPr>
            <a:spLocks noChangeArrowheads="1"/>
          </p:cNvSpPr>
          <p:nvPr/>
        </p:nvSpPr>
        <p:spPr bwMode="auto">
          <a:xfrm>
            <a:off x="685800" y="1600200"/>
            <a:ext cx="8020050" cy="461665"/>
          </a:xfrm>
          <a:prstGeom prst="rect">
            <a:avLst/>
          </a:prstGeom>
          <a:noFill/>
          <a:ln w="9525">
            <a:noFill/>
            <a:miter lim="800000"/>
            <a:headEnd/>
            <a:tailEnd/>
          </a:ln>
        </p:spPr>
        <p:txBody>
          <a:bodyPr>
            <a:prstTxWarp prst="textNoShape">
              <a:avLst/>
            </a:prstTxWarp>
            <a:spAutoFit/>
          </a:bodyPr>
          <a:lstStyle/>
          <a:p>
            <a:pPr marL="342900">
              <a:spcBef>
                <a:spcPct val="0"/>
              </a:spcBef>
              <a:spcAft>
                <a:spcPct val="0"/>
              </a:spcAft>
            </a:pPr>
            <a:r>
              <a:rPr lang="en-US" sz="2400" b="1" dirty="0">
                <a:solidFill>
                  <a:srgbClr val="00539D"/>
                </a:solidFill>
                <a:ea typeface="Times New Roman" pitchFamily="-112" charset="0"/>
                <a:cs typeface="Times New Roman" pitchFamily="-112" charset="0"/>
              </a:rPr>
              <a:t>Evaluate 2</a:t>
            </a:r>
            <a:r>
              <a:rPr lang="en-US" sz="2400" b="1" i="1" dirty="0">
                <a:solidFill>
                  <a:srgbClr val="00539D"/>
                </a:solidFill>
                <a:ea typeface="Times New Roman" pitchFamily="-112" charset="0"/>
                <a:cs typeface="Times New Roman" pitchFamily="-112" charset="0"/>
              </a:rPr>
              <a:t>x</a:t>
            </a:r>
            <a:r>
              <a:rPr lang="en-US" sz="2400" b="1" dirty="0">
                <a:solidFill>
                  <a:srgbClr val="00539D"/>
                </a:solidFill>
                <a:ea typeface="Times New Roman" pitchFamily="-112" charset="0"/>
                <a:cs typeface="Times New Roman" pitchFamily="-112" charset="0"/>
              </a:rPr>
              <a:t> + </a:t>
            </a:r>
            <a:r>
              <a:rPr lang="en-US" sz="2400" b="1" i="1" dirty="0" err="1" smtClean="0">
                <a:solidFill>
                  <a:srgbClr val="00539D"/>
                </a:solidFill>
                <a:ea typeface="Times New Roman" pitchFamily="-112" charset="0"/>
                <a:cs typeface="Times New Roman" pitchFamily="-112" charset="0"/>
              </a:rPr>
              <a:t>y</a:t>
            </a:r>
            <a:r>
              <a:rPr lang="en-US" sz="2400" b="1" i="1" dirty="0" smtClean="0">
                <a:solidFill>
                  <a:srgbClr val="00539D"/>
                </a:solidFill>
                <a:ea typeface="Times New Roman" pitchFamily="-112" charset="0"/>
                <a:cs typeface="Times New Roman" pitchFamily="-112" charset="0"/>
              </a:rPr>
              <a:t>  </a:t>
            </a:r>
            <a:r>
              <a:rPr lang="en-US" sz="2400" b="1" dirty="0" smtClean="0">
                <a:solidFill>
                  <a:srgbClr val="00539D"/>
                </a:solidFill>
                <a:ea typeface="Times New Roman" pitchFamily="-112" charset="0"/>
                <a:cs typeface="Times New Roman" pitchFamily="-112" charset="0"/>
              </a:rPr>
              <a:t> </a:t>
            </a:r>
            <a:r>
              <a:rPr lang="en-US" sz="2400" b="1" dirty="0">
                <a:solidFill>
                  <a:srgbClr val="00539D"/>
                </a:solidFill>
                <a:ea typeface="Times New Roman" pitchFamily="-112" charset="0"/>
                <a:cs typeface="Times New Roman" pitchFamily="-112" charset="0"/>
              </a:rPr>
              <a:t>if </a:t>
            </a:r>
            <a:r>
              <a:rPr lang="en-US" sz="2400" b="1" i="1" dirty="0" err="1">
                <a:solidFill>
                  <a:srgbClr val="00539D"/>
                </a:solidFill>
                <a:ea typeface="Times New Roman" pitchFamily="-112" charset="0"/>
                <a:cs typeface="Times New Roman" pitchFamily="-112" charset="0"/>
              </a:rPr>
              <a:t>x</a:t>
            </a:r>
            <a:r>
              <a:rPr lang="en-US" sz="2400" b="1" dirty="0">
                <a:solidFill>
                  <a:srgbClr val="00539D"/>
                </a:solidFill>
                <a:ea typeface="Times New Roman" pitchFamily="-112" charset="0"/>
                <a:cs typeface="Times New Roman" pitchFamily="-112" charset="0"/>
              </a:rPr>
              <a:t> = 3 and </a:t>
            </a:r>
            <a:r>
              <a:rPr lang="en-US" sz="2400" b="1" i="1" dirty="0" err="1">
                <a:solidFill>
                  <a:srgbClr val="00539D"/>
                </a:solidFill>
                <a:ea typeface="Times New Roman" pitchFamily="-112" charset="0"/>
                <a:cs typeface="Times New Roman" pitchFamily="-112" charset="0"/>
              </a:rPr>
              <a:t>y</a:t>
            </a:r>
            <a:r>
              <a:rPr lang="en-US" sz="2400" b="1" dirty="0">
                <a:solidFill>
                  <a:srgbClr val="00539D"/>
                </a:solidFill>
                <a:ea typeface="Times New Roman" pitchFamily="-112" charset="0"/>
                <a:cs typeface="Times New Roman" pitchFamily="-112" charset="0"/>
              </a:rPr>
              <a:t> = 8.</a:t>
            </a:r>
          </a:p>
        </p:txBody>
      </p:sp>
      <p:pic>
        <p:nvPicPr>
          <p:cNvPr id="15" name="Picture 8" descr="Example3"/>
          <p:cNvPicPr>
            <a:picLocks noChangeAspect="1" noChangeArrowheads="1"/>
          </p:cNvPicPr>
          <p:nvPr/>
        </p:nvPicPr>
        <p:blipFill>
          <a:blip r:embed="rId12"/>
          <a:srcRect/>
          <a:stretch>
            <a:fillRect/>
          </a:stretch>
        </p:blipFill>
        <p:spPr bwMode="auto">
          <a:xfrm>
            <a:off x="573088" y="1638300"/>
            <a:ext cx="457200" cy="457200"/>
          </a:xfrm>
          <a:prstGeom prst="rect">
            <a:avLst/>
          </a:prstGeom>
          <a:noFill/>
          <a:ln w="9525">
            <a:noFill/>
            <a:miter lim="800000"/>
            <a:headEnd/>
            <a:tailEnd/>
          </a:ln>
        </p:spPr>
      </p:pic>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ox(out)">
                                      <p:cBhvr>
                                        <p:cTn id="7" dur="500"/>
                                        <p:tgtEl>
                                          <p:spTgt spid="1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5591"/>
                                        </p:tgtEl>
                                        <p:attrNameLst>
                                          <p:attrName>style.visibility</p:attrName>
                                        </p:attrNameLst>
                                      </p:cBhvr>
                                      <p:to>
                                        <p:strVal val="visible"/>
                                      </p:to>
                                    </p:set>
                                    <p:animEffect transition="in" filter="wipe(left)">
                                      <p:cBhvr>
                                        <p:cTn id="11" dur="500"/>
                                        <p:tgtEl>
                                          <p:spTgt spid="195591"/>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95590"/>
                                        </p:tgtEl>
                                        <p:attrNameLst>
                                          <p:attrName>style.visibility</p:attrName>
                                        </p:attrNameLst>
                                      </p:cBhvr>
                                      <p:to>
                                        <p:strVal val="visible"/>
                                      </p:to>
                                    </p:set>
                                    <p:animEffect transition="in" filter="wipe(left)">
                                      <p:cBhvr>
                                        <p:cTn id="15" dur="500"/>
                                        <p:tgtEl>
                                          <p:spTgt spid="195590"/>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195589"/>
                                        </p:tgtEl>
                                        <p:attrNameLst>
                                          <p:attrName>style.visibility</p:attrName>
                                        </p:attrNameLst>
                                      </p:cBhvr>
                                      <p:to>
                                        <p:strVal val="visible"/>
                                      </p:to>
                                    </p:set>
                                    <p:animEffect transition="in" filter="box(in)">
                                      <p:cBhvr>
                                        <p:cTn id="20" dur="500"/>
                                        <p:tgtEl>
                                          <p:spTgt spid="1955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89" grpId="0" animBg="1"/>
      <p:bldP spid="195590" grpId="0" autoUpdateAnimBg="0"/>
      <p:bldP spid="195591" grpId="0" autoUpdateAnimBg="0"/>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18"/>
          <p:cNvGrpSpPr>
            <a:grpSpLocks/>
          </p:cNvGrpSpPr>
          <p:nvPr/>
        </p:nvGrpSpPr>
        <p:grpSpPr bwMode="auto">
          <a:xfrm>
            <a:off x="0" y="0"/>
            <a:ext cx="9144000" cy="6858000"/>
            <a:chOff x="0" y="0"/>
            <a:chExt cx="5760" cy="4320"/>
          </a:xfrm>
        </p:grpSpPr>
        <p:pic>
          <p:nvPicPr>
            <p:cNvPr id="371728" name="Picture 19" descr="Math Proto Interface2"/>
            <p:cNvPicPr>
              <a:picLocks noChangeArrowheads="1"/>
            </p:cNvPicPr>
            <p:nvPr/>
          </p:nvPicPr>
          <p:blipFill>
            <a:blip r:embed="rId6"/>
            <a:srcRect/>
            <a:stretch>
              <a:fillRect/>
            </a:stretch>
          </p:blipFill>
          <p:spPr bwMode="hidden">
            <a:xfrm>
              <a:off x="0" y="0"/>
              <a:ext cx="5760" cy="4320"/>
            </a:xfrm>
            <a:prstGeom prst="rect">
              <a:avLst/>
            </a:prstGeom>
            <a:noFill/>
            <a:ln w="9525">
              <a:noFill/>
              <a:miter lim="800000"/>
              <a:headEnd/>
              <a:tailEnd/>
            </a:ln>
          </p:spPr>
        </p:pic>
        <p:pic>
          <p:nvPicPr>
            <p:cNvPr id="371729" name="Picture 20" descr="Ch01 Ch Header"/>
            <p:cNvPicPr>
              <a:picLocks noChangeAspect="1" noChangeArrowheads="1"/>
            </p:cNvPicPr>
            <p:nvPr/>
          </p:nvPicPr>
          <p:blipFill>
            <a:blip r:embed="rId7"/>
            <a:srcRect/>
            <a:stretch>
              <a:fillRect/>
            </a:stretch>
          </p:blipFill>
          <p:spPr bwMode="hidden">
            <a:xfrm>
              <a:off x="0" y="0"/>
              <a:ext cx="5760" cy="765"/>
            </a:xfrm>
            <a:prstGeom prst="rect">
              <a:avLst/>
            </a:prstGeom>
            <a:noFill/>
            <a:ln w="9525">
              <a:noFill/>
              <a:miter lim="800000"/>
              <a:headEnd/>
              <a:tailEnd/>
            </a:ln>
          </p:spPr>
        </p:pic>
      </p:grpSp>
      <p:sp>
        <p:nvSpPr>
          <p:cNvPr id="371717" name="TPAnswers"/>
          <p:cNvSpPr>
            <a:spLocks noGrp="1" noChangeArrowheads="1"/>
          </p:cNvSpPr>
          <p:nvPr>
            <p:ph type="body" idx="1"/>
            <p:custDataLst>
              <p:tags r:id="rId2"/>
            </p:custDataLst>
          </p:nvPr>
        </p:nvSpPr>
        <p:spPr bwMode="hidden">
          <a:xfrm>
            <a:off x="6324600" y="3962400"/>
            <a:ext cx="1447800" cy="1524000"/>
          </a:xfrm>
        </p:spPr>
        <p:txBody>
          <a:bodyPr/>
          <a:lstStyle/>
          <a:p>
            <a:pPr marL="609600" indent="-609600" eaLnBrk="1" hangingPunct="1">
              <a:buFontTx/>
              <a:buAutoNum type="arabicPeriod"/>
            </a:pPr>
            <a:r>
              <a:rPr lang="en-US" sz="2000">
                <a:solidFill>
                  <a:schemeClr val="bg1"/>
                </a:solidFill>
              </a:rPr>
              <a:t>A</a:t>
            </a:r>
          </a:p>
          <a:p>
            <a:pPr marL="609600" indent="-609600" eaLnBrk="1" hangingPunct="1">
              <a:buFontTx/>
              <a:buAutoNum type="arabicPeriod"/>
            </a:pPr>
            <a:r>
              <a:rPr lang="en-US" sz="2000">
                <a:solidFill>
                  <a:schemeClr val="bg1"/>
                </a:solidFill>
              </a:rPr>
              <a:t>B</a:t>
            </a:r>
          </a:p>
          <a:p>
            <a:pPr marL="609600" indent="-609600" eaLnBrk="1" hangingPunct="1">
              <a:buFontTx/>
              <a:buAutoNum type="arabicPeriod"/>
            </a:pPr>
            <a:r>
              <a:rPr lang="en-US" sz="2000">
                <a:solidFill>
                  <a:schemeClr val="bg1"/>
                </a:solidFill>
              </a:rPr>
              <a:t>C</a:t>
            </a:r>
          </a:p>
          <a:p>
            <a:pPr marL="609600" indent="-609600" eaLnBrk="1" hangingPunct="1">
              <a:buFontTx/>
              <a:buAutoNum type="arabicPeriod"/>
            </a:pPr>
            <a:r>
              <a:rPr lang="en-US" sz="2000">
                <a:solidFill>
                  <a:schemeClr val="bg1"/>
                </a:solidFill>
              </a:rPr>
              <a:t>D</a:t>
            </a:r>
          </a:p>
        </p:txBody>
      </p:sp>
      <p:sp>
        <p:nvSpPr>
          <p:cNvPr id="196613" name="Oval 5"/>
          <p:cNvSpPr>
            <a:spLocks noChangeArrowheads="1"/>
          </p:cNvSpPr>
          <p:nvPr/>
        </p:nvSpPr>
        <p:spPr bwMode="auto">
          <a:xfrm>
            <a:off x="1031492" y="4602432"/>
            <a:ext cx="404812" cy="404813"/>
          </a:xfrm>
          <a:prstGeom prst="ellipse">
            <a:avLst/>
          </a:prstGeom>
          <a:solidFill>
            <a:srgbClr val="FFCC00"/>
          </a:solidFill>
          <a:ln w="25400">
            <a:solidFill>
              <a:srgbClr val="E01B22"/>
            </a:solidFill>
            <a:round/>
            <a:headEnd/>
            <a:tailEnd/>
          </a:ln>
        </p:spPr>
        <p:txBody>
          <a:bodyPr wrap="none" anchor="ctr">
            <a:prstTxWarp prst="textNoShape">
              <a:avLst/>
            </a:prstTxWarp>
          </a:bodyPr>
          <a:lstStyle/>
          <a:p>
            <a:endParaRPr lang="en-US"/>
          </a:p>
        </p:txBody>
      </p:sp>
      <p:sp>
        <p:nvSpPr>
          <p:cNvPr id="196614" name="TPAnswers"/>
          <p:cNvSpPr>
            <a:spLocks noChangeArrowheads="1"/>
          </p:cNvSpPr>
          <p:nvPr>
            <p:custDataLst>
              <p:tags r:id="rId3"/>
            </p:custDataLst>
          </p:nvPr>
        </p:nvSpPr>
        <p:spPr bwMode="auto">
          <a:xfrm>
            <a:off x="1066800" y="2400300"/>
            <a:ext cx="2790825" cy="3371850"/>
          </a:xfrm>
          <a:prstGeom prst="rect">
            <a:avLst/>
          </a:prstGeom>
          <a:noFill/>
          <a:ln w="9525">
            <a:noFill/>
            <a:miter lim="800000"/>
            <a:headEnd/>
            <a:tailEnd/>
          </a:ln>
        </p:spPr>
        <p:txBody>
          <a:bodyPr>
            <a:prstTxWarp prst="textNoShape">
              <a:avLst/>
            </a:prstTxWarp>
          </a:bodyPr>
          <a:lstStyle/>
          <a:p>
            <a:pPr marL="533400" indent="-533400">
              <a:spcBef>
                <a:spcPct val="83000"/>
              </a:spcBef>
              <a:spcAft>
                <a:spcPct val="83000"/>
              </a:spcAft>
              <a:buClr>
                <a:srgbClr val="00539D"/>
              </a:buClr>
            </a:pPr>
            <a:r>
              <a:rPr lang="pt-BR" b="1">
                <a:solidFill>
                  <a:srgbClr val="00539D"/>
                </a:solidFill>
                <a:sym typeface="Arial" pitchFamily="-112" charset="0"/>
              </a:rPr>
              <a:t>A.</a:t>
            </a:r>
            <a:r>
              <a:rPr lang="pt-BR" b="1">
                <a:sym typeface="Arial" pitchFamily="-112" charset="0"/>
              </a:rPr>
              <a:t>	40</a:t>
            </a:r>
          </a:p>
          <a:p>
            <a:pPr marL="533400" indent="-533400">
              <a:spcBef>
                <a:spcPct val="83000"/>
              </a:spcBef>
              <a:spcAft>
                <a:spcPct val="83000"/>
              </a:spcAft>
              <a:buClr>
                <a:srgbClr val="00539D"/>
              </a:buClr>
            </a:pPr>
            <a:r>
              <a:rPr lang="pt-BR" b="1">
                <a:solidFill>
                  <a:srgbClr val="00539D"/>
                </a:solidFill>
                <a:sym typeface="Arial" pitchFamily="-112" charset="0"/>
              </a:rPr>
              <a:t>B.</a:t>
            </a:r>
            <a:r>
              <a:rPr lang="pt-BR" b="1">
                <a:sym typeface="Arial" pitchFamily="-112" charset="0"/>
              </a:rPr>
              <a:t>	98</a:t>
            </a:r>
          </a:p>
          <a:p>
            <a:pPr marL="533400" indent="-533400">
              <a:spcBef>
                <a:spcPct val="83000"/>
              </a:spcBef>
              <a:spcAft>
                <a:spcPct val="83000"/>
              </a:spcAft>
              <a:buClr>
                <a:srgbClr val="00539D"/>
              </a:buClr>
            </a:pPr>
            <a:r>
              <a:rPr lang="pt-BR" b="1">
                <a:solidFill>
                  <a:srgbClr val="00539D"/>
                </a:solidFill>
                <a:sym typeface="Arial" pitchFamily="-112" charset="0"/>
              </a:rPr>
              <a:t>C.</a:t>
            </a:r>
            <a:r>
              <a:rPr lang="pt-BR" b="1">
                <a:sym typeface="Arial" pitchFamily="-112" charset="0"/>
              </a:rPr>
              <a:t>	159</a:t>
            </a:r>
          </a:p>
          <a:p>
            <a:pPr marL="533400" indent="-533400">
              <a:spcBef>
                <a:spcPct val="83000"/>
              </a:spcBef>
              <a:spcAft>
                <a:spcPct val="83000"/>
              </a:spcAft>
              <a:buClr>
                <a:srgbClr val="00539D"/>
              </a:buClr>
            </a:pPr>
            <a:r>
              <a:rPr lang="pt-BR" b="1">
                <a:solidFill>
                  <a:srgbClr val="00539D"/>
                </a:solidFill>
                <a:sym typeface="Arial" pitchFamily="-112" charset="0"/>
              </a:rPr>
              <a:t>D.</a:t>
            </a:r>
            <a:r>
              <a:rPr lang="pt-BR" b="1">
                <a:sym typeface="Arial" pitchFamily="-112" charset="0"/>
              </a:rPr>
              <a:t>	169</a:t>
            </a:r>
          </a:p>
        </p:txBody>
      </p:sp>
      <p:pic>
        <p:nvPicPr>
          <p:cNvPr id="371722" name="Picture 10" descr="Math NAV-FWD2">
            <a:hlinkClick r:id="" action="ppaction://hlinkshowjump?jump=nextslide" highlightClick="1"/>
          </p:cNvPr>
          <p:cNvPicPr>
            <a:picLocks noChangeAspect="1" noChangeArrowheads="1"/>
          </p:cNvPicPr>
          <p:nvPr/>
        </p:nvPicPr>
        <p:blipFill>
          <a:blip r:embed="rId8"/>
          <a:srcRect/>
          <a:stretch>
            <a:fillRect/>
          </a:stretch>
        </p:blipFill>
        <p:spPr bwMode="hidden">
          <a:xfrm>
            <a:off x="8180388" y="6465888"/>
            <a:ext cx="461962" cy="368300"/>
          </a:xfrm>
          <a:prstGeom prst="rect">
            <a:avLst/>
          </a:prstGeom>
          <a:noFill/>
          <a:ln w="9525">
            <a:noFill/>
            <a:miter lim="800000"/>
            <a:headEnd/>
            <a:tailEnd/>
          </a:ln>
        </p:spPr>
      </p:pic>
      <p:pic>
        <p:nvPicPr>
          <p:cNvPr id="371723" name="Picture 11" descr="Math NAV-BKD2">
            <a:hlinkClick r:id="" action="ppaction://hlinkshowjump?jump=previousslide" highlightClick="1"/>
          </p:cNvPr>
          <p:cNvPicPr>
            <a:picLocks noChangeAspect="1" noChangeArrowheads="1"/>
          </p:cNvPicPr>
          <p:nvPr/>
        </p:nvPicPr>
        <p:blipFill>
          <a:blip r:embed="rId9"/>
          <a:srcRect/>
          <a:stretch>
            <a:fillRect/>
          </a:stretch>
        </p:blipFill>
        <p:spPr bwMode="hidden">
          <a:xfrm>
            <a:off x="7708900" y="6465888"/>
            <a:ext cx="461963" cy="369887"/>
          </a:xfrm>
          <a:prstGeom prst="rect">
            <a:avLst/>
          </a:prstGeom>
          <a:noFill/>
          <a:ln w="9525">
            <a:noFill/>
            <a:miter lim="800000"/>
            <a:headEnd/>
            <a:tailEnd/>
          </a:ln>
        </p:spPr>
      </p:pic>
      <p:pic>
        <p:nvPicPr>
          <p:cNvPr id="371724" name="Picture 15" descr="Math NAV-LessBack2">
            <a:hlinkClick r:id="" action="ppaction://noaction" highlightClick="1"/>
          </p:cNvPr>
          <p:cNvPicPr>
            <a:picLocks noChangeAspect="1" noChangeArrowheads="1"/>
          </p:cNvPicPr>
          <p:nvPr/>
        </p:nvPicPr>
        <p:blipFill>
          <a:blip r:embed="rId10"/>
          <a:srcRect/>
          <a:stretch>
            <a:fillRect/>
          </a:stretch>
        </p:blipFill>
        <p:spPr bwMode="hidden">
          <a:xfrm>
            <a:off x="7239000" y="6465888"/>
            <a:ext cx="461963" cy="368300"/>
          </a:xfrm>
          <a:prstGeom prst="rect">
            <a:avLst/>
          </a:prstGeom>
          <a:noFill/>
          <a:ln w="9525">
            <a:noFill/>
            <a:miter lim="800000"/>
            <a:headEnd/>
            <a:tailEnd/>
          </a:ln>
        </p:spPr>
      </p:pic>
      <p:sp>
        <p:nvSpPr>
          <p:cNvPr id="371725" name="Text Box 16"/>
          <p:cNvSpPr txBox="1">
            <a:spLocks noChangeArrowheads="1"/>
          </p:cNvSpPr>
          <p:nvPr/>
        </p:nvSpPr>
        <p:spPr bwMode="auto">
          <a:xfrm>
            <a:off x="4848225" y="752475"/>
            <a:ext cx="2355850" cy="396875"/>
          </a:xfrm>
          <a:prstGeom prst="rect">
            <a:avLst/>
          </a:prstGeom>
          <a:noFill/>
          <a:ln w="9525">
            <a:noFill/>
            <a:miter lim="800000"/>
            <a:headEnd/>
            <a:tailEnd/>
          </a:ln>
        </p:spPr>
        <p:txBody>
          <a:bodyPr wrap="none">
            <a:prstTxWarp prst="textNoShape">
              <a:avLst/>
            </a:prstTxWarp>
            <a:spAutoFit/>
          </a:bodyPr>
          <a:lstStyle/>
          <a:p>
            <a:pPr>
              <a:lnSpc>
                <a:spcPct val="100000"/>
              </a:lnSpc>
              <a:spcBef>
                <a:spcPct val="0"/>
              </a:spcBef>
              <a:spcAft>
                <a:spcPct val="0"/>
              </a:spcAft>
            </a:pPr>
            <a:r>
              <a:rPr lang="en-US" sz="2000" b="1">
                <a:solidFill>
                  <a:srgbClr val="E01B22"/>
                </a:solidFill>
              </a:rPr>
              <a:t> (over Lesson 1-2)</a:t>
            </a:r>
          </a:p>
        </p:txBody>
      </p:sp>
      <p:pic>
        <p:nvPicPr>
          <p:cNvPr id="371726" name="Picture 17" descr="FiveMinuteCheck"/>
          <p:cNvPicPr>
            <a:picLocks noChangeAspect="1" noChangeArrowheads="1"/>
          </p:cNvPicPr>
          <p:nvPr/>
        </p:nvPicPr>
        <p:blipFill>
          <a:blip r:embed="rId11"/>
          <a:srcRect t="5835"/>
          <a:stretch>
            <a:fillRect/>
          </a:stretch>
        </p:blipFill>
        <p:spPr bwMode="auto">
          <a:xfrm>
            <a:off x="1255713" y="619125"/>
            <a:ext cx="3657600" cy="563563"/>
          </a:xfrm>
          <a:prstGeom prst="rect">
            <a:avLst/>
          </a:prstGeom>
          <a:noFill/>
          <a:ln w="9525">
            <a:noFill/>
            <a:miter lim="800000"/>
            <a:headEnd/>
            <a:tailEnd/>
          </a:ln>
        </p:spPr>
      </p:pic>
      <p:sp>
        <p:nvSpPr>
          <p:cNvPr id="196615" name="TPQuestion"/>
          <p:cNvSpPr>
            <a:spLocks noChangeArrowheads="1"/>
          </p:cNvSpPr>
          <p:nvPr/>
        </p:nvSpPr>
        <p:spPr bwMode="auto">
          <a:xfrm>
            <a:off x="685800" y="1600200"/>
            <a:ext cx="8020050" cy="457200"/>
          </a:xfrm>
          <a:prstGeom prst="rect">
            <a:avLst/>
          </a:prstGeom>
          <a:noFill/>
          <a:ln w="9525">
            <a:noFill/>
            <a:miter lim="800000"/>
            <a:headEnd/>
            <a:tailEnd/>
          </a:ln>
        </p:spPr>
        <p:txBody>
          <a:bodyPr>
            <a:prstTxWarp prst="textNoShape">
              <a:avLst/>
            </a:prstTxWarp>
          </a:bodyPr>
          <a:lstStyle/>
          <a:p>
            <a:pPr marL="342900">
              <a:spcBef>
                <a:spcPct val="0"/>
              </a:spcBef>
              <a:spcAft>
                <a:spcPct val="0"/>
              </a:spcAft>
            </a:pPr>
            <a:r>
              <a:rPr lang="en-US" sz="2400" b="1" dirty="0">
                <a:solidFill>
                  <a:srgbClr val="00539D"/>
                </a:solidFill>
                <a:ea typeface="Times New Roman" pitchFamily="-112" charset="0"/>
                <a:cs typeface="Times New Roman" pitchFamily="-112" charset="0"/>
              </a:rPr>
              <a:t>Evaluate (</a:t>
            </a:r>
            <a:r>
              <a:rPr lang="en-US" sz="2400" b="1" i="1" dirty="0" err="1">
                <a:solidFill>
                  <a:srgbClr val="00539D"/>
                </a:solidFill>
                <a:ea typeface="Times New Roman" pitchFamily="-112" charset="0"/>
                <a:cs typeface="Times New Roman" pitchFamily="-112" charset="0"/>
              </a:rPr>
              <a:t>y</a:t>
            </a:r>
            <a:r>
              <a:rPr lang="en-US" sz="2400" b="1" dirty="0">
                <a:solidFill>
                  <a:srgbClr val="00539D"/>
                </a:solidFill>
                <a:ea typeface="Times New Roman" pitchFamily="-112" charset="0"/>
                <a:cs typeface="Times New Roman" pitchFamily="-112" charset="0"/>
              </a:rPr>
              <a:t> + </a:t>
            </a:r>
            <a:r>
              <a:rPr lang="en-US" sz="2400" b="1" i="1" dirty="0">
                <a:solidFill>
                  <a:srgbClr val="00539D"/>
                </a:solidFill>
                <a:ea typeface="Times New Roman" pitchFamily="-112" charset="0"/>
                <a:cs typeface="Times New Roman" pitchFamily="-112" charset="0"/>
              </a:rPr>
              <a:t>z</a:t>
            </a:r>
            <a:r>
              <a:rPr lang="en-US" sz="2400" b="1" dirty="0">
                <a:solidFill>
                  <a:srgbClr val="00539D"/>
                </a:solidFill>
                <a:ea typeface="Times New Roman" pitchFamily="-112" charset="0"/>
                <a:cs typeface="Times New Roman" pitchFamily="-112" charset="0"/>
              </a:rPr>
              <a:t>)</a:t>
            </a:r>
            <a:r>
              <a:rPr lang="en-US" sz="2400" b="1" baseline="40000" dirty="0">
                <a:solidFill>
                  <a:srgbClr val="00539D"/>
                </a:solidFill>
                <a:ea typeface="Times New Roman" pitchFamily="-112" charset="0"/>
                <a:cs typeface="Times New Roman" pitchFamily="-112" charset="0"/>
              </a:rPr>
              <a:t>2</a:t>
            </a:r>
            <a:r>
              <a:rPr lang="en-US" sz="2400" b="1" dirty="0">
                <a:solidFill>
                  <a:srgbClr val="00539D"/>
                </a:solidFill>
                <a:ea typeface="Times New Roman" pitchFamily="-112" charset="0"/>
                <a:cs typeface="Times New Roman" pitchFamily="-112" charset="0"/>
              </a:rPr>
              <a:t> if </a:t>
            </a:r>
            <a:r>
              <a:rPr lang="en-US" sz="2400" b="1" i="1" dirty="0" err="1">
                <a:solidFill>
                  <a:srgbClr val="00539D"/>
                </a:solidFill>
                <a:ea typeface="Times New Roman" pitchFamily="-112" charset="0"/>
                <a:cs typeface="Times New Roman" pitchFamily="-112" charset="0"/>
              </a:rPr>
              <a:t>y</a:t>
            </a:r>
            <a:r>
              <a:rPr lang="en-US" sz="2400" b="1" dirty="0">
                <a:solidFill>
                  <a:srgbClr val="00539D"/>
                </a:solidFill>
                <a:ea typeface="Times New Roman" pitchFamily="-112" charset="0"/>
                <a:cs typeface="Times New Roman" pitchFamily="-112" charset="0"/>
              </a:rPr>
              <a:t> = 8 and </a:t>
            </a:r>
            <a:r>
              <a:rPr lang="en-US" sz="2400" b="1" i="1" dirty="0" err="1">
                <a:solidFill>
                  <a:srgbClr val="00539D"/>
                </a:solidFill>
                <a:ea typeface="Times New Roman" pitchFamily="-112" charset="0"/>
                <a:cs typeface="Times New Roman" pitchFamily="-112" charset="0"/>
              </a:rPr>
              <a:t>z</a:t>
            </a:r>
            <a:r>
              <a:rPr lang="en-US" sz="2400" b="1" dirty="0">
                <a:solidFill>
                  <a:srgbClr val="00539D"/>
                </a:solidFill>
                <a:ea typeface="Times New Roman" pitchFamily="-112" charset="0"/>
                <a:cs typeface="Times New Roman" pitchFamily="-112" charset="0"/>
              </a:rPr>
              <a:t> = 5.</a:t>
            </a:r>
          </a:p>
        </p:txBody>
      </p:sp>
      <p:pic>
        <p:nvPicPr>
          <p:cNvPr id="15" name="Picture 9" descr="Example4"/>
          <p:cNvPicPr>
            <a:picLocks noChangeAspect="1" noChangeArrowheads="1"/>
          </p:cNvPicPr>
          <p:nvPr/>
        </p:nvPicPr>
        <p:blipFill>
          <a:blip r:embed="rId12"/>
          <a:srcRect/>
          <a:stretch>
            <a:fillRect/>
          </a:stretch>
        </p:blipFill>
        <p:spPr bwMode="auto">
          <a:xfrm>
            <a:off x="609600" y="1657350"/>
            <a:ext cx="457200" cy="457200"/>
          </a:xfrm>
          <a:prstGeom prst="rect">
            <a:avLst/>
          </a:prstGeom>
          <a:noFill/>
          <a:ln w="9525">
            <a:noFill/>
            <a:miter lim="800000"/>
            <a:headEnd/>
            <a:tailEnd/>
          </a:ln>
        </p:spPr>
      </p:pic>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ox(out)">
                                      <p:cBhvr>
                                        <p:cTn id="7" dur="500"/>
                                        <p:tgtEl>
                                          <p:spTgt spid="1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6615"/>
                                        </p:tgtEl>
                                        <p:attrNameLst>
                                          <p:attrName>style.visibility</p:attrName>
                                        </p:attrNameLst>
                                      </p:cBhvr>
                                      <p:to>
                                        <p:strVal val="visible"/>
                                      </p:to>
                                    </p:set>
                                    <p:animEffect transition="in" filter="wipe(left)">
                                      <p:cBhvr>
                                        <p:cTn id="11" dur="500"/>
                                        <p:tgtEl>
                                          <p:spTgt spid="19661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96614"/>
                                        </p:tgtEl>
                                        <p:attrNameLst>
                                          <p:attrName>style.visibility</p:attrName>
                                        </p:attrNameLst>
                                      </p:cBhvr>
                                      <p:to>
                                        <p:strVal val="visible"/>
                                      </p:to>
                                    </p:set>
                                    <p:animEffect transition="in" filter="wipe(left)">
                                      <p:cBhvr>
                                        <p:cTn id="15" dur="500"/>
                                        <p:tgtEl>
                                          <p:spTgt spid="196614"/>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196613"/>
                                        </p:tgtEl>
                                        <p:attrNameLst>
                                          <p:attrName>style.visibility</p:attrName>
                                        </p:attrNameLst>
                                      </p:cBhvr>
                                      <p:to>
                                        <p:strVal val="visible"/>
                                      </p:to>
                                    </p:set>
                                    <p:animEffect transition="in" filter="box(in)">
                                      <p:cBhvr>
                                        <p:cTn id="20" dur="500"/>
                                        <p:tgtEl>
                                          <p:spTgt spid="1966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3" grpId="0" animBg="1"/>
      <p:bldP spid="196614" grpId="0" autoUpdateAnimBg="0"/>
      <p:bldP spid="196615" grpId="0" autoUpdateAnimBg="0"/>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10"/>
          <p:cNvGrpSpPr>
            <a:grpSpLocks/>
          </p:cNvGrpSpPr>
          <p:nvPr/>
        </p:nvGrpSpPr>
        <p:grpSpPr bwMode="auto">
          <a:xfrm>
            <a:off x="0" y="0"/>
            <a:ext cx="9144000" cy="6858000"/>
            <a:chOff x="0" y="0"/>
            <a:chExt cx="5760" cy="4320"/>
          </a:xfrm>
        </p:grpSpPr>
        <p:pic>
          <p:nvPicPr>
            <p:cNvPr id="345096" name="Picture 11" descr="Math Proto Interface2"/>
            <p:cNvPicPr>
              <a:picLocks noChangeArrowheads="1"/>
            </p:cNvPicPr>
            <p:nvPr/>
          </p:nvPicPr>
          <p:blipFill>
            <a:blip r:embed="rId4"/>
            <a:srcRect/>
            <a:stretch>
              <a:fillRect/>
            </a:stretch>
          </p:blipFill>
          <p:spPr bwMode="hidden">
            <a:xfrm>
              <a:off x="0" y="0"/>
              <a:ext cx="5760" cy="4320"/>
            </a:xfrm>
            <a:prstGeom prst="rect">
              <a:avLst/>
            </a:prstGeom>
            <a:noFill/>
            <a:ln w="9525">
              <a:noFill/>
              <a:miter lim="800000"/>
              <a:headEnd/>
              <a:tailEnd/>
            </a:ln>
          </p:spPr>
        </p:pic>
        <p:pic>
          <p:nvPicPr>
            <p:cNvPr id="345097" name="Picture 12" descr="Ch01 Ch Header"/>
            <p:cNvPicPr>
              <a:picLocks noChangeAspect="1" noChangeArrowheads="1"/>
            </p:cNvPicPr>
            <p:nvPr/>
          </p:nvPicPr>
          <p:blipFill>
            <a:blip r:embed="rId5"/>
            <a:srcRect/>
            <a:stretch>
              <a:fillRect/>
            </a:stretch>
          </p:blipFill>
          <p:spPr bwMode="hidden">
            <a:xfrm>
              <a:off x="0" y="0"/>
              <a:ext cx="5760" cy="765"/>
            </a:xfrm>
            <a:prstGeom prst="rect">
              <a:avLst/>
            </a:prstGeom>
            <a:noFill/>
            <a:ln w="9525">
              <a:noFill/>
              <a:miter lim="800000"/>
              <a:headEnd/>
              <a:tailEnd/>
            </a:ln>
          </p:spPr>
        </p:pic>
      </p:grpSp>
      <p:sp>
        <p:nvSpPr>
          <p:cNvPr id="345091" name="Rectangle 2"/>
          <p:cNvSpPr>
            <a:spLocks noGrp="1" noChangeArrowheads="1"/>
          </p:cNvSpPr>
          <p:nvPr>
            <p:ph type="title"/>
          </p:nvPr>
        </p:nvSpPr>
        <p:spPr/>
        <p:txBody>
          <a:bodyPr/>
          <a:lstStyle/>
          <a:p>
            <a:pPr eaLnBrk="1" hangingPunct="1"/>
            <a:r>
              <a:rPr lang="en-US"/>
              <a:t>BrainPop Menu</a:t>
            </a:r>
          </a:p>
        </p:txBody>
      </p:sp>
      <p:sp>
        <p:nvSpPr>
          <p:cNvPr id="345092" name="Text Box 5"/>
          <p:cNvSpPr txBox="1">
            <a:spLocks noChangeArrowheads="1"/>
          </p:cNvSpPr>
          <p:nvPr/>
        </p:nvSpPr>
        <p:spPr bwMode="auto">
          <a:xfrm>
            <a:off x="1208088" y="3660541"/>
            <a:ext cx="6592887" cy="1902059"/>
          </a:xfrm>
          <a:prstGeom prst="rect">
            <a:avLst/>
          </a:prstGeom>
          <a:noFill/>
          <a:ln w="9525">
            <a:noFill/>
            <a:miter lim="800000"/>
            <a:headEnd/>
            <a:tailEnd/>
          </a:ln>
        </p:spPr>
        <p:txBody>
          <a:bodyPr>
            <a:prstTxWarp prst="textNoShape">
              <a:avLst/>
            </a:prstTxWarp>
            <a:spAutoFit/>
          </a:bodyPr>
          <a:lstStyle/>
          <a:p>
            <a:pPr>
              <a:spcBef>
                <a:spcPct val="30000"/>
              </a:spcBef>
              <a:spcAft>
                <a:spcPct val="30000"/>
              </a:spcAft>
              <a:tabLst>
                <a:tab pos="1143000" algn="l"/>
              </a:tabLst>
            </a:pPr>
            <a:r>
              <a:rPr lang="en-US" sz="2800" b="1" dirty="0">
                <a:hlinkClick r:id="rId6"/>
              </a:rPr>
              <a:t>1-2</a:t>
            </a:r>
            <a:r>
              <a:rPr lang="en-US" sz="2800" dirty="0">
                <a:hlinkClick r:id="rId6"/>
              </a:rPr>
              <a:t>  The Associative Property</a:t>
            </a:r>
            <a:endParaRPr lang="en-US" sz="2800" dirty="0"/>
          </a:p>
          <a:p>
            <a:pPr>
              <a:spcBef>
                <a:spcPct val="30000"/>
              </a:spcBef>
              <a:spcAft>
                <a:spcPct val="30000"/>
              </a:spcAft>
              <a:tabLst>
                <a:tab pos="1143000" algn="l"/>
              </a:tabLst>
            </a:pPr>
            <a:r>
              <a:rPr lang="en-US" sz="2800" b="1" dirty="0">
                <a:hlinkClick r:id="rId7"/>
              </a:rPr>
              <a:t>1-2</a:t>
            </a:r>
            <a:r>
              <a:rPr lang="en-US" sz="2800" dirty="0">
                <a:hlinkClick r:id="rId7"/>
              </a:rPr>
              <a:t>  The Commutative Property</a:t>
            </a:r>
            <a:endParaRPr lang="en-US" sz="2800" dirty="0"/>
          </a:p>
          <a:p>
            <a:pPr>
              <a:spcBef>
                <a:spcPct val="30000"/>
              </a:spcBef>
              <a:spcAft>
                <a:spcPct val="30000"/>
              </a:spcAft>
              <a:tabLst>
                <a:tab pos="1143000" algn="l"/>
              </a:tabLst>
            </a:pPr>
            <a:r>
              <a:rPr lang="en-US" sz="2800" b="1" dirty="0">
                <a:hlinkClick r:id="rId8"/>
              </a:rPr>
              <a:t>1-2</a:t>
            </a:r>
            <a:r>
              <a:rPr lang="en-US" sz="2800" dirty="0">
                <a:hlinkClick r:id="rId8"/>
              </a:rPr>
              <a:t>  The Distributive </a:t>
            </a:r>
            <a:r>
              <a:rPr lang="en-US" sz="2800" dirty="0" smtClean="0">
                <a:hlinkClick r:id="rId8"/>
              </a:rPr>
              <a:t>Property</a:t>
            </a:r>
            <a:endParaRPr lang="en-US" sz="2800" dirty="0"/>
          </a:p>
        </p:txBody>
      </p:sp>
      <p:pic>
        <p:nvPicPr>
          <p:cNvPr id="345093" name="Picture 8" descr="CIM"/>
          <p:cNvPicPr>
            <a:picLocks noChangeAspect="1" noChangeArrowheads="1"/>
          </p:cNvPicPr>
          <p:nvPr/>
        </p:nvPicPr>
        <p:blipFill>
          <a:blip r:embed="rId9"/>
          <a:srcRect/>
          <a:stretch>
            <a:fillRect/>
          </a:stretch>
        </p:blipFill>
        <p:spPr bwMode="auto">
          <a:xfrm>
            <a:off x="1277938" y="628650"/>
            <a:ext cx="3903662" cy="503238"/>
          </a:xfrm>
          <a:prstGeom prst="rect">
            <a:avLst/>
          </a:prstGeom>
          <a:noFill/>
          <a:ln w="9525">
            <a:noFill/>
            <a:miter lim="800000"/>
            <a:headEnd/>
            <a:tailEnd/>
          </a:ln>
        </p:spPr>
      </p:pic>
      <p:pic>
        <p:nvPicPr>
          <p:cNvPr id="345094" name="Picture 9" descr="Math NAV-LessBack2">
            <a:hlinkClick r:id="" action="ppaction://noaction" highlightClick="1"/>
          </p:cNvPr>
          <p:cNvPicPr>
            <a:picLocks noChangeAspect="1" noChangeArrowheads="1"/>
          </p:cNvPicPr>
          <p:nvPr/>
        </p:nvPicPr>
        <p:blipFill>
          <a:blip r:embed="rId10"/>
          <a:srcRect/>
          <a:stretch>
            <a:fillRect/>
          </a:stretch>
        </p:blipFill>
        <p:spPr bwMode="hidden">
          <a:xfrm>
            <a:off x="8180388" y="6465888"/>
            <a:ext cx="461962" cy="368300"/>
          </a:xfrm>
          <a:prstGeom prst="rect">
            <a:avLst/>
          </a:prstGeom>
          <a:noFill/>
          <a:ln w="9525">
            <a:noFill/>
            <a:miter lim="800000"/>
            <a:headEnd/>
            <a:tailEnd/>
          </a:ln>
        </p:spPr>
      </p:pic>
      <p:pic>
        <p:nvPicPr>
          <p:cNvPr id="345095" name="Picture 13" descr="BrainPop"/>
          <p:cNvPicPr>
            <a:picLocks noChangeAspect="1" noChangeArrowheads="1"/>
          </p:cNvPicPr>
          <p:nvPr/>
        </p:nvPicPr>
        <p:blipFill>
          <a:blip r:embed="rId11"/>
          <a:srcRect l="4393" t="9079" r="63707" b="9836"/>
          <a:stretch>
            <a:fillRect/>
          </a:stretch>
        </p:blipFill>
        <p:spPr bwMode="auto">
          <a:xfrm>
            <a:off x="1258888" y="1860550"/>
            <a:ext cx="1368425" cy="1263650"/>
          </a:xfrm>
          <a:prstGeom prst="rect">
            <a:avLst/>
          </a:prstGeom>
          <a:noFill/>
          <a:ln w="9525">
            <a:noFill/>
            <a:miter lim="800000"/>
            <a:headEnd/>
            <a:tailEnd/>
          </a:ln>
        </p:spPr>
      </p:pic>
      <p:sp>
        <p:nvSpPr>
          <p:cNvPr id="10" name="TextBox 9"/>
          <p:cNvSpPr txBox="1"/>
          <p:nvPr/>
        </p:nvSpPr>
        <p:spPr>
          <a:xfrm>
            <a:off x="3503613" y="1954648"/>
            <a:ext cx="4676775" cy="1077218"/>
          </a:xfrm>
          <a:prstGeom prst="rect">
            <a:avLst/>
          </a:prstGeom>
          <a:noFill/>
        </p:spPr>
        <p:txBody>
          <a:bodyPr wrap="square" rtlCol="0">
            <a:spAutoFit/>
          </a:bodyPr>
          <a:lstStyle/>
          <a:p>
            <a:r>
              <a:rPr lang="en-US" sz="3200" dirty="0" smtClean="0"/>
              <a:t>Let’s review “Properties” before moving on.</a:t>
            </a:r>
            <a:endParaRPr lang="en-US" sz="3200" dirty="0"/>
          </a:p>
        </p:txBody>
      </p:sp>
    </p:spTree>
    <p:custDataLst>
      <p:tags r:id="rId1"/>
    </p:custDataLst>
  </p:cSld>
  <p:clrMapOvr>
    <a:masterClrMapping/>
  </p:clrMapOvr>
  <p:transition advClick="0">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345095"/>
                                        </p:tgtEl>
                                        <p:attrNameLst>
                                          <p:attrName>style.visibility</p:attrName>
                                        </p:attrNameLst>
                                      </p:cBhvr>
                                      <p:to>
                                        <p:strVal val="visible"/>
                                      </p:to>
                                    </p:set>
                                    <p:animEffect transition="in" filter="fade">
                                      <p:cBhvr>
                                        <p:cTn id="13" dur="2000"/>
                                        <p:tgtEl>
                                          <p:spTgt spid="345095"/>
                                        </p:tgtEl>
                                      </p:cBhvr>
                                    </p:animEffect>
                                  </p:childTnLst>
                                </p:cTn>
                              </p:par>
                            </p:childTnLst>
                          </p:cTn>
                        </p:par>
                        <p:par>
                          <p:cTn id="14" fill="hold">
                            <p:stCondLst>
                              <p:cond delay="2500"/>
                            </p:stCondLst>
                            <p:childTnLst>
                              <p:par>
                                <p:cTn id="15" presetID="53" presetClass="entr" presetSubtype="0" fill="hold" grpId="0" nodeType="afterEffect">
                                  <p:stCondLst>
                                    <p:cond delay="0"/>
                                  </p:stCondLst>
                                  <p:childTnLst>
                                    <p:set>
                                      <p:cBhvr>
                                        <p:cTn id="16" dur="1" fill="hold">
                                          <p:stCondLst>
                                            <p:cond delay="0"/>
                                          </p:stCondLst>
                                        </p:cTn>
                                        <p:tgtEl>
                                          <p:spTgt spid="345092"/>
                                        </p:tgtEl>
                                        <p:attrNameLst>
                                          <p:attrName>style.visibility</p:attrName>
                                        </p:attrNameLst>
                                      </p:cBhvr>
                                      <p:to>
                                        <p:strVal val="visible"/>
                                      </p:to>
                                    </p:set>
                                    <p:anim calcmode="lin" valueType="num">
                                      <p:cBhvr>
                                        <p:cTn id="17" dur="500" fill="hold"/>
                                        <p:tgtEl>
                                          <p:spTgt spid="345092"/>
                                        </p:tgtEl>
                                        <p:attrNameLst>
                                          <p:attrName>ppt_w</p:attrName>
                                        </p:attrNameLst>
                                      </p:cBhvr>
                                      <p:tavLst>
                                        <p:tav tm="0">
                                          <p:val>
                                            <p:fltVal val="0"/>
                                          </p:val>
                                        </p:tav>
                                        <p:tav tm="100000">
                                          <p:val>
                                            <p:strVal val="#ppt_w"/>
                                          </p:val>
                                        </p:tav>
                                      </p:tavLst>
                                    </p:anim>
                                    <p:anim calcmode="lin" valueType="num">
                                      <p:cBhvr>
                                        <p:cTn id="18" dur="500" fill="hold"/>
                                        <p:tgtEl>
                                          <p:spTgt spid="345092"/>
                                        </p:tgtEl>
                                        <p:attrNameLst>
                                          <p:attrName>ppt_h</p:attrName>
                                        </p:attrNameLst>
                                      </p:cBhvr>
                                      <p:tavLst>
                                        <p:tav tm="0">
                                          <p:val>
                                            <p:fltVal val="0"/>
                                          </p:val>
                                        </p:tav>
                                        <p:tav tm="100000">
                                          <p:val>
                                            <p:strVal val="#ppt_h"/>
                                          </p:val>
                                        </p:tav>
                                      </p:tavLst>
                                    </p:anim>
                                    <p:animEffect transition="in" filter="fade">
                                      <p:cBhvr>
                                        <p:cTn id="19" dur="500"/>
                                        <p:tgtEl>
                                          <p:spTgt spid="3450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092" grpId="0"/>
      <p:bldP spid="10" grpId="0"/>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18"/>
          <p:cNvGrpSpPr>
            <a:grpSpLocks/>
          </p:cNvGrpSpPr>
          <p:nvPr/>
        </p:nvGrpSpPr>
        <p:grpSpPr bwMode="auto">
          <a:xfrm>
            <a:off x="0" y="0"/>
            <a:ext cx="9144000" cy="6858000"/>
            <a:chOff x="0" y="0"/>
            <a:chExt cx="5760" cy="4320"/>
          </a:xfrm>
        </p:grpSpPr>
        <p:pic>
          <p:nvPicPr>
            <p:cNvPr id="371728" name="Picture 19" descr="Math Proto Interface2"/>
            <p:cNvPicPr>
              <a:picLocks noChangeArrowheads="1"/>
            </p:cNvPicPr>
            <p:nvPr/>
          </p:nvPicPr>
          <p:blipFill>
            <a:blip r:embed="rId6"/>
            <a:srcRect/>
            <a:stretch>
              <a:fillRect/>
            </a:stretch>
          </p:blipFill>
          <p:spPr bwMode="hidden">
            <a:xfrm>
              <a:off x="0" y="0"/>
              <a:ext cx="5760" cy="4320"/>
            </a:xfrm>
            <a:prstGeom prst="rect">
              <a:avLst/>
            </a:prstGeom>
            <a:noFill/>
            <a:ln w="9525">
              <a:noFill/>
              <a:miter lim="800000"/>
              <a:headEnd/>
              <a:tailEnd/>
            </a:ln>
          </p:spPr>
        </p:pic>
        <p:pic>
          <p:nvPicPr>
            <p:cNvPr id="371729" name="Picture 20" descr="Ch01 Ch Header"/>
            <p:cNvPicPr>
              <a:picLocks noChangeAspect="1" noChangeArrowheads="1"/>
            </p:cNvPicPr>
            <p:nvPr/>
          </p:nvPicPr>
          <p:blipFill>
            <a:blip r:embed="rId7"/>
            <a:srcRect/>
            <a:stretch>
              <a:fillRect/>
            </a:stretch>
          </p:blipFill>
          <p:spPr bwMode="hidden">
            <a:xfrm>
              <a:off x="0" y="0"/>
              <a:ext cx="5760" cy="765"/>
            </a:xfrm>
            <a:prstGeom prst="rect">
              <a:avLst/>
            </a:prstGeom>
            <a:noFill/>
            <a:ln w="9525">
              <a:noFill/>
              <a:miter lim="800000"/>
              <a:headEnd/>
              <a:tailEnd/>
            </a:ln>
          </p:spPr>
        </p:pic>
      </p:grpSp>
      <p:sp>
        <p:nvSpPr>
          <p:cNvPr id="371717" name="TPAnswers"/>
          <p:cNvSpPr>
            <a:spLocks noGrp="1" noChangeArrowheads="1"/>
          </p:cNvSpPr>
          <p:nvPr>
            <p:ph type="body" idx="1"/>
            <p:custDataLst>
              <p:tags r:id="rId2"/>
            </p:custDataLst>
          </p:nvPr>
        </p:nvSpPr>
        <p:spPr bwMode="hidden">
          <a:xfrm>
            <a:off x="6324600" y="3962400"/>
            <a:ext cx="1447800" cy="1524000"/>
          </a:xfrm>
        </p:spPr>
        <p:txBody>
          <a:bodyPr/>
          <a:lstStyle/>
          <a:p>
            <a:pPr marL="609600" indent="-609600" eaLnBrk="1" hangingPunct="1">
              <a:buFontTx/>
              <a:buAutoNum type="arabicPeriod"/>
            </a:pPr>
            <a:r>
              <a:rPr lang="en-US" sz="2000">
                <a:solidFill>
                  <a:schemeClr val="bg1"/>
                </a:solidFill>
              </a:rPr>
              <a:t>A</a:t>
            </a:r>
          </a:p>
          <a:p>
            <a:pPr marL="609600" indent="-609600" eaLnBrk="1" hangingPunct="1">
              <a:buFontTx/>
              <a:buAutoNum type="arabicPeriod"/>
            </a:pPr>
            <a:r>
              <a:rPr lang="en-US" sz="2000">
                <a:solidFill>
                  <a:schemeClr val="bg1"/>
                </a:solidFill>
              </a:rPr>
              <a:t>B</a:t>
            </a:r>
          </a:p>
          <a:p>
            <a:pPr marL="609600" indent="-609600" eaLnBrk="1" hangingPunct="1">
              <a:buFontTx/>
              <a:buAutoNum type="arabicPeriod"/>
            </a:pPr>
            <a:r>
              <a:rPr lang="en-US" sz="2000">
                <a:solidFill>
                  <a:schemeClr val="bg1"/>
                </a:solidFill>
              </a:rPr>
              <a:t>C</a:t>
            </a:r>
          </a:p>
          <a:p>
            <a:pPr marL="609600" indent="-609600" eaLnBrk="1" hangingPunct="1">
              <a:buFontTx/>
              <a:buAutoNum type="arabicPeriod"/>
            </a:pPr>
            <a:r>
              <a:rPr lang="en-US" sz="2000">
                <a:solidFill>
                  <a:schemeClr val="bg1"/>
                </a:solidFill>
              </a:rPr>
              <a:t>D</a:t>
            </a:r>
          </a:p>
        </p:txBody>
      </p:sp>
      <p:sp>
        <p:nvSpPr>
          <p:cNvPr id="196613" name="Oval 5"/>
          <p:cNvSpPr>
            <a:spLocks noChangeArrowheads="1"/>
          </p:cNvSpPr>
          <p:nvPr/>
        </p:nvSpPr>
        <p:spPr bwMode="auto">
          <a:xfrm>
            <a:off x="1031492" y="5078682"/>
            <a:ext cx="404812" cy="404813"/>
          </a:xfrm>
          <a:prstGeom prst="ellipse">
            <a:avLst/>
          </a:prstGeom>
          <a:solidFill>
            <a:srgbClr val="FFCC00"/>
          </a:solidFill>
          <a:ln w="25400">
            <a:solidFill>
              <a:srgbClr val="E01B22"/>
            </a:solidFill>
            <a:round/>
            <a:headEnd/>
            <a:tailEnd/>
          </a:ln>
        </p:spPr>
        <p:txBody>
          <a:bodyPr wrap="none" anchor="ctr">
            <a:prstTxWarp prst="textNoShape">
              <a:avLst/>
            </a:prstTxWarp>
          </a:bodyPr>
          <a:lstStyle/>
          <a:p>
            <a:endParaRPr lang="en-US"/>
          </a:p>
        </p:txBody>
      </p:sp>
      <p:sp>
        <p:nvSpPr>
          <p:cNvPr id="196614" name="TPAnswers"/>
          <p:cNvSpPr>
            <a:spLocks noChangeArrowheads="1"/>
          </p:cNvSpPr>
          <p:nvPr>
            <p:custDataLst>
              <p:tags r:id="rId3"/>
            </p:custDataLst>
          </p:nvPr>
        </p:nvSpPr>
        <p:spPr bwMode="auto">
          <a:xfrm>
            <a:off x="1066800" y="2876550"/>
            <a:ext cx="5638800" cy="3371850"/>
          </a:xfrm>
          <a:prstGeom prst="rect">
            <a:avLst/>
          </a:prstGeom>
          <a:noFill/>
          <a:ln w="9525">
            <a:noFill/>
            <a:miter lim="800000"/>
            <a:headEnd/>
            <a:tailEnd/>
          </a:ln>
        </p:spPr>
        <p:txBody>
          <a:bodyPr>
            <a:prstTxWarp prst="textNoShape">
              <a:avLst/>
            </a:prstTxWarp>
          </a:bodyPr>
          <a:lstStyle/>
          <a:p>
            <a:pPr marL="533400" indent="-533400">
              <a:spcBef>
                <a:spcPct val="83000"/>
              </a:spcBef>
              <a:spcAft>
                <a:spcPct val="83000"/>
              </a:spcAft>
              <a:buClr>
                <a:srgbClr val="00539D"/>
              </a:buClr>
            </a:pPr>
            <a:r>
              <a:rPr lang="pt-BR" b="1" dirty="0">
                <a:solidFill>
                  <a:srgbClr val="00539D"/>
                </a:solidFill>
                <a:sym typeface="Arial" pitchFamily="-112" charset="0"/>
              </a:rPr>
              <a:t>A.</a:t>
            </a:r>
            <a:r>
              <a:rPr lang="pt-BR" b="1" dirty="0" smtClean="0">
                <a:sym typeface="Arial" pitchFamily="-112" charset="0"/>
              </a:rPr>
              <a:t>	Associative property of addtion</a:t>
            </a:r>
          </a:p>
          <a:p>
            <a:pPr marL="533400" indent="-533400">
              <a:spcBef>
                <a:spcPct val="83000"/>
              </a:spcBef>
              <a:spcAft>
                <a:spcPct val="83000"/>
              </a:spcAft>
              <a:buClr>
                <a:srgbClr val="00539D"/>
              </a:buClr>
            </a:pPr>
            <a:r>
              <a:rPr lang="pt-BR" b="1" dirty="0">
                <a:solidFill>
                  <a:srgbClr val="00539D"/>
                </a:solidFill>
                <a:sym typeface="Arial" pitchFamily="-112" charset="0"/>
              </a:rPr>
              <a:t>B.</a:t>
            </a:r>
            <a:r>
              <a:rPr lang="pt-BR" b="1" dirty="0" smtClean="0">
                <a:sym typeface="Arial" pitchFamily="-112" charset="0"/>
              </a:rPr>
              <a:t>	Associative property of multiplication</a:t>
            </a:r>
          </a:p>
          <a:p>
            <a:pPr marL="533400" indent="-533400">
              <a:spcBef>
                <a:spcPct val="83000"/>
              </a:spcBef>
              <a:spcAft>
                <a:spcPct val="83000"/>
              </a:spcAft>
              <a:buClr>
                <a:srgbClr val="00539D"/>
              </a:buClr>
            </a:pPr>
            <a:r>
              <a:rPr lang="pt-BR" b="1" dirty="0">
                <a:solidFill>
                  <a:srgbClr val="00539D"/>
                </a:solidFill>
                <a:sym typeface="Arial" pitchFamily="-112" charset="0"/>
              </a:rPr>
              <a:t>C.</a:t>
            </a:r>
            <a:r>
              <a:rPr lang="pt-BR" b="1" dirty="0" smtClean="0">
                <a:sym typeface="Arial" pitchFamily="-112" charset="0"/>
              </a:rPr>
              <a:t>	Distributive property</a:t>
            </a:r>
          </a:p>
          <a:p>
            <a:pPr marL="533400" indent="-533400">
              <a:spcBef>
                <a:spcPct val="83000"/>
              </a:spcBef>
              <a:spcAft>
                <a:spcPct val="83000"/>
              </a:spcAft>
              <a:buClr>
                <a:srgbClr val="00539D"/>
              </a:buClr>
            </a:pPr>
            <a:r>
              <a:rPr lang="pt-BR" b="1" dirty="0">
                <a:solidFill>
                  <a:srgbClr val="00539D"/>
                </a:solidFill>
                <a:sym typeface="Arial" pitchFamily="-112" charset="0"/>
              </a:rPr>
              <a:t>D.</a:t>
            </a:r>
            <a:r>
              <a:rPr lang="pt-BR" b="1" dirty="0" smtClean="0">
                <a:sym typeface="Arial" pitchFamily="-112" charset="0"/>
              </a:rPr>
              <a:t>	Commutative property of multiplication</a:t>
            </a:r>
            <a:endParaRPr lang="pt-BR" b="1" dirty="0">
              <a:sym typeface="Arial" pitchFamily="-112" charset="0"/>
            </a:endParaRPr>
          </a:p>
        </p:txBody>
      </p:sp>
      <p:pic>
        <p:nvPicPr>
          <p:cNvPr id="371722" name="Picture 10" descr="Math NAV-FWD2">
            <a:hlinkClick r:id="" action="ppaction://hlinkshowjump?jump=nextslide" highlightClick="1"/>
          </p:cNvPr>
          <p:cNvPicPr>
            <a:picLocks noChangeAspect="1" noChangeArrowheads="1"/>
          </p:cNvPicPr>
          <p:nvPr/>
        </p:nvPicPr>
        <p:blipFill>
          <a:blip r:embed="rId8"/>
          <a:srcRect/>
          <a:stretch>
            <a:fillRect/>
          </a:stretch>
        </p:blipFill>
        <p:spPr bwMode="hidden">
          <a:xfrm>
            <a:off x="8180388" y="6465888"/>
            <a:ext cx="461962" cy="368300"/>
          </a:xfrm>
          <a:prstGeom prst="rect">
            <a:avLst/>
          </a:prstGeom>
          <a:noFill/>
          <a:ln w="9525">
            <a:noFill/>
            <a:miter lim="800000"/>
            <a:headEnd/>
            <a:tailEnd/>
          </a:ln>
        </p:spPr>
      </p:pic>
      <p:pic>
        <p:nvPicPr>
          <p:cNvPr id="371723" name="Picture 11" descr="Math NAV-BKD2">
            <a:hlinkClick r:id="" action="ppaction://hlinkshowjump?jump=previousslide" highlightClick="1"/>
          </p:cNvPr>
          <p:cNvPicPr>
            <a:picLocks noChangeAspect="1" noChangeArrowheads="1"/>
          </p:cNvPicPr>
          <p:nvPr/>
        </p:nvPicPr>
        <p:blipFill>
          <a:blip r:embed="rId9"/>
          <a:srcRect/>
          <a:stretch>
            <a:fillRect/>
          </a:stretch>
        </p:blipFill>
        <p:spPr bwMode="hidden">
          <a:xfrm>
            <a:off x="7708900" y="6465888"/>
            <a:ext cx="461963" cy="369887"/>
          </a:xfrm>
          <a:prstGeom prst="rect">
            <a:avLst/>
          </a:prstGeom>
          <a:noFill/>
          <a:ln w="9525">
            <a:noFill/>
            <a:miter lim="800000"/>
            <a:headEnd/>
            <a:tailEnd/>
          </a:ln>
        </p:spPr>
      </p:pic>
      <p:pic>
        <p:nvPicPr>
          <p:cNvPr id="371724" name="Picture 15" descr="Math NAV-LessBack2">
            <a:hlinkClick r:id="" action="ppaction://noaction" highlightClick="1"/>
          </p:cNvPr>
          <p:cNvPicPr>
            <a:picLocks noChangeAspect="1" noChangeArrowheads="1"/>
          </p:cNvPicPr>
          <p:nvPr/>
        </p:nvPicPr>
        <p:blipFill>
          <a:blip r:embed="rId10"/>
          <a:srcRect/>
          <a:stretch>
            <a:fillRect/>
          </a:stretch>
        </p:blipFill>
        <p:spPr bwMode="hidden">
          <a:xfrm>
            <a:off x="7239000" y="6465888"/>
            <a:ext cx="461963" cy="368300"/>
          </a:xfrm>
          <a:prstGeom prst="rect">
            <a:avLst/>
          </a:prstGeom>
          <a:noFill/>
          <a:ln w="9525">
            <a:noFill/>
            <a:miter lim="800000"/>
            <a:headEnd/>
            <a:tailEnd/>
          </a:ln>
        </p:spPr>
      </p:pic>
      <p:sp>
        <p:nvSpPr>
          <p:cNvPr id="371725" name="Text Box 16"/>
          <p:cNvSpPr txBox="1">
            <a:spLocks noChangeArrowheads="1"/>
          </p:cNvSpPr>
          <p:nvPr/>
        </p:nvSpPr>
        <p:spPr bwMode="auto">
          <a:xfrm>
            <a:off x="4848225" y="752475"/>
            <a:ext cx="2355850" cy="396875"/>
          </a:xfrm>
          <a:prstGeom prst="rect">
            <a:avLst/>
          </a:prstGeom>
          <a:noFill/>
          <a:ln w="9525">
            <a:noFill/>
            <a:miter lim="800000"/>
            <a:headEnd/>
            <a:tailEnd/>
          </a:ln>
        </p:spPr>
        <p:txBody>
          <a:bodyPr wrap="none">
            <a:prstTxWarp prst="textNoShape">
              <a:avLst/>
            </a:prstTxWarp>
            <a:spAutoFit/>
          </a:bodyPr>
          <a:lstStyle/>
          <a:p>
            <a:pPr>
              <a:lnSpc>
                <a:spcPct val="100000"/>
              </a:lnSpc>
              <a:spcBef>
                <a:spcPct val="0"/>
              </a:spcBef>
              <a:spcAft>
                <a:spcPct val="0"/>
              </a:spcAft>
            </a:pPr>
            <a:r>
              <a:rPr lang="en-US" sz="2000" b="1" dirty="0">
                <a:solidFill>
                  <a:srgbClr val="E01B22"/>
                </a:solidFill>
              </a:rPr>
              <a:t> (over Lesson 1-2)</a:t>
            </a:r>
          </a:p>
        </p:txBody>
      </p:sp>
      <p:pic>
        <p:nvPicPr>
          <p:cNvPr id="371726" name="Picture 17" descr="FiveMinuteCheck"/>
          <p:cNvPicPr>
            <a:picLocks noChangeAspect="1" noChangeArrowheads="1"/>
          </p:cNvPicPr>
          <p:nvPr/>
        </p:nvPicPr>
        <p:blipFill>
          <a:blip r:embed="rId11"/>
          <a:srcRect t="5835"/>
          <a:stretch>
            <a:fillRect/>
          </a:stretch>
        </p:blipFill>
        <p:spPr bwMode="auto">
          <a:xfrm>
            <a:off x="1255713" y="619125"/>
            <a:ext cx="3657600" cy="563563"/>
          </a:xfrm>
          <a:prstGeom prst="rect">
            <a:avLst/>
          </a:prstGeom>
          <a:noFill/>
          <a:ln w="9525">
            <a:noFill/>
            <a:miter lim="800000"/>
            <a:headEnd/>
            <a:tailEnd/>
          </a:ln>
        </p:spPr>
      </p:pic>
      <p:sp>
        <p:nvSpPr>
          <p:cNvPr id="196615" name="TPQuestion"/>
          <p:cNvSpPr>
            <a:spLocks noChangeArrowheads="1"/>
          </p:cNvSpPr>
          <p:nvPr/>
        </p:nvSpPr>
        <p:spPr bwMode="auto">
          <a:xfrm>
            <a:off x="685800" y="1657350"/>
            <a:ext cx="8020050" cy="457200"/>
          </a:xfrm>
          <a:prstGeom prst="rect">
            <a:avLst/>
          </a:prstGeom>
          <a:noFill/>
          <a:ln w="9525">
            <a:noFill/>
            <a:miter lim="800000"/>
            <a:headEnd/>
            <a:tailEnd/>
          </a:ln>
        </p:spPr>
        <p:txBody>
          <a:bodyPr>
            <a:prstTxWarp prst="textNoShape">
              <a:avLst/>
            </a:prstTxWarp>
          </a:bodyPr>
          <a:lstStyle/>
          <a:p>
            <a:pPr marL="342900">
              <a:spcBef>
                <a:spcPct val="0"/>
              </a:spcBef>
              <a:spcAft>
                <a:spcPct val="0"/>
              </a:spcAft>
            </a:pPr>
            <a:r>
              <a:rPr lang="en-US" sz="2400" b="1" dirty="0" smtClean="0">
                <a:solidFill>
                  <a:srgbClr val="00539D"/>
                </a:solidFill>
                <a:ea typeface="Times New Roman" pitchFamily="-112" charset="0"/>
                <a:cs typeface="Times New Roman" pitchFamily="-112" charset="0"/>
              </a:rPr>
              <a:t>Name the property shown by the </a:t>
            </a:r>
            <a:r>
              <a:rPr lang="en-US" sz="2400" b="1" dirty="0" smtClean="0">
                <a:solidFill>
                  <a:srgbClr val="00539D"/>
                </a:solidFill>
                <a:ea typeface="Times New Roman" pitchFamily="-112" charset="0"/>
                <a:cs typeface="Times New Roman" pitchFamily="-112" charset="0"/>
              </a:rPr>
              <a:t>equation: </a:t>
            </a:r>
          </a:p>
          <a:p>
            <a:pPr marL="342900" algn="ctr">
              <a:spcBef>
                <a:spcPct val="0"/>
              </a:spcBef>
              <a:spcAft>
                <a:spcPct val="0"/>
              </a:spcAft>
            </a:pPr>
            <a:r>
              <a:rPr lang="en-US" sz="2400" b="1" dirty="0" smtClean="0">
                <a:solidFill>
                  <a:srgbClr val="00539D"/>
                </a:solidFill>
                <a:ea typeface="Times New Roman" pitchFamily="-112" charset="0"/>
                <a:cs typeface="Times New Roman" pitchFamily="-112" charset="0"/>
              </a:rPr>
              <a:t>3(ab) = 3(ba)</a:t>
            </a:r>
            <a:endParaRPr lang="en-US" sz="2400" b="1" dirty="0">
              <a:solidFill>
                <a:srgbClr val="00539D"/>
              </a:solidFill>
              <a:ea typeface="Times New Roman" pitchFamily="-112" charset="0"/>
              <a:cs typeface="Times New Roman" pitchFamily="-112" charset="0"/>
            </a:endParaRPr>
          </a:p>
        </p:txBody>
      </p:sp>
      <p:pic>
        <p:nvPicPr>
          <p:cNvPr id="16" name="Picture 10" descr="Example5"/>
          <p:cNvPicPr>
            <a:picLocks noChangeAspect="1" noChangeArrowheads="1"/>
          </p:cNvPicPr>
          <p:nvPr/>
        </p:nvPicPr>
        <p:blipFill>
          <a:blip r:embed="rId12"/>
          <a:srcRect/>
          <a:stretch>
            <a:fillRect/>
          </a:stretch>
        </p:blipFill>
        <p:spPr bwMode="auto">
          <a:xfrm>
            <a:off x="609600" y="1676400"/>
            <a:ext cx="457200" cy="457200"/>
          </a:xfrm>
          <a:prstGeom prst="rect">
            <a:avLst/>
          </a:prstGeom>
          <a:noFill/>
          <a:ln w="9525">
            <a:noFill/>
            <a:miter lim="800000"/>
            <a:headEnd/>
            <a:tailEnd/>
          </a:ln>
        </p:spPr>
      </p:pic>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ox(out)">
                                      <p:cBhvr>
                                        <p:cTn id="7" dur="500"/>
                                        <p:tgtEl>
                                          <p:spTgt spid="1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6615"/>
                                        </p:tgtEl>
                                        <p:attrNameLst>
                                          <p:attrName>style.visibility</p:attrName>
                                        </p:attrNameLst>
                                      </p:cBhvr>
                                      <p:to>
                                        <p:strVal val="visible"/>
                                      </p:to>
                                    </p:set>
                                    <p:animEffect transition="in" filter="wipe(left)">
                                      <p:cBhvr>
                                        <p:cTn id="11" dur="500"/>
                                        <p:tgtEl>
                                          <p:spTgt spid="19661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96614"/>
                                        </p:tgtEl>
                                        <p:attrNameLst>
                                          <p:attrName>style.visibility</p:attrName>
                                        </p:attrNameLst>
                                      </p:cBhvr>
                                      <p:to>
                                        <p:strVal val="visible"/>
                                      </p:to>
                                    </p:set>
                                    <p:animEffect transition="in" filter="wipe(left)">
                                      <p:cBhvr>
                                        <p:cTn id="15" dur="500"/>
                                        <p:tgtEl>
                                          <p:spTgt spid="196614"/>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196613"/>
                                        </p:tgtEl>
                                        <p:attrNameLst>
                                          <p:attrName>style.visibility</p:attrName>
                                        </p:attrNameLst>
                                      </p:cBhvr>
                                      <p:to>
                                        <p:strVal val="visible"/>
                                      </p:to>
                                    </p:set>
                                    <p:animEffect transition="in" filter="box(in)">
                                      <p:cBhvr>
                                        <p:cTn id="20" dur="500"/>
                                        <p:tgtEl>
                                          <p:spTgt spid="1966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3" grpId="0" animBg="1"/>
      <p:bldP spid="196614" grpId="0" autoUpdateAnimBg="0"/>
      <p:bldP spid="196615" grpId="0" autoUpdateAnimBg="0"/>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18"/>
          <p:cNvGrpSpPr>
            <a:grpSpLocks/>
          </p:cNvGrpSpPr>
          <p:nvPr/>
        </p:nvGrpSpPr>
        <p:grpSpPr bwMode="auto">
          <a:xfrm>
            <a:off x="0" y="0"/>
            <a:ext cx="9144000" cy="6858000"/>
            <a:chOff x="0" y="0"/>
            <a:chExt cx="5760" cy="4320"/>
          </a:xfrm>
        </p:grpSpPr>
        <p:pic>
          <p:nvPicPr>
            <p:cNvPr id="371728" name="Picture 19" descr="Math Proto Interface2"/>
            <p:cNvPicPr>
              <a:picLocks noChangeArrowheads="1"/>
            </p:cNvPicPr>
            <p:nvPr/>
          </p:nvPicPr>
          <p:blipFill>
            <a:blip r:embed="rId6"/>
            <a:srcRect/>
            <a:stretch>
              <a:fillRect/>
            </a:stretch>
          </p:blipFill>
          <p:spPr bwMode="hidden">
            <a:xfrm>
              <a:off x="0" y="0"/>
              <a:ext cx="5760" cy="4320"/>
            </a:xfrm>
            <a:prstGeom prst="rect">
              <a:avLst/>
            </a:prstGeom>
            <a:noFill/>
            <a:ln w="9525">
              <a:noFill/>
              <a:miter lim="800000"/>
              <a:headEnd/>
              <a:tailEnd/>
            </a:ln>
          </p:spPr>
        </p:pic>
        <p:pic>
          <p:nvPicPr>
            <p:cNvPr id="371729" name="Picture 20" descr="Ch01 Ch Header"/>
            <p:cNvPicPr>
              <a:picLocks noChangeAspect="1" noChangeArrowheads="1"/>
            </p:cNvPicPr>
            <p:nvPr/>
          </p:nvPicPr>
          <p:blipFill>
            <a:blip r:embed="rId7"/>
            <a:srcRect/>
            <a:stretch>
              <a:fillRect/>
            </a:stretch>
          </p:blipFill>
          <p:spPr bwMode="hidden">
            <a:xfrm>
              <a:off x="0" y="0"/>
              <a:ext cx="5760" cy="765"/>
            </a:xfrm>
            <a:prstGeom prst="rect">
              <a:avLst/>
            </a:prstGeom>
            <a:noFill/>
            <a:ln w="9525">
              <a:noFill/>
              <a:miter lim="800000"/>
              <a:headEnd/>
              <a:tailEnd/>
            </a:ln>
          </p:spPr>
        </p:pic>
      </p:grpSp>
      <p:sp>
        <p:nvSpPr>
          <p:cNvPr id="371717" name="TPAnswers"/>
          <p:cNvSpPr>
            <a:spLocks noGrp="1" noChangeArrowheads="1"/>
          </p:cNvSpPr>
          <p:nvPr>
            <p:ph type="body" idx="1"/>
            <p:custDataLst>
              <p:tags r:id="rId2"/>
            </p:custDataLst>
          </p:nvPr>
        </p:nvSpPr>
        <p:spPr bwMode="hidden">
          <a:xfrm>
            <a:off x="6324600" y="3962400"/>
            <a:ext cx="1447800" cy="1524000"/>
          </a:xfrm>
        </p:spPr>
        <p:txBody>
          <a:bodyPr/>
          <a:lstStyle/>
          <a:p>
            <a:pPr marL="609600" indent="-609600" eaLnBrk="1" hangingPunct="1">
              <a:buFontTx/>
              <a:buAutoNum type="arabicPeriod"/>
            </a:pPr>
            <a:r>
              <a:rPr lang="en-US" sz="2000">
                <a:solidFill>
                  <a:schemeClr val="bg1"/>
                </a:solidFill>
              </a:rPr>
              <a:t>A</a:t>
            </a:r>
          </a:p>
          <a:p>
            <a:pPr marL="609600" indent="-609600" eaLnBrk="1" hangingPunct="1">
              <a:buFontTx/>
              <a:buAutoNum type="arabicPeriod"/>
            </a:pPr>
            <a:r>
              <a:rPr lang="en-US" sz="2000">
                <a:solidFill>
                  <a:schemeClr val="bg1"/>
                </a:solidFill>
              </a:rPr>
              <a:t>B</a:t>
            </a:r>
          </a:p>
          <a:p>
            <a:pPr marL="609600" indent="-609600" eaLnBrk="1" hangingPunct="1">
              <a:buFontTx/>
              <a:buAutoNum type="arabicPeriod"/>
            </a:pPr>
            <a:r>
              <a:rPr lang="en-US" sz="2000">
                <a:solidFill>
                  <a:schemeClr val="bg1"/>
                </a:solidFill>
              </a:rPr>
              <a:t>C</a:t>
            </a:r>
          </a:p>
          <a:p>
            <a:pPr marL="609600" indent="-609600" eaLnBrk="1" hangingPunct="1">
              <a:buFontTx/>
              <a:buAutoNum type="arabicPeriod"/>
            </a:pPr>
            <a:r>
              <a:rPr lang="en-US" sz="2000">
                <a:solidFill>
                  <a:schemeClr val="bg1"/>
                </a:solidFill>
              </a:rPr>
              <a:t>D</a:t>
            </a:r>
          </a:p>
        </p:txBody>
      </p:sp>
      <p:sp>
        <p:nvSpPr>
          <p:cNvPr id="196613" name="Oval 5"/>
          <p:cNvSpPr>
            <a:spLocks noChangeArrowheads="1"/>
          </p:cNvSpPr>
          <p:nvPr/>
        </p:nvSpPr>
        <p:spPr bwMode="auto">
          <a:xfrm>
            <a:off x="1056394" y="4362450"/>
            <a:ext cx="404812" cy="404813"/>
          </a:xfrm>
          <a:prstGeom prst="ellipse">
            <a:avLst/>
          </a:prstGeom>
          <a:solidFill>
            <a:srgbClr val="FFCC00"/>
          </a:solidFill>
          <a:ln w="25400">
            <a:solidFill>
              <a:srgbClr val="E01B22"/>
            </a:solidFill>
            <a:round/>
            <a:headEnd/>
            <a:tailEnd/>
          </a:ln>
        </p:spPr>
        <p:txBody>
          <a:bodyPr wrap="none" anchor="ctr">
            <a:prstTxWarp prst="textNoShape">
              <a:avLst/>
            </a:prstTxWarp>
          </a:bodyPr>
          <a:lstStyle/>
          <a:p>
            <a:endParaRPr lang="en-US"/>
          </a:p>
        </p:txBody>
      </p:sp>
      <p:sp>
        <p:nvSpPr>
          <p:cNvPr id="196614" name="TPAnswers"/>
          <p:cNvSpPr>
            <a:spLocks noChangeArrowheads="1"/>
          </p:cNvSpPr>
          <p:nvPr>
            <p:custDataLst>
              <p:tags r:id="rId3"/>
            </p:custDataLst>
          </p:nvPr>
        </p:nvSpPr>
        <p:spPr bwMode="auto">
          <a:xfrm>
            <a:off x="1066800" y="2876550"/>
            <a:ext cx="5638800" cy="3371850"/>
          </a:xfrm>
          <a:prstGeom prst="rect">
            <a:avLst/>
          </a:prstGeom>
          <a:noFill/>
          <a:ln w="9525">
            <a:noFill/>
            <a:miter lim="800000"/>
            <a:headEnd/>
            <a:tailEnd/>
          </a:ln>
        </p:spPr>
        <p:txBody>
          <a:bodyPr>
            <a:prstTxWarp prst="textNoShape">
              <a:avLst/>
            </a:prstTxWarp>
          </a:bodyPr>
          <a:lstStyle/>
          <a:p>
            <a:pPr marL="533400" indent="-533400">
              <a:spcBef>
                <a:spcPct val="83000"/>
              </a:spcBef>
              <a:spcAft>
                <a:spcPct val="83000"/>
              </a:spcAft>
              <a:buClr>
                <a:srgbClr val="00539D"/>
              </a:buClr>
            </a:pPr>
            <a:r>
              <a:rPr lang="pt-BR" b="1" dirty="0">
                <a:solidFill>
                  <a:srgbClr val="00539D"/>
                </a:solidFill>
                <a:sym typeface="Arial" pitchFamily="-112" charset="0"/>
              </a:rPr>
              <a:t>A.</a:t>
            </a:r>
            <a:r>
              <a:rPr lang="pt-BR" b="1" dirty="0" smtClean="0">
                <a:sym typeface="Arial" pitchFamily="-112" charset="0"/>
              </a:rPr>
              <a:t>	Associative property of addtion</a:t>
            </a:r>
          </a:p>
          <a:p>
            <a:pPr marL="533400" indent="-533400">
              <a:spcBef>
                <a:spcPct val="83000"/>
              </a:spcBef>
              <a:spcAft>
                <a:spcPct val="83000"/>
              </a:spcAft>
              <a:buClr>
                <a:srgbClr val="00539D"/>
              </a:buClr>
            </a:pPr>
            <a:r>
              <a:rPr lang="pt-BR" b="1" dirty="0">
                <a:solidFill>
                  <a:srgbClr val="00539D"/>
                </a:solidFill>
                <a:sym typeface="Arial" pitchFamily="-112" charset="0"/>
              </a:rPr>
              <a:t>B.</a:t>
            </a:r>
            <a:r>
              <a:rPr lang="pt-BR" b="1" dirty="0" smtClean="0">
                <a:sym typeface="Arial" pitchFamily="-112" charset="0"/>
              </a:rPr>
              <a:t>	Associative property of multiplication</a:t>
            </a:r>
          </a:p>
          <a:p>
            <a:pPr marL="533400" indent="-533400">
              <a:spcBef>
                <a:spcPct val="83000"/>
              </a:spcBef>
              <a:spcAft>
                <a:spcPct val="83000"/>
              </a:spcAft>
              <a:buClr>
                <a:srgbClr val="00539D"/>
              </a:buClr>
            </a:pPr>
            <a:r>
              <a:rPr lang="pt-BR" b="1" dirty="0">
                <a:solidFill>
                  <a:srgbClr val="00539D"/>
                </a:solidFill>
                <a:sym typeface="Arial" pitchFamily="-112" charset="0"/>
              </a:rPr>
              <a:t>C.</a:t>
            </a:r>
            <a:r>
              <a:rPr lang="pt-BR" b="1" dirty="0" smtClean="0">
                <a:sym typeface="Arial" pitchFamily="-112" charset="0"/>
              </a:rPr>
              <a:t>	Distributive property</a:t>
            </a:r>
          </a:p>
          <a:p>
            <a:pPr marL="533400" indent="-533400">
              <a:spcBef>
                <a:spcPct val="83000"/>
              </a:spcBef>
              <a:spcAft>
                <a:spcPct val="83000"/>
              </a:spcAft>
              <a:buClr>
                <a:srgbClr val="00539D"/>
              </a:buClr>
            </a:pPr>
            <a:r>
              <a:rPr lang="pt-BR" b="1" dirty="0">
                <a:solidFill>
                  <a:srgbClr val="00539D"/>
                </a:solidFill>
                <a:sym typeface="Arial" pitchFamily="-112" charset="0"/>
              </a:rPr>
              <a:t>D.</a:t>
            </a:r>
            <a:r>
              <a:rPr lang="pt-BR" b="1" dirty="0" smtClean="0">
                <a:sym typeface="Arial" pitchFamily="-112" charset="0"/>
              </a:rPr>
              <a:t>	Commutative property of multiplication</a:t>
            </a:r>
            <a:endParaRPr lang="pt-BR" b="1" dirty="0">
              <a:sym typeface="Arial" pitchFamily="-112" charset="0"/>
            </a:endParaRPr>
          </a:p>
        </p:txBody>
      </p:sp>
      <p:pic>
        <p:nvPicPr>
          <p:cNvPr id="371722" name="Picture 10" descr="Math NAV-FWD2">
            <a:hlinkClick r:id="" action="ppaction://hlinkshowjump?jump=nextslide" highlightClick="1"/>
          </p:cNvPr>
          <p:cNvPicPr>
            <a:picLocks noChangeAspect="1" noChangeArrowheads="1"/>
          </p:cNvPicPr>
          <p:nvPr/>
        </p:nvPicPr>
        <p:blipFill>
          <a:blip r:embed="rId8"/>
          <a:srcRect/>
          <a:stretch>
            <a:fillRect/>
          </a:stretch>
        </p:blipFill>
        <p:spPr bwMode="hidden">
          <a:xfrm>
            <a:off x="8180388" y="6465888"/>
            <a:ext cx="461962" cy="368300"/>
          </a:xfrm>
          <a:prstGeom prst="rect">
            <a:avLst/>
          </a:prstGeom>
          <a:noFill/>
          <a:ln w="9525">
            <a:noFill/>
            <a:miter lim="800000"/>
            <a:headEnd/>
            <a:tailEnd/>
          </a:ln>
        </p:spPr>
      </p:pic>
      <p:pic>
        <p:nvPicPr>
          <p:cNvPr id="371723" name="Picture 11" descr="Math NAV-BKD2">
            <a:hlinkClick r:id="" action="ppaction://hlinkshowjump?jump=previousslide" highlightClick="1"/>
          </p:cNvPr>
          <p:cNvPicPr>
            <a:picLocks noChangeAspect="1" noChangeArrowheads="1"/>
          </p:cNvPicPr>
          <p:nvPr/>
        </p:nvPicPr>
        <p:blipFill>
          <a:blip r:embed="rId9"/>
          <a:srcRect/>
          <a:stretch>
            <a:fillRect/>
          </a:stretch>
        </p:blipFill>
        <p:spPr bwMode="hidden">
          <a:xfrm>
            <a:off x="7708900" y="6465888"/>
            <a:ext cx="461963" cy="369887"/>
          </a:xfrm>
          <a:prstGeom prst="rect">
            <a:avLst/>
          </a:prstGeom>
          <a:noFill/>
          <a:ln w="9525">
            <a:noFill/>
            <a:miter lim="800000"/>
            <a:headEnd/>
            <a:tailEnd/>
          </a:ln>
        </p:spPr>
      </p:pic>
      <p:pic>
        <p:nvPicPr>
          <p:cNvPr id="371724" name="Picture 15" descr="Math NAV-LessBack2">
            <a:hlinkClick r:id="" action="ppaction://noaction" highlightClick="1"/>
          </p:cNvPr>
          <p:cNvPicPr>
            <a:picLocks noChangeAspect="1" noChangeArrowheads="1"/>
          </p:cNvPicPr>
          <p:nvPr/>
        </p:nvPicPr>
        <p:blipFill>
          <a:blip r:embed="rId10"/>
          <a:srcRect/>
          <a:stretch>
            <a:fillRect/>
          </a:stretch>
        </p:blipFill>
        <p:spPr bwMode="hidden">
          <a:xfrm>
            <a:off x="7239000" y="6465888"/>
            <a:ext cx="461963" cy="368300"/>
          </a:xfrm>
          <a:prstGeom prst="rect">
            <a:avLst/>
          </a:prstGeom>
          <a:noFill/>
          <a:ln w="9525">
            <a:noFill/>
            <a:miter lim="800000"/>
            <a:headEnd/>
            <a:tailEnd/>
          </a:ln>
        </p:spPr>
      </p:pic>
      <p:sp>
        <p:nvSpPr>
          <p:cNvPr id="371725" name="Text Box 16"/>
          <p:cNvSpPr txBox="1">
            <a:spLocks noChangeArrowheads="1"/>
          </p:cNvSpPr>
          <p:nvPr/>
        </p:nvSpPr>
        <p:spPr bwMode="auto">
          <a:xfrm>
            <a:off x="4848225" y="752475"/>
            <a:ext cx="2355850" cy="396875"/>
          </a:xfrm>
          <a:prstGeom prst="rect">
            <a:avLst/>
          </a:prstGeom>
          <a:noFill/>
          <a:ln w="9525">
            <a:noFill/>
            <a:miter lim="800000"/>
            <a:headEnd/>
            <a:tailEnd/>
          </a:ln>
        </p:spPr>
        <p:txBody>
          <a:bodyPr wrap="none">
            <a:prstTxWarp prst="textNoShape">
              <a:avLst/>
            </a:prstTxWarp>
            <a:spAutoFit/>
          </a:bodyPr>
          <a:lstStyle/>
          <a:p>
            <a:pPr>
              <a:lnSpc>
                <a:spcPct val="100000"/>
              </a:lnSpc>
              <a:spcBef>
                <a:spcPct val="0"/>
              </a:spcBef>
              <a:spcAft>
                <a:spcPct val="0"/>
              </a:spcAft>
            </a:pPr>
            <a:r>
              <a:rPr lang="en-US" sz="2000" b="1" dirty="0">
                <a:solidFill>
                  <a:srgbClr val="E01B22"/>
                </a:solidFill>
              </a:rPr>
              <a:t> (over Lesson 1-2)</a:t>
            </a:r>
          </a:p>
        </p:txBody>
      </p:sp>
      <p:pic>
        <p:nvPicPr>
          <p:cNvPr id="371726" name="Picture 17" descr="FiveMinuteCheck"/>
          <p:cNvPicPr>
            <a:picLocks noChangeAspect="1" noChangeArrowheads="1"/>
          </p:cNvPicPr>
          <p:nvPr/>
        </p:nvPicPr>
        <p:blipFill>
          <a:blip r:embed="rId11"/>
          <a:srcRect t="5835"/>
          <a:stretch>
            <a:fillRect/>
          </a:stretch>
        </p:blipFill>
        <p:spPr bwMode="auto">
          <a:xfrm>
            <a:off x="1255713" y="619125"/>
            <a:ext cx="3657600" cy="563563"/>
          </a:xfrm>
          <a:prstGeom prst="rect">
            <a:avLst/>
          </a:prstGeom>
          <a:noFill/>
          <a:ln w="9525">
            <a:noFill/>
            <a:miter lim="800000"/>
            <a:headEnd/>
            <a:tailEnd/>
          </a:ln>
        </p:spPr>
      </p:pic>
      <p:sp>
        <p:nvSpPr>
          <p:cNvPr id="196615" name="TPQuestion"/>
          <p:cNvSpPr>
            <a:spLocks noChangeArrowheads="1"/>
          </p:cNvSpPr>
          <p:nvPr/>
        </p:nvSpPr>
        <p:spPr bwMode="auto">
          <a:xfrm>
            <a:off x="685800" y="1657350"/>
            <a:ext cx="8020050" cy="457200"/>
          </a:xfrm>
          <a:prstGeom prst="rect">
            <a:avLst/>
          </a:prstGeom>
          <a:noFill/>
          <a:ln w="9525">
            <a:noFill/>
            <a:miter lim="800000"/>
            <a:headEnd/>
            <a:tailEnd/>
          </a:ln>
        </p:spPr>
        <p:txBody>
          <a:bodyPr>
            <a:prstTxWarp prst="textNoShape">
              <a:avLst/>
            </a:prstTxWarp>
          </a:bodyPr>
          <a:lstStyle/>
          <a:p>
            <a:pPr marL="342900">
              <a:spcBef>
                <a:spcPct val="0"/>
              </a:spcBef>
              <a:spcAft>
                <a:spcPct val="0"/>
              </a:spcAft>
            </a:pPr>
            <a:r>
              <a:rPr lang="en-US" sz="2400" b="1" dirty="0" smtClean="0">
                <a:solidFill>
                  <a:srgbClr val="00539D"/>
                </a:solidFill>
                <a:ea typeface="Times New Roman" pitchFamily="-112" charset="0"/>
                <a:cs typeface="Times New Roman" pitchFamily="-112" charset="0"/>
              </a:rPr>
              <a:t>Name the property shown by the </a:t>
            </a:r>
            <a:r>
              <a:rPr lang="en-US" sz="2400" b="1" dirty="0" smtClean="0">
                <a:solidFill>
                  <a:srgbClr val="00539D"/>
                </a:solidFill>
                <a:ea typeface="Times New Roman" pitchFamily="-112" charset="0"/>
                <a:cs typeface="Times New Roman" pitchFamily="-112" charset="0"/>
              </a:rPr>
              <a:t>equation:</a:t>
            </a:r>
          </a:p>
          <a:p>
            <a:pPr marL="342900" algn="ctr">
              <a:spcBef>
                <a:spcPct val="0"/>
              </a:spcBef>
              <a:spcAft>
                <a:spcPct val="0"/>
              </a:spcAft>
            </a:pPr>
            <a:r>
              <a:rPr lang="en-US" sz="2400" b="1" dirty="0" smtClean="0">
                <a:solidFill>
                  <a:srgbClr val="00539D"/>
                </a:solidFill>
                <a:ea typeface="Times New Roman" pitchFamily="-112" charset="0"/>
                <a:cs typeface="Times New Roman" pitchFamily="-112" charset="0"/>
              </a:rPr>
              <a:t>(</a:t>
            </a:r>
            <a:r>
              <a:rPr lang="en-US" sz="2400" b="1" dirty="0" err="1" smtClean="0">
                <a:solidFill>
                  <a:srgbClr val="00539D"/>
                </a:solidFill>
                <a:ea typeface="Times New Roman" pitchFamily="-112" charset="0"/>
                <a:cs typeface="Times New Roman" pitchFamily="-112" charset="0"/>
              </a:rPr>
              <a:t>b</a:t>
            </a:r>
            <a:r>
              <a:rPr lang="en-US" sz="2400" b="1" dirty="0" smtClean="0">
                <a:solidFill>
                  <a:srgbClr val="00539D"/>
                </a:solidFill>
                <a:ea typeface="Times New Roman" pitchFamily="-112" charset="0"/>
                <a:cs typeface="Times New Roman" pitchFamily="-112" charset="0"/>
              </a:rPr>
              <a:t> + </a:t>
            </a:r>
            <a:r>
              <a:rPr lang="en-US" sz="2400" b="1" dirty="0" err="1" smtClean="0">
                <a:solidFill>
                  <a:srgbClr val="00539D"/>
                </a:solidFill>
                <a:ea typeface="Times New Roman" pitchFamily="-112" charset="0"/>
                <a:cs typeface="Times New Roman" pitchFamily="-112" charset="0"/>
              </a:rPr>
              <a:t>c</a:t>
            </a:r>
            <a:r>
              <a:rPr lang="en-US" sz="2400" b="1" dirty="0" smtClean="0">
                <a:solidFill>
                  <a:srgbClr val="00539D"/>
                </a:solidFill>
                <a:ea typeface="Times New Roman" pitchFamily="-112" charset="0"/>
                <a:cs typeface="Times New Roman" pitchFamily="-112" charset="0"/>
              </a:rPr>
              <a:t>) 2 = (2b + 2c)</a:t>
            </a:r>
            <a:endParaRPr lang="en-US" sz="2400" b="1" dirty="0">
              <a:solidFill>
                <a:srgbClr val="00539D"/>
              </a:solidFill>
              <a:ea typeface="Times New Roman" pitchFamily="-112" charset="0"/>
              <a:cs typeface="Times New Roman" pitchFamily="-112" charset="0"/>
            </a:endParaRPr>
          </a:p>
        </p:txBody>
      </p:sp>
      <p:grpSp>
        <p:nvGrpSpPr>
          <p:cNvPr id="20" name="Group 19"/>
          <p:cNvGrpSpPr/>
          <p:nvPr/>
        </p:nvGrpSpPr>
        <p:grpSpPr>
          <a:xfrm>
            <a:off x="498092" y="1657350"/>
            <a:ext cx="533400" cy="384519"/>
            <a:chOff x="1942353" y="5559081"/>
            <a:chExt cx="533400" cy="384519"/>
          </a:xfrm>
        </p:grpSpPr>
        <p:sp>
          <p:nvSpPr>
            <p:cNvPr id="17" name="Oval 16"/>
            <p:cNvSpPr/>
            <p:nvPr/>
          </p:nvSpPr>
          <p:spPr>
            <a:xfrm>
              <a:off x="1981200" y="5559081"/>
              <a:ext cx="421921" cy="384519"/>
            </a:xfrm>
            <a:prstGeom prst="ellipse">
              <a:avLst/>
            </a:prstGeom>
            <a:solidFill>
              <a:srgbClr val="8D262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1942353" y="5559081"/>
              <a:ext cx="533400" cy="369332"/>
            </a:xfrm>
            <a:prstGeom prst="rect">
              <a:avLst/>
            </a:prstGeom>
            <a:noFill/>
          </p:spPr>
          <p:txBody>
            <a:bodyPr wrap="square" rtlCol="0">
              <a:spAutoFit/>
            </a:bodyPr>
            <a:lstStyle/>
            <a:p>
              <a:pPr algn="ctr"/>
              <a:r>
                <a:rPr lang="en-US" dirty="0" smtClean="0">
                  <a:solidFill>
                    <a:schemeClr val="bg1"/>
                  </a:solidFill>
                  <a:latin typeface="Arial Black"/>
                  <a:cs typeface="Arial Black"/>
                </a:rPr>
                <a:t>7</a:t>
              </a:r>
              <a:endParaRPr lang="en-US" dirty="0">
                <a:solidFill>
                  <a:schemeClr val="bg1"/>
                </a:solidFill>
                <a:latin typeface="Arial Black"/>
                <a:cs typeface="Arial Black"/>
              </a:endParaRPr>
            </a:p>
          </p:txBody>
        </p:sp>
      </p:gr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196615"/>
                                        </p:tgtEl>
                                        <p:attrNameLst>
                                          <p:attrName>style.visibility</p:attrName>
                                        </p:attrNameLst>
                                      </p:cBhvr>
                                      <p:to>
                                        <p:strVal val="visible"/>
                                      </p:to>
                                    </p:set>
                                    <p:animEffect transition="in" filter="wipe(left)">
                                      <p:cBhvr>
                                        <p:cTn id="10" dur="500"/>
                                        <p:tgtEl>
                                          <p:spTgt spid="19661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96614"/>
                                        </p:tgtEl>
                                        <p:attrNameLst>
                                          <p:attrName>style.visibility</p:attrName>
                                        </p:attrNameLst>
                                      </p:cBhvr>
                                      <p:to>
                                        <p:strVal val="visible"/>
                                      </p:to>
                                    </p:set>
                                    <p:animEffect transition="in" filter="wipe(left)">
                                      <p:cBhvr>
                                        <p:cTn id="14" dur="500"/>
                                        <p:tgtEl>
                                          <p:spTgt spid="196614"/>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196613"/>
                                        </p:tgtEl>
                                        <p:attrNameLst>
                                          <p:attrName>style.visibility</p:attrName>
                                        </p:attrNameLst>
                                      </p:cBhvr>
                                      <p:to>
                                        <p:strVal val="visible"/>
                                      </p:to>
                                    </p:set>
                                    <p:animEffect transition="in" filter="box(in)">
                                      <p:cBhvr>
                                        <p:cTn id="19" dur="500"/>
                                        <p:tgtEl>
                                          <p:spTgt spid="1966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3" grpId="0" animBg="1"/>
      <p:bldP spid="196614" grpId="0" autoUpdateAnimBg="0"/>
      <p:bldP spid="196615" grpId="0" autoUpdateAnimBg="0"/>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18"/>
          <p:cNvGrpSpPr>
            <a:grpSpLocks/>
          </p:cNvGrpSpPr>
          <p:nvPr/>
        </p:nvGrpSpPr>
        <p:grpSpPr bwMode="auto">
          <a:xfrm>
            <a:off x="0" y="0"/>
            <a:ext cx="9144000" cy="6858000"/>
            <a:chOff x="0" y="0"/>
            <a:chExt cx="5760" cy="4320"/>
          </a:xfrm>
        </p:grpSpPr>
        <p:pic>
          <p:nvPicPr>
            <p:cNvPr id="371728" name="Picture 19" descr="Math Proto Interface2"/>
            <p:cNvPicPr>
              <a:picLocks noChangeArrowheads="1"/>
            </p:cNvPicPr>
            <p:nvPr/>
          </p:nvPicPr>
          <p:blipFill>
            <a:blip r:embed="rId6"/>
            <a:srcRect/>
            <a:stretch>
              <a:fillRect/>
            </a:stretch>
          </p:blipFill>
          <p:spPr bwMode="hidden">
            <a:xfrm>
              <a:off x="0" y="0"/>
              <a:ext cx="5760" cy="4320"/>
            </a:xfrm>
            <a:prstGeom prst="rect">
              <a:avLst/>
            </a:prstGeom>
            <a:noFill/>
            <a:ln w="9525">
              <a:noFill/>
              <a:miter lim="800000"/>
              <a:headEnd/>
              <a:tailEnd/>
            </a:ln>
          </p:spPr>
        </p:pic>
        <p:pic>
          <p:nvPicPr>
            <p:cNvPr id="371729" name="Picture 20" descr="Ch01 Ch Header"/>
            <p:cNvPicPr>
              <a:picLocks noChangeAspect="1" noChangeArrowheads="1"/>
            </p:cNvPicPr>
            <p:nvPr/>
          </p:nvPicPr>
          <p:blipFill>
            <a:blip r:embed="rId7"/>
            <a:srcRect/>
            <a:stretch>
              <a:fillRect/>
            </a:stretch>
          </p:blipFill>
          <p:spPr bwMode="hidden">
            <a:xfrm>
              <a:off x="0" y="0"/>
              <a:ext cx="5760" cy="765"/>
            </a:xfrm>
            <a:prstGeom prst="rect">
              <a:avLst/>
            </a:prstGeom>
            <a:noFill/>
            <a:ln w="9525">
              <a:noFill/>
              <a:miter lim="800000"/>
              <a:headEnd/>
              <a:tailEnd/>
            </a:ln>
          </p:spPr>
        </p:pic>
      </p:grpSp>
      <p:sp>
        <p:nvSpPr>
          <p:cNvPr id="371717" name="TPAnswers"/>
          <p:cNvSpPr>
            <a:spLocks noGrp="1" noChangeArrowheads="1"/>
          </p:cNvSpPr>
          <p:nvPr>
            <p:ph type="body" idx="1"/>
            <p:custDataLst>
              <p:tags r:id="rId2"/>
            </p:custDataLst>
          </p:nvPr>
        </p:nvSpPr>
        <p:spPr bwMode="hidden">
          <a:xfrm>
            <a:off x="6324600" y="3962400"/>
            <a:ext cx="1447800" cy="1524000"/>
          </a:xfrm>
        </p:spPr>
        <p:txBody>
          <a:bodyPr/>
          <a:lstStyle/>
          <a:p>
            <a:pPr marL="609600" indent="-609600" eaLnBrk="1" hangingPunct="1">
              <a:buFontTx/>
              <a:buAutoNum type="arabicPeriod"/>
            </a:pPr>
            <a:r>
              <a:rPr lang="en-US" sz="2000">
                <a:solidFill>
                  <a:schemeClr val="bg1"/>
                </a:solidFill>
              </a:rPr>
              <a:t>A</a:t>
            </a:r>
          </a:p>
          <a:p>
            <a:pPr marL="609600" indent="-609600" eaLnBrk="1" hangingPunct="1">
              <a:buFontTx/>
              <a:buAutoNum type="arabicPeriod"/>
            </a:pPr>
            <a:r>
              <a:rPr lang="en-US" sz="2000">
                <a:solidFill>
                  <a:schemeClr val="bg1"/>
                </a:solidFill>
              </a:rPr>
              <a:t>B</a:t>
            </a:r>
          </a:p>
          <a:p>
            <a:pPr marL="609600" indent="-609600" eaLnBrk="1" hangingPunct="1">
              <a:buFontTx/>
              <a:buAutoNum type="arabicPeriod"/>
            </a:pPr>
            <a:r>
              <a:rPr lang="en-US" sz="2000">
                <a:solidFill>
                  <a:schemeClr val="bg1"/>
                </a:solidFill>
              </a:rPr>
              <a:t>C</a:t>
            </a:r>
          </a:p>
          <a:p>
            <a:pPr marL="609600" indent="-609600" eaLnBrk="1" hangingPunct="1">
              <a:buFontTx/>
              <a:buAutoNum type="arabicPeriod"/>
            </a:pPr>
            <a:r>
              <a:rPr lang="en-US" sz="2000">
                <a:solidFill>
                  <a:schemeClr val="bg1"/>
                </a:solidFill>
              </a:rPr>
              <a:t>D</a:t>
            </a:r>
          </a:p>
        </p:txBody>
      </p:sp>
      <p:sp>
        <p:nvSpPr>
          <p:cNvPr id="196613" name="Oval 5"/>
          <p:cNvSpPr>
            <a:spLocks noChangeArrowheads="1"/>
          </p:cNvSpPr>
          <p:nvPr/>
        </p:nvSpPr>
        <p:spPr bwMode="auto">
          <a:xfrm>
            <a:off x="1056394" y="3042146"/>
            <a:ext cx="404812" cy="404813"/>
          </a:xfrm>
          <a:prstGeom prst="ellipse">
            <a:avLst/>
          </a:prstGeom>
          <a:solidFill>
            <a:srgbClr val="FFCC00"/>
          </a:solidFill>
          <a:ln w="25400">
            <a:solidFill>
              <a:srgbClr val="E01B22"/>
            </a:solidFill>
            <a:round/>
            <a:headEnd/>
            <a:tailEnd/>
          </a:ln>
        </p:spPr>
        <p:txBody>
          <a:bodyPr wrap="none" anchor="ctr">
            <a:prstTxWarp prst="textNoShape">
              <a:avLst/>
            </a:prstTxWarp>
          </a:bodyPr>
          <a:lstStyle/>
          <a:p>
            <a:endParaRPr lang="en-US"/>
          </a:p>
        </p:txBody>
      </p:sp>
      <p:sp>
        <p:nvSpPr>
          <p:cNvPr id="196614" name="TPAnswers"/>
          <p:cNvSpPr>
            <a:spLocks noChangeArrowheads="1"/>
          </p:cNvSpPr>
          <p:nvPr>
            <p:custDataLst>
              <p:tags r:id="rId3"/>
            </p:custDataLst>
          </p:nvPr>
        </p:nvSpPr>
        <p:spPr bwMode="auto">
          <a:xfrm>
            <a:off x="1066800" y="3028950"/>
            <a:ext cx="5638800" cy="3371850"/>
          </a:xfrm>
          <a:prstGeom prst="rect">
            <a:avLst/>
          </a:prstGeom>
          <a:noFill/>
          <a:ln w="9525">
            <a:noFill/>
            <a:miter lim="800000"/>
            <a:headEnd/>
            <a:tailEnd/>
          </a:ln>
        </p:spPr>
        <p:txBody>
          <a:bodyPr>
            <a:prstTxWarp prst="textNoShape">
              <a:avLst/>
            </a:prstTxWarp>
          </a:bodyPr>
          <a:lstStyle/>
          <a:p>
            <a:pPr marL="533400" indent="-533400">
              <a:spcBef>
                <a:spcPct val="83000"/>
              </a:spcBef>
              <a:spcAft>
                <a:spcPct val="83000"/>
              </a:spcAft>
              <a:buClr>
                <a:srgbClr val="00539D"/>
              </a:buClr>
            </a:pPr>
            <a:r>
              <a:rPr lang="pt-BR" b="1" dirty="0">
                <a:solidFill>
                  <a:srgbClr val="00539D"/>
                </a:solidFill>
                <a:sym typeface="Arial" pitchFamily="-112" charset="0"/>
              </a:rPr>
              <a:t>A.</a:t>
            </a:r>
            <a:r>
              <a:rPr lang="pt-BR" b="1" dirty="0" smtClean="0">
                <a:sym typeface="Arial" pitchFamily="-112" charset="0"/>
              </a:rPr>
              <a:t>	Associative property of addtion</a:t>
            </a:r>
          </a:p>
          <a:p>
            <a:pPr marL="533400" indent="-533400">
              <a:spcBef>
                <a:spcPct val="83000"/>
              </a:spcBef>
              <a:spcAft>
                <a:spcPct val="83000"/>
              </a:spcAft>
              <a:buClr>
                <a:srgbClr val="00539D"/>
              </a:buClr>
            </a:pPr>
            <a:r>
              <a:rPr lang="pt-BR" b="1" dirty="0">
                <a:solidFill>
                  <a:srgbClr val="00539D"/>
                </a:solidFill>
                <a:sym typeface="Arial" pitchFamily="-112" charset="0"/>
              </a:rPr>
              <a:t>B.</a:t>
            </a:r>
            <a:r>
              <a:rPr lang="pt-BR" b="1" dirty="0" smtClean="0">
                <a:sym typeface="Arial" pitchFamily="-112" charset="0"/>
              </a:rPr>
              <a:t>	Associative property of multiplication</a:t>
            </a:r>
          </a:p>
          <a:p>
            <a:pPr marL="533400" indent="-533400">
              <a:spcBef>
                <a:spcPct val="83000"/>
              </a:spcBef>
              <a:spcAft>
                <a:spcPct val="83000"/>
              </a:spcAft>
              <a:buClr>
                <a:srgbClr val="00539D"/>
              </a:buClr>
            </a:pPr>
            <a:r>
              <a:rPr lang="pt-BR" b="1" dirty="0">
                <a:solidFill>
                  <a:srgbClr val="00539D"/>
                </a:solidFill>
                <a:sym typeface="Arial" pitchFamily="-112" charset="0"/>
              </a:rPr>
              <a:t>C.</a:t>
            </a:r>
            <a:r>
              <a:rPr lang="pt-BR" b="1" dirty="0" smtClean="0">
                <a:sym typeface="Arial" pitchFamily="-112" charset="0"/>
              </a:rPr>
              <a:t>	Distributive property</a:t>
            </a:r>
          </a:p>
          <a:p>
            <a:pPr marL="533400" indent="-533400">
              <a:spcBef>
                <a:spcPct val="83000"/>
              </a:spcBef>
              <a:spcAft>
                <a:spcPct val="83000"/>
              </a:spcAft>
              <a:buClr>
                <a:srgbClr val="00539D"/>
              </a:buClr>
            </a:pPr>
            <a:r>
              <a:rPr lang="pt-BR" b="1" dirty="0">
                <a:solidFill>
                  <a:srgbClr val="00539D"/>
                </a:solidFill>
                <a:sym typeface="Arial" pitchFamily="-112" charset="0"/>
              </a:rPr>
              <a:t>D.</a:t>
            </a:r>
            <a:r>
              <a:rPr lang="pt-BR" b="1" dirty="0" smtClean="0">
                <a:sym typeface="Arial" pitchFamily="-112" charset="0"/>
              </a:rPr>
              <a:t>	Commutative property of multiplication</a:t>
            </a:r>
            <a:endParaRPr lang="pt-BR" b="1" dirty="0">
              <a:sym typeface="Arial" pitchFamily="-112" charset="0"/>
            </a:endParaRPr>
          </a:p>
        </p:txBody>
      </p:sp>
      <p:pic>
        <p:nvPicPr>
          <p:cNvPr id="371722" name="Picture 10" descr="Math NAV-FWD2">
            <a:hlinkClick r:id="" action="ppaction://hlinkshowjump?jump=nextslide" highlightClick="1"/>
          </p:cNvPr>
          <p:cNvPicPr>
            <a:picLocks noChangeAspect="1" noChangeArrowheads="1"/>
          </p:cNvPicPr>
          <p:nvPr/>
        </p:nvPicPr>
        <p:blipFill>
          <a:blip r:embed="rId8"/>
          <a:srcRect/>
          <a:stretch>
            <a:fillRect/>
          </a:stretch>
        </p:blipFill>
        <p:spPr bwMode="hidden">
          <a:xfrm>
            <a:off x="8180388" y="6465888"/>
            <a:ext cx="461962" cy="368300"/>
          </a:xfrm>
          <a:prstGeom prst="rect">
            <a:avLst/>
          </a:prstGeom>
          <a:noFill/>
          <a:ln w="9525">
            <a:noFill/>
            <a:miter lim="800000"/>
            <a:headEnd/>
            <a:tailEnd/>
          </a:ln>
        </p:spPr>
      </p:pic>
      <p:pic>
        <p:nvPicPr>
          <p:cNvPr id="371723" name="Picture 11" descr="Math NAV-BKD2">
            <a:hlinkClick r:id="" action="ppaction://hlinkshowjump?jump=previousslide" highlightClick="1"/>
          </p:cNvPr>
          <p:cNvPicPr>
            <a:picLocks noChangeAspect="1" noChangeArrowheads="1"/>
          </p:cNvPicPr>
          <p:nvPr/>
        </p:nvPicPr>
        <p:blipFill>
          <a:blip r:embed="rId9"/>
          <a:srcRect/>
          <a:stretch>
            <a:fillRect/>
          </a:stretch>
        </p:blipFill>
        <p:spPr bwMode="hidden">
          <a:xfrm>
            <a:off x="7708900" y="6465888"/>
            <a:ext cx="461963" cy="369887"/>
          </a:xfrm>
          <a:prstGeom prst="rect">
            <a:avLst/>
          </a:prstGeom>
          <a:noFill/>
          <a:ln w="9525">
            <a:noFill/>
            <a:miter lim="800000"/>
            <a:headEnd/>
            <a:tailEnd/>
          </a:ln>
        </p:spPr>
      </p:pic>
      <p:pic>
        <p:nvPicPr>
          <p:cNvPr id="371724" name="Picture 15" descr="Math NAV-LessBack2">
            <a:hlinkClick r:id="" action="ppaction://noaction" highlightClick="1"/>
          </p:cNvPr>
          <p:cNvPicPr>
            <a:picLocks noChangeAspect="1" noChangeArrowheads="1"/>
          </p:cNvPicPr>
          <p:nvPr/>
        </p:nvPicPr>
        <p:blipFill>
          <a:blip r:embed="rId10"/>
          <a:srcRect/>
          <a:stretch>
            <a:fillRect/>
          </a:stretch>
        </p:blipFill>
        <p:spPr bwMode="hidden">
          <a:xfrm>
            <a:off x="7239000" y="6465888"/>
            <a:ext cx="461963" cy="368300"/>
          </a:xfrm>
          <a:prstGeom prst="rect">
            <a:avLst/>
          </a:prstGeom>
          <a:noFill/>
          <a:ln w="9525">
            <a:noFill/>
            <a:miter lim="800000"/>
            <a:headEnd/>
            <a:tailEnd/>
          </a:ln>
        </p:spPr>
      </p:pic>
      <p:sp>
        <p:nvSpPr>
          <p:cNvPr id="371725" name="Text Box 16"/>
          <p:cNvSpPr txBox="1">
            <a:spLocks noChangeArrowheads="1"/>
          </p:cNvSpPr>
          <p:nvPr/>
        </p:nvSpPr>
        <p:spPr bwMode="auto">
          <a:xfrm>
            <a:off x="4848225" y="752475"/>
            <a:ext cx="2355850" cy="396875"/>
          </a:xfrm>
          <a:prstGeom prst="rect">
            <a:avLst/>
          </a:prstGeom>
          <a:noFill/>
          <a:ln w="9525">
            <a:noFill/>
            <a:miter lim="800000"/>
            <a:headEnd/>
            <a:tailEnd/>
          </a:ln>
        </p:spPr>
        <p:txBody>
          <a:bodyPr wrap="none">
            <a:prstTxWarp prst="textNoShape">
              <a:avLst/>
            </a:prstTxWarp>
            <a:spAutoFit/>
          </a:bodyPr>
          <a:lstStyle/>
          <a:p>
            <a:pPr>
              <a:lnSpc>
                <a:spcPct val="100000"/>
              </a:lnSpc>
              <a:spcBef>
                <a:spcPct val="0"/>
              </a:spcBef>
              <a:spcAft>
                <a:spcPct val="0"/>
              </a:spcAft>
            </a:pPr>
            <a:r>
              <a:rPr lang="en-US" sz="2000" b="1" dirty="0">
                <a:solidFill>
                  <a:srgbClr val="E01B22"/>
                </a:solidFill>
              </a:rPr>
              <a:t> (over Lesson 1-2)</a:t>
            </a:r>
          </a:p>
        </p:txBody>
      </p:sp>
      <p:pic>
        <p:nvPicPr>
          <p:cNvPr id="371726" name="Picture 17" descr="FiveMinuteCheck"/>
          <p:cNvPicPr>
            <a:picLocks noChangeAspect="1" noChangeArrowheads="1"/>
          </p:cNvPicPr>
          <p:nvPr/>
        </p:nvPicPr>
        <p:blipFill>
          <a:blip r:embed="rId11"/>
          <a:srcRect t="5835"/>
          <a:stretch>
            <a:fillRect/>
          </a:stretch>
        </p:blipFill>
        <p:spPr bwMode="auto">
          <a:xfrm>
            <a:off x="1255713" y="619125"/>
            <a:ext cx="3657600" cy="563563"/>
          </a:xfrm>
          <a:prstGeom prst="rect">
            <a:avLst/>
          </a:prstGeom>
          <a:noFill/>
          <a:ln w="9525">
            <a:noFill/>
            <a:miter lim="800000"/>
            <a:headEnd/>
            <a:tailEnd/>
          </a:ln>
        </p:spPr>
      </p:pic>
      <p:sp>
        <p:nvSpPr>
          <p:cNvPr id="196615" name="TPQuestion"/>
          <p:cNvSpPr>
            <a:spLocks noChangeArrowheads="1"/>
          </p:cNvSpPr>
          <p:nvPr/>
        </p:nvSpPr>
        <p:spPr bwMode="auto">
          <a:xfrm>
            <a:off x="685800" y="1657350"/>
            <a:ext cx="8020050" cy="457200"/>
          </a:xfrm>
          <a:prstGeom prst="rect">
            <a:avLst/>
          </a:prstGeom>
          <a:noFill/>
          <a:ln w="9525">
            <a:noFill/>
            <a:miter lim="800000"/>
            <a:headEnd/>
            <a:tailEnd/>
          </a:ln>
        </p:spPr>
        <p:txBody>
          <a:bodyPr>
            <a:prstTxWarp prst="textNoShape">
              <a:avLst/>
            </a:prstTxWarp>
          </a:bodyPr>
          <a:lstStyle/>
          <a:p>
            <a:pPr marL="342900">
              <a:spcBef>
                <a:spcPct val="0"/>
              </a:spcBef>
              <a:spcAft>
                <a:spcPct val="0"/>
              </a:spcAft>
            </a:pPr>
            <a:r>
              <a:rPr lang="en-US" sz="2400" b="1" dirty="0" smtClean="0">
                <a:solidFill>
                  <a:srgbClr val="00539D"/>
                </a:solidFill>
                <a:ea typeface="Times New Roman" pitchFamily="-112" charset="0"/>
                <a:cs typeface="Times New Roman" pitchFamily="-112" charset="0"/>
              </a:rPr>
              <a:t>Name the property shown by the </a:t>
            </a:r>
            <a:r>
              <a:rPr lang="en-US" sz="2400" b="1" dirty="0" smtClean="0">
                <a:solidFill>
                  <a:srgbClr val="00539D"/>
                </a:solidFill>
                <a:ea typeface="Times New Roman" pitchFamily="-112" charset="0"/>
                <a:cs typeface="Times New Roman" pitchFamily="-112" charset="0"/>
              </a:rPr>
              <a:t>equation:</a:t>
            </a:r>
          </a:p>
          <a:p>
            <a:pPr marL="342900" algn="ctr">
              <a:spcBef>
                <a:spcPct val="0"/>
              </a:spcBef>
              <a:spcAft>
                <a:spcPct val="0"/>
              </a:spcAft>
            </a:pPr>
            <a:r>
              <a:rPr lang="en-US" sz="2400" b="1" dirty="0" smtClean="0">
                <a:solidFill>
                  <a:srgbClr val="00539D"/>
                </a:solidFill>
                <a:ea typeface="Times New Roman" pitchFamily="-112" charset="0"/>
                <a:cs typeface="Times New Roman" pitchFamily="-112" charset="0"/>
              </a:rPr>
              <a:t> 4 + (6 + 5) = (4 + 6) + 5</a:t>
            </a:r>
            <a:endParaRPr lang="en-US" sz="2400" b="1" dirty="0">
              <a:solidFill>
                <a:srgbClr val="00539D"/>
              </a:solidFill>
              <a:ea typeface="Times New Roman" pitchFamily="-112" charset="0"/>
              <a:cs typeface="Times New Roman" pitchFamily="-112" charset="0"/>
            </a:endParaRPr>
          </a:p>
        </p:txBody>
      </p:sp>
      <p:grpSp>
        <p:nvGrpSpPr>
          <p:cNvPr id="3" name="Group 19"/>
          <p:cNvGrpSpPr/>
          <p:nvPr/>
        </p:nvGrpSpPr>
        <p:grpSpPr>
          <a:xfrm>
            <a:off x="498092" y="1657350"/>
            <a:ext cx="533400" cy="384519"/>
            <a:chOff x="1942353" y="5559081"/>
            <a:chExt cx="533400" cy="384519"/>
          </a:xfrm>
        </p:grpSpPr>
        <p:sp>
          <p:nvSpPr>
            <p:cNvPr id="17" name="Oval 16"/>
            <p:cNvSpPr/>
            <p:nvPr/>
          </p:nvSpPr>
          <p:spPr>
            <a:xfrm>
              <a:off x="1981200" y="5559081"/>
              <a:ext cx="421921" cy="384519"/>
            </a:xfrm>
            <a:prstGeom prst="ellipse">
              <a:avLst/>
            </a:prstGeom>
            <a:solidFill>
              <a:srgbClr val="8D262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1942353" y="5559081"/>
              <a:ext cx="533400" cy="369332"/>
            </a:xfrm>
            <a:prstGeom prst="rect">
              <a:avLst/>
            </a:prstGeom>
            <a:noFill/>
          </p:spPr>
          <p:txBody>
            <a:bodyPr wrap="square" rtlCol="0">
              <a:spAutoFit/>
            </a:bodyPr>
            <a:lstStyle/>
            <a:p>
              <a:pPr algn="ctr"/>
              <a:r>
                <a:rPr lang="en-US" dirty="0" smtClean="0">
                  <a:solidFill>
                    <a:schemeClr val="bg1"/>
                  </a:solidFill>
                  <a:latin typeface="Arial Black"/>
                  <a:cs typeface="Arial Black"/>
                </a:rPr>
                <a:t>8</a:t>
              </a:r>
              <a:endParaRPr lang="en-US" dirty="0">
                <a:solidFill>
                  <a:schemeClr val="bg1"/>
                </a:solidFill>
                <a:latin typeface="Arial Black"/>
                <a:cs typeface="Arial Black"/>
              </a:endParaRPr>
            </a:p>
          </p:txBody>
        </p:sp>
      </p:gr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196615"/>
                                        </p:tgtEl>
                                        <p:attrNameLst>
                                          <p:attrName>style.visibility</p:attrName>
                                        </p:attrNameLst>
                                      </p:cBhvr>
                                      <p:to>
                                        <p:strVal val="visible"/>
                                      </p:to>
                                    </p:set>
                                    <p:animEffect transition="in" filter="wipe(left)">
                                      <p:cBhvr>
                                        <p:cTn id="10" dur="500"/>
                                        <p:tgtEl>
                                          <p:spTgt spid="19661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96614"/>
                                        </p:tgtEl>
                                        <p:attrNameLst>
                                          <p:attrName>style.visibility</p:attrName>
                                        </p:attrNameLst>
                                      </p:cBhvr>
                                      <p:to>
                                        <p:strVal val="visible"/>
                                      </p:to>
                                    </p:set>
                                    <p:animEffect transition="in" filter="wipe(left)">
                                      <p:cBhvr>
                                        <p:cTn id="14" dur="500"/>
                                        <p:tgtEl>
                                          <p:spTgt spid="196614"/>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196613"/>
                                        </p:tgtEl>
                                        <p:attrNameLst>
                                          <p:attrName>style.visibility</p:attrName>
                                        </p:attrNameLst>
                                      </p:cBhvr>
                                      <p:to>
                                        <p:strVal val="visible"/>
                                      </p:to>
                                    </p:set>
                                    <p:animEffect transition="in" filter="box(in)">
                                      <p:cBhvr>
                                        <p:cTn id="19" dur="500"/>
                                        <p:tgtEl>
                                          <p:spTgt spid="1966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3" grpId="0" animBg="1"/>
      <p:bldP spid="196614" grpId="0" autoUpdateAnimBg="0"/>
      <p:bldP spid="196615" grpId="0" autoUpdateAnimBg="0"/>
    </p:bldLst>
  </p:timing>
</p:sld>
</file>

<file path=ppt/tags/tag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ELIMITERS" val="3.1"/>
</p:tagLst>
</file>

<file path=ppt/tags/tag10.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EXTLENGTH" val="37"/>
  <p:tag name="FONTSIZE" val="24"/>
  <p:tag name="BULLETTYPE" val="ppBulletAlphaUCPeriod"/>
  <p:tag name="ANSWERTEXT" val="b = 11 &#10;b = –37&#10;b = –11&#10;b = 37"/>
</p:tagLst>
</file>

<file path=ppt/tags/tag1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SLIDEID" val="73C8CB726CE24B27A68D0E8CA7E9B806"/>
  <p:tag name="SLIDETYPE" val="Q"/>
  <p:tag name="DEMOGRAPHIC" val="False"/>
  <p:tag name="TEAMASSIGN" val="False"/>
  <p:tag name="SPEEDSCORING" val="False"/>
  <p:tag name="CORRECTPOINTVALUE" val="100"/>
  <p:tag name="INCORRECTPOINTVALUE" val="0"/>
  <p:tag name="ZEROBASED" val="False"/>
  <p:tag name="DELIMITERS" val="3.1"/>
  <p:tag name="SLIDEORDER" val="10"/>
  <p:tag name="SLIDEGUID" val="96C0C37A5F2542E485E033A6EA8CB8D6"/>
  <p:tag name="ANSWERSALIAS" val="A¤B¤C¤D"/>
  <p:tag name="RESPONSESGATHERED" val="False"/>
  <p:tag name="QUESTIONTEXT" val="Evaluate (y + z)2 if y = 8 and z = 5."/>
  <p:tag name="QUESTIONALIAS" val="Evaluate (y + z)2 if y = 8 and z = 5."/>
  <p:tag name="ANIMREMOVED" val="False"/>
</p:tagLst>
</file>

<file path=ppt/tags/tag1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OLDNUMANSWERS" val="4"/>
  <p:tag name="TEXTLENGTH" val="10"/>
  <p:tag name="FONTSIZE" val="20"/>
  <p:tag name="BULLETTYPE" val="ppBulletArabicPeriod"/>
  <p:tag name="ANSWERTEXT" val="A&#10;B&#10;C&#10;D"/>
</p:tagLst>
</file>

<file path=ppt/tags/tag1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EXTLENGTH" val="37"/>
  <p:tag name="FONTSIZE" val="24"/>
  <p:tag name="BULLETTYPE" val="ppBulletAlphaUCPeriod"/>
  <p:tag name="ANSWERTEXT" val="b = 11 &#10;b = –37&#10;b = –11&#10;b = 37"/>
</p:tagLst>
</file>

<file path=ppt/tags/tag1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ELIMITERS" val="3.1"/>
</p:tagLst>
</file>

<file path=ppt/tags/tag15.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SLIDEID" val="73C8CB726CE24B27A68D0E8CA7E9B806"/>
  <p:tag name="SLIDETYPE" val="Q"/>
  <p:tag name="DEMOGRAPHIC" val="False"/>
  <p:tag name="TEAMASSIGN" val="False"/>
  <p:tag name="SPEEDSCORING" val="False"/>
  <p:tag name="CORRECTPOINTVALUE" val="100"/>
  <p:tag name="INCORRECTPOINTVALUE" val="0"/>
  <p:tag name="ZEROBASED" val="False"/>
  <p:tag name="DELIMITERS" val="3.1"/>
  <p:tag name="SLIDEORDER" val="10"/>
  <p:tag name="SLIDEGUID" val="96C0C37A5F2542E485E033A6EA8CB8D6"/>
  <p:tag name="ANSWERSALIAS" val="A¤B¤C¤D"/>
  <p:tag name="RESPONSESGATHERED" val="False"/>
  <p:tag name="QUESTIONTEXT" val="Evaluate (y + z)2 if y = 8 and z = 5."/>
  <p:tag name="QUESTIONALIAS" val="Evaluate (y + z)2 if y = 8 and z = 5."/>
  <p:tag name="ANIMREMOVED" val="False"/>
</p:tagLst>
</file>

<file path=ppt/tags/tag16.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OLDNUMANSWERS" val="4"/>
  <p:tag name="TEXTLENGTH" val="10"/>
  <p:tag name="FONTSIZE" val="20"/>
  <p:tag name="BULLETTYPE" val="ppBulletArabicPeriod"/>
  <p:tag name="ANSWERTEXT" val="A&#10;B&#10;C&#10;D"/>
</p:tagLst>
</file>

<file path=ppt/tags/tag17.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EXTLENGTH" val="37"/>
  <p:tag name="FONTSIZE" val="24"/>
  <p:tag name="BULLETTYPE" val="ppBulletAlphaUCPeriod"/>
  <p:tag name="ANSWERTEXT" val="b = 11 &#10;b = –37&#10;b = –11&#10;b = 37"/>
</p:tagLst>
</file>

<file path=ppt/tags/tag18.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SLIDEID" val="73C8CB726CE24B27A68D0E8CA7E9B806"/>
  <p:tag name="SLIDETYPE" val="Q"/>
  <p:tag name="DEMOGRAPHIC" val="False"/>
  <p:tag name="TEAMASSIGN" val="False"/>
  <p:tag name="SPEEDSCORING" val="False"/>
  <p:tag name="CORRECTPOINTVALUE" val="100"/>
  <p:tag name="INCORRECTPOINTVALUE" val="0"/>
  <p:tag name="ZEROBASED" val="False"/>
  <p:tag name="DELIMITERS" val="3.1"/>
  <p:tag name="SLIDEORDER" val="10"/>
  <p:tag name="SLIDEGUID" val="96C0C37A5F2542E485E033A6EA8CB8D6"/>
  <p:tag name="ANSWERSALIAS" val="A¤B¤C¤D"/>
  <p:tag name="RESPONSESGATHERED" val="False"/>
  <p:tag name="QUESTIONTEXT" val="Evaluate (y + z)2 if y = 8 and z = 5."/>
  <p:tag name="QUESTIONALIAS" val="Evaluate (y + z)2 if y = 8 and z = 5."/>
  <p:tag name="ANIMREMOVED" val="False"/>
</p:tagLst>
</file>

<file path=ppt/tags/tag19.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OLDNUMANSWERS" val="4"/>
  <p:tag name="TEXTLENGTH" val="10"/>
  <p:tag name="FONTSIZE" val="20"/>
  <p:tag name="BULLETTYPE" val="ppBulletArabicPeriod"/>
  <p:tag name="ANSWERTEXT" val="A&#10;B&#10;C&#10;D"/>
</p:tagLst>
</file>

<file path=ppt/tags/tag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SLIDEID" val="59BE0101329C4F169ED1183E60B3EF18"/>
  <p:tag name="SLIDETYPE" val="Q"/>
  <p:tag name="DEMOGRAPHIC" val="False"/>
  <p:tag name="TEAMASSIGN" val="False"/>
  <p:tag name="SPEEDSCORING" val="False"/>
  <p:tag name="CORRECTPOINTVALUE" val="100"/>
  <p:tag name="INCORRECTPOINTVALUE" val="0"/>
  <p:tag name="ZEROBASED" val="False"/>
  <p:tag name="DELIMITERS" val="3.1"/>
  <p:tag name="CHARTLABELS" val="0"/>
  <p:tag name="SLIDEORDER" val="9"/>
  <p:tag name="SLIDEGUID" val="03C7BF46B71240A58889BE6389BF7D47"/>
  <p:tag name="ANSWERSALIAS" val="A¤B¤C¤D"/>
  <p:tag name="RESPONSESGATHERED" val="False"/>
  <p:tag name="QUESTIONTEXT" val="At the local grocery store, a pound of potatoes costs $0.29, and a pound of bananas costs $0.39. What combination of potatoes and bananas could you buy for exactly $1.36? Use the four-step plan to solve the problem. "/>
  <p:tag name="QUESTIONALIAS" val="At the local grocery store, a pound of potatoes costs $0.29, and a pound of bananas costs $0.39. What combination of potatoes and bananas could you buy for exactly $1.36? Use the four-step plan to solve the problem. "/>
  <p:tag name="ANIMREMOVED" val="False"/>
</p:tagLst>
</file>

<file path=ppt/tags/tag20.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EXTLENGTH" val="37"/>
  <p:tag name="FONTSIZE" val="24"/>
  <p:tag name="BULLETTYPE" val="ppBulletAlphaUCPeriod"/>
  <p:tag name="ANSWERTEXT" val="b = 11 &#10;b = –37&#10;b = –11&#10;b = 37"/>
</p:tagLst>
</file>

<file path=ppt/tags/tag2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SLIDEID" val="73C8CB726CE24B27A68D0E8CA7E9B806"/>
  <p:tag name="SLIDETYPE" val="Q"/>
  <p:tag name="DEMOGRAPHIC" val="False"/>
  <p:tag name="TEAMASSIGN" val="False"/>
  <p:tag name="SPEEDSCORING" val="False"/>
  <p:tag name="CORRECTPOINTVALUE" val="100"/>
  <p:tag name="INCORRECTPOINTVALUE" val="0"/>
  <p:tag name="ZEROBASED" val="False"/>
  <p:tag name="DELIMITERS" val="3.1"/>
  <p:tag name="SLIDEORDER" val="10"/>
  <p:tag name="SLIDEGUID" val="96C0C37A5F2542E485E033A6EA8CB8D6"/>
  <p:tag name="ANSWERSALIAS" val="A¤B¤C¤D"/>
  <p:tag name="RESPONSESGATHERED" val="False"/>
  <p:tag name="QUESTIONTEXT" val="Evaluate (y + z)2 if y = 8 and z = 5."/>
  <p:tag name="QUESTIONALIAS" val="Evaluate (y + z)2 if y = 8 and z = 5."/>
  <p:tag name="ANIMREMOVED" val="False"/>
</p:tagLst>
</file>

<file path=ppt/tags/tag2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OLDNUMANSWERS" val="4"/>
  <p:tag name="TEXTLENGTH" val="10"/>
  <p:tag name="FONTSIZE" val="20"/>
  <p:tag name="BULLETTYPE" val="ppBulletArabicPeriod"/>
  <p:tag name="ANSWERTEXT" val="A&#10;B&#10;C&#10;D"/>
</p:tagLst>
</file>

<file path=ppt/tags/tag2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EXTLENGTH" val="37"/>
  <p:tag name="FONTSIZE" val="24"/>
  <p:tag name="BULLETTYPE" val="ppBulletAlphaUCPeriod"/>
  <p:tag name="ANSWERTEXT" val="b = 11 &#10;b = –37&#10;b = –11&#10;b = 37"/>
</p:tagLst>
</file>

<file path=ppt/tags/tag2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ELIMITERS" val="3.1"/>
</p:tagLst>
</file>

<file path=ppt/tags/tag25.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ELIMITERS" val="3.1"/>
</p:tagLst>
</file>

<file path=ppt/tags/tag26.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ELIMITERS" val="3.1"/>
</p:tagLst>
</file>

<file path=ppt/tags/tag27.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ELIMITERS" val="3.1"/>
</p:tagLst>
</file>

<file path=ppt/tags/tag28.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ELIMITERS" val="3.1"/>
</p:tagLst>
</file>

<file path=ppt/tags/tag29.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ELIMITERS" val="3.1"/>
</p:tagLst>
</file>

<file path=ppt/tags/tag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OLDNUMANSWERS" val="4"/>
  <p:tag name="TEXTLENGTH" val="10"/>
  <p:tag name="FONTSIZE" val="20"/>
  <p:tag name="BULLETTYPE" val="ppBulletAlphaUCPeriod"/>
  <p:tag name="ANSWERTEXT" val="A&#10;B&#10;C&#10;D"/>
</p:tagLst>
</file>

<file path=ppt/tags/tag30.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ELIMITERS" val="3.1"/>
</p:tagLst>
</file>

<file path=ppt/tags/tag3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ELIMITERS" val="3.1"/>
</p:tagLst>
</file>

<file path=ppt/tags/tag3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ELIMITERS" val="3.1"/>
</p:tagLst>
</file>

<file path=ppt/tags/tag3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ELIMITERS" val="3.1"/>
</p:tagLst>
</file>

<file path=ppt/tags/tag3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ELIMITERS" val="3.1"/>
</p:tagLst>
</file>

<file path=ppt/tags/tag35.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SLIDEID" val="59BE0101329C4F169ED1183E60B3EF18"/>
  <p:tag name="SLIDETYPE" val="Q"/>
  <p:tag name="DEMOGRAPHIC" val="False"/>
  <p:tag name="TEAMASSIGN" val="False"/>
  <p:tag name="SPEEDSCORING" val="False"/>
  <p:tag name="CORRECTPOINTVALUE" val="100"/>
  <p:tag name="INCORRECTPOINTVALUE" val="0"/>
  <p:tag name="ZEROBASED" val="False"/>
  <p:tag name="DELIMITERS" val="3.1"/>
  <p:tag name="CHARTLABELS" val="0"/>
  <p:tag name="SLIDEORDER" val="3"/>
  <p:tag name="SLIDEGUID" val="EF639359F44E4FA1A5DB566983E80AA3"/>
  <p:tag name="ANSWERSALIAS" val="A¤B¤C¤D"/>
  <p:tag name="RESPONSESGATHERED" val="False"/>
  <p:tag name="QUESTIONTEXT" val="Replace ● with &lt;, &gt;, or = to make –2 ● 2 a true sentence. Use the integers graphed on the number line below."/>
  <p:tag name="QUESTIONALIAS" val="Replace ● with &lt;, &gt;, or = to make –2 ● 2 a true sentence. Use the integers graphed on the number line below."/>
  <p:tag name="ANIMREMOVED" val="False"/>
</p:tagLst>
</file>

<file path=ppt/tags/tag36.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OLDNUMANSWERS" val="4"/>
  <p:tag name="TEXTLENGTH" val="10"/>
  <p:tag name="FONTSIZE" val="20"/>
  <p:tag name="BULLETTYPE" val="ppBulletAlphaUCPeriod"/>
  <p:tag name="ANSWERTEXT" val="A&#10;B&#10;C&#10;D"/>
</p:tagLst>
</file>

<file path=ppt/tags/tag37.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EXTLENGTH" val="37"/>
  <p:tag name="FONTSIZE" val="24"/>
  <p:tag name="BULLETTYPE" val="ppBulletAlphaUCPeriod"/>
  <p:tag name="ANSWERTEXT" val="b = 11 &#10;b = –37&#10;b = –11&#10;b = 37"/>
</p:tagLst>
</file>

<file path=ppt/tags/tag38.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SLIDEID" val="59BE0101329C4F169ED1183E60B3EF18"/>
  <p:tag name="SLIDETYPE" val="Q"/>
  <p:tag name="DEMOGRAPHIC" val="False"/>
  <p:tag name="TEAMASSIGN" val="False"/>
  <p:tag name="SPEEDSCORING" val="False"/>
  <p:tag name="CORRECTPOINTVALUE" val="100"/>
  <p:tag name="INCORRECTPOINTVALUE" val="0"/>
  <p:tag name="ZEROBASED" val="False"/>
  <p:tag name="DELIMITERS" val="3.1"/>
  <p:tag name="CHARTLABELS" val="0"/>
  <p:tag name="SLIDEORDER" val="6"/>
  <p:tag name="SLIDEGUID" val="B16CCBC7CDC94DCE863584F1FB02688D"/>
  <p:tag name="ANSWERSALIAS" val="A¤B¤C¤D"/>
  <p:tag name="RESPONSESGATHERED" val="False"/>
  <p:tag name="QUESTIONTEXT" val="Evaluate |–3|."/>
  <p:tag name="QUESTIONALIAS" val="Evaluate |–3|."/>
  <p:tag name="ANIMREMOVED" val="False"/>
</p:tagLst>
</file>

<file path=ppt/tags/tag39.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OLDNUMANSWERS" val="4"/>
  <p:tag name="TEXTLENGTH" val="10"/>
  <p:tag name="FONTSIZE" val="20"/>
  <p:tag name="BULLETTYPE" val="ppBulletAlphaUCPeriod"/>
  <p:tag name="ANSWERTEXT" val="A&#10;B&#10;C&#10;D"/>
</p:tagLst>
</file>

<file path=ppt/tags/tag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EXTLENGTH" val="37"/>
  <p:tag name="FONTSIZE" val="24"/>
  <p:tag name="BULLETTYPE" val="ppBulletAlphaUCPeriod"/>
  <p:tag name="ANSWERTEXT" val="b = 11 &#10;b = –37&#10;b = –11&#10;b = 37"/>
</p:tagLst>
</file>

<file path=ppt/tags/tag40.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EXTLENGTH" val="37"/>
  <p:tag name="FONTSIZE" val="24"/>
  <p:tag name="BULLETTYPE" val="ppBulletAlphaUCPeriod"/>
  <p:tag name="ANSWERTEXT" val="b = 11 &#10;b = –37&#10;b = –11&#10;b = 37"/>
</p:tagLst>
</file>

<file path=ppt/tags/tag4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SLIDEID" val="59BE0101329C4F169ED1183E60B3EF18"/>
  <p:tag name="SLIDETYPE" val="Q"/>
  <p:tag name="DEMOGRAPHIC" val="False"/>
  <p:tag name="TEAMASSIGN" val="False"/>
  <p:tag name="SPEEDSCORING" val="False"/>
  <p:tag name="CORRECTPOINTVALUE" val="100"/>
  <p:tag name="INCORRECTPOINTVALUE" val="0"/>
  <p:tag name="ZEROBASED" val="False"/>
  <p:tag name="DELIMITERS" val="3.1"/>
  <p:tag name="CHARTLABELS" val="0"/>
  <p:tag name="SLIDEORDER" val="6"/>
  <p:tag name="ANSWERSALIAS" val="A¤B¤C¤D"/>
  <p:tag name="RESPONSESGATHERED" val="False"/>
  <p:tag name="SLIDEGUID" val="649D0D2DC02F11DB9557000D93448B5C"/>
  <p:tag name="QUESTIONTEXT" val="Evaluate |9| – |–6|."/>
  <p:tag name="QUESTIONALIAS" val="Evaluate |9| – |–6|."/>
  <p:tag name="ANIMREMOVED" val="False"/>
</p:tagLst>
</file>

<file path=ppt/tags/tag4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OLDNUMANSWERS" val="4"/>
  <p:tag name="TEXTLENGTH" val="10"/>
  <p:tag name="FONTSIZE" val="20"/>
  <p:tag name="BULLETTYPE" val="ppBulletAlphaUCPeriod"/>
  <p:tag name="ANSWERTEXT" val="A&#10;B&#10;C&#10;D"/>
</p:tagLst>
</file>

<file path=ppt/tags/tag4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EXTLENGTH" val="37"/>
  <p:tag name="FONTSIZE" val="24"/>
  <p:tag name="BULLETTYPE" val="ppBulletAlphaUCPeriod"/>
  <p:tag name="ANSWERTEXT" val="b = 11 &#10;b = –37&#10;b = –11&#10;b = 37"/>
</p:tagLst>
</file>

<file path=ppt/tags/tag4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SLIDEID" val="59BE0101329C4F169ED1183E60B3EF18"/>
  <p:tag name="SLIDETYPE" val="Q"/>
  <p:tag name="DEMOGRAPHIC" val="False"/>
  <p:tag name="TEAMASSIGN" val="False"/>
  <p:tag name="SPEEDSCORING" val="False"/>
  <p:tag name="CORRECTPOINTVALUE" val="100"/>
  <p:tag name="INCORRECTPOINTVALUE" val="0"/>
  <p:tag name="ZEROBASED" val="False"/>
  <p:tag name="DELIMITERS" val="3.1"/>
  <p:tag name="CHARTLABELS" val="0"/>
  <p:tag name="SLIDEORDER" val="6"/>
  <p:tag name="ANSWERSALIAS" val="A¤B¤C¤D"/>
  <p:tag name="RESPONSESGATHERED" val="False"/>
  <p:tag name="SLIDEGUID" val="64A076FAC02F11DB9557000D93448B5C"/>
  <p:tag name="QUESTIONTEXT" val="Evaluate |4 – 6| + |7 – 2|."/>
  <p:tag name="QUESTIONALIAS" val="Evaluate |4 – 6| + |7 – 2|."/>
  <p:tag name="ANIMREMOVED" val="False"/>
</p:tagLst>
</file>

<file path=ppt/tags/tag45.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OLDNUMANSWERS" val="4"/>
  <p:tag name="TEXTLENGTH" val="10"/>
  <p:tag name="FONTSIZE" val="20"/>
  <p:tag name="BULLETTYPE" val="ppBulletAlphaUCPeriod"/>
  <p:tag name="ANSWERTEXT" val="A&#10;B&#10;C&#10;D"/>
</p:tagLst>
</file>

<file path=ppt/tags/tag46.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EXTLENGTH" val="37"/>
  <p:tag name="FONTSIZE" val="24"/>
  <p:tag name="BULLETTYPE" val="ppBulletAlphaUCPeriod"/>
  <p:tag name="ANSWERTEXT" val="b = 11 &#10;b = –37&#10;b = –11&#10;b = 37"/>
</p:tagLst>
</file>

<file path=ppt/tags/tag47.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SLIDEID" val="59BE0101329C4F169ED1183E60B3EF18"/>
  <p:tag name="SLIDETYPE" val="Q"/>
  <p:tag name="DEMOGRAPHIC" val="False"/>
  <p:tag name="TEAMASSIGN" val="False"/>
  <p:tag name="SPEEDSCORING" val="False"/>
  <p:tag name="CORRECTPOINTVALUE" val="100"/>
  <p:tag name="INCORRECTPOINTVALUE" val="0"/>
  <p:tag name="ZEROBASED" val="False"/>
  <p:tag name="DELIMITERS" val="3.1"/>
  <p:tag name="CHARTLABELS" val="0"/>
  <p:tag name="SLIDEORDER" val="7"/>
  <p:tag name="SLIDEGUID" val="C64EE7444D534632BE76A130CF535578"/>
  <p:tag name="ANSWERSALIAS" val="A¤B¤C¤D"/>
  <p:tag name="RESPONSESGATHERED" val="False"/>
  <p:tag name="QUESTIONTEXT" val="Evaluate |x| + 7 if x = –2."/>
  <p:tag name="QUESTIONALIAS" val="Evaluate |x| + 7 if x = –2."/>
  <p:tag name="ANIMREMOVED" val="False"/>
</p:tagLst>
</file>

<file path=ppt/tags/tag48.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OLDNUMANSWERS" val="4"/>
  <p:tag name="TEXTLENGTH" val="10"/>
  <p:tag name="FONTSIZE" val="20"/>
  <p:tag name="BULLETTYPE" val="ppBulletAlphaUCPeriod"/>
  <p:tag name="ANSWERTEXT" val="A&#10;B&#10;C&#10;D"/>
</p:tagLst>
</file>

<file path=ppt/tags/tag49.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EXTLENGTH" val="37"/>
  <p:tag name="FONTSIZE" val="24"/>
  <p:tag name="BULLETTYPE" val="ppBulletAlphaUCPeriod"/>
  <p:tag name="ANSWERTEXT" val="b = 11 &#10;b = –37&#10;b = –11&#10;b = 37"/>
</p:tagLst>
</file>

<file path=ppt/tags/tag5.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SLIDEID" val="73C8CB726CE24B27A68D0E8CA7E9B806"/>
  <p:tag name="SLIDETYPE" val="Q"/>
  <p:tag name="DEMOGRAPHIC" val="False"/>
  <p:tag name="TEAMASSIGN" val="False"/>
  <p:tag name="SPEEDSCORING" val="False"/>
  <p:tag name="CORRECTPOINTVALUE" val="100"/>
  <p:tag name="INCORRECTPOINTVALUE" val="0"/>
  <p:tag name="ZEROBASED" val="False"/>
  <p:tag name="DELIMITERS" val="3.1"/>
  <p:tag name="SLIDEORDER" val="9"/>
  <p:tag name="SLIDEGUID" val="C3ABDCEC2FC24613A1D5E3AE10BAA2F8"/>
  <p:tag name="ANSWERSALIAS" val="A¤B¤C¤D"/>
  <p:tag name="RESPONSESGATHERED" val="False"/>
  <p:tag name="QUESTIONTEXT" val="A basketball player scored 27 points in the first game, 19 points in the second game, and 32 points in the third game. Estimate the total number of points the basketball player scored. "/>
  <p:tag name="QUESTIONALIAS" val="A basketball player scored 27 points in the first game, 19 points in the second game, and 32 points in the third game. Estimate the total number of points the basketball player scored. "/>
  <p:tag name="ANIMREMOVED" val="False"/>
</p:tagLst>
</file>

<file path=ppt/tags/tag50.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ELIMITERS" val="3.1"/>
</p:tagLst>
</file>

<file path=ppt/tags/tag6.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OLDNUMANSWERS" val="4"/>
  <p:tag name="TEXTLENGTH" val="10"/>
  <p:tag name="FONTSIZE" val="20"/>
  <p:tag name="BULLETTYPE" val="ppBulletArabicPeriod"/>
  <p:tag name="ANSWERTEXT" val="A&#10;B&#10;C&#10;D"/>
</p:tagLst>
</file>

<file path=ppt/tags/tag7.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EXTLENGTH" val="37"/>
  <p:tag name="FONTSIZE" val="24"/>
  <p:tag name="BULLETTYPE" val="ppBulletAlphaUCPeriod"/>
  <p:tag name="ANSWERTEXT" val="b = 11 &#10;b = –37&#10;b = –11&#10;b = 37"/>
</p:tagLst>
</file>

<file path=ppt/tags/tag8.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SLIDEID" val="59BE0101329C4F169ED1183E60B3EF18"/>
  <p:tag name="SLIDETYPE" val="Q"/>
  <p:tag name="DEMOGRAPHIC" val="False"/>
  <p:tag name="TEAMASSIGN" val="False"/>
  <p:tag name="SPEEDSCORING" val="False"/>
  <p:tag name="CORRECTPOINTVALUE" val="100"/>
  <p:tag name="INCORRECTPOINTVALUE" val="0"/>
  <p:tag name="ZEROBASED" val="False"/>
  <p:tag name="DELIMITERS" val="3.1"/>
  <p:tag name="CHARTLABELS" val="0"/>
  <p:tag name="SLIDEORDER" val="10"/>
  <p:tag name="SLIDEGUID" val="6BACFD19D21549239654BDB860F66EFB"/>
  <p:tag name="ANSWERSALIAS" val="A¤B¤C¤D"/>
  <p:tag name="RESPONSESGATHERED" val="False"/>
  <p:tag name="QUESTIONTEXT" val="Evaluate 2x + y if x = 3 and y = 8."/>
  <p:tag name="QUESTIONALIAS" val="Evaluate 2x + y if x = 3 and y = 8."/>
  <p:tag name="ANIMREMOVED" val="False"/>
</p:tagLst>
</file>

<file path=ppt/tags/tag9.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OLDNUMANSWERS" val="4"/>
  <p:tag name="TEXTLENGTH" val="10"/>
  <p:tag name="FONTSIZE" val="20"/>
  <p:tag name="BULLETTYPE" val="ppBulletAlphaUCPeriod"/>
  <p:tag name="ANSWERTEXT" val="A&#10;B&#10;C&#10;D"/>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896</TotalTime>
  <Words>1240</Words>
  <Application>Microsoft Macintosh PowerPoint</Application>
  <PresentationFormat>On-screen Show (4:3)</PresentationFormat>
  <Paragraphs>219</Paragraphs>
  <Slides>26</Slides>
  <Notes>26</Notes>
  <HiddenSlides>0</HiddenSlides>
  <MMClips>0</MMClips>
  <ScaleCrop>false</ScaleCrop>
  <HeadingPairs>
    <vt:vector size="4" baseType="variant">
      <vt:variant>
        <vt:lpstr>Design Template</vt:lpstr>
      </vt:variant>
      <vt:variant>
        <vt:i4>1</vt:i4>
      </vt:variant>
      <vt:variant>
        <vt:lpstr>Slide Titles</vt:lpstr>
      </vt:variant>
      <vt:variant>
        <vt:i4>26</vt:i4>
      </vt:variant>
    </vt:vector>
  </HeadingPairs>
  <TitlesOfParts>
    <vt:vector size="27" baseType="lpstr">
      <vt:lpstr>Office Theme</vt:lpstr>
      <vt:lpstr>Splash Screen</vt:lpstr>
      <vt:lpstr>Slide 2</vt:lpstr>
      <vt:lpstr>Slide 3</vt:lpstr>
      <vt:lpstr>Slide 4</vt:lpstr>
      <vt:lpstr>Slide 5</vt:lpstr>
      <vt:lpstr>BrainPop Menu</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vector>
  </TitlesOfParts>
  <Company>EUSD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Splash Screen</dc:title>
  <dc:creator>Michael Mitchell</dc:creator>
  <cp:lastModifiedBy>MMitchell</cp:lastModifiedBy>
  <cp:revision>85</cp:revision>
  <dcterms:created xsi:type="dcterms:W3CDTF">2010-08-16T23:58:37Z</dcterms:created>
  <dcterms:modified xsi:type="dcterms:W3CDTF">2010-08-17T04:19:35Z</dcterms:modified>
</cp:coreProperties>
</file>