
<file path=[Content_Types].xml><?xml version="1.0" encoding="utf-8"?>
<Types xmlns="http://schemas.openxmlformats.org/package/2006/content-types">
  <Override PartName="/ppt/slideLayouts/slideLayout8.xml" ContentType="application/vnd.openxmlformats-officedocument.presentationml.slideLayout+xml"/>
  <Override PartName="/ppt/tags/tag13.xml" ContentType="application/vnd.openxmlformats-officedocument.presentationml.tags+xml"/>
  <Override PartName="/ppt/slides/slide22.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tags/tag34.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tags/tag15.xml" ContentType="application/vnd.openxmlformats-officedocument.presentationml.tags+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tags/tag17.xml" ContentType="application/vnd.openxmlformats-officedocument.presentationml.tags+xml"/>
  <Override PartName="/ppt/slides/slide23.xml" ContentType="application/vnd.openxmlformats-officedocument.presentationml.slide+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Override PartName="/ppt/notesSlides/notesSlide4.xml" ContentType="application/vnd.openxmlformats-officedocument.presentationml.notesSlide+xml"/>
  <Override PartName="/ppt/tags/tag32.xml" ContentType="application/vnd.openxmlformats-officedocument.presentationml.tags+xml"/>
  <Override PartName="/ppt/tags/tag9.xml" ContentType="application/vnd.openxmlformats-officedocument.presentationml.tags+xml"/>
  <Override PartName="/ppt/slides/slide13.xml" ContentType="application/vnd.openxmlformats-officedocument.presentationml.slide+xml"/>
  <Override PartName="/ppt/tags/tag35.xml" ContentType="application/vnd.openxmlformats-officedocument.presentationml.tags+xml"/>
  <Override PartName="/ppt/notesSlides/notesSlide17.xml" ContentType="application/vnd.openxmlformats-officedocument.presentationml.notesSlide+xml"/>
  <Override PartName="/ppt/tags/tag38.xml" ContentType="application/vnd.openxmlformats-officedocument.presentationml.tags+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tags/tag12.xml" ContentType="application/vnd.openxmlformats-officedocument.presentationml.tags+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tags/tag24.xml" ContentType="application/vnd.openxmlformats-officedocument.presentationml.tags+xml"/>
  <Override PartName="/ppt/slideLayouts/slideLayout6.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tags/tag40.xml" ContentType="application/vnd.openxmlformats-officedocument.presentationml.tags+xml"/>
  <Override PartName="/ppt/presProps.xml" ContentType="application/vnd.openxmlformats-officedocument.presentationml.presProps+xml"/>
  <Override PartName="/ppt/tags/tag14.xml" ContentType="application/vnd.openxmlformats-officedocument.presentationml.tags+xml"/>
  <Override PartName="/ppt/tags/tag33.xml" ContentType="application/vnd.openxmlformats-officedocument.presentationml.tags+xml"/>
  <Override PartName="/ppt/notesSlides/notesSlide18.xml" ContentType="application/vnd.openxmlformats-officedocument.presentationml.notesSlide+xml"/>
  <Default Extension="png" ContentType="image/png"/>
  <Override PartName="/ppt/tags/tag7.xml" ContentType="application/vnd.openxmlformats-officedocument.presentationml.tags+xml"/>
  <Override PartName="/ppt/tags/tag5.xml" ContentType="application/vnd.openxmlformats-officedocument.presentationml.tags+xml"/>
  <Override PartName="/ppt/tags/tag37.xml" ContentType="application/vnd.openxmlformats-officedocument.presentationml.tags+xml"/>
  <Override PartName="/docProps/core.xml" ContentType="application/vnd.openxmlformats-package.core-properties+xml"/>
  <Override PartName="/ppt/tags/tag19.xml" ContentType="application/vnd.openxmlformats-officedocument.presentationml.tags+xml"/>
  <Default Extension="bin" ContentType="application/vnd.openxmlformats-officedocument.presentationml.printerSettings"/>
  <Override PartName="/ppt/notesSlides/notesSlide10.xml" ContentType="application/vnd.openxmlformats-officedocument.presentationml.notesSlide+xml"/>
  <Override PartName="/ppt/tags/tag8.xml" ContentType="application/vnd.openxmlformats-officedocument.presentationml.tags+xml"/>
  <Override PartName="/ppt/tags/tag6.xml" ContentType="application/vnd.openxmlformats-officedocument.presentationml.tags+xml"/>
  <Override PartName="/ppt/tags/tag11.xml" ContentType="application/vnd.openxmlformats-officedocument.presentationml.tags+xml"/>
  <Override PartName="/ppt/slides/slide19.xml" ContentType="application/vnd.openxmlformats-officedocument.presentationml.slide+xml"/>
  <Override PartName="/ppt/slides/slide12.xml" ContentType="application/vnd.openxmlformats-officedocument.presentationml.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ags/tag20.xml" ContentType="application/vnd.openxmlformats-officedocument.presentationml.tags+xml"/>
  <Override PartName="/ppt/theme/theme2.xml" ContentType="application/vnd.openxmlformats-officedocument.theme+xml"/>
  <Override PartName="/ppt/slides/slide2.xml" ContentType="application/vnd.openxmlformats-officedocument.presentationml.slide+xml"/>
  <Override PartName="/ppt/tags/tag22.xml" ContentType="application/vnd.openxmlformats-officedocument.presentationml.tags+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tags/tag3.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Default Extension="xml" ContentType="application/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tags/tag4.xml" ContentType="application/vnd.openxmlformats-officedocument.presentationml.tags+xml"/>
  <Override PartName="/ppt/tags/tag18.xml" ContentType="application/vnd.openxmlformats-officedocument.presentationml.tags+xml"/>
  <Override PartName="/ppt/notesSlides/notesSlide19.xml" ContentType="application/vnd.openxmlformats-officedocument.presentationml.notesSlide+xml"/>
  <Override PartName="/ppt/slides/slide14.xml" ContentType="application/vnd.openxmlformats-officedocument.presentationml.slide+xml"/>
  <Override PartName="/ppt/tags/tag21.xml" ContentType="application/vnd.openxmlformats-officedocument.presentationml.tags+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tags/tag27.xml" ContentType="application/vnd.openxmlformats-officedocument.presentationml.tags+xml"/>
  <Override PartName="/ppt/theme/theme1.xml" ContentType="application/vnd.openxmlformats-officedocument.theme+xml"/>
  <Override PartName="/ppt/tags/tag10.xml" ContentType="application/vnd.openxmlformats-officedocument.presentationml.tags+xml"/>
  <Override PartName="/ppt/tags/tag28.xml" ContentType="application/vnd.openxmlformats-officedocument.presentationml.tags+xml"/>
  <Override PartName="/ppt/presentation.xml" ContentType="application/vnd.openxmlformats-officedocument.presentationml.presentation.main+xml"/>
  <Override PartName="/ppt/tags/tag31.xml" ContentType="application/vnd.openxmlformats-officedocument.presentationml.tags+xml"/>
  <Override PartName="/ppt/tags/tag39.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23.xml" ContentType="application/vnd.openxmlformats-officedocument.presentationml.tags+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tags/tag25.xml" ContentType="application/vnd.openxmlformats-officedocument.presentationml.tags+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tags/tag16.xml" ContentType="application/vnd.openxmlformats-officedocument.presentationml.tags+xml"/>
  <Override PartName="/ppt/slides/slide8.xml" ContentType="application/vnd.openxmlformats-officedocument.presentationml.slide+xml"/>
  <Override PartName="/ppt/tags/tag36.xml" ContentType="application/vnd.openxmlformats-officedocument.presentationml.tags+xml"/>
  <Override PartName="/ppt/slides/slide15.xml" ContentType="application/vnd.openxmlformats-officedocument.presentationml.slide+xml"/>
  <Default Extension="rels" ContentType="application/vnd.openxmlformats-package.relationships+xml"/>
  <Override PartName="/ppt/tags/tag26.xml" ContentType="application/vnd.openxmlformats-officedocument.presentationml.tags+xml"/>
  <Override PartName="/ppt/slides/slide9.xml" ContentType="application/vnd.openxmlformats-officedocument.presentationml.slide+xml"/>
  <Override PartName="/ppt/tags/tag1.xml" ContentType="application/vnd.openxmlformats-officedocument.presentationml.tags+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5"/>
  </p:notesMasterIdLst>
  <p:sldIdLst>
    <p:sldId id="256" r:id="rId2"/>
    <p:sldId id="278" r:id="rId3"/>
    <p:sldId id="277" r:id="rId4"/>
    <p:sldId id="276" r:id="rId5"/>
    <p:sldId id="275" r:id="rId6"/>
    <p:sldId id="258" r:id="rId7"/>
    <p:sldId id="259" r:id="rId8"/>
    <p:sldId id="260" r:id="rId9"/>
    <p:sldId id="274" r:id="rId10"/>
    <p:sldId id="281" r:id="rId11"/>
    <p:sldId id="261" r:id="rId12"/>
    <p:sldId id="279" r:id="rId13"/>
    <p:sldId id="280" r:id="rId14"/>
    <p:sldId id="267" r:id="rId15"/>
    <p:sldId id="269" r:id="rId16"/>
    <p:sldId id="271" r:id="rId17"/>
    <p:sldId id="262" r:id="rId18"/>
    <p:sldId id="264" r:id="rId19"/>
    <p:sldId id="266" r:id="rId20"/>
    <p:sldId id="268" r:id="rId21"/>
    <p:sldId id="270" r:id="rId22"/>
    <p:sldId id="272" r:id="rId23"/>
    <p:sldId id="27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90" d="100"/>
          <a:sy n="90" d="100"/>
        </p:scale>
        <p:origin x="-872" y="-9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esProps" Target="pres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viewProps" Target="viewProps.xml"/><Relationship Id="rId26" Type="http://schemas.openxmlformats.org/officeDocument/2006/relationships/printerSettings" Target="printerSettings/printerSettings1.bin"/><Relationship Id="rId30" Type="http://schemas.openxmlformats.org/officeDocument/2006/relationships/tableStyles" Target="tableStyles.xml"/><Relationship Id="rId11" Type="http://schemas.openxmlformats.org/officeDocument/2006/relationships/slide" Target="slides/slide10.xml"/><Relationship Id="rId29" Type="http://schemas.openxmlformats.org/officeDocument/2006/relationships/theme" Target="theme/theme1.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89E17E-62CE-034E-BF77-C8999C0C9A5E}" type="datetimeFigureOut">
              <a:rPr lang="en-US" smtClean="0"/>
              <a:pPr/>
              <a:t>8/20/09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01735-A622-C246-9B73-AC892B10521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42EF78B5-5327-0D4C-9CB3-4A74DA58C170}" type="slidenum">
              <a:rPr lang="en-US"/>
              <a:pPr/>
              <a:t>1</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34B6F5F8-DA28-0947-9FE2-A44A5FA82BCC}" type="slidenum">
              <a:rPr lang="en-US"/>
              <a:pPr/>
              <a:t>2</a:t>
            </a:fld>
            <a:endParaRPr lang="en-US"/>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p:spPr>
        <p:txBody>
          <a:bodyPr/>
          <a:lstStyle/>
          <a:p>
            <a:fld id="{1E1EF4D6-1AA8-6D4C-9A5B-8F42CB29B4F0}" type="slidenum">
              <a:rPr lang="en-US"/>
              <a:pPr/>
              <a:t>3</a:t>
            </a:fld>
            <a:endParaRPr lang="en-US"/>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p>
            <a:fld id="{D48B8377-DBD2-5E47-8D89-B3E37702F0D3}" type="slidenum">
              <a:rPr lang="en-US"/>
              <a:pPr/>
              <a:t>4</a:t>
            </a:fld>
            <a:endParaRPr lang="en-US"/>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p:spPr>
        <p:txBody>
          <a:bodyPr/>
          <a:lstStyle/>
          <a:p>
            <a:fld id="{E2ADB8C7-3C5B-464C-8585-93B9BA6CA9D9}" type="slidenum">
              <a:rPr lang="en-US"/>
              <a:pPr/>
              <a:t>5</a:t>
            </a:fld>
            <a:endParaRPr lang="en-US"/>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13C72C3D-0247-BA4E-8309-3605B04BD897}" type="slidenum">
              <a:rPr lang="en-US"/>
              <a:pPr/>
              <a:t>6</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2B019D1E-FA3D-5747-93F6-D9EFA5080117}" type="slidenum">
              <a:rPr lang="en-US"/>
              <a:pPr/>
              <a:t>7</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5BDD733C-F6FE-5E4D-AE52-4A6A84657028}" type="slidenum">
              <a:rPr lang="en-US"/>
              <a:pPr/>
              <a:t>8</a:t>
            </a:fld>
            <a:endParaRPr 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0533BE50-5D9C-7F4D-9124-09438A034094}" type="slidenum">
              <a:rPr lang="en-US"/>
              <a:pPr/>
              <a:t>11</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0533BE50-5D9C-7F4D-9124-09438A034094}" type="slidenum">
              <a:rPr lang="en-US"/>
              <a:pPr/>
              <a:t>12</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0533BE50-5D9C-7F4D-9124-09438A034094}" type="slidenum">
              <a:rPr lang="en-US"/>
              <a:pPr/>
              <a:t>13</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B006E8B3-60B4-4544-ABE4-2934CD8005A8}" type="slidenum">
              <a:rPr lang="en-US"/>
              <a:pPr/>
              <a:t>14</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E1C54686-F582-174A-91EC-1CB21FE7F6A4}" type="slidenum">
              <a:rPr lang="en-US"/>
              <a:pPr/>
              <a:t>15</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0B1C953-47CA-7B43-B7AE-FE37FD5F17C2}" type="slidenum">
              <a:rPr lang="en-US"/>
              <a:pPr/>
              <a:t>16</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977EBA08-1E2A-914A-9D7C-BBC67688988A}" type="slidenum">
              <a:rPr lang="en-US"/>
              <a:pPr/>
              <a:t>17</a:t>
            </a:fld>
            <a:endParaRPr 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9E9D197A-EFB8-674D-B00E-B03C9C435FB5}" type="slidenum">
              <a:rPr lang="en-US"/>
              <a:pPr/>
              <a:t>18</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599B2CC-62DD-5649-88CB-40ACF4B1834E}" type="slidenum">
              <a:rPr lang="en-US"/>
              <a:pPr/>
              <a:t>19</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9B2F2851-4989-C44F-A54D-44AB0CD52FC1}" type="slidenum">
              <a:rPr lang="en-US"/>
              <a:pPr/>
              <a:t>20</a:t>
            </a:fld>
            <a:endParaRPr 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53653205-0166-E048-8C7A-9832E70B301B}" type="slidenum">
              <a:rPr lang="en-US"/>
              <a:pPr/>
              <a:t>21</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DB72B80E-74E5-BB43-BFE2-073DEE05CB2B}" type="slidenum">
              <a:rPr lang="en-US"/>
              <a:pPr/>
              <a:t>22</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739D6121-5C44-994B-8779-7477597823AB}" type="slidenum">
              <a:rPr lang="en-US"/>
              <a:pPr/>
              <a:t>23</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0F69D4-563D-4E49-A483-013EFEDAC639}" type="datetimeFigureOut">
              <a:rPr lang="en-US" smtClean="0"/>
              <a:pPr/>
              <a:t>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0F69D4-563D-4E49-A483-013EFEDAC639}" type="datetimeFigureOut">
              <a:rPr lang="en-US" smtClean="0"/>
              <a:pPr/>
              <a:t>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0F69D4-563D-4E49-A483-013EFEDAC639}" type="datetimeFigureOut">
              <a:rPr lang="en-US" smtClean="0"/>
              <a:pPr/>
              <a:t>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0F69D4-563D-4E49-A483-013EFEDAC639}" type="datetimeFigureOut">
              <a:rPr lang="en-US" smtClean="0"/>
              <a:pPr/>
              <a:t>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0F69D4-563D-4E49-A483-013EFEDAC639}" type="datetimeFigureOut">
              <a:rPr lang="en-US" smtClean="0"/>
              <a:pPr/>
              <a:t>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0F69D4-563D-4E49-A483-013EFEDAC639}" type="datetimeFigureOut">
              <a:rPr lang="en-US" smtClean="0"/>
              <a:pPr/>
              <a:t>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0F69D4-563D-4E49-A483-013EFEDAC639}" type="datetimeFigureOut">
              <a:rPr lang="en-US" smtClean="0"/>
              <a:pPr/>
              <a:t>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0F69D4-563D-4E49-A483-013EFEDAC639}" type="datetimeFigureOut">
              <a:rPr lang="en-US" smtClean="0"/>
              <a:pPr/>
              <a:t>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0F69D4-563D-4E49-A483-013EFEDAC639}" type="datetimeFigureOut">
              <a:rPr lang="en-US" smtClean="0"/>
              <a:pPr/>
              <a:t>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0F69D4-563D-4E49-A483-013EFEDAC639}" type="datetimeFigureOut">
              <a:rPr lang="en-US" smtClean="0"/>
              <a:pPr/>
              <a:t>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0F69D4-563D-4E49-A483-013EFEDAC639}" type="datetimeFigureOut">
              <a:rPr lang="en-US" smtClean="0"/>
              <a:pPr/>
              <a:t>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C49ED-078D-8A45-A835-33AD224214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F69D4-563D-4E49-A483-013EFEDAC639}" type="datetimeFigureOut">
              <a:rPr lang="en-US" smtClean="0"/>
              <a:pPr/>
              <a:t>8/20/09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C49ED-078D-8A45-A835-33AD224214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1.jpeg"/><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6.jpeg"/><Relationship Id="rId5" Type="http://schemas.openxmlformats.org/officeDocument/2006/relationships/notesSlide" Target="../notesSlides/notesSlide2.xml"/><Relationship Id="rId7" Type="http://schemas.openxmlformats.org/officeDocument/2006/relationships/image" Target="../media/image3.jpeg"/><Relationship Id="rId11" Type="http://schemas.openxmlformats.org/officeDocument/2006/relationships/image" Target="../media/image7.jpeg"/><Relationship Id="rId12" Type="http://schemas.openxmlformats.org/officeDocument/2006/relationships/image" Target="../media/image8.jpeg"/><Relationship Id="rId1" Type="http://schemas.openxmlformats.org/officeDocument/2006/relationships/tags" Target="../tags/tag2.xml"/><Relationship Id="rId2" Type="http://schemas.openxmlformats.org/officeDocument/2006/relationships/tags" Target="../tags/tag3.xml"/><Relationship Id="rId9" Type="http://schemas.openxmlformats.org/officeDocument/2006/relationships/image" Target="../media/image5.jpeg"/><Relationship Id="rId3" Type="http://schemas.openxmlformats.org/officeDocument/2006/relationships/tags" Target="../tags/tag4.xml"/><Relationship Id="rId6"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5.jpeg"/><Relationship Id="rId5" Type="http://schemas.openxmlformats.org/officeDocument/2006/relationships/notesSlide" Target="../notesSlides/notesSlide3.xml"/><Relationship Id="rId7" Type="http://schemas.openxmlformats.org/officeDocument/2006/relationships/image" Target="../media/image3.jpeg"/><Relationship Id="rId11" Type="http://schemas.openxmlformats.org/officeDocument/2006/relationships/image" Target="../media/image6.jpeg"/><Relationship Id="rId12" Type="http://schemas.openxmlformats.org/officeDocument/2006/relationships/image" Target="../media/image9.jpeg"/><Relationship Id="rId1" Type="http://schemas.openxmlformats.org/officeDocument/2006/relationships/tags" Target="../tags/tag5.xml"/><Relationship Id="rId2" Type="http://schemas.openxmlformats.org/officeDocument/2006/relationships/tags" Target="../tags/tag6.xml"/><Relationship Id="rId9" Type="http://schemas.openxmlformats.org/officeDocument/2006/relationships/image" Target="../media/image7.jpeg"/><Relationship Id="rId3" Type="http://schemas.openxmlformats.org/officeDocument/2006/relationships/tags" Target="../tags/tag7.xml"/><Relationship Id="rId6"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7" Type="http://schemas.openxmlformats.org/officeDocument/2006/relationships/image" Target="../media/image3.jpeg"/><Relationship Id="rId11" Type="http://schemas.openxmlformats.org/officeDocument/2006/relationships/image" Target="../media/image6.jpeg"/><Relationship Id="rId1" Type="http://schemas.openxmlformats.org/officeDocument/2006/relationships/tags" Target="../tags/tag8.xml"/><Relationship Id="rId6" Type="http://schemas.openxmlformats.org/officeDocument/2006/relationships/image" Target="../media/image2.jpeg"/><Relationship Id="rId8" Type="http://schemas.openxmlformats.org/officeDocument/2006/relationships/image" Target="../media/image4.jpeg"/><Relationship Id="rId13" Type="http://schemas.openxmlformats.org/officeDocument/2006/relationships/image" Target="../media/image11.jpeg"/><Relationship Id="rId10" Type="http://schemas.openxmlformats.org/officeDocument/2006/relationships/image" Target="../media/image5.jpeg"/><Relationship Id="rId5" Type="http://schemas.openxmlformats.org/officeDocument/2006/relationships/notesSlide" Target="../notesSlides/notesSlide4.xml"/><Relationship Id="rId12" Type="http://schemas.openxmlformats.org/officeDocument/2006/relationships/image" Target="../media/image10.png"/><Relationship Id="rId2" Type="http://schemas.openxmlformats.org/officeDocument/2006/relationships/tags" Target="../tags/tag9.xml"/><Relationship Id="rId9" Type="http://schemas.openxmlformats.org/officeDocument/2006/relationships/image" Target="../media/image7.jpeg"/><Relationship Id="rId3"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5.jpeg"/><Relationship Id="rId5" Type="http://schemas.openxmlformats.org/officeDocument/2006/relationships/notesSlide" Target="../notesSlides/notesSlide5.xml"/><Relationship Id="rId7" Type="http://schemas.openxmlformats.org/officeDocument/2006/relationships/image" Target="../media/image3.jpeg"/><Relationship Id="rId11" Type="http://schemas.openxmlformats.org/officeDocument/2006/relationships/image" Target="../media/image6.jpeg"/><Relationship Id="rId12" Type="http://schemas.openxmlformats.org/officeDocument/2006/relationships/image" Target="../media/image12.jpeg"/><Relationship Id="rId1" Type="http://schemas.openxmlformats.org/officeDocument/2006/relationships/tags" Target="../tags/tag11.xml"/><Relationship Id="rId2" Type="http://schemas.openxmlformats.org/officeDocument/2006/relationships/tags" Target="../tags/tag12.xml"/><Relationship Id="rId9" Type="http://schemas.openxmlformats.org/officeDocument/2006/relationships/image" Target="../media/image7.jpeg"/><Relationship Id="rId3" Type="http://schemas.openxmlformats.org/officeDocument/2006/relationships/tags" Target="../tags/tag13.xml"/><Relationship Id="rId6" Type="http://schemas.openxmlformats.org/officeDocument/2006/relationships/image" Target="../media/image2.jpeg"/></Relationships>
</file>

<file path=ppt/slides/_rels/slide6.xml.rels><?xml version="1.0" encoding="UTF-8" standalone="yes"?>
<Relationships xmlns="http://schemas.openxmlformats.org/package/2006/relationships"><Relationship Id="rId4" Type="http://schemas.openxmlformats.org/officeDocument/2006/relationships/image" Target="../media/image13.jpeg"/><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6.xml"/><Relationship Id="rId5" Type="http://schemas.openxmlformats.org/officeDocument/2006/relationships/image" Target="../media/image14.jpeg"/></Relationships>
</file>

<file path=ppt/slides/_rels/slide7.xml.rels><?xml version="1.0" encoding="UTF-8" standalone="yes"?>
<Relationships xmlns="http://schemas.openxmlformats.org/package/2006/relationships"><Relationship Id="rId6" Type="http://schemas.openxmlformats.org/officeDocument/2006/relationships/image" Target="../media/image16.jpeg"/><Relationship Id="rId4" Type="http://schemas.openxmlformats.org/officeDocument/2006/relationships/image" Target="../media/image14.jpeg"/><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7.xml"/><Relationship Id="rId5" Type="http://schemas.openxmlformats.org/officeDocument/2006/relationships/image" Target="../media/image15.jpeg"/></Relationships>
</file>

<file path=ppt/slides/_rels/slide8.xml.rels><?xml version="1.0" encoding="UTF-8" standalone="yes"?>
<Relationships xmlns="http://schemas.openxmlformats.org/package/2006/relationships"><Relationship Id="rId4" Type="http://schemas.openxmlformats.org/officeDocument/2006/relationships/image" Target="../media/image14.jpeg"/><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notesSlide" Target="../notesSlides/notesSlide8.xml"/><Relationship Id="rId5"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6" Type="http://schemas.openxmlformats.org/officeDocument/2006/relationships/image" Target="../media/image14.jpeg"/><Relationship Id="rId4" Type="http://schemas.openxmlformats.org/officeDocument/2006/relationships/image" Target="../media/image8.jpeg"/><Relationship Id="rId1" Type="http://schemas.openxmlformats.org/officeDocument/2006/relationships/tags" Target="../tags/tag17.xml"/><Relationship Id="rId2" Type="http://schemas.openxmlformats.org/officeDocument/2006/relationships/slideLayout" Target="../slideLayouts/slideLayout2.xml"/><Relationship Id="rId3" Type="http://schemas.openxmlformats.org/officeDocument/2006/relationships/notesSlide" Target="../notesSlides/notesSlide9.xml"/><Relationship Id="rId5" Type="http://schemas.openxmlformats.org/officeDocument/2006/relationships/image" Target="../media/image18.jpeg"/></Relationships>
</file>

<file path=ppt/slides/_rels/slide12.xml.rels><?xml version="1.0" encoding="UTF-8" standalone="yes"?>
<Relationships xmlns="http://schemas.openxmlformats.org/package/2006/relationships"><Relationship Id="rId6" Type="http://schemas.openxmlformats.org/officeDocument/2006/relationships/image" Target="../media/image9.jpeg"/><Relationship Id="rId4" Type="http://schemas.openxmlformats.org/officeDocument/2006/relationships/image" Target="../media/image18.jpeg"/><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notesSlide" Target="../notesSlides/notesSlide10.xml"/><Relationship Id="rId5" Type="http://schemas.openxmlformats.org/officeDocument/2006/relationships/image" Target="../media/image14.jpeg"/></Relationships>
</file>

<file path=ppt/slides/_rels/slide13.xml.rels><?xml version="1.0" encoding="UTF-8" standalone="yes"?>
<Relationships xmlns="http://schemas.openxmlformats.org/package/2006/relationships"><Relationship Id="rId6" Type="http://schemas.openxmlformats.org/officeDocument/2006/relationships/image" Target="../media/image11.jpeg"/><Relationship Id="rId4" Type="http://schemas.openxmlformats.org/officeDocument/2006/relationships/image" Target="../media/image18.jpeg"/><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notesSlide" Target="../notesSlides/notesSlide11.xml"/><Relationship Id="rId5" Type="http://schemas.openxmlformats.org/officeDocument/2006/relationships/image" Target="../media/image14.jpeg"/></Relationships>
</file>

<file path=ppt/slides/_rels/slide14.xml.rels><?xml version="1.0" encoding="UTF-8" standalone="yes"?>
<Relationships xmlns="http://schemas.openxmlformats.org/package/2006/relationships"><Relationship Id="rId6" Type="http://schemas.openxmlformats.org/officeDocument/2006/relationships/image" Target="../media/image19.jpeg"/><Relationship Id="rId4" Type="http://schemas.openxmlformats.org/officeDocument/2006/relationships/image" Target="../media/image12.jpeg"/><Relationship Id="rId1" Type="http://schemas.openxmlformats.org/officeDocument/2006/relationships/tags" Target="../tags/tag20.xml"/><Relationship Id="rId2" Type="http://schemas.openxmlformats.org/officeDocument/2006/relationships/slideLayout" Target="../slideLayouts/slideLayout2.xml"/><Relationship Id="rId3" Type="http://schemas.openxmlformats.org/officeDocument/2006/relationships/notesSlide" Target="../notesSlides/notesSlide12.xml"/><Relationship Id="rId5" Type="http://schemas.openxmlformats.org/officeDocument/2006/relationships/image" Target="../media/image14.jpeg"/></Relationships>
</file>

<file path=ppt/slides/_rels/slide15.xml.rels><?xml version="1.0" encoding="UTF-8" standalone="yes"?>
<Relationships xmlns="http://schemas.openxmlformats.org/package/2006/relationships"><Relationship Id="rId6" Type="http://schemas.openxmlformats.org/officeDocument/2006/relationships/image" Target="../media/image18.jpeg"/><Relationship Id="rId4" Type="http://schemas.openxmlformats.org/officeDocument/2006/relationships/image" Target="../media/image20.jpeg"/><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13.xml"/><Relationship Id="rId5" Type="http://schemas.openxmlformats.org/officeDocument/2006/relationships/image" Target="../media/image14.jpeg"/></Relationships>
</file>

<file path=ppt/slides/_rels/slide16.xml.rels><?xml version="1.0" encoding="UTF-8" standalone="yes"?>
<Relationships xmlns="http://schemas.openxmlformats.org/package/2006/relationships"><Relationship Id="rId6" Type="http://schemas.openxmlformats.org/officeDocument/2006/relationships/image" Target="../media/image21.jpeg"/><Relationship Id="rId4" Type="http://schemas.openxmlformats.org/officeDocument/2006/relationships/image" Target="../media/image14.jpeg"/><Relationship Id="rId1" Type="http://schemas.openxmlformats.org/officeDocument/2006/relationships/tags" Target="../tags/tag22.xml"/><Relationship Id="rId2" Type="http://schemas.openxmlformats.org/officeDocument/2006/relationships/slideLayout" Target="../slideLayouts/slideLayout2.xml"/><Relationship Id="rId3" Type="http://schemas.openxmlformats.org/officeDocument/2006/relationships/notesSlide" Target="../notesSlides/notesSlide14.xml"/><Relationship Id="rId5" Type="http://schemas.openxmlformats.org/officeDocument/2006/relationships/image" Target="../media/image18.jpe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4" Type="http://schemas.openxmlformats.org/officeDocument/2006/relationships/slideLayout" Target="../slideLayouts/slideLayout2.xml"/><Relationship Id="rId5" Type="http://schemas.openxmlformats.org/officeDocument/2006/relationships/notesSlide" Target="../notesSlides/notesSlide15.xml"/><Relationship Id="rId7" Type="http://schemas.openxmlformats.org/officeDocument/2006/relationships/image" Target="../media/image8.jpeg"/><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6" Type="http://schemas.openxmlformats.org/officeDocument/2006/relationships/image" Target="../media/image22.jpeg"/></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4" Type="http://schemas.openxmlformats.org/officeDocument/2006/relationships/slideLayout" Target="../slideLayouts/slideLayout2.xml"/><Relationship Id="rId5" Type="http://schemas.openxmlformats.org/officeDocument/2006/relationships/notesSlide" Target="../notesSlides/notesSlide16.xml"/><Relationship Id="rId7" Type="http://schemas.openxmlformats.org/officeDocument/2006/relationships/image" Target="../media/image9.jpeg"/><Relationship Id="rId1" Type="http://schemas.openxmlformats.org/officeDocument/2006/relationships/tags" Target="../tags/tag26.xml"/><Relationship Id="rId2" Type="http://schemas.openxmlformats.org/officeDocument/2006/relationships/tags" Target="../tags/tag27.xml"/><Relationship Id="rId3" Type="http://schemas.openxmlformats.org/officeDocument/2006/relationships/tags" Target="../tags/tag28.xml"/><Relationship Id="rId6" Type="http://schemas.openxmlformats.org/officeDocument/2006/relationships/image" Target="../media/image22.jpeg"/></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4" Type="http://schemas.openxmlformats.org/officeDocument/2006/relationships/slideLayout" Target="../slideLayouts/slideLayout2.xml"/><Relationship Id="rId5" Type="http://schemas.openxmlformats.org/officeDocument/2006/relationships/notesSlide" Target="../notesSlides/notesSlide17.xml"/><Relationship Id="rId7" Type="http://schemas.openxmlformats.org/officeDocument/2006/relationships/image" Target="../media/image22.jpeg"/><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6" Type="http://schemas.openxmlformats.org/officeDocument/2006/relationships/image" Target="../media/image11.jpeg"/></Relationships>
</file>

<file path=ppt/slides/_rels/slide20.xml.rels><?xml version="1.0" encoding="UTF-8" standalone="yes"?>
<Relationships xmlns="http://schemas.openxmlformats.org/package/2006/relationships"><Relationship Id="rId8" Type="http://schemas.openxmlformats.org/officeDocument/2006/relationships/image" Target="../media/image14.jpeg"/><Relationship Id="rId4" Type="http://schemas.openxmlformats.org/officeDocument/2006/relationships/slideLayout" Target="../slideLayouts/slideLayout2.xml"/><Relationship Id="rId5" Type="http://schemas.openxmlformats.org/officeDocument/2006/relationships/notesSlide" Target="../notesSlides/notesSlide18.xml"/><Relationship Id="rId7" Type="http://schemas.openxmlformats.org/officeDocument/2006/relationships/image" Target="../media/image12.jpeg"/><Relationship Id="rId1" Type="http://schemas.openxmlformats.org/officeDocument/2006/relationships/tags" Target="../tags/tag32.xml"/><Relationship Id="rId2" Type="http://schemas.openxmlformats.org/officeDocument/2006/relationships/tags" Target="../tags/tag33.xml"/><Relationship Id="rId3" Type="http://schemas.openxmlformats.org/officeDocument/2006/relationships/tags" Target="../tags/tag34.xml"/><Relationship Id="rId6" Type="http://schemas.openxmlformats.org/officeDocument/2006/relationships/image" Target="../media/image22.jpeg"/></Relationships>
</file>

<file path=ppt/slides/_rels/slide21.xml.rels><?xml version="1.0" encoding="UTF-8" standalone="yes"?>
<Relationships xmlns="http://schemas.openxmlformats.org/package/2006/relationships"><Relationship Id="rId8" Type="http://schemas.openxmlformats.org/officeDocument/2006/relationships/image" Target="../media/image14.jpeg"/><Relationship Id="rId4" Type="http://schemas.openxmlformats.org/officeDocument/2006/relationships/slideLayout" Target="../slideLayouts/slideLayout2.xml"/><Relationship Id="rId5" Type="http://schemas.openxmlformats.org/officeDocument/2006/relationships/notesSlide" Target="../notesSlides/notesSlide19.xml"/><Relationship Id="rId7" Type="http://schemas.openxmlformats.org/officeDocument/2006/relationships/image" Target="../media/image20.jpeg"/><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6" Type="http://schemas.openxmlformats.org/officeDocument/2006/relationships/image" Target="../media/image22.jpeg"/></Relationships>
</file>

<file path=ppt/slides/_rels/slide22.xml.rels><?xml version="1.0" encoding="UTF-8" standalone="yes"?>
<Relationships xmlns="http://schemas.openxmlformats.org/package/2006/relationships"><Relationship Id="rId8" Type="http://schemas.openxmlformats.org/officeDocument/2006/relationships/image" Target="../media/image21.jpeg"/><Relationship Id="rId4" Type="http://schemas.openxmlformats.org/officeDocument/2006/relationships/slideLayout" Target="../slideLayouts/slideLayout2.xml"/><Relationship Id="rId5" Type="http://schemas.openxmlformats.org/officeDocument/2006/relationships/notesSlide" Target="../notesSlides/notesSlide20.xml"/><Relationship Id="rId7" Type="http://schemas.openxmlformats.org/officeDocument/2006/relationships/image" Target="../media/image14.jpeg"/><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6" Type="http://schemas.openxmlformats.org/officeDocument/2006/relationships/image" Target="../media/image22.jpeg"/></Relationships>
</file>

<file path=ppt/slides/_rels/slide23.xml.rels><?xml version="1.0" encoding="UTF-8" standalone="yes"?>
<Relationships xmlns="http://schemas.openxmlformats.org/package/2006/relationships"><Relationship Id="rId8" Type="http://schemas.openxmlformats.org/officeDocument/2006/relationships/hyperlink" Target="http://www.ca.gr7math.com/" TargetMode="External"/><Relationship Id="rId4" Type="http://schemas.openxmlformats.org/officeDocument/2006/relationships/slide" Target="slide7.xml"/><Relationship Id="rId5" Type="http://schemas.openxmlformats.org/officeDocument/2006/relationships/image" Target="../media/image23.jpeg"/><Relationship Id="rId7" Type="http://schemas.openxmlformats.org/officeDocument/2006/relationships/image" Target="../media/image25.jpeg"/><Relationship Id="rId1" Type="http://schemas.openxmlformats.org/officeDocument/2006/relationships/tags" Target="../tags/tag41.xml"/><Relationship Id="rId2" Type="http://schemas.openxmlformats.org/officeDocument/2006/relationships/slideLayout" Target="../slideLayouts/slideLayout2.xml"/><Relationship Id="rId9" Type="http://schemas.openxmlformats.org/officeDocument/2006/relationships/image" Target="../media/image26.jpeg"/><Relationship Id="rId3" Type="http://schemas.openxmlformats.org/officeDocument/2006/relationships/notesSlide" Target="../notesSlides/notesSlide21.xml"/><Relationship Id="rId6"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Splash Screen</a:t>
            </a:r>
          </a:p>
        </p:txBody>
      </p:sp>
      <p:pic>
        <p:nvPicPr>
          <p:cNvPr id="15363" name="Picture 5" descr="CAM7 Spl-01"/>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4876800" y="5410200"/>
            <a:ext cx="4267200" cy="95410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dirty="0" smtClean="0"/>
              <a:t>Lesson 1-5</a:t>
            </a:r>
          </a:p>
          <a:p>
            <a:pPr algn="ctr"/>
            <a:r>
              <a:rPr lang="en-US" sz="2800" smtClean="0"/>
              <a:t>Subtracting Integers</a:t>
            </a:r>
            <a:endParaRPr lang="en-US" sz="2800" dirty="0"/>
          </a:p>
        </p:txBody>
      </p:sp>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pic>
          <p:nvPicPr>
            <p:cNvPr id="351247" name="Picture 3"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51248" name="Picture 4"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51236" name="TPAnswers"/>
          <p:cNvSpPr>
            <a:spLocks noGrp="1" noChangeArrowheads="1"/>
          </p:cNvSpPr>
          <p:nvPr>
            <p:ph type="body" idx="1"/>
            <p:custDataLst>
              <p:tags r:id="rId2"/>
            </p:custDataLst>
          </p:nvPr>
        </p:nvSpPr>
        <p:spPr bwMode="hidden">
          <a:xfrm>
            <a:off x="6019800" y="3443288"/>
            <a:ext cx="1600200" cy="579437"/>
          </a:xfrm>
        </p:spPr>
        <p:txBody>
          <a:bodyPr/>
          <a:lstStyle/>
          <a:p>
            <a:pPr marL="609600" indent="-609600" eaLnBrk="1" hangingPunct="1">
              <a:buFontTx/>
              <a:buAutoNum type="arabicPeriod"/>
            </a:pPr>
            <a:r>
              <a:rPr lang="en-US" sz="1400">
                <a:solidFill>
                  <a:schemeClr val="bg1"/>
                </a:solidFill>
              </a:rPr>
              <a:t>A</a:t>
            </a:r>
          </a:p>
          <a:p>
            <a:pPr marL="609600" indent="-609600" eaLnBrk="1" hangingPunct="1">
              <a:buFontTx/>
              <a:buAutoNum type="arabicPeriod"/>
            </a:pPr>
            <a:r>
              <a:rPr lang="en-US" sz="1400">
                <a:solidFill>
                  <a:schemeClr val="bg1"/>
                </a:solidFill>
              </a:rPr>
              <a:t>B</a:t>
            </a:r>
          </a:p>
        </p:txBody>
      </p:sp>
      <p:sp>
        <p:nvSpPr>
          <p:cNvPr id="528391" name="TPQuestion"/>
          <p:cNvSpPr>
            <a:spLocks noChangeArrowheads="1"/>
          </p:cNvSpPr>
          <p:nvPr/>
        </p:nvSpPr>
        <p:spPr bwMode="auto">
          <a:xfrm>
            <a:off x="685800" y="1657350"/>
            <a:ext cx="8020050" cy="749300"/>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Determine whether 97 is a prime or composite number.</a:t>
            </a:r>
          </a:p>
        </p:txBody>
      </p:sp>
      <p:pic>
        <p:nvPicPr>
          <p:cNvPr id="351240" name="Picture 9"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sp>
        <p:nvSpPr>
          <p:cNvPr id="528394" name="Oval 10"/>
          <p:cNvSpPr>
            <a:spLocks noChangeArrowheads="1"/>
          </p:cNvSpPr>
          <p:nvPr/>
        </p:nvSpPr>
        <p:spPr bwMode="auto">
          <a:xfrm>
            <a:off x="1031492" y="3716158"/>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pic>
        <p:nvPicPr>
          <p:cNvPr id="351242" name="Picture 11" descr="Math NAV-LessBack2">
            <a:hlinkClick r:id="" action="ppaction://noaction" highlightClick="1"/>
          </p:cNvPr>
          <p:cNvPicPr>
            <a:picLocks noChangeAspect="1" noChangeArrowheads="1"/>
          </p:cNvPicPr>
          <p:nvPr/>
        </p:nvPicPr>
        <p:blipFill>
          <a:blip r:embed="rId9"/>
          <a:srcRect/>
          <a:stretch>
            <a:fillRect/>
          </a:stretch>
        </p:blipFill>
        <p:spPr bwMode="hidden">
          <a:xfrm>
            <a:off x="7239000" y="6465888"/>
            <a:ext cx="461963" cy="368300"/>
          </a:xfrm>
          <a:prstGeom prst="rect">
            <a:avLst/>
          </a:prstGeom>
          <a:noFill/>
          <a:ln w="9525">
            <a:noFill/>
            <a:miter lim="800000"/>
            <a:headEnd/>
            <a:tailEnd/>
          </a:ln>
        </p:spPr>
      </p:pic>
      <p:pic>
        <p:nvPicPr>
          <p:cNvPr id="351243" name="Picture 12" descr="FiveMinuteCheck"/>
          <p:cNvPicPr>
            <a:picLocks noChangeAspect="1" noChangeArrowheads="1"/>
          </p:cNvPicPr>
          <p:nvPr/>
        </p:nvPicPr>
        <p:blipFill>
          <a:blip r:embed="rId10"/>
          <a:srcRect t="5835"/>
          <a:stretch>
            <a:fillRect/>
          </a:stretch>
        </p:blipFill>
        <p:spPr bwMode="auto">
          <a:xfrm>
            <a:off x="1255713" y="619125"/>
            <a:ext cx="3657600" cy="563563"/>
          </a:xfrm>
          <a:prstGeom prst="rect">
            <a:avLst/>
          </a:prstGeom>
          <a:noFill/>
          <a:ln w="9525">
            <a:noFill/>
            <a:miter lim="800000"/>
            <a:headEnd/>
            <a:tailEnd/>
          </a:ln>
        </p:spPr>
      </p:pic>
      <p:sp>
        <p:nvSpPr>
          <p:cNvPr id="528397" name="TPAnswers"/>
          <p:cNvSpPr>
            <a:spLocks noChangeArrowheads="1"/>
          </p:cNvSpPr>
          <p:nvPr>
            <p:custDataLst>
              <p:tags r:id="rId3"/>
            </p:custDataLst>
          </p:nvPr>
        </p:nvSpPr>
        <p:spPr bwMode="auto">
          <a:xfrm>
            <a:off x="1069975" y="2941638"/>
            <a:ext cx="2790825" cy="1355725"/>
          </a:xfrm>
          <a:prstGeom prst="rect">
            <a:avLst/>
          </a:prstGeom>
          <a:noFill/>
          <a:ln w="9525">
            <a:noFill/>
            <a:miter lim="800000"/>
            <a:headEnd/>
            <a:tailEnd/>
          </a:ln>
        </p:spPr>
        <p:txBody>
          <a:bodyPr>
            <a:prstTxWarp prst="textNoShape">
              <a:avLst/>
            </a:prstTxWarp>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composite</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prime</a:t>
            </a:r>
          </a:p>
        </p:txBody>
      </p:sp>
      <p:pic>
        <p:nvPicPr>
          <p:cNvPr id="351245" name="Picture 16" descr="Math NAV-BKD2">
            <a:hlinkClick r:id="" action="ppaction://hlinkshowjump?jump=previousslide" highlightClick="1"/>
          </p:cNvPr>
          <p:cNvPicPr>
            <a:picLocks noChangeAspect="1" noChangeArrowheads="1"/>
          </p:cNvPicPr>
          <p:nvPr/>
        </p:nvPicPr>
        <p:blipFill>
          <a:blip r:embed="rId11"/>
          <a:srcRect/>
          <a:stretch>
            <a:fillRect/>
          </a:stretch>
        </p:blipFill>
        <p:spPr bwMode="hidden">
          <a:xfrm>
            <a:off x="7708900" y="6465888"/>
            <a:ext cx="461963" cy="369887"/>
          </a:xfrm>
          <a:prstGeom prst="rect">
            <a:avLst/>
          </a:prstGeom>
          <a:noFill/>
          <a:ln w="9525">
            <a:noFill/>
            <a:miter lim="800000"/>
            <a:headEnd/>
            <a:tailEnd/>
          </a:ln>
        </p:spPr>
      </p:pic>
      <p:pic>
        <p:nvPicPr>
          <p:cNvPr id="14" name="Picture 8" descr="Example1"/>
          <p:cNvPicPr>
            <a:picLocks noChangeAspect="1" noChangeArrowheads="1"/>
          </p:cNvPicPr>
          <p:nvPr/>
        </p:nvPicPr>
        <p:blipFill>
          <a:blip r:embed="rId12"/>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ou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8391"/>
                                        </p:tgtEl>
                                        <p:attrNameLst>
                                          <p:attrName>style.visibility</p:attrName>
                                        </p:attrNameLst>
                                      </p:cBhvr>
                                      <p:to>
                                        <p:strVal val="visible"/>
                                      </p:to>
                                    </p:set>
                                    <p:animEffect transition="in" filter="wipe(left)">
                                      <p:cBhvr>
                                        <p:cTn id="11" dur="500"/>
                                        <p:tgtEl>
                                          <p:spTgt spid="52839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8397"/>
                                        </p:tgtEl>
                                        <p:attrNameLst>
                                          <p:attrName>style.visibility</p:attrName>
                                        </p:attrNameLst>
                                      </p:cBhvr>
                                      <p:to>
                                        <p:strVal val="visible"/>
                                      </p:to>
                                    </p:set>
                                    <p:animEffect transition="in" filter="wipe(left)">
                                      <p:cBhvr>
                                        <p:cTn id="15" dur="500"/>
                                        <p:tgtEl>
                                          <p:spTgt spid="52839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528394"/>
                                        </p:tgtEl>
                                        <p:attrNameLst>
                                          <p:attrName>style.visibility</p:attrName>
                                        </p:attrNameLst>
                                      </p:cBhvr>
                                      <p:to>
                                        <p:strVal val="visible"/>
                                      </p:to>
                                    </p:set>
                                    <p:animEffect transition="in" filter="box(in)">
                                      <p:cBhvr>
                                        <p:cTn id="20" dur="500"/>
                                        <p:tgtEl>
                                          <p:spTgt spid="528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91" grpId="0" autoUpdateAnimBg="0"/>
      <p:bldP spid="528394" grpId="0" animBg="1"/>
      <p:bldP spid="528397" grpId="0" autoUpdateAnimBg="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63536"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63537"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63524"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191493" name="Oval 5"/>
          <p:cNvSpPr>
            <a:spLocks noChangeArrowheads="1"/>
          </p:cNvSpPr>
          <p:nvPr/>
        </p:nvSpPr>
        <p:spPr bwMode="auto">
          <a:xfrm>
            <a:off x="1054374" y="4014787"/>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91494" name="TPAnswers"/>
          <p:cNvSpPr>
            <a:spLocks noChangeArrowheads="1"/>
          </p:cNvSpPr>
          <p:nvPr>
            <p:custDataLst>
              <p:tags r:id="rId3"/>
            </p:custDataLst>
          </p:nvPr>
        </p:nvSpPr>
        <p:spPr bwMode="auto">
          <a:xfrm>
            <a:off x="1077913" y="3603625"/>
            <a:ext cx="2790825" cy="2705100"/>
          </a:xfrm>
          <a:prstGeom prst="rect">
            <a:avLst/>
          </a:prstGeom>
          <a:noFill/>
          <a:ln w="9525">
            <a:noFill/>
            <a:miter lim="800000"/>
            <a:headEnd/>
            <a:tailEnd/>
          </a:ln>
        </p:spPr>
        <p:txBody>
          <a:bodyPr>
            <a:prstTxWarp prst="textNoShape">
              <a:avLst/>
            </a:prstTxWarp>
          </a:bodyPr>
          <a:lstStyle/>
          <a:p>
            <a:pPr marL="533400" indent="-533400">
              <a:spcAft>
                <a:spcPct val="50000"/>
              </a:spcAft>
              <a:buClr>
                <a:srgbClr val="00539D"/>
              </a:buClr>
            </a:pPr>
            <a:r>
              <a:rPr lang="pt-BR" b="1">
                <a:solidFill>
                  <a:srgbClr val="00539D"/>
                </a:solidFill>
                <a:sym typeface="Arial" pitchFamily="-112" charset="0"/>
              </a:rPr>
              <a:t>A.</a:t>
            </a:r>
            <a:r>
              <a:rPr lang="pt-BR" b="1">
                <a:sym typeface="Arial" pitchFamily="-112" charset="0"/>
              </a:rPr>
              <a:t>	15</a:t>
            </a:r>
          </a:p>
          <a:p>
            <a:pPr marL="533400" indent="-533400">
              <a:spcAft>
                <a:spcPct val="50000"/>
              </a:spcAft>
              <a:buClr>
                <a:srgbClr val="00539D"/>
              </a:buClr>
            </a:pPr>
            <a:r>
              <a:rPr lang="pt-BR" b="1">
                <a:solidFill>
                  <a:srgbClr val="00539D"/>
                </a:solidFill>
                <a:sym typeface="Arial" pitchFamily="-112" charset="0"/>
              </a:rPr>
              <a:t>B.</a:t>
            </a:r>
            <a:r>
              <a:rPr lang="pt-BR" b="1">
                <a:sym typeface="Arial" pitchFamily="-112" charset="0"/>
              </a:rPr>
              <a:t>	20</a:t>
            </a:r>
          </a:p>
          <a:p>
            <a:pPr marL="533400" indent="-533400">
              <a:spcAft>
                <a:spcPct val="50000"/>
              </a:spcAft>
              <a:buClr>
                <a:srgbClr val="00539D"/>
              </a:buClr>
            </a:pPr>
            <a:r>
              <a:rPr lang="pt-BR" b="1">
                <a:solidFill>
                  <a:srgbClr val="00539D"/>
                </a:solidFill>
                <a:sym typeface="Arial" pitchFamily="-112" charset="0"/>
              </a:rPr>
              <a:t>C.</a:t>
            </a:r>
            <a:r>
              <a:rPr lang="pt-BR" b="1">
                <a:sym typeface="Arial" pitchFamily="-112" charset="0"/>
              </a:rPr>
              <a:t>	30</a:t>
            </a:r>
          </a:p>
          <a:p>
            <a:pPr marL="533400" indent="-533400">
              <a:spcAft>
                <a:spcPct val="50000"/>
              </a:spcAft>
              <a:buClr>
                <a:srgbClr val="00539D"/>
              </a:buClr>
            </a:pPr>
            <a:r>
              <a:rPr lang="pt-BR" b="1">
                <a:solidFill>
                  <a:srgbClr val="00539D"/>
                </a:solidFill>
                <a:sym typeface="Arial" pitchFamily="-112" charset="0"/>
              </a:rPr>
              <a:t>D.</a:t>
            </a:r>
            <a:r>
              <a:rPr lang="pt-BR" b="1">
                <a:sym typeface="Arial" pitchFamily="-112" charset="0"/>
              </a:rPr>
              <a:t>	40</a:t>
            </a:r>
          </a:p>
        </p:txBody>
      </p:sp>
      <p:sp>
        <p:nvSpPr>
          <p:cNvPr id="191495" name="TPQuestion"/>
          <p:cNvSpPr>
            <a:spLocks noChangeArrowheads="1"/>
          </p:cNvSpPr>
          <p:nvPr/>
        </p:nvSpPr>
        <p:spPr bwMode="auto">
          <a:xfrm>
            <a:off x="685800" y="1657350"/>
            <a:ext cx="8170863" cy="457200"/>
          </a:xfrm>
          <a:prstGeom prst="rect">
            <a:avLst/>
          </a:prstGeom>
          <a:noFill/>
          <a:ln w="9525">
            <a:noFill/>
            <a:miter lim="800000"/>
            <a:headEnd/>
            <a:tailEnd/>
          </a:ln>
        </p:spPr>
        <p:txBody>
          <a:bodyPr>
            <a:prstTxWarp prst="textNoShape">
              <a:avLst/>
            </a:prstTxWarp>
          </a:bodyPr>
          <a:lstStyle/>
          <a:p>
            <a:pPr marL="342900">
              <a:spcBef>
                <a:spcPct val="0"/>
              </a:spcBef>
              <a:spcAft>
                <a:spcPct val="0"/>
              </a:spcAft>
            </a:pPr>
            <a:r>
              <a:rPr lang="en-US" b="1">
                <a:solidFill>
                  <a:srgbClr val="00539D"/>
                </a:solidFill>
              </a:rPr>
              <a:t>A basketball player scored 27 points in the first game, 19 points in the second game, and 32 points in the third game. About how many more points did he score in the first two games than in the third game?</a:t>
            </a:r>
            <a:r>
              <a:rPr lang="en-US">
                <a:solidFill>
                  <a:srgbClr val="00539D"/>
                </a:solidFill>
              </a:rPr>
              <a:t> </a:t>
            </a:r>
          </a:p>
        </p:txBody>
      </p:sp>
      <p:pic>
        <p:nvPicPr>
          <p:cNvPr id="363531"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63532" name="Picture 11"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63533" name="Picture 15"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63534" name="Text Box 16"/>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1-1)</a:t>
            </a:r>
          </a:p>
        </p:txBody>
      </p:sp>
      <p:pic>
        <p:nvPicPr>
          <p:cNvPr id="363535" name="Picture 17"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pic>
        <p:nvPicPr>
          <p:cNvPr id="15" name="Picture 17" descr="Example2"/>
          <p:cNvPicPr>
            <a:picLocks noChangeAspect="1" noChangeArrowheads="1"/>
          </p:cNvPicPr>
          <p:nvPr/>
        </p:nvPicPr>
        <p:blipFill>
          <a:blip r:embed="rId12"/>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ou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1495"/>
                                        </p:tgtEl>
                                        <p:attrNameLst>
                                          <p:attrName>style.visibility</p:attrName>
                                        </p:attrNameLst>
                                      </p:cBhvr>
                                      <p:to>
                                        <p:strVal val="visible"/>
                                      </p:to>
                                    </p:set>
                                    <p:animEffect transition="in" filter="wipe(left)">
                                      <p:cBhvr>
                                        <p:cTn id="11" dur="500"/>
                                        <p:tgtEl>
                                          <p:spTgt spid="19149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1494"/>
                                        </p:tgtEl>
                                        <p:attrNameLst>
                                          <p:attrName>style.visibility</p:attrName>
                                        </p:attrNameLst>
                                      </p:cBhvr>
                                      <p:to>
                                        <p:strVal val="visible"/>
                                      </p:to>
                                    </p:set>
                                    <p:animEffect transition="in" filter="wipe(left)">
                                      <p:cBhvr>
                                        <p:cTn id="15" dur="500"/>
                                        <p:tgtEl>
                                          <p:spTgt spid="191494"/>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91493"/>
                                        </p:tgtEl>
                                        <p:attrNameLst>
                                          <p:attrName>style.visibility</p:attrName>
                                        </p:attrNameLst>
                                      </p:cBhvr>
                                      <p:to>
                                        <p:strVal val="visible"/>
                                      </p:to>
                                    </p:set>
                                    <p:animEffect transition="in" filter="box(in)">
                                      <p:cBhvr>
                                        <p:cTn id="20" dur="500"/>
                                        <p:tgtEl>
                                          <p:spTgt spid="191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3" grpId="0" animBg="1"/>
      <p:bldP spid="191494" grpId="0" autoUpdateAnimBg="0"/>
      <p:bldP spid="191495" grpId="0"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73778"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73779"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73764"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197637" name="Oval 5"/>
          <p:cNvSpPr>
            <a:spLocks noChangeArrowheads="1"/>
          </p:cNvSpPr>
          <p:nvPr/>
        </p:nvSpPr>
        <p:spPr bwMode="auto">
          <a:xfrm>
            <a:off x="1031492" y="3886200"/>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97638" name="TPAnswers"/>
          <p:cNvSpPr>
            <a:spLocks noChangeArrowheads="1"/>
          </p:cNvSpPr>
          <p:nvPr>
            <p:custDataLst>
              <p:tags r:id="rId3"/>
            </p:custDataLst>
          </p:nvPr>
        </p:nvSpPr>
        <p:spPr bwMode="auto">
          <a:xfrm>
            <a:off x="1066800" y="2400300"/>
            <a:ext cx="2790825" cy="3371850"/>
          </a:xfrm>
          <a:prstGeom prst="rect">
            <a:avLst/>
          </a:prstGeom>
          <a:noFill/>
          <a:ln w="9525">
            <a:noFill/>
            <a:miter lim="800000"/>
            <a:headEnd/>
            <a:tailEnd/>
          </a:ln>
        </p:spPr>
        <p:txBody>
          <a:bodyPr>
            <a:prstTxWarp prst="textNoShape">
              <a:avLst/>
            </a:prstTxWarp>
          </a:bodyPr>
          <a:lstStyle/>
          <a:p>
            <a:pPr marL="533400" indent="-533400">
              <a:spcBef>
                <a:spcPct val="83000"/>
              </a:spcBef>
              <a:spcAft>
                <a:spcPct val="83000"/>
              </a:spcAft>
              <a:buClr>
                <a:srgbClr val="00539D"/>
              </a:buClr>
            </a:pPr>
            <a:r>
              <a:rPr lang="pt-BR" b="1" dirty="0">
                <a:solidFill>
                  <a:srgbClr val="00539D"/>
                </a:solidFill>
                <a:sym typeface="Arial" pitchFamily="-112" charset="0"/>
              </a:rPr>
              <a:t>A.</a:t>
            </a:r>
            <a:r>
              <a:rPr lang="pt-BR" b="1" dirty="0">
                <a:sym typeface="Arial" pitchFamily="-112" charset="0"/>
              </a:rPr>
              <a:t>	48</a:t>
            </a:r>
          </a:p>
          <a:p>
            <a:pPr marL="533400" indent="-533400">
              <a:spcBef>
                <a:spcPct val="83000"/>
              </a:spcBef>
              <a:spcAft>
                <a:spcPct val="83000"/>
              </a:spcAft>
              <a:buClr>
                <a:srgbClr val="00539D"/>
              </a:buClr>
            </a:pPr>
            <a:r>
              <a:rPr lang="pt-BR" b="1" dirty="0">
                <a:solidFill>
                  <a:srgbClr val="00539D"/>
                </a:solidFill>
                <a:sym typeface="Arial" pitchFamily="-112" charset="0"/>
              </a:rPr>
              <a:t>B.</a:t>
            </a:r>
            <a:r>
              <a:rPr lang="pt-BR" b="1" dirty="0">
                <a:sym typeface="Arial" pitchFamily="-112" charset="0"/>
              </a:rPr>
              <a:t>	34</a:t>
            </a:r>
          </a:p>
          <a:p>
            <a:pPr marL="533400" indent="-533400">
              <a:spcBef>
                <a:spcPct val="83000"/>
              </a:spcBef>
              <a:spcAft>
                <a:spcPct val="83000"/>
              </a:spcAft>
              <a:buClr>
                <a:srgbClr val="00539D"/>
              </a:buClr>
            </a:pPr>
            <a:r>
              <a:rPr lang="pt-BR" b="1" dirty="0">
                <a:solidFill>
                  <a:srgbClr val="00539D"/>
                </a:solidFill>
                <a:sym typeface="Arial" pitchFamily="-112" charset="0"/>
              </a:rPr>
              <a:t>C.</a:t>
            </a:r>
            <a:r>
              <a:rPr lang="pt-BR" b="1" dirty="0">
                <a:sym typeface="Arial" pitchFamily="-112" charset="0"/>
              </a:rPr>
              <a:t>	16</a:t>
            </a:r>
          </a:p>
          <a:p>
            <a:pPr marL="533400" indent="-533400">
              <a:spcBef>
                <a:spcPct val="83000"/>
              </a:spcBef>
              <a:spcAft>
                <a:spcPct val="83000"/>
              </a:spcAft>
              <a:buClr>
                <a:srgbClr val="00539D"/>
              </a:buClr>
            </a:pPr>
            <a:r>
              <a:rPr lang="pt-BR" b="1" dirty="0">
                <a:solidFill>
                  <a:srgbClr val="00539D"/>
                </a:solidFill>
                <a:sym typeface="Arial" pitchFamily="-112" charset="0"/>
              </a:rPr>
              <a:t>D.</a:t>
            </a:r>
            <a:r>
              <a:rPr lang="pt-BR" b="1" dirty="0">
                <a:sym typeface="Arial" pitchFamily="-112" charset="0"/>
              </a:rPr>
              <a:t>	6</a:t>
            </a:r>
          </a:p>
        </p:txBody>
      </p:sp>
      <p:pic>
        <p:nvPicPr>
          <p:cNvPr id="373770"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73771" name="Picture 11"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73772" name="Picture 15"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73773" name="Text Box 16"/>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1-2)</a:t>
            </a:r>
          </a:p>
        </p:txBody>
      </p:sp>
      <p:pic>
        <p:nvPicPr>
          <p:cNvPr id="373774" name="Picture 17"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grpSp>
        <p:nvGrpSpPr>
          <p:cNvPr id="3" name="Group 24"/>
          <p:cNvGrpSpPr>
            <a:grpSpLocks/>
          </p:cNvGrpSpPr>
          <p:nvPr/>
        </p:nvGrpSpPr>
        <p:grpSpPr bwMode="auto">
          <a:xfrm>
            <a:off x="685800" y="1484313"/>
            <a:ext cx="8020050" cy="781050"/>
            <a:chOff x="432" y="935"/>
            <a:chExt cx="5052" cy="492"/>
          </a:xfrm>
        </p:grpSpPr>
        <p:sp>
          <p:nvSpPr>
            <p:cNvPr id="373776" name="TPQuestion"/>
            <p:cNvSpPr>
              <a:spLocks noChangeArrowheads="1"/>
            </p:cNvSpPr>
            <p:nvPr/>
          </p:nvSpPr>
          <p:spPr bwMode="auto">
            <a:xfrm>
              <a:off x="432" y="1044"/>
              <a:ext cx="5052" cy="288"/>
            </a:xfrm>
            <a:prstGeom prst="rect">
              <a:avLst/>
            </a:prstGeom>
            <a:noFill/>
            <a:ln w="9525">
              <a:noFill/>
              <a:miter lim="800000"/>
              <a:headEnd/>
              <a:tailEnd/>
            </a:ln>
          </p:spPr>
          <p:txBody>
            <a:bodyPr>
              <a:prstTxWarp prst="textNoShape">
                <a:avLst/>
              </a:prstTxWarp>
            </a:bodyPr>
            <a:lstStyle/>
            <a:p>
              <a:pPr marL="342900">
                <a:spcBef>
                  <a:spcPct val="0"/>
                </a:spcBef>
                <a:spcAft>
                  <a:spcPct val="0"/>
                </a:spcAft>
              </a:pPr>
              <a:r>
                <a:rPr lang="en-US" b="1" dirty="0" smtClean="0">
                  <a:solidFill>
                    <a:srgbClr val="00539D"/>
                  </a:solidFill>
                  <a:ea typeface="Times New Roman" pitchFamily="-112" charset="0"/>
                  <a:cs typeface="Times New Roman" pitchFamily="-112" charset="0"/>
                </a:rPr>
                <a:t>Evaluate	        </a:t>
              </a:r>
              <a:r>
                <a:rPr lang="en-US" b="1" dirty="0">
                  <a:solidFill>
                    <a:srgbClr val="00539D"/>
                  </a:solidFill>
                  <a:ea typeface="Times New Roman" pitchFamily="-112" charset="0"/>
                  <a:cs typeface="Times New Roman" pitchFamily="-112" charset="0"/>
                </a:rPr>
                <a:t>if </a:t>
              </a:r>
              <a:r>
                <a:rPr lang="en-US" b="1" i="1" dirty="0" err="1">
                  <a:solidFill>
                    <a:srgbClr val="00539D"/>
                  </a:solidFill>
                  <a:ea typeface="Times New Roman" pitchFamily="-112" charset="0"/>
                  <a:cs typeface="Times New Roman" pitchFamily="-112" charset="0"/>
                </a:rPr>
                <a:t>x</a:t>
              </a:r>
              <a:r>
                <a:rPr lang="en-US" b="1" dirty="0">
                  <a:solidFill>
                    <a:srgbClr val="00539D"/>
                  </a:solidFill>
                  <a:ea typeface="Times New Roman" pitchFamily="-112" charset="0"/>
                  <a:cs typeface="Times New Roman" pitchFamily="-112" charset="0"/>
                </a:rPr>
                <a:t> = 3 and </a:t>
              </a:r>
              <a:r>
                <a:rPr lang="en-US" b="1" i="1" dirty="0" err="1">
                  <a:solidFill>
                    <a:srgbClr val="00539D"/>
                  </a:solidFill>
                  <a:ea typeface="Times New Roman" pitchFamily="-112" charset="0"/>
                  <a:cs typeface="Times New Roman" pitchFamily="-112" charset="0"/>
                </a:rPr>
                <a:t>y</a:t>
              </a:r>
              <a:r>
                <a:rPr lang="en-US" b="1" dirty="0">
                  <a:solidFill>
                    <a:srgbClr val="00539D"/>
                  </a:solidFill>
                  <a:ea typeface="Times New Roman" pitchFamily="-112" charset="0"/>
                  <a:cs typeface="Times New Roman" pitchFamily="-112" charset="0"/>
                </a:rPr>
                <a:t> = 8.</a:t>
              </a:r>
            </a:p>
          </p:txBody>
        </p:sp>
        <p:pic>
          <p:nvPicPr>
            <p:cNvPr id="373777" name="Picture 23" descr="5mc_1-2"/>
            <p:cNvPicPr>
              <a:picLocks noChangeAspect="1" noChangeArrowheads="1"/>
            </p:cNvPicPr>
            <p:nvPr/>
          </p:nvPicPr>
          <p:blipFill>
            <a:blip r:embed="rId12"/>
            <a:srcRect/>
            <a:stretch>
              <a:fillRect/>
            </a:stretch>
          </p:blipFill>
          <p:spPr bwMode="auto">
            <a:xfrm>
              <a:off x="1267" y="935"/>
              <a:ext cx="317" cy="492"/>
            </a:xfrm>
            <a:prstGeom prst="rect">
              <a:avLst/>
            </a:prstGeom>
            <a:noFill/>
            <a:ln w="9525">
              <a:noFill/>
              <a:miter lim="800000"/>
              <a:headEnd/>
              <a:tailEnd/>
            </a:ln>
          </p:spPr>
        </p:pic>
      </p:grpSp>
      <p:pic>
        <p:nvPicPr>
          <p:cNvPr id="17" name="Picture 17" descr="Example3"/>
          <p:cNvPicPr>
            <a:picLocks noChangeAspect="1" noChangeArrowheads="1"/>
          </p:cNvPicPr>
          <p:nvPr/>
        </p:nvPicPr>
        <p:blipFill>
          <a:blip r:embed="rId13"/>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out)">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7638"/>
                                        </p:tgtEl>
                                        <p:attrNameLst>
                                          <p:attrName>style.visibility</p:attrName>
                                        </p:attrNameLst>
                                      </p:cBhvr>
                                      <p:to>
                                        <p:strVal val="visible"/>
                                      </p:to>
                                    </p:set>
                                    <p:animEffect transition="in" filter="wipe(left)">
                                      <p:cBhvr>
                                        <p:cTn id="15" dur="500"/>
                                        <p:tgtEl>
                                          <p:spTgt spid="197638"/>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97637"/>
                                        </p:tgtEl>
                                        <p:attrNameLst>
                                          <p:attrName>style.visibility</p:attrName>
                                        </p:attrNameLst>
                                      </p:cBhvr>
                                      <p:to>
                                        <p:strVal val="visible"/>
                                      </p:to>
                                    </p:set>
                                    <p:animEffect transition="in" filter="box(in)">
                                      <p:cBhvr>
                                        <p:cTn id="20" dur="500"/>
                                        <p:tgtEl>
                                          <p:spTgt spid="197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7" grpId="0" animBg="1"/>
      <p:bldP spid="197638" grpId="0"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86064"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86065"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86052" name="TPAnswers"/>
          <p:cNvSpPr>
            <a:spLocks noGrp="1" noChangeArrowheads="1"/>
          </p:cNvSpPr>
          <p:nvPr>
            <p:ph type="body" idx="1"/>
            <p:custDataLst>
              <p:tags r:id="rId2"/>
            </p:custDataLst>
          </p:nvPr>
        </p:nvSpPr>
        <p:spPr bwMode="hidden">
          <a:xfrm>
            <a:off x="6048375" y="3429000"/>
            <a:ext cx="1522413" cy="579438"/>
          </a:xfrm>
        </p:spPr>
        <p:txBody>
          <a:bodyPr/>
          <a:lstStyle/>
          <a:p>
            <a:pPr marL="609600" indent="-609600" eaLnBrk="1" hangingPunct="1">
              <a:buFontTx/>
              <a:buAutoNum type="arabicPeriod"/>
            </a:pPr>
            <a:r>
              <a:rPr lang="en-US" sz="900">
                <a:solidFill>
                  <a:schemeClr val="bg1"/>
                </a:solidFill>
              </a:rPr>
              <a:t>A</a:t>
            </a:r>
          </a:p>
          <a:p>
            <a:pPr marL="609600" indent="-609600" eaLnBrk="1" hangingPunct="1">
              <a:buFontTx/>
              <a:buAutoNum type="arabicPeriod"/>
            </a:pPr>
            <a:r>
              <a:rPr lang="en-US" sz="900">
                <a:solidFill>
                  <a:schemeClr val="bg1"/>
                </a:solidFill>
              </a:rPr>
              <a:t>B</a:t>
            </a:r>
          </a:p>
          <a:p>
            <a:pPr marL="609600" indent="-609600" eaLnBrk="1" hangingPunct="1">
              <a:buFontTx/>
              <a:buAutoNum type="arabicPeriod"/>
            </a:pPr>
            <a:r>
              <a:rPr lang="en-US" sz="900">
                <a:solidFill>
                  <a:schemeClr val="bg1"/>
                </a:solidFill>
              </a:rPr>
              <a:t>C</a:t>
            </a:r>
          </a:p>
        </p:txBody>
      </p:sp>
      <p:sp>
        <p:nvSpPr>
          <p:cNvPr id="645141" name="Oval 21"/>
          <p:cNvSpPr>
            <a:spLocks noChangeArrowheads="1"/>
          </p:cNvSpPr>
          <p:nvPr/>
        </p:nvSpPr>
        <p:spPr bwMode="auto">
          <a:xfrm>
            <a:off x="1054374" y="2438400"/>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645142" name="TPAnswers"/>
          <p:cNvSpPr>
            <a:spLocks noChangeArrowheads="1"/>
          </p:cNvSpPr>
          <p:nvPr>
            <p:custDataLst>
              <p:tags r:id="rId3"/>
            </p:custDataLst>
          </p:nvPr>
        </p:nvSpPr>
        <p:spPr bwMode="auto">
          <a:xfrm>
            <a:off x="1066800" y="2400300"/>
            <a:ext cx="2790825" cy="3371850"/>
          </a:xfrm>
          <a:prstGeom prst="rect">
            <a:avLst/>
          </a:prstGeom>
          <a:noFill/>
          <a:ln w="9525">
            <a:noFill/>
            <a:miter lim="800000"/>
            <a:headEnd/>
            <a:tailEnd/>
          </a:ln>
        </p:spPr>
        <p:txBody>
          <a:bodyPr>
            <a:prstTxWarp prst="textNoShape">
              <a:avLst/>
            </a:prstTxWarp>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&lt;</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&gt;</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a:t>
            </a:r>
          </a:p>
        </p:txBody>
      </p:sp>
      <p:sp>
        <p:nvSpPr>
          <p:cNvPr id="645143" name="TPQuestion"/>
          <p:cNvSpPr>
            <a:spLocks noChangeArrowheads="1"/>
          </p:cNvSpPr>
          <p:nvPr/>
        </p:nvSpPr>
        <p:spPr bwMode="auto">
          <a:xfrm>
            <a:off x="685800" y="1657350"/>
            <a:ext cx="8020050" cy="457200"/>
          </a:xfrm>
          <a:prstGeom prst="rect">
            <a:avLst/>
          </a:prstGeom>
          <a:noFill/>
          <a:ln w="9525">
            <a:noFill/>
            <a:miter lim="800000"/>
            <a:headEnd/>
            <a:tailEnd/>
          </a:ln>
        </p:spPr>
        <p:txBody>
          <a:bodyPr>
            <a:prstTxWarp prst="textNoShape">
              <a:avLst/>
            </a:prstTxWarp>
          </a:bodyPr>
          <a:lstStyle/>
          <a:p>
            <a:pPr marL="342900">
              <a:spcBef>
                <a:spcPct val="0"/>
              </a:spcBef>
              <a:spcAft>
                <a:spcPct val="0"/>
              </a:spcAft>
            </a:pPr>
            <a:r>
              <a:rPr lang="en-US" b="1" dirty="0">
                <a:solidFill>
                  <a:srgbClr val="00539D"/>
                </a:solidFill>
                <a:ea typeface="Times New Roman" pitchFamily="-112" charset="0"/>
                <a:cs typeface="Times New Roman" pitchFamily="-112" charset="0"/>
              </a:rPr>
              <a:t>Use &lt;, &gt; or = to make</a:t>
            </a:r>
            <a:r>
              <a:rPr lang="en-US" b="1" dirty="0" smtClean="0">
                <a:solidFill>
                  <a:srgbClr val="00539D"/>
                </a:solidFill>
                <a:ea typeface="Times New Roman" pitchFamily="-112" charset="0"/>
                <a:cs typeface="Times New Roman" pitchFamily="-112" charset="0"/>
              </a:rPr>
              <a:t> -6 </a:t>
            </a:r>
            <a:r>
              <a:rPr lang="en-US" b="1" dirty="0">
                <a:solidFill>
                  <a:srgbClr val="00539D"/>
                </a:solidFill>
                <a:ea typeface="Times New Roman" pitchFamily="-112" charset="0"/>
                <a:cs typeface="Times New Roman" pitchFamily="-112" charset="0"/>
              </a:rPr>
              <a:t>____ –2 a true sentence.</a:t>
            </a:r>
          </a:p>
        </p:txBody>
      </p:sp>
      <p:pic>
        <p:nvPicPr>
          <p:cNvPr id="386059" name="Picture 26"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86060" name="Picture 27"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86061" name="Picture 28"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86062" name="Text Box 29"/>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dirty="0">
                <a:solidFill>
                  <a:srgbClr val="E01B22"/>
                </a:solidFill>
              </a:rPr>
              <a:t> (over Lesson 1-3)</a:t>
            </a:r>
          </a:p>
        </p:txBody>
      </p:sp>
      <p:pic>
        <p:nvPicPr>
          <p:cNvPr id="386063" name="Picture 30"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pic>
        <p:nvPicPr>
          <p:cNvPr id="16" name="Picture 11" descr="Example4"/>
          <p:cNvPicPr>
            <a:picLocks noChangeAspect="1" noChangeArrowheads="1"/>
          </p:cNvPicPr>
          <p:nvPr/>
        </p:nvPicPr>
        <p:blipFill>
          <a:blip r:embed="rId12"/>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ou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45143"/>
                                        </p:tgtEl>
                                        <p:attrNameLst>
                                          <p:attrName>style.visibility</p:attrName>
                                        </p:attrNameLst>
                                      </p:cBhvr>
                                      <p:to>
                                        <p:strVal val="visible"/>
                                      </p:to>
                                    </p:set>
                                    <p:animEffect transition="in" filter="wipe(left)">
                                      <p:cBhvr>
                                        <p:cTn id="11" dur="500"/>
                                        <p:tgtEl>
                                          <p:spTgt spid="6451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45142"/>
                                        </p:tgtEl>
                                        <p:attrNameLst>
                                          <p:attrName>style.visibility</p:attrName>
                                        </p:attrNameLst>
                                      </p:cBhvr>
                                      <p:to>
                                        <p:strVal val="visible"/>
                                      </p:to>
                                    </p:set>
                                    <p:animEffect transition="in" filter="wipe(left)">
                                      <p:cBhvr>
                                        <p:cTn id="15" dur="500"/>
                                        <p:tgtEl>
                                          <p:spTgt spid="645142"/>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645141"/>
                                        </p:tgtEl>
                                        <p:attrNameLst>
                                          <p:attrName>style.visibility</p:attrName>
                                        </p:attrNameLst>
                                      </p:cBhvr>
                                      <p:to>
                                        <p:strVal val="visible"/>
                                      </p:to>
                                    </p:set>
                                    <p:animEffect transition="in" filter="box(in)">
                                      <p:cBhvr>
                                        <p:cTn id="20" dur="500"/>
                                        <p:tgtEl>
                                          <p:spTgt spid="645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1" grpId="0" animBg="1"/>
      <p:bldP spid="645142" grpId="0" autoUpdateAnimBg="0"/>
      <p:bldP spid="645143" grpId="0"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0597" name="Picture 5" descr="Main Idea Head2"/>
          <p:cNvPicPr>
            <a:picLocks noChangeAspect="1" noChangeArrowheads="1"/>
          </p:cNvPicPr>
          <p:nvPr/>
        </p:nvPicPr>
        <p:blipFill>
          <a:blip r:embed="rId4"/>
          <a:srcRect/>
          <a:stretch>
            <a:fillRect/>
          </a:stretch>
        </p:blipFill>
        <p:spPr bwMode="auto">
          <a:xfrm>
            <a:off x="1100138" y="1668463"/>
            <a:ext cx="3529012" cy="511175"/>
          </a:xfrm>
          <a:prstGeom prst="rect">
            <a:avLst/>
          </a:prstGeom>
          <a:noFill/>
          <a:ln w="9525">
            <a:noFill/>
            <a:miter lim="800000"/>
            <a:headEnd/>
            <a:tailEnd/>
          </a:ln>
        </p:spPr>
      </p:pic>
      <p:sp>
        <p:nvSpPr>
          <p:cNvPr id="110599" name="Rectangle 7"/>
          <p:cNvSpPr>
            <a:spLocks noChangeArrowheads="1"/>
          </p:cNvSpPr>
          <p:nvPr/>
        </p:nvSpPr>
        <p:spPr bwMode="auto">
          <a:xfrm>
            <a:off x="1057275" y="2706688"/>
            <a:ext cx="7553325" cy="461665"/>
          </a:xfrm>
          <a:prstGeom prst="rect">
            <a:avLst/>
          </a:prstGeom>
          <a:noFill/>
          <a:ln w="9525">
            <a:noFill/>
            <a:miter lim="800000"/>
            <a:headEnd/>
            <a:tailEnd/>
          </a:ln>
        </p:spPr>
        <p:txBody>
          <a:bodyPr>
            <a:prstTxWarp prst="textNoShape">
              <a:avLst/>
            </a:prstTxWarp>
            <a:spAutoFit/>
          </a:bodyPr>
          <a:lstStyle/>
          <a:p>
            <a:pPr marL="342900" indent="-342900">
              <a:spcBef>
                <a:spcPct val="20000"/>
              </a:spcBef>
              <a:buFontTx/>
              <a:buChar char="•"/>
            </a:pPr>
            <a:r>
              <a:rPr lang="en-US" sz="2400" dirty="0" smtClean="0">
                <a:solidFill>
                  <a:srgbClr val="000000"/>
                </a:solidFill>
              </a:rPr>
              <a:t>Combining negative</a:t>
            </a:r>
            <a:r>
              <a:rPr lang="en-US" sz="2400" dirty="0" smtClean="0">
                <a:solidFill>
                  <a:srgbClr val="000000"/>
                </a:solidFill>
              </a:rPr>
              <a:t> integers</a:t>
            </a:r>
            <a:r>
              <a:rPr lang="en-US" sz="2400" dirty="0">
                <a:solidFill>
                  <a:srgbClr val="000000"/>
                </a:solidFill>
              </a:rPr>
              <a:t>.</a:t>
            </a:r>
          </a:p>
        </p:txBody>
      </p:sp>
      <p:pic>
        <p:nvPicPr>
          <p:cNvPr id="150534" name="Picture 9" descr="LH_1-5"/>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sp>
        <p:nvSpPr>
          <p:cNvPr id="8" name="Action Button: Forward or Next 7">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0597"/>
                                        </p:tgtEl>
                                        <p:attrNameLst>
                                          <p:attrName>style.visibility</p:attrName>
                                        </p:attrNameLst>
                                      </p:cBhvr>
                                      <p:to>
                                        <p:strVal val="visible"/>
                                      </p:to>
                                    </p:set>
                                    <p:animEffect transition="in" filter="wipe(left)">
                                      <p:cBhvr>
                                        <p:cTn id="7" dur="500"/>
                                        <p:tgtEl>
                                          <p:spTgt spid="11059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9">
                                            <p:txEl>
                                              <p:pRg st="0" end="0"/>
                                            </p:txEl>
                                          </p:spTgt>
                                        </p:tgtEl>
                                        <p:attrNameLst>
                                          <p:attrName>style.visibility</p:attrName>
                                        </p:attrNameLst>
                                      </p:cBhvr>
                                      <p:to>
                                        <p:strVal val="visible"/>
                                      </p:to>
                                    </p:set>
                                    <p:animEffect transition="in" filter="wipe(left)">
                                      <p:cBhvr>
                                        <p:cTn id="11" dur="500"/>
                                        <p:tgtEl>
                                          <p:spTgt spid="1105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build="p" autoUpdateAnimBg="0" advAuto="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2580" name="Picture 6" descr="LH_1-5"/>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152581" name="Picture 7" descr="CA STDS ICON"/>
          <p:cNvPicPr>
            <a:picLocks noChangeAspect="1" noChangeArrowheads="1"/>
          </p:cNvPicPr>
          <p:nvPr/>
        </p:nvPicPr>
        <p:blipFill>
          <a:blip r:embed="rId5"/>
          <a:srcRect/>
          <a:stretch>
            <a:fillRect/>
          </a:stretch>
        </p:blipFill>
        <p:spPr bwMode="auto">
          <a:xfrm>
            <a:off x="1147763" y="765175"/>
            <a:ext cx="4378325" cy="695325"/>
          </a:xfrm>
          <a:prstGeom prst="rect">
            <a:avLst/>
          </a:prstGeom>
          <a:noFill/>
          <a:ln w="9525">
            <a:noFill/>
            <a:miter lim="800000"/>
            <a:headEnd/>
            <a:tailEnd/>
          </a:ln>
        </p:spPr>
      </p:pic>
      <p:grpSp>
        <p:nvGrpSpPr>
          <p:cNvPr id="2" name="Group 10"/>
          <p:cNvGrpSpPr>
            <a:grpSpLocks/>
          </p:cNvGrpSpPr>
          <p:nvPr/>
        </p:nvGrpSpPr>
        <p:grpSpPr bwMode="auto">
          <a:xfrm>
            <a:off x="990600" y="1993899"/>
            <a:ext cx="7772400" cy="1816101"/>
            <a:chOff x="624" y="947"/>
            <a:chExt cx="4896" cy="1144"/>
          </a:xfrm>
        </p:grpSpPr>
        <p:sp>
          <p:nvSpPr>
            <p:cNvPr id="152583" name="Rectangle 4"/>
            <p:cNvSpPr>
              <a:spLocks noChangeArrowheads="1"/>
            </p:cNvSpPr>
            <p:nvPr/>
          </p:nvSpPr>
          <p:spPr bwMode="auto">
            <a:xfrm>
              <a:off x="666" y="947"/>
              <a:ext cx="4854" cy="1144"/>
            </a:xfrm>
            <a:prstGeom prst="rect">
              <a:avLst/>
            </a:prstGeom>
            <a:noFill/>
            <a:ln w="9525">
              <a:noFill/>
              <a:miter lim="800000"/>
              <a:headEnd/>
              <a:tailEnd/>
            </a:ln>
          </p:spPr>
          <p:txBody>
            <a:bodyPr>
              <a:prstTxWarp prst="textNoShape">
                <a:avLst/>
              </a:prstTxWarp>
              <a:spAutoFit/>
            </a:bodyPr>
            <a:lstStyle/>
            <a:p>
              <a:pPr>
                <a:spcBef>
                  <a:spcPct val="20000"/>
                </a:spcBef>
              </a:pPr>
              <a:r>
                <a:rPr lang="en-US" b="1" dirty="0" smtClean="0">
                  <a:solidFill>
                    <a:srgbClr val="E01B22"/>
                  </a:solidFill>
                  <a:ea typeface="Times New Roman" pitchFamily="-112" charset="0"/>
                  <a:cs typeface="Times New Roman" pitchFamily="-112" charset="0"/>
                </a:rPr>
                <a:t>		</a:t>
              </a:r>
              <a:r>
                <a:rPr lang="en-US" sz="2800" b="1" dirty="0" smtClean="0">
                  <a:solidFill>
                    <a:srgbClr val="E01B22"/>
                  </a:solidFill>
                  <a:ea typeface="Times New Roman" pitchFamily="-112" charset="0"/>
                  <a:cs typeface="Times New Roman" pitchFamily="-112" charset="0"/>
                </a:rPr>
                <a:t>Standard </a:t>
              </a:r>
              <a:r>
                <a:rPr lang="en-US" sz="2800" b="1" dirty="0">
                  <a:solidFill>
                    <a:srgbClr val="E01B22"/>
                  </a:solidFill>
                  <a:ea typeface="Times New Roman" pitchFamily="-112" charset="0"/>
                  <a:cs typeface="Times New Roman" pitchFamily="-112" charset="0"/>
                </a:rPr>
                <a:t>7NS1.2</a:t>
              </a:r>
              <a:r>
                <a:rPr lang="en-US" sz="2800" b="1" dirty="0">
                  <a:solidFill>
                    <a:srgbClr val="FF0000"/>
                  </a:solidFill>
                  <a:ea typeface="Times New Roman" pitchFamily="-112" charset="0"/>
                  <a:cs typeface="Times New Roman" pitchFamily="-112" charset="0"/>
                </a:rPr>
                <a:t>  </a:t>
              </a:r>
              <a:r>
                <a:rPr lang="en-US" sz="2800" dirty="0">
                  <a:solidFill>
                    <a:srgbClr val="000000"/>
                  </a:solidFill>
                  <a:ea typeface="Times New Roman" pitchFamily="-112" charset="0"/>
                  <a:cs typeface="Times New Roman" pitchFamily="-112" charset="0"/>
                </a:rPr>
                <a:t>Add, </a:t>
              </a:r>
              <a:r>
                <a:rPr lang="en-US" sz="2800" b="1" dirty="0">
                  <a:solidFill>
                    <a:srgbClr val="00539D"/>
                  </a:solidFill>
                  <a:ea typeface="Times New Roman" pitchFamily="-112" charset="0"/>
                  <a:cs typeface="Times New Roman" pitchFamily="-112" charset="0"/>
                </a:rPr>
                <a:t>subtract,</a:t>
              </a:r>
              <a:r>
                <a:rPr lang="en-US" sz="2800" dirty="0">
                  <a:solidFill>
                    <a:srgbClr val="000000"/>
                  </a:solidFill>
                  <a:ea typeface="Times New Roman" pitchFamily="-112" charset="0"/>
                  <a:cs typeface="Times New Roman" pitchFamily="-112" charset="0"/>
                </a:rPr>
                <a:t> multiply, and divide rational numbers (</a:t>
              </a:r>
              <a:r>
                <a:rPr lang="en-US" sz="2800" b="1" dirty="0">
                  <a:solidFill>
                    <a:srgbClr val="00539D"/>
                  </a:solidFill>
                  <a:ea typeface="Times New Roman" pitchFamily="-112" charset="0"/>
                  <a:cs typeface="Times New Roman" pitchFamily="-112" charset="0"/>
                </a:rPr>
                <a:t>integers,</a:t>
              </a:r>
              <a:r>
                <a:rPr lang="en-US" sz="2800" dirty="0">
                  <a:solidFill>
                    <a:srgbClr val="000000"/>
                  </a:solidFill>
                  <a:ea typeface="Times New Roman" pitchFamily="-112" charset="0"/>
                  <a:cs typeface="Times New Roman" pitchFamily="-112" charset="0"/>
                </a:rPr>
                <a:t> fractions, and terminating decimals) and take positive rational numbers to whole-number powers.</a:t>
              </a:r>
              <a:endParaRPr lang="en-US" dirty="0">
                <a:solidFill>
                  <a:srgbClr val="000000"/>
                </a:solidFill>
                <a:ea typeface="Times New Roman" pitchFamily="-112" charset="0"/>
                <a:cs typeface="Times New Roman" pitchFamily="-112" charset="0"/>
              </a:endParaRPr>
            </a:p>
          </p:txBody>
        </p:sp>
        <p:pic>
          <p:nvPicPr>
            <p:cNvPr id="152584" name="Picture 9" descr="key"/>
            <p:cNvPicPr>
              <a:picLocks noChangeAspect="1" noChangeArrowheads="1"/>
            </p:cNvPicPr>
            <p:nvPr/>
          </p:nvPicPr>
          <p:blipFill>
            <a:blip r:embed="rId6"/>
            <a:srcRect/>
            <a:stretch>
              <a:fillRect/>
            </a:stretch>
          </p:blipFill>
          <p:spPr bwMode="auto">
            <a:xfrm>
              <a:off x="624" y="1023"/>
              <a:ext cx="541" cy="225"/>
            </a:xfrm>
            <a:prstGeom prst="rect">
              <a:avLst/>
            </a:prstGeom>
            <a:noFill/>
            <a:ln w="9525">
              <a:noFill/>
              <a:miter lim="800000"/>
              <a:headEnd/>
              <a:tailEnd/>
            </a:ln>
          </p:spPr>
        </p:pic>
      </p:grpSp>
      <p:sp>
        <p:nvSpPr>
          <p:cNvPr id="10" name="Action Button: Forward or Next 9">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4628" name="Picture 6" descr="LH_1-5"/>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646151" name="Picture 7" descr="MAC3_p046"/>
          <p:cNvPicPr>
            <a:picLocks noChangeAspect="1" noChangeArrowheads="1"/>
          </p:cNvPicPr>
          <p:nvPr/>
        </p:nvPicPr>
        <p:blipFill>
          <a:blip r:embed="rId5"/>
          <a:srcRect/>
          <a:stretch>
            <a:fillRect/>
          </a:stretch>
        </p:blipFill>
        <p:spPr bwMode="auto">
          <a:xfrm>
            <a:off x="496888" y="2376488"/>
            <a:ext cx="8135937" cy="2043112"/>
          </a:xfrm>
          <a:prstGeom prst="rect">
            <a:avLst/>
          </a:prstGeom>
          <a:noFill/>
          <a:ln w="9525">
            <a:noFill/>
            <a:miter lim="800000"/>
            <a:headEnd/>
            <a:tailEnd/>
          </a:ln>
        </p:spPr>
      </p:pic>
      <p:sp>
        <p:nvSpPr>
          <p:cNvPr id="10" name="TextBox 9"/>
          <p:cNvSpPr txBox="1"/>
          <p:nvPr/>
        </p:nvSpPr>
        <p:spPr>
          <a:xfrm>
            <a:off x="228600" y="1060847"/>
            <a:ext cx="5867400" cy="615553"/>
          </a:xfrm>
          <a:prstGeom prst="rect">
            <a:avLst/>
          </a:prstGeom>
          <a:noFill/>
        </p:spPr>
        <p:txBody>
          <a:bodyPr wrap="square" rtlCol="0">
            <a:spAutoFit/>
          </a:bodyPr>
          <a:lstStyle/>
          <a:p>
            <a:r>
              <a:rPr lang="en-US" sz="3400" dirty="0" smtClean="0"/>
              <a:t>Here’s The Old School Thinking</a:t>
            </a:r>
            <a:endParaRPr lang="en-US" sz="3400" dirty="0"/>
          </a:p>
        </p:txBody>
      </p:sp>
      <p:sp>
        <p:nvSpPr>
          <p:cNvPr id="11" name="TextBox 10"/>
          <p:cNvSpPr txBox="1"/>
          <p:nvPr/>
        </p:nvSpPr>
        <p:spPr>
          <a:xfrm>
            <a:off x="0" y="4876800"/>
            <a:ext cx="9144000" cy="584776"/>
          </a:xfrm>
          <a:prstGeom prst="rect">
            <a:avLst/>
          </a:prstGeom>
          <a:effectLst>
            <a:outerShdw blurRad="40000" dist="23000" dir="5400000" rotWithShape="0">
              <a:srgbClr val="000000">
                <a:alpha val="35000"/>
              </a:srgbClr>
            </a:outerShdw>
            <a:reflection blurRad="6350" stA="50000" endA="295" endPos="92000" dist="101600" dir="5400000" sy="-100000" algn="bl" rotWithShape="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3200" dirty="0" smtClean="0">
                <a:latin typeface="Bank Gothic"/>
                <a:cs typeface="Bank Gothic"/>
              </a:rPr>
              <a:t>Time To Change Your Way Of Thinking</a:t>
            </a:r>
            <a:endParaRPr lang="en-US" sz="3200" dirty="0">
              <a:latin typeface="Bank Gothic"/>
              <a:cs typeface="Bank Gothic"/>
            </a:endParaRPr>
          </a:p>
        </p:txBody>
      </p:sp>
      <p:sp>
        <p:nvSpPr>
          <p:cNvPr id="9" name="Action Button: Forward or Next 8">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1"/>
                                          </p:val>
                                        </p:tav>
                                        <p:tav tm="100000">
                                          <p:val>
                                            <p:strVal val="#ppt_x"/>
                                          </p:val>
                                        </p:tav>
                                      </p:tavLst>
                                    </p:anim>
                                    <p:anim calcmode="lin" valueType="num">
                                      <p:cBhvr>
                                        <p:cTn id="9" dur="500" fill="hold"/>
                                        <p:tgtEl>
                                          <p:spTgt spid="10"/>
                                        </p:tgtEl>
                                        <p:attrNameLst>
                                          <p:attrName>ppt_y</p:attrName>
                                        </p:attrNameLst>
                                      </p:cBhvr>
                                      <p:tavLst>
                                        <p:tav tm="0">
                                          <p:val>
                                            <p:strVal val="#ppt_y"/>
                                          </p:val>
                                        </p:tav>
                                        <p:tav tm="100000">
                                          <p:val>
                                            <p:strVal val="#ppt_y"/>
                                          </p:val>
                                        </p:tav>
                                      </p:tavLst>
                                    </p:anim>
                                  </p:childTnLst>
                                </p:cTn>
                              </p:par>
                            </p:childTnLst>
                          </p:cTn>
                        </p:par>
                        <p:par>
                          <p:cTn id="10" fill="hold">
                            <p:stCondLst>
                              <p:cond delay="1750"/>
                            </p:stCondLst>
                            <p:childTnLst>
                              <p:par>
                                <p:cTn id="11" presetID="22" presetClass="entr" presetSubtype="1" fill="hold" nodeType="afterEffect">
                                  <p:stCondLst>
                                    <p:cond delay="0"/>
                                  </p:stCondLst>
                                  <p:childTnLst>
                                    <p:set>
                                      <p:cBhvr>
                                        <p:cTn id="12" dur="1" fill="hold">
                                          <p:stCondLst>
                                            <p:cond delay="0"/>
                                          </p:stCondLst>
                                        </p:cTn>
                                        <p:tgtEl>
                                          <p:spTgt spid="646151"/>
                                        </p:tgtEl>
                                        <p:attrNameLst>
                                          <p:attrName>style.visibility</p:attrName>
                                        </p:attrNameLst>
                                      </p:cBhvr>
                                      <p:to>
                                        <p:strVal val="visible"/>
                                      </p:to>
                                    </p:set>
                                    <p:animEffect transition="in" filter="wipe(up)">
                                      <p:cBhvr>
                                        <p:cTn id="13" dur="500"/>
                                        <p:tgtEl>
                                          <p:spTgt spid="646151"/>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1"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1"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 name="Picture 6" descr="LH_1-5"/>
          <p:cNvPicPr>
            <a:picLocks noChangeAspect="1" noChangeArrowheads="1"/>
          </p:cNvPicPr>
          <p:nvPr/>
        </p:nvPicPr>
        <p:blipFill>
          <a:blip r:embed="rId2"/>
          <a:srcRect/>
          <a:stretch>
            <a:fillRect/>
          </a:stretch>
        </p:blipFill>
        <p:spPr bwMode="hidden">
          <a:xfrm>
            <a:off x="0" y="0"/>
            <a:ext cx="9144000" cy="731838"/>
          </a:xfrm>
          <a:prstGeom prst="rect">
            <a:avLst/>
          </a:prstGeom>
          <a:noFill/>
          <a:ln w="9525">
            <a:noFill/>
            <a:miter lim="800000"/>
            <a:headEnd/>
            <a:tailEnd/>
          </a:ln>
        </p:spPr>
      </p:pic>
      <p:sp>
        <p:nvSpPr>
          <p:cNvPr id="9" name="TextBox 8"/>
          <p:cNvSpPr txBox="1"/>
          <p:nvPr/>
        </p:nvSpPr>
        <p:spPr>
          <a:xfrm>
            <a:off x="228600" y="908447"/>
            <a:ext cx="3962400" cy="615553"/>
          </a:xfrm>
          <a:prstGeom prst="rect">
            <a:avLst/>
          </a:prstGeom>
          <a:noFill/>
        </p:spPr>
        <p:txBody>
          <a:bodyPr wrap="square" rtlCol="0">
            <a:spAutoFit/>
          </a:bodyPr>
          <a:lstStyle/>
          <a:p>
            <a:r>
              <a:rPr lang="en-US" sz="3400" i="1" u="sng" dirty="0" smtClean="0"/>
              <a:t>New School Thinking</a:t>
            </a:r>
            <a:endParaRPr lang="en-US" sz="3400" i="1" u="sng" dirty="0"/>
          </a:p>
        </p:txBody>
      </p:sp>
      <p:sp>
        <p:nvSpPr>
          <p:cNvPr id="10" name="TextBox 9"/>
          <p:cNvSpPr txBox="1"/>
          <p:nvPr/>
        </p:nvSpPr>
        <p:spPr>
          <a:xfrm>
            <a:off x="685800" y="2556808"/>
            <a:ext cx="8013700" cy="1938992"/>
          </a:xfrm>
          <a:prstGeom prst="rect">
            <a:avLst/>
          </a:prstGeom>
          <a:noFill/>
        </p:spPr>
        <p:txBody>
          <a:bodyPr wrap="square" rtlCol="0">
            <a:spAutoFit/>
          </a:bodyPr>
          <a:lstStyle/>
          <a:p>
            <a:pPr>
              <a:buFont typeface="Wingdings" charset="2"/>
              <a:buChar char="ü"/>
            </a:pPr>
            <a:r>
              <a:rPr lang="en-US" sz="2400" dirty="0" smtClean="0"/>
              <a:t>When the 1</a:t>
            </a:r>
            <a:r>
              <a:rPr lang="en-US" sz="2400" baseline="30000" dirty="0" smtClean="0"/>
              <a:t>st</a:t>
            </a:r>
            <a:r>
              <a:rPr lang="en-US" sz="2400" dirty="0" smtClean="0"/>
              <a:t> integer is </a:t>
            </a:r>
            <a:r>
              <a:rPr lang="en-US" sz="2400" dirty="0" smtClean="0">
                <a:solidFill>
                  <a:srgbClr val="FF0000"/>
                </a:solidFill>
              </a:rPr>
              <a:t>negative </a:t>
            </a:r>
            <a:r>
              <a:rPr lang="en-US" sz="2400" dirty="0" smtClean="0"/>
              <a:t>&amp; the 2</a:t>
            </a:r>
            <a:r>
              <a:rPr lang="en-US" sz="2400" baseline="30000" dirty="0" smtClean="0"/>
              <a:t>nd</a:t>
            </a:r>
            <a:r>
              <a:rPr lang="en-US" sz="2400" dirty="0" smtClean="0"/>
              <a:t> integer is positive, treat them as though they are both </a:t>
            </a:r>
            <a:r>
              <a:rPr lang="en-US" sz="2400" dirty="0" smtClean="0">
                <a:solidFill>
                  <a:srgbClr val="FF0000"/>
                </a:solidFill>
              </a:rPr>
              <a:t>negative</a:t>
            </a:r>
            <a:r>
              <a:rPr lang="en-US" sz="2400" dirty="0" smtClean="0"/>
              <a:t>. Think of the subtraction symbol as being a </a:t>
            </a:r>
            <a:r>
              <a:rPr lang="en-US" sz="2400" dirty="0" smtClean="0">
                <a:solidFill>
                  <a:srgbClr val="FF0000"/>
                </a:solidFill>
              </a:rPr>
              <a:t>negative sign</a:t>
            </a:r>
            <a:r>
              <a:rPr lang="en-US" sz="2400" dirty="0" smtClean="0"/>
              <a:t>.  Then combine them. Because they are both </a:t>
            </a:r>
            <a:r>
              <a:rPr lang="en-US" sz="2400" dirty="0" smtClean="0">
                <a:solidFill>
                  <a:srgbClr val="FF0000"/>
                </a:solidFill>
              </a:rPr>
              <a:t>negatives</a:t>
            </a:r>
            <a:r>
              <a:rPr lang="en-US" sz="2400" dirty="0" smtClean="0"/>
              <a:t>, use the </a:t>
            </a:r>
            <a:r>
              <a:rPr lang="en-US" sz="2400" dirty="0" smtClean="0">
                <a:solidFill>
                  <a:srgbClr val="FF0000"/>
                </a:solidFill>
              </a:rPr>
              <a:t>negative </a:t>
            </a:r>
            <a:r>
              <a:rPr lang="en-US" sz="2400" dirty="0" smtClean="0"/>
              <a:t>sign in the final answer. </a:t>
            </a:r>
          </a:p>
        </p:txBody>
      </p:sp>
      <p:sp>
        <p:nvSpPr>
          <p:cNvPr id="14" name="TextBox 13"/>
          <p:cNvSpPr txBox="1"/>
          <p:nvPr/>
        </p:nvSpPr>
        <p:spPr>
          <a:xfrm>
            <a:off x="2209800" y="4728864"/>
            <a:ext cx="3581400" cy="923330"/>
          </a:xfrm>
          <a:prstGeom prst="rect">
            <a:avLst/>
          </a:prstGeom>
          <a:noFill/>
        </p:spPr>
        <p:txBody>
          <a:bodyPr wrap="square" rtlCol="0">
            <a:spAutoFit/>
          </a:bodyPr>
          <a:lstStyle/>
          <a:p>
            <a:pPr>
              <a:buFont typeface="Arial"/>
              <a:buChar char="•"/>
            </a:pPr>
            <a:r>
              <a:rPr lang="en-US" dirty="0" smtClean="0"/>
              <a:t> 1</a:t>
            </a:r>
            <a:r>
              <a:rPr lang="en-US" baseline="30000" dirty="0" smtClean="0"/>
              <a:t>st</a:t>
            </a:r>
            <a:r>
              <a:rPr lang="en-US" dirty="0" smtClean="0"/>
              <a:t> integer is </a:t>
            </a:r>
            <a:r>
              <a:rPr lang="en-US" dirty="0" smtClean="0">
                <a:solidFill>
                  <a:srgbClr val="FF0000"/>
                </a:solidFill>
              </a:rPr>
              <a:t>negative</a:t>
            </a:r>
            <a:r>
              <a:rPr lang="en-US" dirty="0" smtClean="0"/>
              <a:t>, 2</a:t>
            </a:r>
            <a:r>
              <a:rPr lang="en-US" baseline="30000" dirty="0" smtClean="0"/>
              <a:t>nd</a:t>
            </a:r>
            <a:r>
              <a:rPr lang="en-US" dirty="0" smtClean="0"/>
              <a:t> integer is positive, think of them as both being </a:t>
            </a:r>
            <a:r>
              <a:rPr lang="en-US" dirty="0" smtClean="0">
                <a:solidFill>
                  <a:srgbClr val="FF0000"/>
                </a:solidFill>
              </a:rPr>
              <a:t>negative</a:t>
            </a:r>
            <a:r>
              <a:rPr lang="en-US" dirty="0" smtClean="0"/>
              <a:t>. Combine them.</a:t>
            </a:r>
          </a:p>
        </p:txBody>
      </p:sp>
      <p:sp>
        <p:nvSpPr>
          <p:cNvPr id="15" name="TextBox 14"/>
          <p:cNvSpPr txBox="1"/>
          <p:nvPr/>
        </p:nvSpPr>
        <p:spPr>
          <a:xfrm>
            <a:off x="6324600" y="4976336"/>
            <a:ext cx="3276600" cy="369332"/>
          </a:xfrm>
          <a:prstGeom prst="rect">
            <a:avLst/>
          </a:prstGeom>
          <a:noFill/>
        </p:spPr>
        <p:txBody>
          <a:bodyPr wrap="square" rtlCol="0">
            <a:spAutoFit/>
          </a:bodyPr>
          <a:lstStyle/>
          <a:p>
            <a:pPr>
              <a:buFont typeface="Arial"/>
              <a:buChar char="•"/>
            </a:pPr>
            <a:r>
              <a:rPr lang="en-US" dirty="0" smtClean="0"/>
              <a:t> </a:t>
            </a:r>
            <a:r>
              <a:rPr lang="en-US" dirty="0" smtClean="0">
                <a:solidFill>
                  <a:srgbClr val="FF0000"/>
                </a:solidFill>
              </a:rPr>
              <a:t>-5</a:t>
            </a:r>
            <a:r>
              <a:rPr lang="en-US" dirty="0" smtClean="0"/>
              <a:t> combined with </a:t>
            </a:r>
            <a:r>
              <a:rPr lang="en-US" dirty="0" smtClean="0">
                <a:solidFill>
                  <a:srgbClr val="FF0000"/>
                </a:solidFill>
              </a:rPr>
              <a:t>-6</a:t>
            </a:r>
            <a:r>
              <a:rPr lang="en-US" dirty="0" smtClean="0"/>
              <a:t> is </a:t>
            </a:r>
            <a:r>
              <a:rPr lang="en-US" dirty="0" smtClean="0">
                <a:solidFill>
                  <a:srgbClr val="FF0000"/>
                </a:solidFill>
              </a:rPr>
              <a:t>-11</a:t>
            </a:r>
          </a:p>
        </p:txBody>
      </p:sp>
      <p:sp>
        <p:nvSpPr>
          <p:cNvPr id="16" name="TextBox 15"/>
          <p:cNvSpPr txBox="1"/>
          <p:nvPr/>
        </p:nvSpPr>
        <p:spPr>
          <a:xfrm>
            <a:off x="76200" y="4861917"/>
            <a:ext cx="1981200" cy="523220"/>
          </a:xfrm>
          <a:prstGeom prst="rect">
            <a:avLst/>
          </a:prstGeom>
          <a:noFill/>
        </p:spPr>
        <p:txBody>
          <a:bodyPr wrap="square" rtlCol="0">
            <a:spAutoFit/>
          </a:bodyPr>
          <a:lstStyle/>
          <a:p>
            <a:pPr algn="ctr"/>
            <a:r>
              <a:rPr lang="en-US" sz="2800" dirty="0" smtClean="0">
                <a:solidFill>
                  <a:srgbClr val="FF0000"/>
                </a:solidFill>
              </a:rPr>
              <a:t>-5 – 6 </a:t>
            </a:r>
            <a:r>
              <a:rPr lang="en-US" sz="2800" dirty="0" smtClean="0"/>
              <a:t>=</a:t>
            </a:r>
          </a:p>
          <a:p>
            <a:endParaRPr lang="en-US" dirty="0"/>
          </a:p>
        </p:txBody>
      </p:sp>
      <p:sp>
        <p:nvSpPr>
          <p:cNvPr id="17" name="TextBox 16"/>
          <p:cNvSpPr txBox="1"/>
          <p:nvPr/>
        </p:nvSpPr>
        <p:spPr>
          <a:xfrm>
            <a:off x="2286000" y="5966936"/>
            <a:ext cx="3276600" cy="461665"/>
          </a:xfrm>
          <a:prstGeom prst="rect">
            <a:avLst/>
          </a:prstGeom>
          <a:noFill/>
        </p:spPr>
        <p:txBody>
          <a:bodyPr wrap="square" rtlCol="0">
            <a:spAutoFit/>
          </a:bodyPr>
          <a:lstStyle/>
          <a:p>
            <a:pPr algn="ctr"/>
            <a:r>
              <a:rPr lang="en-US" sz="2400" dirty="0" smtClean="0">
                <a:solidFill>
                  <a:srgbClr val="FF0000"/>
                </a:solidFill>
              </a:rPr>
              <a:t> -5 – 6 </a:t>
            </a:r>
            <a:r>
              <a:rPr lang="en-US" sz="2400" dirty="0" smtClean="0"/>
              <a:t>= </a:t>
            </a:r>
            <a:r>
              <a:rPr lang="en-US" sz="2400" dirty="0" smtClean="0">
                <a:solidFill>
                  <a:srgbClr val="FF0000"/>
                </a:solidFill>
              </a:rPr>
              <a:t>-11</a:t>
            </a:r>
          </a:p>
          <a:p>
            <a:endParaRPr lang="en-US" dirty="0"/>
          </a:p>
        </p:txBody>
      </p:sp>
      <p:sp>
        <p:nvSpPr>
          <p:cNvPr id="24" name="Action Button: Forward or Next 23">
            <a:hlinkClick r:id="" action="ppaction://hlinkshowjump?jump=nextslide" highlightClick="1"/>
          </p:cNvPr>
          <p:cNvSpPr/>
          <p:nvPr/>
        </p:nvSpPr>
        <p:spPr>
          <a:xfrm>
            <a:off x="8763000" y="6487656"/>
            <a:ext cx="381000" cy="370344"/>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Action Button: Back or Previous 24">
            <a:hlinkClick r:id="" action="ppaction://hlinkshowjump?jump=previousslide" highlightClick="1"/>
          </p:cNvPr>
          <p:cNvSpPr/>
          <p:nvPr/>
        </p:nvSpPr>
        <p:spPr>
          <a:xfrm>
            <a:off x="8382000" y="6487656"/>
            <a:ext cx="381000" cy="370344"/>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733800" y="1790581"/>
            <a:ext cx="1981200" cy="523220"/>
          </a:xfrm>
          <a:prstGeom prst="rect">
            <a:avLst/>
          </a:prstGeom>
          <a:noFill/>
        </p:spPr>
        <p:txBody>
          <a:bodyPr wrap="square" rtlCol="0">
            <a:spAutoFit/>
          </a:bodyPr>
          <a:lstStyle/>
          <a:p>
            <a:pPr algn="ctr"/>
            <a:r>
              <a:rPr lang="en-US" sz="2800" dirty="0" smtClean="0">
                <a:solidFill>
                  <a:srgbClr val="FF0000"/>
                </a:solidFill>
              </a:rPr>
              <a:t>-5 </a:t>
            </a:r>
            <a:r>
              <a:rPr lang="en-US" sz="2800" dirty="0" smtClean="0"/>
              <a:t>– 6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1"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1"/>
                                          </p:val>
                                        </p:tav>
                                        <p:tav tm="100000">
                                          <p:val>
                                            <p:strVal val="#ppt_x"/>
                                          </p:val>
                                        </p:tav>
                                      </p:tavLst>
                                    </p:anim>
                                    <p:anim calcmode="lin" valueType="num">
                                      <p:cBhvr>
                                        <p:cTn id="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900" decel="100000" fill="hold"/>
                                        <p:tgtEl>
                                          <p:spTgt spid="1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900" decel="100000" fill="hold"/>
                                        <p:tgtEl>
                                          <p:spTgt spid="15"/>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8" presetClass="entr" presetSubtype="0" accel="50000" fill="hold" grpId="2" nodeType="clickEffect">
                                  <p:stCondLst>
                                    <p:cond delay="0"/>
                                  </p:stCondLst>
                                  <p:iterate type="lt">
                                    <p:tmPct val="50000"/>
                                  </p:iterate>
                                  <p:childTnLst>
                                    <p:set>
                                      <p:cBhvr>
                                        <p:cTn id="43" dur="1" fill="hold">
                                          <p:stCondLst>
                                            <p:cond delay="0"/>
                                          </p:stCondLst>
                                        </p:cTn>
                                        <p:tgtEl>
                                          <p:spTgt spid="17"/>
                                        </p:tgtEl>
                                        <p:attrNameLst>
                                          <p:attrName>style.visibility</p:attrName>
                                        </p:attrNameLst>
                                      </p:cBhvr>
                                      <p:to>
                                        <p:strVal val="visible"/>
                                      </p:to>
                                    </p:set>
                                    <p:set>
                                      <p:cBhvr>
                                        <p:cTn id="44" dur="228" fill="hold">
                                          <p:stCondLst>
                                            <p:cond delay="0"/>
                                          </p:stCondLst>
                                        </p:cTn>
                                        <p:tgtEl>
                                          <p:spTgt spid="17"/>
                                        </p:tgtEl>
                                        <p:attrNameLst>
                                          <p:attrName>style.rotation</p:attrName>
                                        </p:attrNameLst>
                                      </p:cBhvr>
                                      <p:to>
                                        <p:strVal val="-45.0"/>
                                      </p:to>
                                    </p:set>
                                    <p:anim calcmode="lin" valueType="num">
                                      <p:cBhvr>
                                        <p:cTn id="45" dur="228" fill="hold">
                                          <p:stCondLst>
                                            <p:cond delay="228"/>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46" dur="228"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47" dur="78" decel="50000" autoRev="1" fill="hold">
                                          <p:stCondLst>
                                            <p:cond delay="228"/>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48" dur="68" fill="hold">
                                          <p:stCondLst>
                                            <p:cond delay="432"/>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10" grpId="0"/>
      <p:bldP spid="14" grpId="0"/>
      <p:bldP spid="15" grpId="0"/>
      <p:bldP spid="16" grpId="0"/>
      <p:bldP spid="17" grpId="2"/>
      <p:bldP spid="23"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 name="Picture 6" descr="LH_1-5"/>
          <p:cNvPicPr>
            <a:picLocks noChangeAspect="1" noChangeArrowheads="1"/>
          </p:cNvPicPr>
          <p:nvPr/>
        </p:nvPicPr>
        <p:blipFill>
          <a:blip r:embed="rId2"/>
          <a:srcRect/>
          <a:stretch>
            <a:fillRect/>
          </a:stretch>
        </p:blipFill>
        <p:spPr bwMode="hidden">
          <a:xfrm>
            <a:off x="0" y="0"/>
            <a:ext cx="9144000" cy="731838"/>
          </a:xfrm>
          <a:prstGeom prst="rect">
            <a:avLst/>
          </a:prstGeom>
          <a:noFill/>
          <a:ln w="9525">
            <a:noFill/>
            <a:miter lim="800000"/>
            <a:headEnd/>
            <a:tailEnd/>
          </a:ln>
        </p:spPr>
      </p:pic>
      <p:sp>
        <p:nvSpPr>
          <p:cNvPr id="9" name="TextBox 8"/>
          <p:cNvSpPr txBox="1"/>
          <p:nvPr/>
        </p:nvSpPr>
        <p:spPr>
          <a:xfrm>
            <a:off x="228600" y="1137047"/>
            <a:ext cx="3962400" cy="615553"/>
          </a:xfrm>
          <a:prstGeom prst="rect">
            <a:avLst/>
          </a:prstGeom>
          <a:noFill/>
        </p:spPr>
        <p:txBody>
          <a:bodyPr wrap="square" rtlCol="0">
            <a:spAutoFit/>
          </a:bodyPr>
          <a:lstStyle/>
          <a:p>
            <a:r>
              <a:rPr lang="en-US" sz="3400" i="1" u="sng" dirty="0" smtClean="0"/>
              <a:t>New School Thinking</a:t>
            </a:r>
            <a:endParaRPr lang="en-US" sz="3400" i="1" u="sng" dirty="0"/>
          </a:p>
        </p:txBody>
      </p:sp>
      <p:sp>
        <p:nvSpPr>
          <p:cNvPr id="13" name="TextBox 12"/>
          <p:cNvSpPr txBox="1"/>
          <p:nvPr/>
        </p:nvSpPr>
        <p:spPr>
          <a:xfrm>
            <a:off x="596900" y="3219272"/>
            <a:ext cx="7937500" cy="1200328"/>
          </a:xfrm>
          <a:prstGeom prst="rect">
            <a:avLst/>
          </a:prstGeom>
          <a:noFill/>
        </p:spPr>
        <p:txBody>
          <a:bodyPr wrap="square" rtlCol="0">
            <a:spAutoFit/>
          </a:bodyPr>
          <a:lstStyle/>
          <a:p>
            <a:pPr>
              <a:buFont typeface="Wingdings" charset="2"/>
              <a:buChar char="ü"/>
            </a:pPr>
            <a:r>
              <a:rPr lang="en-US" sz="2400" dirty="0" smtClean="0"/>
              <a:t>When the 2</a:t>
            </a:r>
            <a:r>
              <a:rPr lang="en-US" sz="2400" baseline="30000" dirty="0" smtClean="0"/>
              <a:t>nd</a:t>
            </a:r>
            <a:r>
              <a:rPr lang="en-US" sz="2400" dirty="0" smtClean="0"/>
              <a:t> integer is (</a:t>
            </a:r>
            <a:r>
              <a:rPr lang="en-US" sz="2400" dirty="0" smtClean="0">
                <a:solidFill>
                  <a:srgbClr val="FF0000"/>
                </a:solidFill>
              </a:rPr>
              <a:t>-</a:t>
            </a:r>
            <a:r>
              <a:rPr lang="en-US" sz="2400" dirty="0" smtClean="0"/>
              <a:t>) you refer to it as a </a:t>
            </a:r>
            <a:r>
              <a:rPr lang="en-US" sz="2400" dirty="0" smtClean="0">
                <a:solidFill>
                  <a:srgbClr val="FF0000"/>
                </a:solidFill>
              </a:rPr>
              <a:t>double negative</a:t>
            </a:r>
            <a:r>
              <a:rPr lang="en-US" sz="2400" dirty="0" smtClean="0"/>
              <a:t>. Change it to a (+). Then combine the integers like you would normally do in an addition of integers equation</a:t>
            </a:r>
            <a:r>
              <a:rPr lang="en-US" sz="2400" dirty="0" smtClean="0">
                <a:solidFill>
                  <a:srgbClr val="0000FF"/>
                </a:solidFill>
              </a:rPr>
              <a:t>.</a:t>
            </a:r>
          </a:p>
          <a:p>
            <a:endParaRPr lang="en-US" dirty="0"/>
          </a:p>
        </p:txBody>
      </p:sp>
      <p:sp>
        <p:nvSpPr>
          <p:cNvPr id="18" name="TextBox 17"/>
          <p:cNvSpPr txBox="1"/>
          <p:nvPr/>
        </p:nvSpPr>
        <p:spPr>
          <a:xfrm>
            <a:off x="2362200" y="4954726"/>
            <a:ext cx="3594100" cy="1200329"/>
          </a:xfrm>
          <a:prstGeom prst="rect">
            <a:avLst/>
          </a:prstGeom>
          <a:noFill/>
        </p:spPr>
        <p:txBody>
          <a:bodyPr wrap="square" rtlCol="0">
            <a:spAutoFit/>
          </a:bodyPr>
          <a:lstStyle/>
          <a:p>
            <a:pPr algn="just">
              <a:buFont typeface="Arial"/>
              <a:buChar char="•"/>
            </a:pPr>
            <a:r>
              <a:rPr lang="en-US" dirty="0" smtClean="0">
                <a:solidFill>
                  <a:srgbClr val="000000"/>
                </a:solidFill>
              </a:rPr>
              <a:t> Think of the the 2</a:t>
            </a:r>
            <a:r>
              <a:rPr lang="en-US" baseline="30000" dirty="0" smtClean="0">
                <a:solidFill>
                  <a:srgbClr val="000000"/>
                </a:solidFill>
              </a:rPr>
              <a:t>nd</a:t>
            </a:r>
            <a:r>
              <a:rPr lang="en-US" dirty="0" smtClean="0">
                <a:solidFill>
                  <a:srgbClr val="000000"/>
                </a:solidFill>
              </a:rPr>
              <a:t> integer as being a double  </a:t>
            </a:r>
            <a:r>
              <a:rPr lang="en-US" dirty="0" smtClean="0">
                <a:solidFill>
                  <a:srgbClr val="FF0000"/>
                </a:solidFill>
              </a:rPr>
              <a:t>negative </a:t>
            </a:r>
            <a:r>
              <a:rPr lang="en-US" dirty="0" smtClean="0">
                <a:solidFill>
                  <a:srgbClr val="000000"/>
                </a:solidFill>
              </a:rPr>
              <a:t>(</a:t>
            </a:r>
            <a:r>
              <a:rPr lang="en-US" dirty="0" smtClean="0">
                <a:solidFill>
                  <a:srgbClr val="FF0000"/>
                </a:solidFill>
              </a:rPr>
              <a:t>-</a:t>
            </a:r>
            <a:r>
              <a:rPr lang="en-US" dirty="0" smtClean="0">
                <a:solidFill>
                  <a:srgbClr val="000000"/>
                </a:solidFill>
              </a:rPr>
              <a:t>), change it to a (+) then combine the two integers.</a:t>
            </a:r>
          </a:p>
        </p:txBody>
      </p:sp>
      <p:sp>
        <p:nvSpPr>
          <p:cNvPr id="19" name="TextBox 18"/>
          <p:cNvSpPr txBox="1"/>
          <p:nvPr/>
        </p:nvSpPr>
        <p:spPr>
          <a:xfrm>
            <a:off x="6172200" y="5229999"/>
            <a:ext cx="3276600" cy="369332"/>
          </a:xfrm>
          <a:prstGeom prst="rect">
            <a:avLst/>
          </a:prstGeom>
          <a:noFill/>
        </p:spPr>
        <p:txBody>
          <a:bodyPr wrap="square" rtlCol="0">
            <a:spAutoFit/>
          </a:bodyPr>
          <a:lstStyle/>
          <a:p>
            <a:pPr>
              <a:buFont typeface="Arial"/>
              <a:buChar char="•"/>
            </a:pPr>
            <a:r>
              <a:rPr lang="en-US" dirty="0" smtClean="0"/>
              <a:t> </a:t>
            </a:r>
            <a:r>
              <a:rPr lang="en-US" dirty="0" smtClean="0">
                <a:solidFill>
                  <a:srgbClr val="000000"/>
                </a:solidFill>
              </a:rPr>
              <a:t>an 8 combined to a 12 is 20</a:t>
            </a:r>
          </a:p>
        </p:txBody>
      </p:sp>
      <p:sp>
        <p:nvSpPr>
          <p:cNvPr id="20" name="TextBox 19"/>
          <p:cNvSpPr txBox="1"/>
          <p:nvPr/>
        </p:nvSpPr>
        <p:spPr>
          <a:xfrm>
            <a:off x="304800" y="5138916"/>
            <a:ext cx="1981200" cy="523220"/>
          </a:xfrm>
          <a:prstGeom prst="rect">
            <a:avLst/>
          </a:prstGeom>
          <a:noFill/>
        </p:spPr>
        <p:txBody>
          <a:bodyPr wrap="square" rtlCol="0">
            <a:spAutoFit/>
          </a:bodyPr>
          <a:lstStyle/>
          <a:p>
            <a:pPr algn="ctr"/>
            <a:r>
              <a:rPr lang="en-US" sz="2800" dirty="0" smtClean="0">
                <a:solidFill>
                  <a:srgbClr val="000000"/>
                </a:solidFill>
              </a:rPr>
              <a:t>8 – (</a:t>
            </a:r>
            <a:r>
              <a:rPr lang="en-US" sz="2800" dirty="0" smtClean="0">
                <a:solidFill>
                  <a:srgbClr val="FF0000"/>
                </a:solidFill>
              </a:rPr>
              <a:t>-12</a:t>
            </a:r>
            <a:r>
              <a:rPr lang="en-US" sz="2800" dirty="0" smtClean="0">
                <a:solidFill>
                  <a:srgbClr val="000000"/>
                </a:solidFill>
              </a:rPr>
              <a:t>) =</a:t>
            </a:r>
          </a:p>
          <a:p>
            <a:endParaRPr lang="en-US" dirty="0"/>
          </a:p>
        </p:txBody>
      </p:sp>
      <p:sp>
        <p:nvSpPr>
          <p:cNvPr id="21" name="TextBox 20"/>
          <p:cNvSpPr txBox="1"/>
          <p:nvPr/>
        </p:nvSpPr>
        <p:spPr>
          <a:xfrm>
            <a:off x="2743200" y="6015335"/>
            <a:ext cx="3276600" cy="461665"/>
          </a:xfrm>
          <a:prstGeom prst="rect">
            <a:avLst/>
          </a:prstGeom>
          <a:noFill/>
        </p:spPr>
        <p:txBody>
          <a:bodyPr wrap="square" rtlCol="0">
            <a:spAutoFit/>
          </a:bodyPr>
          <a:lstStyle/>
          <a:p>
            <a:pPr algn="ctr"/>
            <a:r>
              <a:rPr lang="en-US" sz="2400" dirty="0" smtClean="0">
                <a:solidFill>
                  <a:srgbClr val="000000"/>
                </a:solidFill>
              </a:rPr>
              <a:t> 8 + 12 = 20</a:t>
            </a:r>
          </a:p>
          <a:p>
            <a:endParaRPr lang="en-US" dirty="0"/>
          </a:p>
        </p:txBody>
      </p:sp>
      <p:sp>
        <p:nvSpPr>
          <p:cNvPr id="24" name="Action Button: Forward or Next 23">
            <a:hlinkClick r:id="" action="ppaction://hlinkshowjump?jump=nextslide" highlightClick="1"/>
          </p:cNvPr>
          <p:cNvSpPr/>
          <p:nvPr/>
        </p:nvSpPr>
        <p:spPr>
          <a:xfrm>
            <a:off x="8763000" y="6487656"/>
            <a:ext cx="381000" cy="370344"/>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Action Button: Back or Previous 24">
            <a:hlinkClick r:id="" action="ppaction://hlinkshowjump?jump=previousslide" highlightClick="1"/>
          </p:cNvPr>
          <p:cNvSpPr/>
          <p:nvPr/>
        </p:nvSpPr>
        <p:spPr>
          <a:xfrm>
            <a:off x="8382000" y="6487656"/>
            <a:ext cx="381000" cy="370344"/>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429000" y="2209800"/>
            <a:ext cx="1981200" cy="523220"/>
          </a:xfrm>
          <a:prstGeom prst="rect">
            <a:avLst/>
          </a:prstGeom>
          <a:noFill/>
        </p:spPr>
        <p:txBody>
          <a:bodyPr wrap="square" rtlCol="0">
            <a:spAutoFit/>
          </a:bodyPr>
          <a:lstStyle/>
          <a:p>
            <a:pPr algn="ctr"/>
            <a:r>
              <a:rPr lang="en-US" sz="2800" dirty="0" smtClean="0">
                <a:solidFill>
                  <a:srgbClr val="000000"/>
                </a:solidFill>
              </a:rPr>
              <a:t>8 – (</a:t>
            </a:r>
            <a:r>
              <a:rPr lang="en-US" sz="2800" dirty="0" smtClean="0">
                <a:solidFill>
                  <a:srgbClr val="FF0000"/>
                </a:solidFill>
              </a:rPr>
              <a:t>-12</a:t>
            </a:r>
            <a:r>
              <a:rPr lang="en-US" sz="2800" dirty="0" smtClean="0">
                <a:solidFill>
                  <a:srgbClr val="000000"/>
                </a:solidFill>
              </a:rPr>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1"/>
                                          </p:val>
                                        </p:tav>
                                        <p:tav tm="100000">
                                          <p:val>
                                            <p:strVal val="#ppt_x"/>
                                          </p:val>
                                        </p:tav>
                                      </p:tavLst>
                                    </p:anim>
                                    <p:anim calcmode="lin" valueType="num">
                                      <p:cBhvr>
                                        <p:cTn id="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900" decel="100000" fill="hold"/>
                                        <p:tgtEl>
                                          <p:spTgt spid="1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iterate type="lt">
                                    <p:tmPct val="0"/>
                                  </p:iterate>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900" decel="100000" fill="hold"/>
                                        <p:tgtEl>
                                          <p:spTgt spid="19"/>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8" presetClass="entr" presetSubtype="0" accel="50000" fill="hold" grpId="0" nodeType="clickEffect">
                                  <p:stCondLst>
                                    <p:cond delay="0"/>
                                  </p:stCondLst>
                                  <p:iterate type="lt">
                                    <p:tmPct val="50000"/>
                                  </p:iterate>
                                  <p:childTnLst>
                                    <p:set>
                                      <p:cBhvr>
                                        <p:cTn id="43" dur="1" fill="hold">
                                          <p:stCondLst>
                                            <p:cond delay="0"/>
                                          </p:stCondLst>
                                        </p:cTn>
                                        <p:tgtEl>
                                          <p:spTgt spid="21"/>
                                        </p:tgtEl>
                                        <p:attrNameLst>
                                          <p:attrName>style.visibility</p:attrName>
                                        </p:attrNameLst>
                                      </p:cBhvr>
                                      <p:to>
                                        <p:strVal val="visible"/>
                                      </p:to>
                                    </p:set>
                                    <p:set>
                                      <p:cBhvr>
                                        <p:cTn id="44" dur="228" fill="hold">
                                          <p:stCondLst>
                                            <p:cond delay="0"/>
                                          </p:stCondLst>
                                        </p:cTn>
                                        <p:tgtEl>
                                          <p:spTgt spid="21"/>
                                        </p:tgtEl>
                                        <p:attrNameLst>
                                          <p:attrName>style.rotation</p:attrName>
                                        </p:attrNameLst>
                                      </p:cBhvr>
                                      <p:to>
                                        <p:strVal val="-45.0"/>
                                      </p:to>
                                    </p:set>
                                    <p:anim calcmode="lin" valueType="num">
                                      <p:cBhvr>
                                        <p:cTn id="45" dur="228" fill="hold">
                                          <p:stCondLst>
                                            <p:cond delay="228"/>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46" dur="228"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47" dur="78" decel="50000" autoRev="1" fill="hold">
                                          <p:stCondLst>
                                            <p:cond delay="228"/>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48" dur="68" fill="hold">
                                          <p:stCondLst>
                                            <p:cond delay="432"/>
                                          </p:stCondLst>
                                        </p:cTn>
                                        <p:tgtEl>
                                          <p:spTgt spid="2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19" grpId="0"/>
      <p:bldP spid="20" grpId="0"/>
      <p:bldP spid="21" grpId="0"/>
      <p:bldP spid="23"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43" name="Picture 3" descr="Example1"/>
          <p:cNvPicPr>
            <a:picLocks noChangeAspect="1" noChangeArrowheads="1"/>
          </p:cNvPicPr>
          <p:nvPr/>
        </p:nvPicPr>
        <p:blipFill>
          <a:blip r:embed="rId4"/>
          <a:srcRect/>
          <a:stretch>
            <a:fillRect/>
          </a:stretch>
        </p:blipFill>
        <p:spPr bwMode="auto">
          <a:xfrm>
            <a:off x="420688" y="1371600"/>
            <a:ext cx="457200" cy="457200"/>
          </a:xfrm>
          <a:prstGeom prst="rect">
            <a:avLst/>
          </a:prstGeom>
          <a:noFill/>
          <a:ln w="9525">
            <a:noFill/>
            <a:miter lim="800000"/>
            <a:headEnd/>
            <a:tailEnd/>
          </a:ln>
        </p:spPr>
      </p:pic>
      <p:pic>
        <p:nvPicPr>
          <p:cNvPr id="112644" name="Picture 4" descr="EXAMPLEhead"/>
          <p:cNvPicPr>
            <a:picLocks noChangeAspect="1" noChangeArrowheads="1"/>
          </p:cNvPicPr>
          <p:nvPr/>
        </p:nvPicPr>
        <p:blipFill>
          <a:blip r:embed="rId5"/>
          <a:srcRect/>
          <a:stretch>
            <a:fillRect/>
          </a:stretch>
        </p:blipFill>
        <p:spPr bwMode="auto">
          <a:xfrm>
            <a:off x="412750" y="701675"/>
            <a:ext cx="2133600" cy="549275"/>
          </a:xfrm>
          <a:prstGeom prst="rect">
            <a:avLst/>
          </a:prstGeom>
          <a:noFill/>
          <a:ln w="9525">
            <a:noFill/>
            <a:miter lim="800000"/>
            <a:headEnd/>
            <a:tailEnd/>
          </a:ln>
        </p:spPr>
      </p:pic>
      <p:sp>
        <p:nvSpPr>
          <p:cNvPr id="112645" name="Text Box 5"/>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Subtract a Positive Integer</a:t>
            </a:r>
          </a:p>
        </p:txBody>
      </p:sp>
      <p:sp>
        <p:nvSpPr>
          <p:cNvPr id="112646" name="Rectangle 6"/>
          <p:cNvSpPr>
            <a:spLocks noChangeArrowheads="1"/>
          </p:cNvSpPr>
          <p:nvPr/>
        </p:nvSpPr>
        <p:spPr bwMode="auto">
          <a:xfrm>
            <a:off x="876300" y="1379538"/>
            <a:ext cx="7705725" cy="461665"/>
          </a:xfrm>
          <a:prstGeom prst="rect">
            <a:avLst/>
          </a:prstGeom>
          <a:noFill/>
          <a:ln w="9525">
            <a:noFill/>
            <a:miter lim="800000"/>
            <a:headEnd/>
            <a:tailEnd/>
          </a:ln>
        </p:spPr>
        <p:txBody>
          <a:bodyPr>
            <a:prstTxWarp prst="textNoShape">
              <a:avLst/>
            </a:prstTxWarp>
            <a:spAutoFit/>
          </a:bodyPr>
          <a:lstStyle/>
          <a:p>
            <a:pPr>
              <a:spcBef>
                <a:spcPct val="20000"/>
              </a:spcBef>
            </a:pPr>
            <a:r>
              <a:rPr lang="en-US" sz="2400" b="1" dirty="0">
                <a:solidFill>
                  <a:srgbClr val="00539D"/>
                </a:solidFill>
                <a:ea typeface="Times New Roman" pitchFamily="-112" charset="0"/>
                <a:cs typeface="Times New Roman" pitchFamily="-112" charset="0"/>
              </a:rPr>
              <a:t>Find 2 – 6.</a:t>
            </a:r>
            <a:endParaRPr lang="en-US" sz="2400" i="1" dirty="0">
              <a:solidFill>
                <a:srgbClr val="000000"/>
              </a:solidFill>
              <a:ea typeface="Times New Roman" pitchFamily="-112" charset="0"/>
              <a:cs typeface="Times New Roman" pitchFamily="-112" charset="0"/>
            </a:endParaRPr>
          </a:p>
        </p:txBody>
      </p:sp>
      <p:pic>
        <p:nvPicPr>
          <p:cNvPr id="156682" name="Picture 10" descr="LH_1-5"/>
          <p:cNvPicPr>
            <a:picLocks noChangeAspect="1" noChangeArrowheads="1"/>
          </p:cNvPicPr>
          <p:nvPr/>
        </p:nvPicPr>
        <p:blipFill>
          <a:blip r:embed="rId6"/>
          <a:srcRect/>
          <a:stretch>
            <a:fillRect/>
          </a:stretch>
        </p:blipFill>
        <p:spPr bwMode="hidden">
          <a:xfrm>
            <a:off x="0" y="0"/>
            <a:ext cx="9144000" cy="731838"/>
          </a:xfrm>
          <a:prstGeom prst="rect">
            <a:avLst/>
          </a:prstGeom>
          <a:noFill/>
          <a:ln w="9525">
            <a:noFill/>
            <a:miter lim="800000"/>
            <a:headEnd/>
            <a:tailEnd/>
          </a:ln>
        </p:spPr>
      </p:pic>
      <p:sp>
        <p:nvSpPr>
          <p:cNvPr id="13" name="TextBox 12"/>
          <p:cNvSpPr txBox="1"/>
          <p:nvPr/>
        </p:nvSpPr>
        <p:spPr>
          <a:xfrm>
            <a:off x="304800" y="2362200"/>
            <a:ext cx="2514600"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4" name="Text Box 7"/>
          <p:cNvSpPr txBox="1">
            <a:spLocks noChangeArrowheads="1"/>
          </p:cNvSpPr>
          <p:nvPr/>
        </p:nvSpPr>
        <p:spPr bwMode="auto">
          <a:xfrm>
            <a:off x="228599" y="3135868"/>
            <a:ext cx="1752601" cy="461665"/>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1143000" algn="l"/>
                <a:tab pos="3657600" algn="l"/>
              </a:tabLst>
            </a:pPr>
            <a:r>
              <a:rPr lang="en-US" sz="2400" dirty="0"/>
              <a:t>2 – </a:t>
            </a:r>
            <a:r>
              <a:rPr lang="en-US" sz="2400" dirty="0" smtClean="0"/>
              <a:t>6</a:t>
            </a:r>
            <a:r>
              <a:rPr lang="en-US" sz="2400" dirty="0" smtClean="0">
                <a:solidFill>
                  <a:srgbClr val="339966"/>
                </a:solidFill>
              </a:rPr>
              <a:t>	</a:t>
            </a:r>
            <a:r>
              <a:rPr lang="en-US" sz="2400" dirty="0" smtClean="0">
                <a:solidFill>
                  <a:srgbClr val="000000"/>
                </a:solidFill>
              </a:rPr>
              <a:t>=</a:t>
            </a:r>
          </a:p>
        </p:txBody>
      </p:sp>
      <p:sp>
        <p:nvSpPr>
          <p:cNvPr id="15" name="Rectangle 8"/>
          <p:cNvSpPr>
            <a:spLocks noChangeArrowheads="1"/>
          </p:cNvSpPr>
          <p:nvPr/>
        </p:nvSpPr>
        <p:spPr bwMode="auto">
          <a:xfrm>
            <a:off x="3316288" y="6248400"/>
            <a:ext cx="2474912" cy="461665"/>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400" b="1" dirty="0">
                <a:solidFill>
                  <a:srgbClr val="00539D"/>
                </a:solidFill>
              </a:rPr>
              <a:t>Answer:</a:t>
            </a:r>
            <a:r>
              <a:rPr lang="en-US" sz="2400" dirty="0">
                <a:solidFill>
                  <a:srgbClr val="E01B22"/>
                </a:solidFill>
              </a:rPr>
              <a:t> 	–4</a:t>
            </a:r>
          </a:p>
        </p:txBody>
      </p:sp>
      <p:sp>
        <p:nvSpPr>
          <p:cNvPr id="20" name="Action Button: Forward or Next 19">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ction Button: Back or Previous 20">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981200" y="2858869"/>
            <a:ext cx="6400800" cy="1200328"/>
          </a:xfrm>
          <a:prstGeom prst="rect">
            <a:avLst/>
          </a:prstGeom>
        </p:spPr>
        <p:txBody>
          <a:bodyPr wrap="square">
            <a:spAutoFit/>
          </a:bodyPr>
          <a:lstStyle/>
          <a:p>
            <a:pPr marL="342900">
              <a:spcBef>
                <a:spcPct val="20000"/>
              </a:spcBef>
              <a:tabLst>
                <a:tab pos="1143000" algn="l"/>
                <a:tab pos="3657600" algn="l"/>
              </a:tabLst>
            </a:pPr>
            <a:r>
              <a:rPr lang="en-US" sz="2400" dirty="0" smtClean="0">
                <a:solidFill>
                  <a:srgbClr val="000000"/>
                </a:solidFill>
              </a:rPr>
              <a:t>In the problem 2 – 6, don’t look at it as a subtraction problem. Think of what a +2 combined with a </a:t>
            </a:r>
            <a:r>
              <a:rPr lang="en-US" sz="2400" dirty="0" smtClean="0">
                <a:solidFill>
                  <a:srgbClr val="FF0000"/>
                </a:solidFill>
              </a:rPr>
              <a:t>-6 </a:t>
            </a:r>
            <a:r>
              <a:rPr lang="en-US" sz="2400" dirty="0" smtClean="0">
                <a:solidFill>
                  <a:srgbClr val="000000"/>
                </a:solidFill>
              </a:rPr>
              <a:t>would be.</a:t>
            </a:r>
          </a:p>
        </p:txBody>
      </p:sp>
      <p:grpSp>
        <p:nvGrpSpPr>
          <p:cNvPr id="31" name="Group 30"/>
          <p:cNvGrpSpPr/>
          <p:nvPr/>
        </p:nvGrpSpPr>
        <p:grpSpPr>
          <a:xfrm>
            <a:off x="2362200" y="4800600"/>
            <a:ext cx="762000" cy="304800"/>
            <a:chOff x="2362200" y="4800600"/>
            <a:chExt cx="762000" cy="304800"/>
          </a:xfrm>
        </p:grpSpPr>
        <p:sp>
          <p:nvSpPr>
            <p:cNvPr id="27" name="Oval 26"/>
            <p:cNvSpPr/>
            <p:nvPr/>
          </p:nvSpPr>
          <p:spPr>
            <a:xfrm>
              <a:off x="2362200" y="4800600"/>
              <a:ext cx="304800" cy="3048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0"/>
                </a:solidFill>
              </a:endParaRPr>
            </a:p>
          </p:txBody>
        </p:sp>
        <p:sp>
          <p:nvSpPr>
            <p:cNvPr id="28" name="Oval 27"/>
            <p:cNvSpPr/>
            <p:nvPr/>
          </p:nvSpPr>
          <p:spPr>
            <a:xfrm>
              <a:off x="2819400" y="4800600"/>
              <a:ext cx="304800" cy="3048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0"/>
                </a:solidFill>
              </a:endParaRPr>
            </a:p>
          </p:txBody>
        </p:sp>
      </p:grpSp>
      <p:grpSp>
        <p:nvGrpSpPr>
          <p:cNvPr id="32" name="Group 31"/>
          <p:cNvGrpSpPr/>
          <p:nvPr/>
        </p:nvGrpSpPr>
        <p:grpSpPr>
          <a:xfrm>
            <a:off x="2362200" y="5257800"/>
            <a:ext cx="2438400" cy="304800"/>
            <a:chOff x="2362200" y="5257800"/>
            <a:chExt cx="2438400" cy="304800"/>
          </a:xfrm>
        </p:grpSpPr>
        <p:sp>
          <p:nvSpPr>
            <p:cNvPr id="29" name="Oval 28"/>
            <p:cNvSpPr/>
            <p:nvPr/>
          </p:nvSpPr>
          <p:spPr>
            <a:xfrm>
              <a:off x="23622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0" name="Oval 29"/>
            <p:cNvSpPr/>
            <p:nvPr/>
          </p:nvSpPr>
          <p:spPr>
            <a:xfrm>
              <a:off x="28194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5" name="Oval 34"/>
            <p:cNvSpPr/>
            <p:nvPr/>
          </p:nvSpPr>
          <p:spPr>
            <a:xfrm>
              <a:off x="32004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6" name="Oval 35"/>
            <p:cNvSpPr/>
            <p:nvPr/>
          </p:nvSpPr>
          <p:spPr>
            <a:xfrm>
              <a:off x="36576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7" name="Oval 36"/>
            <p:cNvSpPr/>
            <p:nvPr/>
          </p:nvSpPr>
          <p:spPr>
            <a:xfrm>
              <a:off x="41148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8" name="Oval 37"/>
            <p:cNvSpPr/>
            <p:nvPr/>
          </p:nvSpPr>
          <p:spPr>
            <a:xfrm>
              <a:off x="4495800" y="52578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grpSp>
      <p:cxnSp>
        <p:nvCxnSpPr>
          <p:cNvPr id="41" name="Straight Connector 40"/>
          <p:cNvCxnSpPr/>
          <p:nvPr/>
        </p:nvCxnSpPr>
        <p:spPr>
          <a:xfrm rot="5400000">
            <a:off x="1892538" y="5145802"/>
            <a:ext cx="1242536"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rot="5400000">
            <a:off x="2349738" y="5169138"/>
            <a:ext cx="1242536"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wipe(left)">
                                      <p:cBhvr>
                                        <p:cTn id="7" dur="500"/>
                                        <p:tgtEl>
                                          <p:spTgt spid="1126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45"/>
                                        </p:tgtEl>
                                        <p:attrNameLst>
                                          <p:attrName>style.visibility</p:attrName>
                                        </p:attrNameLst>
                                      </p:cBhvr>
                                      <p:to>
                                        <p:strVal val="visible"/>
                                      </p:to>
                                    </p:set>
                                    <p:animEffect transition="in" filter="wipe(left)">
                                      <p:cBhvr>
                                        <p:cTn id="11" dur="500"/>
                                        <p:tgtEl>
                                          <p:spTgt spid="112645"/>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12643"/>
                                        </p:tgtEl>
                                        <p:attrNameLst>
                                          <p:attrName>style.visibility</p:attrName>
                                        </p:attrNameLst>
                                      </p:cBhvr>
                                      <p:to>
                                        <p:strVal val="visible"/>
                                      </p:to>
                                    </p:set>
                                    <p:animEffect transition="in" filter="box(out)">
                                      <p:cBhvr>
                                        <p:cTn id="15" dur="500"/>
                                        <p:tgtEl>
                                          <p:spTgt spid="11264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46">
                                            <p:txEl>
                                              <p:pRg st="0" end="0"/>
                                            </p:txEl>
                                          </p:spTgt>
                                        </p:tgtEl>
                                        <p:attrNameLst>
                                          <p:attrName>style.visibility</p:attrName>
                                        </p:attrNameLst>
                                      </p:cBhvr>
                                      <p:to>
                                        <p:strVal val="visible"/>
                                      </p:to>
                                    </p:set>
                                    <p:animEffect transition="in" filter="wipe(left)">
                                      <p:cBhvr>
                                        <p:cTn id="19" dur="500"/>
                                        <p:tgtEl>
                                          <p:spTgt spid="11264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20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20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nodeType="click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5">
                                            <p:txEl>
                                              <p:pRg st="0" end="0"/>
                                            </p:txEl>
                                          </p:spTgt>
                                        </p:tgtEl>
                                        <p:attrNameLst>
                                          <p:attrName>style.visibility</p:attrName>
                                        </p:attrNameLst>
                                      </p:cBhvr>
                                      <p:to>
                                        <p:strVal val="visible"/>
                                      </p:to>
                                    </p:set>
                                    <p:animEffect transition="in" filter="wipe(left)">
                                      <p:cBhvr>
                                        <p:cTn id="64"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autoUpdateAnimBg="0"/>
      <p:bldP spid="112646" grpId="0" build="p" autoUpdateAnimBg="0" advAuto="0"/>
      <p:bldP spid="13" grpId="0"/>
      <p:bldP spid="14" grpId="0" autoUpdateAnimBg="0"/>
      <p:bldP spid="15" grpId="0" build="p" autoUpdateAnimBg="0"/>
      <p:bldP spid="26"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44" name="Picture 4"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112645" name="Text Box 5"/>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Subtract a Positive Integer</a:t>
            </a:r>
          </a:p>
        </p:txBody>
      </p:sp>
      <p:sp>
        <p:nvSpPr>
          <p:cNvPr id="112646" name="Rectangle 6"/>
          <p:cNvSpPr>
            <a:spLocks noChangeArrowheads="1"/>
          </p:cNvSpPr>
          <p:nvPr/>
        </p:nvSpPr>
        <p:spPr bwMode="auto">
          <a:xfrm>
            <a:off x="876300" y="1379538"/>
            <a:ext cx="7705725" cy="461665"/>
          </a:xfrm>
          <a:prstGeom prst="rect">
            <a:avLst/>
          </a:prstGeom>
          <a:noFill/>
          <a:ln w="9525">
            <a:noFill/>
            <a:miter lim="800000"/>
            <a:headEnd/>
            <a:tailEnd/>
          </a:ln>
        </p:spPr>
        <p:txBody>
          <a:bodyPr>
            <a:prstTxWarp prst="textNoShape">
              <a:avLst/>
            </a:prstTxWarp>
            <a:spAutoFit/>
          </a:bodyPr>
          <a:lstStyle/>
          <a:p>
            <a:pPr>
              <a:spcBef>
                <a:spcPct val="20000"/>
              </a:spcBef>
            </a:pPr>
            <a:r>
              <a:rPr lang="en-US" sz="2400" b="1" dirty="0">
                <a:solidFill>
                  <a:srgbClr val="00539D"/>
                </a:solidFill>
                <a:ea typeface="Times New Roman" pitchFamily="-112" charset="0"/>
                <a:cs typeface="Times New Roman" pitchFamily="-112" charset="0"/>
              </a:rPr>
              <a:t>Find</a:t>
            </a:r>
            <a:r>
              <a:rPr lang="en-US" sz="2400" b="1" dirty="0" smtClean="0">
                <a:solidFill>
                  <a:srgbClr val="00539D"/>
                </a:solidFill>
                <a:ea typeface="Times New Roman" pitchFamily="-112" charset="0"/>
                <a:cs typeface="Times New Roman" pitchFamily="-112" charset="0"/>
              </a:rPr>
              <a:t> -7 - 5</a:t>
            </a:r>
            <a:endParaRPr lang="en-US" sz="2400" i="1" dirty="0">
              <a:solidFill>
                <a:srgbClr val="000000"/>
              </a:solidFill>
              <a:ea typeface="Times New Roman" pitchFamily="-112" charset="0"/>
              <a:cs typeface="Times New Roman" pitchFamily="-112" charset="0"/>
            </a:endParaRPr>
          </a:p>
        </p:txBody>
      </p:sp>
      <p:pic>
        <p:nvPicPr>
          <p:cNvPr id="156682" name="Picture 10" descr="LH_1-5"/>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sp>
        <p:nvSpPr>
          <p:cNvPr id="13" name="TextBox 12"/>
          <p:cNvSpPr txBox="1"/>
          <p:nvPr/>
        </p:nvSpPr>
        <p:spPr>
          <a:xfrm>
            <a:off x="304800" y="2286000"/>
            <a:ext cx="1905000"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4" name="Text Box 7"/>
          <p:cNvSpPr txBox="1">
            <a:spLocks noChangeArrowheads="1"/>
          </p:cNvSpPr>
          <p:nvPr/>
        </p:nvSpPr>
        <p:spPr bwMode="auto">
          <a:xfrm>
            <a:off x="228599" y="4415135"/>
            <a:ext cx="2859089" cy="461665"/>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1143000" algn="l"/>
                <a:tab pos="3657600" algn="l"/>
              </a:tabLst>
            </a:pPr>
            <a:r>
              <a:rPr lang="en-US" sz="2400" dirty="0" smtClean="0">
                <a:solidFill>
                  <a:srgbClr val="000000"/>
                </a:solidFill>
              </a:rPr>
              <a:t>-</a:t>
            </a:r>
            <a:r>
              <a:rPr lang="en-US" sz="2400" dirty="0" smtClean="0">
                <a:solidFill>
                  <a:srgbClr val="FF0000"/>
                </a:solidFill>
              </a:rPr>
              <a:t>7 </a:t>
            </a:r>
            <a:r>
              <a:rPr lang="en-US" sz="2400" dirty="0" smtClean="0"/>
              <a:t>–5  </a:t>
            </a:r>
            <a:r>
              <a:rPr lang="en-US" sz="2400" dirty="0" smtClean="0">
                <a:solidFill>
                  <a:srgbClr val="000000"/>
                </a:solidFill>
              </a:rPr>
              <a:t>= </a:t>
            </a:r>
            <a:r>
              <a:rPr lang="en-US" sz="2400" dirty="0" smtClean="0">
                <a:solidFill>
                  <a:srgbClr val="FF0000"/>
                </a:solidFill>
              </a:rPr>
              <a:t>-7 -5 </a:t>
            </a:r>
            <a:r>
              <a:rPr lang="en-US" sz="2400" dirty="0" smtClean="0"/>
              <a:t>=</a:t>
            </a:r>
            <a:endParaRPr lang="en-US" sz="2400" dirty="0" smtClean="0">
              <a:solidFill>
                <a:srgbClr val="000000"/>
              </a:solidFill>
            </a:endParaRPr>
          </a:p>
        </p:txBody>
      </p:sp>
      <p:sp>
        <p:nvSpPr>
          <p:cNvPr id="15" name="Rectangle 8"/>
          <p:cNvSpPr>
            <a:spLocks noChangeArrowheads="1"/>
          </p:cNvSpPr>
          <p:nvPr/>
        </p:nvSpPr>
        <p:spPr bwMode="auto">
          <a:xfrm>
            <a:off x="3087688" y="6248400"/>
            <a:ext cx="2474912" cy="461665"/>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400" b="1" dirty="0">
                <a:solidFill>
                  <a:srgbClr val="00539D"/>
                </a:solidFill>
              </a:rPr>
              <a:t>Answer:</a:t>
            </a:r>
            <a:r>
              <a:rPr lang="en-US" sz="2400" dirty="0">
                <a:solidFill>
                  <a:srgbClr val="E01B22"/>
                </a:solidFill>
              </a:rPr>
              <a:t> 	</a:t>
            </a:r>
            <a:r>
              <a:rPr lang="en-US" sz="2400" dirty="0" smtClean="0">
                <a:solidFill>
                  <a:srgbClr val="E01B22"/>
                </a:solidFill>
              </a:rPr>
              <a:t>–12</a:t>
            </a:r>
            <a:endParaRPr lang="en-US" sz="2400" dirty="0">
              <a:solidFill>
                <a:srgbClr val="E01B22"/>
              </a:solidFill>
            </a:endParaRPr>
          </a:p>
        </p:txBody>
      </p:sp>
      <p:sp>
        <p:nvSpPr>
          <p:cNvPr id="20" name="Action Button: Forward or Next 19">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ction Button: Back or Previous 20">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852612" y="2971800"/>
            <a:ext cx="6400800" cy="1200328"/>
          </a:xfrm>
          <a:prstGeom prst="rect">
            <a:avLst/>
          </a:prstGeom>
        </p:spPr>
        <p:txBody>
          <a:bodyPr wrap="square">
            <a:spAutoFit/>
          </a:bodyPr>
          <a:lstStyle/>
          <a:p>
            <a:pPr marL="342900">
              <a:spcBef>
                <a:spcPct val="20000"/>
              </a:spcBef>
              <a:tabLst>
                <a:tab pos="1143000" algn="l"/>
                <a:tab pos="3657600" algn="l"/>
              </a:tabLst>
            </a:pPr>
            <a:r>
              <a:rPr lang="en-US" sz="2400" dirty="0" smtClean="0">
                <a:solidFill>
                  <a:srgbClr val="000000"/>
                </a:solidFill>
              </a:rPr>
              <a:t>In the problem </a:t>
            </a:r>
            <a:r>
              <a:rPr lang="en-US" sz="2400" dirty="0" smtClean="0">
                <a:solidFill>
                  <a:srgbClr val="FF0000"/>
                </a:solidFill>
              </a:rPr>
              <a:t>-7</a:t>
            </a:r>
            <a:r>
              <a:rPr lang="en-US" sz="2400" dirty="0" smtClean="0">
                <a:solidFill>
                  <a:srgbClr val="000000"/>
                </a:solidFill>
              </a:rPr>
              <a:t> – 5, don’t look at it as a subtraction problem. Think of what a </a:t>
            </a:r>
            <a:r>
              <a:rPr lang="en-US" sz="2400" dirty="0" smtClean="0">
                <a:solidFill>
                  <a:srgbClr val="FF0000"/>
                </a:solidFill>
              </a:rPr>
              <a:t>-7</a:t>
            </a:r>
            <a:r>
              <a:rPr lang="en-US" sz="2400" dirty="0" smtClean="0">
                <a:solidFill>
                  <a:srgbClr val="000000"/>
                </a:solidFill>
              </a:rPr>
              <a:t> combined with a </a:t>
            </a:r>
            <a:r>
              <a:rPr lang="en-US" sz="2400" dirty="0" smtClean="0">
                <a:solidFill>
                  <a:srgbClr val="FF0000"/>
                </a:solidFill>
              </a:rPr>
              <a:t>-5</a:t>
            </a:r>
            <a:r>
              <a:rPr lang="en-US" sz="2400" dirty="0" smtClean="0">
                <a:solidFill>
                  <a:srgbClr val="000000"/>
                </a:solidFill>
              </a:rPr>
              <a:t> would be.</a:t>
            </a:r>
          </a:p>
        </p:txBody>
      </p:sp>
      <p:grpSp>
        <p:nvGrpSpPr>
          <p:cNvPr id="41" name="Group 40"/>
          <p:cNvGrpSpPr/>
          <p:nvPr/>
        </p:nvGrpSpPr>
        <p:grpSpPr>
          <a:xfrm>
            <a:off x="2362200" y="5486400"/>
            <a:ext cx="2133600" cy="304800"/>
            <a:chOff x="2362200" y="5486400"/>
            <a:chExt cx="2133600" cy="304800"/>
          </a:xfrm>
        </p:grpSpPr>
        <p:sp>
          <p:nvSpPr>
            <p:cNvPr id="29" name="Oval 28"/>
            <p:cNvSpPr/>
            <p:nvPr/>
          </p:nvSpPr>
          <p:spPr>
            <a:xfrm>
              <a:off x="2362200" y="54864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0" name="Oval 29"/>
            <p:cNvSpPr/>
            <p:nvPr/>
          </p:nvSpPr>
          <p:spPr>
            <a:xfrm>
              <a:off x="2819400" y="54864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5" name="Oval 34"/>
            <p:cNvSpPr/>
            <p:nvPr/>
          </p:nvSpPr>
          <p:spPr>
            <a:xfrm>
              <a:off x="3276600" y="54864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6" name="Oval 35"/>
            <p:cNvSpPr/>
            <p:nvPr/>
          </p:nvSpPr>
          <p:spPr>
            <a:xfrm>
              <a:off x="3733800" y="54864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7" name="Oval 36"/>
            <p:cNvSpPr/>
            <p:nvPr/>
          </p:nvSpPr>
          <p:spPr>
            <a:xfrm>
              <a:off x="4191000" y="54864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grpSp>
      <p:pic>
        <p:nvPicPr>
          <p:cNvPr id="31" name="Picture 8" descr="Example2"/>
          <p:cNvPicPr>
            <a:picLocks noChangeAspect="1" noChangeArrowheads="1"/>
          </p:cNvPicPr>
          <p:nvPr/>
        </p:nvPicPr>
        <p:blipFill>
          <a:blip r:embed="rId6"/>
          <a:srcRect/>
          <a:stretch>
            <a:fillRect/>
          </a:stretch>
        </p:blipFill>
        <p:spPr bwMode="auto">
          <a:xfrm>
            <a:off x="420688" y="1371600"/>
            <a:ext cx="457200" cy="457200"/>
          </a:xfrm>
          <a:prstGeom prst="rect">
            <a:avLst/>
          </a:prstGeom>
          <a:noFill/>
          <a:ln w="9525">
            <a:noFill/>
            <a:miter lim="800000"/>
            <a:headEnd/>
            <a:tailEnd/>
          </a:ln>
        </p:spPr>
      </p:pic>
      <p:grpSp>
        <p:nvGrpSpPr>
          <p:cNvPr id="38" name="Group 37"/>
          <p:cNvGrpSpPr/>
          <p:nvPr/>
        </p:nvGrpSpPr>
        <p:grpSpPr>
          <a:xfrm>
            <a:off x="2362200" y="5029200"/>
            <a:ext cx="2971800" cy="304800"/>
            <a:chOff x="2362200" y="5029200"/>
            <a:chExt cx="2971800" cy="304800"/>
          </a:xfrm>
        </p:grpSpPr>
        <p:sp>
          <p:nvSpPr>
            <p:cNvPr id="27" name="Oval 26"/>
            <p:cNvSpPr/>
            <p:nvPr/>
          </p:nvSpPr>
          <p:spPr>
            <a:xfrm>
              <a:off x="23622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0"/>
                </a:solidFill>
              </a:endParaRPr>
            </a:p>
          </p:txBody>
        </p:sp>
        <p:sp>
          <p:nvSpPr>
            <p:cNvPr id="28" name="Oval 27"/>
            <p:cNvSpPr/>
            <p:nvPr/>
          </p:nvSpPr>
          <p:spPr>
            <a:xfrm>
              <a:off x="28194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0"/>
                </a:solidFill>
              </a:endParaRPr>
            </a:p>
          </p:txBody>
        </p:sp>
        <p:sp>
          <p:nvSpPr>
            <p:cNvPr id="32" name="Oval 31"/>
            <p:cNvSpPr/>
            <p:nvPr/>
          </p:nvSpPr>
          <p:spPr>
            <a:xfrm>
              <a:off x="32766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3" name="Oval 32"/>
            <p:cNvSpPr/>
            <p:nvPr/>
          </p:nvSpPr>
          <p:spPr>
            <a:xfrm>
              <a:off x="37338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4" name="Oval 33"/>
            <p:cNvSpPr/>
            <p:nvPr/>
          </p:nvSpPr>
          <p:spPr>
            <a:xfrm>
              <a:off x="41910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39" name="Oval 38"/>
            <p:cNvSpPr/>
            <p:nvPr/>
          </p:nvSpPr>
          <p:spPr>
            <a:xfrm>
              <a:off x="45720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sp>
          <p:nvSpPr>
            <p:cNvPr id="40" name="Oval 39"/>
            <p:cNvSpPr/>
            <p:nvPr/>
          </p:nvSpPr>
          <p:spPr>
            <a:xfrm>
              <a:off x="5029200" y="5029200"/>
              <a:ext cx="304800" cy="30480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rgbClr val="FF0000"/>
                  </a:solidFill>
                </a:ln>
                <a:solidFill>
                  <a:srgbClr val="FF0000"/>
                </a:solidFill>
              </a:endParaRP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wipe(left)">
                                      <p:cBhvr>
                                        <p:cTn id="7" dur="500"/>
                                        <p:tgtEl>
                                          <p:spTgt spid="1126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45"/>
                                        </p:tgtEl>
                                        <p:attrNameLst>
                                          <p:attrName>style.visibility</p:attrName>
                                        </p:attrNameLst>
                                      </p:cBhvr>
                                      <p:to>
                                        <p:strVal val="visible"/>
                                      </p:to>
                                    </p:set>
                                    <p:animEffect transition="in" filter="wipe(left)">
                                      <p:cBhvr>
                                        <p:cTn id="11" dur="500"/>
                                        <p:tgtEl>
                                          <p:spTgt spid="112645"/>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ox(out)">
                                      <p:cBhvr>
                                        <p:cTn id="15" dur="500"/>
                                        <p:tgtEl>
                                          <p:spTgt spid="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46">
                                            <p:txEl>
                                              <p:pRg st="0" end="0"/>
                                            </p:txEl>
                                          </p:spTgt>
                                        </p:tgtEl>
                                        <p:attrNameLst>
                                          <p:attrName>style.visibility</p:attrName>
                                        </p:attrNameLst>
                                      </p:cBhvr>
                                      <p:to>
                                        <p:strVal val="visible"/>
                                      </p:to>
                                    </p:set>
                                    <p:animEffect transition="in" filter="wipe(left)">
                                      <p:cBhvr>
                                        <p:cTn id="19" dur="500"/>
                                        <p:tgtEl>
                                          <p:spTgt spid="11264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5">
                                            <p:txEl>
                                              <p:pRg st="0" end="0"/>
                                            </p:txEl>
                                          </p:spTgt>
                                        </p:tgtEl>
                                        <p:attrNameLst>
                                          <p:attrName>style.visibility</p:attrName>
                                        </p:attrNameLst>
                                      </p:cBhvr>
                                      <p:to>
                                        <p:strVal val="visible"/>
                                      </p:to>
                                    </p:set>
                                    <p:animEffect transition="in" filter="wipe(left)">
                                      <p:cBhvr>
                                        <p:cTn id="54"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autoUpdateAnimBg="0"/>
      <p:bldP spid="112646" grpId="0" build="p" autoUpdateAnimBg="0" advAuto="0"/>
      <p:bldP spid="13" grpId="0"/>
      <p:bldP spid="14" grpId="0" autoUpdateAnimBg="0"/>
      <p:bldP spid="15" grpId="0" build="p" autoUpdateAnimBg="0"/>
      <p:bldP spid="26"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44" name="Picture 4"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112645" name="Text Box 5"/>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Subtract a Positive Integer</a:t>
            </a:r>
          </a:p>
        </p:txBody>
      </p:sp>
      <p:sp>
        <p:nvSpPr>
          <p:cNvPr id="112646" name="Rectangle 6"/>
          <p:cNvSpPr>
            <a:spLocks noChangeArrowheads="1"/>
          </p:cNvSpPr>
          <p:nvPr/>
        </p:nvSpPr>
        <p:spPr bwMode="auto">
          <a:xfrm>
            <a:off x="876300" y="1379538"/>
            <a:ext cx="7705725" cy="461665"/>
          </a:xfrm>
          <a:prstGeom prst="rect">
            <a:avLst/>
          </a:prstGeom>
          <a:noFill/>
          <a:ln w="9525">
            <a:noFill/>
            <a:miter lim="800000"/>
            <a:headEnd/>
            <a:tailEnd/>
          </a:ln>
        </p:spPr>
        <p:txBody>
          <a:bodyPr>
            <a:prstTxWarp prst="textNoShape">
              <a:avLst/>
            </a:prstTxWarp>
            <a:spAutoFit/>
          </a:bodyPr>
          <a:lstStyle/>
          <a:p>
            <a:pPr>
              <a:spcBef>
                <a:spcPct val="20000"/>
              </a:spcBef>
            </a:pPr>
            <a:r>
              <a:rPr lang="en-US" sz="2400" b="1" dirty="0" smtClean="0">
                <a:solidFill>
                  <a:srgbClr val="00539D"/>
                </a:solidFill>
                <a:ea typeface="Times New Roman" pitchFamily="-112" charset="0"/>
                <a:cs typeface="Times New Roman" pitchFamily="-112" charset="0"/>
              </a:rPr>
              <a:t>Find 11 – (– 8)</a:t>
            </a:r>
            <a:endParaRPr lang="en-US" sz="2400" i="1" dirty="0">
              <a:solidFill>
                <a:srgbClr val="000000"/>
              </a:solidFill>
              <a:ea typeface="Times New Roman" pitchFamily="-112" charset="0"/>
              <a:cs typeface="Times New Roman" pitchFamily="-112" charset="0"/>
            </a:endParaRPr>
          </a:p>
        </p:txBody>
      </p:sp>
      <p:pic>
        <p:nvPicPr>
          <p:cNvPr id="156682" name="Picture 10" descr="LH_1-5"/>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sp>
        <p:nvSpPr>
          <p:cNvPr id="13" name="TextBox 12"/>
          <p:cNvSpPr txBox="1"/>
          <p:nvPr/>
        </p:nvSpPr>
        <p:spPr>
          <a:xfrm>
            <a:off x="228598" y="2209800"/>
            <a:ext cx="2590801"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4" name="Text Box 7"/>
          <p:cNvSpPr txBox="1">
            <a:spLocks noChangeArrowheads="1"/>
          </p:cNvSpPr>
          <p:nvPr/>
        </p:nvSpPr>
        <p:spPr bwMode="auto">
          <a:xfrm>
            <a:off x="228599" y="3124200"/>
            <a:ext cx="2057401" cy="461665"/>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1143000" algn="l"/>
                <a:tab pos="3657600" algn="l"/>
              </a:tabLst>
            </a:pPr>
            <a:r>
              <a:rPr lang="en-US" sz="2400" dirty="0" smtClean="0">
                <a:solidFill>
                  <a:srgbClr val="000000"/>
                </a:solidFill>
              </a:rPr>
              <a:t>11 –(</a:t>
            </a:r>
            <a:r>
              <a:rPr lang="en-US" sz="2400" dirty="0" smtClean="0">
                <a:solidFill>
                  <a:srgbClr val="FF0000"/>
                </a:solidFill>
              </a:rPr>
              <a:t>-8</a:t>
            </a:r>
            <a:r>
              <a:rPr lang="en-US" sz="2400" dirty="0" smtClean="0">
                <a:solidFill>
                  <a:srgbClr val="000000"/>
                </a:solidFill>
              </a:rPr>
              <a:t>) </a:t>
            </a:r>
            <a:r>
              <a:rPr lang="en-US" sz="2400" dirty="0" smtClean="0">
                <a:solidFill>
                  <a:srgbClr val="339966"/>
                </a:solidFill>
              </a:rPr>
              <a:t> </a:t>
            </a:r>
            <a:r>
              <a:rPr lang="en-US" sz="2400" dirty="0" smtClean="0">
                <a:solidFill>
                  <a:srgbClr val="000000"/>
                </a:solidFill>
              </a:rPr>
              <a:t>=</a:t>
            </a:r>
          </a:p>
        </p:txBody>
      </p:sp>
      <p:sp>
        <p:nvSpPr>
          <p:cNvPr id="15" name="Rectangle 8"/>
          <p:cNvSpPr>
            <a:spLocks noChangeArrowheads="1"/>
          </p:cNvSpPr>
          <p:nvPr/>
        </p:nvSpPr>
        <p:spPr bwMode="auto">
          <a:xfrm>
            <a:off x="2578100" y="6248400"/>
            <a:ext cx="2474912" cy="461665"/>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400" b="1" dirty="0">
                <a:solidFill>
                  <a:srgbClr val="00539D"/>
                </a:solidFill>
              </a:rPr>
              <a:t>Answer:</a:t>
            </a:r>
            <a:r>
              <a:rPr lang="en-US" sz="2400" dirty="0">
                <a:solidFill>
                  <a:srgbClr val="E01B22"/>
                </a:solidFill>
              </a:rPr>
              <a:t> </a:t>
            </a:r>
            <a:r>
              <a:rPr lang="en-US" sz="2400" dirty="0" smtClean="0">
                <a:solidFill>
                  <a:srgbClr val="E01B22"/>
                </a:solidFill>
              </a:rPr>
              <a:t>	19</a:t>
            </a:r>
            <a:endParaRPr lang="en-US" sz="2400" dirty="0">
              <a:solidFill>
                <a:srgbClr val="E01B22"/>
              </a:solidFill>
            </a:endParaRPr>
          </a:p>
        </p:txBody>
      </p:sp>
      <p:sp>
        <p:nvSpPr>
          <p:cNvPr id="20" name="Action Button: Forward or Next 19">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ction Button: Back or Previous 20">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2578100" y="3124200"/>
            <a:ext cx="6400800" cy="1569660"/>
          </a:xfrm>
          <a:prstGeom prst="rect">
            <a:avLst/>
          </a:prstGeom>
          <a:ln>
            <a:noFill/>
          </a:ln>
        </p:spPr>
        <p:txBody>
          <a:bodyPr wrap="square">
            <a:spAutoFit/>
          </a:bodyPr>
          <a:lstStyle/>
          <a:p>
            <a:pPr marL="342900">
              <a:spcBef>
                <a:spcPct val="20000"/>
              </a:spcBef>
              <a:tabLst>
                <a:tab pos="1143000" algn="l"/>
                <a:tab pos="3657600" algn="l"/>
              </a:tabLst>
            </a:pPr>
            <a:r>
              <a:rPr lang="en-US" sz="2400" dirty="0" smtClean="0">
                <a:solidFill>
                  <a:srgbClr val="000000"/>
                </a:solidFill>
              </a:rPr>
              <a:t>In the problem 11– (</a:t>
            </a:r>
            <a:r>
              <a:rPr lang="en-US" sz="2400" dirty="0" smtClean="0">
                <a:solidFill>
                  <a:srgbClr val="FF0000"/>
                </a:solidFill>
              </a:rPr>
              <a:t>-8</a:t>
            </a:r>
            <a:r>
              <a:rPr lang="en-US" sz="2400" dirty="0" smtClean="0">
                <a:solidFill>
                  <a:srgbClr val="000000"/>
                </a:solidFill>
              </a:rPr>
              <a:t>), don’t look at it as a subtraction problem. Think of it as a double negative – (</a:t>
            </a:r>
            <a:r>
              <a:rPr lang="en-US" sz="2400" dirty="0" smtClean="0">
                <a:solidFill>
                  <a:srgbClr val="FF0000"/>
                </a:solidFill>
              </a:rPr>
              <a:t>-</a:t>
            </a:r>
            <a:r>
              <a:rPr lang="en-US" sz="2400" dirty="0" smtClean="0">
                <a:solidFill>
                  <a:srgbClr val="000000"/>
                </a:solidFill>
              </a:rPr>
              <a:t>). Connect the two negatives to make a positive. </a:t>
            </a:r>
          </a:p>
        </p:txBody>
      </p:sp>
      <p:pic>
        <p:nvPicPr>
          <p:cNvPr id="38" name="Picture 8" descr="Example3"/>
          <p:cNvPicPr>
            <a:picLocks noChangeAspect="1" noChangeArrowheads="1"/>
          </p:cNvPicPr>
          <p:nvPr/>
        </p:nvPicPr>
        <p:blipFill>
          <a:blip r:embed="rId6"/>
          <a:srcRect/>
          <a:stretch>
            <a:fillRect/>
          </a:stretch>
        </p:blipFill>
        <p:spPr bwMode="auto">
          <a:xfrm>
            <a:off x="420688" y="1371600"/>
            <a:ext cx="457200" cy="457200"/>
          </a:xfrm>
          <a:prstGeom prst="rect">
            <a:avLst/>
          </a:prstGeom>
          <a:noFill/>
          <a:ln w="9525">
            <a:noFill/>
            <a:miter lim="800000"/>
            <a:headEnd/>
            <a:tailEnd/>
          </a:ln>
        </p:spPr>
      </p:pic>
      <p:sp>
        <p:nvSpPr>
          <p:cNvPr id="44" name="TextBox 43"/>
          <p:cNvSpPr txBox="1"/>
          <p:nvPr/>
        </p:nvSpPr>
        <p:spPr>
          <a:xfrm>
            <a:off x="3268663" y="5257800"/>
            <a:ext cx="2141537" cy="461665"/>
          </a:xfrm>
          <a:prstGeom prst="rect">
            <a:avLst/>
          </a:prstGeom>
          <a:noFill/>
        </p:spPr>
        <p:txBody>
          <a:bodyPr wrap="square" rtlCol="0">
            <a:spAutoFit/>
          </a:bodyPr>
          <a:lstStyle/>
          <a:p>
            <a:r>
              <a:rPr lang="en-US" sz="2400" dirty="0" smtClean="0"/>
              <a:t>11 – ( - 8)</a:t>
            </a:r>
            <a:endParaRPr lang="en-US" sz="2400" dirty="0"/>
          </a:p>
        </p:txBody>
      </p:sp>
      <p:grpSp>
        <p:nvGrpSpPr>
          <p:cNvPr id="57" name="Group 56"/>
          <p:cNvGrpSpPr/>
          <p:nvPr/>
        </p:nvGrpSpPr>
        <p:grpSpPr>
          <a:xfrm>
            <a:off x="3733800" y="5257800"/>
            <a:ext cx="476685" cy="461665"/>
            <a:chOff x="3733800" y="5634335"/>
            <a:chExt cx="476685" cy="461665"/>
          </a:xfrm>
        </p:grpSpPr>
        <p:cxnSp>
          <p:nvCxnSpPr>
            <p:cNvPr id="48" name="Straight Connector 47"/>
            <p:cNvCxnSpPr/>
            <p:nvPr/>
          </p:nvCxnSpPr>
          <p:spPr>
            <a:xfrm>
              <a:off x="3733800" y="5908856"/>
              <a:ext cx="476685"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6" name="Rectangle 55"/>
            <p:cNvSpPr/>
            <p:nvPr/>
          </p:nvSpPr>
          <p:spPr>
            <a:xfrm>
              <a:off x="3886200" y="5634335"/>
              <a:ext cx="277991" cy="461665"/>
            </a:xfrm>
            <a:prstGeom prst="rect">
              <a:avLst/>
            </a:prstGeom>
          </p:spPr>
          <p:txBody>
            <a:bodyPr wrap="none">
              <a:spAutoFit/>
            </a:bodyPr>
            <a:lstStyle/>
            <a:p>
              <a:r>
                <a:rPr lang="en-US" sz="2400" dirty="0" smtClean="0">
                  <a:solidFill>
                    <a:srgbClr val="FF0000"/>
                  </a:solidFill>
                </a:rPr>
                <a:t>(</a:t>
              </a:r>
              <a:endParaRPr lang="en-US" dirty="0"/>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wipe(left)">
                                      <p:cBhvr>
                                        <p:cTn id="7" dur="500"/>
                                        <p:tgtEl>
                                          <p:spTgt spid="1126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45"/>
                                        </p:tgtEl>
                                        <p:attrNameLst>
                                          <p:attrName>style.visibility</p:attrName>
                                        </p:attrNameLst>
                                      </p:cBhvr>
                                      <p:to>
                                        <p:strVal val="visible"/>
                                      </p:to>
                                    </p:set>
                                    <p:animEffect transition="in" filter="wipe(left)">
                                      <p:cBhvr>
                                        <p:cTn id="11" dur="500"/>
                                        <p:tgtEl>
                                          <p:spTgt spid="112645"/>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ox(out)">
                                      <p:cBhvr>
                                        <p:cTn id="15" dur="500"/>
                                        <p:tgtEl>
                                          <p:spTgt spid="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46">
                                            <p:txEl>
                                              <p:pRg st="0" end="0"/>
                                            </p:txEl>
                                          </p:spTgt>
                                        </p:tgtEl>
                                        <p:attrNameLst>
                                          <p:attrName>style.visibility</p:attrName>
                                        </p:attrNameLst>
                                      </p:cBhvr>
                                      <p:to>
                                        <p:strVal val="visible"/>
                                      </p:to>
                                    </p:set>
                                    <p:animEffect transition="in" filter="wipe(left)">
                                      <p:cBhvr>
                                        <p:cTn id="19" dur="500"/>
                                        <p:tgtEl>
                                          <p:spTgt spid="11264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2000"/>
                                        <p:tgtEl>
                                          <p:spTgt spid="5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5">
                                            <p:txEl>
                                              <p:pRg st="0" end="0"/>
                                            </p:txEl>
                                          </p:spTgt>
                                        </p:tgtEl>
                                        <p:attrNameLst>
                                          <p:attrName>style.visibility</p:attrName>
                                        </p:attrNameLst>
                                      </p:cBhvr>
                                      <p:to>
                                        <p:strVal val="visible"/>
                                      </p:to>
                                    </p:set>
                                    <p:animEffect transition="in" filter="wipe(left)">
                                      <p:cBhvr>
                                        <p:cTn id="50"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autoUpdateAnimBg="0"/>
      <p:bldP spid="112646" grpId="0" build="p" autoUpdateAnimBg="0" advAuto="0"/>
      <p:bldP spid="13" grpId="0"/>
      <p:bldP spid="14" grpId="0" autoUpdateAnimBg="0"/>
      <p:bldP spid="15" grpId="0" build="p" autoUpdateAnimBg="0"/>
      <p:bldP spid="26" grpId="0"/>
      <p:bldP spid="44"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61" name="Rectangle 5"/>
          <p:cNvSpPr>
            <a:spLocks noChangeArrowheads="1"/>
          </p:cNvSpPr>
          <p:nvPr/>
        </p:nvSpPr>
        <p:spPr bwMode="auto">
          <a:xfrm>
            <a:off x="876300" y="1447800"/>
            <a:ext cx="7705725" cy="420688"/>
          </a:xfrm>
          <a:prstGeom prst="rect">
            <a:avLst/>
          </a:prstGeom>
          <a:noFill/>
          <a:ln w="9525">
            <a:noFill/>
            <a:miter lim="800000"/>
            <a:headEnd/>
            <a:tailEnd/>
          </a:ln>
        </p:spPr>
        <p:txBody>
          <a:bodyPr>
            <a:prstTxWarp prst="textNoShape">
              <a:avLst/>
            </a:prstTxWarp>
          </a:bodyPr>
          <a:lstStyle/>
          <a:p>
            <a:pPr>
              <a:spcBef>
                <a:spcPct val="20000"/>
              </a:spcBef>
            </a:pPr>
            <a:r>
              <a:rPr lang="en-US" sz="2400" b="1" dirty="0">
                <a:solidFill>
                  <a:srgbClr val="E01B22"/>
                </a:solidFill>
                <a:ea typeface="Times New Roman" pitchFamily="-112" charset="0"/>
                <a:cs typeface="Times New Roman" pitchFamily="-112" charset="0"/>
              </a:rPr>
              <a:t>WEATHER </a:t>
            </a:r>
            <a:r>
              <a:rPr lang="en-US" sz="2400" b="1" dirty="0">
                <a:solidFill>
                  <a:srgbClr val="00539D"/>
                </a:solidFill>
                <a:ea typeface="Times New Roman" pitchFamily="-112" charset="0"/>
                <a:cs typeface="Times New Roman" pitchFamily="-112" charset="0"/>
              </a:rPr>
              <a:t> If the overnight temperature at a research station in Antarctica was –13° C, but the temperature rose to 2° C during the day, what was the difference between the temperatures?</a:t>
            </a:r>
          </a:p>
        </p:txBody>
      </p:sp>
      <p:pic>
        <p:nvPicPr>
          <p:cNvPr id="121864" name="Picture 8" descr="Example4"/>
          <p:cNvPicPr>
            <a:picLocks noChangeAspect="1" noChangeArrowheads="1"/>
          </p:cNvPicPr>
          <p:nvPr/>
        </p:nvPicPr>
        <p:blipFill>
          <a:blip r:embed="rId4"/>
          <a:srcRect/>
          <a:stretch>
            <a:fillRect/>
          </a:stretch>
        </p:blipFill>
        <p:spPr bwMode="auto">
          <a:xfrm>
            <a:off x="420688" y="1495425"/>
            <a:ext cx="457200" cy="457200"/>
          </a:xfrm>
          <a:prstGeom prst="rect">
            <a:avLst/>
          </a:prstGeom>
          <a:noFill/>
          <a:ln w="9525">
            <a:noFill/>
            <a:miter lim="800000"/>
            <a:headEnd/>
            <a:tailEnd/>
          </a:ln>
        </p:spPr>
      </p:pic>
      <p:pic>
        <p:nvPicPr>
          <p:cNvPr id="168968" name="Picture 10" descr="LH_1-5"/>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sp>
        <p:nvSpPr>
          <p:cNvPr id="121869" name="Text Box 13"/>
          <p:cNvSpPr txBox="1">
            <a:spLocks noChangeArrowheads="1"/>
          </p:cNvSpPr>
          <p:nvPr/>
        </p:nvSpPr>
        <p:spPr bwMode="auto">
          <a:xfrm>
            <a:off x="4038600" y="715963"/>
            <a:ext cx="4667250"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Subtract a Negative Integer</a:t>
            </a:r>
          </a:p>
        </p:txBody>
      </p:sp>
      <p:pic>
        <p:nvPicPr>
          <p:cNvPr id="121870" name="Picture 14" descr="RealWorldExample"/>
          <p:cNvPicPr>
            <a:picLocks noChangeAspect="1" noChangeArrowheads="1"/>
          </p:cNvPicPr>
          <p:nvPr/>
        </p:nvPicPr>
        <p:blipFill>
          <a:blip r:embed="rId6"/>
          <a:srcRect/>
          <a:stretch>
            <a:fillRect/>
          </a:stretch>
        </p:blipFill>
        <p:spPr bwMode="auto">
          <a:xfrm>
            <a:off x="381000" y="684213"/>
            <a:ext cx="3667125" cy="563562"/>
          </a:xfrm>
          <a:prstGeom prst="rect">
            <a:avLst/>
          </a:prstGeom>
          <a:noFill/>
          <a:ln w="9525">
            <a:noFill/>
            <a:miter lim="800000"/>
            <a:headEnd/>
            <a:tailEnd/>
          </a:ln>
        </p:spPr>
      </p:pic>
      <p:sp>
        <p:nvSpPr>
          <p:cNvPr id="13" name="TextBox 12"/>
          <p:cNvSpPr txBox="1"/>
          <p:nvPr/>
        </p:nvSpPr>
        <p:spPr>
          <a:xfrm>
            <a:off x="230188" y="3195935"/>
            <a:ext cx="2132012"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4" name="Text Box 7"/>
          <p:cNvSpPr txBox="1">
            <a:spLocks noChangeArrowheads="1"/>
          </p:cNvSpPr>
          <p:nvPr/>
        </p:nvSpPr>
        <p:spPr bwMode="auto">
          <a:xfrm>
            <a:off x="427049" y="4038600"/>
            <a:ext cx="1935151" cy="461665"/>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1143000" algn="l"/>
                <a:tab pos="3657600" algn="l"/>
              </a:tabLst>
            </a:pPr>
            <a:r>
              <a:rPr lang="en-US" sz="2400" dirty="0" smtClean="0"/>
              <a:t>2 – (</a:t>
            </a:r>
            <a:r>
              <a:rPr lang="en-US" sz="2400" dirty="0" smtClean="0">
                <a:solidFill>
                  <a:srgbClr val="FF0000"/>
                </a:solidFill>
              </a:rPr>
              <a:t>–13</a:t>
            </a:r>
            <a:r>
              <a:rPr lang="en-US" sz="2400" dirty="0" smtClean="0"/>
              <a:t>) =</a:t>
            </a:r>
            <a:endParaRPr lang="en-US" sz="2400" dirty="0" smtClean="0">
              <a:solidFill>
                <a:srgbClr val="000000"/>
              </a:solidFill>
            </a:endParaRPr>
          </a:p>
        </p:txBody>
      </p:sp>
      <p:sp>
        <p:nvSpPr>
          <p:cNvPr id="16" name="Rectangle 7"/>
          <p:cNvSpPr>
            <a:spLocks noChangeArrowheads="1"/>
          </p:cNvSpPr>
          <p:nvPr/>
        </p:nvSpPr>
        <p:spPr bwMode="auto">
          <a:xfrm>
            <a:off x="76200" y="6229290"/>
            <a:ext cx="7277100" cy="400110"/>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000" b="1" dirty="0">
                <a:solidFill>
                  <a:srgbClr val="00539D"/>
                </a:solidFill>
              </a:rPr>
              <a:t>Answer:</a:t>
            </a:r>
            <a:r>
              <a:rPr lang="en-US" sz="2000" dirty="0">
                <a:solidFill>
                  <a:srgbClr val="E01B22"/>
                </a:solidFill>
              </a:rPr>
              <a:t> 	The difference between the two temperatures is 15</a:t>
            </a:r>
            <a:r>
              <a:rPr lang="en-US" sz="2000" b="1" dirty="0">
                <a:solidFill>
                  <a:srgbClr val="E01B22"/>
                </a:solidFill>
              </a:rPr>
              <a:t>°</a:t>
            </a:r>
            <a:r>
              <a:rPr lang="en-US" sz="2000" dirty="0">
                <a:solidFill>
                  <a:srgbClr val="E01B22"/>
                </a:solidFill>
              </a:rPr>
              <a:t> C.</a:t>
            </a:r>
          </a:p>
        </p:txBody>
      </p:sp>
      <p:sp>
        <p:nvSpPr>
          <p:cNvPr id="19" name="Action Button: Forward or Next 18">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ction Button: Back or Previous 19">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743200" y="4177099"/>
            <a:ext cx="4572000" cy="1200328"/>
          </a:xfrm>
          <a:prstGeom prst="rect">
            <a:avLst/>
          </a:prstGeom>
        </p:spPr>
        <p:txBody>
          <a:bodyPr>
            <a:spAutoFit/>
          </a:bodyPr>
          <a:lstStyle/>
          <a:p>
            <a:r>
              <a:rPr lang="en-US" sz="2400" dirty="0" smtClean="0">
                <a:solidFill>
                  <a:srgbClr val="000000"/>
                </a:solidFill>
              </a:rPr>
              <a:t>We have a double negative, combine the negatives to make a positive </a:t>
            </a:r>
            <a:r>
              <a:rPr lang="en-US" sz="2400" dirty="0" smtClean="0"/>
              <a:t>2 </a:t>
            </a:r>
            <a:r>
              <a:rPr lang="en-US" sz="2400" strike="sngStrike" dirty="0" smtClean="0">
                <a:solidFill>
                  <a:srgbClr val="FF0000"/>
                </a:solidFill>
              </a:rPr>
              <a:t>–</a:t>
            </a:r>
            <a:r>
              <a:rPr lang="en-US" sz="2400" strike="sngStrike" dirty="0" smtClean="0"/>
              <a:t> (</a:t>
            </a:r>
            <a:r>
              <a:rPr lang="en-US" sz="2400" strike="sngStrike" dirty="0" smtClean="0">
                <a:solidFill>
                  <a:srgbClr val="FF0000"/>
                </a:solidFill>
              </a:rPr>
              <a:t>–</a:t>
            </a:r>
            <a:r>
              <a:rPr lang="en-US" sz="2400" dirty="0" smtClean="0">
                <a:solidFill>
                  <a:srgbClr val="FF0000"/>
                </a:solidFill>
              </a:rPr>
              <a:t>13</a:t>
            </a:r>
            <a:r>
              <a:rPr lang="en-US" sz="2400" dirty="0" smtClean="0"/>
              <a:t>) = 2 + 13 </a:t>
            </a:r>
            <a:r>
              <a:rPr lang="en-US" sz="2400" dirty="0" smtClean="0">
                <a:solidFill>
                  <a:srgbClr val="000000"/>
                </a:solidFill>
              </a:rPr>
              <a:t> </a:t>
            </a:r>
            <a:endParaRPr lang="en-US" sz="2400" dirty="0"/>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1870"/>
                                        </p:tgtEl>
                                        <p:attrNameLst>
                                          <p:attrName>style.visibility</p:attrName>
                                        </p:attrNameLst>
                                      </p:cBhvr>
                                      <p:to>
                                        <p:strVal val="visible"/>
                                      </p:to>
                                    </p:set>
                                    <p:animEffect transition="in" filter="wipe(left)">
                                      <p:cBhvr>
                                        <p:cTn id="7" dur="500"/>
                                        <p:tgtEl>
                                          <p:spTgt spid="12187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1869"/>
                                        </p:tgtEl>
                                        <p:attrNameLst>
                                          <p:attrName>style.visibility</p:attrName>
                                        </p:attrNameLst>
                                      </p:cBhvr>
                                      <p:to>
                                        <p:strVal val="visible"/>
                                      </p:to>
                                    </p:set>
                                    <p:animEffect transition="in" filter="wipe(left)">
                                      <p:cBhvr>
                                        <p:cTn id="11" dur="500"/>
                                        <p:tgtEl>
                                          <p:spTgt spid="121869"/>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21864"/>
                                        </p:tgtEl>
                                        <p:attrNameLst>
                                          <p:attrName>style.visibility</p:attrName>
                                        </p:attrNameLst>
                                      </p:cBhvr>
                                      <p:to>
                                        <p:strVal val="visible"/>
                                      </p:to>
                                    </p:set>
                                    <p:animEffect transition="in" filter="box(out)">
                                      <p:cBhvr>
                                        <p:cTn id="15" dur="500"/>
                                        <p:tgtEl>
                                          <p:spTgt spid="12186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1861">
                                            <p:txEl>
                                              <p:pRg st="0" end="0"/>
                                            </p:txEl>
                                          </p:spTgt>
                                        </p:tgtEl>
                                        <p:attrNameLst>
                                          <p:attrName>style.visibility</p:attrName>
                                        </p:attrNameLst>
                                      </p:cBhvr>
                                      <p:to>
                                        <p:strVal val="visible"/>
                                      </p:to>
                                    </p:set>
                                    <p:animEffect transition="in" filter="wipe(left)">
                                      <p:cBhvr>
                                        <p:cTn id="19" dur="500"/>
                                        <p:tgtEl>
                                          <p:spTgt spid="12186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50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xEl>
                                              <p:pRg st="0" end="0"/>
                                            </p:txEl>
                                          </p:spTgt>
                                        </p:tgtEl>
                                        <p:attrNameLst>
                                          <p:attrName>style.visibility</p:attrName>
                                        </p:attrNameLst>
                                      </p:cBhvr>
                                      <p:to>
                                        <p:strVal val="visible"/>
                                      </p:to>
                                    </p:set>
                                    <p:animEffect transition="in" filter="wipe(left)">
                                      <p:cBhvr>
                                        <p:cTn id="4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build="p" autoUpdateAnimBg="0" advAuto="0"/>
      <p:bldP spid="121869" grpId="0" autoUpdateAnimBg="0"/>
      <p:bldP spid="13" grpId="0"/>
      <p:bldP spid="14" grpId="0" build="p" autoUpdateAnimBg="0"/>
      <p:bldP spid="16" grpId="0" build="p" autoUpdateAnimBg="0"/>
      <p:bldP spid="23"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2" name="Rectangle 4"/>
          <p:cNvSpPr>
            <a:spLocks noChangeArrowheads="1"/>
          </p:cNvSpPr>
          <p:nvPr/>
        </p:nvSpPr>
        <p:spPr bwMode="auto">
          <a:xfrm>
            <a:off x="876300" y="1295400"/>
            <a:ext cx="7705725" cy="461665"/>
          </a:xfrm>
          <a:prstGeom prst="rect">
            <a:avLst/>
          </a:prstGeom>
          <a:noFill/>
          <a:ln w="9525">
            <a:noFill/>
            <a:miter lim="800000"/>
            <a:headEnd/>
            <a:tailEnd/>
          </a:ln>
        </p:spPr>
        <p:txBody>
          <a:bodyPr>
            <a:prstTxWarp prst="textNoShape">
              <a:avLst/>
            </a:prstTxWarp>
            <a:spAutoFit/>
          </a:bodyPr>
          <a:lstStyle/>
          <a:p>
            <a:pPr>
              <a:spcBef>
                <a:spcPct val="20000"/>
              </a:spcBef>
            </a:pPr>
            <a:r>
              <a:rPr lang="en-US" sz="2400" b="1" dirty="0">
                <a:solidFill>
                  <a:srgbClr val="00539D"/>
                </a:solidFill>
                <a:ea typeface="Times New Roman" pitchFamily="-112" charset="0"/>
                <a:cs typeface="Times New Roman" pitchFamily="-112" charset="0"/>
              </a:rPr>
              <a:t>Evaluate 12 – </a:t>
            </a:r>
            <a:r>
              <a:rPr lang="en-US" sz="2400" b="1" i="1" dirty="0" err="1">
                <a:solidFill>
                  <a:srgbClr val="00539D"/>
                </a:solidFill>
                <a:ea typeface="Times New Roman" pitchFamily="-112" charset="0"/>
                <a:cs typeface="Times New Roman" pitchFamily="-112" charset="0"/>
              </a:rPr>
              <a:t>r</a:t>
            </a:r>
            <a:r>
              <a:rPr lang="en-US" sz="2400" b="1" dirty="0">
                <a:solidFill>
                  <a:srgbClr val="00539D"/>
                </a:solidFill>
                <a:ea typeface="Times New Roman" pitchFamily="-112" charset="0"/>
                <a:cs typeface="Times New Roman" pitchFamily="-112" charset="0"/>
              </a:rPr>
              <a:t> if </a:t>
            </a:r>
            <a:r>
              <a:rPr lang="en-US" sz="2400" b="1" i="1" dirty="0" err="1">
                <a:solidFill>
                  <a:srgbClr val="00539D"/>
                </a:solidFill>
                <a:ea typeface="Times New Roman" pitchFamily="-112" charset="0"/>
                <a:cs typeface="Times New Roman" pitchFamily="-112" charset="0"/>
              </a:rPr>
              <a:t>p</a:t>
            </a:r>
            <a:r>
              <a:rPr lang="en-US" sz="2400" b="1" dirty="0">
                <a:solidFill>
                  <a:srgbClr val="00539D"/>
                </a:solidFill>
                <a:ea typeface="Times New Roman" pitchFamily="-112" charset="0"/>
                <a:cs typeface="Times New Roman" pitchFamily="-112" charset="0"/>
              </a:rPr>
              <a:t> = 6, </a:t>
            </a:r>
            <a:r>
              <a:rPr lang="en-US" sz="2400" b="1" i="1" dirty="0" err="1">
                <a:solidFill>
                  <a:srgbClr val="00539D"/>
                </a:solidFill>
                <a:ea typeface="Times New Roman" pitchFamily="-112" charset="0"/>
                <a:cs typeface="Times New Roman" pitchFamily="-112" charset="0"/>
              </a:rPr>
              <a:t>q</a:t>
            </a:r>
            <a:r>
              <a:rPr lang="en-US" sz="2400" b="1" dirty="0">
                <a:solidFill>
                  <a:srgbClr val="00539D"/>
                </a:solidFill>
                <a:ea typeface="Times New Roman" pitchFamily="-112" charset="0"/>
                <a:cs typeface="Times New Roman" pitchFamily="-112" charset="0"/>
              </a:rPr>
              <a:t> = –3, and </a:t>
            </a:r>
            <a:r>
              <a:rPr lang="en-US" sz="2400" b="1" i="1" dirty="0" err="1">
                <a:solidFill>
                  <a:srgbClr val="00539D"/>
                </a:solidFill>
                <a:ea typeface="Times New Roman" pitchFamily="-112" charset="0"/>
                <a:cs typeface="Times New Roman" pitchFamily="-112" charset="0"/>
              </a:rPr>
              <a:t>r</a:t>
            </a:r>
            <a:r>
              <a:rPr lang="en-US" sz="2400" b="1" dirty="0">
                <a:solidFill>
                  <a:srgbClr val="00539D"/>
                </a:solidFill>
                <a:ea typeface="Times New Roman" pitchFamily="-112" charset="0"/>
                <a:cs typeface="Times New Roman" pitchFamily="-112" charset="0"/>
              </a:rPr>
              <a:t> = –7.</a:t>
            </a:r>
            <a:endParaRPr lang="en-US" sz="2400" dirty="0">
              <a:solidFill>
                <a:srgbClr val="000000"/>
              </a:solidFill>
              <a:ea typeface="Times New Roman" pitchFamily="-112" charset="0"/>
              <a:cs typeface="Times New Roman" pitchFamily="-112" charset="0"/>
            </a:endParaRPr>
          </a:p>
        </p:txBody>
      </p:sp>
      <p:pic>
        <p:nvPicPr>
          <p:cNvPr id="124935" name="Picture 7" descr="Example5"/>
          <p:cNvPicPr>
            <a:picLocks noChangeAspect="1" noChangeArrowheads="1"/>
          </p:cNvPicPr>
          <p:nvPr/>
        </p:nvPicPr>
        <p:blipFill>
          <a:blip r:embed="rId4"/>
          <a:srcRect/>
          <a:stretch>
            <a:fillRect/>
          </a:stretch>
        </p:blipFill>
        <p:spPr bwMode="auto">
          <a:xfrm>
            <a:off x="420688" y="1371600"/>
            <a:ext cx="457200" cy="457200"/>
          </a:xfrm>
          <a:prstGeom prst="rect">
            <a:avLst/>
          </a:prstGeom>
          <a:noFill/>
          <a:ln w="9525">
            <a:noFill/>
            <a:miter lim="800000"/>
            <a:headEnd/>
            <a:tailEnd/>
          </a:ln>
        </p:spPr>
      </p:pic>
      <p:pic>
        <p:nvPicPr>
          <p:cNvPr id="173064" name="Picture 10" descr="LH_1-5"/>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124939" name="Picture 11" descr="EXAMPLEhead"/>
          <p:cNvPicPr>
            <a:picLocks noChangeAspect="1" noChangeArrowheads="1"/>
          </p:cNvPicPr>
          <p:nvPr/>
        </p:nvPicPr>
        <p:blipFill>
          <a:blip r:embed="rId6"/>
          <a:srcRect/>
          <a:stretch>
            <a:fillRect/>
          </a:stretch>
        </p:blipFill>
        <p:spPr bwMode="auto">
          <a:xfrm>
            <a:off x="412750" y="701675"/>
            <a:ext cx="2133600" cy="549275"/>
          </a:xfrm>
          <a:prstGeom prst="rect">
            <a:avLst/>
          </a:prstGeom>
          <a:noFill/>
          <a:ln w="9525">
            <a:noFill/>
            <a:miter lim="800000"/>
            <a:headEnd/>
            <a:tailEnd/>
          </a:ln>
        </p:spPr>
      </p:pic>
      <p:sp>
        <p:nvSpPr>
          <p:cNvPr id="124940" name="Text Box 12"/>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Evaluate Algebraic Expressions</a:t>
            </a:r>
          </a:p>
        </p:txBody>
      </p:sp>
      <p:sp>
        <p:nvSpPr>
          <p:cNvPr id="13" name="TextBox 12"/>
          <p:cNvSpPr txBox="1"/>
          <p:nvPr/>
        </p:nvSpPr>
        <p:spPr>
          <a:xfrm>
            <a:off x="412750" y="2209800"/>
            <a:ext cx="2635250"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5" name="Text Box 5"/>
          <p:cNvSpPr txBox="1">
            <a:spLocks noChangeArrowheads="1"/>
          </p:cNvSpPr>
          <p:nvPr/>
        </p:nvSpPr>
        <p:spPr bwMode="auto">
          <a:xfrm>
            <a:off x="420688" y="2743200"/>
            <a:ext cx="1905000" cy="461665"/>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1371600" algn="l"/>
                <a:tab pos="3657600" algn="l"/>
              </a:tabLst>
            </a:pPr>
            <a:r>
              <a:rPr lang="en-US" sz="2400" dirty="0">
                <a:ea typeface="Times New Roman" pitchFamily="-112" charset="0"/>
                <a:cs typeface="Times New Roman" pitchFamily="-112" charset="0"/>
              </a:rPr>
              <a:t>12 </a:t>
            </a:r>
            <a:r>
              <a:rPr lang="en-US" sz="2400" dirty="0" smtClean="0">
                <a:ea typeface="Times New Roman" pitchFamily="-112" charset="0"/>
                <a:cs typeface="Times New Roman" pitchFamily="-112" charset="0"/>
              </a:rPr>
              <a:t>–	 </a:t>
            </a:r>
            <a:r>
              <a:rPr lang="en-US" sz="2400" i="1" dirty="0" err="1" smtClean="0">
                <a:solidFill>
                  <a:srgbClr val="E01B22"/>
                </a:solidFill>
                <a:ea typeface="Times New Roman" pitchFamily="-112" charset="0"/>
                <a:cs typeface="Times New Roman" pitchFamily="-112" charset="0"/>
              </a:rPr>
              <a:t>r</a:t>
            </a:r>
            <a:r>
              <a:rPr lang="en-US" sz="2400" i="1" dirty="0">
                <a:solidFill>
                  <a:srgbClr val="E01B22"/>
                </a:solidFill>
                <a:ea typeface="Times New Roman" pitchFamily="-112" charset="0"/>
                <a:cs typeface="Times New Roman" pitchFamily="-112" charset="0"/>
              </a:rPr>
              <a:t> </a:t>
            </a:r>
            <a:r>
              <a:rPr lang="en-US" sz="2400" dirty="0" smtClean="0">
                <a:ea typeface="Times New Roman" pitchFamily="-112" charset="0"/>
                <a:cs typeface="Times New Roman" pitchFamily="-112" charset="0"/>
              </a:rPr>
              <a:t>= </a:t>
            </a:r>
            <a:r>
              <a:rPr lang="en-US" dirty="0" smtClean="0">
                <a:ea typeface="Times New Roman" pitchFamily="-112" charset="0"/>
                <a:cs typeface="Times New Roman" pitchFamily="-112" charset="0"/>
              </a:rPr>
              <a:t>	</a:t>
            </a:r>
          </a:p>
        </p:txBody>
      </p:sp>
      <p:sp>
        <p:nvSpPr>
          <p:cNvPr id="16" name="Rectangle 6"/>
          <p:cNvSpPr>
            <a:spLocks noChangeArrowheads="1"/>
          </p:cNvSpPr>
          <p:nvPr/>
        </p:nvSpPr>
        <p:spPr bwMode="auto">
          <a:xfrm>
            <a:off x="2790825" y="6172200"/>
            <a:ext cx="2771775" cy="461665"/>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400" b="1" dirty="0">
                <a:solidFill>
                  <a:srgbClr val="00539D"/>
                </a:solidFill>
              </a:rPr>
              <a:t>Answer:</a:t>
            </a:r>
            <a:r>
              <a:rPr lang="en-US" sz="2400" dirty="0">
                <a:solidFill>
                  <a:srgbClr val="E01B22"/>
                </a:solidFill>
              </a:rPr>
              <a:t> 	19</a:t>
            </a:r>
          </a:p>
        </p:txBody>
      </p:sp>
      <p:sp>
        <p:nvSpPr>
          <p:cNvPr id="18" name="TextBox 17"/>
          <p:cNvSpPr txBox="1"/>
          <p:nvPr/>
        </p:nvSpPr>
        <p:spPr>
          <a:xfrm>
            <a:off x="449263" y="3352800"/>
            <a:ext cx="8077200" cy="461665"/>
          </a:xfrm>
          <a:prstGeom prst="rect">
            <a:avLst/>
          </a:prstGeom>
          <a:noFill/>
        </p:spPr>
        <p:txBody>
          <a:bodyPr wrap="square" rtlCol="0">
            <a:spAutoFit/>
          </a:bodyPr>
          <a:lstStyle/>
          <a:p>
            <a:pPr marL="342900">
              <a:spcBef>
                <a:spcPct val="20000"/>
              </a:spcBef>
              <a:tabLst>
                <a:tab pos="1371600" algn="l"/>
                <a:tab pos="3657600" algn="l"/>
              </a:tabLst>
            </a:pPr>
            <a:r>
              <a:rPr lang="en-US" sz="2400" dirty="0" smtClean="0">
                <a:ea typeface="Times New Roman" pitchFamily="-112" charset="0"/>
                <a:cs typeface="Times New Roman" pitchFamily="-112" charset="0"/>
              </a:rPr>
              <a:t>12 – (</a:t>
            </a:r>
            <a:r>
              <a:rPr lang="en-US" sz="2400" dirty="0" smtClean="0">
                <a:solidFill>
                  <a:srgbClr val="E01B22"/>
                </a:solidFill>
                <a:ea typeface="Times New Roman" pitchFamily="-112" charset="0"/>
                <a:cs typeface="Times New Roman" pitchFamily="-112" charset="0"/>
              </a:rPr>
              <a:t>–7</a:t>
            </a:r>
            <a:r>
              <a:rPr lang="en-US" sz="2400" dirty="0" smtClean="0">
                <a:ea typeface="Times New Roman" pitchFamily="-112" charset="0"/>
                <a:cs typeface="Times New Roman" pitchFamily="-112" charset="0"/>
              </a:rPr>
              <a:t>) =         Replace </a:t>
            </a:r>
            <a:r>
              <a:rPr lang="en-US" sz="2400" i="1" dirty="0" err="1" smtClean="0">
                <a:ea typeface="Times New Roman" pitchFamily="-112" charset="0"/>
                <a:cs typeface="Times New Roman" pitchFamily="-112" charset="0"/>
              </a:rPr>
              <a:t>r</a:t>
            </a:r>
            <a:r>
              <a:rPr lang="en-US" sz="2400" dirty="0" smtClean="0">
                <a:ea typeface="Times New Roman" pitchFamily="-112" charset="0"/>
                <a:cs typeface="Times New Roman" pitchFamily="-112" charset="0"/>
              </a:rPr>
              <a:t> with </a:t>
            </a:r>
            <a:r>
              <a:rPr lang="en-US" sz="2400" dirty="0" smtClean="0">
                <a:solidFill>
                  <a:srgbClr val="FF0000"/>
                </a:solidFill>
                <a:ea typeface="Times New Roman" pitchFamily="-112" charset="0"/>
                <a:cs typeface="Times New Roman" pitchFamily="-112" charset="0"/>
              </a:rPr>
              <a:t>–7</a:t>
            </a:r>
            <a:r>
              <a:rPr lang="en-US" dirty="0" smtClean="0">
                <a:ea typeface="Times New Roman" pitchFamily="-112" charset="0"/>
                <a:cs typeface="Times New Roman" pitchFamily="-112" charset="0"/>
              </a:rPr>
              <a:t>.</a:t>
            </a:r>
          </a:p>
        </p:txBody>
      </p:sp>
      <p:sp>
        <p:nvSpPr>
          <p:cNvPr id="19" name="TextBox 18"/>
          <p:cNvSpPr txBox="1"/>
          <p:nvPr/>
        </p:nvSpPr>
        <p:spPr>
          <a:xfrm>
            <a:off x="754063" y="4045803"/>
            <a:ext cx="8161337" cy="904863"/>
          </a:xfrm>
          <a:prstGeom prst="rect">
            <a:avLst/>
          </a:prstGeom>
          <a:noFill/>
        </p:spPr>
        <p:txBody>
          <a:bodyPr wrap="square" rtlCol="0">
            <a:spAutoFit/>
          </a:bodyPr>
          <a:lstStyle/>
          <a:p>
            <a:pPr marL="342900">
              <a:spcBef>
                <a:spcPct val="20000"/>
              </a:spcBef>
              <a:tabLst>
                <a:tab pos="1371600" algn="l"/>
                <a:tab pos="3657600" algn="l"/>
              </a:tabLst>
            </a:pPr>
            <a:r>
              <a:rPr lang="en-US" dirty="0" smtClean="0">
                <a:ea typeface="Times New Roman" pitchFamily="-112" charset="0"/>
                <a:cs typeface="Times New Roman" pitchFamily="-112" charset="0"/>
              </a:rPr>
              <a:t>	           </a:t>
            </a:r>
            <a:r>
              <a:rPr lang="en-US" sz="2400" dirty="0" smtClean="0">
                <a:ea typeface="Times New Roman" pitchFamily="-112" charset="0"/>
                <a:cs typeface="Times New Roman" pitchFamily="-112" charset="0"/>
              </a:rPr>
              <a:t>The 2</a:t>
            </a:r>
            <a:r>
              <a:rPr lang="en-US" sz="2400" baseline="30000" dirty="0" smtClean="0">
                <a:ea typeface="Times New Roman" pitchFamily="-112" charset="0"/>
                <a:cs typeface="Times New Roman" pitchFamily="-112" charset="0"/>
              </a:rPr>
              <a:t>nd</a:t>
            </a:r>
            <a:r>
              <a:rPr lang="en-US" sz="2400" dirty="0" smtClean="0">
                <a:ea typeface="Times New Roman" pitchFamily="-112" charset="0"/>
                <a:cs typeface="Times New Roman" pitchFamily="-112" charset="0"/>
              </a:rPr>
              <a:t> integer is a double negative (</a:t>
            </a:r>
            <a:r>
              <a:rPr lang="en-US" sz="2400" dirty="0" smtClean="0">
                <a:solidFill>
                  <a:srgbClr val="FF0000"/>
                </a:solidFill>
                <a:ea typeface="Times New Roman" pitchFamily="-112" charset="0"/>
                <a:cs typeface="Times New Roman" pitchFamily="-112" charset="0"/>
              </a:rPr>
              <a:t>-</a:t>
            </a:r>
            <a:r>
              <a:rPr lang="en-US" sz="2400" dirty="0" smtClean="0">
                <a:ea typeface="Times New Roman" pitchFamily="-112" charset="0"/>
                <a:cs typeface="Times New Roman" pitchFamily="-112" charset="0"/>
              </a:rPr>
              <a:t>),</a:t>
            </a:r>
          </a:p>
          <a:p>
            <a:pPr marL="342900">
              <a:spcBef>
                <a:spcPct val="20000"/>
              </a:spcBef>
              <a:tabLst>
                <a:tab pos="1371600" algn="l"/>
                <a:tab pos="3657600" algn="l"/>
              </a:tabLst>
            </a:pPr>
            <a:r>
              <a:rPr lang="en-US" sz="2400" dirty="0" smtClean="0">
                <a:ea typeface="Times New Roman" pitchFamily="-112" charset="0"/>
                <a:cs typeface="Times New Roman" pitchFamily="-112" charset="0"/>
              </a:rPr>
              <a:t>	        change it to a (+). </a:t>
            </a:r>
            <a:endParaRPr lang="en-US" dirty="0" smtClean="0">
              <a:ea typeface="Times New Roman" pitchFamily="-112" charset="0"/>
              <a:cs typeface="Times New Roman" pitchFamily="-112" charset="0"/>
            </a:endParaRPr>
          </a:p>
        </p:txBody>
      </p:sp>
      <p:sp>
        <p:nvSpPr>
          <p:cNvPr id="20" name="TextBox 19"/>
          <p:cNvSpPr txBox="1"/>
          <p:nvPr/>
        </p:nvSpPr>
        <p:spPr>
          <a:xfrm>
            <a:off x="717550" y="5265003"/>
            <a:ext cx="6673850" cy="461665"/>
          </a:xfrm>
          <a:prstGeom prst="rect">
            <a:avLst/>
          </a:prstGeom>
          <a:noFill/>
        </p:spPr>
        <p:txBody>
          <a:bodyPr wrap="square" rtlCol="0">
            <a:spAutoFit/>
          </a:bodyPr>
          <a:lstStyle/>
          <a:p>
            <a:r>
              <a:rPr lang="en-US" dirty="0" smtClean="0">
                <a:ea typeface="Times New Roman" pitchFamily="-112" charset="0"/>
                <a:cs typeface="Times New Roman" pitchFamily="-112" charset="0"/>
              </a:rPr>
              <a:t>			            </a:t>
            </a:r>
            <a:r>
              <a:rPr lang="en-US" sz="2400" dirty="0" smtClean="0">
                <a:ea typeface="Times New Roman" pitchFamily="-112" charset="0"/>
                <a:cs typeface="Times New Roman" pitchFamily="-112" charset="0"/>
              </a:rPr>
              <a:t>Combine 12 and 7</a:t>
            </a:r>
          </a:p>
        </p:txBody>
      </p:sp>
      <p:sp>
        <p:nvSpPr>
          <p:cNvPr id="23" name="Action Button: Forward or Next 22">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Action Button: Back or Previous 2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39"/>
                                        </p:tgtEl>
                                        <p:attrNameLst>
                                          <p:attrName>style.visibility</p:attrName>
                                        </p:attrNameLst>
                                      </p:cBhvr>
                                      <p:to>
                                        <p:strVal val="visible"/>
                                      </p:to>
                                    </p:set>
                                    <p:animEffect transition="in" filter="wipe(left)">
                                      <p:cBhvr>
                                        <p:cTn id="7" dur="500"/>
                                        <p:tgtEl>
                                          <p:spTgt spid="1249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940"/>
                                        </p:tgtEl>
                                        <p:attrNameLst>
                                          <p:attrName>style.visibility</p:attrName>
                                        </p:attrNameLst>
                                      </p:cBhvr>
                                      <p:to>
                                        <p:strVal val="visible"/>
                                      </p:to>
                                    </p:set>
                                    <p:animEffect transition="in" filter="wipe(left)">
                                      <p:cBhvr>
                                        <p:cTn id="11" dur="500"/>
                                        <p:tgtEl>
                                          <p:spTgt spid="124940"/>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24935"/>
                                        </p:tgtEl>
                                        <p:attrNameLst>
                                          <p:attrName>style.visibility</p:attrName>
                                        </p:attrNameLst>
                                      </p:cBhvr>
                                      <p:to>
                                        <p:strVal val="visible"/>
                                      </p:to>
                                    </p:set>
                                    <p:animEffect transition="in" filter="box(out)">
                                      <p:cBhvr>
                                        <p:cTn id="15" dur="500"/>
                                        <p:tgtEl>
                                          <p:spTgt spid="1249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4932">
                                            <p:txEl>
                                              <p:pRg st="0" end="0"/>
                                            </p:txEl>
                                          </p:spTgt>
                                        </p:tgtEl>
                                        <p:attrNameLst>
                                          <p:attrName>style.visibility</p:attrName>
                                        </p:attrNameLst>
                                      </p:cBhvr>
                                      <p:to>
                                        <p:strVal val="visible"/>
                                      </p:to>
                                    </p:set>
                                    <p:animEffect transition="in" filter="wipe(left)">
                                      <p:cBhvr>
                                        <p:cTn id="19" dur="500"/>
                                        <p:tgtEl>
                                          <p:spTgt spid="12493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wipe(left)">
                                      <p:cBhvr>
                                        <p:cTn id="30" dur="500"/>
                                        <p:tgtEl>
                                          <p:spTgt spid="1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wipe(left)">
                                      <p:cBhvr>
                                        <p:cTn id="4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build="p" autoUpdateAnimBg="0" advAuto="0"/>
      <p:bldP spid="124940" grpId="0" autoUpdateAnimBg="0"/>
      <p:bldP spid="13" grpId="0"/>
      <p:bldP spid="15" grpId="0" build="p" autoUpdateAnimBg="0"/>
      <p:bldP spid="16" grpId="0" build="p" autoUpdateAnimBg="0"/>
      <p:bldP spid="18" grpId="0"/>
      <p:bldP spid="19" grpId="0"/>
      <p:bldP spid="20"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8195" name="Rectangle 3"/>
          <p:cNvSpPr>
            <a:spLocks noChangeArrowheads="1"/>
          </p:cNvSpPr>
          <p:nvPr/>
        </p:nvSpPr>
        <p:spPr bwMode="auto">
          <a:xfrm>
            <a:off x="876300" y="1214735"/>
            <a:ext cx="7705725" cy="461665"/>
          </a:xfrm>
          <a:prstGeom prst="rect">
            <a:avLst/>
          </a:prstGeom>
          <a:noFill/>
          <a:ln w="9525">
            <a:noFill/>
            <a:miter lim="800000"/>
            <a:headEnd/>
            <a:tailEnd/>
          </a:ln>
        </p:spPr>
        <p:txBody>
          <a:bodyPr>
            <a:prstTxWarp prst="textNoShape">
              <a:avLst/>
            </a:prstTxWarp>
            <a:spAutoFit/>
          </a:bodyPr>
          <a:lstStyle/>
          <a:p>
            <a:pPr>
              <a:spcBef>
                <a:spcPct val="20000"/>
              </a:spcBef>
            </a:pPr>
            <a:r>
              <a:rPr lang="en-US" sz="2400" b="1" dirty="0">
                <a:solidFill>
                  <a:srgbClr val="00539D"/>
                </a:solidFill>
                <a:ea typeface="Times New Roman" pitchFamily="-112" charset="0"/>
                <a:cs typeface="Times New Roman" pitchFamily="-112" charset="0"/>
              </a:rPr>
              <a:t>Evaluate </a:t>
            </a:r>
            <a:r>
              <a:rPr lang="en-US" sz="2400" b="1" i="1" dirty="0" err="1">
                <a:solidFill>
                  <a:srgbClr val="00539D"/>
                </a:solidFill>
                <a:ea typeface="Times New Roman" pitchFamily="-112" charset="0"/>
                <a:cs typeface="Times New Roman" pitchFamily="-112" charset="0"/>
              </a:rPr>
              <a:t>q</a:t>
            </a:r>
            <a:r>
              <a:rPr lang="en-US" sz="2400" b="1" dirty="0">
                <a:solidFill>
                  <a:srgbClr val="00539D"/>
                </a:solidFill>
                <a:ea typeface="Times New Roman" pitchFamily="-112" charset="0"/>
                <a:cs typeface="Times New Roman" pitchFamily="-112" charset="0"/>
              </a:rPr>
              <a:t> –</a:t>
            </a:r>
            <a:r>
              <a:rPr lang="en-US" sz="2400" b="1" i="1" dirty="0">
                <a:solidFill>
                  <a:srgbClr val="00539D"/>
                </a:solidFill>
                <a:ea typeface="Times New Roman" pitchFamily="-112" charset="0"/>
                <a:cs typeface="Times New Roman" pitchFamily="-112" charset="0"/>
              </a:rPr>
              <a:t> p</a:t>
            </a:r>
            <a:r>
              <a:rPr lang="en-US" sz="2400" b="1" baseline="40000" dirty="0">
                <a:solidFill>
                  <a:srgbClr val="00539D"/>
                </a:solidFill>
                <a:ea typeface="Times New Roman" pitchFamily="-112" charset="0"/>
                <a:cs typeface="Times New Roman" pitchFamily="-112" charset="0"/>
              </a:rPr>
              <a:t>2</a:t>
            </a:r>
            <a:r>
              <a:rPr lang="en-US" sz="2400" b="1" dirty="0" smtClean="0">
                <a:solidFill>
                  <a:srgbClr val="00539D"/>
                </a:solidFill>
                <a:ea typeface="Times New Roman" pitchFamily="-112" charset="0"/>
                <a:cs typeface="Times New Roman" pitchFamily="-112" charset="0"/>
              </a:rPr>
              <a:t>       if </a:t>
            </a:r>
            <a:r>
              <a:rPr lang="en-US" sz="2400" b="1" i="1" dirty="0" err="1">
                <a:solidFill>
                  <a:srgbClr val="00539D"/>
                </a:solidFill>
                <a:ea typeface="Times New Roman" pitchFamily="-112" charset="0"/>
                <a:cs typeface="Times New Roman" pitchFamily="-112" charset="0"/>
              </a:rPr>
              <a:t>p</a:t>
            </a:r>
            <a:r>
              <a:rPr lang="en-US" sz="2400" b="1" dirty="0">
                <a:solidFill>
                  <a:srgbClr val="00539D"/>
                </a:solidFill>
                <a:ea typeface="Times New Roman" pitchFamily="-112" charset="0"/>
                <a:cs typeface="Times New Roman" pitchFamily="-112" charset="0"/>
              </a:rPr>
              <a:t> = 6, </a:t>
            </a:r>
            <a:r>
              <a:rPr lang="en-US" sz="2400" b="1" i="1" dirty="0" err="1">
                <a:solidFill>
                  <a:srgbClr val="00539D"/>
                </a:solidFill>
                <a:ea typeface="Times New Roman" pitchFamily="-112" charset="0"/>
                <a:cs typeface="Times New Roman" pitchFamily="-112" charset="0"/>
              </a:rPr>
              <a:t>q</a:t>
            </a:r>
            <a:r>
              <a:rPr lang="en-US" sz="2400" b="1" dirty="0">
                <a:solidFill>
                  <a:srgbClr val="00539D"/>
                </a:solidFill>
                <a:ea typeface="Times New Roman" pitchFamily="-112" charset="0"/>
                <a:cs typeface="Times New Roman" pitchFamily="-112" charset="0"/>
              </a:rPr>
              <a:t> = –3, and </a:t>
            </a:r>
            <a:r>
              <a:rPr lang="en-US" sz="2400" b="1" i="1" dirty="0" err="1">
                <a:solidFill>
                  <a:srgbClr val="00539D"/>
                </a:solidFill>
                <a:ea typeface="Times New Roman" pitchFamily="-112" charset="0"/>
                <a:cs typeface="Times New Roman" pitchFamily="-112" charset="0"/>
              </a:rPr>
              <a:t>r</a:t>
            </a:r>
            <a:r>
              <a:rPr lang="en-US" sz="2400" b="1" dirty="0">
                <a:solidFill>
                  <a:srgbClr val="00539D"/>
                </a:solidFill>
                <a:ea typeface="Times New Roman" pitchFamily="-112" charset="0"/>
                <a:cs typeface="Times New Roman" pitchFamily="-112" charset="0"/>
              </a:rPr>
              <a:t> = –7.</a:t>
            </a:r>
            <a:endParaRPr lang="en-US" sz="2400" i="1" dirty="0">
              <a:solidFill>
                <a:srgbClr val="000000"/>
              </a:solidFill>
              <a:ea typeface="Times New Roman" pitchFamily="-112" charset="0"/>
              <a:cs typeface="Times New Roman" pitchFamily="-112" charset="0"/>
            </a:endParaRPr>
          </a:p>
        </p:txBody>
      </p:sp>
      <p:pic>
        <p:nvPicPr>
          <p:cNvPr id="177159" name="Picture 8" descr="LH_1-5"/>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648201" name="Picture 9" descr="EXAMPLEhead"/>
          <p:cNvPicPr>
            <a:picLocks noChangeAspect="1" noChangeArrowheads="1"/>
          </p:cNvPicPr>
          <p:nvPr/>
        </p:nvPicPr>
        <p:blipFill>
          <a:blip r:embed="rId5"/>
          <a:srcRect/>
          <a:stretch>
            <a:fillRect/>
          </a:stretch>
        </p:blipFill>
        <p:spPr bwMode="auto">
          <a:xfrm>
            <a:off x="412750" y="701675"/>
            <a:ext cx="2133600" cy="549275"/>
          </a:xfrm>
          <a:prstGeom prst="rect">
            <a:avLst/>
          </a:prstGeom>
          <a:noFill/>
          <a:ln w="9525">
            <a:noFill/>
            <a:miter lim="800000"/>
            <a:headEnd/>
            <a:tailEnd/>
          </a:ln>
        </p:spPr>
      </p:pic>
      <p:sp>
        <p:nvSpPr>
          <p:cNvPr id="648202" name="Text Box 10"/>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dirty="0">
                <a:solidFill>
                  <a:srgbClr val="E01B22"/>
                </a:solidFill>
              </a:rPr>
              <a:t>Evaluate Algebraic Expressions</a:t>
            </a:r>
          </a:p>
        </p:txBody>
      </p:sp>
      <p:pic>
        <p:nvPicPr>
          <p:cNvPr id="648203" name="Picture 11" descr="Example6"/>
          <p:cNvPicPr>
            <a:picLocks noChangeAspect="1" noChangeArrowheads="1"/>
          </p:cNvPicPr>
          <p:nvPr/>
        </p:nvPicPr>
        <p:blipFill>
          <a:blip r:embed="rId6"/>
          <a:srcRect/>
          <a:stretch>
            <a:fillRect/>
          </a:stretch>
        </p:blipFill>
        <p:spPr bwMode="auto">
          <a:xfrm>
            <a:off x="420688" y="1250950"/>
            <a:ext cx="457200" cy="457200"/>
          </a:xfrm>
          <a:prstGeom prst="rect">
            <a:avLst/>
          </a:prstGeom>
          <a:noFill/>
          <a:ln w="9525">
            <a:noFill/>
            <a:miter lim="800000"/>
            <a:headEnd/>
            <a:tailEnd/>
          </a:ln>
        </p:spPr>
      </p:pic>
      <p:sp>
        <p:nvSpPr>
          <p:cNvPr id="13" name="TextBox 12"/>
          <p:cNvSpPr txBox="1"/>
          <p:nvPr/>
        </p:nvSpPr>
        <p:spPr>
          <a:xfrm>
            <a:off x="457200" y="2286000"/>
            <a:ext cx="2451100" cy="461665"/>
          </a:xfrm>
          <a:prstGeom prst="rect">
            <a:avLst/>
          </a:prstGeom>
          <a:noFill/>
        </p:spPr>
        <p:txBody>
          <a:bodyPr wrap="square" rtlCol="0">
            <a:spAutoFit/>
          </a:bodyPr>
          <a:lstStyle/>
          <a:p>
            <a:r>
              <a:rPr lang="en-US" sz="2400" b="1" i="1" u="sng" dirty="0" smtClean="0"/>
              <a:t>New School</a:t>
            </a:r>
            <a:endParaRPr lang="en-US" sz="2400" b="1" i="1" u="sng" dirty="0"/>
          </a:p>
        </p:txBody>
      </p:sp>
      <p:sp>
        <p:nvSpPr>
          <p:cNvPr id="14" name="Text Box 5"/>
          <p:cNvSpPr txBox="1">
            <a:spLocks noChangeArrowheads="1"/>
          </p:cNvSpPr>
          <p:nvPr/>
        </p:nvSpPr>
        <p:spPr bwMode="auto">
          <a:xfrm>
            <a:off x="504825" y="3048000"/>
            <a:ext cx="8077200" cy="461665"/>
          </a:xfrm>
          <a:prstGeom prst="rect">
            <a:avLst/>
          </a:prstGeom>
          <a:noFill/>
          <a:ln w="9525">
            <a:noFill/>
            <a:miter lim="800000"/>
            <a:headEnd/>
            <a:tailEnd/>
          </a:ln>
        </p:spPr>
        <p:txBody>
          <a:bodyPr>
            <a:prstTxWarp prst="textNoShape">
              <a:avLst/>
            </a:prstTxWarp>
            <a:spAutoFit/>
          </a:bodyPr>
          <a:lstStyle/>
          <a:p>
            <a:pPr marL="342900">
              <a:spcBef>
                <a:spcPct val="20000"/>
              </a:spcBef>
              <a:tabLst>
                <a:tab pos="1371600" algn="l"/>
                <a:tab pos="3657600" algn="l"/>
              </a:tabLst>
            </a:pPr>
            <a:r>
              <a:rPr lang="en-US" sz="2400" i="1" dirty="0" err="1" smtClean="0">
                <a:solidFill>
                  <a:srgbClr val="E01B22"/>
                </a:solidFill>
              </a:rPr>
              <a:t>q</a:t>
            </a:r>
            <a:r>
              <a:rPr lang="en-US" sz="2400" dirty="0" smtClean="0">
                <a:solidFill>
                  <a:srgbClr val="000000"/>
                </a:solidFill>
              </a:rPr>
              <a:t> – </a:t>
            </a:r>
            <a:r>
              <a:rPr lang="en-US" sz="2400" i="1" dirty="0" smtClean="0">
                <a:solidFill>
                  <a:srgbClr val="339966"/>
                </a:solidFill>
              </a:rPr>
              <a:t>p</a:t>
            </a:r>
            <a:r>
              <a:rPr lang="en-US" sz="2400" baseline="40000" dirty="0" smtClean="0">
                <a:solidFill>
                  <a:srgbClr val="339966"/>
                </a:solidFill>
              </a:rPr>
              <a:t>2	   </a:t>
            </a:r>
            <a:r>
              <a:rPr lang="en-US" sz="2400" dirty="0" smtClean="0">
                <a:solidFill>
                  <a:srgbClr val="000000"/>
                </a:solidFill>
              </a:rPr>
              <a:t>=</a:t>
            </a:r>
            <a:r>
              <a:rPr lang="en-US" sz="2400" dirty="0" smtClean="0">
                <a:ea typeface="Times New Roman" pitchFamily="-112" charset="0"/>
                <a:cs typeface="Times New Roman" pitchFamily="-112" charset="0"/>
              </a:rPr>
              <a:t>	</a:t>
            </a:r>
          </a:p>
        </p:txBody>
      </p:sp>
      <p:sp>
        <p:nvSpPr>
          <p:cNvPr id="15" name="Rectangle 5"/>
          <p:cNvSpPr>
            <a:spLocks noChangeArrowheads="1"/>
          </p:cNvSpPr>
          <p:nvPr/>
        </p:nvSpPr>
        <p:spPr bwMode="auto">
          <a:xfrm>
            <a:off x="2908300" y="6248400"/>
            <a:ext cx="2667000" cy="461665"/>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sz="2400" b="1" dirty="0">
                <a:solidFill>
                  <a:srgbClr val="00539D"/>
                </a:solidFill>
              </a:rPr>
              <a:t>Answer:</a:t>
            </a:r>
            <a:r>
              <a:rPr lang="en-US" sz="2400" dirty="0">
                <a:solidFill>
                  <a:srgbClr val="E01B22"/>
                </a:solidFill>
              </a:rPr>
              <a:t> 	–39</a:t>
            </a:r>
          </a:p>
        </p:txBody>
      </p:sp>
      <p:sp>
        <p:nvSpPr>
          <p:cNvPr id="18" name="TextBox 17"/>
          <p:cNvSpPr txBox="1"/>
          <p:nvPr/>
        </p:nvSpPr>
        <p:spPr>
          <a:xfrm>
            <a:off x="457200" y="3733800"/>
            <a:ext cx="8124825" cy="461665"/>
          </a:xfrm>
          <a:prstGeom prst="rect">
            <a:avLst/>
          </a:prstGeom>
          <a:noFill/>
        </p:spPr>
        <p:txBody>
          <a:bodyPr wrap="square" rtlCol="0">
            <a:spAutoFit/>
          </a:bodyPr>
          <a:lstStyle/>
          <a:p>
            <a:pPr marL="342900">
              <a:spcBef>
                <a:spcPct val="20000"/>
              </a:spcBef>
              <a:tabLst>
                <a:tab pos="1371600" algn="l"/>
                <a:tab pos="3657600" algn="l"/>
              </a:tabLst>
            </a:pPr>
            <a:r>
              <a:rPr lang="en-US" sz="2400" dirty="0" smtClean="0">
                <a:solidFill>
                  <a:srgbClr val="E01B22"/>
                </a:solidFill>
              </a:rPr>
              <a:t>3</a:t>
            </a:r>
            <a:r>
              <a:rPr lang="en-US" sz="2400" dirty="0" smtClean="0">
                <a:solidFill>
                  <a:srgbClr val="000000"/>
                </a:solidFill>
              </a:rPr>
              <a:t> – </a:t>
            </a:r>
            <a:r>
              <a:rPr lang="en-US" sz="2400" dirty="0" smtClean="0">
                <a:solidFill>
                  <a:srgbClr val="339966"/>
                </a:solidFill>
              </a:rPr>
              <a:t>6</a:t>
            </a:r>
            <a:r>
              <a:rPr lang="en-US" sz="2400" baseline="40000" dirty="0" smtClean="0">
                <a:solidFill>
                  <a:srgbClr val="339966"/>
                </a:solidFill>
              </a:rPr>
              <a:t>2</a:t>
            </a:r>
            <a:r>
              <a:rPr lang="en-US" sz="2400" dirty="0" smtClean="0">
                <a:ea typeface="Times New Roman" pitchFamily="-112" charset="0"/>
                <a:cs typeface="Times New Roman" pitchFamily="-112" charset="0"/>
              </a:rPr>
              <a:t>	  =         </a:t>
            </a:r>
            <a:r>
              <a:rPr lang="en-US" sz="2400" dirty="0" smtClean="0">
                <a:solidFill>
                  <a:srgbClr val="000000"/>
                </a:solidFill>
              </a:rPr>
              <a:t>Replace </a:t>
            </a:r>
            <a:r>
              <a:rPr lang="en-US" sz="2400" i="1" dirty="0" err="1" smtClean="0">
                <a:solidFill>
                  <a:srgbClr val="000000"/>
                </a:solidFill>
              </a:rPr>
              <a:t>q</a:t>
            </a:r>
            <a:r>
              <a:rPr lang="en-US" sz="2400" dirty="0" smtClean="0">
                <a:solidFill>
                  <a:srgbClr val="000000"/>
                </a:solidFill>
              </a:rPr>
              <a:t> with –3 and </a:t>
            </a:r>
            <a:r>
              <a:rPr lang="en-US" sz="2400" i="1" dirty="0" err="1" smtClean="0">
                <a:solidFill>
                  <a:srgbClr val="000000"/>
                </a:solidFill>
              </a:rPr>
              <a:t>p</a:t>
            </a:r>
            <a:r>
              <a:rPr lang="en-US" sz="2400" dirty="0" smtClean="0">
                <a:solidFill>
                  <a:srgbClr val="000000"/>
                </a:solidFill>
              </a:rPr>
              <a:t> with 6</a:t>
            </a:r>
            <a:r>
              <a:rPr lang="en-US" sz="2400" dirty="0" smtClean="0">
                <a:ea typeface="Times New Roman" pitchFamily="-112" charset="0"/>
                <a:cs typeface="Times New Roman" pitchFamily="-112" charset="0"/>
              </a:rPr>
              <a:t>.</a:t>
            </a:r>
          </a:p>
        </p:txBody>
      </p:sp>
      <p:sp>
        <p:nvSpPr>
          <p:cNvPr id="19" name="TextBox 18"/>
          <p:cNvSpPr txBox="1"/>
          <p:nvPr/>
        </p:nvSpPr>
        <p:spPr>
          <a:xfrm>
            <a:off x="420688" y="4572000"/>
            <a:ext cx="8161337" cy="461665"/>
          </a:xfrm>
          <a:prstGeom prst="rect">
            <a:avLst/>
          </a:prstGeom>
          <a:noFill/>
        </p:spPr>
        <p:txBody>
          <a:bodyPr wrap="square" rtlCol="0">
            <a:spAutoFit/>
          </a:bodyPr>
          <a:lstStyle/>
          <a:p>
            <a:pPr marL="342900">
              <a:spcBef>
                <a:spcPct val="20000"/>
              </a:spcBef>
              <a:tabLst>
                <a:tab pos="1371600" algn="l"/>
                <a:tab pos="3657600" algn="l"/>
              </a:tabLst>
            </a:pPr>
            <a:r>
              <a:rPr lang="en-US" sz="2400" dirty="0" smtClean="0">
                <a:solidFill>
                  <a:srgbClr val="FF0000"/>
                </a:solidFill>
              </a:rPr>
              <a:t>–3 – 36 </a:t>
            </a:r>
            <a:r>
              <a:rPr lang="en-US" sz="2400" dirty="0" smtClean="0">
                <a:solidFill>
                  <a:srgbClr val="FF0000"/>
                </a:solidFill>
                <a:ea typeface="Times New Roman" pitchFamily="-112" charset="0"/>
                <a:cs typeface="Times New Roman" pitchFamily="-112" charset="0"/>
              </a:rPr>
              <a:t>   </a:t>
            </a:r>
            <a:r>
              <a:rPr lang="en-US" sz="2400" dirty="0" smtClean="0">
                <a:ea typeface="Times New Roman" pitchFamily="-112" charset="0"/>
                <a:cs typeface="Times New Roman" pitchFamily="-112" charset="0"/>
              </a:rPr>
              <a:t>=         Both integers are negative, combine them.</a:t>
            </a:r>
          </a:p>
        </p:txBody>
      </p:sp>
      <p:sp>
        <p:nvSpPr>
          <p:cNvPr id="20" name="TextBox 19"/>
          <p:cNvSpPr txBox="1"/>
          <p:nvPr/>
        </p:nvSpPr>
        <p:spPr>
          <a:xfrm>
            <a:off x="412750" y="5181600"/>
            <a:ext cx="8121650" cy="461665"/>
          </a:xfrm>
          <a:prstGeom prst="rect">
            <a:avLst/>
          </a:prstGeom>
          <a:noFill/>
        </p:spPr>
        <p:txBody>
          <a:bodyPr wrap="square" rtlCol="0">
            <a:spAutoFit/>
          </a:bodyPr>
          <a:lstStyle/>
          <a:p>
            <a:r>
              <a:rPr lang="en-US" dirty="0" smtClean="0">
                <a:ea typeface="Times New Roman" pitchFamily="-112" charset="0"/>
                <a:cs typeface="Times New Roman" pitchFamily="-112" charset="0"/>
              </a:rPr>
              <a:t>	 		</a:t>
            </a:r>
            <a:r>
              <a:rPr lang="en-US" sz="2400" dirty="0" smtClean="0">
                <a:ea typeface="Times New Roman" pitchFamily="-112" charset="0"/>
                <a:cs typeface="Times New Roman" pitchFamily="-112" charset="0"/>
              </a:rPr>
              <a:t>  =         -3 combined with -36.</a:t>
            </a:r>
          </a:p>
        </p:txBody>
      </p:sp>
      <p:sp>
        <p:nvSpPr>
          <p:cNvPr id="23" name="Action Button: Forward or Next 22">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Action Button: Back or Previous 2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8201"/>
                                        </p:tgtEl>
                                        <p:attrNameLst>
                                          <p:attrName>style.visibility</p:attrName>
                                        </p:attrNameLst>
                                      </p:cBhvr>
                                      <p:to>
                                        <p:strVal val="visible"/>
                                      </p:to>
                                    </p:set>
                                    <p:animEffect transition="in" filter="wipe(left)">
                                      <p:cBhvr>
                                        <p:cTn id="7" dur="500"/>
                                        <p:tgtEl>
                                          <p:spTgt spid="64820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48202"/>
                                        </p:tgtEl>
                                        <p:attrNameLst>
                                          <p:attrName>style.visibility</p:attrName>
                                        </p:attrNameLst>
                                      </p:cBhvr>
                                      <p:to>
                                        <p:strVal val="visible"/>
                                      </p:to>
                                    </p:set>
                                    <p:animEffect transition="in" filter="wipe(left)">
                                      <p:cBhvr>
                                        <p:cTn id="11" dur="500"/>
                                        <p:tgtEl>
                                          <p:spTgt spid="648202"/>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648203"/>
                                        </p:tgtEl>
                                        <p:attrNameLst>
                                          <p:attrName>style.visibility</p:attrName>
                                        </p:attrNameLst>
                                      </p:cBhvr>
                                      <p:to>
                                        <p:strVal val="visible"/>
                                      </p:to>
                                    </p:set>
                                    <p:animEffect transition="in" filter="box(out)">
                                      <p:cBhvr>
                                        <p:cTn id="15" dur="500"/>
                                        <p:tgtEl>
                                          <p:spTgt spid="6482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48195">
                                            <p:txEl>
                                              <p:pRg st="0" end="0"/>
                                            </p:txEl>
                                          </p:spTgt>
                                        </p:tgtEl>
                                        <p:attrNameLst>
                                          <p:attrName>style.visibility</p:attrName>
                                        </p:attrNameLst>
                                      </p:cBhvr>
                                      <p:to>
                                        <p:strVal val="visible"/>
                                      </p:to>
                                    </p:set>
                                    <p:animEffect transition="in" filter="wipe(left)">
                                      <p:cBhvr>
                                        <p:cTn id="19" dur="500"/>
                                        <p:tgtEl>
                                          <p:spTgt spid="64819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accel="50000" decel="5000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50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animEffect transition="in" filter="wipe(left)">
                                      <p:cBhvr>
                                        <p:cTn id="4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5" grpId="0" build="p" autoUpdateAnimBg="0" advAuto="0"/>
      <p:bldP spid="648202" grpId="0" autoUpdateAnimBg="0"/>
      <p:bldP spid="13" grpId="0"/>
      <p:bldP spid="14" grpId="0" build="p" autoUpdateAnimBg="0"/>
      <p:bldP spid="15" grpId="0" build="p" autoUpdateAnimBg="0"/>
      <p:bldP spid="18" grpId="0"/>
      <p:bldP spid="19" grpId="0"/>
      <p:bldP spid="20"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3"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14693" name="Oval 5"/>
          <p:cNvSpPr>
            <a:spLocks noChangeArrowheads="1"/>
          </p:cNvSpPr>
          <p:nvPr/>
        </p:nvSpPr>
        <p:spPr bwMode="auto">
          <a:xfrm>
            <a:off x="914400" y="3252788"/>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14694" name="TPAnswers"/>
          <p:cNvSpPr>
            <a:spLocks noChangeArrowheads="1"/>
          </p:cNvSpPr>
          <p:nvPr>
            <p:custDataLst>
              <p:tags r:id="rId3"/>
            </p:custDataLst>
          </p:nvPr>
        </p:nvSpPr>
        <p:spPr bwMode="auto">
          <a:xfrm>
            <a:off x="914400" y="2209800"/>
            <a:ext cx="2790825" cy="340893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sz="2400" b="1" dirty="0">
                <a:solidFill>
                  <a:srgbClr val="00539D"/>
                </a:solidFill>
                <a:sym typeface="Arial" pitchFamily="-112" charset="0"/>
              </a:rPr>
              <a:t>A.</a:t>
            </a:r>
            <a:r>
              <a:rPr lang="pt-BR" sz="2400" b="1" dirty="0">
                <a:sym typeface="Arial" pitchFamily="-112" charset="0"/>
              </a:rPr>
              <a:t>	–6</a:t>
            </a:r>
          </a:p>
          <a:p>
            <a:pPr marL="533400" indent="-533400">
              <a:spcBef>
                <a:spcPct val="83000"/>
              </a:spcBef>
              <a:spcAft>
                <a:spcPct val="83000"/>
              </a:spcAft>
              <a:buClr>
                <a:srgbClr val="00539D"/>
              </a:buClr>
            </a:pPr>
            <a:r>
              <a:rPr lang="pt-BR" sz="2400" b="1" dirty="0">
                <a:solidFill>
                  <a:srgbClr val="00539D"/>
                </a:solidFill>
                <a:sym typeface="Arial" pitchFamily="-112" charset="0"/>
              </a:rPr>
              <a:t>B.</a:t>
            </a:r>
            <a:r>
              <a:rPr lang="pt-BR" sz="2400" b="1" dirty="0">
                <a:sym typeface="Arial" pitchFamily="-112" charset="0"/>
              </a:rPr>
              <a:t>	–4</a:t>
            </a:r>
          </a:p>
          <a:p>
            <a:pPr marL="533400" indent="-533400">
              <a:spcBef>
                <a:spcPct val="83000"/>
              </a:spcBef>
              <a:spcAft>
                <a:spcPct val="83000"/>
              </a:spcAft>
              <a:buClr>
                <a:srgbClr val="00539D"/>
              </a:buClr>
            </a:pPr>
            <a:r>
              <a:rPr lang="pt-BR" sz="2400" b="1" dirty="0">
                <a:solidFill>
                  <a:srgbClr val="00539D"/>
                </a:solidFill>
                <a:sym typeface="Arial" pitchFamily="-112" charset="0"/>
              </a:rPr>
              <a:t>C.</a:t>
            </a:r>
            <a:r>
              <a:rPr lang="pt-BR" sz="2400" b="1" dirty="0">
                <a:sym typeface="Arial" pitchFamily="-112" charset="0"/>
              </a:rPr>
              <a:t>	–1</a:t>
            </a:r>
          </a:p>
          <a:p>
            <a:pPr marL="533400" indent="-533400">
              <a:spcBef>
                <a:spcPct val="83000"/>
              </a:spcBef>
              <a:spcAft>
                <a:spcPct val="83000"/>
              </a:spcAft>
              <a:buClr>
                <a:srgbClr val="00539D"/>
              </a:buClr>
            </a:pPr>
            <a:r>
              <a:rPr lang="pt-BR" sz="2400" b="1" dirty="0">
                <a:solidFill>
                  <a:srgbClr val="00539D"/>
                </a:solidFill>
                <a:sym typeface="Arial" pitchFamily="-112" charset="0"/>
              </a:rPr>
              <a:t>D.</a:t>
            </a:r>
            <a:r>
              <a:rPr lang="pt-BR" sz="2400" b="1" dirty="0">
                <a:sym typeface="Arial" pitchFamily="-112" charset="0"/>
              </a:rPr>
              <a:t>	3</a:t>
            </a:r>
          </a:p>
        </p:txBody>
      </p:sp>
      <p:sp>
        <p:nvSpPr>
          <p:cNvPr id="114695"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Find 3 – 7.</a:t>
            </a:r>
          </a:p>
        </p:txBody>
      </p:sp>
      <p:pic>
        <p:nvPicPr>
          <p:cNvPr id="114696"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14697" name="Picture 9" descr="Example1"/>
          <p:cNvPicPr>
            <a:picLocks noChangeAspect="1" noChangeArrowheads="1"/>
          </p:cNvPicPr>
          <p:nvPr/>
        </p:nvPicPr>
        <p:blipFill>
          <a:blip r:embed="rId7"/>
          <a:srcRect/>
          <a:stretch>
            <a:fillRect/>
          </a:stretch>
        </p:blipFill>
        <p:spPr bwMode="auto">
          <a:xfrm>
            <a:off x="420688" y="1495425"/>
            <a:ext cx="457200" cy="457200"/>
          </a:xfrm>
          <a:prstGeom prst="rect">
            <a:avLst/>
          </a:prstGeom>
          <a:noFill/>
          <a:ln w="9525">
            <a:noFill/>
            <a:miter lim="800000"/>
            <a:headEnd/>
            <a:tailEnd/>
          </a:ln>
        </p:spPr>
      </p:pic>
      <p:pic>
        <p:nvPicPr>
          <p:cNvPr id="158732" name="Picture 12" descr="LH_1-5"/>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box(out)">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5"/>
                                        </p:tgtEl>
                                        <p:attrNameLst>
                                          <p:attrName>style.visibility</p:attrName>
                                        </p:attrNameLst>
                                      </p:cBhvr>
                                      <p:to>
                                        <p:strVal val="visible"/>
                                      </p:to>
                                    </p:set>
                                    <p:animEffect transition="in" filter="wipe(left)">
                                      <p:cBhvr>
                                        <p:cTn id="15" dur="500"/>
                                        <p:tgtEl>
                                          <p:spTgt spid="11469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4"/>
                                        </p:tgtEl>
                                        <p:attrNameLst>
                                          <p:attrName>style.visibility</p:attrName>
                                        </p:attrNameLst>
                                      </p:cBhvr>
                                      <p:to>
                                        <p:strVal val="visible"/>
                                      </p:to>
                                    </p:set>
                                    <p:animEffect transition="in" filter="wipe(left)">
                                      <p:cBhvr>
                                        <p:cTn id="19" dur="500"/>
                                        <p:tgtEl>
                                          <p:spTgt spid="114694"/>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14693"/>
                                        </p:tgtEl>
                                        <p:attrNameLst>
                                          <p:attrName>style.visibility</p:attrName>
                                        </p:attrNameLst>
                                      </p:cBhvr>
                                      <p:to>
                                        <p:strVal val="visible"/>
                                      </p:to>
                                    </p:set>
                                    <p:animEffect transition="in" filter="box(in)">
                                      <p:cBhvr>
                                        <p:cTn id="24" dur="500"/>
                                        <p:tgtEl>
                                          <p:spTgt spid="114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nimBg="1"/>
      <p:bldP spid="114694" grpId="0" autoUpdateAnimBg="0"/>
      <p:bldP spid="114695" grpId="0"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20" name="TPAnswers"/>
          <p:cNvSpPr>
            <a:spLocks noGrp="1" noChangeArrowheads="1"/>
          </p:cNvSpPr>
          <p:nvPr>
            <p:ph type="body" idx="1"/>
            <p:custDataLst>
              <p:tags r:id="rId2"/>
            </p:custDataLst>
          </p:nvPr>
        </p:nvSpPr>
        <p:spPr bwMode="hidden">
          <a:xfrm>
            <a:off x="6324600" y="39624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117765" name="Oval 5"/>
          <p:cNvSpPr>
            <a:spLocks noChangeArrowheads="1"/>
          </p:cNvSpPr>
          <p:nvPr/>
        </p:nvSpPr>
        <p:spPr bwMode="auto">
          <a:xfrm>
            <a:off x="875592" y="4408952"/>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17766" name="TPAnswers"/>
          <p:cNvSpPr>
            <a:spLocks noChangeArrowheads="1"/>
          </p:cNvSpPr>
          <p:nvPr>
            <p:custDataLst>
              <p:tags r:id="rId3"/>
            </p:custDataLst>
          </p:nvPr>
        </p:nvSpPr>
        <p:spPr bwMode="auto">
          <a:xfrm>
            <a:off x="914400" y="2209800"/>
            <a:ext cx="2790825" cy="3638550"/>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4</a:t>
            </a:r>
          </a:p>
          <a:p>
            <a:pPr marL="533400" indent="-533400">
              <a:lnSpc>
                <a:spcPct val="100000"/>
              </a:lnSpc>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2</a:t>
            </a:r>
          </a:p>
          <a:p>
            <a:pPr marL="533400" indent="-533400">
              <a:lnSpc>
                <a:spcPct val="100000"/>
              </a:lnSpc>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–4</a:t>
            </a:r>
          </a:p>
          <a:p>
            <a:pPr marL="533400" indent="-533400">
              <a:lnSpc>
                <a:spcPct val="100000"/>
              </a:lnSpc>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–8</a:t>
            </a:r>
          </a:p>
        </p:txBody>
      </p:sp>
      <p:sp>
        <p:nvSpPr>
          <p:cNvPr id="117767"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Find –6 – 2.</a:t>
            </a:r>
          </a:p>
        </p:txBody>
      </p:sp>
      <p:pic>
        <p:nvPicPr>
          <p:cNvPr id="117768"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17769" name="Picture 9" descr="Example2"/>
          <p:cNvPicPr>
            <a:picLocks noChangeAspect="1" noChangeArrowheads="1"/>
          </p:cNvPicPr>
          <p:nvPr/>
        </p:nvPicPr>
        <p:blipFill>
          <a:blip r:embed="rId7"/>
          <a:srcRect/>
          <a:stretch>
            <a:fillRect/>
          </a:stretch>
        </p:blipFill>
        <p:spPr bwMode="auto">
          <a:xfrm>
            <a:off x="420688" y="1495425"/>
            <a:ext cx="457200" cy="457200"/>
          </a:xfrm>
          <a:prstGeom prst="rect">
            <a:avLst/>
          </a:prstGeom>
          <a:noFill/>
          <a:ln w="9525">
            <a:noFill/>
            <a:miter lim="800000"/>
            <a:headEnd/>
            <a:tailEnd/>
          </a:ln>
        </p:spPr>
      </p:pic>
      <p:pic>
        <p:nvPicPr>
          <p:cNvPr id="162828" name="Picture 12" descr="LH_1-5"/>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box(out)">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67"/>
                                        </p:tgtEl>
                                        <p:attrNameLst>
                                          <p:attrName>style.visibility</p:attrName>
                                        </p:attrNameLst>
                                      </p:cBhvr>
                                      <p:to>
                                        <p:strVal val="visible"/>
                                      </p:to>
                                    </p:set>
                                    <p:animEffect transition="in" filter="wipe(left)">
                                      <p:cBhvr>
                                        <p:cTn id="15" dur="500"/>
                                        <p:tgtEl>
                                          <p:spTgt spid="11776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7766"/>
                                        </p:tgtEl>
                                        <p:attrNameLst>
                                          <p:attrName>style.visibility</p:attrName>
                                        </p:attrNameLst>
                                      </p:cBhvr>
                                      <p:to>
                                        <p:strVal val="visible"/>
                                      </p:to>
                                    </p:set>
                                    <p:animEffect transition="in" filter="wipe(left)">
                                      <p:cBhvr>
                                        <p:cTn id="19" dur="500"/>
                                        <p:tgtEl>
                                          <p:spTgt spid="11776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17765"/>
                                        </p:tgtEl>
                                        <p:attrNameLst>
                                          <p:attrName>style.visibility</p:attrName>
                                        </p:attrNameLst>
                                      </p:cBhvr>
                                      <p:to>
                                        <p:strVal val="visible"/>
                                      </p:to>
                                    </p:set>
                                    <p:animEffect transition="in" filter="box(in)">
                                      <p:cBhvr>
                                        <p:cTn id="24" dur="500"/>
                                        <p:tgtEl>
                                          <p:spTgt spid="117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animBg="1"/>
      <p:bldP spid="117766" grpId="0" autoUpdateAnimBg="0"/>
      <p:bldP spid="117767" grpId="0"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5"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120837" name="Oval 5"/>
          <p:cNvSpPr>
            <a:spLocks noChangeArrowheads="1"/>
          </p:cNvSpPr>
          <p:nvPr/>
        </p:nvSpPr>
        <p:spPr bwMode="auto">
          <a:xfrm>
            <a:off x="882608" y="4243388"/>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20838" name="TPAnswers"/>
          <p:cNvSpPr>
            <a:spLocks noChangeArrowheads="1"/>
          </p:cNvSpPr>
          <p:nvPr>
            <p:custDataLst>
              <p:tags r:id="rId3"/>
            </p:custDataLst>
          </p:nvPr>
        </p:nvSpPr>
        <p:spPr bwMode="auto">
          <a:xfrm>
            <a:off x="914400" y="2209800"/>
            <a:ext cx="2790825" cy="340893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sz="2400" b="1" dirty="0">
                <a:solidFill>
                  <a:srgbClr val="00539D"/>
                </a:solidFill>
                <a:sym typeface="Arial" pitchFamily="-112" charset="0"/>
              </a:rPr>
              <a:t>A.</a:t>
            </a:r>
            <a:r>
              <a:rPr lang="pt-BR" sz="2400" b="1" dirty="0">
                <a:sym typeface="Arial" pitchFamily="-112" charset="0"/>
              </a:rPr>
              <a:t>	9</a:t>
            </a:r>
          </a:p>
          <a:p>
            <a:pPr marL="533400" indent="-533400">
              <a:spcBef>
                <a:spcPct val="83000"/>
              </a:spcBef>
              <a:spcAft>
                <a:spcPct val="83000"/>
              </a:spcAft>
              <a:buClr>
                <a:srgbClr val="00539D"/>
              </a:buClr>
            </a:pPr>
            <a:r>
              <a:rPr lang="pt-BR" sz="2400" b="1" dirty="0">
                <a:solidFill>
                  <a:srgbClr val="00539D"/>
                </a:solidFill>
                <a:sym typeface="Arial" pitchFamily="-112" charset="0"/>
              </a:rPr>
              <a:t>B.</a:t>
            </a:r>
            <a:r>
              <a:rPr lang="pt-BR" sz="2400" b="1" dirty="0">
                <a:sym typeface="Arial" pitchFamily="-112" charset="0"/>
              </a:rPr>
              <a:t>	12</a:t>
            </a:r>
          </a:p>
          <a:p>
            <a:pPr marL="533400" indent="-533400">
              <a:spcBef>
                <a:spcPct val="83000"/>
              </a:spcBef>
              <a:spcAft>
                <a:spcPct val="83000"/>
              </a:spcAft>
              <a:buClr>
                <a:srgbClr val="00539D"/>
              </a:buClr>
            </a:pPr>
            <a:r>
              <a:rPr lang="pt-BR" sz="2400" b="1" dirty="0">
                <a:solidFill>
                  <a:srgbClr val="00539D"/>
                </a:solidFill>
                <a:sym typeface="Arial" pitchFamily="-112" charset="0"/>
              </a:rPr>
              <a:t>C.</a:t>
            </a:r>
            <a:r>
              <a:rPr lang="pt-BR" sz="2400" b="1" dirty="0">
                <a:sym typeface="Arial" pitchFamily="-112" charset="0"/>
              </a:rPr>
              <a:t>	18</a:t>
            </a:r>
          </a:p>
          <a:p>
            <a:pPr marL="533400" indent="-533400">
              <a:spcBef>
                <a:spcPct val="83000"/>
              </a:spcBef>
              <a:spcAft>
                <a:spcPct val="83000"/>
              </a:spcAft>
              <a:buClr>
                <a:srgbClr val="00539D"/>
              </a:buClr>
            </a:pPr>
            <a:r>
              <a:rPr lang="pt-BR" sz="2400" b="1" dirty="0">
                <a:solidFill>
                  <a:srgbClr val="00539D"/>
                </a:solidFill>
                <a:sym typeface="Arial" pitchFamily="-112" charset="0"/>
              </a:rPr>
              <a:t>D.</a:t>
            </a:r>
            <a:r>
              <a:rPr lang="pt-BR" sz="2400" b="1" dirty="0">
                <a:sym typeface="Arial" pitchFamily="-112" charset="0"/>
              </a:rPr>
              <a:t>	21</a:t>
            </a:r>
          </a:p>
        </p:txBody>
      </p:sp>
      <p:sp>
        <p:nvSpPr>
          <p:cNvPr id="120839"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Find 15 – (– 3).</a:t>
            </a:r>
          </a:p>
        </p:txBody>
      </p:sp>
      <p:pic>
        <p:nvPicPr>
          <p:cNvPr id="120840" name="Picture 8" descr="Example3"/>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pic>
        <p:nvPicPr>
          <p:cNvPr id="120841" name="Picture 9" descr="CheckProgress"/>
          <p:cNvPicPr>
            <a:picLocks noChangeAspect="1" noChangeArrowheads="1"/>
          </p:cNvPicPr>
          <p:nvPr/>
        </p:nvPicPr>
        <p:blipFill>
          <a:blip r:embed="rId7"/>
          <a:srcRect/>
          <a:stretch>
            <a:fillRect/>
          </a:stretch>
        </p:blipFill>
        <p:spPr bwMode="auto">
          <a:xfrm>
            <a:off x="342900" y="711200"/>
            <a:ext cx="4038600" cy="627063"/>
          </a:xfrm>
          <a:prstGeom prst="rect">
            <a:avLst/>
          </a:prstGeom>
          <a:noFill/>
          <a:ln w="9525">
            <a:noFill/>
            <a:miter lim="800000"/>
            <a:headEnd/>
            <a:tailEnd/>
          </a:ln>
        </p:spPr>
      </p:pic>
      <p:pic>
        <p:nvPicPr>
          <p:cNvPr id="166924" name="Picture 12" descr="LH_1-5"/>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20840"/>
                                        </p:tgtEl>
                                        <p:attrNameLst>
                                          <p:attrName>style.visibility</p:attrName>
                                        </p:attrNameLst>
                                      </p:cBhvr>
                                      <p:to>
                                        <p:strVal val="visible"/>
                                      </p:to>
                                    </p:set>
                                    <p:animEffect transition="in" filter="box(out)">
                                      <p:cBhvr>
                                        <p:cTn id="11" dur="500"/>
                                        <p:tgtEl>
                                          <p:spTgt spid="12084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9"/>
                                        </p:tgtEl>
                                        <p:attrNameLst>
                                          <p:attrName>style.visibility</p:attrName>
                                        </p:attrNameLst>
                                      </p:cBhvr>
                                      <p:to>
                                        <p:strVal val="visible"/>
                                      </p:to>
                                    </p:set>
                                    <p:animEffect transition="in" filter="wipe(left)">
                                      <p:cBhvr>
                                        <p:cTn id="15" dur="500"/>
                                        <p:tgtEl>
                                          <p:spTgt spid="12083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8"/>
                                        </p:tgtEl>
                                        <p:attrNameLst>
                                          <p:attrName>style.visibility</p:attrName>
                                        </p:attrNameLst>
                                      </p:cBhvr>
                                      <p:to>
                                        <p:strVal val="visible"/>
                                      </p:to>
                                    </p:set>
                                    <p:animEffect transition="in" filter="wipe(left)">
                                      <p:cBhvr>
                                        <p:cTn id="19" dur="500"/>
                                        <p:tgtEl>
                                          <p:spTgt spid="120838"/>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20837"/>
                                        </p:tgtEl>
                                        <p:attrNameLst>
                                          <p:attrName>style.visibility</p:attrName>
                                        </p:attrNameLst>
                                      </p:cBhvr>
                                      <p:to>
                                        <p:strVal val="visible"/>
                                      </p:to>
                                    </p:set>
                                    <p:animEffect transition="in" filter="box(in)">
                                      <p:cBhvr>
                                        <p:cTn id="24" dur="500"/>
                                        <p:tgtEl>
                                          <p:spTgt spid="120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nimBg="1"/>
      <p:bldP spid="120838" grpId="0" autoUpdateAnimBg="0"/>
      <p:bldP spid="120839" grpId="0"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1011"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23909" name="Oval 5"/>
          <p:cNvSpPr>
            <a:spLocks noChangeArrowheads="1"/>
          </p:cNvSpPr>
          <p:nvPr/>
        </p:nvSpPr>
        <p:spPr bwMode="auto">
          <a:xfrm>
            <a:off x="914400" y="4247444"/>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23910" name="TPAnswers"/>
          <p:cNvSpPr>
            <a:spLocks noChangeArrowheads="1"/>
          </p:cNvSpPr>
          <p:nvPr>
            <p:custDataLst>
              <p:tags r:id="rId3"/>
            </p:custDataLst>
          </p:nvPr>
        </p:nvSpPr>
        <p:spPr bwMode="auto">
          <a:xfrm>
            <a:off x="914400" y="2209800"/>
            <a:ext cx="2790825" cy="340893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sz="2400" b="1" dirty="0">
                <a:solidFill>
                  <a:srgbClr val="00539D"/>
                </a:solidFill>
                <a:sym typeface="Arial" pitchFamily="-112" charset="0"/>
              </a:rPr>
              <a:t>A.</a:t>
            </a:r>
            <a:r>
              <a:rPr lang="pt-BR" sz="2400" b="1" dirty="0">
                <a:sym typeface="Arial" pitchFamily="-112" charset="0"/>
              </a:rPr>
              <a:t>	–18</a:t>
            </a:r>
          </a:p>
          <a:p>
            <a:pPr marL="533400" indent="-533400">
              <a:lnSpc>
                <a:spcPct val="100000"/>
              </a:lnSpc>
              <a:spcBef>
                <a:spcPct val="83000"/>
              </a:spcBef>
              <a:spcAft>
                <a:spcPct val="83000"/>
              </a:spcAft>
              <a:buClr>
                <a:srgbClr val="00539D"/>
              </a:buClr>
            </a:pPr>
            <a:r>
              <a:rPr lang="pt-BR" sz="2400" b="1" dirty="0">
                <a:solidFill>
                  <a:srgbClr val="00539D"/>
                </a:solidFill>
                <a:sym typeface="Arial" pitchFamily="-112" charset="0"/>
              </a:rPr>
              <a:t>B.</a:t>
            </a:r>
            <a:r>
              <a:rPr lang="pt-BR" sz="2400" b="1" dirty="0">
                <a:sym typeface="Arial" pitchFamily="-112" charset="0"/>
              </a:rPr>
              <a:t>	–4</a:t>
            </a:r>
          </a:p>
          <a:p>
            <a:pPr marL="533400" indent="-533400">
              <a:lnSpc>
                <a:spcPct val="100000"/>
              </a:lnSpc>
              <a:spcBef>
                <a:spcPct val="83000"/>
              </a:spcBef>
              <a:spcAft>
                <a:spcPct val="83000"/>
              </a:spcAft>
              <a:buClr>
                <a:srgbClr val="00539D"/>
              </a:buClr>
            </a:pPr>
            <a:r>
              <a:rPr lang="pt-BR" sz="2400" b="1" dirty="0">
                <a:solidFill>
                  <a:srgbClr val="00539D"/>
                </a:solidFill>
                <a:sym typeface="Arial" pitchFamily="-112" charset="0"/>
              </a:rPr>
              <a:t>C.</a:t>
            </a:r>
            <a:r>
              <a:rPr lang="pt-BR" sz="2400" b="1" dirty="0">
                <a:sym typeface="Arial" pitchFamily="-112" charset="0"/>
              </a:rPr>
              <a:t>	4</a:t>
            </a:r>
          </a:p>
          <a:p>
            <a:pPr marL="533400" indent="-533400">
              <a:lnSpc>
                <a:spcPct val="100000"/>
              </a:lnSpc>
              <a:spcBef>
                <a:spcPct val="83000"/>
              </a:spcBef>
              <a:spcAft>
                <a:spcPct val="83000"/>
              </a:spcAft>
              <a:buClr>
                <a:srgbClr val="00539D"/>
              </a:buClr>
            </a:pPr>
            <a:r>
              <a:rPr lang="pt-BR" sz="2400" b="1" dirty="0">
                <a:solidFill>
                  <a:srgbClr val="00539D"/>
                </a:solidFill>
                <a:sym typeface="Arial" pitchFamily="-112" charset="0"/>
              </a:rPr>
              <a:t>D.</a:t>
            </a:r>
            <a:r>
              <a:rPr lang="pt-BR" sz="2400" b="1" dirty="0">
                <a:sym typeface="Arial" pitchFamily="-112" charset="0"/>
              </a:rPr>
              <a:t>	18</a:t>
            </a:r>
          </a:p>
        </p:txBody>
      </p:sp>
      <p:sp>
        <p:nvSpPr>
          <p:cNvPr id="123911"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Find –7 – (–11).</a:t>
            </a:r>
          </a:p>
        </p:txBody>
      </p:sp>
      <p:pic>
        <p:nvPicPr>
          <p:cNvPr id="123912"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23914" name="Picture 10" descr="Example4"/>
          <p:cNvPicPr>
            <a:picLocks noChangeAspect="1" noChangeArrowheads="1"/>
          </p:cNvPicPr>
          <p:nvPr/>
        </p:nvPicPr>
        <p:blipFill>
          <a:blip r:embed="rId7"/>
          <a:srcRect/>
          <a:stretch>
            <a:fillRect/>
          </a:stretch>
        </p:blipFill>
        <p:spPr bwMode="auto">
          <a:xfrm>
            <a:off x="420688" y="1495425"/>
            <a:ext cx="457200" cy="457200"/>
          </a:xfrm>
          <a:prstGeom prst="rect">
            <a:avLst/>
          </a:prstGeom>
          <a:noFill/>
          <a:ln w="9525">
            <a:noFill/>
            <a:miter lim="800000"/>
            <a:headEnd/>
            <a:tailEnd/>
          </a:ln>
        </p:spPr>
      </p:pic>
      <p:pic>
        <p:nvPicPr>
          <p:cNvPr id="171020" name="Picture 12" descr="LH_1-5"/>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12"/>
                                        </p:tgtEl>
                                        <p:attrNameLst>
                                          <p:attrName>style.visibility</p:attrName>
                                        </p:attrNameLst>
                                      </p:cBhvr>
                                      <p:to>
                                        <p:strVal val="visible"/>
                                      </p:to>
                                    </p:set>
                                    <p:animEffect transition="in" filter="wipe(left)">
                                      <p:cBhvr>
                                        <p:cTn id="7" dur="500"/>
                                        <p:tgtEl>
                                          <p:spTgt spid="123912"/>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23914"/>
                                        </p:tgtEl>
                                        <p:attrNameLst>
                                          <p:attrName>style.visibility</p:attrName>
                                        </p:attrNameLst>
                                      </p:cBhvr>
                                      <p:to>
                                        <p:strVal val="visible"/>
                                      </p:to>
                                    </p:set>
                                    <p:animEffect transition="in" filter="box(out)">
                                      <p:cBhvr>
                                        <p:cTn id="11" dur="500"/>
                                        <p:tgtEl>
                                          <p:spTgt spid="1239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3911"/>
                                        </p:tgtEl>
                                        <p:attrNameLst>
                                          <p:attrName>style.visibility</p:attrName>
                                        </p:attrNameLst>
                                      </p:cBhvr>
                                      <p:to>
                                        <p:strVal val="visible"/>
                                      </p:to>
                                    </p:set>
                                    <p:animEffect transition="in" filter="wipe(left)">
                                      <p:cBhvr>
                                        <p:cTn id="15" dur="500"/>
                                        <p:tgtEl>
                                          <p:spTgt spid="12391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3910"/>
                                        </p:tgtEl>
                                        <p:attrNameLst>
                                          <p:attrName>style.visibility</p:attrName>
                                        </p:attrNameLst>
                                      </p:cBhvr>
                                      <p:to>
                                        <p:strVal val="visible"/>
                                      </p:to>
                                    </p:set>
                                    <p:animEffect transition="in" filter="wipe(left)">
                                      <p:cBhvr>
                                        <p:cTn id="19" dur="500"/>
                                        <p:tgtEl>
                                          <p:spTgt spid="123910"/>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23909"/>
                                        </p:tgtEl>
                                        <p:attrNameLst>
                                          <p:attrName>style.visibility</p:attrName>
                                        </p:attrNameLst>
                                      </p:cBhvr>
                                      <p:to>
                                        <p:strVal val="visible"/>
                                      </p:to>
                                    </p:set>
                                    <p:animEffect transition="in" filter="box(in)">
                                      <p:cBhvr>
                                        <p:cTn id="24" dur="500"/>
                                        <p:tgtEl>
                                          <p:spTgt spid="123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animBg="1"/>
      <p:bldP spid="123910" grpId="0" autoUpdateAnimBg="0"/>
      <p:bldP spid="123911" grpId="0"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5107"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26981" name="Oval 5"/>
          <p:cNvSpPr>
            <a:spLocks noChangeArrowheads="1"/>
          </p:cNvSpPr>
          <p:nvPr/>
        </p:nvSpPr>
        <p:spPr bwMode="auto">
          <a:xfrm>
            <a:off x="899975" y="3220155"/>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26982" name="TPAnswers"/>
          <p:cNvSpPr>
            <a:spLocks noChangeArrowheads="1"/>
          </p:cNvSpPr>
          <p:nvPr>
            <p:custDataLst>
              <p:tags r:id="rId3"/>
            </p:custDataLst>
          </p:nvPr>
        </p:nvSpPr>
        <p:spPr bwMode="auto">
          <a:xfrm>
            <a:off x="914400" y="2209800"/>
            <a:ext cx="2790825" cy="340893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sz="2400" b="1" dirty="0">
                <a:solidFill>
                  <a:srgbClr val="00539D"/>
                </a:solidFill>
                <a:sym typeface="Arial" pitchFamily="-112" charset="0"/>
              </a:rPr>
              <a:t>A.</a:t>
            </a:r>
            <a:r>
              <a:rPr lang="pt-BR" sz="2400" b="1" dirty="0">
                <a:sym typeface="Arial" pitchFamily="-112" charset="0"/>
              </a:rPr>
              <a:t>	7</a:t>
            </a:r>
          </a:p>
          <a:p>
            <a:pPr marL="533400" indent="-533400">
              <a:spcBef>
                <a:spcPct val="83000"/>
              </a:spcBef>
              <a:spcAft>
                <a:spcPct val="83000"/>
              </a:spcAft>
              <a:buClr>
                <a:srgbClr val="00539D"/>
              </a:buClr>
            </a:pPr>
            <a:r>
              <a:rPr lang="pt-BR" sz="2400" b="1" dirty="0">
                <a:solidFill>
                  <a:srgbClr val="00539D"/>
                </a:solidFill>
                <a:sym typeface="Arial" pitchFamily="-112" charset="0"/>
              </a:rPr>
              <a:t>B.</a:t>
            </a:r>
            <a:r>
              <a:rPr lang="pt-BR" sz="2400" b="1" dirty="0">
                <a:sym typeface="Arial" pitchFamily="-112" charset="0"/>
              </a:rPr>
              <a:t>	12</a:t>
            </a:r>
          </a:p>
          <a:p>
            <a:pPr marL="533400" indent="-533400">
              <a:spcBef>
                <a:spcPct val="83000"/>
              </a:spcBef>
              <a:spcAft>
                <a:spcPct val="83000"/>
              </a:spcAft>
              <a:buClr>
                <a:srgbClr val="00539D"/>
              </a:buClr>
            </a:pPr>
            <a:r>
              <a:rPr lang="pt-BR" sz="2400" b="1" dirty="0">
                <a:solidFill>
                  <a:srgbClr val="00539D"/>
                </a:solidFill>
                <a:sym typeface="Arial" pitchFamily="-112" charset="0"/>
              </a:rPr>
              <a:t>C.</a:t>
            </a:r>
            <a:r>
              <a:rPr lang="pt-BR" sz="2400" b="1" dirty="0">
                <a:sym typeface="Arial" pitchFamily="-112" charset="0"/>
              </a:rPr>
              <a:t>	14</a:t>
            </a:r>
          </a:p>
          <a:p>
            <a:pPr marL="533400" indent="-533400">
              <a:spcBef>
                <a:spcPct val="83000"/>
              </a:spcBef>
              <a:spcAft>
                <a:spcPct val="83000"/>
              </a:spcAft>
              <a:buClr>
                <a:srgbClr val="00539D"/>
              </a:buClr>
            </a:pPr>
            <a:r>
              <a:rPr lang="pt-BR" sz="2400" b="1" dirty="0">
                <a:solidFill>
                  <a:srgbClr val="00539D"/>
                </a:solidFill>
                <a:sym typeface="Arial" pitchFamily="-112" charset="0"/>
              </a:rPr>
              <a:t>D.</a:t>
            </a:r>
            <a:r>
              <a:rPr lang="pt-BR" sz="2400" b="1" dirty="0">
                <a:sym typeface="Arial" pitchFamily="-112" charset="0"/>
              </a:rPr>
              <a:t>	16</a:t>
            </a:r>
          </a:p>
        </p:txBody>
      </p:sp>
      <p:sp>
        <p:nvSpPr>
          <p:cNvPr id="126983"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Evaluate 10 – </a:t>
            </a:r>
            <a:r>
              <a:rPr lang="en-US" sz="2400" b="1" i="1" dirty="0" err="1">
                <a:solidFill>
                  <a:srgbClr val="00539D"/>
                </a:solidFill>
                <a:ea typeface="Times New Roman" pitchFamily="-112" charset="0"/>
                <a:cs typeface="Times New Roman" pitchFamily="-112" charset="0"/>
              </a:rPr>
              <a:t>c</a:t>
            </a:r>
            <a:r>
              <a:rPr lang="en-US" sz="2400" b="1" dirty="0" smtClean="0">
                <a:solidFill>
                  <a:srgbClr val="00539D"/>
                </a:solidFill>
                <a:ea typeface="Times New Roman" pitchFamily="-112" charset="0"/>
                <a:cs typeface="Times New Roman" pitchFamily="-112" charset="0"/>
              </a:rPr>
              <a:t>      if </a:t>
            </a:r>
            <a:r>
              <a:rPr lang="en-US" sz="2400" b="1" i="1" dirty="0">
                <a:solidFill>
                  <a:srgbClr val="00539D"/>
                </a:solidFill>
                <a:ea typeface="Times New Roman" pitchFamily="-112" charset="0"/>
                <a:cs typeface="Times New Roman" pitchFamily="-112" charset="0"/>
              </a:rPr>
              <a:t>a </a:t>
            </a:r>
            <a:r>
              <a:rPr lang="en-US" sz="2400" b="1" dirty="0">
                <a:solidFill>
                  <a:srgbClr val="00539D"/>
                </a:solidFill>
                <a:ea typeface="Times New Roman" pitchFamily="-112" charset="0"/>
                <a:cs typeface="Times New Roman" pitchFamily="-112" charset="0"/>
              </a:rPr>
              <a:t>= 3,</a:t>
            </a:r>
            <a:r>
              <a:rPr lang="en-US" sz="2400" b="1" i="1" dirty="0">
                <a:solidFill>
                  <a:srgbClr val="00539D"/>
                </a:solidFill>
                <a:ea typeface="Times New Roman" pitchFamily="-112" charset="0"/>
                <a:cs typeface="Times New Roman" pitchFamily="-112" charset="0"/>
              </a:rPr>
              <a:t> </a:t>
            </a:r>
            <a:r>
              <a:rPr lang="en-US" sz="2400" b="1" i="1" dirty="0" err="1">
                <a:solidFill>
                  <a:srgbClr val="00539D"/>
                </a:solidFill>
                <a:ea typeface="Times New Roman" pitchFamily="-112" charset="0"/>
                <a:cs typeface="Times New Roman" pitchFamily="-112" charset="0"/>
              </a:rPr>
              <a:t>b</a:t>
            </a:r>
            <a:r>
              <a:rPr lang="en-US" sz="2400" b="1" i="1" dirty="0">
                <a:solidFill>
                  <a:srgbClr val="00539D"/>
                </a:solidFill>
                <a:ea typeface="Times New Roman" pitchFamily="-112" charset="0"/>
                <a:cs typeface="Times New Roman" pitchFamily="-112" charset="0"/>
              </a:rPr>
              <a:t> = </a:t>
            </a:r>
            <a:r>
              <a:rPr lang="en-US" sz="2400" b="1" dirty="0">
                <a:solidFill>
                  <a:srgbClr val="00539D"/>
                </a:solidFill>
                <a:ea typeface="Times New Roman" pitchFamily="-112" charset="0"/>
                <a:cs typeface="Times New Roman" pitchFamily="-112" charset="0"/>
              </a:rPr>
              <a:t>–6, and</a:t>
            </a:r>
            <a:r>
              <a:rPr lang="en-US" sz="2400" b="1" i="1" dirty="0">
                <a:solidFill>
                  <a:srgbClr val="00539D"/>
                </a:solidFill>
                <a:ea typeface="Times New Roman" pitchFamily="-112" charset="0"/>
                <a:cs typeface="Times New Roman" pitchFamily="-112" charset="0"/>
              </a:rPr>
              <a:t> </a:t>
            </a:r>
            <a:r>
              <a:rPr lang="en-US" sz="2400" b="1" i="1" dirty="0" err="1">
                <a:solidFill>
                  <a:srgbClr val="00539D"/>
                </a:solidFill>
                <a:ea typeface="Times New Roman" pitchFamily="-112" charset="0"/>
                <a:cs typeface="Times New Roman" pitchFamily="-112" charset="0"/>
              </a:rPr>
              <a:t>c</a:t>
            </a:r>
            <a:r>
              <a:rPr lang="en-US" sz="2400" b="1" i="1" dirty="0">
                <a:solidFill>
                  <a:srgbClr val="00539D"/>
                </a:solidFill>
                <a:ea typeface="Times New Roman" pitchFamily="-112" charset="0"/>
                <a:cs typeface="Times New Roman" pitchFamily="-112" charset="0"/>
              </a:rPr>
              <a:t> =</a:t>
            </a:r>
            <a:r>
              <a:rPr lang="en-US" sz="2400" b="1" dirty="0">
                <a:solidFill>
                  <a:srgbClr val="00539D"/>
                </a:solidFill>
                <a:ea typeface="Times New Roman" pitchFamily="-112" charset="0"/>
                <a:cs typeface="Times New Roman" pitchFamily="-112" charset="0"/>
              </a:rPr>
              <a:t> –2.</a:t>
            </a:r>
          </a:p>
        </p:txBody>
      </p:sp>
      <p:pic>
        <p:nvPicPr>
          <p:cNvPr id="126984"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26986" name="Picture 10" descr="Example5"/>
          <p:cNvPicPr>
            <a:picLocks noChangeAspect="1" noChangeArrowheads="1"/>
          </p:cNvPicPr>
          <p:nvPr/>
        </p:nvPicPr>
        <p:blipFill>
          <a:blip r:embed="rId7"/>
          <a:srcRect/>
          <a:stretch>
            <a:fillRect/>
          </a:stretch>
        </p:blipFill>
        <p:spPr bwMode="auto">
          <a:xfrm>
            <a:off x="420688" y="1495425"/>
            <a:ext cx="457200" cy="457200"/>
          </a:xfrm>
          <a:prstGeom prst="rect">
            <a:avLst/>
          </a:prstGeom>
          <a:noFill/>
          <a:ln w="9525">
            <a:noFill/>
            <a:miter lim="800000"/>
            <a:headEnd/>
            <a:tailEnd/>
          </a:ln>
        </p:spPr>
      </p:pic>
      <p:pic>
        <p:nvPicPr>
          <p:cNvPr id="175116" name="Picture 12" descr="LH_1-5"/>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6984"/>
                                        </p:tgtEl>
                                        <p:attrNameLst>
                                          <p:attrName>style.visibility</p:attrName>
                                        </p:attrNameLst>
                                      </p:cBhvr>
                                      <p:to>
                                        <p:strVal val="visible"/>
                                      </p:to>
                                    </p:set>
                                    <p:animEffect transition="in" filter="wipe(left)">
                                      <p:cBhvr>
                                        <p:cTn id="7" dur="500"/>
                                        <p:tgtEl>
                                          <p:spTgt spid="126984"/>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26986"/>
                                        </p:tgtEl>
                                        <p:attrNameLst>
                                          <p:attrName>style.visibility</p:attrName>
                                        </p:attrNameLst>
                                      </p:cBhvr>
                                      <p:to>
                                        <p:strVal val="visible"/>
                                      </p:to>
                                    </p:set>
                                    <p:animEffect transition="in" filter="box(out)">
                                      <p:cBhvr>
                                        <p:cTn id="11" dur="500"/>
                                        <p:tgtEl>
                                          <p:spTgt spid="12698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6983"/>
                                        </p:tgtEl>
                                        <p:attrNameLst>
                                          <p:attrName>style.visibility</p:attrName>
                                        </p:attrNameLst>
                                      </p:cBhvr>
                                      <p:to>
                                        <p:strVal val="visible"/>
                                      </p:to>
                                    </p:set>
                                    <p:animEffect transition="in" filter="wipe(left)">
                                      <p:cBhvr>
                                        <p:cTn id="15" dur="500"/>
                                        <p:tgtEl>
                                          <p:spTgt spid="12698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6982"/>
                                        </p:tgtEl>
                                        <p:attrNameLst>
                                          <p:attrName>style.visibility</p:attrName>
                                        </p:attrNameLst>
                                      </p:cBhvr>
                                      <p:to>
                                        <p:strVal val="visible"/>
                                      </p:to>
                                    </p:set>
                                    <p:animEffect transition="in" filter="wipe(left)">
                                      <p:cBhvr>
                                        <p:cTn id="19" dur="500"/>
                                        <p:tgtEl>
                                          <p:spTgt spid="126982"/>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26981"/>
                                        </p:tgtEl>
                                        <p:attrNameLst>
                                          <p:attrName>style.visibility</p:attrName>
                                        </p:attrNameLst>
                                      </p:cBhvr>
                                      <p:to>
                                        <p:strVal val="visible"/>
                                      </p:to>
                                    </p:set>
                                    <p:animEffect transition="in" filter="box(in)">
                                      <p:cBhvr>
                                        <p:cTn id="24" dur="500"/>
                                        <p:tgtEl>
                                          <p:spTgt spid="126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p:bldP spid="126982" grpId="0" autoUpdateAnimBg="0"/>
      <p:bldP spid="126983" grpId="0"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203"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652293" name="Oval 5"/>
          <p:cNvSpPr>
            <a:spLocks noChangeArrowheads="1"/>
          </p:cNvSpPr>
          <p:nvPr/>
        </p:nvSpPr>
        <p:spPr bwMode="auto">
          <a:xfrm>
            <a:off x="939052" y="2277614"/>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652294" name="TPAnswers"/>
          <p:cNvSpPr>
            <a:spLocks noChangeArrowheads="1"/>
          </p:cNvSpPr>
          <p:nvPr>
            <p:custDataLst>
              <p:tags r:id="rId3"/>
            </p:custDataLst>
          </p:nvPr>
        </p:nvSpPr>
        <p:spPr bwMode="auto">
          <a:xfrm>
            <a:off x="914400" y="2209800"/>
            <a:ext cx="2790825" cy="340893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sz="2400" b="1" dirty="0">
                <a:solidFill>
                  <a:srgbClr val="00539D"/>
                </a:solidFill>
                <a:sym typeface="Arial" pitchFamily="-112" charset="0"/>
              </a:rPr>
              <a:t>A.</a:t>
            </a:r>
            <a:r>
              <a:rPr lang="pt-BR" sz="2400" b="1" dirty="0">
                <a:sym typeface="Arial" pitchFamily="-112" charset="0"/>
              </a:rPr>
              <a:t>	–9</a:t>
            </a:r>
          </a:p>
          <a:p>
            <a:pPr marL="533400" indent="-533400">
              <a:spcBef>
                <a:spcPct val="83000"/>
              </a:spcBef>
              <a:spcAft>
                <a:spcPct val="83000"/>
              </a:spcAft>
              <a:buClr>
                <a:srgbClr val="00539D"/>
              </a:buClr>
            </a:pPr>
            <a:r>
              <a:rPr lang="pt-BR" sz="2400" b="1" dirty="0">
                <a:solidFill>
                  <a:srgbClr val="00539D"/>
                </a:solidFill>
                <a:sym typeface="Arial" pitchFamily="-112" charset="0"/>
              </a:rPr>
              <a:t>B.</a:t>
            </a:r>
            <a:r>
              <a:rPr lang="pt-BR" sz="2400" b="1" dirty="0">
                <a:sym typeface="Arial" pitchFamily="-112" charset="0"/>
              </a:rPr>
              <a:t>	–7</a:t>
            </a:r>
          </a:p>
          <a:p>
            <a:pPr marL="533400" indent="-533400">
              <a:spcBef>
                <a:spcPct val="83000"/>
              </a:spcBef>
              <a:spcAft>
                <a:spcPct val="83000"/>
              </a:spcAft>
              <a:buClr>
                <a:srgbClr val="00539D"/>
              </a:buClr>
            </a:pPr>
            <a:r>
              <a:rPr lang="pt-BR" sz="2400" b="1" dirty="0">
                <a:solidFill>
                  <a:srgbClr val="00539D"/>
                </a:solidFill>
                <a:sym typeface="Arial" pitchFamily="-112" charset="0"/>
              </a:rPr>
              <a:t>C.</a:t>
            </a:r>
            <a:r>
              <a:rPr lang="pt-BR" sz="2400" b="1" dirty="0">
                <a:sym typeface="Arial" pitchFamily="-112" charset="0"/>
              </a:rPr>
              <a:t>	–1</a:t>
            </a:r>
          </a:p>
          <a:p>
            <a:pPr marL="533400" indent="-533400">
              <a:spcBef>
                <a:spcPct val="83000"/>
              </a:spcBef>
              <a:spcAft>
                <a:spcPct val="83000"/>
              </a:spcAft>
              <a:buClr>
                <a:srgbClr val="00539D"/>
              </a:buClr>
            </a:pPr>
            <a:r>
              <a:rPr lang="pt-BR" sz="2400" b="1" dirty="0">
                <a:solidFill>
                  <a:srgbClr val="00539D"/>
                </a:solidFill>
                <a:sym typeface="Arial" pitchFamily="-112" charset="0"/>
              </a:rPr>
              <a:t>D.</a:t>
            </a:r>
            <a:r>
              <a:rPr lang="pt-BR" sz="2400" b="1" dirty="0">
                <a:sym typeface="Arial" pitchFamily="-112" charset="0"/>
              </a:rPr>
              <a:t>	3</a:t>
            </a:r>
          </a:p>
        </p:txBody>
      </p:sp>
      <p:sp>
        <p:nvSpPr>
          <p:cNvPr id="652295" name="TPQuestion"/>
          <p:cNvSpPr>
            <a:spLocks noChangeArrowheads="1"/>
          </p:cNvSpPr>
          <p:nvPr/>
        </p:nvSpPr>
        <p:spPr bwMode="auto">
          <a:xfrm>
            <a:off x="533400" y="1447800"/>
            <a:ext cx="8305800" cy="46166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sz="2400" b="1" dirty="0">
                <a:solidFill>
                  <a:srgbClr val="00539D"/>
                </a:solidFill>
                <a:ea typeface="Times New Roman" pitchFamily="-112" charset="0"/>
                <a:cs typeface="Times New Roman" pitchFamily="-112" charset="0"/>
              </a:rPr>
              <a:t>Evaluate </a:t>
            </a:r>
            <a:r>
              <a:rPr lang="en-US" sz="2400" b="1" i="1" dirty="0" err="1">
                <a:solidFill>
                  <a:srgbClr val="00539D"/>
                </a:solidFill>
                <a:ea typeface="Times New Roman" pitchFamily="-112" charset="0"/>
                <a:cs typeface="Times New Roman" pitchFamily="-112" charset="0"/>
              </a:rPr>
              <a:t>b</a:t>
            </a:r>
            <a:r>
              <a:rPr lang="en-US" sz="2400" b="1" dirty="0">
                <a:solidFill>
                  <a:srgbClr val="00539D"/>
                </a:solidFill>
                <a:ea typeface="Times New Roman" pitchFamily="-112" charset="0"/>
                <a:cs typeface="Times New Roman" pitchFamily="-112" charset="0"/>
              </a:rPr>
              <a:t> –</a:t>
            </a:r>
            <a:r>
              <a:rPr lang="en-US" sz="2400" b="1" i="1" dirty="0">
                <a:solidFill>
                  <a:srgbClr val="00539D"/>
                </a:solidFill>
                <a:ea typeface="Times New Roman" pitchFamily="-112" charset="0"/>
                <a:cs typeface="Times New Roman" pitchFamily="-112" charset="0"/>
              </a:rPr>
              <a:t> a</a:t>
            </a:r>
            <a:r>
              <a:rPr lang="en-US" sz="2400" b="1" dirty="0" smtClean="0">
                <a:solidFill>
                  <a:srgbClr val="00539D"/>
                </a:solidFill>
                <a:ea typeface="Times New Roman" pitchFamily="-112" charset="0"/>
                <a:cs typeface="Times New Roman" pitchFamily="-112" charset="0"/>
              </a:rPr>
              <a:t>       if </a:t>
            </a:r>
            <a:r>
              <a:rPr lang="en-US" sz="2400" b="1" i="1" dirty="0">
                <a:solidFill>
                  <a:srgbClr val="00539D"/>
                </a:solidFill>
                <a:ea typeface="Times New Roman" pitchFamily="-112" charset="0"/>
                <a:cs typeface="Times New Roman" pitchFamily="-112" charset="0"/>
              </a:rPr>
              <a:t>a</a:t>
            </a:r>
            <a:r>
              <a:rPr lang="en-US" sz="2400" b="1" dirty="0">
                <a:solidFill>
                  <a:srgbClr val="00539D"/>
                </a:solidFill>
                <a:ea typeface="Times New Roman" pitchFamily="-112" charset="0"/>
                <a:cs typeface="Times New Roman" pitchFamily="-112" charset="0"/>
              </a:rPr>
              <a:t> = 3, </a:t>
            </a:r>
            <a:r>
              <a:rPr lang="en-US" sz="2400" b="1" i="1" dirty="0" err="1">
                <a:solidFill>
                  <a:srgbClr val="00539D"/>
                </a:solidFill>
                <a:ea typeface="Times New Roman" pitchFamily="-112" charset="0"/>
                <a:cs typeface="Times New Roman" pitchFamily="-112" charset="0"/>
              </a:rPr>
              <a:t>b</a:t>
            </a:r>
            <a:r>
              <a:rPr lang="en-US" sz="2400" b="1" dirty="0">
                <a:solidFill>
                  <a:srgbClr val="00539D"/>
                </a:solidFill>
                <a:ea typeface="Times New Roman" pitchFamily="-112" charset="0"/>
                <a:cs typeface="Times New Roman" pitchFamily="-112" charset="0"/>
              </a:rPr>
              <a:t> = –6, and </a:t>
            </a:r>
            <a:r>
              <a:rPr lang="en-US" sz="2400" b="1" i="1" dirty="0" err="1">
                <a:solidFill>
                  <a:srgbClr val="00539D"/>
                </a:solidFill>
                <a:ea typeface="Times New Roman" pitchFamily="-112" charset="0"/>
                <a:cs typeface="Times New Roman" pitchFamily="-112" charset="0"/>
              </a:rPr>
              <a:t>c</a:t>
            </a:r>
            <a:r>
              <a:rPr lang="en-US" sz="2400" b="1" dirty="0">
                <a:solidFill>
                  <a:srgbClr val="00539D"/>
                </a:solidFill>
                <a:ea typeface="Times New Roman" pitchFamily="-112" charset="0"/>
                <a:cs typeface="Times New Roman" pitchFamily="-112" charset="0"/>
              </a:rPr>
              <a:t> = –2.</a:t>
            </a:r>
            <a:endParaRPr lang="en-US" sz="2400" i="1" dirty="0">
              <a:solidFill>
                <a:srgbClr val="000000"/>
              </a:solidFill>
              <a:ea typeface="Times New Roman" pitchFamily="-112" charset="0"/>
              <a:cs typeface="Times New Roman" pitchFamily="-112" charset="0"/>
            </a:endParaRPr>
          </a:p>
        </p:txBody>
      </p:sp>
      <p:pic>
        <p:nvPicPr>
          <p:cNvPr id="652296"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79211" name="Picture 12" descr="LH_1-5"/>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652301" name="Picture 13" descr="Example6"/>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previousslide" highlightClick="1"/>
          </p:cNvPr>
          <p:cNvSpPr/>
          <p:nvPr/>
        </p:nvSpPr>
        <p:spPr>
          <a:xfrm>
            <a:off x="7620000" y="6248400"/>
            <a:ext cx="762000" cy="609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2296"/>
                                        </p:tgtEl>
                                        <p:attrNameLst>
                                          <p:attrName>style.visibility</p:attrName>
                                        </p:attrNameLst>
                                      </p:cBhvr>
                                      <p:to>
                                        <p:strVal val="visible"/>
                                      </p:to>
                                    </p:set>
                                    <p:animEffect transition="in" filter="wipe(left)">
                                      <p:cBhvr>
                                        <p:cTn id="7" dur="500"/>
                                        <p:tgtEl>
                                          <p:spTgt spid="652296"/>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652301"/>
                                        </p:tgtEl>
                                        <p:attrNameLst>
                                          <p:attrName>style.visibility</p:attrName>
                                        </p:attrNameLst>
                                      </p:cBhvr>
                                      <p:to>
                                        <p:strVal val="visible"/>
                                      </p:to>
                                    </p:set>
                                    <p:animEffect transition="in" filter="box(out)">
                                      <p:cBhvr>
                                        <p:cTn id="11" dur="500"/>
                                        <p:tgtEl>
                                          <p:spTgt spid="65230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2295"/>
                                        </p:tgtEl>
                                        <p:attrNameLst>
                                          <p:attrName>style.visibility</p:attrName>
                                        </p:attrNameLst>
                                      </p:cBhvr>
                                      <p:to>
                                        <p:strVal val="visible"/>
                                      </p:to>
                                    </p:set>
                                    <p:animEffect transition="in" filter="wipe(left)">
                                      <p:cBhvr>
                                        <p:cTn id="15" dur="500"/>
                                        <p:tgtEl>
                                          <p:spTgt spid="65229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2294"/>
                                        </p:tgtEl>
                                        <p:attrNameLst>
                                          <p:attrName>style.visibility</p:attrName>
                                        </p:attrNameLst>
                                      </p:cBhvr>
                                      <p:to>
                                        <p:strVal val="visible"/>
                                      </p:to>
                                    </p:set>
                                    <p:animEffect transition="in" filter="wipe(left)">
                                      <p:cBhvr>
                                        <p:cTn id="19" dur="500"/>
                                        <p:tgtEl>
                                          <p:spTgt spid="652294"/>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652293"/>
                                        </p:tgtEl>
                                        <p:attrNameLst>
                                          <p:attrName>style.visibility</p:attrName>
                                        </p:attrNameLst>
                                      </p:cBhvr>
                                      <p:to>
                                        <p:strVal val="visible"/>
                                      </p:to>
                                    </p:set>
                                    <p:animEffect transition="in" filter="box(in)">
                                      <p:cBhvr>
                                        <p:cTn id="24" dur="500"/>
                                        <p:tgtEl>
                                          <p:spTgt spid="65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3" grpId="0" animBg="1"/>
      <p:bldP spid="652294" grpId="0" autoUpdateAnimBg="0"/>
      <p:bldP spid="652295" grpId="0"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1250" name="Picture 14" descr="CAM7-EndOf">
            <a:hlinkClick r:id="rId4" action="ppaction://hlinksldjump"/>
          </p:cNvPr>
          <p:cNvPicPr>
            <a:picLocks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181252" name="Picture 3" descr="Menu">
            <a:hlinkClick r:id="rId4" action="ppaction://hlinksldjump" highlightClick="1"/>
          </p:cNvPr>
          <p:cNvPicPr>
            <a:picLocks noChangeAspect="1" noChangeArrowheads="1"/>
          </p:cNvPicPr>
          <p:nvPr/>
        </p:nvPicPr>
        <p:blipFill>
          <a:blip r:embed="rId6"/>
          <a:srcRect/>
          <a:stretch>
            <a:fillRect/>
          </a:stretch>
        </p:blipFill>
        <p:spPr bwMode="hidden">
          <a:xfrm>
            <a:off x="6705600" y="6465888"/>
            <a:ext cx="461963" cy="369887"/>
          </a:xfrm>
          <a:prstGeom prst="rect">
            <a:avLst/>
          </a:prstGeom>
          <a:noFill/>
          <a:ln w="9525">
            <a:noFill/>
            <a:miter lim="800000"/>
            <a:headEnd/>
            <a:tailEnd/>
          </a:ln>
        </p:spPr>
      </p:pic>
      <p:pic>
        <p:nvPicPr>
          <p:cNvPr id="181253" name="Picture 4" descr="RESOURCES3">
            <a:hlinkClick r:id="" action="ppaction://noaction" highlightClick="1"/>
          </p:cNvPr>
          <p:cNvPicPr>
            <a:picLocks noChangeAspect="1" noChangeArrowheads="1"/>
          </p:cNvPicPr>
          <p:nvPr/>
        </p:nvPicPr>
        <p:blipFill>
          <a:blip r:embed="rId7"/>
          <a:srcRect/>
          <a:stretch>
            <a:fillRect/>
          </a:stretch>
        </p:blipFill>
        <p:spPr bwMode="hidden">
          <a:xfrm>
            <a:off x="5724525" y="6465888"/>
            <a:ext cx="914400" cy="365125"/>
          </a:xfrm>
          <a:prstGeom prst="rect">
            <a:avLst/>
          </a:prstGeom>
          <a:noFill/>
          <a:ln w="9525">
            <a:noFill/>
            <a:miter lim="800000"/>
            <a:headEnd/>
            <a:tailEnd/>
          </a:ln>
        </p:spPr>
      </p:pic>
      <p:pic>
        <p:nvPicPr>
          <p:cNvPr id="181257" name="Picture 13" descr="Math NAV-Online">
            <a:hlinkClick r:id="rId8" highlightClick="1"/>
          </p:cNvPr>
          <p:cNvPicPr>
            <a:picLocks noChangeAspect="1" noChangeArrowheads="1"/>
          </p:cNvPicPr>
          <p:nvPr/>
        </p:nvPicPr>
        <p:blipFill>
          <a:blip r:embed="rId9"/>
          <a:srcRect/>
          <a:stretch>
            <a:fillRect/>
          </a:stretch>
        </p:blipFill>
        <p:spPr bwMode="hidden">
          <a:xfrm>
            <a:off x="5057775" y="6503988"/>
            <a:ext cx="609600" cy="334962"/>
          </a:xfrm>
          <a:prstGeom prst="rect">
            <a:avLst/>
          </a:prstGeom>
          <a:noFill/>
          <a:ln w="9525">
            <a:noFill/>
            <a:miter lim="800000"/>
            <a:headEnd/>
            <a:tailEnd/>
          </a:ln>
        </p:spPr>
      </p:pic>
      <p:sp>
        <p:nvSpPr>
          <p:cNvPr id="9" name="Action Button: Forward or Next 8">
            <a:hlinkClick r:id="" action="ppaction://hlinkshowjump?jump=nextslide" highlightClick="1"/>
          </p:cNvPr>
          <p:cNvSpPr/>
          <p:nvPr/>
        </p:nvSpPr>
        <p:spPr>
          <a:xfrm>
            <a:off x="8382000" y="6248400"/>
            <a:ext cx="762000" cy="6096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ction Button: Return 9">
            <a:hlinkClick r:id="" action="ppaction://hlinkshowjump?jump=lastslideviewed" highlightClick="1"/>
          </p:cNvPr>
          <p:cNvSpPr/>
          <p:nvPr/>
        </p:nvSpPr>
        <p:spPr>
          <a:xfrm>
            <a:off x="7620000" y="6248400"/>
            <a:ext cx="762000" cy="609600"/>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B29BB9F17269410EA6CDD097E95B1F5A"/>
  <p:tag name="SLIDETYPE" val="Q"/>
  <p:tag name="DEMOGRAPHIC" val="False"/>
  <p:tag name="SPEEDSCORING" val="False"/>
  <p:tag name="SLIDEORDER" val="3"/>
  <p:tag name="SLIDEGUID" val="A99C3E2E187B4A968FBB2BED61A96583"/>
  <p:tag name="DELIMITERS" val="3.1"/>
  <p:tag name="ANSWERSALIAS" val="A¤B"/>
  <p:tag name="RESPONSESGATHERED" val="False"/>
  <p:tag name="QUESTIONTEXT" val="Determine whether 97 is a prime or composite number."/>
  <p:tag name="QUESTIONALIAS" val="Determine whether 97 is a prime or composite number."/>
  <p:tag name="ANIMREMOVED" val="False"/>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2"/>
  <p:tag name="TEXTLENGTH" val="4"/>
  <p:tag name="FONTSIZE" val="14"/>
  <p:tag name="BULLETTYPE" val="ppBulletArabicPeriod"/>
  <p:tag name="ANSWERTEXT" val="A&#10;B"/>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9"/>
  <p:tag name="SLIDEGUID" val="AF7BA63C6DB7479D8DF3FBF80FF1DF1B"/>
  <p:tag name="ANSWERSALIAS" val="A¤B¤C¤D"/>
  <p:tag name="RESPONSESGATHERED" val="False"/>
  <p:tag name="QUESTIONTEXT" val="A basketball player scored 27 points in the first game, 19 points in the second game, and 32 points in the third game. About how many more points did he score in the first two games than in the third game? "/>
  <p:tag name="QUESTIONALIAS" val="A basketball player scored 27 points in the first game, 19 points in the second game, and 32 points in the third game. About how many more points did he score in the first two games than in the third game? "/>
  <p:tag name="ANIMREMOVED" val="False"/>
</p:tagLst>
</file>

<file path=ppt/tags/tag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10"/>
  <p:tag name="SLIDEGUID" val="4BA82EA0F8E7474380C5FBE612775F28"/>
  <p:tag name="ANSWERSALIAS" val="A¤B¤C¤D"/>
  <p:tag name="RESPONSESGATHERED" val="False"/>
  <p:tag name="QUESTIONTEXT" val="5Min 3-3"/>
  <p:tag name="QUESTIONALIAS" val="5Min 3-3"/>
  <p:tag name="ANIMREMOVED" val="False"/>
</p:tagLst>
</file>

<file path=ppt/tags/tag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1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1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GUID" val="9A33EF9C9EAD4905AB3E46A70AD9A4E7"/>
  <p:tag name="SLIDEID" val="9A33EF9C9EAD4905AB3E46A70AD9A4E7"/>
  <p:tag name="SLIDEORDER" val="1"/>
  <p:tag name="SLIDETYPE" val="Q"/>
  <p:tag name="DEMOGRAPHIC" val="False"/>
  <p:tag name="SPEEDSCORING" val="False"/>
  <p:tag name="DELIMITERS" val="3.1"/>
  <p:tag name="ANSWERSALIAS" val="A¤B¤C"/>
  <p:tag name="RESPONSESGATHERED" val="False"/>
  <p:tag name="QUESTIONTEXT" val="Use &lt;, &gt; or = to make 6 ____ –2 a true sentence."/>
  <p:tag name="QUESTIONALIAS" val="Use &lt;, &gt; or = to make 6 ____ –2 a true sentence."/>
  <p:tag name="ANIMREMOVED" val="False"/>
</p:tagLst>
</file>

<file path=ppt/tags/tag1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3"/>
  <p:tag name="TEXTLENGTH" val="7"/>
  <p:tag name="FONTSIZE" val="9"/>
  <p:tag name="BULLETTYPE" val="ppBulletArabicPeriod"/>
  <p:tag name="ANSWERTEXT" val="A&#10;B&#10;C"/>
</p:tagLst>
</file>

<file path=ppt/tags/tag1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5"/>
  <p:tag name="SLIDEGUID" val="0BB95FA446EF4B0AAD5DF850C28E1F31"/>
  <p:tag name="ANSWERSALIAS" val="A¤B¤C¤D"/>
  <p:tag name="RESPONSESGATHERED" val="False"/>
  <p:tag name="QUESTIONTEXT" val="Find 3 – 7."/>
  <p:tag name="QUESTIONALIAS" val="Find 3 – 7."/>
  <p:tag name="ANIMREMOVED" val="False"/>
</p:tagLst>
</file>

<file path=ppt/tags/tag2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2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73C8CB726CE24B27A68D0E8CA7E9B806"/>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41484199AE84502B106BBB40ECCBF2F"/>
  <p:tag name="ANSWERSALIAS" val="A¤B¤C¤D"/>
  <p:tag name="RESPONSESGATHERED" val="False"/>
  <p:tag name="QUESTIONTEXT" val="Find –6 – 2."/>
  <p:tag name="QUESTIONALIAS" val="Find –6 – 2."/>
  <p:tag name="ANIMREMOVED" val="False"/>
</p:tagLst>
</file>

<file path=ppt/tags/tag2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2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9599ED4815A4D09BA76C02A468C4364"/>
  <p:tag name="ANSWERSALIAS" val="A¤B¤C¤D"/>
  <p:tag name="RESPONSESGATHERED" val="False"/>
  <p:tag name="QUESTIONTEXT" val="Find 15 – (– 3)."/>
  <p:tag name="QUESTIONALIAS" val="Find 15 – (– 3)."/>
  <p:tag name="ANIMREMOVED" val="False"/>
</p:tagLst>
</file>

<file path=ppt/tags/tag3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3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8"/>
  <p:tag name="SLIDEGUID" val="8DB60982BF8E4E859695F0C32E07CC45"/>
  <p:tag name="ANSWERSALIAS" val="A¤B¤C¤D"/>
  <p:tag name="RESPONSESGATHERED" val="False"/>
  <p:tag name="QUESTIONTEXT" val="Find –7 – (–11)."/>
  <p:tag name="QUESTIONALIAS" val="Find –7 – (–11)."/>
  <p:tag name="ANIMREMOVED" val="False"/>
</p:tagLst>
</file>

<file path=ppt/tags/tag3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3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9"/>
  <p:tag name="SLIDEGUID" val="EEB8D45726554E16807FFB80E53949DF"/>
  <p:tag name="ANSWERSALIAS" val="A¤B¤C¤D"/>
  <p:tag name="RESPONSESGATHERED" val="False"/>
  <p:tag name="QUESTIONTEXT" val="Evaluate 10 – c if a = 3, b = –6, and c = –2."/>
  <p:tag name="QUESTIONALIAS" val="Evaluate 10 – c if a = 3, b = –6, and c = –2."/>
  <p:tag name="ANIMREMOVED" val="False"/>
</p:tagLst>
</file>

<file path=ppt/tags/tag3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3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10"/>
  <p:tag name="SLIDEGUID" val="32358FBD470E42C2BD9FFB7DC7644C52"/>
  <p:tag name="ANSWERSALIAS" val="A¤B¤C¤D"/>
  <p:tag name="RESPONSESGATHERED" val="False"/>
  <p:tag name="QUESTIONTEXT" val="Evaluate b – a if a = 3, b = –6, and c = –2."/>
  <p:tag name="QUESTIONALIAS" val="Evaluate b – a if a = 3, b = –6, and c = –2."/>
  <p:tag name="ANIMREMOVED" val="False"/>
</p:tagLst>
</file>

<file path=ppt/tags/tag3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4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995</TotalTime>
  <Words>1082</Words>
  <Application>Microsoft Macintosh PowerPoint</Application>
  <PresentationFormat>On-screen Show (4:3)</PresentationFormat>
  <Paragraphs>172</Paragraphs>
  <Slides>23</Slides>
  <Notes>21</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Splash Screen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EUSD</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Splash Screen</dc:title>
  <dc:creator>Michael Mitchell</dc:creator>
  <cp:lastModifiedBy>Computer</cp:lastModifiedBy>
  <cp:revision>103</cp:revision>
  <dcterms:created xsi:type="dcterms:W3CDTF">2009-08-20T15:14:05Z</dcterms:created>
  <dcterms:modified xsi:type="dcterms:W3CDTF">2009-08-20T16:17:25Z</dcterms:modified>
</cp:coreProperties>
</file>