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tags/tag48.xml" ContentType="application/vnd.openxmlformats-officedocument.presentationml.tags+xml"/>
  <Override PartName="/ppt/tags/tag13.xml" ContentType="application/vnd.openxmlformats-officedocument.presentationml.tags+xml"/>
  <Override PartName="/ppt/tags/tag57.xml" ContentType="application/vnd.openxmlformats-officedocument.presentationml.tags+xml"/>
  <Override PartName="/ppt/notesSlides/notesSlide31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tags/tag34.xml" ContentType="application/vnd.openxmlformats-officedocument.presentationml.tags+xml"/>
  <Override PartName="/ppt/tags/tag41.xml" ContentType="application/vnd.openxmlformats-officedocument.presentationml.tags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tags/tag59.xml" ContentType="application/vnd.openxmlformats-officedocument.presentationml.tags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55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notesSlides/notesSlide23.xml" ContentType="application/vnd.openxmlformats-officedocument.presentationml.notesSlide+xml"/>
  <Override PartName="/ppt/tags/tag56.xml" ContentType="application/vnd.openxmlformats-officedocument.presentationml.tags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tags/tag47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tags/tag40.xml" ContentType="application/vnd.openxmlformats-officedocument.presentationml.tags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33.xml" ContentType="application/vnd.openxmlformats-officedocument.presentationml.tags+xml"/>
  <Default Extension="png" ContentType="image/png"/>
  <Override PartName="/ppt/tags/tag7.xml" ContentType="application/vnd.openxmlformats-officedocument.presentationml.tags+xml"/>
  <Override PartName="/ppt/slides/slide27.xml" ContentType="application/vnd.openxmlformats-officedocument.presentationml.slide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ppt/tags/tag42.xml" ContentType="application/vnd.openxmlformats-officedocument.presentationml.tags+xml"/>
  <Override PartName="/ppt/tags/tag19.xml" ContentType="application/vnd.openxmlformats-officedocument.presentationml.tag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ppt/tags/tag43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s/slide2.xml" ContentType="application/vnd.openxmlformats-officedocument.presentationml.slide+xml"/>
  <Override PartName="/ppt/tags/tag44.xml" ContentType="application/vnd.openxmlformats-officedocument.presentationml.tags+xml"/>
  <Override PartName="/ppt/notesSlides/notesSlide25.xml" ContentType="application/vnd.openxmlformats-officedocument.presentationml.notesSlide+xml"/>
  <Override PartName="/ppt/tags/tag22.xml" ContentType="application/vnd.openxmlformats-officedocument.presentationml.tags+xml"/>
  <Override PartName="/ppt/tags/tag52.xml" ContentType="application/vnd.openxmlformats-officedocument.presentationml.tags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58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4.xml" ContentType="application/vnd.openxmlformats-officedocument.presentationml.tags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51.xml" ContentType="application/vnd.openxmlformats-officedocument.presentationml.tags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tags/tag39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53.xml" ContentType="application/vnd.openxmlformats-officedocument.presentationml.tags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Override PartName="/ppt/tags/tag49.xml" ContentType="application/vnd.openxmlformats-officedocument.presentationml.tags+xml"/>
  <Default Extension="rels" ContentType="application/vnd.openxmlformats-package.relationships+xml"/>
  <Override PartName="/ppt/tags/tag50.xml" ContentType="application/vnd.openxmlformats-officedocument.presentationml.tag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notesSlides/notesSlide30.xml" ContentType="application/vnd.openxmlformats-officedocument.presentationml.notes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33"/>
  </p:notesMasterIdLst>
  <p:sldIdLst>
    <p:sldId id="256" r:id="rId2"/>
    <p:sldId id="282" r:id="rId3"/>
    <p:sldId id="283" r:id="rId4"/>
    <p:sldId id="284" r:id="rId5"/>
    <p:sldId id="285" r:id="rId6"/>
    <p:sldId id="286" r:id="rId7"/>
    <p:sldId id="287" r:id="rId8"/>
    <p:sldId id="258" r:id="rId9"/>
    <p:sldId id="259" r:id="rId10"/>
    <p:sldId id="260" r:id="rId11"/>
    <p:sldId id="265" r:id="rId12"/>
    <p:sldId id="270" r:id="rId13"/>
    <p:sldId id="290" r:id="rId14"/>
    <p:sldId id="261" r:id="rId15"/>
    <p:sldId id="263" r:id="rId16"/>
    <p:sldId id="288" r:id="rId17"/>
    <p:sldId id="289" r:id="rId18"/>
    <p:sldId id="271" r:id="rId19"/>
    <p:sldId id="273" r:id="rId20"/>
    <p:sldId id="275" r:id="rId21"/>
    <p:sldId id="277" r:id="rId22"/>
    <p:sldId id="262" r:id="rId23"/>
    <p:sldId id="264" r:id="rId24"/>
    <p:sldId id="267" r:id="rId25"/>
    <p:sldId id="269" r:id="rId26"/>
    <p:sldId id="272" r:id="rId27"/>
    <p:sldId id="274" r:id="rId28"/>
    <p:sldId id="276" r:id="rId29"/>
    <p:sldId id="279" r:id="rId30"/>
    <p:sldId id="280" r:id="rId31"/>
    <p:sldId id="281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0" d="100"/>
          <a:sy n="90" d="100"/>
        </p:scale>
        <p:origin x="-9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presProps" Target="presProps.xml"/><Relationship Id="rId31" Type="http://schemas.openxmlformats.org/officeDocument/2006/relationships/slide" Target="slides/slide30.xml"/><Relationship Id="rId34" Type="http://schemas.openxmlformats.org/officeDocument/2006/relationships/printerSettings" Target="printerSettings/printerSettings1.bin"/><Relationship Id="rId7" Type="http://schemas.openxmlformats.org/officeDocument/2006/relationships/slide" Target="slides/slide6.xml"/><Relationship Id="rId3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tableStyles" Target="tableStyles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ED500-EA75-3245-B857-9FAD6957E25E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1091E-DF56-444D-9C7B-F80A6C94CF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F78B5-5327-0D4C-9CB3-4A74DA58C170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342649-3428-774D-BEEB-C0235611E834}" type="slidenum">
              <a:rPr lang="en-US"/>
              <a:pPr/>
              <a:t>2</a:t>
            </a:fld>
            <a:endParaRPr lang="en-US"/>
          </a:p>
        </p:txBody>
      </p:sp>
      <p:sp>
        <p:nvSpPr>
          <p:cNvPr id="380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F2E6E7-3349-704A-86EE-F3EB2D4EBA59}" type="slidenum">
              <a:rPr lang="en-US"/>
              <a:pPr/>
              <a:t>3</a:t>
            </a:fld>
            <a:endParaRPr lang="en-US"/>
          </a:p>
        </p:txBody>
      </p:sp>
      <p:sp>
        <p:nvSpPr>
          <p:cNvPr id="393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5DCBD7-74C1-0749-B095-31136E569A75}" type="slidenum">
              <a:rPr lang="en-US"/>
              <a:pPr/>
              <a:t>4</a:t>
            </a:fld>
            <a:endParaRPr lang="en-US"/>
          </a:p>
        </p:txBody>
      </p:sp>
      <p:sp>
        <p:nvSpPr>
          <p:cNvPr id="399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2C7D5B-ED83-B748-B380-E9F4F2B11588}" type="slidenum">
              <a:rPr lang="en-US"/>
              <a:pPr/>
              <a:t>5</a:t>
            </a:fld>
            <a:endParaRPr lang="en-US"/>
          </a:p>
        </p:txBody>
      </p:sp>
      <p:sp>
        <p:nvSpPr>
          <p:cNvPr id="401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0ED5B0-262E-CE44-92C4-9F61BA579A09}" type="slidenum">
              <a:rPr lang="en-US"/>
              <a:pPr/>
              <a:t>6</a:t>
            </a:fld>
            <a:endParaRPr lang="en-US"/>
          </a:p>
        </p:txBody>
      </p:sp>
      <p:sp>
        <p:nvSpPr>
          <p:cNvPr id="407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BFAEA3-4F93-AE4D-9E19-F5DEE36AADD0}" type="slidenum">
              <a:rPr lang="en-US"/>
              <a:pPr/>
              <a:t>7</a:t>
            </a:fld>
            <a:endParaRPr lang="en-US"/>
          </a:p>
        </p:txBody>
      </p:sp>
      <p:sp>
        <p:nvSpPr>
          <p:cNvPr id="409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ADFA2E-DB76-DD42-BA5E-99C759BEB138}" type="slidenum">
              <a:rPr lang="en-US"/>
              <a:pPr/>
              <a:t>8</a:t>
            </a:fld>
            <a:endParaRPr lang="en-US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ABD3A6-DB36-E740-AB86-997D9D78805C}" type="slidenum">
              <a:rPr lang="en-US"/>
              <a:pPr/>
              <a:t>9</a:t>
            </a:fld>
            <a:endParaRPr lang="en-US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0F8BE3-83B0-514E-9411-3ECAE6DC4B91}" type="slidenum">
              <a:rPr lang="en-US"/>
              <a:pPr/>
              <a:t>10</a:t>
            </a:fld>
            <a:endParaRPr lang="en-US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484992-7C43-7944-92BF-39BFECB38C1C}" type="slidenum">
              <a:rPr lang="en-US"/>
              <a:pPr/>
              <a:t>11</a:t>
            </a:fld>
            <a:endParaRPr lang="en-US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A08F85-99EA-AF45-9BF6-7D04AB948A4D}" type="slidenum">
              <a:rPr lang="en-US"/>
              <a:pPr/>
              <a:t>12</a:t>
            </a:fld>
            <a:endParaRPr lang="en-US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A08F85-99EA-AF45-9BF6-7D04AB948A4D}" type="slidenum">
              <a:rPr lang="en-US"/>
              <a:pPr/>
              <a:t>13</a:t>
            </a:fld>
            <a:endParaRPr lang="en-US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F4EAB3-1108-2142-BFA1-D54B22417560}" type="slidenum">
              <a:rPr lang="en-US"/>
              <a:pPr/>
              <a:t>14</a:t>
            </a:fld>
            <a:endParaRPr lang="en-US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D70786-DCC1-CE4F-96C8-8A836BEC64E8}" type="slidenum">
              <a:rPr lang="en-US"/>
              <a:pPr/>
              <a:t>15</a:t>
            </a:fld>
            <a:endParaRPr lang="en-US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D70786-DCC1-CE4F-96C8-8A836BEC64E8}" type="slidenum">
              <a:rPr lang="en-US"/>
              <a:pPr/>
              <a:t>16</a:t>
            </a:fld>
            <a:endParaRPr lang="en-US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D70786-DCC1-CE4F-96C8-8A836BEC64E8}" type="slidenum">
              <a:rPr lang="en-US"/>
              <a:pPr/>
              <a:t>17</a:t>
            </a:fld>
            <a:endParaRPr lang="en-US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AD2D16-753A-2540-9161-A7FCA1F6F91B}" type="slidenum">
              <a:rPr lang="en-US"/>
              <a:pPr/>
              <a:t>18</a:t>
            </a:fld>
            <a:endParaRPr lang="en-US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8E72A6-B3AE-EA4E-BA07-0E0B70A7D2E4}" type="slidenum">
              <a:rPr lang="en-US"/>
              <a:pPr/>
              <a:t>19</a:t>
            </a:fld>
            <a:endParaRPr lang="en-US"/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035BB2-A8D5-D64E-95BE-0A2E4CADB6F4}" type="slidenum">
              <a:rPr lang="en-US"/>
              <a:pPr/>
              <a:t>20</a:t>
            </a:fld>
            <a:endParaRPr lang="en-US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4181E1-DF44-0249-9E5D-9F6FD2D924FE}" type="slidenum">
              <a:rPr lang="en-US"/>
              <a:pPr/>
              <a:t>21</a:t>
            </a:fld>
            <a:endParaRPr lang="en-US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9F9AF1-6D23-9248-86F2-6CFCAD8A4BE7}" type="slidenum">
              <a:rPr lang="en-US"/>
              <a:pPr/>
              <a:t>22</a:t>
            </a:fld>
            <a:endParaRPr lang="en-US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B79987-DF80-704F-A0C4-14A54EEEDE1E}" type="slidenum">
              <a:rPr lang="en-US"/>
              <a:pPr/>
              <a:t>23</a:t>
            </a:fld>
            <a:endParaRPr lang="en-US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9F4431-E211-904F-BFBE-41E6F2A4AFF4}" type="slidenum">
              <a:rPr lang="en-US"/>
              <a:pPr/>
              <a:t>24</a:t>
            </a:fld>
            <a:endParaRPr lang="en-US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BF5D8B-1568-D647-A5E0-E3284B51963D}" type="slidenum">
              <a:rPr lang="en-US"/>
              <a:pPr/>
              <a:t>25</a:t>
            </a:fld>
            <a:endParaRPr lang="en-US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CC338E-C482-B24B-9C41-D23E77591CBA}" type="slidenum">
              <a:rPr lang="en-US"/>
              <a:pPr/>
              <a:t>26</a:t>
            </a:fld>
            <a:endParaRPr lang="en-US"/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3D0BDD-4541-0D40-BA49-DEF8E89C0AE4}" type="slidenum">
              <a:rPr lang="en-US"/>
              <a:pPr/>
              <a:t>27</a:t>
            </a:fld>
            <a:endParaRPr lang="en-US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768398-5028-534C-A36E-5A9935F6B16E}" type="slidenum">
              <a:rPr lang="en-US"/>
              <a:pPr/>
              <a:t>28</a:t>
            </a:fld>
            <a:endParaRPr lang="en-US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03056A-4560-D64E-8E2C-EEA513144434}" type="slidenum">
              <a:rPr lang="en-US"/>
              <a:pPr/>
              <a:t>29</a:t>
            </a:fld>
            <a:endParaRPr lang="en-US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9606F-2BAB-B24E-A6AF-9E9E7889806B}" type="slidenum">
              <a:rPr lang="en-US"/>
              <a:pPr/>
              <a:t>30</a:t>
            </a:fld>
            <a:endParaRPr lang="en-US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2BE1D9-2C2D-B247-9C3E-05AC6CA59F66}" type="slidenum">
              <a:rPr lang="en-US"/>
              <a:pPr/>
              <a:t>31</a:t>
            </a:fld>
            <a:endParaRPr lang="en-US"/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E10C7-B7F7-6544-8E0B-BE17D19C6CAA}" type="datetimeFigureOut">
              <a:rPr lang="en-US" smtClean="0"/>
              <a:pPr/>
              <a:t>8/21/09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16716-7D03-3F40-9472-E21B04376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12" Type="http://schemas.openxmlformats.org/officeDocument/2006/relationships/image" Target="../media/image8.jpeg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0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12" Type="http://schemas.openxmlformats.org/officeDocument/2006/relationships/image" Target="../media/image8.jpeg"/><Relationship Id="rId2" Type="http://schemas.openxmlformats.org/officeDocument/2006/relationships/tags" Target="../tags/tag6.xml"/><Relationship Id="rId9" Type="http://schemas.openxmlformats.org/officeDocument/2006/relationships/image" Target="../media/image5.jpeg"/><Relationship Id="rId3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4.jpeg"/><Relationship Id="rId5" Type="http://schemas.openxmlformats.org/officeDocument/2006/relationships/notesSlide" Target="../notesSlides/notesSlide4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2" Type="http://schemas.openxmlformats.org/officeDocument/2006/relationships/image" Target="../media/image7.jpeg"/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9" Type="http://schemas.openxmlformats.org/officeDocument/2006/relationships/image" Target="../media/image12.jpeg"/><Relationship Id="rId3" Type="http://schemas.openxmlformats.org/officeDocument/2006/relationships/tags" Target="../tags/tag10.xml"/><Relationship Id="rId6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4.jpeg"/><Relationship Id="rId5" Type="http://schemas.openxmlformats.org/officeDocument/2006/relationships/notesSlide" Target="../notesSlides/notesSlide5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2" Type="http://schemas.openxmlformats.org/officeDocument/2006/relationships/image" Target="../media/image7.jpeg"/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9" Type="http://schemas.openxmlformats.org/officeDocument/2006/relationships/image" Target="../media/image12.jpeg"/><Relationship Id="rId3" Type="http://schemas.openxmlformats.org/officeDocument/2006/relationships/tags" Target="../tags/tag13.xml"/><Relationship Id="rId6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6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5.jpeg"/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9" Type="http://schemas.openxmlformats.org/officeDocument/2006/relationships/image" Target="../media/image14.jpeg"/><Relationship Id="rId3" Type="http://schemas.openxmlformats.org/officeDocument/2006/relationships/tags" Target="../tags/tag16.xml"/><Relationship Id="rId6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7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6.jpeg"/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9" Type="http://schemas.openxmlformats.org/officeDocument/2006/relationships/image" Target="../media/image4.jpeg"/><Relationship Id="rId3" Type="http://schemas.openxmlformats.org/officeDocument/2006/relationships/tags" Target="../tags/tag19.xml"/><Relationship Id="rId6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jpe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5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0.jpeg"/><Relationship Id="rId4" Type="http://schemas.openxmlformats.org/officeDocument/2006/relationships/image" Target="../media/image18.jpe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5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5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5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5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Relationship Id="rId5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9.jpe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5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24.jpeg"/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5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jpeg"/><Relationship Id="rId4" Type="http://schemas.openxmlformats.org/officeDocument/2006/relationships/image" Target="../media/image24.jpeg"/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Relationship Id="rId5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jpeg"/><Relationship Id="rId4" Type="http://schemas.openxmlformats.org/officeDocument/2006/relationships/image" Target="../media/image24.jpeg"/><Relationship Id="rId1" Type="http://schemas.openxmlformats.org/officeDocument/2006/relationships/tags" Target="../tags/tag2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Relationship Id="rId5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jpeg"/><Relationship Id="rId4" Type="http://schemas.openxmlformats.org/officeDocument/2006/relationships/image" Target="../media/image24.jpeg"/><Relationship Id="rId1" Type="http://schemas.openxmlformats.org/officeDocument/2006/relationships/tags" Target="../tags/tag3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Relationship Id="rId5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4" Type="http://schemas.openxmlformats.org/officeDocument/2006/relationships/image" Target="../media/image24.jpeg"/><Relationship Id="rId5" Type="http://schemas.openxmlformats.org/officeDocument/2006/relationships/image" Target="../media/image18.jpeg"/><Relationship Id="rId7" Type="http://schemas.openxmlformats.org/officeDocument/2006/relationships/image" Target="../media/image25.png"/><Relationship Id="rId1" Type="http://schemas.openxmlformats.org/officeDocument/2006/relationships/tags" Target="../tags/tag3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Relationship Id="rId6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image" Target="../media/image27.jpeg"/><Relationship Id="rId4" Type="http://schemas.openxmlformats.org/officeDocument/2006/relationships/image" Target="../media/image24.jpeg"/><Relationship Id="rId1" Type="http://schemas.openxmlformats.org/officeDocument/2006/relationships/tags" Target="../tags/tag3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Relationship Id="rId5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5" Type="http://schemas.openxmlformats.org/officeDocument/2006/relationships/image" Target="../media/image28.jpeg"/><Relationship Id="rId7" Type="http://schemas.openxmlformats.org/officeDocument/2006/relationships/image" Target="../media/image30.jpeg"/><Relationship Id="rId1" Type="http://schemas.openxmlformats.org/officeDocument/2006/relationships/tags" Target="../tags/tag3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Relationship Id="rId6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2.xml"/><Relationship Id="rId7" Type="http://schemas.openxmlformats.org/officeDocument/2006/relationships/image" Target="../media/image9.jpeg"/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6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3.xml"/><Relationship Id="rId7" Type="http://schemas.openxmlformats.org/officeDocument/2006/relationships/image" Target="../media/image10.jpeg"/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6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4.xml"/><Relationship Id="rId7" Type="http://schemas.openxmlformats.org/officeDocument/2006/relationships/image" Target="../media/image31.jpeg"/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6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5.xml"/><Relationship Id="rId7" Type="http://schemas.openxmlformats.org/officeDocument/2006/relationships/image" Target="../media/image18.jpeg"/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6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6.xml"/><Relationship Id="rId7" Type="http://schemas.openxmlformats.org/officeDocument/2006/relationships/image" Target="../media/image18.jpeg"/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6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7.xml"/><Relationship Id="rId7" Type="http://schemas.openxmlformats.org/officeDocument/2006/relationships/image" Target="../media/image18.jpeg"/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9" Type="http://schemas.openxmlformats.org/officeDocument/2006/relationships/image" Target="../media/image32.png"/><Relationship Id="rId3" Type="http://schemas.openxmlformats.org/officeDocument/2006/relationships/tags" Target="../tags/tag51.xml"/><Relationship Id="rId6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8.xml"/><Relationship Id="rId7" Type="http://schemas.openxmlformats.org/officeDocument/2006/relationships/image" Target="../media/image18.jpeg"/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6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9.xml"/><Relationship Id="rId7" Type="http://schemas.openxmlformats.org/officeDocument/2006/relationships/image" Target="../media/image18.jpeg"/><Relationship Id="rId1" Type="http://schemas.openxmlformats.org/officeDocument/2006/relationships/tags" Target="../tags/tag55.xml"/><Relationship Id="rId2" Type="http://schemas.openxmlformats.org/officeDocument/2006/relationships/tags" Target="../tags/tag56.xml"/><Relationship Id="rId9" Type="http://schemas.openxmlformats.org/officeDocument/2006/relationships/image" Target="../media/image33.jpeg"/><Relationship Id="rId3" Type="http://schemas.openxmlformats.org/officeDocument/2006/relationships/tags" Target="../tags/tag57.xml"/><Relationship Id="rId6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tags" Target="../tags/tag5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Relationship Id="rId5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4" Type="http://schemas.openxmlformats.org/officeDocument/2006/relationships/slide" Target="slide9.xml"/><Relationship Id="rId5" Type="http://schemas.openxmlformats.org/officeDocument/2006/relationships/image" Target="../media/image35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5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1.xml"/><Relationship Id="rId6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Splash Screen</a:t>
            </a:r>
          </a:p>
        </p:txBody>
      </p:sp>
      <p:pic>
        <p:nvPicPr>
          <p:cNvPr id="15363" name="Picture 5" descr="CAM7 Spl-0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876800" y="5410200"/>
            <a:ext cx="426720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Lesson 1-6</a:t>
            </a:r>
          </a:p>
          <a:p>
            <a:pPr algn="ctr"/>
            <a:r>
              <a:rPr lang="en-US" sz="2800" dirty="0" smtClean="0"/>
              <a:t>Multiplying &amp; Dividing Integers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379921" name="Picture 20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922" name="Picture 21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7990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0709" name="Oval 5"/>
          <p:cNvSpPr>
            <a:spLocks noChangeArrowheads="1"/>
          </p:cNvSpPr>
          <p:nvPr/>
        </p:nvSpPr>
        <p:spPr bwMode="auto">
          <a:xfrm>
            <a:off x="1038520" y="41910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071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720975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>
                <a:sym typeface="Arial" pitchFamily="-112" charset="0"/>
              </a:rPr>
              <a:t>	Identity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>
                <a:sym typeface="Arial" pitchFamily="-112" charset="0"/>
              </a:rPr>
              <a:t>	Distributive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>
                <a:sym typeface="Arial" pitchFamily="-112" charset="0"/>
              </a:rPr>
              <a:t>	Associative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>
                <a:sym typeface="Arial" pitchFamily="-112" charset="0"/>
              </a:rPr>
              <a:t>	Commutative</a:t>
            </a:r>
          </a:p>
        </p:txBody>
      </p:sp>
      <p:sp>
        <p:nvSpPr>
          <p:cNvPr id="200711" name="TPQuestion"/>
          <p:cNvSpPr>
            <a:spLocks noChangeArrowheads="1"/>
          </p:cNvSpPr>
          <p:nvPr/>
        </p:nvSpPr>
        <p:spPr bwMode="auto">
          <a:xfrm>
            <a:off x="685800" y="1800225"/>
            <a:ext cx="820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Which property is shown by the expression </a:t>
            </a:r>
            <a:b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</a:b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(2 + 5) + 19 = 2 + (5 + 19)?</a:t>
            </a:r>
          </a:p>
        </p:txBody>
      </p:sp>
      <p:pic>
        <p:nvPicPr>
          <p:cNvPr id="379915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916" name="Picture 12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917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918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1-2)</a:t>
            </a:r>
          </a:p>
        </p:txBody>
      </p:sp>
      <p:pic>
        <p:nvPicPr>
          <p:cNvPr id="379919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0728" name="Picture 24" descr="CAStdPrac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8" descr="Example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828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00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9" grpId="0" animBg="1"/>
      <p:bldP spid="200710" grpId="0" autoUpdateAnimBg="0"/>
      <p:bldP spid="20071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392209" name="Picture 20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2210" name="Picture 21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219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6853" name="Oval 5"/>
          <p:cNvSpPr>
            <a:spLocks noChangeArrowheads="1"/>
          </p:cNvSpPr>
          <p:nvPr/>
        </p:nvSpPr>
        <p:spPr bwMode="auto">
          <a:xfrm>
            <a:off x="1040238" y="44196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85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3551238"/>
            <a:ext cx="3792538" cy="2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Aft>
                <a:spcPct val="50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>
                <a:sym typeface="Arial" pitchFamily="-112" charset="0"/>
              </a:rPr>
              <a:t>	{5, 10, –15, –20}</a:t>
            </a:r>
          </a:p>
          <a:p>
            <a:pPr marL="533400" indent="-533400">
              <a:spcAft>
                <a:spcPct val="50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>
                <a:sym typeface="Arial" pitchFamily="-112" charset="0"/>
              </a:rPr>
              <a:t>	{–15, –20, 5, 10}</a:t>
            </a:r>
          </a:p>
          <a:p>
            <a:pPr marL="533400" indent="-533400">
              <a:spcAft>
                <a:spcPct val="50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>
                <a:sym typeface="Arial" pitchFamily="-112" charset="0"/>
              </a:rPr>
              <a:t>	{–20, –15, 5, 10}</a:t>
            </a:r>
          </a:p>
          <a:p>
            <a:pPr marL="533400" indent="-533400">
              <a:spcAft>
                <a:spcPct val="50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>
                <a:sym typeface="Arial" pitchFamily="-112" charset="0"/>
              </a:rPr>
              <a:t>	{–20, –15, 10, 5}</a:t>
            </a:r>
          </a:p>
        </p:txBody>
      </p:sp>
      <p:sp>
        <p:nvSpPr>
          <p:cNvPr id="206855" name="TPQuestion"/>
          <p:cNvSpPr>
            <a:spLocks noChangeArrowheads="1"/>
          </p:cNvSpPr>
          <p:nvPr/>
        </p:nvSpPr>
        <p:spPr bwMode="auto">
          <a:xfrm>
            <a:off x="685800" y="1800225"/>
            <a:ext cx="820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The following temperatures were recorded: 5 degrees above zero, 20 degrees below zero, 15 degrees below zero, and 10 degrees above zero. What would be the order of the temperatures from least to greatest?</a:t>
            </a:r>
          </a:p>
        </p:txBody>
      </p:sp>
      <p:pic>
        <p:nvPicPr>
          <p:cNvPr id="392203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2204" name="Picture 12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2205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2206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1-3)</a:t>
            </a:r>
          </a:p>
        </p:txBody>
      </p:sp>
      <p:pic>
        <p:nvPicPr>
          <p:cNvPr id="392207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72" name="Picture 24" descr="CAStdPrac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8" descr="Example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828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3" grpId="0" animBg="1"/>
      <p:bldP spid="206854" grpId="0" autoUpdateAnimBg="0"/>
      <p:bldP spid="20685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398352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8353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834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9925" name="Oval 5"/>
          <p:cNvSpPr>
            <a:spLocks noChangeArrowheads="1"/>
          </p:cNvSpPr>
          <p:nvPr/>
        </p:nvSpPr>
        <p:spPr bwMode="auto">
          <a:xfrm>
            <a:off x="1052218" y="3890508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92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 dirty="0">
                <a:sym typeface="Arial" pitchFamily="-112" charset="0"/>
              </a:rPr>
              <a:t>	–33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 dirty="0">
                <a:sym typeface="Arial" pitchFamily="-112" charset="0"/>
              </a:rPr>
              <a:t>	–7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 dirty="0">
                <a:sym typeface="Arial" pitchFamily="-112" charset="0"/>
              </a:rPr>
              <a:t>	7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 dirty="0">
                <a:sym typeface="Arial" pitchFamily="-112" charset="0"/>
              </a:rPr>
              <a:t>	33</a:t>
            </a:r>
          </a:p>
        </p:txBody>
      </p:sp>
      <p:sp>
        <p:nvSpPr>
          <p:cNvPr id="2099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Combine –</a:t>
            </a: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13 + 20.</a:t>
            </a:r>
          </a:p>
        </p:txBody>
      </p:sp>
      <p:pic>
        <p:nvPicPr>
          <p:cNvPr id="209928" name="Picture 8" descr="Example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8347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8348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8349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50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1-4)</a:t>
            </a:r>
          </a:p>
        </p:txBody>
      </p:sp>
      <p:pic>
        <p:nvPicPr>
          <p:cNvPr id="398351" name="Picture 17" descr="FiveMinuteCheck"/>
          <p:cNvPicPr>
            <a:picLocks noChangeAspect="1" noChangeArrowheads="1"/>
          </p:cNvPicPr>
          <p:nvPr/>
        </p:nvPicPr>
        <p:blipFill>
          <a:blip r:embed="rId12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9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9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9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09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5" grpId="0" animBg="1"/>
      <p:bldP spid="209926" grpId="0" autoUpdateAnimBg="0"/>
      <p:bldP spid="20992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00400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0401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038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0949" name="Oval 5"/>
          <p:cNvSpPr>
            <a:spLocks noChangeArrowheads="1"/>
          </p:cNvSpPr>
          <p:nvPr/>
        </p:nvSpPr>
        <p:spPr bwMode="auto">
          <a:xfrm>
            <a:off x="1040238" y="314132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95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>
                <a:sym typeface="Arial" pitchFamily="-112" charset="0"/>
              </a:rPr>
              <a:t>	22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>
                <a:sym typeface="Arial" pitchFamily="-112" charset="0"/>
              </a:rPr>
              <a:t>	12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>
                <a:sym typeface="Arial" pitchFamily="-112" charset="0"/>
              </a:rPr>
              <a:t>	–12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>
                <a:sym typeface="Arial" pitchFamily="-112" charset="0"/>
              </a:rPr>
              <a:t>	–22</a:t>
            </a:r>
          </a:p>
        </p:txBody>
      </p:sp>
      <p:sp>
        <p:nvSpPr>
          <p:cNvPr id="210951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Combine 17 </a:t>
            </a: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+ (–5).</a:t>
            </a:r>
          </a:p>
        </p:txBody>
      </p:sp>
      <p:pic>
        <p:nvPicPr>
          <p:cNvPr id="210953" name="Picture 9" descr="Example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395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396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397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0398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1-4)</a:t>
            </a:r>
          </a:p>
        </p:txBody>
      </p:sp>
      <p:pic>
        <p:nvPicPr>
          <p:cNvPr id="400399" name="Picture 17" descr="FiveMinuteCheck"/>
          <p:cNvPicPr>
            <a:picLocks noChangeAspect="1" noChangeArrowheads="1"/>
          </p:cNvPicPr>
          <p:nvPr/>
        </p:nvPicPr>
        <p:blipFill>
          <a:blip r:embed="rId12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0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0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0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9" grpId="0" animBg="1"/>
      <p:bldP spid="210950" grpId="0" autoUpdateAnimBg="0"/>
      <p:bldP spid="21095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06544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6545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653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4021" name="Oval 5"/>
          <p:cNvSpPr>
            <a:spLocks noChangeArrowheads="1"/>
          </p:cNvSpPr>
          <p:nvPr/>
        </p:nvSpPr>
        <p:spPr bwMode="auto">
          <a:xfrm>
            <a:off x="1028258" y="38862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022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>
                <a:sym typeface="Arial" pitchFamily="-112" charset="0"/>
              </a:rPr>
              <a:t>	13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>
                <a:sym typeface="Arial" pitchFamily="-112" charset="0"/>
              </a:rPr>
              <a:t>	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>
                <a:sym typeface="Arial" pitchFamily="-112" charset="0"/>
              </a:rPr>
              <a:t>	–5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>
                <a:sym typeface="Arial" pitchFamily="-112" charset="0"/>
              </a:rPr>
              <a:t>	–13</a:t>
            </a:r>
          </a:p>
        </p:txBody>
      </p:sp>
      <p:sp>
        <p:nvSpPr>
          <p:cNvPr id="214023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Combine4 </a:t>
            </a: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– 9.</a:t>
            </a:r>
          </a:p>
        </p:txBody>
      </p:sp>
      <p:pic>
        <p:nvPicPr>
          <p:cNvPr id="406539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6540" name="Picture 1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6541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6542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06543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" descr="Example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1" grpId="0" animBg="1"/>
      <p:bldP spid="214022" grpId="0" autoUpdateAnimBg="0"/>
      <p:bldP spid="21402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08592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593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858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5045" name="Oval 5"/>
          <p:cNvSpPr>
            <a:spLocks noChangeArrowheads="1"/>
          </p:cNvSpPr>
          <p:nvPr/>
        </p:nvSpPr>
        <p:spPr bwMode="auto">
          <a:xfrm>
            <a:off x="1028258" y="3144344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4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>
                <a:sym typeface="Arial" pitchFamily="-112" charset="0"/>
              </a:rPr>
              <a:t>	8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>
                <a:sym typeface="Arial" pitchFamily="-112" charset="0"/>
              </a:rPr>
              <a:t>	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>
                <a:sym typeface="Arial" pitchFamily="-112" charset="0"/>
              </a:rPr>
              <a:t>	–4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>
                <a:sym typeface="Arial" pitchFamily="-112" charset="0"/>
              </a:rPr>
              <a:t>	–8</a:t>
            </a:r>
          </a:p>
        </p:txBody>
      </p:sp>
      <p:sp>
        <p:nvSpPr>
          <p:cNvPr id="21504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Combine –</a:t>
            </a: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2 – (–6).</a:t>
            </a:r>
          </a:p>
        </p:txBody>
      </p:sp>
      <p:pic>
        <p:nvPicPr>
          <p:cNvPr id="408587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8588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8589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8590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08591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" descr="Example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5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5" grpId="0" animBg="1"/>
      <p:bldP spid="215046" grpId="0" autoUpdateAnimBg="0"/>
      <p:bldP spid="21504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7" name="Picture 5" descr="Main Idea Head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1981200"/>
            <a:ext cx="352901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9" name="Rectangle 7"/>
          <p:cNvSpPr>
            <a:spLocks noChangeArrowheads="1"/>
          </p:cNvSpPr>
          <p:nvPr/>
        </p:nvSpPr>
        <p:spPr bwMode="auto">
          <a:xfrm>
            <a:off x="1404937" y="3263345"/>
            <a:ext cx="43862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Multiply and divide integers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85350" name="Picture 9" descr="LH_1-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9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6" name="Picture 6" descr="LH_1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397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762000"/>
            <a:ext cx="4378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057275" y="2065339"/>
            <a:ext cx="7705725" cy="3563941"/>
            <a:chOff x="666" y="1303"/>
            <a:chExt cx="4854" cy="2245"/>
          </a:xfrm>
        </p:grpSpPr>
        <p:sp>
          <p:nvSpPr>
            <p:cNvPr id="187399" name="Rectangle 4"/>
            <p:cNvSpPr>
              <a:spLocks noChangeArrowheads="1"/>
            </p:cNvSpPr>
            <p:nvPr/>
          </p:nvSpPr>
          <p:spPr bwMode="auto">
            <a:xfrm>
              <a:off x="666" y="1303"/>
              <a:ext cx="4854" cy="2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b="1" dirty="0">
                  <a:solidFill>
                    <a:srgbClr val="E01B22"/>
                  </a:solidFill>
                  <a:ea typeface="Times New Roman" pitchFamily="-112" charset="0"/>
                  <a:cs typeface="Times New Roman" pitchFamily="-112" charset="0"/>
                </a:rPr>
                <a:t>	</a:t>
              </a:r>
              <a:r>
                <a:rPr lang="en-US" sz="2400" b="1" dirty="0">
                  <a:solidFill>
                    <a:srgbClr val="E01B22"/>
                  </a:solidFill>
                  <a:ea typeface="Times New Roman" pitchFamily="-112" charset="0"/>
                  <a:cs typeface="Times New Roman" pitchFamily="-112" charset="0"/>
                </a:rPr>
                <a:t>Standard 7NS1.2</a:t>
              </a:r>
              <a:r>
                <a:rPr lang="en-US" sz="2400" b="1" dirty="0">
                  <a:solidFill>
                    <a:srgbClr val="FF0000"/>
                  </a:solidFill>
                  <a:ea typeface="Times New Roman" pitchFamily="-112" charset="0"/>
                  <a:cs typeface="Times New Roman" pitchFamily="-112" charset="0"/>
                </a:rPr>
                <a:t>  </a:t>
              </a:r>
              <a:r>
                <a:rPr lang="en-US" sz="2400" dirty="0">
                  <a:solidFill>
                    <a:srgbClr val="000000"/>
                  </a:solidFill>
                  <a:ea typeface="Times New Roman" pitchFamily="-112" charset="0"/>
                  <a:cs typeface="Times New Roman" pitchFamily="-112" charset="0"/>
                </a:rPr>
                <a:t>Add, subtract, </a:t>
              </a:r>
              <a:r>
                <a:rPr lang="en-US" sz="2400" b="1" dirty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multiply, and divide</a:t>
              </a:r>
              <a:r>
                <a:rPr lang="en-US" sz="2400" dirty="0">
                  <a:solidFill>
                    <a:srgbClr val="000000"/>
                  </a:solidFill>
                  <a:ea typeface="Times New Roman" pitchFamily="-112" charset="0"/>
                  <a:cs typeface="Times New Roman" pitchFamily="-112" charset="0"/>
                </a:rPr>
                <a:t> rational numbers (</a:t>
              </a:r>
              <a:r>
                <a:rPr lang="en-US" sz="2400" b="1" dirty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integers,</a:t>
              </a:r>
              <a:r>
                <a:rPr lang="en-US" sz="2400" dirty="0">
                  <a:solidFill>
                    <a:srgbClr val="000000"/>
                  </a:solidFill>
                  <a:ea typeface="Times New Roman" pitchFamily="-112" charset="0"/>
                  <a:cs typeface="Times New Roman" pitchFamily="-112" charset="0"/>
                </a:rPr>
                <a:t> fractions, and terminating decimals) and take positive rational numbers to whole number powers</a:t>
              </a:r>
              <a:r>
                <a:rPr lang="en-US" sz="2400" dirty="0" smtClean="0">
                  <a:solidFill>
                    <a:srgbClr val="000000"/>
                  </a:solidFill>
                  <a:ea typeface="Times New Roman" pitchFamily="-112" charset="0"/>
                  <a:cs typeface="Times New Roman" pitchFamily="-112" charset="0"/>
                </a:rPr>
                <a:t>.</a:t>
              </a:r>
            </a:p>
            <a:p>
              <a:pPr>
                <a:spcBef>
                  <a:spcPct val="20000"/>
                </a:spcBef>
                <a:tabLst>
                  <a:tab pos="914400" algn="l"/>
                </a:tabLst>
              </a:pPr>
              <a:endParaRPr lang="en-US" sz="2400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endParaRPr>
            </a:p>
            <a:p>
              <a:pPr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sz="2400" dirty="0" smtClean="0">
                  <a:solidFill>
                    <a:srgbClr val="000000"/>
                  </a:solidFill>
                  <a:ea typeface="Times New Roman" pitchFamily="-112" charset="0"/>
                  <a:cs typeface="Times New Roman" pitchFamily="-112" charset="0"/>
                </a:rPr>
                <a:t>	</a:t>
              </a:r>
              <a:r>
                <a:rPr lang="en-US" sz="2400" b="1" dirty="0" smtClean="0">
                  <a:solidFill>
                    <a:srgbClr val="E01B22"/>
                  </a:solidFill>
                  <a:ea typeface="Times New Roman" pitchFamily="-112" charset="0"/>
                  <a:cs typeface="Times New Roman" pitchFamily="-112" charset="0"/>
                </a:rPr>
                <a:t>Standard 7AF1.3</a:t>
              </a:r>
              <a:r>
                <a:rPr lang="en-US" sz="2400" b="1" dirty="0" smtClean="0">
                  <a:solidFill>
                    <a:srgbClr val="FF0000"/>
                  </a:solidFill>
                  <a:ea typeface="Times New Roman" pitchFamily="-112" charset="0"/>
                  <a:cs typeface="Times New Roman" pitchFamily="-112" charset="0"/>
                </a:rPr>
                <a:t>  </a:t>
              </a:r>
              <a:r>
                <a:rPr lang="en-US" sz="2400" b="1" dirty="0" smtClean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Simplify numerical expressions by applying properties of rational numbers (e.g.</a:t>
              </a:r>
              <a:r>
                <a:rPr lang="en-US" sz="2400" dirty="0" smtClean="0">
                  <a:solidFill>
                    <a:srgbClr val="000000"/>
                  </a:solidFill>
                  <a:ea typeface="Times New Roman" pitchFamily="-112" charset="0"/>
                  <a:cs typeface="Times New Roman" pitchFamily="-112" charset="0"/>
                </a:rPr>
                <a:t> identity, inverse, distributive, </a:t>
              </a:r>
              <a:r>
                <a:rPr lang="en-US" sz="2400" b="1" dirty="0" smtClean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associative, commutative)</a:t>
              </a:r>
              <a:r>
                <a:rPr lang="en-US" sz="2400" dirty="0" smtClean="0">
                  <a:solidFill>
                    <a:srgbClr val="000000"/>
                  </a:solidFill>
                  <a:ea typeface="Times New Roman" pitchFamily="-112" charset="0"/>
                  <a:cs typeface="Times New Roman" pitchFamily="-112" charset="0"/>
                </a:rPr>
                <a:t> and justify the process used.</a:t>
              </a:r>
              <a:endPara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endParaRPr>
            </a:p>
          </p:txBody>
        </p:sp>
        <p:pic>
          <p:nvPicPr>
            <p:cNvPr id="187400" name="Picture 9" descr="k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86" y="1320"/>
              <a:ext cx="541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Picture 10" descr="key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3000" y="4595812"/>
            <a:ext cx="85883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4" name="Picture 6" descr="LH_1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9943" name="Picture 7" descr="MAC3_p05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549525"/>
            <a:ext cx="8135937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4" name="Picture 4" descr="LH_1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1989" name="Picture 5" descr="MAC3_p05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6888" y="2078037"/>
            <a:ext cx="8135937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4" name="Picture 4" descr="LH_1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4037" name="Picture 5" descr="MAC3_p05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713" y="2386012"/>
            <a:ext cx="8135937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4" name="Picture 4" descr="LH_1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493713" y="990600"/>
            <a:ext cx="8345487" cy="2895600"/>
            <a:chOff x="493713" y="990600"/>
            <a:chExt cx="8345487" cy="2895600"/>
          </a:xfrm>
        </p:grpSpPr>
        <p:grpSp>
          <p:nvGrpSpPr>
            <p:cNvPr id="9" name="Group 8"/>
            <p:cNvGrpSpPr/>
            <p:nvPr/>
          </p:nvGrpSpPr>
          <p:grpSpPr>
            <a:xfrm>
              <a:off x="493713" y="1369218"/>
              <a:ext cx="8135937" cy="2516982"/>
              <a:chOff x="493713" y="1369218"/>
              <a:chExt cx="8135937" cy="2516982"/>
            </a:xfrm>
          </p:grpSpPr>
          <p:pic>
            <p:nvPicPr>
              <p:cNvPr id="684037" name="Picture 5" descr="MAC3_p05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93713" y="1369218"/>
                <a:ext cx="8135937" cy="2033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Rectangle 5"/>
              <p:cNvSpPr/>
              <p:nvPr/>
            </p:nvSpPr>
            <p:spPr>
              <a:xfrm>
                <a:off x="493713" y="1905000"/>
                <a:ext cx="8099424" cy="1981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6248400" y="990600"/>
              <a:ext cx="2590800" cy="17526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3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28257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4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1524000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25" name="Text Box 5"/>
          <p:cNvSpPr txBox="1">
            <a:spLocks noChangeArrowheads="1"/>
          </p:cNvSpPr>
          <p:nvPr/>
        </p:nvSpPr>
        <p:spPr bwMode="auto">
          <a:xfrm>
            <a:off x="2506663" y="1536700"/>
            <a:ext cx="61991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Multiply Integers with Different Signs</a:t>
            </a:r>
          </a:p>
        </p:txBody>
      </p:sp>
      <p:sp>
        <p:nvSpPr>
          <p:cNvPr id="133126" name="Rectangle 6"/>
          <p:cNvSpPr>
            <a:spLocks noChangeArrowheads="1"/>
          </p:cNvSpPr>
          <p:nvPr/>
        </p:nvSpPr>
        <p:spPr bwMode="auto">
          <a:xfrm>
            <a:off x="876300" y="2833688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 8(–4).</a:t>
            </a:r>
            <a:endParaRPr lang="en-US" sz="2400" i="1" dirty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133127" name="Text Box 7"/>
          <p:cNvSpPr txBox="1">
            <a:spLocks noChangeArrowheads="1"/>
          </p:cNvSpPr>
          <p:nvPr/>
        </p:nvSpPr>
        <p:spPr bwMode="auto">
          <a:xfrm>
            <a:off x="533400" y="3978275"/>
            <a:ext cx="243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743200" indent="-2400300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8(–4) =</a:t>
            </a:r>
            <a:r>
              <a:rPr lang="en-US" sz="2400" dirty="0" smtClean="0">
                <a:solidFill>
                  <a:srgbClr val="000000"/>
                </a:solidFill>
              </a:rPr>
              <a:t> (-?)	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33128" name="Rectangle 8"/>
          <p:cNvSpPr>
            <a:spLocks noChangeArrowheads="1"/>
          </p:cNvSpPr>
          <p:nvPr/>
        </p:nvSpPr>
        <p:spPr bwMode="auto">
          <a:xfrm>
            <a:off x="2133600" y="594806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	–32</a:t>
            </a:r>
          </a:p>
        </p:txBody>
      </p:sp>
      <p:pic>
        <p:nvPicPr>
          <p:cNvPr id="191498" name="Picture 10" descr="LH_1-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971800" y="4038600"/>
            <a:ext cx="5773737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The factors have different signs. </a:t>
            </a:r>
            <a:r>
              <a:rPr lang="en-US" sz="2400" dirty="0" smtClean="0">
                <a:solidFill>
                  <a:srgbClr val="000000"/>
                </a:solidFill>
              </a:rPr>
              <a:t>The</a:t>
            </a:r>
          </a:p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product </a:t>
            </a:r>
            <a:r>
              <a:rPr lang="en-US" sz="2400" dirty="0" smtClean="0">
                <a:solidFill>
                  <a:srgbClr val="000000"/>
                </a:solidFill>
              </a:rPr>
              <a:t>is negative.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3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5" grpId="0" autoUpdateAnimBg="0"/>
      <p:bldP spid="133126" grpId="0" build="p" autoUpdateAnimBg="0" advAuto="0"/>
      <p:bldP spid="133127" grpId="0" build="p" autoUpdateAnimBg="0"/>
      <p:bldP spid="133128" grpId="0" build="p" autoUpdateAnimBg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5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1219200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2963863" y="1260475"/>
            <a:ext cx="3817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Multiply Integers with Different Signs</a:t>
            </a:r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876300" y="2055813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 –5(7).</a:t>
            </a:r>
          </a:p>
        </p:txBody>
      </p:sp>
      <p:sp>
        <p:nvSpPr>
          <p:cNvPr id="136198" name="Text Box 6"/>
          <p:cNvSpPr txBox="1">
            <a:spLocks noChangeArrowheads="1"/>
          </p:cNvSpPr>
          <p:nvPr/>
        </p:nvSpPr>
        <p:spPr bwMode="auto">
          <a:xfrm>
            <a:off x="533400" y="3508129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743200" indent="-2400300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</a:rPr>
              <a:t>–</a:t>
            </a:r>
            <a:r>
              <a:rPr lang="en-US" sz="2400" dirty="0">
                <a:solidFill>
                  <a:srgbClr val="000000"/>
                </a:solidFill>
              </a:rPr>
              <a:t>5(7) =</a:t>
            </a:r>
            <a:r>
              <a:rPr lang="en-US" sz="2400" dirty="0" smtClean="0">
                <a:solidFill>
                  <a:srgbClr val="000000"/>
                </a:solidFill>
              </a:rPr>
              <a:t> (-?)</a:t>
            </a:r>
            <a:r>
              <a:rPr lang="en-US" dirty="0" smtClean="0">
                <a:solidFill>
                  <a:srgbClr val="000000"/>
                </a:solidFill>
              </a:rPr>
              <a:t>	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2546350" y="5786735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	–35</a:t>
            </a:r>
          </a:p>
        </p:txBody>
      </p:sp>
      <p:pic>
        <p:nvPicPr>
          <p:cNvPr id="136200" name="Picture 8" descr="Exampl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9100" y="2057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94" name="Picture 10" descr="LH_1-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19400" y="3514737"/>
            <a:ext cx="60198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The factors have different signs. The </a:t>
            </a:r>
            <a:r>
              <a:rPr lang="en-US" sz="2400" dirty="0" smtClean="0">
                <a:solidFill>
                  <a:srgbClr val="000000"/>
                </a:solidFill>
              </a:rPr>
              <a:t>product</a:t>
            </a:r>
          </a:p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is </a:t>
            </a:r>
            <a:r>
              <a:rPr lang="en-US" sz="2400" dirty="0" smtClean="0">
                <a:solidFill>
                  <a:srgbClr val="000000"/>
                </a:solidFill>
              </a:rPr>
              <a:t>negative.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 autoUpdateAnimBg="0"/>
      <p:bldP spid="136197" grpId="0" build="p" autoUpdateAnimBg="0" advAuto="0"/>
      <p:bldP spid="136198" grpId="0" build="p" autoUpdateAnimBg="0"/>
      <p:bldP spid="136199" grpId="0" build="p" autoUpdateAnimBg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5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1219200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2963863" y="1260475"/>
            <a:ext cx="3817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Multiply Integers </a:t>
            </a:r>
            <a:r>
              <a:rPr lang="en-US" b="1" dirty="0" smtClean="0">
                <a:solidFill>
                  <a:srgbClr val="E01B22"/>
                </a:solidFill>
              </a:rPr>
              <a:t>with the Same Signs</a:t>
            </a:r>
            <a:endParaRPr lang="en-US" b="1" dirty="0">
              <a:solidFill>
                <a:srgbClr val="E01B22"/>
              </a:solidFill>
            </a:endParaRPr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876301" y="2055813"/>
            <a:ext cx="1943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5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(7).</a:t>
            </a:r>
          </a:p>
        </p:txBody>
      </p:sp>
      <p:sp>
        <p:nvSpPr>
          <p:cNvPr id="136198" name="Text Box 6"/>
          <p:cNvSpPr txBox="1">
            <a:spLocks noChangeArrowheads="1"/>
          </p:cNvSpPr>
          <p:nvPr/>
        </p:nvSpPr>
        <p:spPr bwMode="auto">
          <a:xfrm>
            <a:off x="533400" y="3508129"/>
            <a:ext cx="274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5</a:t>
            </a:r>
            <a:r>
              <a:rPr lang="en-US" sz="2400" dirty="0">
                <a:solidFill>
                  <a:srgbClr val="000000"/>
                </a:solidFill>
              </a:rPr>
              <a:t>(7) =</a:t>
            </a:r>
            <a:r>
              <a:rPr lang="en-US" sz="2400" dirty="0" smtClean="0">
                <a:solidFill>
                  <a:srgbClr val="000000"/>
                </a:solidFill>
              </a:rPr>
              <a:t> (+?)</a:t>
            </a:r>
            <a:r>
              <a:rPr lang="en-US" dirty="0" smtClean="0">
                <a:solidFill>
                  <a:srgbClr val="000000"/>
                </a:solidFill>
              </a:rPr>
              <a:t>	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3124200" y="5421868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</a:t>
            </a:r>
            <a:r>
              <a:rPr lang="en-US" sz="2400" dirty="0" smtClean="0">
                <a:solidFill>
                  <a:srgbClr val="E01B22"/>
                </a:solidFill>
              </a:rPr>
              <a:t>	35</a:t>
            </a:r>
            <a:endParaRPr lang="en-US" sz="2400" dirty="0">
              <a:solidFill>
                <a:srgbClr val="E01B22"/>
              </a:solidFill>
            </a:endParaRPr>
          </a:p>
        </p:txBody>
      </p:sp>
      <p:pic>
        <p:nvPicPr>
          <p:cNvPr id="195594" name="Picture 10" descr="LH_1-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19400" y="3514737"/>
            <a:ext cx="60198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The factors have the same sign. The </a:t>
            </a:r>
            <a:r>
              <a:rPr lang="en-US" sz="2400" dirty="0" smtClean="0">
                <a:solidFill>
                  <a:srgbClr val="000000"/>
                </a:solidFill>
              </a:rPr>
              <a:t>product</a:t>
            </a:r>
          </a:p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is </a:t>
            </a:r>
            <a:r>
              <a:rPr lang="en-US" sz="2400" dirty="0" smtClean="0">
                <a:solidFill>
                  <a:srgbClr val="000000"/>
                </a:solidFill>
              </a:rPr>
              <a:t>positive.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5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2750" y="20923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 autoUpdateAnimBg="0"/>
      <p:bldP spid="136197" grpId="0" build="p" autoUpdateAnimBg="0" advAuto="0"/>
      <p:bldP spid="136198" grpId="0" build="p" autoUpdateAnimBg="0"/>
      <p:bldP spid="136199" grpId="0" build="p" autoUpdateAnimBg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5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1143000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2963863" y="1184275"/>
            <a:ext cx="3817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Multiply Integers with</a:t>
            </a:r>
            <a:r>
              <a:rPr lang="en-US" b="1" dirty="0" smtClean="0">
                <a:solidFill>
                  <a:srgbClr val="E01B22"/>
                </a:solidFill>
              </a:rPr>
              <a:t> the Same Signs</a:t>
            </a:r>
            <a:endParaRPr lang="en-US" b="1" dirty="0">
              <a:solidFill>
                <a:srgbClr val="E01B22"/>
              </a:solidFill>
            </a:endParaRPr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876300" y="1981200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-5(-7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).</a:t>
            </a:r>
          </a:p>
        </p:txBody>
      </p:sp>
      <p:sp>
        <p:nvSpPr>
          <p:cNvPr id="136198" name="Text Box 6"/>
          <p:cNvSpPr txBox="1">
            <a:spLocks noChangeArrowheads="1"/>
          </p:cNvSpPr>
          <p:nvPr/>
        </p:nvSpPr>
        <p:spPr bwMode="auto">
          <a:xfrm>
            <a:off x="533400" y="3431929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-5(-7</a:t>
            </a:r>
            <a:r>
              <a:rPr lang="en-US" sz="2400" dirty="0">
                <a:solidFill>
                  <a:srgbClr val="000000"/>
                </a:solidFill>
              </a:rPr>
              <a:t>) =</a:t>
            </a:r>
            <a:r>
              <a:rPr lang="en-US" sz="2400" dirty="0" smtClean="0">
                <a:solidFill>
                  <a:srgbClr val="000000"/>
                </a:solidFill>
              </a:rPr>
              <a:t> (+?)	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2546350" y="5786735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</a:t>
            </a:r>
            <a:r>
              <a:rPr lang="en-US" sz="2400" dirty="0" smtClean="0">
                <a:solidFill>
                  <a:srgbClr val="E01B22"/>
                </a:solidFill>
              </a:rPr>
              <a:t>	35</a:t>
            </a:r>
            <a:endParaRPr lang="en-US" sz="2400" dirty="0">
              <a:solidFill>
                <a:srgbClr val="E01B22"/>
              </a:solidFill>
            </a:endParaRPr>
          </a:p>
        </p:txBody>
      </p:sp>
      <p:pic>
        <p:nvPicPr>
          <p:cNvPr id="195594" name="Picture 10" descr="LH_1-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19400" y="3438537"/>
            <a:ext cx="60198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The factors have the same sign. The </a:t>
            </a:r>
            <a:r>
              <a:rPr lang="en-US" sz="2400" dirty="0" smtClean="0">
                <a:solidFill>
                  <a:srgbClr val="000000"/>
                </a:solidFill>
              </a:rPr>
              <a:t>product</a:t>
            </a:r>
          </a:p>
          <a:p>
            <a:pPr marL="2743200" indent="-2400300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is </a:t>
            </a:r>
            <a:r>
              <a:rPr lang="en-US" sz="2400" dirty="0" smtClean="0">
                <a:solidFill>
                  <a:srgbClr val="000000"/>
                </a:solidFill>
              </a:rPr>
              <a:t>positive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" name="Picture 11" descr="Example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2057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 autoUpdateAnimBg="0"/>
      <p:bldP spid="136197" grpId="0" build="p" autoUpdateAnimBg="0" advAuto="0"/>
      <p:bldP spid="136198" grpId="0" build="p" autoUpdateAnimBg="0"/>
      <p:bldP spid="136199" grpId="0" build="p" autoUpdateAnimBg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651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155892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7652" name="Text Box 4"/>
          <p:cNvSpPr txBox="1">
            <a:spLocks noChangeArrowheads="1"/>
          </p:cNvSpPr>
          <p:nvPr/>
        </p:nvSpPr>
        <p:spPr bwMode="auto">
          <a:xfrm>
            <a:off x="2506663" y="157321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Divide Integers</a:t>
            </a:r>
          </a:p>
        </p:txBody>
      </p:sp>
      <p:sp>
        <p:nvSpPr>
          <p:cNvPr id="667653" name="Rectangle 5"/>
          <p:cNvSpPr>
            <a:spLocks noChangeArrowheads="1"/>
          </p:cNvSpPr>
          <p:nvPr/>
        </p:nvSpPr>
        <p:spPr bwMode="auto">
          <a:xfrm>
            <a:off x="876300" y="2617788"/>
            <a:ext cx="22478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 30 ÷ (–5).</a:t>
            </a:r>
          </a:p>
        </p:txBody>
      </p:sp>
      <p:sp>
        <p:nvSpPr>
          <p:cNvPr id="667654" name="Text Box 6"/>
          <p:cNvSpPr txBox="1">
            <a:spLocks noChangeArrowheads="1"/>
          </p:cNvSpPr>
          <p:nvPr/>
        </p:nvSpPr>
        <p:spPr bwMode="auto">
          <a:xfrm>
            <a:off x="76200" y="3716119"/>
            <a:ext cx="335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743200" indent="-2400300">
              <a:spcBef>
                <a:spcPct val="20000"/>
              </a:spcBef>
            </a:pPr>
            <a:r>
              <a:rPr lang="en-US" sz="2800" dirty="0"/>
              <a:t>30 ÷ –5 =</a:t>
            </a:r>
            <a:r>
              <a:rPr lang="en-US" sz="2800" dirty="0" smtClean="0"/>
              <a:t> (–?)</a:t>
            </a:r>
            <a:r>
              <a:rPr lang="en-US" sz="2000" dirty="0" smtClean="0"/>
              <a:t>	</a:t>
            </a:r>
            <a:endParaRPr lang="en-US" sz="2000" dirty="0"/>
          </a:p>
        </p:txBody>
      </p:sp>
      <p:sp>
        <p:nvSpPr>
          <p:cNvPr id="667655" name="Rectangle 7"/>
          <p:cNvSpPr>
            <a:spLocks noChangeArrowheads="1"/>
          </p:cNvSpPr>
          <p:nvPr/>
        </p:nvSpPr>
        <p:spPr bwMode="auto">
          <a:xfrm>
            <a:off x="2895600" y="6017567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	–6</a:t>
            </a:r>
          </a:p>
        </p:txBody>
      </p:sp>
      <p:pic>
        <p:nvPicPr>
          <p:cNvPr id="211977" name="Picture 10" descr="LH_1-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7659" name="Picture 11" descr="Example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26098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5600" y="3716119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dividend and the divisor have different signs. The quotient is negative.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6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6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6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6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652" grpId="0" autoUpdateAnimBg="0"/>
      <p:bldP spid="667653" grpId="0" build="p" autoUpdateAnimBg="0" advAuto="0"/>
      <p:bldP spid="667654" grpId="0" build="p" autoUpdateAnimBg="0"/>
      <p:bldP spid="667655" grpId="0" build="p" autoUpdateAnimBg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507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1478518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1508" name="Text Box 4"/>
          <p:cNvSpPr txBox="1">
            <a:spLocks noChangeArrowheads="1"/>
          </p:cNvSpPr>
          <p:nvPr/>
        </p:nvSpPr>
        <p:spPr bwMode="auto">
          <a:xfrm>
            <a:off x="2506663" y="1492806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Divide Integers</a:t>
            </a:r>
          </a:p>
        </p:txBody>
      </p:sp>
      <p:sp>
        <p:nvSpPr>
          <p:cNvPr id="661511" name="Rectangle 7"/>
          <p:cNvSpPr>
            <a:spLocks noChangeArrowheads="1"/>
          </p:cNvSpPr>
          <p:nvPr/>
        </p:nvSpPr>
        <p:spPr bwMode="auto">
          <a:xfrm>
            <a:off x="2819400" y="6017567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	3</a:t>
            </a:r>
          </a:p>
        </p:txBody>
      </p:sp>
      <p:pic>
        <p:nvPicPr>
          <p:cNvPr id="216071" name="Picture 10" descr="LH_1-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1516" name="Picture 12" descr="Example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25527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876300" y="2362200"/>
            <a:ext cx="7705725" cy="787400"/>
            <a:chOff x="552" y="822"/>
            <a:chExt cx="4854" cy="496"/>
          </a:xfrm>
        </p:grpSpPr>
        <p:sp>
          <p:nvSpPr>
            <p:cNvPr id="216077" name="Rectangle 5"/>
            <p:cNvSpPr>
              <a:spLocks noChangeArrowheads="1"/>
            </p:cNvSpPr>
            <p:nvPr/>
          </p:nvSpPr>
          <p:spPr bwMode="auto">
            <a:xfrm>
              <a:off x="552" y="947"/>
              <a:ext cx="485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2400" b="1" dirty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Find </a:t>
              </a:r>
              <a:endParaRPr lang="en-US" i="1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endParaRPr>
            </a:p>
          </p:txBody>
        </p:sp>
        <p:pic>
          <p:nvPicPr>
            <p:cNvPr id="216078" name="Picture 14" descr="M3_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171" y="822"/>
              <a:ext cx="461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33400" y="3845488"/>
            <a:ext cx="3124201" cy="785814"/>
            <a:chOff x="336" y="2163"/>
            <a:chExt cx="1968" cy="495"/>
          </a:xfrm>
        </p:grpSpPr>
        <p:sp>
          <p:nvSpPr>
            <p:cNvPr id="216075" name="Text Box 6"/>
            <p:cNvSpPr txBox="1">
              <a:spLocks noChangeArrowheads="1"/>
            </p:cNvSpPr>
            <p:nvPr/>
          </p:nvSpPr>
          <p:spPr bwMode="auto">
            <a:xfrm>
              <a:off x="336" y="2251"/>
              <a:ext cx="1968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2743200" indent="-2400300">
                <a:spcBef>
                  <a:spcPct val="20000"/>
                </a:spcBef>
              </a:pPr>
              <a:r>
                <a:rPr lang="en-US" dirty="0">
                  <a:solidFill>
                    <a:srgbClr val="000000"/>
                  </a:solidFill>
                </a:rPr>
                <a:t>       </a:t>
              </a:r>
              <a:r>
                <a:rPr lang="en-US" dirty="0" smtClean="0">
                  <a:solidFill>
                    <a:srgbClr val="000000"/>
                  </a:solidFill>
                </a:rPr>
                <a:t>      </a:t>
              </a:r>
              <a:r>
                <a:rPr lang="en-US" sz="2600" dirty="0" smtClean="0">
                  <a:solidFill>
                    <a:srgbClr val="000000"/>
                  </a:solidFill>
                </a:rPr>
                <a:t>= (+?)  </a:t>
              </a:r>
              <a:r>
                <a:rPr lang="en-US" dirty="0" smtClean="0">
                  <a:solidFill>
                    <a:srgbClr val="000000"/>
                  </a:solidFill>
                </a:rPr>
                <a:t>	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pic>
          <p:nvPicPr>
            <p:cNvPr id="216076" name="Picture 16" descr="m3_25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53" y="2163"/>
              <a:ext cx="415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847975" y="3845487"/>
            <a:ext cx="6296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The dividend and the divisor have the same sign. The quotient is positive.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6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6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1508" grpId="0" autoUpdateAnimBg="0"/>
      <p:bldP spid="66151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63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105092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64" name="Text Box 4"/>
          <p:cNvSpPr txBox="1">
            <a:spLocks noChangeArrowheads="1"/>
          </p:cNvSpPr>
          <p:nvPr/>
        </p:nvSpPr>
        <p:spPr bwMode="auto">
          <a:xfrm>
            <a:off x="2506663" y="106521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Evaluate Algebraic Expressions</a:t>
            </a:r>
          </a:p>
        </p:txBody>
      </p:sp>
      <p:sp>
        <p:nvSpPr>
          <p:cNvPr id="655365" name="Rectangle 5"/>
          <p:cNvSpPr>
            <a:spLocks noChangeArrowheads="1"/>
          </p:cNvSpPr>
          <p:nvPr/>
        </p:nvSpPr>
        <p:spPr bwMode="auto">
          <a:xfrm>
            <a:off x="876300" y="1608138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3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x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– (–4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y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)        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if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x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= –10 and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y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= –4.</a:t>
            </a:r>
            <a:endParaRPr lang="en-US" sz="2400" i="1" dirty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655366" name="Text Box 6"/>
          <p:cNvSpPr txBox="1">
            <a:spLocks noChangeArrowheads="1"/>
          </p:cNvSpPr>
          <p:nvPr/>
        </p:nvSpPr>
        <p:spPr bwMode="auto">
          <a:xfrm>
            <a:off x="-152400" y="2254250"/>
            <a:ext cx="19732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800600" indent="-4457700">
              <a:spcBef>
                <a:spcPct val="20000"/>
              </a:spcBef>
              <a:tabLst>
                <a:tab pos="1828800" algn="l"/>
                <a:tab pos="4800600" algn="l"/>
              </a:tabLst>
            </a:pPr>
            <a:r>
              <a:rPr lang="en-US" sz="2400" dirty="0"/>
              <a:t>3</a:t>
            </a:r>
            <a:r>
              <a:rPr lang="en-US" sz="2400" i="1" dirty="0"/>
              <a:t>x</a:t>
            </a:r>
            <a:r>
              <a:rPr lang="en-US" sz="2400" dirty="0"/>
              <a:t> – (–4</a:t>
            </a:r>
            <a:r>
              <a:rPr lang="en-US" sz="2400" i="1" dirty="0">
                <a:solidFill>
                  <a:srgbClr val="E01B22"/>
                </a:solidFill>
              </a:rPr>
              <a:t>y</a:t>
            </a:r>
            <a:r>
              <a:rPr lang="en-US" sz="2400" dirty="0"/>
              <a:t>)</a:t>
            </a:r>
            <a:r>
              <a:rPr lang="en-US" sz="2400" dirty="0" smtClean="0"/>
              <a:t>	</a:t>
            </a:r>
            <a:endParaRPr lang="en-US" sz="2400" dirty="0"/>
          </a:p>
        </p:txBody>
      </p:sp>
      <p:sp>
        <p:nvSpPr>
          <p:cNvPr id="655367" name="Rectangle 7"/>
          <p:cNvSpPr>
            <a:spLocks noChangeArrowheads="1"/>
          </p:cNvSpPr>
          <p:nvPr/>
        </p:nvSpPr>
        <p:spPr bwMode="auto">
          <a:xfrm>
            <a:off x="1327150" y="6248400"/>
            <a:ext cx="243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	–46</a:t>
            </a:r>
          </a:p>
        </p:txBody>
      </p:sp>
      <p:pic>
        <p:nvPicPr>
          <p:cNvPr id="220169" name="Picture 10" descr="LH_1-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72" name="Picture 12" descr="Example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60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6200" y="34290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00600" indent="-4457700">
              <a:spcBef>
                <a:spcPct val="20000"/>
              </a:spcBef>
              <a:tabLst>
                <a:tab pos="1828800" algn="l"/>
                <a:tab pos="4800600" algn="l"/>
              </a:tabLst>
            </a:pPr>
            <a:r>
              <a:rPr lang="en-US" dirty="0" smtClean="0"/>
              <a:t>	</a:t>
            </a:r>
            <a:r>
              <a:rPr lang="en-US" sz="2400" dirty="0" smtClean="0"/>
              <a:t>= –30 – 16</a:t>
            </a:r>
            <a:r>
              <a:rPr lang="en-US" dirty="0" smtClean="0"/>
              <a:t>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" y="4909471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00600" indent="-4457700">
              <a:spcBef>
                <a:spcPct val="20000"/>
              </a:spcBef>
              <a:tabLst>
                <a:tab pos="1828800" algn="l"/>
                <a:tab pos="4800600" algn="l"/>
              </a:tabLst>
            </a:pPr>
            <a:r>
              <a:rPr lang="en-US" dirty="0" smtClean="0"/>
              <a:t>	</a:t>
            </a:r>
            <a:r>
              <a:rPr lang="en-US" sz="2400" dirty="0" smtClean="0"/>
              <a:t>= –30 –16</a:t>
            </a:r>
            <a:r>
              <a:rPr lang="en-US" dirty="0" smtClean="0"/>
              <a:t>	</a:t>
            </a:r>
          </a:p>
        </p:txBody>
      </p:sp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820863" y="2300416"/>
            <a:ext cx="29035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= 3(–10) – [–4(</a:t>
            </a:r>
            <a:r>
              <a:rPr lang="en-US" sz="2400" dirty="0" smtClean="0">
                <a:solidFill>
                  <a:srgbClr val="E01B22"/>
                </a:solidFill>
              </a:rPr>
              <a:t>–4</a:t>
            </a:r>
            <a:r>
              <a:rPr lang="en-US" sz="2400" dirty="0" smtClean="0"/>
              <a:t>)]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4747674" y="2300416"/>
            <a:ext cx="4396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Replace </a:t>
            </a:r>
            <a:r>
              <a:rPr lang="en-US" sz="2400" i="1" dirty="0" err="1" smtClean="0"/>
              <a:t>x</a:t>
            </a:r>
            <a:r>
              <a:rPr lang="en-US" sz="2400" dirty="0" smtClean="0"/>
              <a:t> with –10 and </a:t>
            </a:r>
            <a:r>
              <a:rPr lang="en-US" sz="2400" i="1" dirty="0" err="1" smtClean="0"/>
              <a:t>y</a:t>
            </a:r>
            <a:r>
              <a:rPr lang="en-US" sz="2400" dirty="0" smtClean="0"/>
              <a:t> with –4.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>
          <a:xfrm>
            <a:off x="3276600" y="3429000"/>
            <a:ext cx="72390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00600" indent="-4457700">
              <a:spcBef>
                <a:spcPct val="20000"/>
              </a:spcBef>
              <a:tabLst>
                <a:tab pos="1828800" algn="l"/>
                <a:tab pos="4800600" algn="l"/>
              </a:tabLst>
            </a:pPr>
            <a:r>
              <a:rPr lang="en-US" sz="2400" dirty="0" smtClean="0"/>
              <a:t>The product of 3 and –10 is negative,</a:t>
            </a:r>
          </a:p>
          <a:p>
            <a:pPr marL="4800600" indent="-4457700">
              <a:spcBef>
                <a:spcPct val="20000"/>
              </a:spcBef>
              <a:tabLst>
                <a:tab pos="1828800" algn="l"/>
                <a:tab pos="4800600" algn="l"/>
              </a:tabLst>
            </a:pPr>
            <a:r>
              <a:rPr lang="en-US" sz="2400" dirty="0" smtClean="0"/>
              <a:t>and the product of –4 and –4 is positive.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76600" y="4724400"/>
            <a:ext cx="5951537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00600" indent="-4457700">
              <a:spcBef>
                <a:spcPct val="20000"/>
              </a:spcBef>
              <a:tabLst>
                <a:tab pos="1828800" algn="l"/>
                <a:tab pos="4800600" algn="l"/>
              </a:tabLst>
            </a:pPr>
            <a:r>
              <a:rPr lang="en-US" sz="2400" dirty="0" smtClean="0"/>
              <a:t>Remember if both integers have the same</a:t>
            </a:r>
          </a:p>
          <a:p>
            <a:pPr marL="4800600" indent="-4457700">
              <a:spcBef>
                <a:spcPct val="20000"/>
              </a:spcBef>
              <a:tabLst>
                <a:tab pos="1828800" algn="l"/>
                <a:tab pos="4800600" algn="l"/>
              </a:tabLst>
            </a:pPr>
            <a:r>
              <a:rPr lang="en-US" sz="2400" dirty="0" smtClean="0"/>
              <a:t>sign you combine. A (-) combined with a (-)</a:t>
            </a:r>
          </a:p>
          <a:p>
            <a:pPr marL="4800600" indent="-4457700">
              <a:spcBef>
                <a:spcPct val="20000"/>
              </a:spcBef>
              <a:tabLst>
                <a:tab pos="1828800" algn="l"/>
                <a:tab pos="4800600" algn="l"/>
              </a:tabLst>
            </a:pPr>
            <a:r>
              <a:rPr lang="en-US" sz="2400" dirty="0" smtClean="0"/>
              <a:t>gives you a (-).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5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5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5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64" grpId="0" autoUpdateAnimBg="0"/>
      <p:bldP spid="655365" grpId="0" build="p" autoUpdateAnimBg="0" advAuto="0"/>
      <p:bldP spid="655366" grpId="0" build="p" autoUpdateAnimBg="0"/>
      <p:bldP spid="655367" grpId="0" build="p" autoUpdateAnimBg="0"/>
      <p:bldP spid="12" grpId="0"/>
      <p:bldP spid="14" grpId="0"/>
      <p:bldP spid="16" grpId="0"/>
      <p:bldP spid="17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869950" y="1520825"/>
            <a:ext cx="42354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E01B22"/>
                </a:solidFill>
              </a:rPr>
              <a:t>WEATHER 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539D"/>
                </a:solidFill>
              </a:rPr>
              <a:t>The table shows the low temperature for each month in McGrath, Alaska. Find the mean (average) of all 12 temperatures.</a:t>
            </a:r>
          </a:p>
        </p:txBody>
      </p:sp>
      <p:pic>
        <p:nvPicPr>
          <p:cNvPr id="224261" name="Picture 10" descr="LH_1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20" name="Picture 12" descr="Example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8" y="152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11" name="Text Box 3"/>
          <p:cNvSpPr txBox="1">
            <a:spLocks noChangeArrowheads="1"/>
          </p:cNvSpPr>
          <p:nvPr/>
        </p:nvSpPr>
        <p:spPr bwMode="auto">
          <a:xfrm>
            <a:off x="4038600" y="552450"/>
            <a:ext cx="46672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Find the Mean of a Set of Integers</a:t>
            </a:r>
          </a:p>
        </p:txBody>
      </p:sp>
      <p:pic>
        <p:nvPicPr>
          <p:cNvPr id="145422" name="Picture 14" descr="1-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00675" y="1576388"/>
            <a:ext cx="2303463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16" name="Picture 8" descr="RealWorldExampl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45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5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 build="p" autoUpdateAnimBg="0" advAuto="0"/>
      <p:bldP spid="14541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35173" name="Oval 5"/>
          <p:cNvSpPr>
            <a:spLocks noChangeArrowheads="1"/>
          </p:cNvSpPr>
          <p:nvPr/>
        </p:nvSpPr>
        <p:spPr bwMode="auto">
          <a:xfrm>
            <a:off x="890588" y="31003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303053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–18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–9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3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6</a:t>
            </a:r>
          </a:p>
        </p:txBody>
      </p:sp>
      <p:sp>
        <p:nvSpPr>
          <p:cNvPr id="135175" name="TPQuestion"/>
          <p:cNvSpPr>
            <a:spLocks noChangeArrowheads="1"/>
          </p:cNvSpPr>
          <p:nvPr/>
        </p:nvSpPr>
        <p:spPr bwMode="auto">
          <a:xfrm>
            <a:off x="511690" y="1831206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 6(–3).</a:t>
            </a:r>
            <a:endParaRPr lang="en-US" sz="2400" i="1" dirty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pic>
        <p:nvPicPr>
          <p:cNvPr id="135176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7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828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3548" name="Picture 12" descr="LH_1-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 animBg="1"/>
      <p:bldP spid="135174" grpId="0" autoUpdateAnimBg="0"/>
      <p:bldP spid="13517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400800" y="4119562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38245" name="Oval 5"/>
          <p:cNvSpPr>
            <a:spLocks noChangeArrowheads="1"/>
          </p:cNvSpPr>
          <p:nvPr/>
        </p:nvSpPr>
        <p:spPr bwMode="auto">
          <a:xfrm>
            <a:off x="914400" y="53863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24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42093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4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–2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–8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–12</a:t>
            </a:r>
          </a:p>
        </p:txBody>
      </p:sp>
      <p:sp>
        <p:nvSpPr>
          <p:cNvPr id="138247" name="TPQuestion"/>
          <p:cNvSpPr>
            <a:spLocks noChangeArrowheads="1"/>
          </p:cNvSpPr>
          <p:nvPr/>
        </p:nvSpPr>
        <p:spPr bwMode="auto">
          <a:xfrm>
            <a:off x="609600" y="1662112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 –2(6).</a:t>
            </a:r>
          </a:p>
        </p:txBody>
      </p:sp>
      <p:pic>
        <p:nvPicPr>
          <p:cNvPr id="13824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100" y="868362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49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6888" y="1652587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44" name="Picture 12" descr="LH_1-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3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animBg="1"/>
      <p:bldP spid="138246" grpId="0" autoUpdateAnimBg="0"/>
      <p:bldP spid="13824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41317" name="Oval 5"/>
          <p:cNvSpPr>
            <a:spLocks noChangeArrowheads="1"/>
          </p:cNvSpPr>
          <p:nvPr/>
        </p:nvSpPr>
        <p:spPr bwMode="auto">
          <a:xfrm>
            <a:off x="928567" y="4493645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3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49713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–16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32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64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72</a:t>
            </a:r>
          </a:p>
        </p:txBody>
      </p:sp>
      <p:sp>
        <p:nvSpPr>
          <p:cNvPr id="141319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 –8(–8).</a:t>
            </a:r>
          </a:p>
        </p:txBody>
      </p:sp>
      <p:pic>
        <p:nvPicPr>
          <p:cNvPr id="141320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321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788" name="Picture 12" descr="LH_1-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7" grpId="0" animBg="1"/>
      <p:bldP spid="141318" grpId="0" autoUpdateAnimBg="0"/>
      <p:bldP spid="14131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860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77893" name="Oval 5"/>
          <p:cNvSpPr>
            <a:spLocks noChangeArrowheads="1"/>
          </p:cNvSpPr>
          <p:nvPr/>
        </p:nvSpPr>
        <p:spPr bwMode="auto">
          <a:xfrm>
            <a:off x="909918" y="3707666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789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64953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36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30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–18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–28</a:t>
            </a:r>
          </a:p>
        </p:txBody>
      </p:sp>
      <p:sp>
        <p:nvSpPr>
          <p:cNvPr id="677895" name="TPQuestion"/>
          <p:cNvSpPr>
            <a:spLocks noChangeArrowheads="1"/>
          </p:cNvSpPr>
          <p:nvPr/>
        </p:nvSpPr>
        <p:spPr bwMode="auto">
          <a:xfrm>
            <a:off x="533400" y="1631950"/>
            <a:ext cx="8172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Find 5(–3)(–2).</a:t>
            </a:r>
          </a:p>
        </p:txBody>
      </p:sp>
      <p:pic>
        <p:nvPicPr>
          <p:cNvPr id="677897" name="Picture 9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838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83" name="Picture 12" descr="LH_1-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7901" name="Picture 13" descr="Example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88" y="1622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7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7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893" grpId="0" animBg="1"/>
      <p:bldP spid="677894" grpId="0" autoUpdateAnimBg="0"/>
      <p:bldP spid="677895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4173537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71749" name="Oval 5"/>
          <p:cNvSpPr>
            <a:spLocks noChangeArrowheads="1"/>
          </p:cNvSpPr>
          <p:nvPr/>
        </p:nvSpPr>
        <p:spPr bwMode="auto">
          <a:xfrm>
            <a:off x="909919" y="3175667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175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310673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–6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–4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6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9</a:t>
            </a:r>
          </a:p>
        </p:txBody>
      </p:sp>
      <p:sp>
        <p:nvSpPr>
          <p:cNvPr id="671751" name="TPQuestion"/>
          <p:cNvSpPr>
            <a:spLocks noChangeArrowheads="1"/>
          </p:cNvSpPr>
          <p:nvPr/>
        </p:nvSpPr>
        <p:spPr bwMode="auto">
          <a:xfrm>
            <a:off x="533400" y="1944687"/>
            <a:ext cx="8172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36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÷ (–6).</a:t>
            </a:r>
          </a:p>
        </p:txBody>
      </p:sp>
      <p:pic>
        <p:nvPicPr>
          <p:cNvPr id="671753" name="Picture 9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1150937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27" name="Picture 12" descr="LH_1-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1757" name="Picture 13" descr="Example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88" y="193516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7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7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1749" grpId="0" animBg="1"/>
      <p:bldP spid="671750" grpId="0" autoUpdateAnimBg="0"/>
      <p:bldP spid="67175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65605" name="Oval 5"/>
          <p:cNvSpPr>
            <a:spLocks noChangeArrowheads="1"/>
          </p:cNvSpPr>
          <p:nvPr/>
        </p:nvSpPr>
        <p:spPr bwMode="auto">
          <a:xfrm>
            <a:off x="909919" y="5340182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0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333533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–35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–25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6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7</a:t>
            </a:r>
          </a:p>
        </p:txBody>
      </p:sp>
      <p:pic>
        <p:nvPicPr>
          <p:cNvPr id="665609" name="Picture 9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22" name="Picture 12" descr="LH_1-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13" name="Picture 13" descr="Example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88" y="216376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876300" y="1981201"/>
            <a:ext cx="7705725" cy="896938"/>
            <a:chOff x="552" y="822"/>
            <a:chExt cx="4854" cy="565"/>
          </a:xfrm>
        </p:grpSpPr>
        <p:sp>
          <p:nvSpPr>
            <p:cNvPr id="218125" name="Rectangle 15"/>
            <p:cNvSpPr>
              <a:spLocks noChangeArrowheads="1"/>
            </p:cNvSpPr>
            <p:nvPr/>
          </p:nvSpPr>
          <p:spPr bwMode="auto">
            <a:xfrm>
              <a:off x="552" y="947"/>
              <a:ext cx="485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2400" b="1" dirty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Find</a:t>
              </a:r>
              <a:endPara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endParaRPr>
            </a:p>
          </p:txBody>
        </p:sp>
        <p:pic>
          <p:nvPicPr>
            <p:cNvPr id="218126" name="Picture 16" descr="M3_5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075" y="822"/>
              <a:ext cx="525" cy="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Back or Previous 15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6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6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6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05" grpId="0" animBg="1"/>
      <p:bldP spid="665606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59461" name="Oval 5"/>
          <p:cNvSpPr>
            <a:spLocks noChangeArrowheads="1"/>
          </p:cNvSpPr>
          <p:nvPr/>
        </p:nvSpPr>
        <p:spPr bwMode="auto">
          <a:xfrm>
            <a:off x="918854" y="5351607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9462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34473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12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0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–12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–24</a:t>
            </a:r>
          </a:p>
        </p:txBody>
      </p:sp>
      <p:sp>
        <p:nvSpPr>
          <p:cNvPr id="659463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2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– (–3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b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)          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if 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= –6 and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b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= –4.</a:t>
            </a:r>
          </a:p>
        </p:txBody>
      </p:sp>
      <p:pic>
        <p:nvPicPr>
          <p:cNvPr id="659465" name="Picture 9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2219" name="Picture 12" descr="LH_1-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9469" name="Picture 13" descr="Example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5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5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9461" grpId="0" animBg="1"/>
      <p:bldP spid="659462" grpId="0" autoUpdateAnimBg="0"/>
      <p:bldP spid="659463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47461" name="Oval 5"/>
          <p:cNvSpPr>
            <a:spLocks noChangeArrowheads="1"/>
          </p:cNvSpPr>
          <p:nvPr/>
        </p:nvSpPr>
        <p:spPr bwMode="auto">
          <a:xfrm>
            <a:off x="901052" y="4451605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462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3284538"/>
            <a:ext cx="279082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about 11.6° F 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about 12.2° F 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about 12.9° F 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about 13.5° F </a:t>
            </a:r>
          </a:p>
        </p:txBody>
      </p:sp>
      <p:sp>
        <p:nvSpPr>
          <p:cNvPr id="147463" name="TPQuestion"/>
          <p:cNvSpPr>
            <a:spLocks noChangeArrowheads="1"/>
          </p:cNvSpPr>
          <p:nvPr/>
        </p:nvSpPr>
        <p:spPr bwMode="auto">
          <a:xfrm>
            <a:off x="533400" y="1504950"/>
            <a:ext cx="61595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hlink"/>
                </a:solidFill>
              </a:rPr>
              <a:t>WEATHER</a:t>
            </a:r>
            <a:r>
              <a:rPr lang="en-US" sz="2400" b="1" dirty="0"/>
              <a:t>  </a:t>
            </a:r>
            <a:r>
              <a:rPr lang="en-US" sz="2400" b="1" dirty="0">
                <a:solidFill>
                  <a:srgbClr val="00539D"/>
                </a:solidFill>
              </a:rPr>
              <a:t>The table shows the record low temperature for each month in Brook Park, Ohio. Find the mean (average) of all 12 temperatures.</a:t>
            </a:r>
          </a:p>
        </p:txBody>
      </p:sp>
      <p:pic>
        <p:nvPicPr>
          <p:cNvPr id="147464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8363" name="Picture 12" descr="LH_1-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69" name="Picture 13" descr="Example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70" name="Picture 14" descr="1-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07188" y="1193800"/>
            <a:ext cx="2060575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4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1" grpId="0" animBg="1"/>
      <p:bldP spid="147462" grpId="0" autoUpdateAnimBg="0"/>
      <p:bldP spid="14746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4" name="Picture 4" descr="LH_1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085" name="Picture 5" descr="MAC3_p05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713" y="2598737"/>
            <a:ext cx="8135937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14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2453" name="Picture 4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2457" name="Picture 13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593137" y="6248400"/>
            <a:ext cx="550863" cy="609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59737" y="6248400"/>
            <a:ext cx="550863" cy="609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1"/>
  <p:tag name="SLIDEGUID" val="BB95B2E47114450A8A27F68BB084D978"/>
  <p:tag name="ANSWERSALIAS" val="A¤B¤C¤D"/>
  <p:tag name="RESPONSESGATHERED" val="False"/>
  <p:tag name="QUESTIONTEXT" val="Which property is shown by the expression (2 + 5) + 19 = 2 + (5 + 19)?"/>
  <p:tag name="QUESTIONALIAS" val="Which property is shown by the expression (2 + 5) + 19 = 2 + (5 + 19)?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2"/>
  <p:tag name="SLIDEGUID" val="F86CF4E4DB07446AB34619001785740F"/>
  <p:tag name="ANSWERSALIAS" val="A¤B¤C¤D"/>
  <p:tag name="RESPONSESGATHERED" val="False"/>
  <p:tag name="QUESTIONTEXT" val="The following temperatures were recorded: 5 degrees above zero, 20 degrees below zero, 15 degrees below zero, and 10 degrees above zero. What would be the order of the temperatures from least to greatest?"/>
  <p:tag name="QUESTIONALIAS" val="The following temperatures were recorded: 5 degrees above zero, 20 degrees below zero, 15 degrees below zero, and 10 degrees above zero. What would be the order of the temperatures from least to greatest?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1"/>
  <p:tag name="SLIDEGUID" val="C0AB266EB1284FD2ACA98D4F500877E8"/>
  <p:tag name="ANSWERSALIAS" val="A¤B¤C¤D"/>
  <p:tag name="RESPONSESGATHERED" val="False"/>
  <p:tag name="QUESTIONTEXT" val=" Add –13 + 20."/>
  <p:tag name="QUESTIONALIAS" val=" Add –13 + 20.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2"/>
  <p:tag name="SLIDEGUID" val="3BB8EC79070B4909BEE2F4E2B8DE9604"/>
  <p:tag name="ANSWERSALIAS" val="A¤B¤C¤D"/>
  <p:tag name="RESPONSESGATHERED" val="False"/>
  <p:tag name="QUESTIONTEXT" val=" Add 17 + (–5)."/>
  <p:tag name="QUESTIONALIAS" val=" Add 17 + (–5).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2"/>
  <p:tag name="SLIDEGUID" val="35386D71D221451B9C890828DA76061F"/>
  <p:tag name="ANSWERSALIAS" val="A¤B¤C¤D"/>
  <p:tag name="RESPONSESGATHERED" val="False"/>
  <p:tag name="QUESTIONTEXT" val="Subtract 4 – 9."/>
  <p:tag name="QUESTIONALIAS" val="Subtract 4 – 9.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2"/>
  <p:tag name="SLIDEGUID" val="A5BD1767135E43DDBF228FB8D76EC5CF"/>
  <p:tag name="ANSWERSALIAS" val="A¤B¤C¤D"/>
  <p:tag name="RESPONSESGATHERED" val="False"/>
  <p:tag name="QUESTIONTEXT" val="Subtract –2 – (–6)."/>
  <p:tag name="QUESTIONALIAS" val="Subtract –2 – (–6)."/>
  <p:tag name="ANIMREMOVED" val="False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6"/>
  <p:tag name="SLIDEGUID" val="6E380882F3E446999D260B19475CEF9F"/>
  <p:tag name="ANSWERSALIAS" val="A¤B¤C¤D"/>
  <p:tag name="RESPONSESGATHERED" val="False"/>
  <p:tag name="QUESTIONTEXT" val="Find 6(–3)."/>
  <p:tag name="QUESTIONALIAS" val="Find 6(–3)."/>
  <p:tag name="ANIMREMOVED" val="False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690953321879455FBA61A48D3DE6165E"/>
  <p:tag name="ANSWERSALIAS" val="A¤B¤C¤D"/>
  <p:tag name="RESPONSESGATHERED" val="False"/>
  <p:tag name="QUESTIONTEXT" val="Find –2(6)."/>
  <p:tag name="QUESTIONALIAS" val="Find –2(6)."/>
  <p:tag name="ANIMREMOVED" val="False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E32E0A651E144EDD8200FB4C20F5D5E1"/>
  <p:tag name="ANSWERSALIAS" val="A¤B¤C¤D"/>
  <p:tag name="RESPONSESGATHERED" val="False"/>
  <p:tag name="QUESTIONTEXT" val="Find –8(–8)."/>
  <p:tag name="QUESTIONALIAS" val="Find –8(–8)."/>
  <p:tag name="ANIMREMOVED" val="False"/>
</p:tagLst>
</file>

<file path=ppt/tags/tag4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D30E503F536B45EEBB03C8290EBD198E"/>
  <p:tag name="ANSWERSALIAS" val="A¤B¤C¤D"/>
  <p:tag name="RESPONSESGATHERED" val="False"/>
  <p:tag name="QUESTIONTEXT" val="Find 5(–3)(–2)."/>
  <p:tag name="QUESTIONALIAS" val="Find 5(–3)(–2)."/>
  <p:tag name="ANIMREMOVED" val="False"/>
</p:tagLst>
</file>

<file path=ppt/tags/tag4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9A5B988C0564AAB9AE18D4DE5EB9F56"/>
  <p:tag name="ANSWERSALIAS" val="A¤B¤C¤D"/>
  <p:tag name="RESPONSESGATHERED" val="False"/>
  <p:tag name="QUESTIONTEXT" val="36 ÷ (–6)."/>
  <p:tag name="QUESTIONALIAS" val="36 ÷ (–6)."/>
  <p:tag name="ANIMREMOVED" val="False"/>
</p:tagLst>
</file>

<file path=ppt/tags/tag4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4DE4F84269234F32BA2EB99FC2AE3CD9"/>
  <p:tag name="ANSWERSALIAS" val="A¤B¤C¤D"/>
  <p:tag name="RESPONSESGATHERED" val="False"/>
  <p:tag name="QUESTIONTEXT" val="Lesson 6 CYP6"/>
  <p:tag name="QUESTIONALIAS" val="Lesson 6 CYP6"/>
  <p:tag name="ANIMREMOVED" val="False"/>
</p:tagLst>
</file>

<file path=ppt/tags/tag5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5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477EDC3A63EF4A78AE4B637348179822"/>
  <p:tag name="ANSWERSALIAS" val="A¤B¤C¤D"/>
  <p:tag name="RESPONSESGATHERED" val="False"/>
  <p:tag name="QUESTIONTEXT" val="Evaluate 2a – (–3b) if a = –6 and b = –4."/>
  <p:tag name="QUESTIONALIAS" val="Evaluate 2a – (–3b) if a = –6 and b = –4."/>
  <p:tag name="ANIMREMOVED" val="False"/>
</p:tagLst>
</file>

<file path=ppt/tags/tag5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5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0"/>
  <p:tag name="SLIDEGUID" val="5C69187499284A8BBF3FEEB547E01A30"/>
  <p:tag name="ANSWERSALIAS" val="A¤B¤C¤D"/>
  <p:tag name="RESPONSESGATHERED" val="False"/>
  <p:tag name="QUESTIONTEXT" val="WEATHER  The table shows the record low temperature for each month in Brook Park, Ohio. Find the mean (average) of all 12 temperatures."/>
  <p:tag name="QUESTIONALIAS" val="WEATHER  The table shows the record low temperature for each month in Brook Park, Ohio. Find the mean (average) of all 12 temperatures."/>
  <p:tag name="ANIMREMOVED" val="False"/>
</p:tagLst>
</file>

<file path=ppt/tags/tag5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5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5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1076</Words>
  <Application>Microsoft Macintosh PowerPoint</Application>
  <PresentationFormat>On-screen Show (4:3)</PresentationFormat>
  <Paragraphs>219</Paragraphs>
  <Slides>31</Slides>
  <Notes>31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Splash Screen</dc:title>
  <dc:creator>Michael Mitchell</dc:creator>
  <cp:lastModifiedBy>Computer</cp:lastModifiedBy>
  <cp:revision>68</cp:revision>
  <dcterms:created xsi:type="dcterms:W3CDTF">2009-08-21T13:45:13Z</dcterms:created>
  <dcterms:modified xsi:type="dcterms:W3CDTF">2009-08-21T18:00:38Z</dcterms:modified>
</cp:coreProperties>
</file>