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tags/tag57.xml" ContentType="application/vnd.openxmlformats-officedocument.presentationml.tags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41.xml" ContentType="application/vnd.openxmlformats-officedocument.presentationml.tags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tags/tag59.xml" ContentType="application/vnd.openxmlformats-officedocument.presentationml.tags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55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23.xml" ContentType="application/vnd.openxmlformats-officedocument.presentationml.notesSlide+xml"/>
  <Override PartName="/ppt/tags/tag56.xml" ContentType="application/vnd.openxmlformats-officedocument.presentationml.tags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tags/tag47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42.xml" ContentType="application/vnd.openxmlformats-officedocument.presentationml.tags+xml"/>
  <Override PartName="/ppt/tags/tag19.xml" ContentType="application/vnd.openxmlformats-officedocument.presentationml.tag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tags/tag43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44.xml" ContentType="application/vnd.openxmlformats-officedocument.presentationml.tags+xml"/>
  <Override PartName="/ppt/notesSlides/notesSlide25.xml" ContentType="application/vnd.openxmlformats-officedocument.presentationml.notesSlide+xml"/>
  <Override PartName="/ppt/tags/tag22.xml" ContentType="application/vnd.openxmlformats-officedocument.presentationml.tags+xml"/>
  <Override PartName="/ppt/tags/tag52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58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tags/tag54.xml" ContentType="application/vnd.openxmlformats-officedocument.presentationml.tags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51.xml" ContentType="application/vnd.openxmlformats-officedocument.presentationml.tags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Override PartName="/ppt/tags/tag49.xml" ContentType="application/vnd.openxmlformats-officedocument.presentationml.tags+xml"/>
  <Default Extension="rels" ContentType="application/vnd.openxmlformats-package.relationships+xml"/>
  <Override PartName="/ppt/tags/tag50.xml" ContentType="application/vnd.openxmlformats-officedocument.presentationml.tag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Override PartName="/ppt/tags/tag4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8"/>
  </p:notesMasterIdLst>
  <p:sldIdLst>
    <p:sldId id="256" r:id="rId2"/>
    <p:sldId id="282" r:id="rId3"/>
    <p:sldId id="283" r:id="rId4"/>
    <p:sldId id="284" r:id="rId5"/>
    <p:sldId id="285" r:id="rId6"/>
    <p:sldId id="286" r:id="rId7"/>
    <p:sldId id="272" r:id="rId8"/>
    <p:sldId id="273" r:id="rId9"/>
    <p:sldId id="274" r:id="rId10"/>
    <p:sldId id="258" r:id="rId11"/>
    <p:sldId id="259" r:id="rId12"/>
    <p:sldId id="260" r:id="rId13"/>
    <p:sldId id="262" r:id="rId14"/>
    <p:sldId id="287" r:id="rId15"/>
    <p:sldId id="265" r:id="rId16"/>
    <p:sldId id="261" r:id="rId17"/>
    <p:sldId id="264" r:id="rId18"/>
    <p:sldId id="267" r:id="rId19"/>
    <p:sldId id="281" r:id="rId20"/>
    <p:sldId id="275" r:id="rId21"/>
    <p:sldId id="276" r:id="rId22"/>
    <p:sldId id="277" r:id="rId23"/>
    <p:sldId id="278" r:id="rId24"/>
    <p:sldId id="279" r:id="rId25"/>
    <p:sldId id="280" r:id="rId26"/>
    <p:sldId id="26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0" d="100"/>
          <a:sy n="90" d="100"/>
        </p:scale>
        <p:origin x="-8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viewProps" Target="viewProp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30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printerSettings" Target="printerSettings/printerSettings1.bin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8276B-13D9-A04F-8A9D-1F83F47A55EB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604E6-4ACF-2E4D-A97B-DD98146F7F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F78B5-5327-0D4C-9CB3-4A74DA58C17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2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3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4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5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72798-CAB2-C14E-B11F-377A35148FC3}" type="slidenum">
              <a:rPr lang="en-US"/>
              <a:pPr/>
              <a:t>6</a:t>
            </a:fld>
            <a:endParaRPr lang="en-US"/>
          </a:p>
        </p:txBody>
      </p:sp>
      <p:sp>
        <p:nvSpPr>
          <p:cNvPr id="415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35D944-5C99-5D4F-B582-15E0DD0010E0}" type="slidenum">
              <a:rPr lang="en-US"/>
              <a:pPr/>
              <a:t>7</a:t>
            </a:fld>
            <a:endParaRPr lang="en-US"/>
          </a:p>
        </p:txBody>
      </p:sp>
      <p:sp>
        <p:nvSpPr>
          <p:cNvPr id="419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71C840-7EDB-D841-B0AF-E029E3A3467B}" type="slidenum">
              <a:rPr lang="en-US"/>
              <a:pPr/>
              <a:t>8</a:t>
            </a:fld>
            <a:endParaRPr lang="en-US"/>
          </a:p>
        </p:txBody>
      </p:sp>
      <p:sp>
        <p:nvSpPr>
          <p:cNvPr id="421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B32128-7DA9-B34E-B158-39EA7896E4BC}" type="slidenum">
              <a:rPr lang="en-US"/>
              <a:pPr/>
              <a:t>9</a:t>
            </a:fld>
            <a:endParaRPr lang="en-US"/>
          </a:p>
        </p:txBody>
      </p:sp>
      <p:sp>
        <p:nvSpPr>
          <p:cNvPr id="423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45B94-376D-6048-8C64-BA275F392A5A}" type="slidenum">
              <a:rPr lang="en-US"/>
              <a:pPr/>
              <a:t>10</a:t>
            </a:fld>
            <a:endParaRPr lang="en-US"/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4BBB75-90C1-3342-9D20-473DBDF38F98}" type="slidenum">
              <a:rPr lang="en-US"/>
              <a:pPr/>
              <a:t>11</a:t>
            </a:fld>
            <a:endParaRPr lang="en-US"/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D63E58-6F1F-9546-8D92-6A196C5DC723}" type="slidenum">
              <a:rPr lang="en-US"/>
              <a:pPr/>
              <a:t>12</a:t>
            </a:fld>
            <a:endParaRPr lang="en-US"/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0D5A1-00E0-D64D-BEDE-972585C9A5E5}" type="slidenum">
              <a:rPr lang="en-US"/>
              <a:pPr/>
              <a:t>13</a:t>
            </a:fld>
            <a:endParaRPr lang="en-US"/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0D5A1-00E0-D64D-BEDE-972585C9A5E5}" type="slidenum">
              <a:rPr lang="en-US"/>
              <a:pPr/>
              <a:t>14</a:t>
            </a:fld>
            <a:endParaRPr lang="en-US"/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B5A142-DB74-DF4A-95ED-3AD36DA0D14E}" type="slidenum">
              <a:rPr lang="en-US"/>
              <a:pPr/>
              <a:t>15</a:t>
            </a:fld>
            <a:endParaRPr lang="en-US"/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AB355E-20A0-C549-9E4D-8CC30208E798}" type="slidenum">
              <a:rPr lang="en-US"/>
              <a:pPr/>
              <a:t>16</a:t>
            </a:fld>
            <a:endParaRPr lang="en-US"/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C23A62-388A-C74B-9B61-6DBB862DA141}" type="slidenum">
              <a:rPr lang="en-US"/>
              <a:pPr/>
              <a:t>17</a:t>
            </a:fld>
            <a:endParaRPr lang="en-US"/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AA2EE0-FC64-2E49-B5AC-5DFA032C3CFF}" type="slidenum">
              <a:rPr lang="en-US"/>
              <a:pPr/>
              <a:t>18</a:t>
            </a:fld>
            <a:endParaRPr lang="en-US"/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99313B-E12B-6447-B099-AB8508BC3B24}" type="slidenum">
              <a:rPr lang="en-US"/>
              <a:pPr/>
              <a:t>20</a:t>
            </a:fld>
            <a:endParaRPr lang="en-US"/>
          </a:p>
        </p:txBody>
      </p:sp>
      <p:sp>
        <p:nvSpPr>
          <p:cNvPr id="405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0E9AFA-A1F3-8345-A2D0-6EB085313910}" type="slidenum">
              <a:rPr lang="en-US"/>
              <a:pPr/>
              <a:t>21</a:t>
            </a:fld>
            <a:endParaRPr lang="en-US"/>
          </a:p>
        </p:txBody>
      </p:sp>
      <p:sp>
        <p:nvSpPr>
          <p:cNvPr id="411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78D109-6D2A-8C4E-9A7D-097F3E93D2BC}" type="slidenum">
              <a:rPr lang="en-US"/>
              <a:pPr/>
              <a:t>22</a:t>
            </a:fld>
            <a:endParaRPr lang="en-US"/>
          </a:p>
        </p:txBody>
      </p:sp>
      <p:sp>
        <p:nvSpPr>
          <p:cNvPr id="425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060A48-9D4D-6B4E-BC80-64560FA0859C}" type="slidenum">
              <a:rPr lang="en-US"/>
              <a:pPr/>
              <a:t>23</a:t>
            </a:fld>
            <a:endParaRPr lang="en-US"/>
          </a:p>
        </p:txBody>
      </p:sp>
      <p:sp>
        <p:nvSpPr>
          <p:cNvPr id="430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79A5F-F4D9-5540-9241-3B6ABBC1BF65}" type="slidenum">
              <a:rPr lang="en-US"/>
              <a:pPr/>
              <a:t>24</a:t>
            </a:fld>
            <a:endParaRPr lang="en-US"/>
          </a:p>
        </p:txBody>
      </p:sp>
      <p:sp>
        <p:nvSpPr>
          <p:cNvPr id="436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1548B8-2C05-3E4E-9631-B4AB8B97BF11}" type="slidenum">
              <a:rPr lang="en-US"/>
              <a:pPr/>
              <a:t>25</a:t>
            </a:fld>
            <a:endParaRPr lang="en-US"/>
          </a:p>
        </p:txBody>
      </p:sp>
      <p:sp>
        <p:nvSpPr>
          <p:cNvPr id="432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E9D3E1-C0ED-FE48-BE88-9FB37FDE5E42}" type="slidenum">
              <a:rPr lang="en-US"/>
              <a:pPr/>
              <a:t>26</a:t>
            </a:fld>
            <a:endParaRPr lang="en-US"/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9EBC9-E616-4B42-9D06-631B14C048AE}" type="datetimeFigureOut">
              <a:rPr lang="en-US" smtClean="0"/>
              <a:pPr/>
              <a:t>8/24/09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53CF6-99AB-7B47-AADF-A6EA81A62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8.jpeg"/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Relationship Id="rId6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9.jpeg"/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9" Type="http://schemas.openxmlformats.org/officeDocument/2006/relationships/image" Target="../media/image5.jpeg"/><Relationship Id="rId3" Type="http://schemas.openxmlformats.org/officeDocument/2006/relationships/tags" Target="../tags/tag7.xml"/><Relationship Id="rId6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0.jpeg"/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9" Type="http://schemas.openxmlformats.org/officeDocument/2006/relationships/image" Target="../media/image5.jpeg"/><Relationship Id="rId3" Type="http://schemas.openxmlformats.org/officeDocument/2006/relationships/tags" Target="../tags/tag10.xml"/><Relationship Id="rId6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1.jpeg"/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9" Type="http://schemas.openxmlformats.org/officeDocument/2006/relationships/image" Target="../media/image5.jpeg"/><Relationship Id="rId3" Type="http://schemas.openxmlformats.org/officeDocument/2006/relationships/tags" Target="../tags/tag13.xml"/><Relationship Id="rId6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2.jpeg"/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9" Type="http://schemas.openxmlformats.org/officeDocument/2006/relationships/image" Target="../media/image5.jpeg"/><Relationship Id="rId3" Type="http://schemas.openxmlformats.org/officeDocument/2006/relationships/tags" Target="../tags/tag16.xml"/><Relationship Id="rId6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7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4.jpeg"/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9" Type="http://schemas.openxmlformats.org/officeDocument/2006/relationships/image" Target="../media/image13.jpeg"/><Relationship Id="rId3" Type="http://schemas.openxmlformats.org/officeDocument/2006/relationships/tags" Target="../tags/tag19.xml"/><Relationship Id="rId6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8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9" Type="http://schemas.openxmlformats.org/officeDocument/2006/relationships/image" Target="../media/image5.jpeg"/><Relationship Id="rId3" Type="http://schemas.openxmlformats.org/officeDocument/2006/relationships/tags" Target="../tags/tag22.xml"/><Relationship Id="rId6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9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5.png"/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9" Type="http://schemas.openxmlformats.org/officeDocument/2006/relationships/image" Target="../media/image5.jpeg"/><Relationship Id="rId3" Type="http://schemas.openxmlformats.org/officeDocument/2006/relationships/tags" Target="../tags/tag25.xml"/><Relationship Id="rId6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16.jpe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jpe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8.jpe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5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jpeg"/><Relationship Id="rId4" Type="http://schemas.openxmlformats.org/officeDocument/2006/relationships/image" Target="../media/image9.jpeg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5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.jpeg"/><Relationship Id="rId4" Type="http://schemas.openxmlformats.org/officeDocument/2006/relationships/image" Target="../media/image18.jpeg"/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5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jpeg"/><Relationship Id="rId4" Type="http://schemas.openxmlformats.org/officeDocument/2006/relationships/image" Target="../media/image18.jpeg"/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5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7" Type="http://schemas.openxmlformats.org/officeDocument/2006/relationships/image" Target="../media/image8.jpeg"/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6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Relationship Id="rId7" Type="http://schemas.openxmlformats.org/officeDocument/2006/relationships/image" Target="../media/image9.jpeg"/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6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Relationship Id="rId7" Type="http://schemas.openxmlformats.org/officeDocument/2006/relationships/image" Target="../media/image23.jpeg"/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6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41.xml"/><Relationship Id="rId6" Type="http://schemas.openxmlformats.org/officeDocument/2006/relationships/image" Target="../media/image2.jpeg"/><Relationship Id="rId8" Type="http://schemas.openxmlformats.org/officeDocument/2006/relationships/image" Target="../media/image5.jpeg"/><Relationship Id="rId13" Type="http://schemas.openxmlformats.org/officeDocument/2006/relationships/image" Target="../media/image8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19.xml"/><Relationship Id="rId12" Type="http://schemas.openxmlformats.org/officeDocument/2006/relationships/image" Target="../media/image25.jpeg"/><Relationship Id="rId2" Type="http://schemas.openxmlformats.org/officeDocument/2006/relationships/tags" Target="../tags/tag42.xml"/><Relationship Id="rId9" Type="http://schemas.openxmlformats.org/officeDocument/2006/relationships/image" Target="../media/image24.jpeg"/><Relationship Id="rId3" Type="http://schemas.openxmlformats.org/officeDocument/2006/relationships/tags" Target="../tags/tag4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0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9.jpeg"/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9" Type="http://schemas.openxmlformats.org/officeDocument/2006/relationships/image" Target="../media/image5.jpeg"/><Relationship Id="rId3" Type="http://schemas.openxmlformats.org/officeDocument/2006/relationships/tags" Target="../tags/tag46.xml"/><Relationship Id="rId6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47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10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1.xml"/><Relationship Id="rId12" Type="http://schemas.openxmlformats.org/officeDocument/2006/relationships/image" Target="../media/image15.png"/><Relationship Id="rId2" Type="http://schemas.openxmlformats.org/officeDocument/2006/relationships/tags" Target="../tags/tag48.xml"/><Relationship Id="rId9" Type="http://schemas.openxmlformats.org/officeDocument/2006/relationships/image" Target="../media/image5.jpeg"/><Relationship Id="rId3" Type="http://schemas.openxmlformats.org/officeDocument/2006/relationships/tags" Target="../tags/tag49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0.xml"/><Relationship Id="rId6" Type="http://schemas.openxmlformats.org/officeDocument/2006/relationships/image" Target="../media/image2.jpeg"/><Relationship Id="rId8" Type="http://schemas.openxmlformats.org/officeDocument/2006/relationships/image" Target="../media/image5.jpeg"/><Relationship Id="rId13" Type="http://schemas.openxmlformats.org/officeDocument/2006/relationships/image" Target="../media/image11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2.xml"/><Relationship Id="rId12" Type="http://schemas.openxmlformats.org/officeDocument/2006/relationships/image" Target="../media/image25.jpeg"/><Relationship Id="rId2" Type="http://schemas.openxmlformats.org/officeDocument/2006/relationships/tags" Target="../tags/tag51.xml"/><Relationship Id="rId9" Type="http://schemas.openxmlformats.org/officeDocument/2006/relationships/image" Target="../media/image24.jpeg"/><Relationship Id="rId3" Type="http://schemas.openxmlformats.org/officeDocument/2006/relationships/tags" Target="../tags/tag5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3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2.jpeg"/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9" Type="http://schemas.openxmlformats.org/officeDocument/2006/relationships/image" Target="../media/image5.jpeg"/><Relationship Id="rId3" Type="http://schemas.openxmlformats.org/officeDocument/2006/relationships/tags" Target="../tags/tag55.xml"/><Relationship Id="rId6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4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2" Type="http://schemas.openxmlformats.org/officeDocument/2006/relationships/image" Target="../media/image14.jpeg"/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9" Type="http://schemas.openxmlformats.org/officeDocument/2006/relationships/image" Target="../media/image13.jpeg"/><Relationship Id="rId3" Type="http://schemas.openxmlformats.org/officeDocument/2006/relationships/tags" Target="../tags/tag58.xml"/><Relationship Id="rId6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4" Type="http://schemas.openxmlformats.org/officeDocument/2006/relationships/slide" Target="slide11.xml"/><Relationship Id="rId5" Type="http://schemas.openxmlformats.org/officeDocument/2006/relationships/image" Target="../media/image26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5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Relationship Id="rId6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Splash Screen</a:t>
            </a:r>
          </a:p>
        </p:txBody>
      </p:sp>
      <p:pic>
        <p:nvPicPr>
          <p:cNvPr id="15363" name="Picture 5" descr="CAM7 Spl-0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876800" y="5410200"/>
            <a:ext cx="42672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Lesson </a:t>
            </a:r>
            <a:r>
              <a:rPr lang="en-US" sz="2800" smtClean="0"/>
              <a:t>1-7</a:t>
            </a:r>
          </a:p>
          <a:p>
            <a:pPr algn="ctr"/>
            <a:r>
              <a:rPr lang="en-US" sz="2800" dirty="0" smtClean="0"/>
              <a:t>Writing Algebraic Equations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42933" y="405759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 dirty="0" smtClean="0">
                <a:sym typeface="Arial" pitchFamily="-112" charset="0"/>
              </a:rPr>
              <a:t>	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 dirty="0" smtClean="0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 dirty="0">
                <a:sym typeface="Arial" pitchFamily="-112" charset="0"/>
              </a:rPr>
              <a:t>	</a:t>
            </a:r>
            <a:r>
              <a:rPr lang="pt-BR" b="1" dirty="0" smtClean="0">
                <a:sym typeface="Arial" pitchFamily="-112" charset="0"/>
              </a:rPr>
              <a:t>–4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 dirty="0">
                <a:sym typeface="Arial" pitchFamily="-112" charset="0"/>
              </a:rPr>
              <a:t>	–8</a:t>
            </a: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expression 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 </a:t>
            </a:r>
            <a:r>
              <a:rPr lang="en-US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 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 +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– </a:t>
            </a:r>
            <a:r>
              <a:rPr lang="en-US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           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if </a:t>
            </a:r>
            <a:r>
              <a:rPr lang="en-US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–5,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3, and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–6.</a:t>
            </a:r>
            <a:endParaRPr lang="en-US" b="1" dirty="0">
              <a:solidFill>
                <a:srgbClr val="00539D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Example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42933" y="405759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 dirty="0" smtClean="0">
                <a:sym typeface="Arial" pitchFamily="-112" charset="0"/>
              </a:rPr>
              <a:t>	-4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 dirty="0" smtClean="0">
                <a:sym typeface="Arial" pitchFamily="-112" charset="0"/>
              </a:rPr>
              <a:t>	</a:t>
            </a:r>
            <a:r>
              <a:rPr lang="pt-BR" b="1" dirty="0" smtClean="0">
                <a:sym typeface="Arial" pitchFamily="-112" charset="0"/>
              </a:rPr>
              <a:t>7</a:t>
            </a:r>
            <a:endParaRPr lang="pt-BR" b="1" dirty="0" smtClean="0">
              <a:sym typeface="Arial" pitchFamily="-112" charset="0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 dirty="0" smtClean="0">
                <a:sym typeface="Arial" pitchFamily="-112" charset="0"/>
              </a:rPr>
              <a:t>	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 dirty="0">
                <a:sym typeface="Arial" pitchFamily="-112" charset="0"/>
              </a:rPr>
              <a:t>	</a:t>
            </a:r>
            <a:r>
              <a:rPr lang="pt-BR" b="1" dirty="0" smtClean="0">
                <a:sym typeface="Arial" pitchFamily="-112" charset="0"/>
              </a:rPr>
              <a:t>–1</a:t>
            </a:r>
            <a:endParaRPr lang="pt-BR" b="1" dirty="0">
              <a:sym typeface="Arial" pitchFamily="-112" charset="0"/>
            </a:endParaRP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expression</a:t>
            </a:r>
            <a:r>
              <a:rPr lang="en-US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–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–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if </a:t>
            </a:r>
            <a:r>
              <a:rPr lang="en-US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–1,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3, and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–5.</a:t>
            </a: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Example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42933" y="25908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 dirty="0" smtClean="0">
                <a:sym typeface="Arial" pitchFamily="-112" charset="0"/>
              </a:rPr>
              <a:t>	-1</a:t>
            </a:r>
            <a:endParaRPr lang="pt-BR" b="1" dirty="0">
              <a:sym typeface="Arial" pitchFamily="-112" charset="0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 dirty="0" smtClean="0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 dirty="0" smtClean="0">
                <a:sym typeface="Arial" pitchFamily="-112" charset="0"/>
              </a:rPr>
              <a:t>	</a:t>
            </a:r>
            <a:r>
              <a:rPr lang="pt-BR" b="1" dirty="0">
                <a:sym typeface="Arial" pitchFamily="-112" charset="0"/>
              </a:rPr>
              <a:t>1</a:t>
            </a:r>
            <a:endParaRPr lang="pt-BR" b="1" dirty="0" smtClean="0">
              <a:sym typeface="Arial" pitchFamily="-112" charset="0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 dirty="0">
                <a:sym typeface="Arial" pitchFamily="-112" charset="0"/>
              </a:rPr>
              <a:t>	–8</a:t>
            </a: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expression</a:t>
            </a:r>
            <a:r>
              <a:rPr lang="en-US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r>
              <a:rPr lang="en-US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– </a:t>
            </a:r>
            <a:r>
              <a:rPr lang="en-US" b="1" i="1" dirty="0" err="1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i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+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if </a:t>
            </a:r>
            <a:r>
              <a:rPr lang="en-US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–3,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= –3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, and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–5.</a:t>
            </a: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Example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23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42933" y="47767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 dirty="0" smtClean="0">
                <a:sym typeface="Arial" pitchFamily="-112" charset="0"/>
              </a:rPr>
              <a:t>	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</a:t>
            </a:r>
            <a:r>
              <a:rPr lang="pt-BR" b="1" dirty="0">
                <a:sym typeface="Arial" pitchFamily="-112" charset="0"/>
              </a:rPr>
              <a:t>9</a:t>
            </a:r>
            <a:endParaRPr lang="pt-BR" b="1" dirty="0" smtClean="0">
              <a:sym typeface="Arial" pitchFamily="-112" charset="0"/>
            </a:endParaRP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 dirty="0" smtClean="0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 dirty="0">
                <a:sym typeface="Arial" pitchFamily="-112" charset="0"/>
              </a:rPr>
              <a:t>	–7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 dirty="0" smtClean="0">
                <a:sym typeface="Arial" pitchFamily="-112" charset="0"/>
              </a:rPr>
              <a:t>	9</a:t>
            </a:r>
            <a:endParaRPr lang="pt-BR" b="1" dirty="0">
              <a:sym typeface="Arial" pitchFamily="-112" charset="0"/>
            </a:endParaRP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 the expression 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 </a:t>
            </a:r>
            <a:r>
              <a:rPr lang="en-US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 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–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+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if </a:t>
            </a:r>
            <a:r>
              <a:rPr lang="en-US" b="1" i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a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1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,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b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3, and </a:t>
            </a:r>
            <a:r>
              <a:rPr lang="en-US" b="1" i="1" dirty="0" err="1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c</a:t>
            </a:r>
            <a:r>
              <a:rPr lang="en-US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 = –5.</a:t>
            </a: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Example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6068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4736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4737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47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1042933" y="405759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1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781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b="1" dirty="0" smtClean="0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b="1" dirty="0">
                <a:sym typeface="Arial" pitchFamily="-112" charset="0"/>
              </a:rPr>
              <a:t>	3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b="1" dirty="0">
                <a:sym typeface="Arial" pitchFamily="-112" charset="0"/>
              </a:rPr>
              <a:t>	</a:t>
            </a:r>
            <a:r>
              <a:rPr lang="pt-BR" b="1" dirty="0" smtClean="0">
                <a:sym typeface="Arial" pitchFamily="-112" charset="0"/>
              </a:rPr>
              <a:t>–4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b="1" dirty="0" smtClean="0">
                <a:sym typeface="Arial" pitchFamily="-112" charset="0"/>
              </a:rPr>
              <a:t>	</a:t>
            </a:r>
            <a:r>
              <a:rPr lang="pt-BR" b="1" smtClean="0">
                <a:sym typeface="Arial" pitchFamily="-112" charset="0"/>
              </a:rPr>
              <a:t>8</a:t>
            </a:r>
            <a:endParaRPr lang="pt-BR" b="1" dirty="0">
              <a:sym typeface="Arial" pitchFamily="-112" charset="0"/>
            </a:endParaRPr>
          </a:p>
        </p:txBody>
      </p:sp>
      <p:sp>
        <p:nvSpPr>
          <p:cNvPr id="218119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Evaluate</a:t>
            </a:r>
            <a:r>
              <a:rPr lang="en-US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b="1" dirty="0" smtClean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– 5 –(-6) + (-2) - 3</a:t>
            </a:r>
            <a:endParaRPr lang="en-US" b="1" dirty="0">
              <a:solidFill>
                <a:srgbClr val="00539D"/>
              </a:solidFill>
              <a:ea typeface="Arial" pitchFamily="-112" charset="0"/>
              <a:cs typeface="Arial" pitchFamily="-112" charset="0"/>
            </a:endParaRPr>
          </a:p>
        </p:txBody>
      </p:sp>
      <p:pic>
        <p:nvPicPr>
          <p:cNvPr id="4147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733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34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4735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Example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7" grpId="0" animBg="1"/>
      <p:bldP spid="218118" grpId="0" autoUpdateAnimBg="0"/>
      <p:bldP spid="2181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8832" name="Picture 20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8833" name="Picture 21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882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0165" name="Oval 5"/>
          <p:cNvSpPr>
            <a:spLocks noChangeArrowheads="1"/>
          </p:cNvSpPr>
          <p:nvPr/>
        </p:nvSpPr>
        <p:spPr bwMode="auto">
          <a:xfrm>
            <a:off x="1086556" y="5380744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16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12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7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–1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–12</a:t>
            </a:r>
          </a:p>
        </p:txBody>
      </p:sp>
      <p:sp>
        <p:nvSpPr>
          <p:cNvPr id="220167" name="TPQuestion"/>
          <p:cNvSpPr>
            <a:spLocks noChangeArrowheads="1"/>
          </p:cNvSpPr>
          <p:nvPr/>
        </p:nvSpPr>
        <p:spPr bwMode="auto">
          <a:xfrm>
            <a:off x="685800" y="1524000"/>
            <a:ext cx="8020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Multiply 3(–4).</a:t>
            </a:r>
          </a:p>
        </p:txBody>
      </p:sp>
      <p:pic>
        <p:nvPicPr>
          <p:cNvPr id="418827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8828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8829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8830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1-6)</a:t>
            </a:r>
          </a:p>
        </p:txBody>
      </p:sp>
      <p:pic>
        <p:nvPicPr>
          <p:cNvPr id="418831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Example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3088" y="160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0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5" grpId="0" animBg="1"/>
      <p:bldP spid="220166" grpId="0" autoUpdateAnimBg="0"/>
      <p:bldP spid="22016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20880" name="Picture 18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0881" name="Picture 19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086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1189" name="Oval 5"/>
          <p:cNvSpPr>
            <a:spLocks noChangeArrowheads="1"/>
          </p:cNvSpPr>
          <p:nvPr/>
        </p:nvSpPr>
        <p:spPr bwMode="auto">
          <a:xfrm>
            <a:off x="1057044" y="24384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19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12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–12</a:t>
            </a:r>
          </a:p>
        </p:txBody>
      </p:sp>
      <p:sp>
        <p:nvSpPr>
          <p:cNvPr id="221191" name="TPQuestion"/>
          <p:cNvSpPr>
            <a:spLocks noChangeArrowheads="1"/>
          </p:cNvSpPr>
          <p:nvPr/>
        </p:nvSpPr>
        <p:spPr bwMode="auto">
          <a:xfrm>
            <a:off x="685800" y="160020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Multiply –6(–2).</a:t>
            </a:r>
          </a:p>
        </p:txBody>
      </p:sp>
      <p:pic>
        <p:nvPicPr>
          <p:cNvPr id="420875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76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77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878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1-6)</a:t>
            </a:r>
          </a:p>
        </p:txBody>
      </p:sp>
      <p:pic>
        <p:nvPicPr>
          <p:cNvPr id="420879" name="Picture 16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667937" y="1600200"/>
            <a:ext cx="551263" cy="461665"/>
            <a:chOff x="590861" y="4076700"/>
            <a:chExt cx="551263" cy="461665"/>
          </a:xfrm>
        </p:grpSpPr>
        <p:sp>
          <p:nvSpPr>
            <p:cNvPr id="17" name="Oval 16"/>
            <p:cNvSpPr/>
            <p:nvPr/>
          </p:nvSpPr>
          <p:spPr>
            <a:xfrm>
              <a:off x="590861" y="4155999"/>
              <a:ext cx="372933" cy="358911"/>
            </a:xfrm>
            <a:prstGeom prst="ellipse">
              <a:avLst/>
            </a:prstGeom>
            <a:solidFill>
              <a:srgbClr val="821015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3487" y="4076700"/>
              <a:ext cx="52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7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2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9" grpId="0" animBg="1"/>
      <p:bldP spid="221190" grpId="0" autoUpdateAnimBg="0"/>
      <p:bldP spid="22119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22930" name="Picture 18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2931" name="Picture 19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291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2213" name="Oval 5"/>
          <p:cNvSpPr>
            <a:spLocks noChangeArrowheads="1"/>
          </p:cNvSpPr>
          <p:nvPr/>
        </p:nvSpPr>
        <p:spPr bwMode="auto">
          <a:xfrm>
            <a:off x="1087936" y="5449864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21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7015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55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6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–6</a:t>
            </a:r>
          </a:p>
        </p:txBody>
      </p:sp>
      <p:pic>
        <p:nvPicPr>
          <p:cNvPr id="422922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923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924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2925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1-6)</a:t>
            </a:r>
          </a:p>
        </p:txBody>
      </p:sp>
      <p:pic>
        <p:nvPicPr>
          <p:cNvPr id="422926" name="Picture 16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685800" y="1487488"/>
            <a:ext cx="8020050" cy="896937"/>
            <a:chOff x="432" y="937"/>
            <a:chExt cx="5052" cy="565"/>
          </a:xfrm>
        </p:grpSpPr>
        <p:sp>
          <p:nvSpPr>
            <p:cNvPr id="42292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Divide</a:t>
              </a:r>
              <a:endPara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endParaRPr>
            </a:p>
          </p:txBody>
        </p:sp>
        <p:pic>
          <p:nvPicPr>
            <p:cNvPr id="422929" name="Picture 22" descr="M3_278"/>
            <p:cNvPicPr>
              <a:picLocks noChangeAspect="1" noChangeArrowheads="1"/>
            </p:cNvPicPr>
            <p:nvPr/>
          </p:nvPicPr>
          <p:blipFill>
            <a:blip r:embed="rId12"/>
            <a:srcRect b="44334"/>
            <a:stretch>
              <a:fillRect/>
            </a:stretch>
          </p:blipFill>
          <p:spPr bwMode="auto">
            <a:xfrm>
              <a:off x="1406" y="937"/>
              <a:ext cx="553" cy="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16"/>
          <p:cNvGrpSpPr/>
          <p:nvPr/>
        </p:nvGrpSpPr>
        <p:grpSpPr>
          <a:xfrm>
            <a:off x="609600" y="1645968"/>
            <a:ext cx="551263" cy="461665"/>
            <a:chOff x="590861" y="4076700"/>
            <a:chExt cx="551263" cy="461665"/>
          </a:xfrm>
        </p:grpSpPr>
        <p:sp>
          <p:nvSpPr>
            <p:cNvPr id="18" name="Oval 17"/>
            <p:cNvSpPr/>
            <p:nvPr/>
          </p:nvSpPr>
          <p:spPr>
            <a:xfrm>
              <a:off x="590861" y="4155999"/>
              <a:ext cx="372933" cy="358911"/>
            </a:xfrm>
            <a:prstGeom prst="ellipse">
              <a:avLst/>
            </a:prstGeom>
            <a:solidFill>
              <a:srgbClr val="821015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3487" y="4076700"/>
              <a:ext cx="52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8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2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2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3" grpId="0" animBg="1"/>
      <p:bldP spid="22221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5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425" y="2432050"/>
            <a:ext cx="352901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685800" y="3078163"/>
            <a:ext cx="3819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equation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51557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8663" y="842963"/>
            <a:ext cx="352901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8" name="Rectangle 6"/>
          <p:cNvSpPr>
            <a:spLocks noChangeArrowheads="1"/>
          </p:cNvSpPr>
          <p:nvPr/>
        </p:nvSpPr>
        <p:spPr bwMode="auto">
          <a:xfrm>
            <a:off x="685800" y="4383088"/>
            <a:ext cx="38957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define a variable</a:t>
            </a: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685800" y="1500188"/>
            <a:ext cx="75533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Write algebraic equations from verbal sentences and problem situations.</a:t>
            </a:r>
          </a:p>
        </p:txBody>
      </p:sp>
      <p:pic>
        <p:nvPicPr>
          <p:cNvPr id="236553" name="Picture 9" descr="LH_1-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48000" y="3078163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 mathematical sentence containing two expressions separated by an equals (=) sign.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0" y="4382869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Assigning a variable to represent the unknown quantity.</a:t>
            </a:r>
            <a:endParaRPr lang="en-US" sz="20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1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1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 autoUpdateAnimBg="0"/>
      <p:bldP spid="151558" grpId="0" build="p" autoUpdateAnimBg="0"/>
      <p:bldP spid="151559" grpId="0" build="p" autoUpdateAnimBg="0" advAuto="0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4"/>
          <p:cNvSpPr>
            <a:spLocks noChangeArrowheads="1"/>
          </p:cNvSpPr>
          <p:nvPr/>
        </p:nvSpPr>
        <p:spPr bwMode="auto">
          <a:xfrm>
            <a:off x="1057275" y="2049077"/>
            <a:ext cx="7835900" cy="356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Standard 7AF1.1</a:t>
            </a:r>
            <a:r>
              <a:rPr lang="en-US" sz="2400" b="1" dirty="0">
                <a:solidFill>
                  <a:srgbClr val="FF0000"/>
                </a:solidFill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Use variables and appropriate operations to write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an expression,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an equation,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an inequality, or a system of equations or inequalities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that represents a verbal description 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(e.g. three less than a number, half as large as area </a:t>
            </a:r>
            <a:r>
              <a:rPr lang="en-US" sz="2400" i="1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A).</a:t>
            </a:r>
            <a:r>
              <a:rPr lang="en-US" sz="2400" i="1" dirty="0" smtClean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en-US" sz="2400" i="1" dirty="0" smtClean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Standard 7AF1.4</a:t>
            </a:r>
            <a:r>
              <a:rPr lang="en-US" sz="2400" b="1" dirty="0">
                <a:solidFill>
                  <a:srgbClr val="FF0000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Use algebraic terminology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</a:b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(e.g. variable,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equation,</a:t>
            </a:r>
            <a:r>
              <a:rPr lang="en-US" sz="24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term, coefficient, inequality, expression, constant) correctly.</a:t>
            </a:r>
          </a:p>
        </p:txBody>
      </p:sp>
      <p:pic>
        <p:nvPicPr>
          <p:cNvPr id="238597" name="Picture 6" descr="LH_1-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8598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1057275"/>
            <a:ext cx="4378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3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4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Write an Algebraic Equation</a:t>
            </a:r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CONSUMER ISSUES</a:t>
            </a:r>
            <a:r>
              <a:rPr lang="en-US" sz="20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The cost of a book purchased online plus $5 shipping and handling comes to a total of $29. Write an equation to model this situation.</a:t>
            </a:r>
            <a:endParaRPr lang="en-US" sz="2000" i="1" dirty="0">
              <a:solidFill>
                <a:srgbClr val="000000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240648" name="Picture 10" descr="LH_1-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13" name="Text Box 13"/>
          <p:cNvSpPr txBox="1">
            <a:spLocks noChangeArrowheads="1"/>
          </p:cNvSpPr>
          <p:nvPr/>
        </p:nvSpPr>
        <p:spPr bwMode="auto">
          <a:xfrm>
            <a:off x="546100" y="2995613"/>
            <a:ext cx="79867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Words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Cost of book plus cost of shipping is equal to total cost.</a:t>
            </a:r>
          </a:p>
        </p:txBody>
      </p:sp>
      <p:sp>
        <p:nvSpPr>
          <p:cNvPr id="153614" name="Text Box 14"/>
          <p:cNvSpPr txBox="1">
            <a:spLocks noChangeArrowheads="1"/>
          </p:cNvSpPr>
          <p:nvPr/>
        </p:nvSpPr>
        <p:spPr bwMode="auto">
          <a:xfrm>
            <a:off x="546100" y="3840163"/>
            <a:ext cx="79136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Variable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Let </a:t>
            </a:r>
            <a:r>
              <a:rPr lang="en-US" sz="2000" i="1" dirty="0" err="1">
                <a:solidFill>
                  <a:srgbClr val="000000"/>
                </a:solidFill>
              </a:rPr>
              <a:t>b</a:t>
            </a:r>
            <a:r>
              <a:rPr lang="en-US" sz="2000" dirty="0">
                <a:solidFill>
                  <a:srgbClr val="000000"/>
                </a:solidFill>
              </a:rPr>
              <a:t> represent the cost of the book.</a:t>
            </a:r>
          </a:p>
        </p:txBody>
      </p:sp>
      <p:sp>
        <p:nvSpPr>
          <p:cNvPr id="153615" name="Text Box 15"/>
          <p:cNvSpPr txBox="1">
            <a:spLocks noChangeArrowheads="1"/>
          </p:cNvSpPr>
          <p:nvPr/>
        </p:nvSpPr>
        <p:spPr bwMode="auto">
          <a:xfrm>
            <a:off x="546100" y="4772025"/>
            <a:ext cx="838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  <a:tabLst>
                <a:tab pos="4000500" algn="l"/>
                <a:tab pos="6057900" algn="ctr"/>
              </a:tabLst>
            </a:pPr>
            <a:r>
              <a:rPr lang="en-US" b="1" dirty="0">
                <a:solidFill>
                  <a:srgbClr val="E01B22"/>
                </a:solidFill>
              </a:rPr>
              <a:t>Equation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i="1" dirty="0" err="1">
                <a:solidFill>
                  <a:srgbClr val="000000"/>
                </a:solidFill>
              </a:rPr>
              <a:t>b</a:t>
            </a:r>
            <a:r>
              <a:rPr lang="en-US" sz="2000" dirty="0">
                <a:solidFill>
                  <a:srgbClr val="000000"/>
                </a:solidFill>
              </a:rPr>
              <a:t> + 5 = 29</a:t>
            </a:r>
          </a:p>
        </p:txBody>
      </p:sp>
      <p:sp>
        <p:nvSpPr>
          <p:cNvPr id="153616" name="AutoShape 16"/>
          <p:cNvSpPr>
            <a:spLocks noChangeArrowheads="1"/>
          </p:cNvSpPr>
          <p:nvPr/>
        </p:nvSpPr>
        <p:spPr bwMode="auto">
          <a:xfrm>
            <a:off x="1003300" y="3516313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617" name="AutoShape 17"/>
          <p:cNvSpPr>
            <a:spLocks noChangeArrowheads="1"/>
          </p:cNvSpPr>
          <p:nvPr/>
        </p:nvSpPr>
        <p:spPr bwMode="auto">
          <a:xfrm>
            <a:off x="1003300" y="4430713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618" name="Rectangle 18"/>
          <p:cNvSpPr>
            <a:spLocks noChangeArrowheads="1"/>
          </p:cNvSpPr>
          <p:nvPr/>
        </p:nvSpPr>
        <p:spPr bwMode="auto">
          <a:xfrm>
            <a:off x="533400" y="5527675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000" b="1" dirty="0">
                <a:solidFill>
                  <a:srgbClr val="00539D"/>
                </a:solidFill>
              </a:rPr>
              <a:t>Answer:</a:t>
            </a:r>
            <a:r>
              <a:rPr lang="en-US" sz="2000" dirty="0">
                <a:solidFill>
                  <a:srgbClr val="E01B22"/>
                </a:solidFill>
              </a:rPr>
              <a:t> 	</a:t>
            </a:r>
            <a:r>
              <a:rPr lang="en-US" sz="2000" i="1" dirty="0" err="1">
                <a:solidFill>
                  <a:srgbClr val="E01B22"/>
                </a:solidFill>
              </a:rPr>
              <a:t>b</a:t>
            </a:r>
            <a:r>
              <a:rPr lang="en-US" sz="2000" dirty="0">
                <a:solidFill>
                  <a:srgbClr val="E01B22"/>
                </a:solidFill>
              </a:rPr>
              <a:t> + 5 = 29</a:t>
            </a:r>
            <a:endParaRPr lang="en-US" sz="2000" i="1" dirty="0">
              <a:solidFill>
                <a:srgbClr val="E01B22"/>
              </a:solidFill>
            </a:endParaRPr>
          </a:p>
        </p:txBody>
      </p:sp>
      <p:sp>
        <p:nvSpPr>
          <p:cNvPr id="15" name="Action Button: Forward or Next 14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ack or Previous 15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3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3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3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3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3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 autoUpdateAnimBg="0"/>
      <p:bldP spid="153606" grpId="0" build="p" autoUpdateAnimBg="0" advAuto="0"/>
      <p:bldP spid="153613" grpId="0" build="p" autoUpdateAnimBg="0"/>
      <p:bldP spid="153614" grpId="0" build="p" autoUpdateAnimBg="0" advAuto="0"/>
      <p:bldP spid="153615" grpId="0" build="p" autoUpdateAnimBg="0" advAuto="0"/>
      <p:bldP spid="153616" grpId="0" animBg="1"/>
      <p:bldP spid="153617" grpId="0" animBg="1"/>
      <p:bldP spid="15361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876300" y="1503363"/>
            <a:ext cx="8016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NUTRITION</a:t>
            </a:r>
            <a:r>
              <a:rPr lang="en-US" sz="2000" dirty="0">
                <a:solidFill>
                  <a:srgbClr val="000000"/>
                </a:solidFill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sz="20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 box of oatmeal contains 10 individual packages. If the box contains 30 grams of fiber, write an equation to find the amount of fiber in one package of oatmeal.</a:t>
            </a:r>
            <a:endParaRPr lang="en-US" sz="2000" i="1" dirty="0">
              <a:solidFill>
                <a:srgbClr val="00539D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156680" name="Picture 8" descr="Exampl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4742" name="Picture 10" descr="LH_1-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84" name="Picture 12" descr="RealWorldExampl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83" name="Text Box 11"/>
          <p:cNvSpPr txBox="1">
            <a:spLocks noChangeArrowheads="1"/>
          </p:cNvSpPr>
          <p:nvPr/>
        </p:nvSpPr>
        <p:spPr bwMode="auto">
          <a:xfrm>
            <a:off x="4038600" y="552450"/>
            <a:ext cx="46672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Write an Equation to Solve a Problem</a:t>
            </a:r>
          </a:p>
        </p:txBody>
      </p:sp>
      <p:sp>
        <p:nvSpPr>
          <p:cNvPr id="156685" name="Text Box 13"/>
          <p:cNvSpPr txBox="1">
            <a:spLocks noChangeArrowheads="1"/>
          </p:cNvSpPr>
          <p:nvPr/>
        </p:nvSpPr>
        <p:spPr bwMode="auto">
          <a:xfrm>
            <a:off x="546100" y="3057525"/>
            <a:ext cx="8274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Words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Ten packages of oatmeal contain 30 grams of fiber.</a:t>
            </a:r>
          </a:p>
        </p:txBody>
      </p:sp>
      <p:sp>
        <p:nvSpPr>
          <p:cNvPr id="156686" name="Text Box 14"/>
          <p:cNvSpPr txBox="1">
            <a:spLocks noChangeArrowheads="1"/>
          </p:cNvSpPr>
          <p:nvPr/>
        </p:nvSpPr>
        <p:spPr bwMode="auto">
          <a:xfrm>
            <a:off x="546100" y="3902075"/>
            <a:ext cx="83470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Variable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Let </a:t>
            </a:r>
            <a:r>
              <a:rPr lang="en-US" sz="2000" i="1" dirty="0" err="1">
                <a:solidFill>
                  <a:srgbClr val="000000"/>
                </a:solidFill>
              </a:rPr>
              <a:t>f</a:t>
            </a:r>
            <a:r>
              <a:rPr lang="en-US" sz="2000" dirty="0">
                <a:solidFill>
                  <a:srgbClr val="000000"/>
                </a:solidFill>
              </a:rPr>
              <a:t> represent the grams of fiber per package.</a:t>
            </a:r>
          </a:p>
        </p:txBody>
      </p:sp>
      <p:sp>
        <p:nvSpPr>
          <p:cNvPr id="156687" name="Text Box 15"/>
          <p:cNvSpPr txBox="1">
            <a:spLocks noChangeArrowheads="1"/>
          </p:cNvSpPr>
          <p:nvPr/>
        </p:nvSpPr>
        <p:spPr bwMode="auto">
          <a:xfrm>
            <a:off x="546100" y="4833938"/>
            <a:ext cx="82740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  <a:tabLst>
                <a:tab pos="4000500" algn="l"/>
                <a:tab pos="6057900" algn="ctr"/>
              </a:tabLst>
            </a:pPr>
            <a:r>
              <a:rPr lang="en-US" b="1" dirty="0">
                <a:solidFill>
                  <a:srgbClr val="E01B22"/>
                </a:solidFill>
              </a:rPr>
              <a:t>Equation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Ten packages</a:t>
            </a:r>
            <a:r>
              <a:rPr lang="en-US" sz="2000" dirty="0" smtClean="0">
                <a:solidFill>
                  <a:srgbClr val="000000"/>
                </a:solidFill>
              </a:rPr>
              <a:t> 	contain 30 grams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of oatmeal </a:t>
            </a:r>
            <a:r>
              <a:rPr lang="en-US" sz="2000" dirty="0" smtClean="0">
                <a:solidFill>
                  <a:srgbClr val="000000"/>
                </a:solidFill>
              </a:rPr>
              <a:t>	of fiber.</a:t>
            </a:r>
          </a:p>
          <a:p>
            <a:pPr marL="1828800" indent="-1485900">
              <a:spcBef>
                <a:spcPct val="20000"/>
              </a:spcBef>
              <a:tabLst>
                <a:tab pos="4000500" algn="l"/>
                <a:tab pos="6057900" algn="ctr"/>
              </a:tabLst>
            </a:pPr>
            <a:r>
              <a:rPr lang="en-US" sz="2000" dirty="0">
                <a:solidFill>
                  <a:srgbClr val="000000"/>
                </a:solidFill>
              </a:rPr>
              <a:t>	       10</a:t>
            </a:r>
            <a:r>
              <a:rPr lang="en-US" sz="2000" i="1" dirty="0">
                <a:solidFill>
                  <a:srgbClr val="000000"/>
                </a:solidFill>
              </a:rPr>
              <a:t>f</a:t>
            </a:r>
            <a:r>
              <a:rPr lang="en-US" sz="2000" dirty="0">
                <a:solidFill>
                  <a:srgbClr val="000000"/>
                </a:solidFill>
              </a:rPr>
              <a:t>	     =               30</a:t>
            </a:r>
          </a:p>
        </p:txBody>
      </p:sp>
      <p:sp>
        <p:nvSpPr>
          <p:cNvPr id="156688" name="AutoShape 16"/>
          <p:cNvSpPr>
            <a:spLocks noChangeArrowheads="1"/>
          </p:cNvSpPr>
          <p:nvPr/>
        </p:nvSpPr>
        <p:spPr bwMode="auto">
          <a:xfrm>
            <a:off x="1003300" y="3578225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6689" name="AutoShape 17"/>
          <p:cNvSpPr>
            <a:spLocks noChangeArrowheads="1"/>
          </p:cNvSpPr>
          <p:nvPr/>
        </p:nvSpPr>
        <p:spPr bwMode="auto">
          <a:xfrm>
            <a:off x="1003300" y="4492625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6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6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6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6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build="p" autoUpdateAnimBg="0" advAuto="0"/>
      <p:bldP spid="156683" grpId="0" autoUpdateAnimBg="0"/>
      <p:bldP spid="156685" grpId="0" build="p" autoUpdateAnimBg="0"/>
      <p:bldP spid="156686" grpId="0" build="p" autoUpdateAnimBg="0" advAuto="0"/>
      <p:bldP spid="156687" grpId="0" build="p" autoUpdateAnimBg="0" advAuto="0"/>
      <p:bldP spid="156688" grpId="0" animBg="1"/>
      <p:bldP spid="15668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876300" y="1503363"/>
            <a:ext cx="80168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 smtClean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BIRTHDAY </a:t>
            </a:r>
            <a:r>
              <a:rPr lang="en-US" sz="20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After receiving $25 for her birthday Latisha had $115. How much did Latisha have before receiving the $25 as </a:t>
            </a:r>
            <a:r>
              <a:rPr lang="en-US" sz="2000" b="1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 present?</a:t>
            </a:r>
            <a:endParaRPr lang="en-US" sz="2000" i="1" dirty="0">
              <a:solidFill>
                <a:srgbClr val="00539D"/>
              </a:solidFill>
              <a:ea typeface="Times New Roman" pitchFamily="-112" charset="0"/>
              <a:cs typeface="Times New Roman" pitchFamily="-112" charset="0"/>
            </a:endParaRPr>
          </a:p>
        </p:txBody>
      </p:sp>
      <p:pic>
        <p:nvPicPr>
          <p:cNvPr id="244742" name="Picture 10" descr="LH_1-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84" name="Picture 12" descr="RealWorldExampl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83" name="Text Box 11"/>
          <p:cNvSpPr txBox="1">
            <a:spLocks noChangeArrowheads="1"/>
          </p:cNvSpPr>
          <p:nvPr/>
        </p:nvSpPr>
        <p:spPr bwMode="auto">
          <a:xfrm>
            <a:off x="4038600" y="552450"/>
            <a:ext cx="46672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solidFill>
                  <a:srgbClr val="E01B22"/>
                </a:solidFill>
              </a:rPr>
              <a:t>Write an Equation to Solve a Problem</a:t>
            </a:r>
          </a:p>
        </p:txBody>
      </p:sp>
      <p:sp>
        <p:nvSpPr>
          <p:cNvPr id="156685" name="Text Box 13"/>
          <p:cNvSpPr txBox="1">
            <a:spLocks noChangeArrowheads="1"/>
          </p:cNvSpPr>
          <p:nvPr/>
        </p:nvSpPr>
        <p:spPr bwMode="auto">
          <a:xfrm>
            <a:off x="546100" y="3057525"/>
            <a:ext cx="8274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Words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Latisha received $25 &amp; now has $115.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6686" name="Text Box 14"/>
          <p:cNvSpPr txBox="1">
            <a:spLocks noChangeArrowheads="1"/>
          </p:cNvSpPr>
          <p:nvPr/>
        </p:nvSpPr>
        <p:spPr bwMode="auto">
          <a:xfrm>
            <a:off x="546100" y="3864114"/>
            <a:ext cx="83470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</a:pPr>
            <a:r>
              <a:rPr lang="en-US" b="1" dirty="0">
                <a:solidFill>
                  <a:srgbClr val="E01B22"/>
                </a:solidFill>
              </a:rPr>
              <a:t>Variable</a:t>
            </a: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Let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x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represent the</a:t>
            </a:r>
            <a:r>
              <a:rPr lang="en-US" sz="2000" dirty="0" smtClean="0">
                <a:solidFill>
                  <a:srgbClr val="000000"/>
                </a:solidFill>
              </a:rPr>
              <a:t> amount of money Latisha had before her birthday.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6687" name="Text Box 15"/>
          <p:cNvSpPr txBox="1">
            <a:spLocks noChangeArrowheads="1"/>
          </p:cNvSpPr>
          <p:nvPr/>
        </p:nvSpPr>
        <p:spPr bwMode="auto">
          <a:xfrm>
            <a:off x="546100" y="4833938"/>
            <a:ext cx="82740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>
              <a:spcBef>
                <a:spcPct val="20000"/>
              </a:spcBef>
              <a:tabLst>
                <a:tab pos="4000500" algn="l"/>
                <a:tab pos="6057900" algn="ctr"/>
              </a:tabLst>
            </a:pPr>
            <a:r>
              <a:rPr lang="en-US" b="1" dirty="0">
                <a:solidFill>
                  <a:srgbClr val="E01B22"/>
                </a:solidFill>
              </a:rPr>
              <a:t>Equation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Prior $ plus	combined is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plus $25	equal to.</a:t>
            </a:r>
          </a:p>
          <a:p>
            <a:pPr marL="1828800" indent="-1485900">
              <a:spcBef>
                <a:spcPct val="20000"/>
              </a:spcBef>
              <a:tabLst>
                <a:tab pos="4000500" algn="l"/>
                <a:tab pos="6057900" algn="ctr"/>
              </a:tabLst>
            </a:pPr>
            <a:r>
              <a:rPr lang="en-US" sz="2000" dirty="0">
                <a:solidFill>
                  <a:srgbClr val="000000"/>
                </a:solidFill>
              </a:rPr>
              <a:t>	    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x</a:t>
            </a:r>
            <a:r>
              <a:rPr lang="en-US" sz="2000" dirty="0" smtClean="0">
                <a:solidFill>
                  <a:srgbClr val="000000"/>
                </a:solidFill>
              </a:rPr>
              <a:t> + $25</a:t>
            </a:r>
            <a:r>
              <a:rPr lang="en-US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>
                <a:solidFill>
                  <a:srgbClr val="000000"/>
                </a:solidFill>
              </a:rPr>
              <a:t>     =              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$</a:t>
            </a:r>
            <a:r>
              <a:rPr lang="en-US" sz="2000" dirty="0" smtClean="0">
                <a:solidFill>
                  <a:srgbClr val="000000"/>
                </a:solidFill>
              </a:rPr>
              <a:t>115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6688" name="AutoShape 16"/>
          <p:cNvSpPr>
            <a:spLocks noChangeArrowheads="1"/>
          </p:cNvSpPr>
          <p:nvPr/>
        </p:nvSpPr>
        <p:spPr bwMode="auto">
          <a:xfrm>
            <a:off x="1003300" y="3578225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6689" name="AutoShape 17"/>
          <p:cNvSpPr>
            <a:spLocks noChangeArrowheads="1"/>
          </p:cNvSpPr>
          <p:nvPr/>
        </p:nvSpPr>
        <p:spPr bwMode="auto">
          <a:xfrm>
            <a:off x="1003300" y="4492625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6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6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6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6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build="p" autoUpdateAnimBg="0" advAuto="0"/>
      <p:bldP spid="156683" grpId="0" autoUpdateAnimBg="0"/>
      <p:bldP spid="156685" grpId="0" build="p" autoUpdateAnimBg="0"/>
      <p:bldP spid="156686" grpId="0" build="p" autoUpdateAnimBg="0" advAuto="0"/>
      <p:bldP spid="156687" grpId="0" build="p" autoUpdateAnimBg="0" advAuto="0"/>
      <p:bldP spid="156688" grpId="0" animBg="1"/>
      <p:bldP spid="15668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838200" y="38100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538163" y="3392488"/>
            <a:ext cx="5556250" cy="268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Aft>
                <a:spcPct val="50000"/>
              </a:spcAft>
            </a:pPr>
            <a:r>
              <a:rPr lang="pt-BR" b="1" dirty="0">
                <a:solidFill>
                  <a:srgbClr val="00539D"/>
                </a:solidFill>
              </a:rPr>
              <a:t>A.</a:t>
            </a:r>
            <a:r>
              <a:rPr lang="pt-BR" dirty="0"/>
              <a:t>  </a:t>
            </a:r>
            <a:r>
              <a:rPr lang="pt-BR" i="1" dirty="0"/>
              <a:t>e</a:t>
            </a:r>
            <a:r>
              <a:rPr lang="pt-BR" dirty="0"/>
              <a:t> = 35 – </a:t>
            </a:r>
            <a:r>
              <a:rPr lang="pt-BR" i="1" dirty="0"/>
              <a:t>s</a:t>
            </a:r>
            <a:r>
              <a:rPr lang="pt-BR" dirty="0"/>
              <a:t>		</a:t>
            </a:r>
          </a:p>
          <a:p>
            <a:pPr marL="342900">
              <a:spcAft>
                <a:spcPct val="50000"/>
              </a:spcAft>
            </a:pPr>
            <a:r>
              <a:rPr lang="pt-BR" b="1" dirty="0">
                <a:solidFill>
                  <a:srgbClr val="00539D"/>
                </a:solidFill>
              </a:rPr>
              <a:t>B.</a:t>
            </a:r>
            <a:r>
              <a:rPr lang="pt-BR" dirty="0"/>
              <a:t>  </a:t>
            </a:r>
            <a:r>
              <a:rPr lang="pt-BR" i="1" dirty="0"/>
              <a:t>e</a:t>
            </a:r>
            <a:r>
              <a:rPr lang="pt-BR" dirty="0"/>
              <a:t> = </a:t>
            </a:r>
            <a:r>
              <a:rPr lang="pt-BR" i="1" dirty="0"/>
              <a:t>s</a:t>
            </a:r>
            <a:r>
              <a:rPr lang="pt-BR" dirty="0"/>
              <a:t> – 35</a:t>
            </a:r>
            <a:endParaRPr lang="pt-BR" b="1" dirty="0"/>
          </a:p>
          <a:p>
            <a:pPr marL="342900">
              <a:spcAft>
                <a:spcPct val="50000"/>
              </a:spcAft>
            </a:pPr>
            <a:r>
              <a:rPr lang="pt-BR" b="1" dirty="0">
                <a:solidFill>
                  <a:srgbClr val="00539D"/>
                </a:solidFill>
              </a:rPr>
              <a:t>C.</a:t>
            </a:r>
            <a:r>
              <a:rPr lang="pt-BR" dirty="0"/>
              <a:t>  </a:t>
            </a:r>
            <a:r>
              <a:rPr lang="pt-BR" i="1" dirty="0"/>
              <a:t>e</a:t>
            </a:r>
            <a:r>
              <a:rPr lang="pt-BR" dirty="0"/>
              <a:t> = </a:t>
            </a:r>
            <a:r>
              <a:rPr lang="pt-BR" i="1" dirty="0"/>
              <a:t>s</a:t>
            </a:r>
            <a:r>
              <a:rPr lang="pt-BR" dirty="0"/>
              <a:t> ÷ 35		</a:t>
            </a:r>
          </a:p>
          <a:p>
            <a:pPr marL="342900">
              <a:spcAft>
                <a:spcPct val="50000"/>
              </a:spcAft>
            </a:pPr>
            <a:r>
              <a:rPr lang="pt-BR" b="1" dirty="0">
                <a:solidFill>
                  <a:srgbClr val="00539D"/>
                </a:solidFill>
              </a:rPr>
              <a:t>D.</a:t>
            </a:r>
            <a:r>
              <a:rPr lang="pt-BR" dirty="0"/>
              <a:t>  </a:t>
            </a:r>
            <a:r>
              <a:rPr lang="pt-BR" i="1" dirty="0"/>
              <a:t>e</a:t>
            </a:r>
            <a:r>
              <a:rPr lang="pt-BR" dirty="0"/>
              <a:t> = 35 </a:t>
            </a:r>
            <a:r>
              <a:rPr lang="pt-BR" dirty="0">
                <a:ea typeface="Arial" pitchFamily="-112" charset="0"/>
                <a:cs typeface="Arial" pitchFamily="-112" charset="0"/>
              </a:rPr>
              <a:t>●</a:t>
            </a:r>
            <a:r>
              <a:rPr lang="pt-BR" dirty="0"/>
              <a:t> </a:t>
            </a:r>
            <a:r>
              <a:rPr lang="pt-BR" i="1" dirty="0"/>
              <a:t>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50885" name="Picture 10" descr="LH_1-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876300" y="1503363"/>
            <a:ext cx="80168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539D"/>
                </a:solidFill>
              </a:rPr>
              <a:t>The eighth grade has $35 less in its treasury than the seventh grade has. Given </a:t>
            </a:r>
            <a:r>
              <a:rPr lang="en-US" sz="2400" b="1" i="1" dirty="0" err="1">
                <a:solidFill>
                  <a:srgbClr val="00539D"/>
                </a:solidFill>
              </a:rPr>
              <a:t>s</a:t>
            </a:r>
            <a:r>
              <a:rPr lang="en-US" sz="2400" b="1" dirty="0">
                <a:solidFill>
                  <a:srgbClr val="00539D"/>
                </a:solidFill>
              </a:rPr>
              <a:t>, the number of dollars in the seventh grade treasury, which equation can be used to find </a:t>
            </a:r>
            <a:r>
              <a:rPr lang="en-US" sz="2400" b="1" i="1" dirty="0" err="1">
                <a:solidFill>
                  <a:srgbClr val="00539D"/>
                </a:solidFill>
              </a:rPr>
              <a:t>e</a:t>
            </a:r>
            <a:r>
              <a:rPr lang="en-US" sz="2400" b="1" dirty="0">
                <a:solidFill>
                  <a:srgbClr val="00539D"/>
                </a:solidFill>
              </a:rPr>
              <a:t>, the number of dollars in the eighth grade treasury?</a:t>
            </a:r>
            <a:r>
              <a:rPr lang="en-US" sz="2400" dirty="0">
                <a:solidFill>
                  <a:srgbClr val="00539D"/>
                </a:solidFill>
              </a:rPr>
              <a:t> </a:t>
            </a:r>
          </a:p>
        </p:txBody>
      </p:sp>
      <p:pic>
        <p:nvPicPr>
          <p:cNvPr id="159762" name="Picture 18" descr="CAStdE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700088"/>
            <a:ext cx="33528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0" descr="Example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152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9750" grpId="0" autoUpdateAnimBg="0"/>
      <p:bldP spid="159749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55653" name="Oval 5"/>
          <p:cNvSpPr>
            <a:spLocks noChangeArrowheads="1"/>
          </p:cNvSpPr>
          <p:nvPr/>
        </p:nvSpPr>
        <p:spPr bwMode="auto">
          <a:xfrm>
            <a:off x="918810" y="3649134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65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613025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p </a:t>
            </a:r>
            <a:r>
              <a:rPr lang="pt-BR" sz="2400" b="1" dirty="0">
                <a:sym typeface="Arial" pitchFamily="-112" charset="0"/>
              </a:rPr>
              <a:t>– 6 = 35</a:t>
            </a: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p</a:t>
            </a:r>
            <a:r>
              <a:rPr lang="pt-BR" sz="2400" b="1" dirty="0">
                <a:sym typeface="Arial" pitchFamily="-112" charset="0"/>
              </a:rPr>
              <a:t> + 6 = 35</a:t>
            </a:r>
            <a:endParaRPr lang="pt-BR" sz="2400" b="1" i="1" dirty="0">
              <a:sym typeface="Arial" pitchFamily="-112" charset="0"/>
            </a:endParaRP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p</a:t>
            </a:r>
            <a:r>
              <a:rPr lang="pt-BR" sz="2400" b="1" dirty="0">
                <a:sym typeface="Arial" pitchFamily="-112" charset="0"/>
              </a:rPr>
              <a:t> + 35 = 6</a:t>
            </a:r>
            <a:endParaRPr lang="pt-BR" sz="2400" b="1" i="1" dirty="0">
              <a:sym typeface="Arial" pitchFamily="-112" charset="0"/>
            </a:endParaRPr>
          </a:p>
          <a:p>
            <a:pPr marL="533400" indent="-533400">
              <a:lnSpc>
                <a:spcPct val="10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p</a:t>
            </a:r>
            <a:r>
              <a:rPr lang="pt-BR" sz="2400" b="1" dirty="0">
                <a:sym typeface="Arial" pitchFamily="-112" charset="0"/>
              </a:rPr>
              <a:t> – 35 = 6 </a:t>
            </a:r>
          </a:p>
        </p:txBody>
      </p:sp>
      <p:sp>
        <p:nvSpPr>
          <p:cNvPr id="15565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</a:t>
            </a:r>
            <a:r>
              <a:rPr lang="en-US" sz="2400" b="1" i="1" dirty="0">
                <a:solidFill>
                  <a:srgbClr val="00539D"/>
                </a:solidFill>
              </a:rPr>
              <a:t>the price of a toy plus $6 shipping is $35</a:t>
            </a:r>
            <a:r>
              <a:rPr lang="en-US" sz="2400" b="1" dirty="0">
                <a:solidFill>
                  <a:srgbClr val="00539D"/>
                </a:solidFill>
              </a:rPr>
              <a:t> as an algebraic equation.</a:t>
            </a:r>
          </a:p>
        </p:txBody>
      </p:sp>
      <p:pic>
        <p:nvPicPr>
          <p:cNvPr id="15565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7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700" name="Picture 12" descr="LH_1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3" grpId="0" animBg="1"/>
      <p:bldP spid="155654" grpId="0" autoUpdateAnimBg="0"/>
      <p:bldP spid="15565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6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58725" name="Oval 5"/>
          <p:cNvSpPr>
            <a:spLocks noChangeArrowheads="1"/>
          </p:cNvSpPr>
          <p:nvPr/>
        </p:nvSpPr>
        <p:spPr bwMode="auto">
          <a:xfrm>
            <a:off x="935689" y="356041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72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3494088"/>
            <a:ext cx="36576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10</a:t>
            </a:r>
            <a:r>
              <a:rPr lang="pt-BR" sz="2400" b="1" i="1" dirty="0">
                <a:sym typeface="Arial" pitchFamily="-112" charset="0"/>
              </a:rPr>
              <a:t>c</a:t>
            </a:r>
            <a:r>
              <a:rPr lang="pt-BR" sz="2400" b="1" dirty="0">
                <a:sym typeface="Arial" pitchFamily="-112" charset="0"/>
              </a:rPr>
              <a:t> = 1,200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c</a:t>
            </a:r>
            <a:r>
              <a:rPr lang="pt-BR" sz="2400" b="1" dirty="0">
                <a:sym typeface="Arial" pitchFamily="-112" charset="0"/>
              </a:rPr>
              <a:t> </a:t>
            </a:r>
            <a:r>
              <a:rPr lang="en-US" sz="2400" b="1" dirty="0">
                <a:ea typeface="Arial" pitchFamily="-112" charset="0"/>
                <a:cs typeface="Arial" pitchFamily="-112" charset="0"/>
                <a:sym typeface="Arial" pitchFamily="-112" charset="0"/>
              </a:rPr>
              <a:t>÷ 10 </a:t>
            </a:r>
            <a:r>
              <a:rPr lang="pt-BR" sz="2400" b="1" dirty="0">
                <a:sym typeface="Arial" pitchFamily="-112" charset="0"/>
              </a:rPr>
              <a:t>= 1,200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1,200</a:t>
            </a:r>
            <a:r>
              <a:rPr lang="pt-BR" sz="2400" b="1" i="1" dirty="0">
                <a:sym typeface="Arial" pitchFamily="-112" charset="0"/>
              </a:rPr>
              <a:t>c</a:t>
            </a:r>
            <a:r>
              <a:rPr lang="pt-BR" sz="2400" b="1" dirty="0">
                <a:sym typeface="Arial" pitchFamily="-112" charset="0"/>
              </a:rPr>
              <a:t> = 10</a:t>
            </a: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c</a:t>
            </a:r>
            <a:r>
              <a:rPr lang="pt-BR" sz="2400" b="1" dirty="0">
                <a:sym typeface="Arial" pitchFamily="-112" charset="0"/>
              </a:rPr>
              <a:t> </a:t>
            </a:r>
            <a:r>
              <a:rPr lang="en-US" sz="2400" b="1" dirty="0">
                <a:ea typeface="Arial" pitchFamily="-112" charset="0"/>
                <a:cs typeface="Arial" pitchFamily="-112" charset="0"/>
                <a:sym typeface="Arial" pitchFamily="-112" charset="0"/>
              </a:rPr>
              <a:t>÷ 1,200 </a:t>
            </a:r>
            <a:r>
              <a:rPr lang="pt-BR" sz="2400" b="1" dirty="0">
                <a:sym typeface="Arial" pitchFamily="-112" charset="0"/>
              </a:rPr>
              <a:t>= 10</a:t>
            </a:r>
          </a:p>
        </p:txBody>
      </p:sp>
      <p:sp>
        <p:nvSpPr>
          <p:cNvPr id="158727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E01B22"/>
                </a:solidFill>
                <a:ea typeface="Times New Roman" pitchFamily="-112" charset="0"/>
                <a:cs typeface="Times New Roman" pitchFamily="-112" charset="0"/>
              </a:rPr>
              <a:t>NUTRITION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 </a:t>
            </a:r>
            <a:r>
              <a:rPr lang="en-US" sz="2400" b="1" dirty="0">
                <a:solidFill>
                  <a:srgbClr val="00539D"/>
                </a:solidFill>
              </a:rPr>
              <a:t>A particular box of cookies contains 10 servings. If the box contains 1,200 Calories, write an equation to find the number of Calories in one serving of cookies.</a:t>
            </a:r>
          </a:p>
        </p:txBody>
      </p:sp>
      <p:pic>
        <p:nvPicPr>
          <p:cNvPr id="15872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729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844" name="Picture 12" descr="LH_1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5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 animBg="1"/>
      <p:bldP spid="158726" grpId="0" autoUpdateAnimBg="0"/>
      <p:bldP spid="15872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1797" name="Oval 5"/>
          <p:cNvSpPr>
            <a:spLocks noChangeArrowheads="1"/>
          </p:cNvSpPr>
          <p:nvPr/>
        </p:nvSpPr>
        <p:spPr bwMode="auto">
          <a:xfrm>
            <a:off x="918755" y="4110261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79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4027487"/>
            <a:ext cx="27908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en-US" sz="2400" b="1" i="1" dirty="0" err="1">
                <a:sym typeface="Arial" pitchFamily="-112" charset="0"/>
              </a:rPr>
              <a:t>f</a:t>
            </a:r>
            <a:r>
              <a:rPr lang="en-US" sz="2400" b="1" dirty="0">
                <a:sym typeface="Arial" pitchFamily="-112" charset="0"/>
              </a:rPr>
              <a:t> = </a:t>
            </a:r>
            <a:r>
              <a:rPr lang="en-US" sz="2400" b="1" i="1" dirty="0" err="1">
                <a:sym typeface="Arial" pitchFamily="-112" charset="0"/>
              </a:rPr>
              <a:t>t</a:t>
            </a:r>
            <a:r>
              <a:rPr lang="en-US" sz="2400" b="1" dirty="0">
                <a:sym typeface="Arial" pitchFamily="-112" charset="0"/>
              </a:rPr>
              <a:t> – 6</a:t>
            </a:r>
            <a:r>
              <a:rPr lang="en-US" sz="2400" dirty="0">
                <a:sym typeface="Arial" pitchFamily="-112" charset="0"/>
              </a:rPr>
              <a:t> </a:t>
            </a:r>
            <a:endParaRPr lang="pt-BR" sz="2400" b="1" dirty="0">
              <a:sym typeface="Arial" pitchFamily="-112" charset="0"/>
            </a:endParaRP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en-US" sz="2400" b="1" i="1" dirty="0" err="1">
                <a:sym typeface="Arial" pitchFamily="-112" charset="0"/>
              </a:rPr>
              <a:t>f</a:t>
            </a:r>
            <a:r>
              <a:rPr lang="en-US" sz="2400" b="1" dirty="0">
                <a:sym typeface="Arial" pitchFamily="-112" charset="0"/>
              </a:rPr>
              <a:t> = </a:t>
            </a:r>
            <a:r>
              <a:rPr lang="en-US" sz="2400" b="1" i="1" dirty="0" err="1">
                <a:sym typeface="Arial" pitchFamily="-112" charset="0"/>
              </a:rPr>
              <a:t>t</a:t>
            </a:r>
            <a:r>
              <a:rPr lang="en-US" sz="2400" b="1" dirty="0">
                <a:sym typeface="Arial" pitchFamily="-112" charset="0"/>
              </a:rPr>
              <a:t> ÷ 6</a:t>
            </a:r>
            <a:r>
              <a:rPr lang="en-US" sz="2400" dirty="0">
                <a:sym typeface="Arial" pitchFamily="-112" charset="0"/>
              </a:rPr>
              <a:t> </a:t>
            </a:r>
            <a:endParaRPr lang="pt-BR" sz="2400" b="1" dirty="0">
              <a:sym typeface="Arial" pitchFamily="-112" charset="0"/>
            </a:endParaRP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en-US" sz="2400" b="1" i="1" dirty="0" err="1">
                <a:sym typeface="Arial" pitchFamily="-112" charset="0"/>
              </a:rPr>
              <a:t>f</a:t>
            </a:r>
            <a:r>
              <a:rPr lang="en-US" sz="2400" b="1" dirty="0">
                <a:sym typeface="Arial" pitchFamily="-112" charset="0"/>
              </a:rPr>
              <a:t> = 6 </a:t>
            </a:r>
            <a:r>
              <a:rPr lang="en-US" sz="2400" b="1" dirty="0">
                <a:ea typeface="Arial" pitchFamily="-112" charset="0"/>
                <a:cs typeface="Arial" pitchFamily="-112" charset="0"/>
                <a:sym typeface="Arial" pitchFamily="-112" charset="0"/>
              </a:rPr>
              <a:t>●</a:t>
            </a:r>
            <a:r>
              <a:rPr lang="en-US" sz="2400" b="1" dirty="0">
                <a:sym typeface="Arial" pitchFamily="-112" charset="0"/>
              </a:rPr>
              <a:t> </a:t>
            </a:r>
            <a:r>
              <a:rPr lang="en-US" sz="2400" b="1" i="1" dirty="0" err="1">
                <a:sym typeface="Arial" pitchFamily="-112" charset="0"/>
              </a:rPr>
              <a:t>t</a:t>
            </a:r>
            <a:r>
              <a:rPr lang="en-US" sz="2400" dirty="0">
                <a:sym typeface="Arial" pitchFamily="-112" charset="0"/>
              </a:rPr>
              <a:t> </a:t>
            </a:r>
            <a:endParaRPr lang="pt-BR" sz="2400" b="1" dirty="0">
              <a:sym typeface="Arial" pitchFamily="-112" charset="0"/>
            </a:endParaRPr>
          </a:p>
          <a:p>
            <a:pPr marL="533400" indent="-533400">
              <a:lnSpc>
                <a:spcPct val="100000"/>
              </a:lnSpc>
              <a:spcAft>
                <a:spcPct val="5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en-US" sz="2400" b="1" i="1" dirty="0" err="1">
                <a:sym typeface="Arial" pitchFamily="-112" charset="0"/>
              </a:rPr>
              <a:t>f</a:t>
            </a:r>
            <a:r>
              <a:rPr lang="en-US" sz="2400" b="1" dirty="0">
                <a:sym typeface="Arial" pitchFamily="-112" charset="0"/>
              </a:rPr>
              <a:t> = 6 – </a:t>
            </a:r>
            <a:r>
              <a:rPr lang="en-US" sz="2400" b="1" i="1" dirty="0" err="1">
                <a:sym typeface="Arial" pitchFamily="-112" charset="0"/>
              </a:rPr>
              <a:t>t</a:t>
            </a:r>
            <a:endParaRPr lang="pt-BR" sz="2400" b="1" i="1" dirty="0">
              <a:sym typeface="Arial" pitchFamily="-112" charset="0"/>
            </a:endParaRPr>
          </a:p>
        </p:txBody>
      </p:sp>
      <p:sp>
        <p:nvSpPr>
          <p:cNvPr id="161799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The high temperature on Friday was 6 degrees less than the high temperature on Thursday. Given </a:t>
            </a:r>
            <a:r>
              <a:rPr lang="en-US" sz="2400" b="1" i="1" dirty="0" err="1">
                <a:solidFill>
                  <a:srgbClr val="00539D"/>
                </a:solidFill>
              </a:rPr>
              <a:t>t</a:t>
            </a:r>
            <a:r>
              <a:rPr lang="en-US" sz="2400" b="1" dirty="0">
                <a:solidFill>
                  <a:srgbClr val="00539D"/>
                </a:solidFill>
              </a:rPr>
              <a:t>, the high temperature on Thursday, which equation can be used to find </a:t>
            </a:r>
            <a:r>
              <a:rPr lang="en-US" sz="2400" b="1" i="1" dirty="0" err="1">
                <a:solidFill>
                  <a:srgbClr val="00539D"/>
                </a:solidFill>
              </a:rPr>
              <a:t>f</a:t>
            </a:r>
            <a:r>
              <a:rPr lang="en-US" sz="2400" b="1" dirty="0">
                <a:solidFill>
                  <a:srgbClr val="00539D"/>
                </a:solidFill>
              </a:rPr>
              <a:t>, the high temperature on Friday?</a:t>
            </a:r>
          </a:p>
        </p:txBody>
      </p:sp>
      <p:pic>
        <p:nvPicPr>
          <p:cNvPr id="161800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801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4988" name="Picture 12" descr="LH_1-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7" grpId="0" animBg="1"/>
      <p:bldP spid="161798" grpId="0" autoUpdateAnimBg="0"/>
      <p:bldP spid="16179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 shadeToTitle="1">
        <a:gradFill flip="none" rotWithShape="1">
          <a:gsLst>
            <a:gs pos="0">
              <a:schemeClr val="bg1"/>
            </a:gs>
            <a:gs pos="100000">
              <a:srgbClr val="0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905000"/>
            <a:ext cx="6553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3366FF"/>
                </a:solidFill>
                <a:latin typeface="Britannic Bold"/>
                <a:cs typeface="Britannic Bold"/>
              </a:rPr>
              <a:t>Chapter Cumulative Review Part II</a:t>
            </a:r>
            <a:endParaRPr lang="en-US" sz="6000" dirty="0">
              <a:solidFill>
                <a:srgbClr val="3366FF"/>
              </a:solidFill>
              <a:latin typeface="Britannic Bold"/>
              <a:cs typeface="Britannic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04497" name="Picture 20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4498" name="Picture 21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448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2997" name="Oval 5"/>
          <p:cNvSpPr>
            <a:spLocks noChangeArrowheads="1"/>
          </p:cNvSpPr>
          <p:nvPr/>
        </p:nvSpPr>
        <p:spPr bwMode="auto">
          <a:xfrm>
            <a:off x="1090911" y="49530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99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936875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4° F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–4° F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–16° F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16° F</a:t>
            </a:r>
          </a:p>
        </p:txBody>
      </p:sp>
      <p:sp>
        <p:nvSpPr>
          <p:cNvPr id="212999" name="TPQuestion"/>
          <p:cNvSpPr>
            <a:spLocks noChangeArrowheads="1"/>
          </p:cNvSpPr>
          <p:nvPr/>
        </p:nvSpPr>
        <p:spPr bwMode="auto">
          <a:xfrm>
            <a:off x="685800" y="1800225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If the outside temperature was –6</a:t>
            </a:r>
            <a:r>
              <a:rPr lang="en-US" sz="2400" b="1" dirty="0">
                <a:solidFill>
                  <a:srgbClr val="00539D"/>
                </a:solidFill>
              </a:rPr>
              <a:t>° F, and then dropped by 10°, what would be the temperature?</a:t>
            </a:r>
          </a:p>
        </p:txBody>
      </p:sp>
      <p:pic>
        <p:nvPicPr>
          <p:cNvPr id="404491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4492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4493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4494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1-4)</a:t>
            </a:r>
          </a:p>
        </p:txBody>
      </p:sp>
      <p:pic>
        <p:nvPicPr>
          <p:cNvPr id="404495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016" name="Picture 24" descr="CAStdPrac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 descr="Example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82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2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7" grpId="0" animBg="1"/>
      <p:bldP spid="212998" grpId="0" autoUpdateAnimBg="0"/>
      <p:bldP spid="21299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0640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641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62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6069" name="Oval 5"/>
          <p:cNvSpPr>
            <a:spLocks noChangeArrowheads="1"/>
          </p:cNvSpPr>
          <p:nvPr/>
        </p:nvSpPr>
        <p:spPr bwMode="auto">
          <a:xfrm>
            <a:off x="1048274" y="346240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07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40030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10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–4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–10</a:t>
            </a:r>
          </a:p>
        </p:txBody>
      </p:sp>
      <p:sp>
        <p:nvSpPr>
          <p:cNvPr id="216071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Subtract </a:t>
            </a:r>
            <a:r>
              <a:rPr lang="en-US" sz="2400" b="1" dirty="0">
                <a:solidFill>
                  <a:srgbClr val="00539D"/>
                </a:solidFill>
                <a:ea typeface="Arial" pitchFamily="-112" charset="0"/>
                <a:cs typeface="Arial" pitchFamily="-112" charset="0"/>
              </a:rPr>
              <a:t>|–3| – |–7|.</a:t>
            </a:r>
          </a:p>
        </p:txBody>
      </p:sp>
      <p:pic>
        <p:nvPicPr>
          <p:cNvPr id="410635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36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37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38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1-5)</a:t>
            </a:r>
          </a:p>
        </p:txBody>
      </p:sp>
      <p:pic>
        <p:nvPicPr>
          <p:cNvPr id="410639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" descr="Example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64596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6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1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9" grpId="0" animBg="1"/>
      <p:bldP spid="216070" grpId="0" autoUpdateAnimBg="0"/>
      <p:bldP spid="21607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24978" name="Picture 18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4979" name="Picture 19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496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3237" name="Oval 5"/>
          <p:cNvSpPr>
            <a:spLocks noChangeArrowheads="1"/>
          </p:cNvSpPr>
          <p:nvPr/>
        </p:nvSpPr>
        <p:spPr bwMode="auto">
          <a:xfrm>
            <a:off x="1100138" y="2891896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23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00138" y="2794000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–9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–8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9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64</a:t>
            </a:r>
          </a:p>
        </p:txBody>
      </p:sp>
      <p:pic>
        <p:nvPicPr>
          <p:cNvPr id="424970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4971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4972" name="Picture 14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4973" name="Text Box 15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1-6)</a:t>
            </a:r>
          </a:p>
        </p:txBody>
      </p:sp>
      <p:pic>
        <p:nvPicPr>
          <p:cNvPr id="424974" name="Picture 16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685800" y="1520825"/>
            <a:ext cx="8020050" cy="711200"/>
            <a:chOff x="432" y="958"/>
            <a:chExt cx="5052" cy="448"/>
          </a:xfrm>
        </p:grpSpPr>
        <p:sp>
          <p:nvSpPr>
            <p:cNvPr id="424976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  <a:ea typeface="Times New Roman" pitchFamily="-112" charset="0"/>
                  <a:cs typeface="Times New Roman" pitchFamily="-112" charset="0"/>
                </a:rPr>
                <a:t>Divide</a:t>
              </a:r>
              <a:endParaRPr lang="en-US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endParaRPr>
            </a:p>
          </p:txBody>
        </p:sp>
        <p:pic>
          <p:nvPicPr>
            <p:cNvPr id="424977" name="Picture 21" descr="M3_278"/>
            <p:cNvPicPr>
              <a:picLocks noChangeAspect="1" noChangeArrowheads="1"/>
            </p:cNvPicPr>
            <p:nvPr/>
          </p:nvPicPr>
          <p:blipFill>
            <a:blip r:embed="rId12"/>
            <a:srcRect t="55862"/>
            <a:stretch>
              <a:fillRect/>
            </a:stretch>
          </p:blipFill>
          <p:spPr bwMode="auto">
            <a:xfrm>
              <a:off x="1429" y="958"/>
              <a:ext cx="553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" name="Picture 8" descr="Example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7" grpId="0" animBg="1"/>
      <p:bldP spid="223238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29073" name="Picture 19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9074" name="Picture 20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906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5285" name="Oval 5"/>
          <p:cNvSpPr>
            <a:spLocks noChangeArrowheads="1"/>
          </p:cNvSpPr>
          <p:nvPr/>
        </p:nvSpPr>
        <p:spPr bwMode="auto">
          <a:xfrm>
            <a:off x="1057044" y="3889022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800350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–14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–10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10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12</a:t>
            </a:r>
          </a:p>
        </p:txBody>
      </p:sp>
      <p:sp>
        <p:nvSpPr>
          <p:cNvPr id="225287" name="TPQuestion"/>
          <p:cNvSpPr>
            <a:spLocks noChangeArrowheads="1"/>
          </p:cNvSpPr>
          <p:nvPr/>
        </p:nvSpPr>
        <p:spPr bwMode="auto">
          <a:xfrm>
            <a:off x="685800" y="1800225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What is the value of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ab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–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c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,</a:t>
            </a:r>
            <a:r>
              <a:rPr lang="en-US" sz="2400" b="1" dirty="0" smtClean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     if 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a 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= –3,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b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4, and </a:t>
            </a:r>
            <a:r>
              <a:rPr lang="en-US" sz="2400" b="1" i="1" dirty="0" err="1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c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= –2? </a:t>
            </a:r>
          </a:p>
        </p:txBody>
      </p:sp>
      <p:pic>
        <p:nvPicPr>
          <p:cNvPr id="429067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9068" name="Picture 12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9069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9070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1-6)</a:t>
            </a:r>
          </a:p>
        </p:txBody>
      </p:sp>
      <p:pic>
        <p:nvPicPr>
          <p:cNvPr id="429071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3" name="Picture 23" descr="CAStdPrac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9" descr="Example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42938" y="175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animBg="1"/>
      <p:bldP spid="225286" grpId="0" autoUpdateAnimBg="0"/>
      <p:bldP spid="22528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35216" name="Picture 16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5217" name="Picture 17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520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15077" name="Oval 5"/>
          <p:cNvSpPr>
            <a:spLocks noChangeArrowheads="1"/>
          </p:cNvSpPr>
          <p:nvPr/>
        </p:nvSpPr>
        <p:spPr bwMode="auto">
          <a:xfrm>
            <a:off x="1085266" y="4642249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078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613025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x</a:t>
            </a:r>
            <a:r>
              <a:rPr lang="pt-BR" sz="2400" b="1" dirty="0">
                <a:sym typeface="Arial" pitchFamily="-112" charset="0"/>
              </a:rPr>
              <a:t> + 5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5 – </a:t>
            </a:r>
            <a:r>
              <a:rPr lang="pt-BR" sz="2400" b="1" i="1" dirty="0">
                <a:sym typeface="Arial" pitchFamily="-112" charset="0"/>
              </a:rPr>
              <a:t>x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x</a:t>
            </a:r>
            <a:r>
              <a:rPr lang="pt-BR" sz="2400" b="1" dirty="0">
                <a:sym typeface="Arial" pitchFamily="-112" charset="0"/>
              </a:rPr>
              <a:t> – 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x</a:t>
            </a:r>
            <a:r>
              <a:rPr lang="pt-BR" sz="2400" b="1" dirty="0">
                <a:sym typeface="Arial" pitchFamily="-112" charset="0"/>
              </a:rPr>
              <a:t> </a:t>
            </a:r>
            <a:r>
              <a:rPr lang="en-US" sz="2400" b="1" dirty="0">
                <a:ea typeface="Arial" pitchFamily="-112" charset="0"/>
                <a:cs typeface="Arial" pitchFamily="-112" charset="0"/>
                <a:sym typeface="Arial" pitchFamily="-112" charset="0"/>
              </a:rPr>
              <a:t>●</a:t>
            </a:r>
            <a:r>
              <a:rPr lang="pt-BR" sz="2400" b="1" dirty="0">
                <a:sym typeface="Arial" pitchFamily="-112" charset="0"/>
              </a:rPr>
              <a:t> 5</a:t>
            </a:r>
          </a:p>
        </p:txBody>
      </p:sp>
      <p:sp>
        <p:nvSpPr>
          <p:cNvPr id="515079" name="TPQuestion"/>
          <p:cNvSpPr>
            <a:spLocks noChangeArrowheads="1"/>
          </p:cNvSpPr>
          <p:nvPr/>
        </p:nvSpPr>
        <p:spPr bwMode="auto">
          <a:xfrm>
            <a:off x="685800" y="1657350"/>
            <a:ext cx="8201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Write the verbal phrase 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5 years younger than Mary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as an algebraic expression.</a:t>
            </a:r>
          </a:p>
        </p:txBody>
      </p:sp>
      <p:pic>
        <p:nvPicPr>
          <p:cNvPr id="43521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5212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5213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5214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1-7)</a:t>
            </a:r>
          </a:p>
        </p:txBody>
      </p:sp>
      <p:pic>
        <p:nvPicPr>
          <p:cNvPr id="435215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 descr="Example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43923" y="164207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1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77" grpId="0" animBg="1"/>
      <p:bldP spid="515078" grpId="0" autoUpdateAnimBg="0"/>
      <p:bldP spid="51507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31120" name="Picture 16" descr="Math Proto Interface2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hidden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1121" name="Picture 17" descr="Ch01 Ch Header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hidden">
            <a:xfrm>
              <a:off x="0" y="0"/>
              <a:ext cx="5760" cy="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110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10981" name="Oval 5"/>
          <p:cNvSpPr>
            <a:spLocks noChangeArrowheads="1"/>
          </p:cNvSpPr>
          <p:nvPr/>
        </p:nvSpPr>
        <p:spPr bwMode="auto">
          <a:xfrm>
            <a:off x="1059714" y="3670793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0982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613025"/>
            <a:ext cx="279082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A.</a:t>
            </a:r>
            <a:r>
              <a:rPr lang="pt-BR" sz="2400" b="1" dirty="0">
                <a:sym typeface="Arial" pitchFamily="-112" charset="0"/>
              </a:rPr>
              <a:t>	</a:t>
            </a:r>
            <a:r>
              <a:rPr lang="pt-BR" sz="2400" b="1" i="1" dirty="0">
                <a:sym typeface="Arial" pitchFamily="-112" charset="0"/>
              </a:rPr>
              <a:t>b</a:t>
            </a:r>
            <a:r>
              <a:rPr lang="pt-BR" sz="2400" b="1" dirty="0">
                <a:sym typeface="Arial" pitchFamily="-112" charset="0"/>
              </a:rPr>
              <a:t> – $4.75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B.</a:t>
            </a:r>
            <a:r>
              <a:rPr lang="pt-BR" sz="2400" b="1" dirty="0">
                <a:sym typeface="Arial" pitchFamily="-112" charset="0"/>
              </a:rPr>
              <a:t>	$4.75 + </a:t>
            </a:r>
            <a:r>
              <a:rPr lang="pt-BR" sz="2400" b="1" i="1" dirty="0">
                <a:sym typeface="Arial" pitchFamily="-112" charset="0"/>
              </a:rPr>
              <a:t>b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C.</a:t>
            </a:r>
            <a:r>
              <a:rPr lang="pt-BR" sz="2400" b="1" dirty="0">
                <a:sym typeface="Arial" pitchFamily="-112" charset="0"/>
              </a:rPr>
              <a:t>	$4.75 – </a:t>
            </a:r>
            <a:r>
              <a:rPr lang="pt-BR" sz="2400" b="1" i="1" dirty="0">
                <a:sym typeface="Arial" pitchFamily="-112" charset="0"/>
              </a:rPr>
              <a:t>b</a:t>
            </a:r>
          </a:p>
          <a:p>
            <a:pPr marL="533400" indent="-533400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Arial" pitchFamily="-112" charset="0"/>
              </a:rPr>
              <a:t>D.</a:t>
            </a:r>
            <a:r>
              <a:rPr lang="pt-BR" sz="2400" b="1" dirty="0">
                <a:sym typeface="Arial" pitchFamily="-112" charset="0"/>
              </a:rPr>
              <a:t>	$4.75 </a:t>
            </a:r>
            <a:r>
              <a:rPr lang="en-US" sz="2400" b="1" dirty="0">
                <a:ea typeface="Arial" pitchFamily="-112" charset="0"/>
                <a:cs typeface="Arial" pitchFamily="-112" charset="0"/>
                <a:sym typeface="Arial" pitchFamily="-112" charset="0"/>
              </a:rPr>
              <a:t>×</a:t>
            </a:r>
            <a:r>
              <a:rPr lang="pt-BR" sz="2400" b="1" dirty="0">
                <a:sym typeface="Arial" pitchFamily="-112" charset="0"/>
              </a:rPr>
              <a:t> </a:t>
            </a:r>
            <a:r>
              <a:rPr lang="pt-BR" sz="2400" b="1" i="1" dirty="0">
                <a:sym typeface="Arial" pitchFamily="-112" charset="0"/>
              </a:rPr>
              <a:t>b</a:t>
            </a:r>
          </a:p>
        </p:txBody>
      </p:sp>
      <p:sp>
        <p:nvSpPr>
          <p:cNvPr id="510983" name="TPQuestion"/>
          <p:cNvSpPr>
            <a:spLocks noChangeArrowheads="1"/>
          </p:cNvSpPr>
          <p:nvPr/>
        </p:nvSpPr>
        <p:spPr bwMode="auto">
          <a:xfrm>
            <a:off x="685800" y="1657350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Write the verbal phrase </a:t>
            </a:r>
            <a:r>
              <a:rPr lang="en-US" sz="2400" b="1" i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$4.75 tax added to the total</a:t>
            </a:r>
            <a:r>
              <a:rPr lang="en-US" sz="2400" b="1" dirty="0">
                <a:solidFill>
                  <a:srgbClr val="00539D"/>
                </a:solidFill>
                <a:ea typeface="Times New Roman" pitchFamily="-112" charset="0"/>
                <a:cs typeface="Times New Roman" pitchFamily="-112" charset="0"/>
              </a:rPr>
              <a:t> as an algebraic expression.</a:t>
            </a:r>
          </a:p>
        </p:txBody>
      </p:sp>
      <p:pic>
        <p:nvPicPr>
          <p:cNvPr id="431115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16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17" name="Picture 12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1118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E01B22"/>
                </a:solidFill>
              </a:rPr>
              <a:t> (over Lesson 1-7)</a:t>
            </a:r>
          </a:p>
        </p:txBody>
      </p:sp>
      <p:pic>
        <p:nvPicPr>
          <p:cNvPr id="431119" name="Picture 14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 descr="Example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42938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1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81" grpId="0" animBg="1"/>
      <p:bldP spid="510982" grpId="0" autoUpdateAnimBg="0"/>
      <p:bldP spid="51098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17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28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3" name="Picture 16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400800"/>
            <a:ext cx="5334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400800"/>
            <a:ext cx="5334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7788DE6AFAAC4C848B7C4D86B7AC41E2"/>
  <p:tag name="ANSWERSALIAS" val="A¤B¤C¤D"/>
  <p:tag name="RESPONSESGATHERED" val="False"/>
  <p:tag name="QUESTIONTEXT" val="Evaluate the expression | a | + c – b if a = –1, b = 3, and c = –5."/>
  <p:tag name="QUESTIONALIAS" val="Evaluate the expression | a | + c – b if a = –1, b = 3, and c = –5.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3"/>
  <p:tag name="SLIDEGUID" val="2A49BF3F2DE34226870C86713FFBCC53"/>
  <p:tag name="ANSWERSALIAS" val="A¤B¤C¤D"/>
  <p:tag name="RESPONSESGATHERED" val="False"/>
  <p:tag name="QUESTIONTEXT" val="Multiply 3(–4)."/>
  <p:tag name="QUESTIONALIAS" val="Multiply 3(–4).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C6A209E18A074CB68AF9D4BB251B08C0"/>
  <p:tag name="ANSWERSALIAS" val="A¤B¤C¤D"/>
  <p:tag name="RESPONSESGATHERED" val="False"/>
  <p:tag name="QUESTIONTEXT" val="Multiply –6(–2)."/>
  <p:tag name="QUESTIONALIAS" val="Multiply –6(–2)."/>
  <p:tag name="ANIMREMOVED" val="False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3"/>
  <p:tag name="SLIDEGUID" val="D39FAD4481F1438EBEB03D9DE9064C65"/>
  <p:tag name="ANSWERSALIAS" val="A¤B¤C¤D"/>
  <p:tag name="RESPONSESGATHERED" val="False"/>
  <p:tag name="QUESTIONTEXT" val="5Min 7-3"/>
  <p:tag name="QUESTIONALIAS" val="5Min 7-3"/>
  <p:tag name="ANIMREMOVED" val="False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7"/>
  <p:tag name="SLIDEGUID" val="374D3703C53644AA872915E5F2021490"/>
  <p:tag name="ANSWERSALIAS" val="A¤B¤C¤D"/>
  <p:tag name="RESPONSESGATHERED" val="False"/>
  <p:tag name="QUESTIONTEXT" val="Write the price of a toy plus $6 shipping is $35 as an algebraic equation."/>
  <p:tag name="QUESTIONALIAS" val="Write the price of a toy plus $6 shipping is $35 as an algebraic equation."/>
  <p:tag name="ANIMREMOVED" val="False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2FED3B2341EF4A258B2519E9C95D8E7F"/>
  <p:tag name="ANSWERSALIAS" val="A¤B¤C¤D"/>
  <p:tag name="RESPONSESGATHERED" val="False"/>
  <p:tag name="QUESTIONTEXT" val="NUTRITION  A particular box of cookies contains 10 servings. If the box contains 1,200 Calories, write an equation to find the number of Calories in one serving of cookies."/>
  <p:tag name="QUESTIONALIAS" val="NUTRITION  A particular box of cookies contains 10 servings. If the box contains 1,200 Calories, write an equation to find the number of Calories in one serving of cookies."/>
  <p:tag name="ANIMREMOVED" val="False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6F9C68D4150145B0810DC79998338B6C"/>
  <p:tag name="ANSWERSALIAS" val="A¤B¤C¤D"/>
  <p:tag name="RESPONSESGATHERED" val="False"/>
  <p:tag name="QUESTIONTEXT" val="The high temperature on Friday was 6 degrees less than the high temperature on Thursday. Given t, the high temperature on Thursday, which equation can be used to find f, the high temperature on Friday?"/>
  <p:tag name="QUESTIONALIAS" val="The high temperature on Friday was 6 degrees less than the high temperature on Thursday. Given t, the high temperature on Thursday, which equation can be used to find f, the high temperature on Friday?"/>
  <p:tag name="ANIMREMOVED" val="False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DBC0CF90365D4CB38D1C55A04647CED0"/>
  <p:tag name="ANSWERSALIAS" val="A¤B¤C¤D"/>
  <p:tag name="RESPONSESGATHERED" val="False"/>
  <p:tag name="QUESTIONTEXT" val="If the outside temperature was –6° F, and then dropped by 10°, what would be the temperature?"/>
  <p:tag name="QUESTIONALIAS" val="If the outside temperature was –6° F, and then dropped by 10°, what would be the temperature?"/>
  <p:tag name="ANIMREMOVED" val="False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2"/>
  <p:tag name="SLIDEGUID" val="5662D2F8F7584AA0A964F17A5443889C"/>
  <p:tag name="ANSWERSALIAS" val="A¤B¤C¤D"/>
  <p:tag name="RESPONSESGATHERED" val="False"/>
  <p:tag name="QUESTIONTEXT" val="Subtract |–3| – |–7|."/>
  <p:tag name="QUESTIONALIAS" val="Subtract |–3| – |–7|."/>
  <p:tag name="ANIMREMOVED" val="False"/>
</p:tagLst>
</file>

<file path=ppt/tags/tag4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4"/>
  <p:tag name="SLIDEGUID" val="AAD9DAB68AB34F88B5E673C70DB4D672"/>
  <p:tag name="ANSWERSALIAS" val="A¤B¤C¤D"/>
  <p:tag name="RESPONSESGATHERED" val="False"/>
  <p:tag name="QUESTIONTEXT" val="5Min 7-4"/>
  <p:tag name="QUESTIONALIAS" val="5Min 7-4"/>
  <p:tag name="ANIMREMOVED" val="False"/>
</p:tagLst>
</file>

<file path=ppt/tags/tag4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4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4"/>
  <p:tag name="SLIDEGUID" val="8E4C57695AB04712A5CBA096231E4901"/>
  <p:tag name="ANSWERSALIAS" val="A¤B¤C¤D"/>
  <p:tag name="RESPONSESGATHERED" val="False"/>
  <p:tag name="QUESTIONTEXT" val="What is the value of ab – c, if a = –3, b = 4, and c = –2? "/>
  <p:tag name="QUESTIONALIAS" val="What is the value of ab – c, if a = –3, b = 4, and c = –2? "/>
  <p:tag name="ANIMREMOVED" val="False"/>
</p:tagLst>
</file>

<file path=ppt/tags/tag5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5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4"/>
  <p:tag name="SLIDEGUID" val="FA07E1D36F54416E88988F79A51DACA3"/>
  <p:tag name="ANSWERSALIAS" val="A¤B¤C¤D"/>
  <p:tag name="RESPONSESGATHERED" val="False"/>
  <p:tag name="QUESTIONTEXT" val="Write the verbal phrase 5 years younger than Mary as an algebraic expression."/>
  <p:tag name="QUESTIONALIAS" val="Write the verbal phrase 5 years younger than Mary as an algebraic expression."/>
  <p:tag name="ANIMREMOVED" val="False"/>
</p:tagLst>
</file>

<file path=ppt/tags/tag5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5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4"/>
  <p:tag name="SLIDEGUID" val="EC582A293BFC487F831A6C9D91ABF178"/>
  <p:tag name="ANSWERSALIAS" val="A¤B¤C¤D"/>
  <p:tag name="RESPONSESGATHERED" val="False"/>
  <p:tag name="QUESTIONTEXT" val="Write the verbal phrase $4.75 tax added to the total as an algebraic expression."/>
  <p:tag name="QUESTIONALIAS" val="Write the verbal phrase $4.75 tax added to the total as an algebraic expression."/>
  <p:tag name="ANIMREMOVED" val="False"/>
</p:tagLst>
</file>

<file path=ppt/tags/tag5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5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1344</Words>
  <Application>Microsoft Macintosh PowerPoint</Application>
  <PresentationFormat>On-screen Show (4:3)</PresentationFormat>
  <Paragraphs>229</Paragraphs>
  <Slides>26</Slides>
  <Notes>25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Splash Screen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Splash Screen</dc:title>
  <dc:creator>Michael Mitchell</dc:creator>
  <cp:lastModifiedBy>Computer</cp:lastModifiedBy>
  <cp:revision>39</cp:revision>
  <dcterms:created xsi:type="dcterms:W3CDTF">2009-08-24T14:10:03Z</dcterms:created>
  <dcterms:modified xsi:type="dcterms:W3CDTF">2009-08-24T16:23:24Z</dcterms:modified>
</cp:coreProperties>
</file>