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tags/tag34.xml" ContentType="application/vnd.openxmlformats-officedocument.presentationml.tags+xml"/>
  <Override PartName="/ppt/notesSlides/notesSlide9.xml" ContentType="application/vnd.openxmlformats-officedocument.presentationml.notesSlide+xml"/>
  <Override PartName="/ppt/tags/tag15.xml" ContentType="application/vnd.openxmlformats-officedocument.presentationml.tag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tags/tag17.xml" ContentType="application/vnd.openxmlformats-officedocument.presentationml.tags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2.xml" ContentType="application/vnd.openxmlformats-officedocument.presentationml.tags+xml"/>
  <Override PartName="/ppt/tags/tag9.xml" ContentType="application/vnd.openxmlformats-officedocument.presentationml.tags+xml"/>
  <Override PartName="/ppt/slides/slide13.xml" ContentType="application/vnd.openxmlformats-officedocument.presentationml.slide+xml"/>
  <Override PartName="/ppt/tags/tag35.xml" ContentType="application/vnd.openxmlformats-officedocument.presentationml.tags+xml"/>
  <Override PartName="/ppt/notesSlides/notesSlide17.xml" ContentType="application/vnd.openxmlformats-officedocument.presentationml.notesSlide+xml"/>
  <Override PartName="/ppt/tags/tag38.xml" ContentType="application/vnd.openxmlformats-officedocument.presentationml.tags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tags/tag12.xml" ContentType="application/vnd.openxmlformats-officedocument.presentationml.tags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slideLayouts/slideLayout6.xml" ContentType="application/vnd.openxmlformats-officedocument.presentationml.slideLayout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tags/tag14.xml" ContentType="application/vnd.openxmlformats-officedocument.presentationml.tags+xml"/>
  <Override PartName="/ppt/notesSlides/notesSlide18.xml" ContentType="application/vnd.openxmlformats-officedocument.presentationml.notesSlide+xml"/>
  <Override PartName="/ppt/tags/tag33.xml" ContentType="application/vnd.openxmlformats-officedocument.presentationml.tags+xml"/>
  <Default Extension="png" ContentType="image/png"/>
  <Override PartName="/ppt/tags/tag7.xml" ContentType="application/vnd.openxmlformats-officedocument.presentationml.tags+xml"/>
  <Override PartName="/ppt/tags/tag5.xml" ContentType="application/vnd.openxmlformats-officedocument.presentationml.tags+xml"/>
  <Override PartName="/ppt/tags/tag37.xml" ContentType="application/vnd.openxmlformats-officedocument.presentationml.tags+xml"/>
  <Override PartName="/docProps/core.xml" ContentType="application/vnd.openxmlformats-package.core-properties+xml"/>
  <Override PartName="/ppt/tags/tag19.xml" ContentType="application/vnd.openxmlformats-officedocument.presentationml.tags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tags/tag6.xml" ContentType="application/vnd.openxmlformats-officedocument.presentationml.tags+xml"/>
  <Override PartName="/ppt/tags/tag11.xml" ContentType="application/vnd.openxmlformats-officedocument.presentationml.tags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notesSlides/notesSlide3.xml" ContentType="application/vnd.openxmlformats-officedocument.presentationml.notesSlide+xml"/>
  <Default Extension="xml" ContentType="application/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4.xml" ContentType="application/vnd.openxmlformats-officedocument.presentationml.slide+xml"/>
  <Override PartName="/ppt/tags/tag2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tags/tag27.xml" ContentType="application/vnd.openxmlformats-officedocument.presentationml.tags+xml"/>
  <Override PartName="/ppt/theme/theme1.xml" ContentType="application/vnd.openxmlformats-officedocument.theme+xml"/>
  <Override PartName="/ppt/tags/tag10.xml" ContentType="application/vnd.openxmlformats-officedocument.presentationml.tags+xml"/>
  <Override PartName="/ppt/tags/tag28.xml" ContentType="application/vnd.openxmlformats-officedocument.presentationml.tags+xml"/>
  <Override PartName="/ppt/presentation.xml" ContentType="application/vnd.openxmlformats-officedocument.presentationml.presentation.main+xml"/>
  <Override PartName="/ppt/tags/tag31.xml" ContentType="application/vnd.openxmlformats-officedocument.presentationml.tags+xml"/>
  <Override PartName="/ppt/tags/tag39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23.xml" ContentType="application/vnd.openxmlformats-officedocument.presentationml.tags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25.xml" ContentType="application/vnd.openxmlformats-officedocument.presentationml.tags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slides/slide8.xml" ContentType="application/vnd.openxmlformats-officedocument.presentationml.slide+xml"/>
  <Override PartName="/ppt/tags/tag36.xml" ContentType="application/vnd.openxmlformats-officedocument.presentationml.tags+xml"/>
  <Override PartName="/ppt/slides/slide15.xml" ContentType="application/vnd.openxmlformats-officedocument.presentationml.slide+xml"/>
  <Default Extension="rels" ContentType="application/vnd.openxmlformats-package.relationships+xml"/>
  <Override PartName="/ppt/tags/tag26.xml" ContentType="application/vnd.openxmlformats-officedocument.presentationml.tags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23"/>
  </p:notesMasterIdLst>
  <p:sldIdLst>
    <p:sldId id="256" r:id="rId2"/>
    <p:sldId id="273" r:id="rId3"/>
    <p:sldId id="274" r:id="rId4"/>
    <p:sldId id="275" r:id="rId5"/>
    <p:sldId id="278" r:id="rId6"/>
    <p:sldId id="279" r:id="rId7"/>
    <p:sldId id="280" r:id="rId8"/>
    <p:sldId id="258" r:id="rId9"/>
    <p:sldId id="259" r:id="rId10"/>
    <p:sldId id="260" r:id="rId11"/>
    <p:sldId id="261" r:id="rId12"/>
    <p:sldId id="262" r:id="rId13"/>
    <p:sldId id="265" r:id="rId14"/>
    <p:sldId id="266" r:id="rId15"/>
    <p:sldId id="267" r:id="rId16"/>
    <p:sldId id="269" r:id="rId17"/>
    <p:sldId id="270" r:id="rId18"/>
    <p:sldId id="264" r:id="rId19"/>
    <p:sldId id="268" r:id="rId20"/>
    <p:sldId id="271" r:id="rId21"/>
    <p:sldId id="272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92" d="100"/>
          <a:sy n="92" d="100"/>
        </p:scale>
        <p:origin x="-11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theme" Target="theme/theme1.xml"/><Relationship Id="rId14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28" Type="http://schemas.openxmlformats.org/officeDocument/2006/relationships/tableStyles" Target="tableStyles.xml"/><Relationship Id="rId26" Type="http://schemas.openxmlformats.org/officeDocument/2006/relationships/viewProps" Target="viewProps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1E3E2-4A32-7F4E-B1C5-A4F5C04B5BC3}" type="datetimeFigureOut">
              <a:rPr lang="en-US" smtClean="0"/>
              <a:pPr/>
              <a:t>8/25/09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37C00-8CC0-0840-8542-670701BED78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EF78B5-5327-0D4C-9CB3-4A74DA58C170}" type="slidenum">
              <a:rPr lang="en-US"/>
              <a:pPr/>
              <a:t>1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CE23B2-72AB-AA4F-9C20-4ADDCC844867}" type="slidenum">
              <a:rPr lang="en-US"/>
              <a:pPr/>
              <a:t>2</a:t>
            </a:fld>
            <a:endParaRPr lang="en-US"/>
          </a:p>
        </p:txBody>
      </p:sp>
      <p:sp>
        <p:nvSpPr>
          <p:cNvPr id="413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3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31BA8D-EFEF-3544-ABB1-2F03EDA9CFEB}" type="slidenum">
              <a:rPr lang="en-US"/>
              <a:pPr/>
              <a:t>3</a:t>
            </a:fld>
            <a:endParaRPr lang="en-US"/>
          </a:p>
        </p:txBody>
      </p:sp>
      <p:sp>
        <p:nvSpPr>
          <p:cNvPr id="428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8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3B29C8-D0C5-9441-B9D4-DD06D650FEFA}" type="slidenum">
              <a:rPr lang="en-US"/>
              <a:pPr/>
              <a:t>4</a:t>
            </a:fld>
            <a:endParaRPr lang="en-US"/>
          </a:p>
        </p:txBody>
      </p:sp>
      <p:sp>
        <p:nvSpPr>
          <p:cNvPr id="438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8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F72798-CAB2-C14E-B11F-377A35148FC3}" type="slidenum">
              <a:rPr lang="en-US"/>
              <a:pPr/>
              <a:t>5</a:t>
            </a:fld>
            <a:endParaRPr lang="en-US"/>
          </a:p>
        </p:txBody>
      </p:sp>
      <p:sp>
        <p:nvSpPr>
          <p:cNvPr id="415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5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F72798-CAB2-C14E-B11F-377A35148FC3}" type="slidenum">
              <a:rPr lang="en-US"/>
              <a:pPr/>
              <a:t>6</a:t>
            </a:fld>
            <a:endParaRPr lang="en-US"/>
          </a:p>
        </p:txBody>
      </p:sp>
      <p:sp>
        <p:nvSpPr>
          <p:cNvPr id="415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5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F72798-CAB2-C14E-B11F-377A35148FC3}" type="slidenum">
              <a:rPr lang="en-US"/>
              <a:pPr/>
              <a:t>7</a:t>
            </a:fld>
            <a:endParaRPr lang="en-US"/>
          </a:p>
        </p:txBody>
      </p:sp>
      <p:sp>
        <p:nvSpPr>
          <p:cNvPr id="415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5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2EDD14-2FF3-D04C-9BF9-1403C512FB26}" type="slidenum">
              <a:rPr lang="en-US"/>
              <a:pPr/>
              <a:t>8</a:t>
            </a:fld>
            <a:endParaRPr lang="en-US"/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F50058-DB26-CC4B-91DF-8DD780986398}" type="slidenum">
              <a:rPr lang="en-US"/>
              <a:pPr/>
              <a:t>9</a:t>
            </a:fld>
            <a:endParaRPr lang="en-US"/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6EAE10-B712-3E47-BFCB-AA1930C2C420}" type="slidenum">
              <a:rPr lang="en-US"/>
              <a:pPr/>
              <a:t>10</a:t>
            </a:fld>
            <a:endParaRPr lang="en-US"/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3B07F-0C92-564E-88DC-35B7637224FC}" type="slidenum">
              <a:rPr lang="en-US"/>
              <a:pPr/>
              <a:t>11</a:t>
            </a:fld>
            <a:endParaRPr lang="en-US"/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6E3E7B-4BFF-0441-BEB0-E528CA10E145}" type="slidenum">
              <a:rPr lang="en-US"/>
              <a:pPr/>
              <a:t>12</a:t>
            </a:fld>
            <a:endParaRPr lang="en-US"/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C1E248-39AB-4848-9D77-A531F3EB9CA3}" type="slidenum">
              <a:rPr lang="en-US"/>
              <a:pPr/>
              <a:t>13</a:t>
            </a:fld>
            <a:endParaRPr lang="en-US"/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356A93-E4E6-9E40-8C37-5524369C6CA4}" type="slidenum">
              <a:rPr lang="en-US"/>
              <a:pPr/>
              <a:t>14</a:t>
            </a:fld>
            <a:endParaRPr lang="en-US"/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D2854C-2638-FB42-8D4C-C8FDEC20427A}" type="slidenum">
              <a:rPr lang="en-US"/>
              <a:pPr/>
              <a:t>15</a:t>
            </a:fld>
            <a:endParaRPr lang="en-US"/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1AC521-3D24-CA4B-9471-3F0692D78CB2}" type="slidenum">
              <a:rPr lang="en-US"/>
              <a:pPr/>
              <a:t>16</a:t>
            </a:fld>
            <a:endParaRPr lang="en-US"/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A70FB0-F835-3841-ACB4-C5B763116024}" type="slidenum">
              <a:rPr lang="en-US"/>
              <a:pPr/>
              <a:t>17</a:t>
            </a:fld>
            <a:endParaRPr lang="en-US"/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295EA5-8305-484B-A414-2BA35A0EF08B}" type="slidenum">
              <a:rPr lang="en-US"/>
              <a:pPr/>
              <a:t>18</a:t>
            </a:fld>
            <a:endParaRPr lang="en-US"/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49F595-233E-C24F-A51B-A9C6C2C75F1A}" type="slidenum">
              <a:rPr lang="en-US"/>
              <a:pPr/>
              <a:t>19</a:t>
            </a:fld>
            <a:endParaRPr lang="en-US"/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11B191-B39B-3146-87E6-F45F028A9447}" type="slidenum">
              <a:rPr lang="en-US"/>
              <a:pPr/>
              <a:t>20</a:t>
            </a:fld>
            <a:endParaRPr lang="en-US"/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865A20-951A-3546-AC51-8D59C2FA8877}" type="slidenum">
              <a:rPr lang="en-US"/>
              <a:pPr/>
              <a:t>21</a:t>
            </a:fld>
            <a:endParaRPr lang="en-US"/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DDC7-E48C-A443-BDDE-84418611AF56}" type="datetimeFigureOut">
              <a:rPr lang="en-US" smtClean="0"/>
              <a:pPr/>
              <a:t>8/25/09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C5B19-08A3-8840-8D29-9529D9EF65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DDC7-E48C-A443-BDDE-84418611AF56}" type="datetimeFigureOut">
              <a:rPr lang="en-US" smtClean="0"/>
              <a:pPr/>
              <a:t>8/25/09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C5B19-08A3-8840-8D29-9529D9EF65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DDC7-E48C-A443-BDDE-84418611AF56}" type="datetimeFigureOut">
              <a:rPr lang="en-US" smtClean="0"/>
              <a:pPr/>
              <a:t>8/25/09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C5B19-08A3-8840-8D29-9529D9EF65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DDC7-E48C-A443-BDDE-84418611AF56}" type="datetimeFigureOut">
              <a:rPr lang="en-US" smtClean="0"/>
              <a:pPr/>
              <a:t>8/25/09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C5B19-08A3-8840-8D29-9529D9EF65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DDC7-E48C-A443-BDDE-84418611AF56}" type="datetimeFigureOut">
              <a:rPr lang="en-US" smtClean="0"/>
              <a:pPr/>
              <a:t>8/25/09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C5B19-08A3-8840-8D29-9529D9EF65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DDC7-E48C-A443-BDDE-84418611AF56}" type="datetimeFigureOut">
              <a:rPr lang="en-US" smtClean="0"/>
              <a:pPr/>
              <a:t>8/25/09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C5B19-08A3-8840-8D29-9529D9EF65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DDC7-E48C-A443-BDDE-84418611AF56}" type="datetimeFigureOut">
              <a:rPr lang="en-US" smtClean="0"/>
              <a:pPr/>
              <a:t>8/25/09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C5B19-08A3-8840-8D29-9529D9EF65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DDC7-E48C-A443-BDDE-84418611AF56}" type="datetimeFigureOut">
              <a:rPr lang="en-US" smtClean="0"/>
              <a:pPr/>
              <a:t>8/25/09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C5B19-08A3-8840-8D29-9529D9EF65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DDC7-E48C-A443-BDDE-84418611AF56}" type="datetimeFigureOut">
              <a:rPr lang="en-US" smtClean="0"/>
              <a:pPr/>
              <a:t>8/25/09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C5B19-08A3-8840-8D29-9529D9EF65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DDC7-E48C-A443-BDDE-84418611AF56}" type="datetimeFigureOut">
              <a:rPr lang="en-US" smtClean="0"/>
              <a:pPr/>
              <a:t>8/25/09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C5B19-08A3-8840-8D29-9529D9EF65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DDC7-E48C-A443-BDDE-84418611AF56}" type="datetimeFigureOut">
              <a:rPr lang="en-US" smtClean="0"/>
              <a:pPr/>
              <a:t>8/25/09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C5B19-08A3-8840-8D29-9529D9EF65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DDDC7-E48C-A443-BDDE-84418611AF56}" type="datetimeFigureOut">
              <a:rPr lang="en-US" smtClean="0"/>
              <a:pPr/>
              <a:t>8/25/09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C5B19-08A3-8840-8D29-9529D9EF65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8.jpeg"/><Relationship Id="rId1" Type="http://schemas.openxmlformats.org/officeDocument/2006/relationships/tags" Target="../tags/tag2.xml"/><Relationship Id="rId2" Type="http://schemas.openxmlformats.org/officeDocument/2006/relationships/tags" Target="../tags/tag3.xml"/><Relationship Id="rId9" Type="http://schemas.openxmlformats.org/officeDocument/2006/relationships/image" Target="../media/image5.jpeg"/><Relationship Id="rId3" Type="http://schemas.openxmlformats.org/officeDocument/2006/relationships/tags" Target="../tags/tag4.xml"/><Relationship Id="rId6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3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9.jpeg"/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9" Type="http://schemas.openxmlformats.org/officeDocument/2006/relationships/image" Target="../media/image5.jpeg"/><Relationship Id="rId3" Type="http://schemas.openxmlformats.org/officeDocument/2006/relationships/tags" Target="../tags/tag7.xml"/><Relationship Id="rId6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4" Type="http://schemas.openxmlformats.org/officeDocument/2006/relationships/image" Target="../media/image12.jpeg"/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8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11.pn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4.xml"/><Relationship Id="rId12" Type="http://schemas.openxmlformats.org/officeDocument/2006/relationships/image" Target="../media/image10.png"/><Relationship Id="rId2" Type="http://schemas.openxmlformats.org/officeDocument/2006/relationships/tags" Target="../tags/tag9.xml"/><Relationship Id="rId9" Type="http://schemas.openxmlformats.org/officeDocument/2006/relationships/image" Target="../media/image5.jpeg"/><Relationship Id="rId3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5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13.jpeg"/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9" Type="http://schemas.openxmlformats.org/officeDocument/2006/relationships/image" Target="../media/image5.jpeg"/><Relationship Id="rId3" Type="http://schemas.openxmlformats.org/officeDocument/2006/relationships/tags" Target="../tags/tag13.xml"/><Relationship Id="rId6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6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14.jpeg"/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9" Type="http://schemas.openxmlformats.org/officeDocument/2006/relationships/image" Target="../media/image5.jpeg"/><Relationship Id="rId3" Type="http://schemas.openxmlformats.org/officeDocument/2006/relationships/tags" Target="../tags/tag16.xml"/><Relationship Id="rId6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7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15.jpeg"/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9" Type="http://schemas.openxmlformats.org/officeDocument/2006/relationships/image" Target="../media/image5.jpeg"/><Relationship Id="rId3" Type="http://schemas.openxmlformats.org/officeDocument/2006/relationships/tags" Target="../tags/tag19.xml"/><Relationship Id="rId6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image" Target="../media/image18.jpeg"/><Relationship Id="rId4" Type="http://schemas.openxmlformats.org/officeDocument/2006/relationships/image" Target="../media/image16.jpeg"/><Relationship Id="rId1" Type="http://schemas.openxmlformats.org/officeDocument/2006/relationships/tags" Target="../tags/tag2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Relationship Id="rId5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jpeg"/><Relationship Id="rId1" Type="http://schemas.openxmlformats.org/officeDocument/2006/relationships/tags" Target="../tags/tag2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Relationship Id="rId5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jpeg"/><Relationship Id="rId1" Type="http://schemas.openxmlformats.org/officeDocument/2006/relationships/tags" Target="../tags/tag2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Relationship Id="rId5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image" Target="../media/image18.jpeg"/><Relationship Id="rId4" Type="http://schemas.openxmlformats.org/officeDocument/2006/relationships/image" Target="../media/image8.jpeg"/><Relationship Id="rId1" Type="http://schemas.openxmlformats.org/officeDocument/2006/relationships/tags" Target="../tags/tag2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Relationship Id="rId5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image" Target="../media/image18.jpeg"/><Relationship Id="rId4" Type="http://schemas.openxmlformats.org/officeDocument/2006/relationships/image" Target="../media/image8.jpeg"/><Relationship Id="rId1" Type="http://schemas.openxmlformats.org/officeDocument/2006/relationships/tags" Target="../tags/tag2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Relationship Id="rId5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jpeg"/><Relationship Id="rId1" Type="http://schemas.openxmlformats.org/officeDocument/2006/relationships/tags" Target="../tags/tag2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Relationship Id="rId5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image" Target="../media/image18.jpeg"/><Relationship Id="rId4" Type="http://schemas.openxmlformats.org/officeDocument/2006/relationships/image" Target="../media/image21.jpeg"/><Relationship Id="rId1" Type="http://schemas.openxmlformats.org/officeDocument/2006/relationships/tags" Target="../tags/tag2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Relationship Id="rId5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image" Target="../media/image18.jpeg"/><Relationship Id="rId4" Type="http://schemas.openxmlformats.org/officeDocument/2006/relationships/image" Target="../media/image21.jpeg"/><Relationship Id="rId1" Type="http://schemas.openxmlformats.org/officeDocument/2006/relationships/tags" Target="../tags/tag2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Relationship Id="rId5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image" Target="../media/image18.jpeg"/><Relationship Id="rId4" Type="http://schemas.openxmlformats.org/officeDocument/2006/relationships/image" Target="../media/image21.jpeg"/><Relationship Id="rId1" Type="http://schemas.openxmlformats.org/officeDocument/2006/relationships/tags" Target="../tags/tag2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Relationship Id="rId5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image" Target="../media/image18.jpeg"/><Relationship Id="rId4" Type="http://schemas.openxmlformats.org/officeDocument/2006/relationships/image" Target="../media/image21.jpeg"/><Relationship Id="rId1" Type="http://schemas.openxmlformats.org/officeDocument/2006/relationships/tags" Target="../tags/tag2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Relationship Id="rId5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8.xml"/><Relationship Id="rId7" Type="http://schemas.openxmlformats.org/officeDocument/2006/relationships/image" Target="../media/image8.jpeg"/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6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9.xml"/><Relationship Id="rId7" Type="http://schemas.openxmlformats.org/officeDocument/2006/relationships/image" Target="../media/image9.jpeg"/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6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0.xml"/><Relationship Id="rId7" Type="http://schemas.openxmlformats.org/officeDocument/2006/relationships/image" Target="../media/image23.jpeg"/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6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4" Type="http://schemas.openxmlformats.org/officeDocument/2006/relationships/slide" Target="slide9.xml"/><Relationship Id="rId5" Type="http://schemas.openxmlformats.org/officeDocument/2006/relationships/image" Target="../media/image24.jpeg"/><Relationship Id="rId7" Type="http://schemas.openxmlformats.org/officeDocument/2006/relationships/hyperlink" Target="http://www.ca.gr7math.com/" TargetMode="External"/><Relationship Id="rId1" Type="http://schemas.openxmlformats.org/officeDocument/2006/relationships/tags" Target="../tags/tag3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1.xml"/><Relationship Id="rId6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Splash Screen</a:t>
            </a:r>
          </a:p>
        </p:txBody>
      </p:sp>
      <p:pic>
        <p:nvPicPr>
          <p:cNvPr id="15363" name="Picture 5" descr="CAM7 Spl-0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876800" y="5473005"/>
            <a:ext cx="4267200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Lesson 1-9</a:t>
            </a:r>
          </a:p>
          <a:p>
            <a:pPr algn="ctr"/>
            <a:r>
              <a:rPr lang="en-US" sz="2800" dirty="0" smtClean="0"/>
              <a:t>Solving Addition &amp; Subtraction Equations</a:t>
            </a:r>
            <a:endParaRPr lang="en-US" sz="2800" dirty="0"/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12688" name="Picture 19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2689" name="Picture 20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2676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7093" name="Oval 5"/>
          <p:cNvSpPr>
            <a:spLocks noChangeArrowheads="1"/>
          </p:cNvSpPr>
          <p:nvPr/>
        </p:nvSpPr>
        <p:spPr bwMode="auto">
          <a:xfrm>
            <a:off x="1071916" y="346710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7094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400300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–31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–11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11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31</a:t>
            </a:r>
          </a:p>
        </p:txBody>
      </p:sp>
      <p:sp>
        <p:nvSpPr>
          <p:cNvPr id="217095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Subtract –21 – (–10).</a:t>
            </a:r>
          </a:p>
        </p:txBody>
      </p:sp>
      <p:pic>
        <p:nvPicPr>
          <p:cNvPr id="412683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684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685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2686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1-5)</a:t>
            </a:r>
          </a:p>
        </p:txBody>
      </p:sp>
      <p:pic>
        <p:nvPicPr>
          <p:cNvPr id="412687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8" descr="Example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73088" y="1676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7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7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7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3" grpId="0" animBg="1"/>
      <p:bldP spid="217094" grpId="0" autoUpdateAnimBg="0"/>
      <p:bldP spid="21709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27024" name="Picture 18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7025" name="Picture 19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27013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24261" name="Oval 5"/>
          <p:cNvSpPr>
            <a:spLocks noChangeArrowheads="1"/>
          </p:cNvSpPr>
          <p:nvPr/>
        </p:nvSpPr>
        <p:spPr bwMode="auto">
          <a:xfrm>
            <a:off x="1072444" y="4901847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4262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87655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–25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–13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–5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–1</a:t>
            </a:r>
          </a:p>
        </p:txBody>
      </p:sp>
      <p:sp>
        <p:nvSpPr>
          <p:cNvPr id="224263" name="TPQuestion"/>
          <p:cNvSpPr>
            <a:spLocks noChangeArrowheads="1"/>
          </p:cNvSpPr>
          <p:nvPr/>
        </p:nvSpPr>
        <p:spPr bwMode="auto">
          <a:xfrm>
            <a:off x="685800" y="1657350"/>
            <a:ext cx="7486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Find the mean of the following set of integers. 3, –6,</a:t>
            </a:r>
            <a:r>
              <a:rPr lang="en-US" sz="2400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</a:t>
            </a:r>
          </a:p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–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8, –10, –4</a:t>
            </a:r>
          </a:p>
        </p:txBody>
      </p:sp>
      <p:pic>
        <p:nvPicPr>
          <p:cNvPr id="427019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7020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7021" name="Picture 14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7022" name="Text Box 15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1-6)</a:t>
            </a:r>
          </a:p>
        </p:txBody>
      </p:sp>
      <p:pic>
        <p:nvPicPr>
          <p:cNvPr id="427023" name="Picture 16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9" descr="Example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09600" y="1676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4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4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24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61" grpId="0" animBg="1"/>
      <p:bldP spid="224262" grpId="0" autoUpdateAnimBg="0"/>
      <p:bldP spid="224263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37267" name="Picture 16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7268" name="Picture 17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37252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517125" name="Oval 5"/>
          <p:cNvSpPr>
            <a:spLocks noChangeArrowheads="1"/>
          </p:cNvSpPr>
          <p:nvPr/>
        </p:nvSpPr>
        <p:spPr bwMode="auto">
          <a:xfrm>
            <a:off x="1072444" y="3398485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7127" name="TPQuestion"/>
          <p:cNvSpPr>
            <a:spLocks noChangeArrowheads="1"/>
          </p:cNvSpPr>
          <p:nvPr/>
        </p:nvSpPr>
        <p:spPr bwMode="auto">
          <a:xfrm>
            <a:off x="685800" y="1657350"/>
            <a:ext cx="81915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Write the verbal phrase </a:t>
            </a:r>
            <a:r>
              <a:rPr lang="en-US" sz="2400" b="1" i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half of Sylvia’s money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as an algebraic expression.</a:t>
            </a:r>
          </a:p>
        </p:txBody>
      </p:sp>
      <p:pic>
        <p:nvPicPr>
          <p:cNvPr id="437258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7259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7260" name="Picture 12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7261" name="Text Box 13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1-7)</a:t>
            </a:r>
          </a:p>
        </p:txBody>
      </p:sp>
      <p:pic>
        <p:nvPicPr>
          <p:cNvPr id="437262" name="Picture 14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1066800" y="2613025"/>
            <a:ext cx="2790825" cy="3371850"/>
            <a:chOff x="672" y="1646"/>
            <a:chExt cx="1758" cy="2124"/>
          </a:xfrm>
        </p:grpSpPr>
        <p:sp>
          <p:nvSpPr>
            <p:cNvPr id="437264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72" y="1646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609600" indent="-6096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Arial" pitchFamily="-112" charset="0"/>
                </a:rPr>
                <a:t>A.</a:t>
              </a:r>
              <a:r>
                <a:rPr lang="pt-BR" b="1" dirty="0">
                  <a:sym typeface="Arial" pitchFamily="-112" charset="0"/>
                </a:rPr>
                <a:t>	</a:t>
              </a:r>
              <a:r>
                <a:rPr lang="pt-BR" sz="2400" dirty="0">
                  <a:sym typeface="Arial" pitchFamily="-112" charset="0"/>
                </a:rPr>
                <a:t>2 </a:t>
              </a:r>
              <a:r>
                <a:rPr lang="pt-BR" sz="2400" dirty="0">
                  <a:ea typeface="Arial" pitchFamily="-112" charset="0"/>
                  <a:cs typeface="Arial" pitchFamily="-112" charset="0"/>
                  <a:sym typeface="Arial" pitchFamily="-112" charset="0"/>
                </a:rPr>
                <a:t>●</a:t>
              </a:r>
              <a:r>
                <a:rPr lang="pt-BR" sz="2400" dirty="0">
                  <a:sym typeface="Arial" pitchFamily="-112" charset="0"/>
                </a:rPr>
                <a:t> </a:t>
              </a:r>
              <a:r>
                <a:rPr lang="pt-BR" sz="2400" i="1" dirty="0">
                  <a:sym typeface="Arial" pitchFamily="-112" charset="0"/>
                </a:rPr>
                <a:t>x</a:t>
              </a:r>
              <a:r>
                <a:rPr lang="pt-BR" sz="2400" dirty="0">
                  <a:sym typeface="Arial" pitchFamily="-112" charset="0"/>
                </a:rPr>
                <a:t> </a:t>
              </a:r>
              <a:endParaRPr lang="pt-BR" dirty="0">
                <a:sym typeface="Arial" pitchFamily="-112" charset="0"/>
              </a:endParaRPr>
            </a:p>
            <a:p>
              <a:pPr marL="609600" indent="-6096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Arial" pitchFamily="-112" charset="0"/>
                </a:rPr>
                <a:t>B.</a:t>
              </a:r>
              <a:r>
                <a:rPr lang="pt-BR" b="1" dirty="0" smtClean="0">
                  <a:sym typeface="Arial" pitchFamily="-112" charset="0"/>
                </a:rPr>
                <a:t>	 </a:t>
              </a:r>
            </a:p>
            <a:p>
              <a:pPr marL="609600" indent="-6096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buFontTx/>
                <a:buAutoNum type="alphaUcPeriod" startAt="3"/>
              </a:pPr>
              <a:endParaRPr lang="pt-BR" sz="800" b="1" dirty="0" smtClean="0">
                <a:sym typeface="Arial" pitchFamily="-112" charset="0"/>
              </a:endParaRPr>
            </a:p>
            <a:p>
              <a:pPr marL="609600" indent="-6096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buFontTx/>
                <a:buAutoNum type="alphaUcPeriod" startAt="3"/>
              </a:pPr>
              <a:r>
                <a:rPr lang="pt-BR" b="1" dirty="0" smtClean="0">
                  <a:sym typeface="Arial" pitchFamily="-112" charset="0"/>
                </a:rPr>
                <a:t> </a:t>
              </a:r>
            </a:p>
            <a:p>
              <a:pPr marL="609600" indent="-6096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Arial" pitchFamily="-112" charset="0"/>
              </a:endParaRPr>
            </a:p>
            <a:p>
              <a:pPr marL="609600" indent="-6096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Arial" pitchFamily="-112" charset="0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Arial" pitchFamily="-112" charset="0"/>
                </a:rPr>
                <a:t>.</a:t>
              </a:r>
              <a:r>
                <a:rPr lang="pt-BR" b="1" dirty="0">
                  <a:sym typeface="Arial" pitchFamily="-112" charset="0"/>
                </a:rPr>
                <a:t>	</a:t>
              </a:r>
              <a:r>
                <a:rPr lang="pt-BR" sz="2400" i="1" dirty="0">
                  <a:sym typeface="Arial" pitchFamily="-112" charset="0"/>
                </a:rPr>
                <a:t>x </a:t>
              </a:r>
              <a:r>
                <a:rPr lang="pt-BR" sz="2400" dirty="0">
                  <a:sym typeface="Arial" pitchFamily="-112" charset="0"/>
                </a:rPr>
                <a:t>– 2</a:t>
              </a:r>
            </a:p>
          </p:txBody>
        </p:sp>
        <p:pic>
          <p:nvPicPr>
            <p:cNvPr id="437265" name="Picture 18" descr="5mc_1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099" y="2118"/>
              <a:ext cx="207" cy="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7266" name="Picture 19" descr="5mc_2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098" y="2688"/>
              <a:ext cx="207" cy="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1" name="Picture 8" descr="Example3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73088" y="175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17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17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7125" grpId="0" animBg="1"/>
      <p:bldP spid="517127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14736" name="Picture 19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4737" name="Picture 20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4725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8117" name="Oval 5"/>
          <p:cNvSpPr>
            <a:spLocks noChangeArrowheads="1"/>
          </p:cNvSpPr>
          <p:nvPr/>
        </p:nvSpPr>
        <p:spPr bwMode="auto">
          <a:xfrm>
            <a:off x="1057044" y="2633134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118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57810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 smtClean="0">
                <a:sym typeface="Arial" pitchFamily="-112" charset="0"/>
              </a:rPr>
              <a:t>	-15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 smtClean="0">
                <a:sym typeface="Arial" pitchFamily="-112" charset="0"/>
              </a:rPr>
              <a:t>	-9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 smtClean="0">
                <a:sym typeface="Arial" pitchFamily="-112" charset="0"/>
              </a:rPr>
              <a:t>	15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–8</a:t>
            </a:r>
          </a:p>
        </p:txBody>
      </p:sp>
      <p:sp>
        <p:nvSpPr>
          <p:cNvPr id="218119" name="TPQuestion"/>
          <p:cNvSpPr>
            <a:spLocks noChangeArrowheads="1"/>
          </p:cNvSpPr>
          <p:nvPr/>
        </p:nvSpPr>
        <p:spPr bwMode="auto">
          <a:xfrm>
            <a:off x="381000" y="165735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Evaluate the expression</a:t>
            </a:r>
            <a:r>
              <a:rPr lang="en-US" sz="2400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</a:t>
            </a:r>
            <a:r>
              <a:rPr lang="en-US" sz="2400" b="1" i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a 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+ </a:t>
            </a:r>
            <a:r>
              <a:rPr lang="en-US" sz="2400" b="1" i="1" dirty="0" err="1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c</a:t>
            </a:r>
            <a:r>
              <a:rPr lang="en-US" sz="2400" b="1" i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+ </a:t>
            </a:r>
            <a:r>
              <a:rPr lang="en-US" sz="2400" b="1" i="1" dirty="0" err="1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b</a:t>
            </a:r>
            <a:r>
              <a:rPr lang="en-US" sz="2400" b="1" i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   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if </a:t>
            </a:r>
            <a:r>
              <a:rPr lang="en-US" sz="2400" b="1" i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a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= 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–3, </a:t>
            </a:r>
            <a:r>
              <a:rPr lang="en-US" sz="2400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b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= –7, 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and </a:t>
            </a:r>
            <a:r>
              <a:rPr lang="en-US" sz="2400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c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= –5.</a:t>
            </a:r>
          </a:p>
        </p:txBody>
      </p:sp>
      <p:pic>
        <p:nvPicPr>
          <p:cNvPr id="414731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32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33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4734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1-5)</a:t>
            </a:r>
          </a:p>
        </p:txBody>
      </p:sp>
      <p:pic>
        <p:nvPicPr>
          <p:cNvPr id="414735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0" descr="Example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04800" y="1676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8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8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8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7" grpId="0" animBg="1"/>
      <p:bldP spid="218118" grpId="0" autoUpdateAnimBg="0"/>
      <p:bldP spid="21811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14736" name="Picture 19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4737" name="Picture 20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4725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8117" name="Oval 5"/>
          <p:cNvSpPr>
            <a:spLocks noChangeArrowheads="1"/>
          </p:cNvSpPr>
          <p:nvPr/>
        </p:nvSpPr>
        <p:spPr bwMode="auto">
          <a:xfrm>
            <a:off x="1105022" y="266700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18118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57810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 smtClean="0">
                <a:sym typeface="Arial" pitchFamily="-112" charset="0"/>
              </a:rPr>
              <a:t>	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–</a:t>
            </a:r>
            <a:r>
              <a:rPr lang="pt-BR" sz="2400" b="1" dirty="0" smtClean="0">
                <a:sym typeface="Arial" pitchFamily="-112" charset="0"/>
              </a:rPr>
              <a:t>5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 smtClean="0">
                <a:sym typeface="Arial" pitchFamily="-112" charset="0"/>
              </a:rPr>
              <a:t>	5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buAutoNum type="alphaUcPeriod" startAt="3"/>
            </a:pPr>
            <a:r>
              <a:rPr lang="pt-BR" sz="2400" b="1" dirty="0" smtClean="0">
                <a:sym typeface="Arial" pitchFamily="-112" charset="0"/>
              </a:rPr>
              <a:t>–1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 smtClean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 smtClean="0">
                <a:sym typeface="Arial" pitchFamily="-112" charset="0"/>
              </a:rPr>
              <a:t>	1</a:t>
            </a:r>
            <a:endParaRPr lang="pt-BR" sz="2400" b="1" dirty="0">
              <a:sym typeface="Arial" pitchFamily="-112" charset="0"/>
            </a:endParaRPr>
          </a:p>
        </p:txBody>
      </p:sp>
      <p:sp>
        <p:nvSpPr>
          <p:cNvPr id="218119" name="TPQuestion"/>
          <p:cNvSpPr>
            <a:spLocks noChangeArrowheads="1"/>
          </p:cNvSpPr>
          <p:nvPr/>
        </p:nvSpPr>
        <p:spPr bwMode="auto">
          <a:xfrm>
            <a:off x="304800" y="1600200"/>
            <a:ext cx="876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Evaluate the expression 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| </a:t>
            </a:r>
            <a:r>
              <a:rPr lang="en-US" sz="2400" b="1" i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a 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|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– </a:t>
            </a:r>
            <a:r>
              <a:rPr lang="en-US" sz="2400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c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-|</a:t>
            </a:r>
            <a:r>
              <a:rPr lang="en-US" sz="2400" b="1" i="1" dirty="0" err="1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b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|   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if </a:t>
            </a:r>
            <a:r>
              <a:rPr lang="en-US" sz="2400" b="1" i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a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=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-1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, </a:t>
            </a:r>
            <a:r>
              <a:rPr lang="en-US" sz="2400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b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=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-8, 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and </a:t>
            </a:r>
            <a:r>
              <a:rPr lang="en-US" sz="2400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c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= 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–2.</a:t>
            </a:r>
            <a:endParaRPr lang="en-US" sz="2400" b="1" dirty="0">
              <a:solidFill>
                <a:srgbClr val="00539D"/>
              </a:solidFill>
              <a:ea typeface="Arial" pitchFamily="-112" charset="0"/>
              <a:cs typeface="Arial" pitchFamily="-112" charset="0"/>
            </a:endParaRPr>
          </a:p>
        </p:txBody>
      </p:sp>
      <p:pic>
        <p:nvPicPr>
          <p:cNvPr id="414731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32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33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4734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1-5)</a:t>
            </a:r>
          </a:p>
        </p:txBody>
      </p:sp>
      <p:pic>
        <p:nvPicPr>
          <p:cNvPr id="414735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9" descr="Example5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04800" y="16383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8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8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8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7" grpId="0" animBg="1"/>
      <p:bldP spid="218118" grpId="0" autoUpdateAnimBg="0"/>
      <p:bldP spid="21811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14736" name="Picture 19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4737" name="Picture 20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4725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8117" name="Oval 5"/>
          <p:cNvSpPr>
            <a:spLocks noChangeArrowheads="1"/>
          </p:cNvSpPr>
          <p:nvPr/>
        </p:nvSpPr>
        <p:spPr bwMode="auto">
          <a:xfrm>
            <a:off x="1076800" y="5575476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118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57810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 smtClean="0">
                <a:sym typeface="Arial" pitchFamily="-112" charset="0"/>
              </a:rPr>
              <a:t>	0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 smtClean="0">
                <a:sym typeface="Arial" pitchFamily="-112" charset="0"/>
              </a:rPr>
              <a:t>	8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 smtClean="0">
                <a:sym typeface="Arial" pitchFamily="-112" charset="0"/>
              </a:rPr>
              <a:t>	-4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 smtClean="0">
                <a:sym typeface="Arial" pitchFamily="-112" charset="0"/>
              </a:rPr>
              <a:t>	-8</a:t>
            </a:r>
            <a:endParaRPr lang="pt-BR" sz="2400" b="1" dirty="0">
              <a:sym typeface="Arial" pitchFamily="-112" charset="0"/>
            </a:endParaRPr>
          </a:p>
        </p:txBody>
      </p:sp>
      <p:sp>
        <p:nvSpPr>
          <p:cNvPr id="218119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Evaluate</a:t>
            </a:r>
            <a:r>
              <a:rPr lang="en-US" sz="2400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 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– 4 –(-4) + (-4) - 4</a:t>
            </a:r>
            <a:endParaRPr lang="en-US" sz="2400" b="1" dirty="0">
              <a:solidFill>
                <a:srgbClr val="00539D"/>
              </a:solidFill>
              <a:ea typeface="Arial" pitchFamily="-112" charset="0"/>
              <a:cs typeface="Arial" pitchFamily="-112" charset="0"/>
            </a:endParaRPr>
          </a:p>
        </p:txBody>
      </p:sp>
      <p:pic>
        <p:nvPicPr>
          <p:cNvPr id="414731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32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33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4734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1-5)</a:t>
            </a:r>
          </a:p>
        </p:txBody>
      </p:sp>
      <p:pic>
        <p:nvPicPr>
          <p:cNvPr id="414735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3" descr="Example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57200" y="165735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8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8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8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7" grpId="0" animBg="1"/>
      <p:bldP spid="218118" grpId="0" autoUpdateAnimBg="0"/>
      <p:bldP spid="21811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915" name="Picture 3" descr="Vocab 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04900" y="2441575"/>
            <a:ext cx="352901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2916" name="Rectangle 4"/>
          <p:cNvSpPr>
            <a:spLocks noChangeArrowheads="1"/>
          </p:cNvSpPr>
          <p:nvPr/>
        </p:nvSpPr>
        <p:spPr bwMode="auto">
          <a:xfrm>
            <a:off x="304800" y="3240088"/>
            <a:ext cx="38195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1313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solve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22917" name="Picture 5" descr="Main Idea Head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00138" y="842963"/>
            <a:ext cx="3529012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2918" name="Rectangle 6"/>
          <p:cNvSpPr>
            <a:spLocks noChangeArrowheads="1"/>
          </p:cNvSpPr>
          <p:nvPr/>
        </p:nvSpPr>
        <p:spPr bwMode="auto">
          <a:xfrm>
            <a:off x="304800" y="4202668"/>
            <a:ext cx="389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1313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solution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22919" name="Rectangle 7"/>
          <p:cNvSpPr>
            <a:spLocks noChangeArrowheads="1"/>
          </p:cNvSpPr>
          <p:nvPr/>
        </p:nvSpPr>
        <p:spPr bwMode="auto">
          <a:xfrm>
            <a:off x="1057275" y="1295400"/>
            <a:ext cx="75533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Solve equations using the Subtraction and Addition Properties of Equality.</a:t>
            </a:r>
          </a:p>
        </p:txBody>
      </p:sp>
      <p:pic>
        <p:nvPicPr>
          <p:cNvPr id="275465" name="Picture 9" descr="LH_1-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04800" y="5068669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    inverse operations</a:t>
            </a:r>
          </a:p>
          <a:p>
            <a:endParaRPr lang="en-US" dirty="0"/>
          </a:p>
        </p:txBody>
      </p:sp>
      <p:sp>
        <p:nvSpPr>
          <p:cNvPr id="12" name="Action Button: Forward or Next 11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Back or Previous 12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429000" y="3240088"/>
            <a:ext cx="495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merican Typewriter"/>
                <a:cs typeface="American Typewriter"/>
              </a:rPr>
              <a:t>Finding the value of a variable to make the equation true.</a:t>
            </a:r>
            <a:endParaRPr lang="en-US" sz="2000" dirty="0">
              <a:latin typeface="American Typewriter"/>
              <a:cs typeface="American Typewriter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29000" y="4233446"/>
            <a:ext cx="6629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merican Typewriter"/>
                <a:cs typeface="American Typewriter"/>
              </a:rPr>
              <a:t>The value of a variable.</a:t>
            </a:r>
            <a:endParaRPr lang="en-US" sz="2000" dirty="0">
              <a:latin typeface="American Typewriter"/>
              <a:cs typeface="American Typewriter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29000" y="5071646"/>
            <a:ext cx="533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merican Typewriter"/>
                <a:cs typeface="American Typewriter"/>
              </a:rPr>
              <a:t>The opposite operation that will “undo” the other. Subtraction will “undo” addition &amp; addition will “undo” subtraction</a:t>
            </a:r>
            <a:r>
              <a:rPr lang="en-US" sz="1600" dirty="0" smtClean="0">
                <a:latin typeface="American Typewriter"/>
                <a:cs typeface="American Typewriter"/>
              </a:rPr>
              <a:t>.</a:t>
            </a:r>
            <a:endParaRPr lang="en-US" sz="1600" dirty="0">
              <a:latin typeface="American Typewriter"/>
              <a:cs typeface="American Typewriter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2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2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22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22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22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16" grpId="0" autoUpdateAnimBg="0"/>
      <p:bldP spid="422918" grpId="0" build="p" autoUpdateAnimBg="0"/>
      <p:bldP spid="422919" grpId="0" build="p" autoUpdateAnimBg="0" advAuto="0"/>
      <p:bldP spid="11" grpId="2" build="p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4" name="Rectangle 4"/>
          <p:cNvSpPr>
            <a:spLocks noChangeArrowheads="1"/>
          </p:cNvSpPr>
          <p:nvPr/>
        </p:nvSpPr>
        <p:spPr bwMode="auto">
          <a:xfrm>
            <a:off x="1057275" y="2987675"/>
            <a:ext cx="770572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800" b="1" dirty="0">
                <a:solidFill>
                  <a:srgbClr val="E01B22"/>
                </a:solidFill>
                <a:ea typeface="Times New Roman" pitchFamily="-112" charset="0"/>
                <a:cs typeface="Times New Roman" pitchFamily="-112" charset="0"/>
              </a:rPr>
              <a:t>Reinforcement of Standard 6AF1.1</a:t>
            </a:r>
            <a:r>
              <a:rPr lang="en-US" sz="2800" b="1" dirty="0">
                <a:ea typeface="Times New Roman" pitchFamily="-112" charset="0"/>
                <a:cs typeface="Times New Roman" pitchFamily="-112" charset="0"/>
              </a:rPr>
              <a:t>  </a:t>
            </a:r>
            <a:r>
              <a:rPr lang="en-US" sz="2800" dirty="0">
                <a:ea typeface="Times New Roman" pitchFamily="-112" charset="0"/>
                <a:cs typeface="Times New Roman" pitchFamily="-112" charset="0"/>
              </a:rPr>
              <a:t>Write and solve one-step linear equations in one variable.</a:t>
            </a:r>
          </a:p>
        </p:txBody>
      </p:sp>
      <p:pic>
        <p:nvPicPr>
          <p:cNvPr id="277509" name="Picture 6" descr="LH_1-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7510" name="Picture 7" descr="CA STDS IC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7763" y="1819275"/>
            <a:ext cx="43783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ction Button: Forward or Next 6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4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64" grpId="0" build="p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556" name="Picture 6" descr="LH_1-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8135" name="Picture 7" descr="MAC3_p06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713" y="1219200"/>
            <a:ext cx="8135937" cy="308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ction Button: Forward or Next 6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8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011" name="Picture 3" descr="Exampl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1676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7012" name="Picture 4" descr="EXAMPLEhe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7013" name="Text Box 5"/>
          <p:cNvSpPr txBox="1">
            <a:spLocks noChangeArrowheads="1"/>
          </p:cNvSpPr>
          <p:nvPr/>
        </p:nvSpPr>
        <p:spPr bwMode="auto">
          <a:xfrm>
            <a:off x="2506663" y="715963"/>
            <a:ext cx="50371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>
                <a:solidFill>
                  <a:srgbClr val="E01B22"/>
                </a:solidFill>
              </a:rPr>
              <a:t>Solve an Addition Equation</a:t>
            </a:r>
          </a:p>
        </p:txBody>
      </p:sp>
      <p:sp>
        <p:nvSpPr>
          <p:cNvPr id="427014" name="Rectangle 6"/>
          <p:cNvSpPr>
            <a:spLocks noChangeArrowheads="1"/>
          </p:cNvSpPr>
          <p:nvPr/>
        </p:nvSpPr>
        <p:spPr bwMode="auto">
          <a:xfrm>
            <a:off x="1333500" y="1676400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Solve 7 = 15 + </a:t>
            </a:r>
            <a:r>
              <a:rPr lang="en-US" sz="2400" b="1" i="1" dirty="0" err="1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c</a:t>
            </a:r>
            <a:r>
              <a:rPr lang="en-US" sz="2400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.</a:t>
            </a:r>
            <a:endParaRPr lang="en-US" sz="2400" b="1" dirty="0">
              <a:solidFill>
                <a:srgbClr val="00539D"/>
              </a:solidFill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27015" name="Text Box 7"/>
          <p:cNvSpPr txBox="1">
            <a:spLocks noChangeArrowheads="1"/>
          </p:cNvSpPr>
          <p:nvPr/>
        </p:nvSpPr>
        <p:spPr bwMode="auto">
          <a:xfrm>
            <a:off x="990600" y="2308006"/>
            <a:ext cx="807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20000"/>
              </a:spcBef>
            </a:pPr>
            <a:r>
              <a:rPr lang="en-US" sz="2400" b="1" u="sng" dirty="0">
                <a:solidFill>
                  <a:srgbClr val="FF0000"/>
                </a:solidFill>
              </a:rPr>
              <a:t>Method </a:t>
            </a:r>
            <a:r>
              <a:rPr lang="en-US" sz="2400" b="1" u="sng" dirty="0" smtClean="0">
                <a:solidFill>
                  <a:srgbClr val="FF0000"/>
                </a:solidFill>
              </a:rPr>
              <a:t>1</a:t>
            </a:r>
            <a:r>
              <a:rPr lang="en-US" sz="2400" b="1" dirty="0" smtClean="0">
                <a:solidFill>
                  <a:srgbClr val="FF0000"/>
                </a:solidFill>
              </a:rPr>
              <a:t>                 </a:t>
            </a:r>
            <a:r>
              <a:rPr lang="en-US" sz="2400" b="1" dirty="0">
                <a:solidFill>
                  <a:srgbClr val="000000"/>
                </a:solidFill>
              </a:rPr>
              <a:t>Vertical Method</a:t>
            </a:r>
          </a:p>
        </p:txBody>
      </p:sp>
      <p:pic>
        <p:nvPicPr>
          <p:cNvPr id="281609" name="Picture 10" descr="LH_1-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7019" name="Text Box 11"/>
          <p:cNvSpPr txBox="1">
            <a:spLocks noChangeArrowheads="1"/>
          </p:cNvSpPr>
          <p:nvPr/>
        </p:nvSpPr>
        <p:spPr bwMode="auto">
          <a:xfrm>
            <a:off x="990600" y="3124201"/>
            <a:ext cx="22098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20000"/>
              </a:spcBef>
              <a:tabLst>
                <a:tab pos="914400" algn="l"/>
                <a:tab pos="1143000" algn="l"/>
                <a:tab pos="1257300" algn="l"/>
                <a:tab pos="1943100" algn="l"/>
                <a:tab pos="2743200" algn="l"/>
              </a:tabLst>
            </a:pPr>
            <a:r>
              <a:rPr lang="en-US" sz="2400" dirty="0"/>
              <a:t>   7	=		15 </a:t>
            </a:r>
            <a:r>
              <a:rPr lang="en-US" sz="2400" dirty="0" smtClean="0"/>
              <a:t>+ </a:t>
            </a:r>
            <a:r>
              <a:rPr lang="en-US" sz="2400" i="1" dirty="0" err="1" smtClean="0"/>
              <a:t>c</a:t>
            </a:r>
            <a:r>
              <a:rPr lang="en-US" dirty="0" smtClean="0"/>
              <a:t>	</a:t>
            </a:r>
            <a:endParaRPr lang="en-US" u="sng" dirty="0"/>
          </a:p>
        </p:txBody>
      </p:sp>
      <p:sp>
        <p:nvSpPr>
          <p:cNvPr id="427023" name="Text Box 15"/>
          <p:cNvSpPr txBox="1">
            <a:spLocks noChangeArrowheads="1"/>
          </p:cNvSpPr>
          <p:nvPr/>
        </p:nvSpPr>
        <p:spPr bwMode="auto">
          <a:xfrm>
            <a:off x="1106487" y="5068669"/>
            <a:ext cx="20939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20000"/>
              </a:spcBef>
              <a:tabLst>
                <a:tab pos="914400" algn="l"/>
                <a:tab pos="1143000" algn="l"/>
                <a:tab pos="1257300" algn="l"/>
                <a:tab pos="1943100" algn="l"/>
                <a:tab pos="2743200" algn="l"/>
              </a:tabLst>
            </a:pPr>
            <a:r>
              <a:rPr lang="en-US" sz="2400" dirty="0"/>
              <a:t>–8	=	</a:t>
            </a:r>
            <a:r>
              <a:rPr lang="en-US" sz="2400" dirty="0" smtClean="0"/>
              <a:t>	  </a:t>
            </a:r>
            <a:r>
              <a:rPr lang="en-US" sz="2400" i="1" dirty="0" err="1" smtClean="0"/>
              <a:t>c</a:t>
            </a:r>
            <a:r>
              <a:rPr lang="en-US" dirty="0"/>
              <a:t>	</a:t>
            </a:r>
            <a:endParaRPr lang="en-US" u="sng" dirty="0"/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990600" y="3890964"/>
            <a:ext cx="8077200" cy="904876"/>
            <a:chOff x="336" y="1907"/>
            <a:chExt cx="5088" cy="570"/>
          </a:xfrm>
        </p:grpSpPr>
        <p:sp>
          <p:nvSpPr>
            <p:cNvPr id="281613" name="Text Box 14"/>
            <p:cNvSpPr txBox="1">
              <a:spLocks noChangeArrowheads="1"/>
            </p:cNvSpPr>
            <p:nvPr/>
          </p:nvSpPr>
          <p:spPr bwMode="auto">
            <a:xfrm>
              <a:off x="336" y="1907"/>
              <a:ext cx="5088" cy="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342900">
                <a:spcBef>
                  <a:spcPct val="20000"/>
                </a:spcBef>
                <a:tabLst>
                  <a:tab pos="914400" algn="l"/>
                  <a:tab pos="1143000" algn="l"/>
                  <a:tab pos="1257300" algn="l"/>
                  <a:tab pos="1943100" algn="l"/>
                  <a:tab pos="2743200" algn="l"/>
                </a:tabLst>
              </a:pPr>
              <a:r>
                <a:rPr lang="en-US" sz="2400" dirty="0"/>
                <a:t>   7 	=		15 + </a:t>
              </a:r>
              <a:r>
                <a:rPr lang="en-US" sz="2400" i="1" dirty="0" err="1"/>
                <a:t>c</a:t>
              </a:r>
              <a:endParaRPr lang="en-US" sz="2400" dirty="0"/>
            </a:p>
            <a:p>
              <a:pPr marL="342900" indent="1588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FFFFFF"/>
                </a:buClr>
                <a:tabLst>
                  <a:tab pos="914400" algn="l"/>
                  <a:tab pos="1371600" algn="l"/>
                  <a:tab pos="1828800" algn="l"/>
                  <a:tab pos="3657600" algn="l"/>
                </a:tabLst>
              </a:pPr>
              <a:r>
                <a:rPr lang="en-US" sz="2400" dirty="0">
                  <a:solidFill>
                    <a:srgbClr val="E01B22"/>
                  </a:solidFill>
                </a:rPr>
                <a:t>–15</a:t>
              </a:r>
              <a:r>
                <a:rPr lang="en-US" sz="2400" dirty="0" smtClean="0">
                  <a:solidFill>
                    <a:srgbClr val="E01B22"/>
                  </a:solidFill>
                </a:rPr>
                <a:t>	   –</a:t>
              </a:r>
              <a:r>
                <a:rPr lang="en-US" sz="2400" dirty="0">
                  <a:solidFill>
                    <a:srgbClr val="E01B22"/>
                  </a:solidFill>
                </a:rPr>
                <a:t>15</a:t>
              </a:r>
              <a:r>
                <a:rPr lang="en-US" sz="2400" dirty="0" smtClean="0"/>
                <a:t>	</a:t>
              </a:r>
              <a:endParaRPr lang="en-US" sz="2400" dirty="0"/>
            </a:p>
          </p:txBody>
        </p:sp>
        <p:sp>
          <p:nvSpPr>
            <p:cNvPr id="281614" name="Line 12"/>
            <p:cNvSpPr>
              <a:spLocks noChangeShapeType="1"/>
            </p:cNvSpPr>
            <p:nvPr/>
          </p:nvSpPr>
          <p:spPr bwMode="auto">
            <a:xfrm>
              <a:off x="611" y="2432"/>
              <a:ext cx="1044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" name="Action Button: Forward or Next 15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ction Button: Back or Previous 16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581400" y="3156466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Write the equation.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3200400" y="3890961"/>
            <a:ext cx="5410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1588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914400" algn="l"/>
                <a:tab pos="1371600" algn="l"/>
                <a:tab pos="1828800" algn="l"/>
                <a:tab pos="3657600" algn="l"/>
              </a:tabLst>
            </a:pPr>
            <a:r>
              <a:rPr lang="en-US" sz="2400" dirty="0" smtClean="0"/>
              <a:t>Combine a -15 to each side to cancel out the 15, isolating the variable &amp; finding its’ solution.</a:t>
            </a:r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7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7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427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27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27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27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27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3" grpId="0" autoUpdateAnimBg="0"/>
      <p:bldP spid="427014" grpId="0" build="p" autoUpdateAnimBg="0" advAuto="0"/>
      <p:bldP spid="427015" grpId="0" build="p" autoUpdateAnimBg="0"/>
      <p:bldP spid="427019" grpId="0" autoUpdateAnimBg="0"/>
      <p:bldP spid="427023" grpId="0" autoUpdateAnimBg="0"/>
      <p:bldP spid="15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651" name="Picture 3" descr="Exampl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981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3652" name="Picture 4" descr="EXAMPLEhe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3653" name="Text Box 5"/>
          <p:cNvSpPr txBox="1">
            <a:spLocks noChangeArrowheads="1"/>
          </p:cNvSpPr>
          <p:nvPr/>
        </p:nvSpPr>
        <p:spPr bwMode="auto">
          <a:xfrm>
            <a:off x="2506663" y="715963"/>
            <a:ext cx="50371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>
                <a:solidFill>
                  <a:srgbClr val="E01B22"/>
                </a:solidFill>
              </a:rPr>
              <a:t>Solve an Addition Equation</a:t>
            </a:r>
          </a:p>
        </p:txBody>
      </p:sp>
      <p:sp>
        <p:nvSpPr>
          <p:cNvPr id="429062" name="Rectangle 6"/>
          <p:cNvSpPr>
            <a:spLocks noChangeArrowheads="1"/>
          </p:cNvSpPr>
          <p:nvPr/>
        </p:nvSpPr>
        <p:spPr bwMode="auto">
          <a:xfrm>
            <a:off x="876300" y="2008962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u="sng" dirty="0">
                <a:solidFill>
                  <a:srgbClr val="FF0000"/>
                </a:solidFill>
                <a:ea typeface="Times New Roman" pitchFamily="-112" charset="0"/>
                <a:cs typeface="Times New Roman" pitchFamily="-112" charset="0"/>
              </a:rPr>
              <a:t>Method 2</a:t>
            </a:r>
            <a:r>
              <a:rPr lang="en-US" sz="2400" u="sng" dirty="0" smtClean="0">
                <a:solidFill>
                  <a:srgbClr val="FF0000"/>
                </a:solidFill>
                <a:ea typeface="Times New Roman" pitchFamily="-112" charset="0"/>
                <a:cs typeface="Times New Roman" pitchFamily="-112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		</a:t>
            </a:r>
            <a:r>
              <a:rPr lang="en-US" sz="2400" b="1" dirty="0" smtClean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Horizontal </a:t>
            </a:r>
            <a:r>
              <a:rPr lang="en-US" sz="2400" b="1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Method</a:t>
            </a:r>
          </a:p>
        </p:txBody>
      </p:sp>
      <p:pic>
        <p:nvPicPr>
          <p:cNvPr id="283656" name="Picture 10" descr="LH_1-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9067" name="Rectangle 11"/>
          <p:cNvSpPr>
            <a:spLocks noChangeArrowheads="1"/>
          </p:cNvSpPr>
          <p:nvPr/>
        </p:nvSpPr>
        <p:spPr bwMode="auto">
          <a:xfrm>
            <a:off x="533400" y="2721749"/>
            <a:ext cx="2971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indent="1588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914400" algn="l"/>
                <a:tab pos="1371600" algn="l"/>
                <a:tab pos="1828800" algn="l"/>
                <a:tab pos="3657600" algn="l"/>
              </a:tabLst>
            </a:pPr>
            <a:r>
              <a:rPr lang="en-US" dirty="0"/>
              <a:t>	</a:t>
            </a:r>
            <a:r>
              <a:rPr lang="en-US" sz="2400" dirty="0"/>
              <a:t>7	=	15 + </a:t>
            </a:r>
            <a:r>
              <a:rPr lang="en-US" sz="2400" i="1" dirty="0" err="1" smtClean="0"/>
              <a:t>c</a:t>
            </a:r>
            <a:endParaRPr lang="en-US" sz="2400" dirty="0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33400" y="3793867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1588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914400" algn="l"/>
                <a:tab pos="1371600" algn="l"/>
                <a:tab pos="1828800" algn="l"/>
                <a:tab pos="3657600" algn="l"/>
              </a:tabLst>
            </a:pPr>
            <a:r>
              <a:rPr lang="en-US" sz="2400" dirty="0" smtClean="0"/>
              <a:t>7 </a:t>
            </a:r>
            <a:r>
              <a:rPr lang="en-US" sz="2400" dirty="0" smtClean="0">
                <a:solidFill>
                  <a:srgbClr val="E01B22"/>
                </a:solidFill>
              </a:rPr>
              <a:t>– 15</a:t>
            </a:r>
            <a:r>
              <a:rPr lang="en-US" sz="2400" dirty="0" smtClean="0"/>
              <a:t> 	=	15 </a:t>
            </a:r>
            <a:r>
              <a:rPr lang="en-US" sz="2400" dirty="0" smtClean="0">
                <a:solidFill>
                  <a:srgbClr val="E01B22"/>
                </a:solidFill>
              </a:rPr>
              <a:t>– 15</a:t>
            </a:r>
            <a:r>
              <a:rPr lang="en-US" sz="2400" dirty="0" smtClean="0"/>
              <a:t> + </a:t>
            </a:r>
            <a:r>
              <a:rPr lang="en-US" sz="2400" i="1" dirty="0" err="1" smtClean="0"/>
              <a:t>c</a:t>
            </a:r>
            <a:endParaRPr lang="en-US" sz="2400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1066800" y="4888468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</a:t>
            </a:r>
            <a:r>
              <a:rPr lang="en-US" sz="2400" dirty="0" smtClean="0"/>
              <a:t>–8	=	</a:t>
            </a:r>
            <a:r>
              <a:rPr lang="en-US" sz="2400" i="1" dirty="0" err="1" smtClean="0"/>
              <a:t>c</a:t>
            </a:r>
            <a:r>
              <a:rPr lang="en-US" dirty="0" smtClean="0"/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67200" y="2721749"/>
            <a:ext cx="411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Write the equation.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3914775" y="3581400"/>
            <a:ext cx="515302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1588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914400" algn="l"/>
                <a:tab pos="1371600" algn="l"/>
                <a:tab pos="1828800" algn="l"/>
                <a:tab pos="3657600" algn="l"/>
              </a:tabLst>
            </a:pPr>
            <a:r>
              <a:rPr lang="en-US" sz="2400" dirty="0" smtClean="0"/>
              <a:t>Combine a -15 to each side to cancel out the 15, isolating the variable &amp; finding its’ solution. </a:t>
            </a:r>
          </a:p>
          <a:p>
            <a:endParaRPr lang="en-US" sz="2400" dirty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9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29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062" grpId="0" build="p" autoUpdateAnimBg="0" advAuto="0"/>
      <p:bldP spid="429067" grpId="0" build="p" autoUpdateAnimBg="0"/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796" name="Picture 6" descr="LH_1-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0185" name="Picture 9" descr="MAC3_p06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713" y="1219200"/>
            <a:ext cx="8135937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ction Button: Forward or Next 6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9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155" name="Picture 3" descr="EXAMPLE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3156" name="Text Box 4"/>
          <p:cNvSpPr txBox="1">
            <a:spLocks noChangeArrowheads="1"/>
          </p:cNvSpPr>
          <p:nvPr/>
        </p:nvSpPr>
        <p:spPr bwMode="auto">
          <a:xfrm>
            <a:off x="2506663" y="715963"/>
            <a:ext cx="50371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>
                <a:solidFill>
                  <a:srgbClr val="E01B22"/>
                </a:solidFill>
              </a:rPr>
              <a:t>Solve an Addition Equation</a:t>
            </a:r>
          </a:p>
        </p:txBody>
      </p:sp>
      <p:sp>
        <p:nvSpPr>
          <p:cNvPr id="433157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b="1" dirty="0">
                <a:solidFill>
                  <a:srgbClr val="E01B22"/>
                </a:solidFill>
                <a:ea typeface="Times New Roman" pitchFamily="-112" charset="0"/>
                <a:cs typeface="Times New Roman" pitchFamily="-112" charset="0"/>
              </a:rPr>
              <a:t>OCEANOGRAPHY  </a:t>
            </a:r>
            <a:r>
              <a:rPr lang="en-US" sz="20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At high tide, the top of a coral formation </a:t>
            </a:r>
            <a:r>
              <a:rPr lang="en-US" sz="2000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is</a:t>
            </a:r>
            <a:r>
              <a:rPr lang="en-US" sz="2000" i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2 feet above </a:t>
            </a:r>
            <a:r>
              <a:rPr lang="en-US" sz="20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the surface of the water. This represents a change of </a:t>
            </a:r>
            <a:r>
              <a:rPr lang="en-US" sz="2000" i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–6 feet </a:t>
            </a:r>
            <a:r>
              <a:rPr lang="en-US" sz="20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from the </a:t>
            </a:r>
            <a:r>
              <a:rPr lang="en-US" sz="2000" i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height </a:t>
            </a:r>
            <a:r>
              <a:rPr lang="en-US" sz="20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of the coral at </a:t>
            </a:r>
            <a:r>
              <a:rPr lang="en-US" sz="2000" i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low tide</a:t>
            </a:r>
            <a:r>
              <a:rPr lang="en-US" sz="20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. Write and solve an equation to determine </a:t>
            </a:r>
            <a:r>
              <a:rPr lang="en-US" sz="2000" b="1" i="1" dirty="0" err="1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h</a:t>
            </a:r>
            <a:r>
              <a:rPr lang="en-US" sz="20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, the height of the coral at low tide.</a:t>
            </a:r>
          </a:p>
        </p:txBody>
      </p:sp>
      <p:pic>
        <p:nvPicPr>
          <p:cNvPr id="433160" name="Picture 8" descr="Example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1848" name="Picture 10" descr="LH_1-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3163" name="Text Box 11"/>
          <p:cNvSpPr txBox="1">
            <a:spLocks noChangeArrowheads="1"/>
          </p:cNvSpPr>
          <p:nvPr/>
        </p:nvSpPr>
        <p:spPr bwMode="auto">
          <a:xfrm>
            <a:off x="546100" y="3273425"/>
            <a:ext cx="82740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28800" indent="-1485900">
              <a:spcBef>
                <a:spcPct val="20000"/>
              </a:spcBef>
            </a:pPr>
            <a:r>
              <a:rPr lang="en-US" b="1" dirty="0" smtClean="0">
                <a:solidFill>
                  <a:srgbClr val="E01B22"/>
                </a:solidFill>
              </a:rPr>
              <a:t>   Words</a:t>
            </a:r>
            <a:r>
              <a:rPr lang="en-US" dirty="0">
                <a:solidFill>
                  <a:srgbClr val="000000"/>
                </a:solidFill>
              </a:rPr>
              <a:t>	</a:t>
            </a:r>
            <a:r>
              <a:rPr lang="en-US" sz="2000" dirty="0">
                <a:solidFill>
                  <a:srgbClr val="000000"/>
                </a:solidFill>
              </a:rPr>
              <a:t>The height of the coral at low tide plus (–6) feet is 2 feet.</a:t>
            </a:r>
          </a:p>
        </p:txBody>
      </p:sp>
      <p:sp>
        <p:nvSpPr>
          <p:cNvPr id="433164" name="Text Box 12"/>
          <p:cNvSpPr txBox="1">
            <a:spLocks noChangeArrowheads="1"/>
          </p:cNvSpPr>
          <p:nvPr/>
        </p:nvSpPr>
        <p:spPr bwMode="auto">
          <a:xfrm>
            <a:off x="546100" y="4451350"/>
            <a:ext cx="82740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28800" indent="-1485900">
              <a:spcBef>
                <a:spcPct val="20000"/>
              </a:spcBef>
            </a:pPr>
            <a:r>
              <a:rPr lang="en-US" b="1" dirty="0" smtClean="0">
                <a:solidFill>
                  <a:srgbClr val="E01B22"/>
                </a:solidFill>
              </a:rPr>
              <a:t> Variable</a:t>
            </a:r>
            <a:r>
              <a:rPr lang="en-US" dirty="0">
                <a:solidFill>
                  <a:srgbClr val="000000"/>
                </a:solidFill>
              </a:rPr>
              <a:t>	</a:t>
            </a:r>
            <a:r>
              <a:rPr lang="en-US" sz="2000" dirty="0">
                <a:solidFill>
                  <a:srgbClr val="000000"/>
                </a:solidFill>
              </a:rPr>
              <a:t>Let </a:t>
            </a:r>
            <a:r>
              <a:rPr lang="en-US" sz="2000" i="1" dirty="0" err="1">
                <a:solidFill>
                  <a:srgbClr val="000000"/>
                </a:solidFill>
              </a:rPr>
              <a:t>h</a:t>
            </a:r>
            <a:r>
              <a:rPr lang="en-US" sz="2000" dirty="0">
                <a:solidFill>
                  <a:srgbClr val="000000"/>
                </a:solidFill>
              </a:rPr>
              <a:t> represent the height of the coral at low tide.</a:t>
            </a:r>
          </a:p>
        </p:txBody>
      </p:sp>
      <p:sp>
        <p:nvSpPr>
          <p:cNvPr id="433165" name="Text Box 13"/>
          <p:cNvSpPr txBox="1">
            <a:spLocks noChangeArrowheads="1"/>
          </p:cNvSpPr>
          <p:nvPr/>
        </p:nvSpPr>
        <p:spPr bwMode="auto">
          <a:xfrm>
            <a:off x="546100" y="5754688"/>
            <a:ext cx="72659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28800" indent="-1485900">
              <a:spcBef>
                <a:spcPct val="20000"/>
              </a:spcBef>
              <a:tabLst>
                <a:tab pos="4000500" algn="l"/>
                <a:tab pos="6057900" algn="ctr"/>
              </a:tabLst>
            </a:pPr>
            <a:r>
              <a:rPr lang="en-US" b="1" dirty="0">
                <a:solidFill>
                  <a:srgbClr val="E01B22"/>
                </a:solidFill>
              </a:rPr>
              <a:t>Equation</a:t>
            </a:r>
            <a:r>
              <a:rPr lang="en-US" dirty="0">
                <a:solidFill>
                  <a:srgbClr val="000000"/>
                </a:solidFill>
              </a:rPr>
              <a:t>	</a:t>
            </a:r>
            <a:r>
              <a:rPr lang="en-US" sz="2000" i="1" dirty="0" err="1">
                <a:solidFill>
                  <a:srgbClr val="000000"/>
                </a:solidFill>
              </a:rPr>
              <a:t>h</a:t>
            </a:r>
            <a:r>
              <a:rPr lang="en-US" sz="2000" i="1" dirty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+ (–6) = 2</a:t>
            </a:r>
          </a:p>
        </p:txBody>
      </p:sp>
      <p:sp>
        <p:nvSpPr>
          <p:cNvPr id="433166" name="AutoShape 14"/>
          <p:cNvSpPr>
            <a:spLocks noChangeArrowheads="1"/>
          </p:cNvSpPr>
          <p:nvPr/>
        </p:nvSpPr>
        <p:spPr bwMode="auto">
          <a:xfrm>
            <a:off x="1003300" y="3794125"/>
            <a:ext cx="838200" cy="304800"/>
          </a:xfrm>
          <a:prstGeom prst="flowChartMerge">
            <a:avLst/>
          </a:prstGeom>
          <a:solidFill>
            <a:srgbClr val="E01B22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33167" name="AutoShape 15"/>
          <p:cNvSpPr>
            <a:spLocks noChangeArrowheads="1"/>
          </p:cNvSpPr>
          <p:nvPr/>
        </p:nvSpPr>
        <p:spPr bwMode="auto">
          <a:xfrm>
            <a:off x="1003300" y="5029200"/>
            <a:ext cx="838200" cy="304800"/>
          </a:xfrm>
          <a:prstGeom prst="flowChartMerge">
            <a:avLst/>
          </a:prstGeom>
          <a:solidFill>
            <a:srgbClr val="E01B22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Action Button: Forward or Next 14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ction Button: Back or Previous 15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3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3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433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3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33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33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33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33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33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156" grpId="0" autoUpdateAnimBg="0"/>
      <p:bldP spid="433157" grpId="0" build="p" autoUpdateAnimBg="0" advAuto="0"/>
      <p:bldP spid="433163" grpId="0" build="p" autoUpdateAnimBg="0"/>
      <p:bldP spid="433164" grpId="0" build="p" autoUpdateAnimBg="0" advAuto="0"/>
      <p:bldP spid="433165" grpId="0" build="p" autoUpdateAnimBg="0" advAuto="0"/>
      <p:bldP spid="433166" grpId="0" animBg="1"/>
      <p:bldP spid="43316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891" name="Picture 3" descr="EXAMPLE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3892" name="Text Box 4"/>
          <p:cNvSpPr txBox="1">
            <a:spLocks noChangeArrowheads="1"/>
          </p:cNvSpPr>
          <p:nvPr/>
        </p:nvSpPr>
        <p:spPr bwMode="auto">
          <a:xfrm>
            <a:off x="2506663" y="715963"/>
            <a:ext cx="50371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>
                <a:solidFill>
                  <a:srgbClr val="E01B22"/>
                </a:solidFill>
              </a:rPr>
              <a:t>Solve an Addition Equation</a:t>
            </a:r>
          </a:p>
        </p:txBody>
      </p:sp>
      <p:sp>
        <p:nvSpPr>
          <p:cNvPr id="435205" name="Rectangle 5"/>
          <p:cNvSpPr>
            <a:spLocks noChangeArrowheads="1"/>
          </p:cNvSpPr>
          <p:nvPr/>
        </p:nvSpPr>
        <p:spPr bwMode="auto">
          <a:xfrm>
            <a:off x="571500" y="1828800"/>
            <a:ext cx="3467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tabLst>
                <a:tab pos="457200" algn="l"/>
                <a:tab pos="2628900" algn="r"/>
                <a:tab pos="2743200" algn="l"/>
                <a:tab pos="3028950" algn="l"/>
              </a:tabLst>
            </a:pPr>
            <a:r>
              <a:rPr lang="en-US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		</a:t>
            </a:r>
            <a:r>
              <a:rPr lang="en-US" sz="2400" i="1" dirty="0" err="1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h</a:t>
            </a:r>
            <a:r>
              <a:rPr lang="en-US" sz="2400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 + (–6</a:t>
            </a:r>
            <a:r>
              <a:rPr lang="en-US" sz="2400" dirty="0" smtClean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)   </a:t>
            </a:r>
            <a:r>
              <a:rPr lang="en-US" sz="2400" dirty="0" smtClean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         </a:t>
            </a:r>
            <a:r>
              <a:rPr lang="en-US" sz="2400" dirty="0" smtClean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=</a:t>
            </a:r>
            <a:r>
              <a:rPr lang="en-US" sz="2400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	2</a:t>
            </a:r>
            <a:r>
              <a:rPr lang="en-US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	</a:t>
            </a:r>
            <a:endParaRPr lang="en-US" dirty="0">
              <a:solidFill>
                <a:srgbClr val="000000"/>
              </a:solidFill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35206" name="Text Box 6"/>
          <p:cNvSpPr txBox="1">
            <a:spLocks noChangeArrowheads="1"/>
          </p:cNvSpPr>
          <p:nvPr/>
        </p:nvSpPr>
        <p:spPr bwMode="auto">
          <a:xfrm>
            <a:off x="563564" y="2766536"/>
            <a:ext cx="37798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20000"/>
              </a:spcBef>
              <a:tabLst>
                <a:tab pos="2628900" algn="r"/>
                <a:tab pos="2743200" algn="l"/>
                <a:tab pos="3028950" algn="l"/>
              </a:tabLst>
            </a:pPr>
            <a:r>
              <a:rPr lang="en-US" i="1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	</a:t>
            </a:r>
            <a:r>
              <a:rPr lang="en-US" sz="2400" i="1" dirty="0" err="1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h</a:t>
            </a:r>
            <a:r>
              <a:rPr lang="en-US" sz="2400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 + (–6) </a:t>
            </a:r>
            <a:r>
              <a:rPr lang="en-US" sz="2400" dirty="0">
                <a:solidFill>
                  <a:srgbClr val="E01B22"/>
                </a:solidFill>
                <a:ea typeface="Times New Roman" pitchFamily="-112" charset="0"/>
                <a:cs typeface="Times New Roman" pitchFamily="-112" charset="0"/>
              </a:rPr>
              <a:t>+ </a:t>
            </a:r>
            <a:r>
              <a:rPr lang="en-US" sz="2400" dirty="0" smtClean="0">
                <a:solidFill>
                  <a:srgbClr val="E01B22"/>
                </a:solidFill>
                <a:ea typeface="Times New Roman" pitchFamily="-112" charset="0"/>
                <a:cs typeface="Times New Roman" pitchFamily="-112" charset="0"/>
              </a:rPr>
              <a:t>6</a:t>
            </a:r>
            <a:r>
              <a:rPr lang="en-US" sz="2400" dirty="0" smtClean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      =</a:t>
            </a:r>
            <a:r>
              <a:rPr lang="en-US" sz="2400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	2 </a:t>
            </a:r>
            <a:r>
              <a:rPr lang="en-US" sz="2400" dirty="0">
                <a:solidFill>
                  <a:srgbClr val="E01B22"/>
                </a:solidFill>
                <a:ea typeface="Times New Roman" pitchFamily="-112" charset="0"/>
                <a:cs typeface="Times New Roman" pitchFamily="-112" charset="0"/>
              </a:rPr>
              <a:t>+ 6</a:t>
            </a:r>
            <a:r>
              <a:rPr lang="en-US" sz="2400" dirty="0" smtClean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	</a:t>
            </a:r>
            <a:endParaRPr lang="en-US" sz="2400" dirty="0">
              <a:solidFill>
                <a:srgbClr val="000000"/>
              </a:solidFill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35207" name="Rectangle 7"/>
          <p:cNvSpPr>
            <a:spLocks noChangeArrowheads="1"/>
          </p:cNvSpPr>
          <p:nvPr/>
        </p:nvSpPr>
        <p:spPr bwMode="auto">
          <a:xfrm>
            <a:off x="533400" y="5177135"/>
            <a:ext cx="8229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712913" indent="-1368425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 dirty="0">
                <a:solidFill>
                  <a:srgbClr val="00539D"/>
                </a:solidFill>
              </a:rPr>
              <a:t>Answer:</a:t>
            </a:r>
            <a:r>
              <a:rPr lang="en-US" sz="2400" dirty="0">
                <a:solidFill>
                  <a:srgbClr val="E01B22"/>
                </a:solidFill>
              </a:rPr>
              <a:t> 	The height of the coral at low tide is 8 feet.</a:t>
            </a:r>
          </a:p>
        </p:txBody>
      </p:sp>
      <p:pic>
        <p:nvPicPr>
          <p:cNvPr id="293896" name="Picture 8" descr="Example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0688" y="1811893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3898" name="Picture 10" descr="LH_1-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Action Button: Forward or Next 11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Back or Previous 12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209800" y="4141053"/>
            <a:ext cx="17256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 </a:t>
            </a:r>
            <a:r>
              <a:rPr lang="en-US" i="1" dirty="0" smtClean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	</a:t>
            </a:r>
            <a:r>
              <a:rPr lang="en-US" sz="2400" i="1" dirty="0" err="1" smtClean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h</a:t>
            </a:r>
            <a:r>
              <a:rPr lang="en-US" sz="2400" dirty="0" smtClean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 	=	8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800600" y="16764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Write the equation</a:t>
            </a:r>
            <a:r>
              <a:rPr lang="en-US" dirty="0" smtClean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.</a:t>
            </a:r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800600" y="2734270"/>
            <a:ext cx="4191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Combine a 6 to each side canceling out the -6, isolating the variable to find its’ solution.</a:t>
            </a:r>
            <a:endParaRPr lang="en-US" sz="2400" dirty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5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35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35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205" grpId="0" build="p" autoUpdateAnimBg="0" advAuto="0"/>
      <p:bldP spid="435206" grpId="0" autoUpdateAnimBg="0"/>
      <p:bldP spid="435207" grpId="0" build="p" autoUpdateAnimBg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299" name="Picture 3" descr="EXAMPLE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9300" name="Text Box 4"/>
          <p:cNvSpPr txBox="1">
            <a:spLocks noChangeArrowheads="1"/>
          </p:cNvSpPr>
          <p:nvPr/>
        </p:nvSpPr>
        <p:spPr bwMode="auto">
          <a:xfrm>
            <a:off x="2506663" y="715963"/>
            <a:ext cx="50371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>
                <a:solidFill>
                  <a:srgbClr val="E01B22"/>
                </a:solidFill>
              </a:rPr>
              <a:t>Solve a Subtraction Equation</a:t>
            </a:r>
          </a:p>
        </p:txBody>
      </p:sp>
      <p:sp>
        <p:nvSpPr>
          <p:cNvPr id="439301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Solve –5 = </a:t>
            </a:r>
            <a:r>
              <a:rPr lang="en-US" sz="2400" b="1" i="1" dirty="0" err="1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z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– </a:t>
            </a:r>
            <a:r>
              <a:rPr lang="en-US" sz="2400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16</a:t>
            </a:r>
            <a:endParaRPr lang="en-US" sz="2400" i="1" dirty="0">
              <a:solidFill>
                <a:srgbClr val="000000"/>
              </a:solidFill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39302" name="Text Box 6"/>
          <p:cNvSpPr txBox="1">
            <a:spLocks noChangeArrowheads="1"/>
          </p:cNvSpPr>
          <p:nvPr/>
        </p:nvSpPr>
        <p:spPr bwMode="auto">
          <a:xfrm>
            <a:off x="533400" y="2170112"/>
            <a:ext cx="807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20000"/>
              </a:spcBef>
            </a:pPr>
            <a:r>
              <a:rPr lang="en-US" sz="2400" b="1" u="sng" dirty="0">
                <a:solidFill>
                  <a:srgbClr val="FF0000"/>
                </a:solidFill>
              </a:rPr>
              <a:t>Method 1</a:t>
            </a:r>
            <a:r>
              <a:rPr lang="en-US" dirty="0" smtClean="0">
                <a:solidFill>
                  <a:srgbClr val="FF0000"/>
                </a:solidFill>
              </a:rPr>
              <a:t>                                       </a:t>
            </a:r>
            <a:r>
              <a:rPr lang="en-US" sz="2400" b="1" dirty="0" smtClean="0">
                <a:solidFill>
                  <a:srgbClr val="000000"/>
                </a:solidFill>
              </a:rPr>
              <a:t>Vertical </a:t>
            </a:r>
            <a:r>
              <a:rPr lang="en-US" sz="2400" b="1" dirty="0">
                <a:solidFill>
                  <a:srgbClr val="000000"/>
                </a:solidFill>
              </a:rPr>
              <a:t>Method</a:t>
            </a:r>
          </a:p>
        </p:txBody>
      </p:sp>
      <p:pic>
        <p:nvPicPr>
          <p:cNvPr id="439304" name="Picture 8" descr="Example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993" name="Picture 10" descr="LH_1-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9308" name="Rectangle 12"/>
          <p:cNvSpPr>
            <a:spLocks noChangeArrowheads="1"/>
          </p:cNvSpPr>
          <p:nvPr/>
        </p:nvSpPr>
        <p:spPr bwMode="auto">
          <a:xfrm>
            <a:off x="533400" y="2971800"/>
            <a:ext cx="29067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indent="1588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914400" algn="l"/>
                <a:tab pos="1371600" algn="l"/>
                <a:tab pos="1828800" algn="l"/>
                <a:tab pos="2114550" algn="l"/>
                <a:tab pos="3657600" algn="l"/>
              </a:tabLst>
            </a:pPr>
            <a:r>
              <a:rPr lang="en-US" sz="2400" dirty="0"/>
              <a:t>	–5</a:t>
            </a:r>
            <a:r>
              <a:rPr lang="en-US" sz="2400" dirty="0" smtClean="0"/>
              <a:t>	  =</a:t>
            </a:r>
            <a:r>
              <a:rPr lang="en-US" sz="2400" dirty="0"/>
              <a:t>	</a:t>
            </a:r>
            <a:r>
              <a:rPr lang="en-US" sz="2400" i="1" dirty="0" err="1"/>
              <a:t>z</a:t>
            </a:r>
            <a:r>
              <a:rPr lang="en-US" sz="2400" dirty="0"/>
              <a:t> – 16</a:t>
            </a:r>
            <a:r>
              <a:rPr lang="en-US" dirty="0" smtClean="0"/>
              <a:t>	</a:t>
            </a:r>
            <a:endParaRPr lang="en-US" dirty="0">
              <a:solidFill>
                <a:srgbClr val="E01B22"/>
              </a:solidFill>
              <a:ea typeface="Arial" pitchFamily="-112" charset="0"/>
              <a:cs typeface="Arial" pitchFamily="-112" charset="0"/>
              <a:sym typeface="Arial" pitchFamily="-112" charset="0"/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533400" y="3919543"/>
            <a:ext cx="8610600" cy="1236665"/>
            <a:chOff x="336" y="2037"/>
            <a:chExt cx="5184" cy="779"/>
          </a:xfrm>
        </p:grpSpPr>
        <p:sp>
          <p:nvSpPr>
            <p:cNvPr id="297997" name="Line 13"/>
            <p:cNvSpPr>
              <a:spLocks noChangeShapeType="1"/>
            </p:cNvSpPr>
            <p:nvPr/>
          </p:nvSpPr>
          <p:spPr bwMode="auto">
            <a:xfrm>
              <a:off x="934" y="2400"/>
              <a:ext cx="115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998" name="Rectangle 14"/>
            <p:cNvSpPr>
              <a:spLocks noChangeArrowheads="1"/>
            </p:cNvSpPr>
            <p:nvPr/>
          </p:nvSpPr>
          <p:spPr bwMode="auto">
            <a:xfrm>
              <a:off x="336" y="2037"/>
              <a:ext cx="5184" cy="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342900" indent="1588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FFFFFF"/>
                </a:buClr>
                <a:tabLst>
                  <a:tab pos="914400" algn="l"/>
                  <a:tab pos="1371600" algn="l"/>
                  <a:tab pos="1828800" algn="l"/>
                  <a:tab pos="2114550" algn="l"/>
                  <a:tab pos="3657600" algn="l"/>
                </a:tabLst>
              </a:pPr>
              <a:r>
                <a:rPr lang="en-US" sz="2400" dirty="0"/>
                <a:t>	–5 </a:t>
              </a:r>
              <a:r>
                <a:rPr lang="en-US" sz="2400" dirty="0" smtClean="0"/>
                <a:t>	  =</a:t>
              </a:r>
              <a:r>
                <a:rPr lang="en-US" sz="2400" dirty="0"/>
                <a:t>	</a:t>
              </a:r>
              <a:r>
                <a:rPr lang="en-US" sz="2400" i="1" dirty="0" err="1"/>
                <a:t>z</a:t>
              </a:r>
              <a:r>
                <a:rPr lang="en-US" sz="2400" dirty="0"/>
                <a:t> – 16 </a:t>
              </a:r>
              <a:r>
                <a:rPr lang="en-US" i="1" dirty="0" smtClean="0"/>
                <a:t>	    </a:t>
              </a:r>
              <a:r>
                <a:rPr lang="en-US" dirty="0" smtClean="0"/>
                <a:t>	</a:t>
              </a:r>
            </a:p>
            <a:p>
              <a:pPr marL="342900" indent="1588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FFFFFF"/>
                </a:buClr>
                <a:tabLst>
                  <a:tab pos="914400" algn="l"/>
                  <a:tab pos="1371600" algn="l"/>
                  <a:tab pos="1828800" algn="l"/>
                  <a:tab pos="2114550" algn="l"/>
                  <a:tab pos="3657600" algn="l"/>
                </a:tabLst>
              </a:pPr>
              <a:endParaRPr lang="en-US" dirty="0" smtClean="0">
                <a:solidFill>
                  <a:srgbClr val="E01B22"/>
                </a:solidFill>
              </a:endParaRPr>
            </a:p>
            <a:p>
              <a:pPr marL="342900" indent="1588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FFFFFF"/>
                </a:buClr>
                <a:tabLst>
                  <a:tab pos="914400" algn="l"/>
                  <a:tab pos="1371600" algn="l"/>
                  <a:tab pos="1828800" algn="l"/>
                  <a:tab pos="2114550" algn="l"/>
                  <a:tab pos="3657600" algn="l"/>
                </a:tabLst>
              </a:pPr>
              <a:r>
                <a:rPr lang="en-US" sz="2400" dirty="0" smtClean="0">
                  <a:solidFill>
                    <a:srgbClr val="E01B22"/>
                  </a:solidFill>
                </a:rPr>
                <a:t>	+</a:t>
              </a:r>
              <a:r>
                <a:rPr lang="en-US" sz="2400" dirty="0">
                  <a:solidFill>
                    <a:srgbClr val="E01B22"/>
                  </a:solidFill>
                </a:rPr>
                <a:t>16</a:t>
              </a:r>
              <a:r>
                <a:rPr lang="en-US" sz="2400" dirty="0" smtClean="0">
                  <a:solidFill>
                    <a:srgbClr val="E01B22"/>
                  </a:solidFill>
                </a:rPr>
                <a:t>	    +</a:t>
              </a:r>
              <a:r>
                <a:rPr lang="en-US" sz="2400" dirty="0">
                  <a:solidFill>
                    <a:srgbClr val="E01B22"/>
                  </a:solidFill>
                </a:rPr>
                <a:t>16</a:t>
              </a:r>
              <a:endParaRPr lang="en-US" sz="2400" dirty="0">
                <a:solidFill>
                  <a:srgbClr val="E01B22"/>
                </a:solidFill>
                <a:ea typeface="Arial" pitchFamily="-112" charset="0"/>
                <a:cs typeface="Arial" pitchFamily="-112" charset="0"/>
                <a:sym typeface="Arial" pitchFamily="-112" charset="0"/>
              </a:endParaRPr>
            </a:p>
          </p:txBody>
        </p:sp>
      </p:grpSp>
      <p:sp>
        <p:nvSpPr>
          <p:cNvPr id="439312" name="Rectangle 16"/>
          <p:cNvSpPr>
            <a:spLocks noChangeArrowheads="1"/>
          </p:cNvSpPr>
          <p:nvPr/>
        </p:nvSpPr>
        <p:spPr bwMode="auto">
          <a:xfrm>
            <a:off x="533400" y="5421868"/>
            <a:ext cx="8229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1588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914400" algn="l"/>
                <a:tab pos="1371600" algn="l"/>
                <a:tab pos="1828800" algn="l"/>
                <a:tab pos="2114550" algn="l"/>
                <a:tab pos="3657600" algn="l"/>
              </a:tabLst>
            </a:pPr>
            <a:r>
              <a:rPr lang="en-US" sz="2400" dirty="0"/>
              <a:t>	11</a:t>
            </a:r>
            <a:r>
              <a:rPr lang="en-US" sz="2400" dirty="0" smtClean="0"/>
              <a:t>	  =	</a:t>
            </a:r>
            <a:r>
              <a:rPr lang="en-US" sz="2400" i="1" dirty="0" smtClean="0"/>
              <a:t>    </a:t>
            </a:r>
            <a:r>
              <a:rPr lang="en-US" sz="2400" i="1" dirty="0" err="1" smtClean="0"/>
              <a:t>z</a:t>
            </a:r>
            <a:r>
              <a:rPr lang="en-US" sz="2400" dirty="0" smtClean="0"/>
              <a:t> </a:t>
            </a:r>
            <a:endParaRPr lang="en-US" sz="2400" dirty="0">
              <a:solidFill>
                <a:srgbClr val="E01B22"/>
              </a:solidFill>
              <a:ea typeface="Arial" pitchFamily="-112" charset="0"/>
              <a:cs typeface="Arial" pitchFamily="-112" charset="0"/>
              <a:sym typeface="Arial" pitchFamily="-112" charset="0"/>
            </a:endParaRPr>
          </a:p>
        </p:txBody>
      </p:sp>
      <p:sp>
        <p:nvSpPr>
          <p:cNvPr id="16" name="Action Button: Forward or Next 15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ction Button: Back or Previous 16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114801" y="2971800"/>
            <a:ext cx="4038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Write the equation.</a:t>
            </a:r>
            <a:endParaRPr lang="en-US" sz="2400" dirty="0" smtClean="0">
              <a:solidFill>
                <a:srgbClr val="E01B22"/>
              </a:solidFill>
              <a:ea typeface="Arial" pitchFamily="-112" charset="0"/>
              <a:cs typeface="Arial" pitchFamily="-112" charset="0"/>
              <a:sym typeface="Arial" pitchFamily="-112" charset="0"/>
            </a:endParaRPr>
          </a:p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657600" y="4038600"/>
            <a:ext cx="51054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1588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914400" algn="l"/>
                <a:tab pos="1371600" algn="l"/>
                <a:tab pos="1828800" algn="l"/>
                <a:tab pos="2114550" algn="l"/>
                <a:tab pos="3657600" algn="l"/>
              </a:tabLst>
            </a:pPr>
            <a:r>
              <a:rPr lang="en-US" sz="2400" dirty="0" smtClean="0"/>
              <a:t>Combine a 16 to each side canceling out the -16, isolating  the variable to find its’ solution.</a:t>
            </a:r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9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9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439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9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39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39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39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300" grpId="0" autoUpdateAnimBg="0"/>
      <p:bldP spid="439301" grpId="0" build="p" autoUpdateAnimBg="0" advAuto="0"/>
      <p:bldP spid="439302" grpId="0" build="p" autoUpdateAnimBg="0"/>
      <p:bldP spid="439308" grpId="0" build="p" autoUpdateAnimBg="0"/>
      <p:bldP spid="439312" grpId="0" build="p" autoUpdateAnimBg="0"/>
      <p:bldP spid="15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035" name="Picture 3" descr="EXAMPLE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0036" name="Text Box 4"/>
          <p:cNvSpPr txBox="1">
            <a:spLocks noChangeArrowheads="1"/>
          </p:cNvSpPr>
          <p:nvPr/>
        </p:nvSpPr>
        <p:spPr bwMode="auto">
          <a:xfrm>
            <a:off x="2506663" y="715963"/>
            <a:ext cx="50371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 dirty="0">
                <a:solidFill>
                  <a:srgbClr val="E01B22"/>
                </a:solidFill>
              </a:rPr>
              <a:t>Solve a Subtraction Equation</a:t>
            </a:r>
          </a:p>
        </p:txBody>
      </p:sp>
      <p:sp>
        <p:nvSpPr>
          <p:cNvPr id="441349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u="sng" dirty="0">
                <a:solidFill>
                  <a:srgbClr val="FF0000"/>
                </a:solidFill>
              </a:rPr>
              <a:t>Method 2</a:t>
            </a:r>
            <a:r>
              <a:rPr lang="en-US" dirty="0" smtClean="0">
                <a:solidFill>
                  <a:srgbClr val="FF0000"/>
                </a:solidFill>
              </a:rPr>
              <a:t>                                                       </a:t>
            </a:r>
            <a:r>
              <a:rPr lang="en-US" sz="2400" b="1" dirty="0" smtClean="0">
                <a:solidFill>
                  <a:srgbClr val="000000"/>
                </a:solidFill>
              </a:rPr>
              <a:t>Horizontal </a:t>
            </a:r>
            <a:r>
              <a:rPr lang="en-US" sz="2400" b="1" dirty="0">
                <a:solidFill>
                  <a:srgbClr val="000000"/>
                </a:solidFill>
              </a:rPr>
              <a:t>Method</a:t>
            </a:r>
          </a:p>
        </p:txBody>
      </p:sp>
      <p:sp>
        <p:nvSpPr>
          <p:cNvPr id="441350" name="Text Box 6"/>
          <p:cNvSpPr txBox="1">
            <a:spLocks noChangeArrowheads="1"/>
          </p:cNvSpPr>
          <p:nvPr/>
        </p:nvSpPr>
        <p:spPr bwMode="auto">
          <a:xfrm>
            <a:off x="533400" y="1981200"/>
            <a:ext cx="41910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20000"/>
              </a:spcBef>
              <a:tabLst>
                <a:tab pos="914400" algn="l"/>
                <a:tab pos="2000250" algn="l"/>
                <a:tab pos="4114800" algn="l"/>
              </a:tabLst>
            </a:pPr>
            <a:r>
              <a:rPr lang="en-US" sz="2400" dirty="0" smtClean="0"/>
              <a:t>	–5         =   </a:t>
            </a:r>
            <a:r>
              <a:rPr lang="en-US" sz="2400" i="1" dirty="0" err="1" smtClean="0"/>
              <a:t>z</a:t>
            </a:r>
            <a:r>
              <a:rPr lang="en-US" sz="2400" dirty="0" smtClean="0"/>
              <a:t> </a:t>
            </a:r>
            <a:r>
              <a:rPr lang="en-US" sz="2400" dirty="0"/>
              <a:t>– 16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41351" name="Rectangle 7"/>
          <p:cNvSpPr>
            <a:spLocks noChangeArrowheads="1"/>
          </p:cNvSpPr>
          <p:nvPr/>
        </p:nvSpPr>
        <p:spPr bwMode="auto">
          <a:xfrm>
            <a:off x="1676400" y="5238750"/>
            <a:ext cx="8229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712913" indent="-1368425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 dirty="0">
                <a:solidFill>
                  <a:srgbClr val="00539D"/>
                </a:solidFill>
              </a:rPr>
              <a:t>Answer:</a:t>
            </a:r>
            <a:r>
              <a:rPr lang="en-US" sz="2400" dirty="0">
                <a:solidFill>
                  <a:srgbClr val="E01B22"/>
                </a:solidFill>
              </a:rPr>
              <a:t> 	The solution is 11</a:t>
            </a:r>
            <a:r>
              <a:rPr lang="en-US" dirty="0">
                <a:solidFill>
                  <a:srgbClr val="E01B22"/>
                </a:solidFill>
              </a:rPr>
              <a:t>.</a:t>
            </a:r>
          </a:p>
        </p:txBody>
      </p:sp>
      <p:pic>
        <p:nvPicPr>
          <p:cNvPr id="300040" name="Picture 8" descr="Example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0042" name="Picture 10" descr="LH_1-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1355" name="Text Box 11"/>
          <p:cNvSpPr txBox="1">
            <a:spLocks noChangeArrowheads="1"/>
          </p:cNvSpPr>
          <p:nvPr/>
        </p:nvSpPr>
        <p:spPr bwMode="auto">
          <a:xfrm>
            <a:off x="504825" y="3056493"/>
            <a:ext cx="406717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20000"/>
              </a:spcBef>
              <a:tabLst>
                <a:tab pos="914400" algn="l"/>
                <a:tab pos="1657350" algn="l"/>
                <a:tab pos="2000250" algn="l"/>
                <a:tab pos="3200400" algn="l"/>
                <a:tab pos="4114800" algn="l"/>
              </a:tabLst>
            </a:pPr>
            <a:r>
              <a:rPr lang="en-US" sz="2400" dirty="0"/>
              <a:t>	–5 </a:t>
            </a:r>
            <a:r>
              <a:rPr lang="en-US" sz="2400" dirty="0">
                <a:solidFill>
                  <a:srgbClr val="E01B22"/>
                </a:solidFill>
              </a:rPr>
              <a:t>+ 16</a:t>
            </a:r>
            <a:r>
              <a:rPr lang="en-US" sz="2400" dirty="0"/>
              <a:t>	=</a:t>
            </a:r>
            <a:r>
              <a:rPr lang="en-US" sz="2400" dirty="0" smtClean="0"/>
              <a:t>   </a:t>
            </a:r>
            <a:r>
              <a:rPr lang="en-US" sz="2400" i="1" dirty="0" err="1" smtClean="0"/>
              <a:t>z</a:t>
            </a:r>
            <a:r>
              <a:rPr lang="en-US" sz="2400" dirty="0" smtClean="0"/>
              <a:t> </a:t>
            </a:r>
            <a:r>
              <a:rPr lang="en-US" sz="2400" dirty="0"/>
              <a:t>– 16 </a:t>
            </a:r>
            <a:r>
              <a:rPr lang="en-US" sz="2400" dirty="0">
                <a:solidFill>
                  <a:srgbClr val="E01B22"/>
                </a:solidFill>
              </a:rPr>
              <a:t>+ 16</a:t>
            </a:r>
            <a:r>
              <a:rPr lang="en-US" dirty="0" smtClean="0"/>
              <a:t>	</a:t>
            </a:r>
          </a:p>
        </p:txBody>
      </p:sp>
      <p:sp>
        <p:nvSpPr>
          <p:cNvPr id="13" name="Action Button: Forward or Next 12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Back or Previous 13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905000" y="4126468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11 =   </a:t>
            </a:r>
            <a:r>
              <a:rPr lang="en-US" sz="2400" i="1" dirty="0" err="1" smtClean="0"/>
              <a:t>z</a:t>
            </a:r>
            <a:endParaRPr lang="en-US" sz="2400" i="1" dirty="0"/>
          </a:p>
        </p:txBody>
      </p:sp>
      <p:sp>
        <p:nvSpPr>
          <p:cNvPr id="16" name="Rectangle 15"/>
          <p:cNvSpPr/>
          <p:nvPr/>
        </p:nvSpPr>
        <p:spPr>
          <a:xfrm>
            <a:off x="5029200" y="2032556"/>
            <a:ext cx="26345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Write the equation.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4648200" y="2810470"/>
            <a:ext cx="4343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>
              <a:spcBef>
                <a:spcPct val="20000"/>
              </a:spcBef>
              <a:tabLst>
                <a:tab pos="914400" algn="l"/>
                <a:tab pos="1657350" algn="l"/>
                <a:tab pos="2000250" algn="l"/>
                <a:tab pos="3200400" algn="l"/>
                <a:tab pos="4114800" algn="l"/>
              </a:tabLst>
            </a:pPr>
            <a:r>
              <a:rPr lang="en-US" sz="2400" dirty="0" smtClean="0"/>
              <a:t> Combine a 16 to each side canceling out the -16, isolating the variable to find its’ solution.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1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41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41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41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349" grpId="0" build="p" autoUpdateAnimBg="0" advAuto="0"/>
      <p:bldP spid="441350" grpId="0" build="p" autoUpdateAnimBg="0"/>
      <p:bldP spid="441351" grpId="0" build="p" autoUpdateAnimBg="0"/>
      <p:bldP spid="441355" grpId="0" autoUpdateAnimBg="0"/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7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431109" name="Oval 5"/>
          <p:cNvSpPr>
            <a:spLocks noChangeArrowheads="1"/>
          </p:cNvSpPr>
          <p:nvPr/>
        </p:nvSpPr>
        <p:spPr bwMode="auto">
          <a:xfrm>
            <a:off x="890533" y="2297372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1110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209800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–5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–3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13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17</a:t>
            </a:r>
          </a:p>
        </p:txBody>
      </p:sp>
      <p:sp>
        <p:nvSpPr>
          <p:cNvPr id="431111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Solve 6 = 11 + </a:t>
            </a:r>
            <a:r>
              <a:rPr lang="en-US" sz="2400" b="1" i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a</a:t>
            </a:r>
            <a:endParaRPr lang="en-US" sz="2400" b="1" dirty="0">
              <a:solidFill>
                <a:srgbClr val="00539D"/>
              </a:solidFill>
              <a:ea typeface="Times New Roman" pitchFamily="-112" charset="0"/>
              <a:cs typeface="Times New Roman" pitchFamily="-112" charset="0"/>
            </a:endParaRPr>
          </a:p>
        </p:txBody>
      </p:sp>
      <p:pic>
        <p:nvPicPr>
          <p:cNvPr id="431112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13" name="Picture 9" descr="Example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7756" name="Picture 12" descr="LH_1-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Action Button: Forward or Next 12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Back or Previous 13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43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3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109" grpId="0" animBg="1"/>
      <p:bldP spid="431110" grpId="0" autoUpdateAnimBg="0"/>
      <p:bldP spid="431111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40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437253" name="Oval 5"/>
          <p:cNvSpPr>
            <a:spLocks noChangeArrowheads="1"/>
          </p:cNvSpPr>
          <p:nvPr/>
        </p:nvSpPr>
        <p:spPr bwMode="auto">
          <a:xfrm>
            <a:off x="924248" y="4741027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7254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3570287"/>
            <a:ext cx="2790825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lnSpc>
                <a:spcPct val="100000"/>
              </a:lnSpc>
              <a:spcAft>
                <a:spcPct val="50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$65</a:t>
            </a:r>
          </a:p>
          <a:p>
            <a:pPr marL="533400" indent="-533400">
              <a:lnSpc>
                <a:spcPct val="100000"/>
              </a:lnSpc>
              <a:spcAft>
                <a:spcPct val="50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$45</a:t>
            </a:r>
          </a:p>
          <a:p>
            <a:pPr marL="533400" indent="-533400">
              <a:lnSpc>
                <a:spcPct val="100000"/>
              </a:lnSpc>
              <a:spcAft>
                <a:spcPct val="50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$62</a:t>
            </a:r>
          </a:p>
          <a:p>
            <a:pPr marL="533400" indent="-533400">
              <a:lnSpc>
                <a:spcPct val="100000"/>
              </a:lnSpc>
              <a:spcAft>
                <a:spcPct val="50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$32</a:t>
            </a:r>
          </a:p>
        </p:txBody>
      </p:sp>
      <p:sp>
        <p:nvSpPr>
          <p:cNvPr id="437255" name="TPQuestion"/>
          <p:cNvSpPr>
            <a:spLocks noChangeArrowheads="1"/>
          </p:cNvSpPr>
          <p:nvPr/>
        </p:nvSpPr>
        <p:spPr bwMode="auto">
          <a:xfrm>
            <a:off x="533400" y="1504950"/>
            <a:ext cx="81724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If Carlos makes </a:t>
            </a:r>
            <a:r>
              <a:rPr lang="en-US" sz="2400" i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a withdrawal of $15 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from his savings account, the amount in the account will be </a:t>
            </a:r>
            <a:r>
              <a:rPr lang="en-US" sz="2400" i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$47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. Write and solve an equation to find the balance of the account before the withdrawal.</a:t>
            </a:r>
          </a:p>
        </p:txBody>
      </p:sp>
      <p:pic>
        <p:nvPicPr>
          <p:cNvPr id="437256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7257" name="Picture 9" descr="Example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5948" name="Picture 12" descr="LH_1-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Action Button: Forward or Next 13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Back or Previous 14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705225" y="3570287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x</a:t>
            </a:r>
            <a:r>
              <a:rPr lang="en-US" sz="2800" dirty="0" smtClean="0"/>
              <a:t> -15 = 47</a:t>
            </a:r>
            <a:endParaRPr lang="en-US" sz="28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7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437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7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7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37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7253" grpId="0" animBg="1"/>
      <p:bldP spid="437254" grpId="0" autoUpdateAnimBg="0"/>
      <p:bldP spid="437255" grpId="0" autoUpdateAnimBg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3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443397" name="Oval 5"/>
          <p:cNvSpPr>
            <a:spLocks noChangeArrowheads="1"/>
          </p:cNvSpPr>
          <p:nvPr/>
        </p:nvSpPr>
        <p:spPr bwMode="auto">
          <a:xfrm>
            <a:off x="869524" y="484324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3398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66775" y="2801937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–6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–3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6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9</a:t>
            </a:r>
          </a:p>
        </p:txBody>
      </p:sp>
      <p:sp>
        <p:nvSpPr>
          <p:cNvPr id="443399" name="TPQuestion"/>
          <p:cNvSpPr>
            <a:spLocks noChangeArrowheads="1"/>
          </p:cNvSpPr>
          <p:nvPr/>
        </p:nvSpPr>
        <p:spPr bwMode="auto">
          <a:xfrm>
            <a:off x="533400" y="1504950"/>
            <a:ext cx="81724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Solve –6 = </a:t>
            </a:r>
            <a:r>
              <a:rPr lang="en-US" sz="2400" b="1" i="1" dirty="0" err="1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x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–</a:t>
            </a:r>
            <a:r>
              <a:rPr lang="en-US" sz="2400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12</a:t>
            </a:r>
            <a:endParaRPr lang="en-US" sz="2400" b="1" dirty="0">
              <a:solidFill>
                <a:srgbClr val="00539D"/>
              </a:solidFill>
              <a:ea typeface="Times New Roman" pitchFamily="-112" charset="0"/>
              <a:cs typeface="Times New Roman" pitchFamily="-112" charset="0"/>
            </a:endParaRPr>
          </a:p>
        </p:txBody>
      </p:sp>
      <p:pic>
        <p:nvPicPr>
          <p:cNvPr id="443400" name="Picture 8" descr="Example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3401" name="Picture 9" descr="CheckProgres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2092" name="Picture 12" descr="LH_1-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Action Button: Forward or Next 13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Back or Previous 14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3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443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43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43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43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3397" grpId="0" animBg="1"/>
      <p:bldP spid="443398" grpId="0" autoUpdateAnimBg="0"/>
      <p:bldP spid="443399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130" name="Picture 13" descr="CAM7-EndOf">
            <a:hlinkClick r:id="rId4" action="ppaction://hlinksldjump"/>
          </p:cNvPr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4132" name="Picture 5" descr="RESOURCES3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5724525" y="6465888"/>
            <a:ext cx="914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4137" name="Picture 12" descr="Math NAV-Online">
            <a:hlinkClick r:id="rId7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5057775" y="6503988"/>
            <a:ext cx="60960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ction Button: Forward or Next 9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Back or Previous 10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3"/>
  <p:tag name="SLIDEGUID" val="A40792F21E6E426F836CA258D3453C05"/>
  <p:tag name="ANSWERSALIAS" val="A¤B¤C¤D"/>
  <p:tag name="RESPONSESGATHERED" val="False"/>
  <p:tag name="QUESTIONTEXT" val="Subtract –21 – (–10)."/>
  <p:tag name="QUESTIONALIAS" val="Subtract –21 – (–10)."/>
  <p:tag name="ANIMREMOVED" val="False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4"/>
  <p:tag name="SLIDEGUID" val="69A9C5D27ED94CFA8AC03648CD2B479E"/>
  <p:tag name="ANSWERSALIAS" val="A¤B¤C¤D"/>
  <p:tag name="RESPONSESGATHERED" val="False"/>
  <p:tag name="QUESTIONTEXT" val="Find the mean of the following set of integers. 3, –6, –8, –10, –4"/>
  <p:tag name="QUESTIONALIAS" val="Find the mean of the following set of integers. 3, –6, –8, –10, –4"/>
  <p:tag name="ANIMREMOVED" val="False"/>
</p:tagLst>
</file>

<file path=ppt/tags/tag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5"/>
  <p:tag name="SLIDEGUID" val="FA61CFA61AEB4AC881BDD06CEB482F9E"/>
  <p:tag name="ANSWERSALIAS" val="A¤B¤C¤D"/>
  <p:tag name="RESPONSESGATHERED" val="False"/>
  <p:tag name="QUESTIONTEXT" val="Write the verbal phrase half of Sylvia’s money as an algebraic expression."/>
  <p:tag name="QUESTIONALIAS" val="Write the verbal phrase half of Sylvia’s money as an algebraic expression."/>
  <p:tag name="ANIMREMOVED" val="False"/>
</p:tagLst>
</file>

<file path=ppt/tags/tag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1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3"/>
  <p:tag name="SLIDEGUID" val="7788DE6AFAAC4C848B7C4D86B7AC41E2"/>
  <p:tag name="ANSWERSALIAS" val="A¤B¤C¤D"/>
  <p:tag name="RESPONSESGATHERED" val="False"/>
  <p:tag name="QUESTIONTEXT" val="Evaluate the expression | a | + c – b if a = –1, b = 3, and c = –5."/>
  <p:tag name="QUESTIONALIAS" val="Evaluate the expression | a | + c – b if a = –1, b = 3, and c = –5."/>
  <p:tag name="ANIMREMOVED" val="False"/>
</p:tagLst>
</file>

<file path=ppt/tags/tag1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3"/>
  <p:tag name="SLIDEGUID" val="7788DE6AFAAC4C848B7C4D86B7AC41E2"/>
  <p:tag name="ANSWERSALIAS" val="A¤B¤C¤D"/>
  <p:tag name="RESPONSESGATHERED" val="False"/>
  <p:tag name="QUESTIONTEXT" val="Evaluate the expression | a | + c – b if a = –1, b = 3, and c = –5."/>
  <p:tag name="QUESTIONALIAS" val="Evaluate the expression | a | + c – b if a = –1, b = 3, and c = –5."/>
  <p:tag name="ANIMREMOVED" val="False"/>
</p:tagLst>
</file>

<file path=ppt/tags/tag1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3"/>
  <p:tag name="SLIDEGUID" val="7788DE6AFAAC4C848B7C4D86B7AC41E2"/>
  <p:tag name="ANSWERSALIAS" val="A¤B¤C¤D"/>
  <p:tag name="RESPONSESGATHERED" val="False"/>
  <p:tag name="QUESTIONTEXT" val="Evaluate the expression | a | + c – b if a = –1, b = 3, and c = –5."/>
  <p:tag name="QUESTIONALIAS" val="Evaluate the expression | a | + c – b if a = –1, b = 3, and c = –5."/>
  <p:tag name="ANIMREMOVED" val="False"/>
</p:tagLst>
</file>

<file path=ppt/tags/tag1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2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8"/>
  <p:tag name="SLIDEGUID" val="85804A7CFBFD4C14A0ADB7CF19D66B4D"/>
  <p:tag name="ANSWERSALIAS" val="A¤B¤C¤D"/>
  <p:tag name="RESPONSESGATHERED" val="False"/>
  <p:tag name="QUESTIONTEXT" val="Solve 6 = 11 + a. Check your solution."/>
  <p:tag name="QUESTIONALIAS" val="Solve 6 = 11 + a. Check your solution."/>
  <p:tag name="ANIMREMOVED" val="False"/>
</p:tagLst>
</file>

<file path=ppt/tags/tag3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3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EF2E370F0C8D4BF983EE634171BADFC7"/>
  <p:tag name="ANSWERSALIAS" val="A¤B¤C¤D"/>
  <p:tag name="RESPONSESGATHERED" val="False"/>
  <p:tag name="QUESTIONTEXT" val="If Carlos makes a withdrawal of $15 from his savings account, the amount in the account will be $47. Write and solve an equation to find the balance of the account before the withdrawal."/>
  <p:tag name="QUESTIONALIAS" val="If Carlos makes a withdrawal of $15 from his savings account, the amount in the account will be $47. Write and solve an equation to find the balance of the account before the withdrawal."/>
  <p:tag name="ANIMREMOVED" val="False"/>
</p:tagLst>
</file>

<file path=ppt/tags/tag3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3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0ABDA47030DB4555A74C2AAF3A7370B5"/>
  <p:tag name="ANSWERSALIAS" val="A¤B¤C¤D"/>
  <p:tag name="RESPONSESGATHERED" val="False"/>
  <p:tag name="QUESTIONTEXT" val="Solve –6 = x –12."/>
  <p:tag name="QUESTIONALIAS" val="Solve –6 = x –12."/>
  <p:tag name="ANIMREMOVED" val="False"/>
</p:tagLst>
</file>

<file path=ppt/tags/tag3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3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995</Words>
  <Application>Microsoft Macintosh PowerPoint</Application>
  <PresentationFormat>On-screen Show (4:3)</PresentationFormat>
  <Paragraphs>170</Paragraphs>
  <Slides>21</Slides>
  <Notes>21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Splash Screen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EUSD</Company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Splash Screen</dc:title>
  <dc:creator>Michael Mitchell</dc:creator>
  <cp:lastModifiedBy>Computer</cp:lastModifiedBy>
  <cp:revision>76</cp:revision>
  <dcterms:created xsi:type="dcterms:W3CDTF">2009-08-25T14:29:44Z</dcterms:created>
  <dcterms:modified xsi:type="dcterms:W3CDTF">2009-08-25T14:38:39Z</dcterms:modified>
</cp:coreProperties>
</file>