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tags/tag13.xml" ContentType="application/vnd.openxmlformats-officedocument.presentationml.tags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tags/tag34.xml" ContentType="application/vnd.openxmlformats-officedocument.presentationml.tags+xml"/>
  <Override PartName="/ppt/tags/tag15.xml" ContentType="application/vnd.openxmlformats-officedocument.presentationml.tag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tags/tag17.xml" ContentType="application/vnd.openxmlformats-officedocument.presentationml.tags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2.xml" ContentType="application/vnd.openxmlformats-officedocument.presentationml.tags+xml"/>
  <Override PartName="/ppt/tags/tag9.xml" ContentType="application/vnd.openxmlformats-officedocument.presentationml.tags+xml"/>
  <Override PartName="/ppt/slides/slide13.xml" ContentType="application/vnd.openxmlformats-officedocument.presentationml.slide+xml"/>
  <Override PartName="/ppt/tags/tag35.xml" ContentType="application/vnd.openxmlformats-officedocument.presentationml.tags+xml"/>
  <Override PartName="/ppt/notesSlides/notesSlide17.xml" ContentType="application/vnd.openxmlformats-officedocument.presentationml.notesSlide+xml"/>
  <Override PartName="/ppt/tags/tag38.xml" ContentType="application/vnd.openxmlformats-officedocument.presentationml.tags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tags/tag12.xml" ContentType="application/vnd.openxmlformats-officedocument.presentationml.tags+xml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tags/tag24.xml" ContentType="application/vnd.openxmlformats-officedocument.presentationml.tags+xml"/>
  <Override PartName="/ppt/slideLayouts/slideLayout6.xml" ContentType="application/vnd.openxmlformats-officedocument.presentationml.slideLayout+xml"/>
  <Override PartName="/ppt/tags/tag29.xml" ContentType="application/vnd.openxmlformats-officedocument.presentationml.tags+xml"/>
  <Override PartName="/ppt/slides/slide10.xml" ContentType="application/vnd.openxmlformats-officedocument.presentationml.slide+xml"/>
  <Override PartName="/ppt/tags/tag40.xml" ContentType="application/vnd.openxmlformats-officedocument.presentationml.tags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tags/tag14.xml" ContentType="application/vnd.openxmlformats-officedocument.presentationml.tags+xml"/>
  <Override PartName="/ppt/tags/tag33.xml" ContentType="application/vnd.openxmlformats-officedocument.presentationml.tags+xml"/>
  <Override PartName="/ppt/notesSlides/notesSlide18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slides/slide27.xml" ContentType="application/vnd.openxmlformats-officedocument.presentationml.slide+xml"/>
  <Override PartName="/ppt/tags/tag5.xml" ContentType="application/vnd.openxmlformats-officedocument.presentationml.tags+xml"/>
  <Override PartName="/ppt/tags/tag37.xml" ContentType="application/vnd.openxmlformats-officedocument.presentationml.tags+xml"/>
  <Override PartName="/docProps/core.xml" ContentType="application/vnd.openxmlformats-package.core-properties+xml"/>
  <Override PartName="/ppt/tags/tag19.xml" ContentType="application/vnd.openxmlformats-officedocument.presentationml.tags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tags/tag6.xml" ContentType="application/vnd.openxmlformats-officedocument.presentationml.tags+xml"/>
  <Override PartName="/ppt/tags/tag11.xml" ContentType="application/vnd.openxmlformats-officedocument.presentationml.tags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tags/tag22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notesSlides/notesSlide3.xml" ContentType="application/vnd.openxmlformats-officedocument.presentationml.notesSlide+xml"/>
  <Default Extension="xml" ContentType="application/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s/slide25.xml" ContentType="application/vnd.openxmlformats-officedocument.presentationml.slide+xml"/>
  <Override PartName="/ppt/tags/tag4.xml" ContentType="application/vnd.openxmlformats-officedocument.presentationml.tags+xml"/>
  <Override PartName="/ppt/tags/tag18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4.xml" ContentType="application/vnd.openxmlformats-officedocument.presentationml.slide+xml"/>
  <Override PartName="/ppt/tags/tag21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tags/tag27.xml" ContentType="application/vnd.openxmlformats-officedocument.presentationml.tags+xml"/>
  <Override PartName="/ppt/theme/theme1.xml" ContentType="application/vnd.openxmlformats-officedocument.theme+xml"/>
  <Override PartName="/ppt/tags/tag10.xml" ContentType="application/vnd.openxmlformats-officedocument.presentationml.tags+xml"/>
  <Override PartName="/ppt/tags/tag28.xml" ContentType="application/vnd.openxmlformats-officedocument.presentationml.tags+xml"/>
  <Override PartName="/ppt/presentation.xml" ContentType="application/vnd.openxmlformats-officedocument.presentationml.presentation.main+xml"/>
  <Override PartName="/ppt/tags/tag31.xml" ContentType="application/vnd.openxmlformats-officedocument.presentationml.tags+xml"/>
  <Override PartName="/ppt/tags/tag39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23.xml" ContentType="application/vnd.openxmlformats-officedocument.presentationml.tags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25.xml" ContentType="application/vnd.openxmlformats-officedocument.presentationml.tags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slides/slide8.xml" ContentType="application/vnd.openxmlformats-officedocument.presentationml.slide+xml"/>
  <Override PartName="/ppt/tags/tag36.xml" ContentType="application/vnd.openxmlformats-officedocument.presentationml.tags+xml"/>
  <Override PartName="/ppt/slides/slide15.xml" ContentType="application/vnd.openxmlformats-officedocument.presentationml.slide+xml"/>
  <Default Extension="rels" ContentType="application/vnd.openxmlformats-package.relationships+xml"/>
  <Override PartName="/ppt/tags/tag26.xml" ContentType="application/vnd.openxmlformats-officedocument.presentationml.tag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tags/tag1.xml" ContentType="application/vnd.openxmlformats-officedocument.presentationml.tags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35"/>
  </p:notesMasterIdLst>
  <p:sldIdLst>
    <p:sldId id="275" r:id="rId2"/>
    <p:sldId id="296" r:id="rId3"/>
    <p:sldId id="297" r:id="rId4"/>
    <p:sldId id="300" r:id="rId5"/>
    <p:sldId id="301" r:id="rId6"/>
    <p:sldId id="303" r:id="rId7"/>
    <p:sldId id="305" r:id="rId8"/>
    <p:sldId id="258" r:id="rId9"/>
    <p:sldId id="259" r:id="rId10"/>
    <p:sldId id="277" r:id="rId11"/>
    <p:sldId id="278" r:id="rId12"/>
    <p:sldId id="279" r:id="rId13"/>
    <p:sldId id="280" r:id="rId14"/>
    <p:sldId id="281" r:id="rId15"/>
    <p:sldId id="282" r:id="rId16"/>
    <p:sldId id="284" r:id="rId17"/>
    <p:sldId id="285" r:id="rId18"/>
    <p:sldId id="290" r:id="rId19"/>
    <p:sldId id="261" r:id="rId20"/>
    <p:sldId id="292" r:id="rId21"/>
    <p:sldId id="266" r:id="rId22"/>
    <p:sldId id="287" r:id="rId23"/>
    <p:sldId id="288" r:id="rId24"/>
    <p:sldId id="289" r:id="rId25"/>
    <p:sldId id="263" r:id="rId26"/>
    <p:sldId id="268" r:id="rId27"/>
    <p:sldId id="294" r:id="rId28"/>
    <p:sldId id="262" r:id="rId29"/>
    <p:sldId id="264" r:id="rId30"/>
    <p:sldId id="267" r:id="rId31"/>
    <p:sldId id="269" r:id="rId32"/>
    <p:sldId id="295" r:id="rId33"/>
    <p:sldId id="274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 snapVertSplitter="1">
    <p:restoredLeft sz="15620"/>
    <p:restoredTop sz="94660"/>
  </p:normalViewPr>
  <p:slideViewPr>
    <p:cSldViewPr snapToObjects="1">
      <p:cViewPr varScale="1">
        <p:scale>
          <a:sx n="90" d="100"/>
          <a:sy n="90" d="100"/>
        </p:scale>
        <p:origin x="-8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1482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5" Type="http://schemas.openxmlformats.org/officeDocument/2006/relationships/notesMaster" Target="notesMasters/notesMaster1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39" Type="http://schemas.openxmlformats.org/officeDocument/2006/relationships/theme" Target="theme/theme1.xml"/><Relationship Id="rId40" Type="http://schemas.openxmlformats.org/officeDocument/2006/relationships/tableStyles" Target="tableStyles.xml"/><Relationship Id="rId7" Type="http://schemas.openxmlformats.org/officeDocument/2006/relationships/slide" Target="slides/slide6.xml"/><Relationship Id="rId36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38" Type="http://schemas.openxmlformats.org/officeDocument/2006/relationships/viewProps" Target="viewProps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144CED-BAA3-AB44-B0C3-FEF3136FB85E}" type="datetimeFigureOut">
              <a:rPr lang="en-US" smtClean="0"/>
              <a:pPr/>
              <a:t>9/16/09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25FDA1-8C78-4F4A-BE44-AEE803892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9F4DEF-343C-CE45-BE84-74A1D9EA684A}" type="slidenum">
              <a:rPr lang="en-US"/>
              <a:pPr/>
              <a:t>1</a:t>
            </a:fld>
            <a:endParaRPr lang="en-US"/>
          </a:p>
        </p:txBody>
      </p:sp>
      <p:sp>
        <p:nvSpPr>
          <p:cNvPr id="342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4390A4-A11E-1C48-9120-60CB044F06F9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2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440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02F0F2-D860-0B40-82B1-6B5733940A43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3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442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2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963FB3-F154-6844-9531-919E876ED0D9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4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448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8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ADF6AC-FAE6-D74D-AC3F-809C06AD0C30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5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458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8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DB536E-473D-434F-91D1-50B64FA19450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6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462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2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885811-DBD9-0D40-A550-EBC33A1ACA7F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7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466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6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AA8E48-04FB-D141-8B4B-E1254EB99094}" type="slidenum">
              <a:rPr lang="en-US"/>
              <a:pPr/>
              <a:t>8</a:t>
            </a:fld>
            <a:endParaRPr lang="en-US"/>
          </a:p>
        </p:txBody>
      </p:sp>
      <p:sp>
        <p:nvSpPr>
          <p:cNvPr id="486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6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57A7C4-1E05-9542-8208-B8B0E98FEDA0}" type="slidenum">
              <a:rPr lang="en-US"/>
              <a:pPr/>
              <a:t>9</a:t>
            </a:fld>
            <a:endParaRPr lang="en-US"/>
          </a:p>
        </p:txBody>
      </p:sp>
      <p:sp>
        <p:nvSpPr>
          <p:cNvPr id="487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7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9A53C4-A025-4D4C-8AEE-96423580B48F}" type="slidenum">
              <a:rPr lang="en-US"/>
              <a:pPr/>
              <a:t>19</a:t>
            </a:fld>
            <a:endParaRPr lang="en-US"/>
          </a:p>
        </p:txBody>
      </p:sp>
      <p:sp>
        <p:nvSpPr>
          <p:cNvPr id="489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9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9A53C4-A025-4D4C-8AEE-96423580B48F}" type="slidenum">
              <a:rPr lang="en-US"/>
              <a:pPr/>
              <a:t>20</a:t>
            </a:fld>
            <a:endParaRPr lang="en-US"/>
          </a:p>
        </p:txBody>
      </p:sp>
      <p:sp>
        <p:nvSpPr>
          <p:cNvPr id="489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9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758BFC-5853-074F-927B-9B6B41DF1029}" type="slidenum">
              <a:rPr lang="en-US"/>
              <a:pPr/>
              <a:t>21</a:t>
            </a:fld>
            <a:endParaRPr lang="en-US"/>
          </a:p>
        </p:txBody>
      </p:sp>
      <p:sp>
        <p:nvSpPr>
          <p:cNvPr id="494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D2D70F-C87E-E341-ACE4-8E437A792B1F}" type="slidenum">
              <a:rPr lang="en-US"/>
              <a:pPr/>
              <a:t>25</a:t>
            </a:fld>
            <a:endParaRPr lang="en-US"/>
          </a:p>
        </p:txBody>
      </p:sp>
      <p:sp>
        <p:nvSpPr>
          <p:cNvPr id="49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43279A-1971-B444-9E9B-497EDFD56187}" type="slidenum">
              <a:rPr lang="en-US"/>
              <a:pPr/>
              <a:t>26</a:t>
            </a:fld>
            <a:endParaRPr lang="en-US"/>
          </a:p>
        </p:txBody>
      </p:sp>
      <p:sp>
        <p:nvSpPr>
          <p:cNvPr id="496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6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43279A-1971-B444-9E9B-497EDFD56187}" type="slidenum">
              <a:rPr lang="en-US"/>
              <a:pPr/>
              <a:t>27</a:t>
            </a:fld>
            <a:endParaRPr lang="en-US"/>
          </a:p>
        </p:txBody>
      </p:sp>
      <p:sp>
        <p:nvSpPr>
          <p:cNvPr id="496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6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6D3418-DB8A-E64E-B37A-7DE0DBC2EFCF}" type="slidenum">
              <a:rPr lang="en-US"/>
              <a:pPr/>
              <a:t>28</a:t>
            </a:fld>
            <a:endParaRPr lang="en-US"/>
          </a:p>
        </p:txBody>
      </p:sp>
      <p:sp>
        <p:nvSpPr>
          <p:cNvPr id="490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0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C44431-98C0-914D-A3A9-119ADB70ABAD}" type="slidenum">
              <a:rPr lang="en-US"/>
              <a:pPr/>
              <a:t>29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0DCD48-3A1D-BD48-BAD7-44902D6EBD11}" type="slidenum">
              <a:rPr lang="en-US"/>
              <a:pPr/>
              <a:t>30</a:t>
            </a:fld>
            <a:endParaRPr lang="en-US"/>
          </a:p>
        </p:txBody>
      </p:sp>
      <p:sp>
        <p:nvSpPr>
          <p:cNvPr id="495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5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1569E5-A2BA-CE4D-A960-748965D4456D}" type="slidenum">
              <a:rPr lang="en-US"/>
              <a:pPr/>
              <a:t>31</a:t>
            </a:fld>
            <a:endParaRPr lang="en-US"/>
          </a:p>
        </p:txBody>
      </p:sp>
      <p:sp>
        <p:nvSpPr>
          <p:cNvPr id="497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7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C43909-FDE3-DF44-91D9-C31219B70E55}" type="slidenum">
              <a:rPr lang="en-US"/>
              <a:pPr/>
              <a:t>33</a:t>
            </a:fld>
            <a:endParaRPr lang="en-US"/>
          </a:p>
        </p:txBody>
      </p:sp>
      <p:sp>
        <p:nvSpPr>
          <p:cNvPr id="502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2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A892-9D0B-F942-96CA-171C3D97F144}" type="datetimeFigureOut">
              <a:rPr lang="en-US" smtClean="0"/>
              <a:pPr/>
              <a:t>9/16/09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6721-56E1-3642-AA3A-926DE1E0A7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A892-9D0B-F942-96CA-171C3D97F144}" type="datetimeFigureOut">
              <a:rPr lang="en-US" smtClean="0"/>
              <a:pPr/>
              <a:t>9/16/09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6721-56E1-3642-AA3A-926DE1E0A7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A892-9D0B-F942-96CA-171C3D97F144}" type="datetimeFigureOut">
              <a:rPr lang="en-US" smtClean="0"/>
              <a:pPr/>
              <a:t>9/16/09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6721-56E1-3642-AA3A-926DE1E0A7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A892-9D0B-F942-96CA-171C3D97F144}" type="datetimeFigureOut">
              <a:rPr lang="en-US" smtClean="0"/>
              <a:pPr/>
              <a:t>9/16/09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6721-56E1-3642-AA3A-926DE1E0A7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A892-9D0B-F942-96CA-171C3D97F144}" type="datetimeFigureOut">
              <a:rPr lang="en-US" smtClean="0"/>
              <a:pPr/>
              <a:t>9/16/09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6721-56E1-3642-AA3A-926DE1E0A7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A892-9D0B-F942-96CA-171C3D97F144}" type="datetimeFigureOut">
              <a:rPr lang="en-US" smtClean="0"/>
              <a:pPr/>
              <a:t>9/16/09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6721-56E1-3642-AA3A-926DE1E0A7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A892-9D0B-F942-96CA-171C3D97F144}" type="datetimeFigureOut">
              <a:rPr lang="en-US" smtClean="0"/>
              <a:pPr/>
              <a:t>9/16/09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6721-56E1-3642-AA3A-926DE1E0A7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A892-9D0B-F942-96CA-171C3D97F144}" type="datetimeFigureOut">
              <a:rPr lang="en-US" smtClean="0"/>
              <a:pPr/>
              <a:t>9/16/09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6721-56E1-3642-AA3A-926DE1E0A7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A892-9D0B-F942-96CA-171C3D97F144}" type="datetimeFigureOut">
              <a:rPr lang="en-US" smtClean="0"/>
              <a:pPr/>
              <a:t>9/16/09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6721-56E1-3642-AA3A-926DE1E0A7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A892-9D0B-F942-96CA-171C3D97F144}" type="datetimeFigureOut">
              <a:rPr lang="en-US" smtClean="0"/>
              <a:pPr/>
              <a:t>9/16/09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6721-56E1-3642-AA3A-926DE1E0A7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A892-9D0B-F942-96CA-171C3D97F144}" type="datetimeFigureOut">
              <a:rPr lang="en-US" smtClean="0"/>
              <a:pPr/>
              <a:t>9/16/09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6721-56E1-3642-AA3A-926DE1E0A7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0A892-9D0B-F942-96CA-171C3D97F144}" type="datetimeFigureOut">
              <a:rPr lang="en-US" smtClean="0"/>
              <a:pPr/>
              <a:t>9/16/09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46721-56E1-3642-AA3A-926DE1E0A7B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jpe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4" Type="http://schemas.openxmlformats.org/officeDocument/2006/relationships/image" Target="../media/image10.jpeg"/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2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2.xml"/><Relationship Id="rId12" Type="http://schemas.openxmlformats.org/officeDocument/2006/relationships/image" Target="../media/image8.png"/><Relationship Id="rId2" Type="http://schemas.openxmlformats.org/officeDocument/2006/relationships/tags" Target="../tags/tag3.xml"/><Relationship Id="rId9" Type="http://schemas.openxmlformats.org/officeDocument/2006/relationships/image" Target="../media/image5.jpeg"/><Relationship Id="rId3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3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2" Type="http://schemas.openxmlformats.org/officeDocument/2006/relationships/image" Target="../media/image11.jpeg"/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9" Type="http://schemas.openxmlformats.org/officeDocument/2006/relationships/image" Target="../media/image5.jpeg"/><Relationship Id="rId3" Type="http://schemas.openxmlformats.org/officeDocument/2006/relationships/tags" Target="../tags/tag7.xml"/><Relationship Id="rId6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4" Type="http://schemas.openxmlformats.org/officeDocument/2006/relationships/image" Target="../media/image15.jpeg"/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8.xml"/><Relationship Id="rId6" Type="http://schemas.openxmlformats.org/officeDocument/2006/relationships/image" Target="../media/image2.jpeg"/><Relationship Id="rId8" Type="http://schemas.openxmlformats.org/officeDocument/2006/relationships/image" Target="../media/image5.jpeg"/><Relationship Id="rId13" Type="http://schemas.openxmlformats.org/officeDocument/2006/relationships/image" Target="../media/image14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4.xml"/><Relationship Id="rId12" Type="http://schemas.openxmlformats.org/officeDocument/2006/relationships/image" Target="../media/image13.png"/><Relationship Id="rId2" Type="http://schemas.openxmlformats.org/officeDocument/2006/relationships/tags" Target="../tags/tag9.xml"/><Relationship Id="rId9" Type="http://schemas.openxmlformats.org/officeDocument/2006/relationships/image" Target="../media/image12.jpeg"/><Relationship Id="rId3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5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2" Type="http://schemas.openxmlformats.org/officeDocument/2006/relationships/image" Target="../media/image17.jpeg"/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9" Type="http://schemas.openxmlformats.org/officeDocument/2006/relationships/image" Target="../media/image16.jpeg"/><Relationship Id="rId3" Type="http://schemas.openxmlformats.org/officeDocument/2006/relationships/tags" Target="../tags/tag13.xml"/><Relationship Id="rId6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14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19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6.xml"/><Relationship Id="rId12" Type="http://schemas.openxmlformats.org/officeDocument/2006/relationships/image" Target="../media/image18.png"/><Relationship Id="rId2" Type="http://schemas.openxmlformats.org/officeDocument/2006/relationships/tags" Target="../tags/tag15.xml"/><Relationship Id="rId9" Type="http://schemas.openxmlformats.org/officeDocument/2006/relationships/image" Target="../media/image5.jpeg"/><Relationship Id="rId3" Type="http://schemas.openxmlformats.org/officeDocument/2006/relationships/tags" Target="../tags/tag16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17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21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7.xml"/><Relationship Id="rId12" Type="http://schemas.openxmlformats.org/officeDocument/2006/relationships/image" Target="../media/image20.png"/><Relationship Id="rId2" Type="http://schemas.openxmlformats.org/officeDocument/2006/relationships/tags" Target="../tags/tag18.xml"/><Relationship Id="rId9" Type="http://schemas.openxmlformats.org/officeDocument/2006/relationships/image" Target="../media/image5.jpeg"/><Relationship Id="rId3" Type="http://schemas.openxmlformats.org/officeDocument/2006/relationships/tags" Target="../tags/tag19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image" Target="../media/image24.jpeg"/><Relationship Id="rId4" Type="http://schemas.openxmlformats.org/officeDocument/2006/relationships/image" Target="../media/image22.jpeg"/><Relationship Id="rId1" Type="http://schemas.openxmlformats.org/officeDocument/2006/relationships/tags" Target="../tags/tag2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Relationship Id="rId5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24.jpeg"/><Relationship Id="rId1" Type="http://schemas.openxmlformats.org/officeDocument/2006/relationships/tags" Target="../tags/tag2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Relationship Id="rId5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Relationship Id="rId3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Relationship Id="rId3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image" Target="../media/image24.jpeg"/><Relationship Id="rId4" Type="http://schemas.openxmlformats.org/officeDocument/2006/relationships/image" Target="../media/image10.jpeg"/><Relationship Id="rId1" Type="http://schemas.openxmlformats.org/officeDocument/2006/relationships/tags" Target="../tags/tag2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Relationship Id="rId5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image" Target="../media/image11.jpeg"/><Relationship Id="rId4" Type="http://schemas.openxmlformats.org/officeDocument/2006/relationships/image" Target="../media/image30.jpeg"/><Relationship Id="rId1" Type="http://schemas.openxmlformats.org/officeDocument/2006/relationships/tags" Target="../tags/tag2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Relationship Id="rId5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image" Target="../media/image15.jpeg"/><Relationship Id="rId4" Type="http://schemas.openxmlformats.org/officeDocument/2006/relationships/image" Target="../media/image30.jpeg"/><Relationship Id="rId1" Type="http://schemas.openxmlformats.org/officeDocument/2006/relationships/tags" Target="../tags/tag2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Relationship Id="rId5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Relationship Id="rId3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image" Target="../media/image10.jpeg"/><Relationship Id="rId4" Type="http://schemas.openxmlformats.org/officeDocument/2006/relationships/image" Target="../media/image30.jpeg"/><Relationship Id="rId1" Type="http://schemas.openxmlformats.org/officeDocument/2006/relationships/tags" Target="../tags/tag2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Relationship Id="rId5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image" Target="../media/image11.jpeg"/><Relationship Id="rId4" Type="http://schemas.openxmlformats.org/officeDocument/2006/relationships/image" Target="../media/image24.jpeg"/><Relationship Id="rId1" Type="http://schemas.openxmlformats.org/officeDocument/2006/relationships/tags" Target="../tags/tag2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Relationship Id="rId5" Type="http://schemas.openxmlformats.org/officeDocument/2006/relationships/image" Target="../media/image30.jpe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image" Target="../media/image15.jpeg"/><Relationship Id="rId4" Type="http://schemas.openxmlformats.org/officeDocument/2006/relationships/image" Target="../media/image24.jpeg"/><Relationship Id="rId1" Type="http://schemas.openxmlformats.org/officeDocument/2006/relationships/tags" Target="../tags/tag2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Relationship Id="rId5" Type="http://schemas.openxmlformats.org/officeDocument/2006/relationships/image" Target="../media/image30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6.xml"/><Relationship Id="rId7" Type="http://schemas.openxmlformats.org/officeDocument/2006/relationships/image" Target="../media/image10.jpeg"/><Relationship Id="rId1" Type="http://schemas.openxmlformats.org/officeDocument/2006/relationships/tags" Target="../tags/tag28.xml"/><Relationship Id="rId2" Type="http://schemas.openxmlformats.org/officeDocument/2006/relationships/tags" Target="../tags/tag29.xml"/><Relationship Id="rId3" Type="http://schemas.openxmlformats.org/officeDocument/2006/relationships/tags" Target="../tags/tag30.xml"/><Relationship Id="rId6" Type="http://schemas.openxmlformats.org/officeDocument/2006/relationships/image" Target="../media/image31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7.xml"/><Relationship Id="rId7" Type="http://schemas.openxmlformats.org/officeDocument/2006/relationships/image" Target="../media/image11.jpeg"/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6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8.xml"/><Relationship Id="rId7" Type="http://schemas.openxmlformats.org/officeDocument/2006/relationships/image" Target="../media/image31.jpeg"/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6" Type="http://schemas.openxmlformats.org/officeDocument/2006/relationships/image" Target="../media/image15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9.xml"/><Relationship Id="rId7" Type="http://schemas.openxmlformats.org/officeDocument/2006/relationships/image" Target="../media/image17.jpeg"/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6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3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4" Type="http://schemas.openxmlformats.org/officeDocument/2006/relationships/slide" Target="slide9.xml"/><Relationship Id="rId5" Type="http://schemas.openxmlformats.org/officeDocument/2006/relationships/image" Target="../media/image32.jpeg"/><Relationship Id="rId7" Type="http://schemas.openxmlformats.org/officeDocument/2006/relationships/hyperlink" Target="http://www.ca.gr7math.com/" TargetMode="External"/><Relationship Id="rId1" Type="http://schemas.openxmlformats.org/officeDocument/2006/relationships/tags" Target="../tags/tag4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Relationship Id="rId6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grpSp>
        <p:nvGrpSpPr>
          <p:cNvPr id="2" name="Group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101" name="Picture 5" descr="CAM7 Spl-02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4" name="TextBox 3"/>
            <p:cNvSpPr txBox="1"/>
            <p:nvPr/>
          </p:nvSpPr>
          <p:spPr>
            <a:xfrm>
              <a:off x="4876800" y="5410200"/>
              <a:ext cx="4267200" cy="95410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Lesson 2-10</a:t>
              </a:r>
            </a:p>
            <a:p>
              <a:pPr algn="ctr"/>
              <a:r>
                <a:rPr lang="en-US" sz="2800" smtClean="0"/>
                <a:t>Scientific Notation</a:t>
              </a:r>
              <a:endParaRPr lang="en-US" sz="2800" dirty="0"/>
            </a:p>
          </p:txBody>
        </p:sp>
      </p:grp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299" name="Picture 15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9300" name="Picture 16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9302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75461" name="Oval 5"/>
          <p:cNvSpPr>
            <a:spLocks noChangeArrowheads="1"/>
          </p:cNvSpPr>
          <p:nvPr/>
        </p:nvSpPr>
        <p:spPr bwMode="auto">
          <a:xfrm>
            <a:off x="1015999" y="4437944"/>
            <a:ext cx="432506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39306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9307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9308" name="Picture 12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9309" name="Text Box 13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2-7)</a:t>
            </a:r>
          </a:p>
        </p:txBody>
      </p:sp>
      <p:pic>
        <p:nvPicPr>
          <p:cNvPr id="439310" name="Picture 14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1057275" y="2295525"/>
            <a:ext cx="2790825" cy="3600450"/>
            <a:chOff x="666" y="1446"/>
            <a:chExt cx="1758" cy="2268"/>
          </a:xfrm>
        </p:grpSpPr>
        <p:sp>
          <p:nvSpPr>
            <p:cNvPr id="439313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66" y="1590"/>
              <a:ext cx="1758" cy="2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A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B.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C.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r>
                <a:rPr lang="pt-BR" sz="2400" dirty="0">
                  <a:solidFill>
                    <a:schemeClr val="tx1"/>
                  </a:solidFill>
                  <a:sym typeface="Symbol" pitchFamily="-112" charset="2"/>
                </a:rPr>
                <a:t>12</a:t>
              </a:r>
              <a:endParaRPr lang="pt-BR" dirty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D.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r>
                <a:rPr lang="pt-BR" sz="2400" dirty="0">
                  <a:solidFill>
                    <a:schemeClr val="tx1"/>
                  </a:solidFill>
                  <a:sym typeface="Symbol" pitchFamily="-112" charset="2"/>
                </a:rPr>
                <a:t>36</a:t>
              </a:r>
              <a:endParaRPr lang="pt-BR" dirty="0">
                <a:solidFill>
                  <a:schemeClr val="tx1"/>
                </a:solidFill>
                <a:sym typeface="Symbol" pitchFamily="-112" charset="2"/>
              </a:endParaRPr>
            </a:p>
          </p:txBody>
        </p:sp>
        <p:pic>
          <p:nvPicPr>
            <p:cNvPr id="439314" name="Picture 18" descr="ch2_5mc_39"/>
            <p:cNvPicPr>
              <a:picLocks noChangeAspect="1" noChangeArrowheads="1"/>
            </p:cNvPicPr>
            <p:nvPr/>
          </p:nvPicPr>
          <p:blipFill>
            <a:blip r:embed="rId12"/>
            <a:srcRect t="23988" r="90343" b="47696"/>
            <a:stretch>
              <a:fillRect/>
            </a:stretch>
          </p:blipFill>
          <p:spPr bwMode="auto">
            <a:xfrm>
              <a:off x="1026" y="1446"/>
              <a:ext cx="372" cy="6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9315" name="Picture 19" descr="ch2_5mc_39"/>
            <p:cNvPicPr>
              <a:picLocks noChangeAspect="1" noChangeArrowheads="1"/>
            </p:cNvPicPr>
            <p:nvPr/>
          </p:nvPicPr>
          <p:blipFill>
            <a:blip r:embed="rId12"/>
            <a:srcRect t="51364" r="90343" b="24271"/>
            <a:stretch>
              <a:fillRect/>
            </a:stretch>
          </p:blipFill>
          <p:spPr bwMode="auto">
            <a:xfrm>
              <a:off x="1026" y="2106"/>
              <a:ext cx="372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75480" name="Picture 24" descr="ch2_5mc_39"/>
          <p:cNvPicPr>
            <a:picLocks noChangeAspect="1" noChangeArrowheads="1"/>
          </p:cNvPicPr>
          <p:nvPr/>
        </p:nvPicPr>
        <p:blipFill>
          <a:blip r:embed="rId13"/>
          <a:srcRect b="75829"/>
          <a:stretch>
            <a:fillRect/>
          </a:stretch>
        </p:blipFill>
        <p:spPr bwMode="auto">
          <a:xfrm>
            <a:off x="1085850" y="1462088"/>
            <a:ext cx="5832475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8" descr="Example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73088" y="16383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5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75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6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347" name="Picture 15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1348" name="Picture 16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1349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76485" name="Oval 5"/>
          <p:cNvSpPr>
            <a:spLocks noChangeArrowheads="1"/>
          </p:cNvSpPr>
          <p:nvPr/>
        </p:nvSpPr>
        <p:spPr bwMode="auto">
          <a:xfrm>
            <a:off x="1066977" y="3423003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486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400300"/>
            <a:ext cx="27908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120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22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–22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D.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–120</a:t>
            </a:r>
          </a:p>
        </p:txBody>
      </p:sp>
      <p:sp>
        <p:nvSpPr>
          <p:cNvPr id="276487" name="TPQuestion"/>
          <p:cNvSpPr>
            <a:spLocks noChangeArrowheads="1"/>
          </p:cNvSpPr>
          <p:nvPr/>
        </p:nvSpPr>
        <p:spPr bwMode="auto">
          <a:xfrm>
            <a:off x="685800" y="1600200"/>
            <a:ext cx="8020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71500" indent="-228600" algn="l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</a:rPr>
              <a:t>Solve –49 – </a:t>
            </a:r>
            <a:r>
              <a:rPr lang="en-US" sz="2400" b="1" i="1" dirty="0" err="1">
                <a:solidFill>
                  <a:srgbClr val="00539D"/>
                </a:solidFill>
              </a:rPr>
              <a:t>d</a:t>
            </a:r>
            <a:r>
              <a:rPr lang="en-US" sz="2400" b="1" dirty="0">
                <a:solidFill>
                  <a:srgbClr val="00539D"/>
                </a:solidFill>
              </a:rPr>
              <a:t> = –71. Then check your solution.</a:t>
            </a:r>
          </a:p>
        </p:txBody>
      </p:sp>
      <p:pic>
        <p:nvPicPr>
          <p:cNvPr id="441356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1357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1358" name="Picture 12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1359" name="Text Box 13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2-7)</a:t>
            </a:r>
          </a:p>
        </p:txBody>
      </p:sp>
      <p:pic>
        <p:nvPicPr>
          <p:cNvPr id="441360" name="Picture 14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8" descr="Example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73088" y="16383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6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6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76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5" grpId="0" animBg="1"/>
      <p:bldP spid="276486" grpId="0" autoUpdateAnimBg="0"/>
      <p:bldP spid="276487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491" name="Picture 16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7492" name="Picture 17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7493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79557" name="Oval 5"/>
          <p:cNvSpPr>
            <a:spLocks noChangeArrowheads="1"/>
          </p:cNvSpPr>
          <p:nvPr/>
        </p:nvSpPr>
        <p:spPr bwMode="auto">
          <a:xfrm>
            <a:off x="1038753" y="5065889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47498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7499" name="Picture 12" descr="Math NAV-FWD_DEAD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8180388" y="6465888"/>
            <a:ext cx="4619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7500" name="Picture 13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7501" name="Text Box 14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2-7)</a:t>
            </a:r>
          </a:p>
        </p:txBody>
      </p:sp>
      <p:pic>
        <p:nvPicPr>
          <p:cNvPr id="447502" name="Picture 15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047750" y="1627188"/>
            <a:ext cx="6572250" cy="1374775"/>
            <a:chOff x="660" y="1025"/>
            <a:chExt cx="4140" cy="866"/>
          </a:xfrm>
        </p:grpSpPr>
        <p:pic>
          <p:nvPicPr>
            <p:cNvPr id="447511" name="Picture 18" descr="ch2_5mc_41"/>
            <p:cNvPicPr>
              <a:picLocks noChangeAspect="1" noChangeArrowheads="1"/>
            </p:cNvPicPr>
            <p:nvPr/>
          </p:nvPicPr>
          <p:blipFill>
            <a:blip r:embed="rId12"/>
            <a:srcRect r="21138" b="80109"/>
            <a:stretch>
              <a:fillRect/>
            </a:stretch>
          </p:blipFill>
          <p:spPr bwMode="auto">
            <a:xfrm>
              <a:off x="681" y="1025"/>
              <a:ext cx="4119" cy="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7512" name="Picture 20" descr="ch2_5mc_41"/>
            <p:cNvPicPr>
              <a:picLocks noChangeAspect="1" noChangeArrowheads="1"/>
            </p:cNvPicPr>
            <p:nvPr/>
          </p:nvPicPr>
          <p:blipFill>
            <a:blip r:embed="rId12"/>
            <a:srcRect l="77943" b="80109"/>
            <a:stretch>
              <a:fillRect/>
            </a:stretch>
          </p:blipFill>
          <p:spPr bwMode="auto">
            <a:xfrm>
              <a:off x="660" y="1380"/>
              <a:ext cx="1152" cy="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79580" name="Picture 28" descr="CAStdPrac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14338" y="1231900"/>
            <a:ext cx="2017712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8" descr="Example3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08643" y="1784573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8" name="Group 27"/>
          <p:cNvGrpSpPr/>
          <p:nvPr/>
        </p:nvGrpSpPr>
        <p:grpSpPr>
          <a:xfrm>
            <a:off x="1066800" y="3048000"/>
            <a:ext cx="4167187" cy="3371850"/>
            <a:chOff x="1066800" y="3048000"/>
            <a:chExt cx="4167187" cy="3371850"/>
          </a:xfrm>
        </p:grpSpPr>
        <p:sp>
          <p:nvSpPr>
            <p:cNvPr id="447506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066800" y="3048000"/>
              <a:ext cx="2790825" cy="3371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sz="2400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dirty="0">
                  <a:solidFill>
                    <a:srgbClr val="00539D"/>
                  </a:solidFill>
                  <a:sym typeface="Symbol" pitchFamily="-112" charset="2"/>
                </a:rPr>
                <a:t>B.</a:t>
              </a:r>
              <a:r>
                <a:rPr lang="pt-BR" sz="2400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dirty="0">
                  <a:solidFill>
                    <a:srgbClr val="00539D"/>
                  </a:solidFill>
                  <a:sym typeface="Symbol" pitchFamily="-112" charset="2"/>
                </a:rPr>
                <a:t>C.</a:t>
              </a:r>
              <a:r>
                <a:rPr lang="pt-BR" sz="2400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dirty="0">
                  <a:solidFill>
                    <a:srgbClr val="00539D"/>
                  </a:solidFill>
                  <a:sym typeface="Symbol" pitchFamily="-112" charset="2"/>
                </a:rPr>
                <a:t>D.</a:t>
              </a:r>
              <a:r>
                <a:rPr lang="pt-BR" sz="2400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504950" y="3048000"/>
              <a:ext cx="37290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Multiply 11/5 by 19.8</a:t>
              </a:r>
              <a:endParaRPr lang="en-US" sz="24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504950" y="4038600"/>
              <a:ext cx="37290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Divide 11/5 by 19.8</a:t>
              </a:r>
              <a:endParaRPr lang="en-US" sz="24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504950" y="4800600"/>
              <a:ext cx="37290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Multiply 19.8 by 5/11</a:t>
              </a:r>
              <a:r>
                <a:rPr lang="en-US" sz="3600" dirty="0" smtClean="0"/>
                <a:t> </a:t>
              </a:r>
              <a:endParaRPr lang="en-US" sz="24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504950" y="5958185"/>
              <a:ext cx="37290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Divide 19.8 by 5/11</a:t>
              </a:r>
              <a:endParaRPr lang="en-US" sz="2400" dirty="0"/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9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79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55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731" name="Picture 15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7732" name="Picture 16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7733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300037" name="Oval 5"/>
          <p:cNvSpPr>
            <a:spLocks noChangeArrowheads="1"/>
          </p:cNvSpPr>
          <p:nvPr/>
        </p:nvSpPr>
        <p:spPr bwMode="auto">
          <a:xfrm>
            <a:off x="1100138" y="5614988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0038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641600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9</a:t>
            </a:r>
            <a:r>
              <a:rPr lang="pt-BR" sz="2400" b="1" i="1" dirty="0">
                <a:solidFill>
                  <a:schemeClr val="tx1"/>
                </a:solidFill>
                <a:sym typeface="Symbol" pitchFamily="-112" charset="2"/>
              </a:rPr>
              <a:t>c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9</a:t>
            </a:r>
            <a:r>
              <a:rPr lang="pt-BR" sz="2400" b="1" i="1" baseline="40000" dirty="0">
                <a:solidFill>
                  <a:schemeClr val="tx1"/>
                </a:solidFill>
                <a:sym typeface="Symbol" pitchFamily="-112" charset="2"/>
              </a:rPr>
              <a:t>c</a:t>
            </a:r>
            <a:endParaRPr lang="pt-BR" sz="2400" b="1" i="1" dirty="0">
              <a:solidFill>
                <a:schemeClr val="tx1"/>
              </a:solidFill>
              <a:sym typeface="Symbol" pitchFamily="-112" charset="2"/>
            </a:endParaRP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</a:t>
            </a:r>
            <a:r>
              <a:rPr lang="pt-BR" sz="2400" b="1" i="1" dirty="0">
                <a:solidFill>
                  <a:schemeClr val="tx1"/>
                </a:solidFill>
                <a:sym typeface="Symbol" pitchFamily="-112" charset="2"/>
              </a:rPr>
              <a:t>c</a:t>
            </a:r>
            <a:r>
              <a:rPr lang="pt-BR" sz="2400" b="1" baseline="40000" dirty="0">
                <a:solidFill>
                  <a:schemeClr val="tx1"/>
                </a:solidFill>
                <a:sym typeface="Symbol" pitchFamily="-112" charset="2"/>
              </a:rPr>
              <a:t>8</a:t>
            </a:r>
            <a:endParaRPr lang="pt-BR" sz="2400" b="1" dirty="0">
              <a:solidFill>
                <a:schemeClr val="tx1"/>
              </a:solidFill>
              <a:sym typeface="Symbol" pitchFamily="-112" charset="2"/>
            </a:endParaRP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D.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</a:t>
            </a:r>
            <a:r>
              <a:rPr lang="pt-BR" sz="2400" b="1" i="1" dirty="0">
                <a:solidFill>
                  <a:schemeClr val="tx1"/>
                </a:solidFill>
                <a:sym typeface="Symbol" pitchFamily="-112" charset="2"/>
              </a:rPr>
              <a:t>c</a:t>
            </a:r>
            <a:r>
              <a:rPr lang="pt-BR" sz="2400" b="1" baseline="40000" dirty="0">
                <a:solidFill>
                  <a:schemeClr val="tx1"/>
                </a:solidFill>
                <a:sym typeface="Symbol" pitchFamily="-112" charset="2"/>
              </a:rPr>
              <a:t>9</a:t>
            </a:r>
          </a:p>
        </p:txBody>
      </p:sp>
      <p:sp>
        <p:nvSpPr>
          <p:cNvPr id="300039" name="TPQuestion"/>
          <p:cNvSpPr>
            <a:spLocks noChangeArrowheads="1"/>
          </p:cNvSpPr>
          <p:nvPr/>
        </p:nvSpPr>
        <p:spPr bwMode="auto">
          <a:xfrm>
            <a:off x="685800" y="1657350"/>
            <a:ext cx="8229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</a:rPr>
              <a:t>Write the expression </a:t>
            </a:r>
            <a:r>
              <a:rPr lang="en-US" sz="2400" b="1" i="1" dirty="0" err="1">
                <a:solidFill>
                  <a:srgbClr val="00539D"/>
                </a:solidFill>
              </a:rPr>
              <a:t>c</a:t>
            </a:r>
            <a:r>
              <a:rPr lang="en-US" sz="2400" b="1" dirty="0">
                <a:solidFill>
                  <a:srgbClr val="00539D"/>
                </a:solidFill>
              </a:rPr>
              <a:t> ● </a:t>
            </a:r>
            <a:r>
              <a:rPr lang="en-US" sz="2400" b="1" i="1" dirty="0" err="1">
                <a:solidFill>
                  <a:srgbClr val="00539D"/>
                </a:solidFill>
              </a:rPr>
              <a:t>c</a:t>
            </a:r>
            <a:r>
              <a:rPr lang="en-US" sz="2400" b="1" dirty="0">
                <a:solidFill>
                  <a:srgbClr val="00539D"/>
                </a:solidFill>
              </a:rPr>
              <a:t> ● </a:t>
            </a:r>
            <a:r>
              <a:rPr lang="en-US" sz="2400" b="1" i="1" dirty="0" err="1">
                <a:solidFill>
                  <a:srgbClr val="00539D"/>
                </a:solidFill>
              </a:rPr>
              <a:t>c</a:t>
            </a:r>
            <a:r>
              <a:rPr lang="en-US" sz="2400" b="1" dirty="0">
                <a:solidFill>
                  <a:srgbClr val="00539D"/>
                </a:solidFill>
              </a:rPr>
              <a:t> ● </a:t>
            </a:r>
            <a:r>
              <a:rPr lang="en-US" sz="2400" b="1" i="1" dirty="0" err="1">
                <a:solidFill>
                  <a:srgbClr val="00539D"/>
                </a:solidFill>
              </a:rPr>
              <a:t>c</a:t>
            </a:r>
            <a:r>
              <a:rPr lang="en-US" sz="2400" b="1" dirty="0">
                <a:solidFill>
                  <a:srgbClr val="00539D"/>
                </a:solidFill>
              </a:rPr>
              <a:t> ● </a:t>
            </a:r>
            <a:r>
              <a:rPr lang="en-US" sz="2400" b="1" i="1" dirty="0" err="1">
                <a:solidFill>
                  <a:srgbClr val="00539D"/>
                </a:solidFill>
              </a:rPr>
              <a:t>c</a:t>
            </a:r>
            <a:r>
              <a:rPr lang="en-US" sz="2400" b="1" dirty="0">
                <a:solidFill>
                  <a:srgbClr val="00539D"/>
                </a:solidFill>
              </a:rPr>
              <a:t> ● </a:t>
            </a:r>
            <a:r>
              <a:rPr lang="en-US" sz="2400" b="1" i="1" dirty="0" err="1">
                <a:solidFill>
                  <a:srgbClr val="00539D"/>
                </a:solidFill>
              </a:rPr>
              <a:t>c</a:t>
            </a:r>
            <a:r>
              <a:rPr lang="en-US" sz="2400" b="1" dirty="0">
                <a:solidFill>
                  <a:srgbClr val="00539D"/>
                </a:solidFill>
              </a:rPr>
              <a:t> ● </a:t>
            </a:r>
            <a:r>
              <a:rPr lang="en-US" sz="2400" b="1" i="1" dirty="0" err="1">
                <a:solidFill>
                  <a:srgbClr val="00539D"/>
                </a:solidFill>
              </a:rPr>
              <a:t>c</a:t>
            </a:r>
            <a:r>
              <a:rPr lang="en-US" sz="2400" b="1" dirty="0">
                <a:solidFill>
                  <a:srgbClr val="00539D"/>
                </a:solidFill>
              </a:rPr>
              <a:t> ● </a:t>
            </a:r>
            <a:r>
              <a:rPr lang="en-US" sz="2400" b="1" i="1" dirty="0" err="1">
                <a:solidFill>
                  <a:srgbClr val="00539D"/>
                </a:solidFill>
              </a:rPr>
              <a:t>c</a:t>
            </a:r>
            <a:r>
              <a:rPr lang="en-US" sz="2400" b="1" dirty="0">
                <a:solidFill>
                  <a:srgbClr val="00539D"/>
                </a:solidFill>
              </a:rPr>
              <a:t> ● </a:t>
            </a:r>
            <a:r>
              <a:rPr lang="en-US" sz="2400" b="1" i="1" dirty="0" err="1">
                <a:solidFill>
                  <a:srgbClr val="00539D"/>
                </a:solidFill>
              </a:rPr>
              <a:t>c</a:t>
            </a:r>
            <a:r>
              <a:rPr lang="en-US" sz="2400" b="1" dirty="0">
                <a:solidFill>
                  <a:srgbClr val="00539D"/>
                </a:solidFill>
              </a:rPr>
              <a:t> using exponents.</a:t>
            </a:r>
          </a:p>
        </p:txBody>
      </p:sp>
      <p:pic>
        <p:nvPicPr>
          <p:cNvPr id="457740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7741" name="Picture 11" descr="Math NAV-BKD2DEAD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7742" name="Picture 12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7743" name="Text Box 13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2-9)</a:t>
            </a:r>
          </a:p>
        </p:txBody>
      </p:sp>
      <p:pic>
        <p:nvPicPr>
          <p:cNvPr id="457744" name="Picture 14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0" descr="Example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09600" y="1676400"/>
            <a:ext cx="457200" cy="457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0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0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00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037" grpId="0" animBg="1"/>
      <p:bldP spid="300038" grpId="0" autoUpdateAnimBg="0"/>
      <p:bldP spid="30003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827" name="Picture 15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828" name="Picture 16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1829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302085" name="Oval 5"/>
          <p:cNvSpPr>
            <a:spLocks noChangeArrowheads="1"/>
          </p:cNvSpPr>
          <p:nvPr/>
        </p:nvSpPr>
        <p:spPr bwMode="auto">
          <a:xfrm>
            <a:off x="1100138" y="4852988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61834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835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836" name="Picture 12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1837" name="Text Box 13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2-9)</a:t>
            </a:r>
          </a:p>
        </p:txBody>
      </p:sp>
      <p:pic>
        <p:nvPicPr>
          <p:cNvPr id="461838" name="Picture 14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2097" name="Picture 17" descr="2-10-3"/>
          <p:cNvPicPr>
            <a:picLocks noChangeAspect="1" noChangeArrowheads="1"/>
          </p:cNvPicPr>
          <p:nvPr/>
        </p:nvPicPr>
        <p:blipFill>
          <a:blip r:embed="rId12"/>
          <a:srcRect b="61772"/>
          <a:stretch>
            <a:fillRect/>
          </a:stretch>
        </p:blipFill>
        <p:spPr bwMode="auto">
          <a:xfrm>
            <a:off x="1076325" y="1485900"/>
            <a:ext cx="77152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1066800" y="2876550"/>
            <a:ext cx="2790825" cy="3371850"/>
            <a:chOff x="672" y="1764"/>
            <a:chExt cx="1758" cy="2124"/>
          </a:xfrm>
        </p:grpSpPr>
        <p:sp>
          <p:nvSpPr>
            <p:cNvPr id="461841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72" y="1764"/>
              <a:ext cx="1758" cy="2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sz="2400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r>
                <a:rPr lang="pt-BR" sz="2400" dirty="0">
                  <a:solidFill>
                    <a:schemeClr val="tx1"/>
                  </a:solidFill>
                  <a:sym typeface="Symbol" pitchFamily="-112" charset="2"/>
                </a:rPr>
                <a:t>(</a:t>
              </a:r>
              <a:r>
                <a:rPr lang="pt-BR" sz="2400" i="1" dirty="0">
                  <a:solidFill>
                    <a:schemeClr val="tx1"/>
                  </a:solidFill>
                  <a:sym typeface="Symbol" pitchFamily="-112" charset="2"/>
                </a:rPr>
                <a:t>y</a:t>
              </a:r>
              <a:r>
                <a:rPr lang="pt-BR" sz="2400" baseline="40000" dirty="0">
                  <a:solidFill>
                    <a:schemeClr val="tx1"/>
                  </a:solidFill>
                  <a:sym typeface="Symbol" pitchFamily="-112" charset="2"/>
                </a:rPr>
                <a:t>2</a:t>
              </a:r>
              <a:r>
                <a:rPr lang="pt-BR" sz="2400" dirty="0">
                  <a:solidFill>
                    <a:schemeClr val="tx1"/>
                  </a:solidFill>
                  <a:sym typeface="Symbol" pitchFamily="-112" charset="2"/>
                </a:rPr>
                <a:t>)(</a:t>
              </a:r>
              <a:r>
                <a:rPr lang="pt-BR" sz="2400" i="1" dirty="0">
                  <a:solidFill>
                    <a:schemeClr val="tx1"/>
                  </a:solidFill>
                  <a:sym typeface="Symbol" pitchFamily="-112" charset="2"/>
                </a:rPr>
                <a:t>x</a:t>
              </a:r>
              <a:r>
                <a:rPr lang="pt-BR" sz="2400" baseline="40000" dirty="0">
                  <a:solidFill>
                    <a:schemeClr val="tx1"/>
                  </a:solidFill>
                  <a:sym typeface="Symbol" pitchFamily="-112" charset="2"/>
                </a:rPr>
                <a:t>6</a:t>
              </a:r>
              <a:r>
                <a:rPr lang="pt-BR" sz="2400" dirty="0">
                  <a:solidFill>
                    <a:schemeClr val="tx1"/>
                  </a:solidFill>
                  <a:sym typeface="Symbol" pitchFamily="-112" charset="2"/>
                </a:rPr>
                <a:t>)</a:t>
              </a: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dirty="0">
                  <a:solidFill>
                    <a:srgbClr val="00539D"/>
                  </a:solidFill>
                  <a:sym typeface="Symbol" pitchFamily="-112" charset="2"/>
                </a:rPr>
                <a:t>B.</a:t>
              </a:r>
              <a:r>
                <a:rPr lang="pt-BR" sz="2400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sz="2400" dirty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dirty="0">
                  <a:solidFill>
                    <a:srgbClr val="00539D"/>
                  </a:solidFill>
                  <a:sym typeface="Symbol" pitchFamily="-112" charset="2"/>
                </a:rPr>
                <a:t>C.</a:t>
              </a:r>
              <a:r>
                <a:rPr lang="pt-BR" sz="2400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 dirty="0">
                  <a:solidFill>
                    <a:srgbClr val="00539D"/>
                  </a:solidFill>
                  <a:sym typeface="Symbol" pitchFamily="-112" charset="2"/>
                </a:rPr>
                <a:t>D.</a:t>
              </a:r>
              <a:r>
                <a:rPr lang="pt-BR" sz="2400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r>
                <a:rPr lang="pt-BR" sz="2400" dirty="0">
                  <a:solidFill>
                    <a:schemeClr val="tx1"/>
                  </a:solidFill>
                  <a:sym typeface="Symbol" pitchFamily="-112" charset="2"/>
                </a:rPr>
                <a:t>(</a:t>
              </a:r>
              <a:r>
                <a:rPr lang="pt-BR" sz="2400" i="1" dirty="0">
                  <a:solidFill>
                    <a:schemeClr val="tx1"/>
                  </a:solidFill>
                  <a:sym typeface="Symbol" pitchFamily="-112" charset="2"/>
                </a:rPr>
                <a:t>x</a:t>
              </a:r>
              <a:r>
                <a:rPr lang="pt-BR" sz="2400" baseline="40000" dirty="0">
                  <a:solidFill>
                    <a:schemeClr val="tx1"/>
                  </a:solidFill>
                  <a:sym typeface="Symbol" pitchFamily="-112" charset="2"/>
                </a:rPr>
                <a:t>7</a:t>
              </a:r>
              <a:r>
                <a:rPr lang="pt-BR" sz="2400" dirty="0">
                  <a:solidFill>
                    <a:schemeClr val="tx1"/>
                  </a:solidFill>
                  <a:sym typeface="Symbol" pitchFamily="-112" charset="2"/>
                </a:rPr>
                <a:t>)(</a:t>
              </a:r>
              <a:r>
                <a:rPr lang="pt-BR" sz="2400" i="1" dirty="0">
                  <a:solidFill>
                    <a:schemeClr val="tx1"/>
                  </a:solidFill>
                  <a:sym typeface="Symbol" pitchFamily="-112" charset="2"/>
                </a:rPr>
                <a:t>y</a:t>
              </a:r>
              <a:r>
                <a:rPr lang="pt-BR" sz="2400" baseline="40000" dirty="0">
                  <a:solidFill>
                    <a:schemeClr val="tx1"/>
                  </a:solidFill>
                  <a:sym typeface="Symbol" pitchFamily="-112" charset="2"/>
                </a:rPr>
                <a:t>2</a:t>
              </a:r>
              <a:r>
                <a:rPr lang="pt-BR" sz="2400" dirty="0">
                  <a:solidFill>
                    <a:schemeClr val="tx1"/>
                  </a:solidFill>
                  <a:sym typeface="Symbol" pitchFamily="-112" charset="2"/>
                </a:rPr>
                <a:t>)</a:t>
              </a:r>
            </a:p>
          </p:txBody>
        </p:sp>
        <p:pic>
          <p:nvPicPr>
            <p:cNvPr id="461842" name="Picture 18" descr="2-10-3"/>
            <p:cNvPicPr>
              <a:picLocks noChangeAspect="1" noChangeArrowheads="1"/>
            </p:cNvPicPr>
            <p:nvPr/>
          </p:nvPicPr>
          <p:blipFill>
            <a:blip r:embed="rId12"/>
            <a:srcRect t="40617" r="82222" b="30711"/>
            <a:stretch>
              <a:fillRect/>
            </a:stretch>
          </p:blipFill>
          <p:spPr bwMode="auto">
            <a:xfrm>
              <a:off x="1050" y="2790"/>
              <a:ext cx="864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1843" name="Picture 19" descr="2-10-3"/>
            <p:cNvPicPr>
              <a:picLocks noChangeAspect="1" noChangeArrowheads="1"/>
            </p:cNvPicPr>
            <p:nvPr/>
          </p:nvPicPr>
          <p:blipFill>
            <a:blip r:embed="rId12"/>
            <a:srcRect t="69289" r="82222"/>
            <a:stretch>
              <a:fillRect/>
            </a:stretch>
          </p:blipFill>
          <p:spPr bwMode="auto">
            <a:xfrm>
              <a:off x="1050" y="2154"/>
              <a:ext cx="864" cy="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7" name="Picture 9" descr="Example5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19125" y="1676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2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0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08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923" name="Picture 15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5924" name="Picture 16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5926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304133" name="Oval 5"/>
          <p:cNvSpPr>
            <a:spLocks noChangeArrowheads="1"/>
          </p:cNvSpPr>
          <p:nvPr/>
        </p:nvSpPr>
        <p:spPr bwMode="auto">
          <a:xfrm>
            <a:off x="1100138" y="240030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4135" name="TPQuestion"/>
          <p:cNvSpPr>
            <a:spLocks noChangeArrowheads="1"/>
          </p:cNvSpPr>
          <p:nvPr/>
        </p:nvSpPr>
        <p:spPr bwMode="auto">
          <a:xfrm>
            <a:off x="685800" y="1657350"/>
            <a:ext cx="792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algn="l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</a:rPr>
              <a:t>Evaluate 6</a:t>
            </a:r>
            <a:r>
              <a:rPr lang="en-US" sz="2400" b="1" baseline="40000" dirty="0">
                <a:solidFill>
                  <a:srgbClr val="00539D"/>
                </a:solidFill>
              </a:rPr>
              <a:t>(–3)</a:t>
            </a:r>
            <a:r>
              <a:rPr lang="en-US" sz="2400" b="1" dirty="0">
                <a:solidFill>
                  <a:srgbClr val="00539D"/>
                </a:solidFill>
              </a:rPr>
              <a:t>.</a:t>
            </a:r>
          </a:p>
        </p:txBody>
      </p:sp>
      <p:pic>
        <p:nvPicPr>
          <p:cNvPr id="465931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5932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5933" name="Picture 12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5934" name="Text Box 13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2-9)</a:t>
            </a:r>
          </a:p>
        </p:txBody>
      </p:sp>
      <p:pic>
        <p:nvPicPr>
          <p:cNvPr id="465935" name="Picture 14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1066800" y="2276475"/>
            <a:ext cx="2790825" cy="3495675"/>
            <a:chOff x="672" y="1434"/>
            <a:chExt cx="1758" cy="2202"/>
          </a:xfrm>
        </p:grpSpPr>
        <p:sp>
          <p:nvSpPr>
            <p:cNvPr id="465937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72" y="1512"/>
              <a:ext cx="1758" cy="2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3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3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r>
                <a:rPr lang="pt-BR" sz="2400" dirty="0">
                  <a:solidFill>
                    <a:schemeClr val="tx1"/>
                  </a:solidFill>
                  <a:sym typeface="Symbol" pitchFamily="-112" charset="2"/>
                </a:rPr>
                <a:t>36</a:t>
              </a:r>
              <a:endParaRPr lang="pt-BR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r>
                <a:rPr lang="pt-BR" sz="2400" dirty="0">
                  <a:solidFill>
                    <a:schemeClr val="tx1"/>
                  </a:solidFill>
                  <a:sym typeface="Symbol" pitchFamily="-112" charset="2"/>
                </a:rPr>
                <a:t>216</a:t>
              </a:r>
              <a:endParaRPr lang="pt-BR" dirty="0">
                <a:solidFill>
                  <a:schemeClr val="tx1"/>
                </a:solidFill>
                <a:sym typeface="Symbol" pitchFamily="-112" charset="2"/>
              </a:endParaRPr>
            </a:p>
          </p:txBody>
        </p:sp>
        <p:pic>
          <p:nvPicPr>
            <p:cNvPr id="465938" name="Picture 17" descr="ch2_5mc_43"/>
            <p:cNvPicPr>
              <a:picLocks noChangeAspect="1" noChangeArrowheads="1"/>
            </p:cNvPicPr>
            <p:nvPr/>
          </p:nvPicPr>
          <p:blipFill>
            <a:blip r:embed="rId12"/>
            <a:srcRect b="48235"/>
            <a:stretch>
              <a:fillRect/>
            </a:stretch>
          </p:blipFill>
          <p:spPr bwMode="auto">
            <a:xfrm>
              <a:off x="1026" y="1434"/>
              <a:ext cx="415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5939" name="Picture 18" descr="ch2_5mc_43"/>
            <p:cNvPicPr>
              <a:picLocks noChangeAspect="1" noChangeArrowheads="1"/>
            </p:cNvPicPr>
            <p:nvPr/>
          </p:nvPicPr>
          <p:blipFill>
            <a:blip r:embed="rId12"/>
            <a:srcRect t="50000"/>
            <a:stretch>
              <a:fillRect/>
            </a:stretch>
          </p:blipFill>
          <p:spPr bwMode="auto">
            <a:xfrm>
              <a:off x="1026" y="2022"/>
              <a:ext cx="415" cy="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7" name="Picture 10" descr="Example6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09600" y="165735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4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04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133" grpId="0" animBg="1"/>
      <p:bldP spid="304135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3" name="Picture 3" descr="Vocab 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04900" y="2670175"/>
            <a:ext cx="3529013" cy="511175"/>
          </a:xfrm>
          <a:prstGeom prst="rect">
            <a:avLst/>
          </a:prstGeom>
          <a:noFill/>
        </p:spPr>
      </p:pic>
      <p:sp>
        <p:nvSpPr>
          <p:cNvPr id="281604" name="Rectangle 4"/>
          <p:cNvSpPr>
            <a:spLocks noChangeArrowheads="1"/>
          </p:cNvSpPr>
          <p:nvPr/>
        </p:nvSpPr>
        <p:spPr bwMode="auto">
          <a:xfrm>
            <a:off x="1057275" y="3316287"/>
            <a:ext cx="38195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1313" algn="l"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scientific notation</a:t>
            </a:r>
          </a:p>
        </p:txBody>
      </p:sp>
      <p:pic>
        <p:nvPicPr>
          <p:cNvPr id="281605" name="Picture 5" descr="Main Idea Head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00138" y="842963"/>
            <a:ext cx="3529012" cy="511175"/>
          </a:xfrm>
          <a:prstGeom prst="rect">
            <a:avLst/>
          </a:prstGeom>
          <a:noFill/>
        </p:spPr>
      </p:pic>
      <p:sp>
        <p:nvSpPr>
          <p:cNvPr id="281607" name="Rectangle 7"/>
          <p:cNvSpPr>
            <a:spLocks noChangeArrowheads="1"/>
          </p:cNvSpPr>
          <p:nvPr/>
        </p:nvSpPr>
        <p:spPr bwMode="auto">
          <a:xfrm>
            <a:off x="1057275" y="1500188"/>
            <a:ext cx="75533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algn="l"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Express numbers in scientific notation.</a:t>
            </a:r>
          </a:p>
        </p:txBody>
      </p:sp>
      <p:pic>
        <p:nvPicPr>
          <p:cNvPr id="281609" name="Picture 9" descr="LH_2-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10" name="Action Button: Forward or Next 9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ction Button: Back or Previous 10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1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81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1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1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04" grpId="0" autoUpdateAnimBg="0"/>
      <p:bldP spid="281607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8" name="Rectangle 4"/>
          <p:cNvSpPr>
            <a:spLocks noChangeArrowheads="1"/>
          </p:cNvSpPr>
          <p:nvPr/>
        </p:nvSpPr>
        <p:spPr bwMode="auto">
          <a:xfrm>
            <a:off x="1057275" y="2762072"/>
            <a:ext cx="7705725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sz="2400" b="1" dirty="0"/>
              <a:t>Standard 7NS1.1</a:t>
            </a:r>
            <a:r>
              <a:rPr lang="en-US" sz="2400" b="1" dirty="0">
                <a:solidFill>
                  <a:srgbClr val="FF0000"/>
                </a:solidFill>
              </a:rPr>
              <a:t>  </a:t>
            </a:r>
            <a:r>
              <a:rPr lang="en-US" sz="2400" b="1" dirty="0">
                <a:solidFill>
                  <a:srgbClr val="00539D"/>
                </a:solidFill>
              </a:rPr>
              <a:t>Read, write, and compare rational numbers in scientific notation (positive and negative  powers of 10), </a:t>
            </a:r>
            <a:r>
              <a:rPr lang="en-US" sz="2400" dirty="0">
                <a:solidFill>
                  <a:srgbClr val="000000"/>
                </a:solidFill>
              </a:rPr>
              <a:t>compare rational numbers in general.</a:t>
            </a:r>
          </a:p>
        </p:txBody>
      </p:sp>
      <p:pic>
        <p:nvPicPr>
          <p:cNvPr id="282630" name="Picture 6" descr="LH_2-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282631" name="Picture 7" descr="CA STDS ICO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7763" y="1285875"/>
            <a:ext cx="4378325" cy="695325"/>
          </a:xfrm>
          <a:prstGeom prst="rect">
            <a:avLst/>
          </a:prstGeom>
          <a:noFill/>
        </p:spPr>
      </p:pic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ym Flo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82" y="58336"/>
            <a:ext cx="9045575" cy="6858000"/>
          </a:xfrm>
          <a:prstGeom prst="rect">
            <a:avLst/>
          </a:prstGeom>
        </p:spPr>
      </p:pic>
      <p:sp>
        <p:nvSpPr>
          <p:cNvPr id="3" name="Action Button: Forward or Next 2">
            <a:hlinkClick r:id="" action="ppaction://hlinkshowjump?jump=nextslide" highlightClick="1"/>
          </p:cNvPr>
          <p:cNvSpPr/>
          <p:nvPr/>
        </p:nvSpPr>
        <p:spPr>
          <a:xfrm>
            <a:off x="8839200" y="6400800"/>
            <a:ext cx="3048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Back or Previous 3">
            <a:hlinkClick r:id="" action="ppaction://hlinkshowjump?jump=previousslide" highlightClick="1"/>
          </p:cNvPr>
          <p:cNvSpPr/>
          <p:nvPr/>
        </p:nvSpPr>
        <p:spPr>
          <a:xfrm>
            <a:off x="8534400" y="6400800"/>
            <a:ext cx="3048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63000">
              <a:srgbClr val="008000"/>
            </a:gs>
            <a:gs pos="100000">
              <a:srgbClr val="FFFF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439650"/>
            <a:ext cx="838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solidFill>
                  <a:srgbClr val="FFFF00"/>
                </a:solidFill>
                <a:latin typeface="Engravers MT"/>
                <a:cs typeface="Engravers MT"/>
              </a:rPr>
              <a:t>Presents</a:t>
            </a:r>
            <a:endParaRPr lang="en-US" sz="8800" dirty="0">
              <a:solidFill>
                <a:srgbClr val="FFFF00"/>
              </a:solidFill>
              <a:latin typeface="Engravers MT"/>
              <a:cs typeface="Engravers MT"/>
            </a:endParaRPr>
          </a:p>
        </p:txBody>
      </p:sp>
      <p:sp>
        <p:nvSpPr>
          <p:cNvPr id="3" name="Action Button: Forward or Next 2">
            <a:hlinkClick r:id="" action="ppaction://hlinkshowjump?jump=nextslide" highlightClick="1"/>
          </p:cNvPr>
          <p:cNvSpPr/>
          <p:nvPr/>
        </p:nvSpPr>
        <p:spPr>
          <a:xfrm>
            <a:off x="8839200" y="6324600"/>
            <a:ext cx="3048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Back or Previous 4">
            <a:hlinkClick r:id="" action="ppaction://hlinkshowjump?jump=previousslide" highlightClick="1"/>
          </p:cNvPr>
          <p:cNvSpPr/>
          <p:nvPr/>
        </p:nvSpPr>
        <p:spPr>
          <a:xfrm>
            <a:off x="8534400" y="6324600"/>
            <a:ext cx="3048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 shadeToTitle="1">
        <a:gradFill flip="none" rotWithShape="1">
          <a:gsLst>
            <a:gs pos="59000">
              <a:schemeClr val="bg2">
                <a:lumMod val="50000"/>
              </a:schemeClr>
            </a:gs>
            <a:gs pos="100000">
              <a:srgbClr val="FFFF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  <a:effectLst>
            <a:outerShdw dist="266700" dir="2700000" algn="tl" rotWithShape="0">
              <a:srgbClr val="000000">
                <a:alpha val="43000"/>
              </a:srgbClr>
            </a:outerShdw>
            <a:softEdge rad="317500"/>
          </a:effectLst>
          <a:scene3d>
            <a:camera prst="obliqueTopLeft"/>
            <a:lightRig rig="threePt" dir="t"/>
          </a:scene3d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r>
              <a:rPr lang="en-US" sz="11500" dirty="0" smtClean="0">
                <a:ln>
                  <a:solidFill>
                    <a:schemeClr val="tx1"/>
                  </a:solidFill>
                </a:ln>
                <a:solidFill>
                  <a:schemeClr val="accent6"/>
                </a:solidFill>
                <a:latin typeface="Bauhaus 93"/>
                <a:cs typeface="Bauhaus 93"/>
              </a:rPr>
              <a:t>A Watch</a:t>
            </a:r>
            <a:br>
              <a:rPr lang="en-US" sz="11500" dirty="0" smtClean="0">
                <a:ln>
                  <a:solidFill>
                    <a:schemeClr val="tx1"/>
                  </a:solidFill>
                </a:ln>
                <a:solidFill>
                  <a:schemeClr val="accent6"/>
                </a:solidFill>
                <a:latin typeface="Bauhaus 93"/>
                <a:cs typeface="Bauhaus 93"/>
              </a:rPr>
            </a:br>
            <a:r>
              <a:rPr lang="en-US" sz="11500" dirty="0" smtClean="0">
                <a:ln>
                  <a:solidFill>
                    <a:schemeClr val="tx1"/>
                  </a:solidFill>
                </a:ln>
                <a:solidFill>
                  <a:schemeClr val="accent6"/>
                </a:solidFill>
                <a:latin typeface="Bauhaus 93"/>
                <a:cs typeface="Bauhaus 93"/>
              </a:rPr>
              <a:t>and</a:t>
            </a:r>
            <a:br>
              <a:rPr lang="en-US" sz="11500" dirty="0" smtClean="0">
                <a:ln>
                  <a:solidFill>
                    <a:schemeClr val="tx1"/>
                  </a:solidFill>
                </a:ln>
                <a:solidFill>
                  <a:schemeClr val="accent6"/>
                </a:solidFill>
                <a:latin typeface="Bauhaus 93"/>
                <a:cs typeface="Bauhaus 93"/>
              </a:rPr>
            </a:br>
            <a:r>
              <a:rPr lang="en-US" sz="11500" dirty="0" smtClean="0">
                <a:ln>
                  <a:solidFill>
                    <a:schemeClr val="tx1"/>
                  </a:solidFill>
                </a:ln>
                <a:solidFill>
                  <a:schemeClr val="accent6"/>
                </a:solidFill>
                <a:latin typeface="Bauhaus 93"/>
                <a:cs typeface="Bauhaus 93"/>
              </a:rPr>
              <a:t>Discover!</a:t>
            </a:r>
            <a:endParaRPr lang="en-US" sz="11500" dirty="0">
              <a:ln>
                <a:solidFill>
                  <a:schemeClr val="tx1"/>
                </a:solidFill>
              </a:ln>
              <a:solidFill>
                <a:schemeClr val="accent6"/>
              </a:solidFill>
              <a:latin typeface="Bauhaus 93"/>
              <a:cs typeface="Bauhaus 93"/>
            </a:endParaRPr>
          </a:p>
        </p:txBody>
      </p:sp>
      <p:sp>
        <p:nvSpPr>
          <p:cNvPr id="3" name="Action Button: Forward or Next 2">
            <a:hlinkClick r:id="" action="ppaction://hlinkshowjump?jump=nextslide" highlightClick="1"/>
          </p:cNvPr>
          <p:cNvSpPr/>
          <p:nvPr/>
        </p:nvSpPr>
        <p:spPr>
          <a:xfrm>
            <a:off x="8839200" y="6324600"/>
            <a:ext cx="3048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Back or Previous 3">
            <a:hlinkClick r:id="" action="ppaction://hlinkshowjump?jump=previousslide" highlightClick="1"/>
          </p:cNvPr>
          <p:cNvSpPr/>
          <p:nvPr/>
        </p:nvSpPr>
        <p:spPr>
          <a:xfrm>
            <a:off x="8534400" y="6324600"/>
            <a:ext cx="3048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80000">
              <a:srgbClr val="FFFF00"/>
            </a:gs>
            <a:gs pos="100000">
              <a:srgbClr val="FFFF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86800" cy="1630362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ln>
                  <a:solidFill>
                    <a:srgbClr val="FF0000"/>
                  </a:solidFill>
                </a:ln>
              </a:rPr>
              <a:t>Carefully  evaluate  what  is  happening here with the </a:t>
            </a:r>
            <a:r>
              <a:rPr lang="en-US" u="sng" dirty="0" smtClean="0">
                <a:ln>
                  <a:solidFill>
                    <a:srgbClr val="FF0000"/>
                  </a:solidFill>
                </a:ln>
              </a:rPr>
              <a:t>location of the decimal </a:t>
            </a:r>
            <a:r>
              <a:rPr lang="en-US" dirty="0" smtClean="0">
                <a:ln>
                  <a:solidFill>
                    <a:srgbClr val="FF0000"/>
                  </a:solidFill>
                </a:ln>
              </a:rPr>
              <a:t>in each number.</a:t>
            </a:r>
            <a:endParaRPr lang="en-US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2395" y="4078069"/>
            <a:ext cx="5029200" cy="646331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5.34 </a:t>
            </a:r>
            <a:r>
              <a:rPr lang="en-US" sz="3600" dirty="0" err="1" smtClean="0"/>
              <a:t>x</a:t>
            </a:r>
            <a:r>
              <a:rPr lang="en-US" sz="3600" dirty="0" smtClean="0"/>
              <a:t> 10</a:t>
            </a:r>
            <a:r>
              <a:rPr lang="en-US" sz="3600" baseline="30000" dirty="0" smtClean="0"/>
              <a:t>4 </a:t>
            </a:r>
            <a:r>
              <a:rPr lang="en-US" sz="3600" dirty="0" smtClean="0"/>
              <a:t> = 53,400</a:t>
            </a:r>
            <a:endParaRPr lang="en-US" sz="3600" dirty="0"/>
          </a:p>
        </p:txBody>
      </p:sp>
      <p:sp>
        <p:nvSpPr>
          <p:cNvPr id="18" name="TextBox 17"/>
          <p:cNvSpPr txBox="1"/>
          <p:nvPr/>
        </p:nvSpPr>
        <p:spPr>
          <a:xfrm>
            <a:off x="533400" y="2435995"/>
            <a:ext cx="5029200" cy="646331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1.2 </a:t>
            </a:r>
            <a:r>
              <a:rPr lang="en-US" sz="3600" dirty="0" err="1" smtClean="0"/>
              <a:t>x</a:t>
            </a:r>
            <a:r>
              <a:rPr lang="en-US" sz="3600" dirty="0" smtClean="0"/>
              <a:t> 10</a:t>
            </a:r>
            <a:r>
              <a:rPr lang="en-US" sz="3600" baseline="30000" dirty="0" smtClean="0"/>
              <a:t>2 </a:t>
            </a:r>
            <a:r>
              <a:rPr lang="en-US" sz="3600" dirty="0" smtClean="0"/>
              <a:t> = 120</a:t>
            </a:r>
            <a:endParaRPr lang="en-US" sz="3600" dirty="0"/>
          </a:p>
        </p:txBody>
      </p:sp>
      <p:sp>
        <p:nvSpPr>
          <p:cNvPr id="22" name="TextBox 21"/>
          <p:cNvSpPr txBox="1"/>
          <p:nvPr/>
        </p:nvSpPr>
        <p:spPr>
          <a:xfrm>
            <a:off x="609600" y="5638800"/>
            <a:ext cx="5029200" cy="646331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3.97 </a:t>
            </a:r>
            <a:r>
              <a:rPr lang="en-US" sz="3600" dirty="0" err="1" smtClean="0"/>
              <a:t>x</a:t>
            </a:r>
            <a:r>
              <a:rPr lang="en-US" sz="3600" dirty="0" smtClean="0"/>
              <a:t> 10</a:t>
            </a:r>
            <a:r>
              <a:rPr lang="en-US" sz="3600" baseline="30000" dirty="0" smtClean="0"/>
              <a:t>6 </a:t>
            </a:r>
            <a:r>
              <a:rPr lang="en-US" sz="3600" dirty="0" smtClean="0"/>
              <a:t> = 3,970,000</a:t>
            </a:r>
            <a:endParaRPr lang="en-US" sz="3600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3733800" y="2777526"/>
            <a:ext cx="2133600" cy="15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  <a:effectLst>
            <a:outerShdw blurRad="31750" dist="190500" dir="5400000" sx="115000" sy="115000" rotWithShape="0">
              <a:srgbClr val="000000">
                <a:alpha val="3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495800" y="4482770"/>
            <a:ext cx="1371600" cy="15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  <a:effectLst>
            <a:outerShdw blurRad="31750" dist="190500" dir="5400000" sx="115000" sy="115000" rotWithShape="0">
              <a:srgbClr val="000000">
                <a:alpha val="3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5029200" y="5978743"/>
            <a:ext cx="838200" cy="15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  <a:effectLst>
            <a:outerShdw blurRad="31750" dist="190500" dir="5400000" sx="115000" sy="115000" rotWithShape="0">
              <a:srgbClr val="000000">
                <a:alpha val="3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019800" y="2477869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rush Script MT"/>
                <a:cs typeface="Brush Script MT"/>
              </a:rPr>
              <a:t>Think</a:t>
            </a:r>
            <a:r>
              <a:rPr lang="en-US" dirty="0" smtClean="0"/>
              <a:t>: How far did the decimal move &amp; in what direction?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6019800" y="41910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rush Script MT"/>
                <a:cs typeface="Brush Script MT"/>
              </a:rPr>
              <a:t>Think</a:t>
            </a:r>
            <a:r>
              <a:rPr lang="en-US" dirty="0" smtClean="0"/>
              <a:t>: How far did the decimal move &amp; in what direction?</a:t>
            </a:r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6019800" y="56388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rush Script MT"/>
                <a:cs typeface="Brush Script MT"/>
              </a:rPr>
              <a:t>Think</a:t>
            </a:r>
            <a:r>
              <a:rPr lang="en-US" dirty="0" smtClean="0"/>
              <a:t>: How far did the decimal move &amp; in what direction?</a:t>
            </a:r>
            <a:endParaRPr lang="en-US" dirty="0"/>
          </a:p>
        </p:txBody>
      </p:sp>
      <p:sp>
        <p:nvSpPr>
          <p:cNvPr id="12" name="Action Button: Forward or Next 11">
            <a:hlinkClick r:id="" action="ppaction://hlinkshowjump?jump=nextslide" highlightClick="1"/>
          </p:cNvPr>
          <p:cNvSpPr/>
          <p:nvPr/>
        </p:nvSpPr>
        <p:spPr>
          <a:xfrm>
            <a:off x="8839200" y="6324600"/>
            <a:ext cx="3048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Back or Previous 12">
            <a:hlinkClick r:id="" action="ppaction://hlinkshowjump?jump=previousslide" highlightClick="1"/>
          </p:cNvPr>
          <p:cNvSpPr/>
          <p:nvPr/>
        </p:nvSpPr>
        <p:spPr>
          <a:xfrm>
            <a:off x="8534400" y="6324600"/>
            <a:ext cx="3048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1"/>
      <p:bldP spid="18" grpId="1"/>
      <p:bldP spid="22" grpId="1"/>
      <p:bldP spid="31" grpId="0"/>
      <p:bldP spid="58" grpId="0"/>
      <p:bldP spid="6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717544"/>
            <a:ext cx="4295686" cy="3064256"/>
          </a:xfrm>
          <a:prstGeom prst="rect">
            <a:avLst/>
          </a:prstGeom>
          <a:solidFill>
            <a:schemeClr val="bg2">
              <a:lumMod val="25000"/>
            </a:schemeClr>
          </a:solidFill>
          <a:effectLst>
            <a:glow rad="101600">
              <a:schemeClr val="bg2">
                <a:lumMod val="50000"/>
                <a:alpha val="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  <a:softEdge rad="317500"/>
          </a:effectLst>
          <a:scene3d>
            <a:camera prst="orthographicFront">
              <a:rot lat="0" lon="0" rev="21299999"/>
            </a:camera>
            <a:lightRig rig="threePt" dir="t">
              <a:rot lat="0" lon="0" rev="240000"/>
            </a:lightRig>
          </a:scene3d>
          <a:sp3d/>
        </p:spPr>
      </p:pic>
      <p:grpSp>
        <p:nvGrpSpPr>
          <p:cNvPr id="2" name="Group 13"/>
          <p:cNvGrpSpPr/>
          <p:nvPr/>
        </p:nvGrpSpPr>
        <p:grpSpPr>
          <a:xfrm>
            <a:off x="76200" y="76200"/>
            <a:ext cx="9144000" cy="6303127"/>
            <a:chOff x="76200" y="76200"/>
            <a:chExt cx="9144000" cy="6303127"/>
          </a:xfrm>
        </p:grpSpPr>
        <p:sp>
          <p:nvSpPr>
            <p:cNvPr id="13" name="Cloud Callout 12"/>
            <p:cNvSpPr/>
            <p:nvPr/>
          </p:nvSpPr>
          <p:spPr>
            <a:xfrm>
              <a:off x="76200" y="76200"/>
              <a:ext cx="8991600" cy="3657600"/>
            </a:xfrm>
            <a:prstGeom prst="cloudCallout">
              <a:avLst>
                <a:gd name="adj1" fmla="val 27214"/>
                <a:gd name="adj2" fmla="val 72869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6200" y="1286470"/>
              <a:ext cx="9144000" cy="923330"/>
            </a:xfrm>
            <a:prstGeom prst="rect">
              <a:avLst/>
            </a:prstGeom>
            <a:noFill/>
            <a:effectLst>
              <a:outerShdw blurRad="127000" dist="38100" dir="2700000" algn="tl" rotWithShape="0">
                <a:srgbClr val="000000">
                  <a:alpha val="43000"/>
                </a:srgbClr>
              </a:outerShdw>
              <a:softEdge rad="6350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 smtClean="0">
                  <a:latin typeface="Bodoni SvtyTwo ITC TT-Book"/>
                  <a:cs typeface="Bodoni SvtyTwo ITC TT-Book"/>
                </a:rPr>
                <a:t>So what’s the rule for this one?</a:t>
              </a:r>
              <a:endParaRPr lang="en-US" sz="5400" dirty="0">
                <a:latin typeface="Bodoni SvtyTwo ITC TT-Book"/>
                <a:cs typeface="Bodoni SvtyTwo ITC TT-Book"/>
              </a:endParaRPr>
            </a:p>
          </p:txBody>
        </p:sp>
        <p:pic>
          <p:nvPicPr>
            <p:cNvPr id="6" name="Picture 5" descr="IMG_2960.jpg"/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137010" y="4725926"/>
              <a:ext cx="1321190" cy="1653401"/>
            </a:xfrm>
            <a:prstGeom prst="rect">
              <a:avLst/>
            </a:prstGeom>
          </p:spPr>
        </p:pic>
        <p:pic>
          <p:nvPicPr>
            <p:cNvPr id="7" name="Picture 6" descr="IMG_2925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5765306" y="4724400"/>
              <a:ext cx="1397494" cy="1654927"/>
            </a:xfrm>
            <a:prstGeom prst="rect">
              <a:avLst/>
            </a:prstGeom>
          </p:spPr>
        </p:pic>
      </p:grp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8839200" y="6324600"/>
            <a:ext cx="3048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8534400" y="6324600"/>
            <a:ext cx="3048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152400"/>
            <a:ext cx="792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effectLst>
                  <a:reflection blurRad="6350" stA="55000" endA="50" endPos="85000" dir="5400000" sy="-100000" algn="bl" rotWithShape="0"/>
                </a:effectLst>
                <a:latin typeface="Apple Chancery"/>
                <a:cs typeface="Apple Chancery"/>
              </a:rPr>
              <a:t>Rule</a:t>
            </a:r>
            <a:endParaRPr lang="en-US" sz="6000" dirty="0">
              <a:effectLst>
                <a:reflection blurRad="6350" stA="55000" endA="50" endPos="85000" dir="5400000" sy="-100000" algn="bl" rotWithShape="0"/>
              </a:effectLst>
              <a:latin typeface="Apple Chancery"/>
              <a:cs typeface="Apple Chancery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09800" y="1905000"/>
            <a:ext cx="5029200" cy="646331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5. 3 4  </a:t>
            </a:r>
            <a:r>
              <a:rPr lang="en-US" sz="3600" dirty="0" err="1" smtClean="0"/>
              <a:t>x</a:t>
            </a:r>
            <a:r>
              <a:rPr lang="en-US" sz="3600" dirty="0" smtClean="0"/>
              <a:t>  10</a:t>
            </a:r>
            <a:r>
              <a:rPr lang="en-US" sz="3600" baseline="30000" dirty="0" smtClean="0"/>
              <a:t>4 </a:t>
            </a:r>
            <a:r>
              <a:rPr lang="en-US" sz="3600" dirty="0" smtClean="0"/>
              <a:t> = 5 3, 4 0 0.</a:t>
            </a:r>
            <a:endParaRPr lang="en-US" sz="3600" dirty="0"/>
          </a:p>
        </p:txBody>
      </p:sp>
      <p:sp>
        <p:nvSpPr>
          <p:cNvPr id="18" name="TextBox 17"/>
          <p:cNvSpPr txBox="1"/>
          <p:nvPr/>
        </p:nvSpPr>
        <p:spPr>
          <a:xfrm>
            <a:off x="152400" y="2895600"/>
            <a:ext cx="8763000" cy="2800767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Baskerville Old Face"/>
                <a:cs typeface="Baskerville Old Face"/>
              </a:rPr>
              <a:t>This   is   a  (+)   exponent,   therefore move   the  decimal   point   as   many  places to the </a:t>
            </a:r>
            <a:r>
              <a:rPr lang="en-US" sz="4400" b="1" u="sng" dirty="0" smtClean="0">
                <a:latin typeface="Baskerville Old Face"/>
                <a:cs typeface="Baskerville Old Face"/>
              </a:rPr>
              <a:t>right </a:t>
            </a:r>
            <a:r>
              <a:rPr lang="en-US" sz="4400" b="1" dirty="0" smtClean="0">
                <a:latin typeface="Baskerville Old Face"/>
                <a:cs typeface="Baskerville Old Face"/>
              </a:rPr>
              <a:t>as the exponent tells you to.</a:t>
            </a:r>
            <a:endParaRPr lang="en-US" sz="4400" b="1" dirty="0">
              <a:latin typeface="Baskerville Old Face"/>
              <a:cs typeface="Baskerville Old Face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92902" y="5867400"/>
            <a:ext cx="8298698" cy="646331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smtClean="0">
                <a:latin typeface="Lucida Fax"/>
                <a:cs typeface="Lucida Fax"/>
              </a:rPr>
              <a:t>Remember to add as many 0’s as needed to get the decimal to the right spot.</a:t>
            </a:r>
            <a:endParaRPr lang="en-US" dirty="0"/>
          </a:p>
        </p:txBody>
      </p:sp>
      <p:sp>
        <p:nvSpPr>
          <p:cNvPr id="25" name="Curved Up Arrow 24"/>
          <p:cNvSpPr/>
          <p:nvPr/>
        </p:nvSpPr>
        <p:spPr>
          <a:xfrm>
            <a:off x="5379764" y="2551331"/>
            <a:ext cx="304800" cy="268069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Curved Up Arrow 29"/>
          <p:cNvSpPr/>
          <p:nvPr/>
        </p:nvSpPr>
        <p:spPr>
          <a:xfrm>
            <a:off x="5779759" y="2548926"/>
            <a:ext cx="304800" cy="268069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Curved Up Arrow 30"/>
          <p:cNvSpPr/>
          <p:nvPr/>
        </p:nvSpPr>
        <p:spPr>
          <a:xfrm>
            <a:off x="6130323" y="2541138"/>
            <a:ext cx="304800" cy="268069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Curved Up Arrow 31"/>
          <p:cNvSpPr/>
          <p:nvPr/>
        </p:nvSpPr>
        <p:spPr>
          <a:xfrm>
            <a:off x="6488441" y="2543543"/>
            <a:ext cx="304800" cy="268069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rot="10800000" flipV="1">
            <a:off x="4191000" y="5105400"/>
            <a:ext cx="762000" cy="7252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839200" y="6324600"/>
            <a:ext cx="3048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8534400" y="6324600"/>
            <a:ext cx="3048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  <p:bldP spid="18" grpId="0"/>
      <p:bldP spid="22" grpId="0"/>
      <p:bldP spid="25" grpId="0" animBg="1"/>
      <p:bldP spid="30" grpId="0" animBg="1"/>
      <p:bldP spid="31" grpId="0" animBg="1"/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80000">
              <a:srgbClr val="FFFF00"/>
            </a:gs>
            <a:gs pos="100000">
              <a:srgbClr val="FFFF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86800" cy="1630362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ln>
                  <a:solidFill>
                    <a:srgbClr val="FFFF00"/>
                  </a:solidFill>
                </a:ln>
              </a:rPr>
              <a:t>Carefully  evaluate  what  is  happening here with the </a:t>
            </a:r>
            <a:r>
              <a:rPr lang="en-US" u="sng" dirty="0" smtClean="0">
                <a:ln>
                  <a:solidFill>
                    <a:srgbClr val="FFFF00"/>
                  </a:solidFill>
                </a:ln>
              </a:rPr>
              <a:t>location of the decimal </a:t>
            </a:r>
            <a:r>
              <a:rPr lang="en-US" dirty="0" smtClean="0">
                <a:ln>
                  <a:solidFill>
                    <a:srgbClr val="FFFF00"/>
                  </a:solidFill>
                </a:ln>
              </a:rPr>
              <a:t>in each number.</a:t>
            </a:r>
            <a:endParaRPr lang="en-US" dirty="0">
              <a:ln>
                <a:solidFill>
                  <a:srgbClr val="FFFF00"/>
                </a:solidFill>
              </a:ln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2395" y="4038600"/>
            <a:ext cx="5029200" cy="646331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-53.4 </a:t>
            </a:r>
            <a:r>
              <a:rPr lang="en-US" sz="3600" dirty="0" err="1" smtClean="0"/>
              <a:t>x</a:t>
            </a:r>
            <a:r>
              <a:rPr lang="en-US" sz="3600" dirty="0" smtClean="0"/>
              <a:t> 10</a:t>
            </a:r>
            <a:r>
              <a:rPr lang="en-US" sz="3600" baseline="30000" dirty="0" smtClean="0"/>
              <a:t>4 </a:t>
            </a:r>
            <a:r>
              <a:rPr lang="en-US" sz="3600" dirty="0" smtClean="0"/>
              <a:t> = -534,000</a:t>
            </a:r>
            <a:endParaRPr lang="en-US" sz="3600" dirty="0"/>
          </a:p>
        </p:txBody>
      </p:sp>
      <p:sp>
        <p:nvSpPr>
          <p:cNvPr id="18" name="TextBox 17"/>
          <p:cNvSpPr txBox="1"/>
          <p:nvPr/>
        </p:nvSpPr>
        <p:spPr>
          <a:xfrm>
            <a:off x="533400" y="2435995"/>
            <a:ext cx="5029200" cy="646331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-3.27 </a:t>
            </a:r>
            <a:r>
              <a:rPr lang="en-US" sz="3600" dirty="0" err="1" smtClean="0"/>
              <a:t>x</a:t>
            </a:r>
            <a:r>
              <a:rPr lang="en-US" sz="3600" dirty="0" smtClean="0"/>
              <a:t> 10</a:t>
            </a:r>
            <a:r>
              <a:rPr lang="en-US" sz="3600" baseline="30000" dirty="0" smtClean="0"/>
              <a:t>2 </a:t>
            </a:r>
            <a:r>
              <a:rPr lang="en-US" sz="3600" dirty="0" smtClean="0"/>
              <a:t> = -327</a:t>
            </a:r>
            <a:endParaRPr lang="en-US" sz="3600" dirty="0"/>
          </a:p>
        </p:txBody>
      </p:sp>
      <p:sp>
        <p:nvSpPr>
          <p:cNvPr id="22" name="TextBox 21"/>
          <p:cNvSpPr txBox="1"/>
          <p:nvPr/>
        </p:nvSpPr>
        <p:spPr>
          <a:xfrm>
            <a:off x="533400" y="5638800"/>
            <a:ext cx="5029200" cy="646331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-35.7 </a:t>
            </a:r>
            <a:r>
              <a:rPr lang="en-US" sz="3600" dirty="0" err="1" smtClean="0"/>
              <a:t>x</a:t>
            </a:r>
            <a:r>
              <a:rPr lang="en-US" sz="3600" dirty="0" smtClean="0"/>
              <a:t> 10</a:t>
            </a:r>
            <a:r>
              <a:rPr lang="en-US" sz="3600" baseline="30000" dirty="0" smtClean="0"/>
              <a:t>6 </a:t>
            </a:r>
            <a:r>
              <a:rPr lang="en-US" sz="3600" dirty="0" smtClean="0"/>
              <a:t> = -35,700,000</a:t>
            </a:r>
            <a:endParaRPr lang="en-US" sz="3600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4038600" y="2780702"/>
            <a:ext cx="1828800" cy="15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  <a:effectLst>
            <a:outerShdw blurRad="31750" dist="190500" dir="5400000" sx="115000" sy="115000" rotWithShape="0">
              <a:srgbClr val="000000">
                <a:alpha val="3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953000" y="4444889"/>
            <a:ext cx="914400" cy="15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  <a:effectLst>
            <a:outerShdw blurRad="31750" dist="190500" dir="5400000" sx="115000" sy="115000" rotWithShape="0">
              <a:srgbClr val="000000">
                <a:alpha val="3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5410200" y="5980331"/>
            <a:ext cx="609600" cy="15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  <a:effectLst>
            <a:outerShdw blurRad="31750" dist="190500" dir="5400000" sx="115000" sy="115000" rotWithShape="0">
              <a:srgbClr val="000000">
                <a:alpha val="3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019800" y="2477869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rush Script MT"/>
                <a:cs typeface="Brush Script MT"/>
              </a:rPr>
              <a:t>Think</a:t>
            </a:r>
            <a:r>
              <a:rPr lang="en-US" dirty="0" smtClean="0"/>
              <a:t>: How far did the decimal move &amp; in what direction?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6019800" y="4151531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rush Script MT"/>
                <a:cs typeface="Brush Script MT"/>
              </a:rPr>
              <a:t>Think</a:t>
            </a:r>
            <a:r>
              <a:rPr lang="en-US" dirty="0" smtClean="0"/>
              <a:t>: How far did the decimal move &amp; in what direction?</a:t>
            </a:r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6019800" y="56388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rush Script MT"/>
                <a:cs typeface="Brush Script MT"/>
              </a:rPr>
              <a:t>Think</a:t>
            </a:r>
            <a:r>
              <a:rPr lang="en-US" dirty="0" smtClean="0"/>
              <a:t>: How far did the decimal move &amp; in what direction?</a:t>
            </a:r>
            <a:endParaRPr lang="en-US" dirty="0"/>
          </a:p>
        </p:txBody>
      </p:sp>
      <p:sp>
        <p:nvSpPr>
          <p:cNvPr id="12" name="Action Button: Forward or Next 11">
            <a:hlinkClick r:id="" action="ppaction://hlinkshowjump?jump=nextslide" highlightClick="1"/>
          </p:cNvPr>
          <p:cNvSpPr/>
          <p:nvPr/>
        </p:nvSpPr>
        <p:spPr>
          <a:xfrm>
            <a:off x="8839200" y="6324600"/>
            <a:ext cx="3048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Back or Previous 12">
            <a:hlinkClick r:id="" action="ppaction://hlinkshowjump?jump=previousslide" highlightClick="1"/>
          </p:cNvPr>
          <p:cNvSpPr/>
          <p:nvPr/>
        </p:nvSpPr>
        <p:spPr>
          <a:xfrm>
            <a:off x="8534400" y="6324600"/>
            <a:ext cx="3048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1"/>
      <p:bldP spid="18" grpId="1"/>
      <p:bldP spid="22" grpId="1"/>
      <p:bldP spid="31" grpId="0"/>
      <p:bldP spid="58" grpId="0"/>
      <p:bldP spid="6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717544"/>
            <a:ext cx="4295686" cy="3064256"/>
          </a:xfrm>
          <a:prstGeom prst="rect">
            <a:avLst/>
          </a:prstGeom>
          <a:solidFill>
            <a:schemeClr val="bg2">
              <a:lumMod val="25000"/>
            </a:schemeClr>
          </a:solidFill>
          <a:effectLst>
            <a:glow rad="101600">
              <a:schemeClr val="bg2">
                <a:lumMod val="50000"/>
                <a:alpha val="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  <a:softEdge rad="317500"/>
          </a:effectLst>
          <a:scene3d>
            <a:camera prst="orthographicFront">
              <a:rot lat="0" lon="0" rev="21299999"/>
            </a:camera>
            <a:lightRig rig="threePt" dir="t">
              <a:rot lat="0" lon="0" rev="240000"/>
            </a:lightRig>
          </a:scene3d>
          <a:sp3d/>
        </p:spPr>
      </p:pic>
      <p:grpSp>
        <p:nvGrpSpPr>
          <p:cNvPr id="2" name="Group 13"/>
          <p:cNvGrpSpPr/>
          <p:nvPr/>
        </p:nvGrpSpPr>
        <p:grpSpPr>
          <a:xfrm>
            <a:off x="76200" y="76200"/>
            <a:ext cx="9144000" cy="6303127"/>
            <a:chOff x="76200" y="76200"/>
            <a:chExt cx="9144000" cy="6303127"/>
          </a:xfrm>
        </p:grpSpPr>
        <p:sp>
          <p:nvSpPr>
            <p:cNvPr id="13" name="Cloud Callout 12"/>
            <p:cNvSpPr/>
            <p:nvPr/>
          </p:nvSpPr>
          <p:spPr>
            <a:xfrm>
              <a:off x="76200" y="76200"/>
              <a:ext cx="8991600" cy="3657600"/>
            </a:xfrm>
            <a:prstGeom prst="cloudCallout">
              <a:avLst>
                <a:gd name="adj1" fmla="val 27214"/>
                <a:gd name="adj2" fmla="val 72869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6200" y="1286470"/>
              <a:ext cx="9144000" cy="923330"/>
            </a:xfrm>
            <a:prstGeom prst="rect">
              <a:avLst/>
            </a:prstGeom>
            <a:noFill/>
            <a:effectLst>
              <a:outerShdw blurRad="127000" dist="38100" dir="2700000" algn="tl" rotWithShape="0">
                <a:srgbClr val="000000">
                  <a:alpha val="43000"/>
                </a:srgbClr>
              </a:outerShdw>
              <a:softEdge rad="6350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 smtClean="0">
                  <a:latin typeface="Bodoni SvtyTwo ITC TT-Book"/>
                  <a:cs typeface="Bodoni SvtyTwo ITC TT-Book"/>
                </a:rPr>
                <a:t>So what’s the rule for this one?</a:t>
              </a:r>
              <a:endParaRPr lang="en-US" sz="5400" dirty="0">
                <a:latin typeface="Bodoni SvtyTwo ITC TT-Book"/>
                <a:cs typeface="Bodoni SvtyTwo ITC TT-Book"/>
              </a:endParaRPr>
            </a:p>
          </p:txBody>
        </p:sp>
        <p:pic>
          <p:nvPicPr>
            <p:cNvPr id="6" name="Picture 5" descr="IMG_2960.jpg"/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137010" y="4725926"/>
              <a:ext cx="1321190" cy="1653401"/>
            </a:xfrm>
            <a:prstGeom prst="rect">
              <a:avLst/>
            </a:prstGeom>
          </p:spPr>
        </p:pic>
        <p:pic>
          <p:nvPicPr>
            <p:cNvPr id="7" name="Picture 6" descr="IMG_2925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5765306" y="4724400"/>
              <a:ext cx="1397494" cy="1654927"/>
            </a:xfrm>
            <a:prstGeom prst="rect">
              <a:avLst/>
            </a:prstGeom>
          </p:spPr>
        </p:pic>
      </p:grpSp>
      <p:sp>
        <p:nvSpPr>
          <p:cNvPr id="10" name="Action Button: Forward or Next 9">
            <a:hlinkClick r:id="" action="ppaction://hlinkshowjump?jump=nextslide" highlightClick="1"/>
          </p:cNvPr>
          <p:cNvSpPr/>
          <p:nvPr/>
        </p:nvSpPr>
        <p:spPr>
          <a:xfrm>
            <a:off x="8839200" y="6324600"/>
            <a:ext cx="3048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ction Button: Back or Previous 10">
            <a:hlinkClick r:id="" action="ppaction://hlinkshowjump?jump=previousslide" highlightClick="1"/>
          </p:cNvPr>
          <p:cNvSpPr/>
          <p:nvPr/>
        </p:nvSpPr>
        <p:spPr>
          <a:xfrm>
            <a:off x="8534400" y="6324600"/>
            <a:ext cx="3048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381000"/>
            <a:ext cx="792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effectLst>
                  <a:reflection blurRad="6350" stA="55000" endA="50" endPos="85000" dir="5400000" sy="-100000" algn="bl" rotWithShape="0"/>
                </a:effectLst>
                <a:latin typeface="Apple Chancery"/>
                <a:cs typeface="Apple Chancery"/>
              </a:rPr>
              <a:t>Rule</a:t>
            </a:r>
            <a:endParaRPr lang="en-US" sz="6000" dirty="0">
              <a:effectLst>
                <a:reflection blurRad="6350" stA="55000" endA="50" endPos="85000" dir="5400000" sy="-100000" algn="bl" rotWithShape="0"/>
              </a:effectLst>
              <a:latin typeface="Apple Chancery"/>
              <a:cs typeface="Apple Chancery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09600" y="5879068"/>
            <a:ext cx="7924800" cy="646331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smtClean="0">
                <a:latin typeface="Lucida Fax"/>
                <a:cs typeface="Lucida Fax"/>
              </a:rPr>
              <a:t>Remember to add as many 0’s as needed to get the decimal to the correct spot.</a:t>
            </a:r>
            <a:endParaRPr lang="en-US" dirty="0"/>
          </a:p>
        </p:txBody>
      </p:sp>
      <p:sp>
        <p:nvSpPr>
          <p:cNvPr id="25" name="Curved Up Arrow 24"/>
          <p:cNvSpPr/>
          <p:nvPr/>
        </p:nvSpPr>
        <p:spPr>
          <a:xfrm>
            <a:off x="6096000" y="2511862"/>
            <a:ext cx="304800" cy="268069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Curved Up Arrow 29"/>
          <p:cNvSpPr/>
          <p:nvPr/>
        </p:nvSpPr>
        <p:spPr>
          <a:xfrm>
            <a:off x="6495995" y="2509457"/>
            <a:ext cx="304800" cy="268069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05000" y="1981200"/>
            <a:ext cx="5486400" cy="646331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-3 2. 7  </a:t>
            </a:r>
            <a:r>
              <a:rPr lang="en-US" sz="3600" dirty="0" err="1" smtClean="0"/>
              <a:t>x</a:t>
            </a:r>
            <a:r>
              <a:rPr lang="en-US" sz="3600" dirty="0" smtClean="0"/>
              <a:t>  10</a:t>
            </a:r>
            <a:r>
              <a:rPr lang="en-US" sz="3600" baseline="30000" dirty="0" smtClean="0"/>
              <a:t>4 </a:t>
            </a:r>
            <a:r>
              <a:rPr lang="en-US" sz="3600" dirty="0" smtClean="0"/>
              <a:t> = -3 2 7, 0 0 0.</a:t>
            </a:r>
            <a:endParaRPr lang="en-US" sz="3600" dirty="0"/>
          </a:p>
        </p:txBody>
      </p:sp>
      <p:sp>
        <p:nvSpPr>
          <p:cNvPr id="14" name="Curved Up Arrow 13"/>
          <p:cNvSpPr/>
          <p:nvPr/>
        </p:nvSpPr>
        <p:spPr>
          <a:xfrm>
            <a:off x="6858000" y="2511862"/>
            <a:ext cx="304800" cy="268069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urved Up Arrow 14"/>
          <p:cNvSpPr/>
          <p:nvPr/>
        </p:nvSpPr>
        <p:spPr>
          <a:xfrm>
            <a:off x="5669236" y="2517005"/>
            <a:ext cx="304800" cy="268069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3008055"/>
            <a:ext cx="8763000" cy="2554545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Baskerville Old Face"/>
                <a:cs typeface="Baskerville Old Face"/>
              </a:rPr>
              <a:t>Though the integer is a (-), the exponent is a  (+).  Move  the  decimal  point  as  many places to the </a:t>
            </a:r>
            <a:r>
              <a:rPr lang="en-US" sz="4000" b="1" u="sng" dirty="0" smtClean="0">
                <a:latin typeface="Baskerville Old Face"/>
                <a:cs typeface="Baskerville Old Face"/>
              </a:rPr>
              <a:t>right </a:t>
            </a:r>
            <a:r>
              <a:rPr lang="en-US" sz="4000" b="1" dirty="0" smtClean="0">
                <a:latin typeface="Baskerville Old Face"/>
                <a:cs typeface="Baskerville Old Face"/>
              </a:rPr>
              <a:t>as the exponent tells you to.</a:t>
            </a:r>
            <a:endParaRPr lang="en-US" sz="4000" b="1" dirty="0">
              <a:latin typeface="Baskerville Old Face"/>
              <a:cs typeface="Baskerville Old Face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rot="16200000" flipH="1">
            <a:off x="3042166" y="5187434"/>
            <a:ext cx="849868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Action Button: Forward or Next 16">
            <a:hlinkClick r:id="" action="ppaction://hlinkshowjump?jump=nextslide" highlightClick="1"/>
          </p:cNvPr>
          <p:cNvSpPr/>
          <p:nvPr/>
        </p:nvSpPr>
        <p:spPr>
          <a:xfrm>
            <a:off x="8839200" y="6324600"/>
            <a:ext cx="3048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ction Button: Back or Previous 17">
            <a:hlinkClick r:id="" action="ppaction://hlinkshowjump?jump=previousslide" highlightClick="1"/>
          </p:cNvPr>
          <p:cNvSpPr/>
          <p:nvPr/>
        </p:nvSpPr>
        <p:spPr>
          <a:xfrm>
            <a:off x="8534400" y="6324600"/>
            <a:ext cx="3048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2" grpId="0"/>
      <p:bldP spid="25" grpId="0" animBg="1"/>
      <p:bldP spid="30" grpId="0" animBg="1"/>
      <p:bldP spid="11" grpId="0"/>
      <p:bldP spid="14" grpId="0" animBg="1"/>
      <p:bldP spid="15" grpId="0" animBg="1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395" name="Picture 3" descr="Example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315396" name="Picture 4" descr="EXAMPLEhea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</p:spPr>
      </p:pic>
      <p:sp>
        <p:nvSpPr>
          <p:cNvPr id="315397" name="Text Box 5"/>
          <p:cNvSpPr txBox="1">
            <a:spLocks noChangeArrowheads="1"/>
          </p:cNvSpPr>
          <p:nvPr/>
        </p:nvSpPr>
        <p:spPr bwMode="auto">
          <a:xfrm>
            <a:off x="2506663" y="715963"/>
            <a:ext cx="63325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/>
              <a:t>Express Numbers in Standard Form</a:t>
            </a:r>
          </a:p>
        </p:txBody>
      </p:sp>
      <p:sp>
        <p:nvSpPr>
          <p:cNvPr id="315398" name="Rectangle 6"/>
          <p:cNvSpPr>
            <a:spLocks noChangeArrowheads="1"/>
          </p:cNvSpPr>
          <p:nvPr/>
        </p:nvSpPr>
        <p:spPr bwMode="auto">
          <a:xfrm>
            <a:off x="876300" y="1503363"/>
            <a:ext cx="7705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sz="2400" b="1" dirty="0">
                <a:solidFill>
                  <a:srgbClr val="00539D"/>
                </a:solidFill>
              </a:rPr>
              <a:t>Write 9.62 × 10</a:t>
            </a:r>
            <a:r>
              <a:rPr lang="en-US" sz="2400" b="1" baseline="40000" dirty="0">
                <a:solidFill>
                  <a:srgbClr val="00539D"/>
                </a:solidFill>
              </a:rPr>
              <a:t>5</a:t>
            </a:r>
            <a:r>
              <a:rPr lang="en-US" sz="2400" b="1" dirty="0">
                <a:solidFill>
                  <a:srgbClr val="00539D"/>
                </a:solidFill>
              </a:rPr>
              <a:t> in standard form.</a:t>
            </a:r>
          </a:p>
        </p:txBody>
      </p:sp>
      <p:sp>
        <p:nvSpPr>
          <p:cNvPr id="315399" name="Text Box 7"/>
          <p:cNvSpPr txBox="1">
            <a:spLocks noChangeArrowheads="1"/>
          </p:cNvSpPr>
          <p:nvPr/>
        </p:nvSpPr>
        <p:spPr bwMode="auto">
          <a:xfrm>
            <a:off x="533400" y="2217738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0" indent="-4229100" algn="l">
              <a:spcBef>
                <a:spcPct val="20000"/>
              </a:spcBef>
            </a:pPr>
            <a:r>
              <a:rPr lang="en-US" sz="2400" dirty="0">
                <a:solidFill>
                  <a:schemeClr val="tx1"/>
                </a:solidFill>
              </a:rPr>
              <a:t>9.62 × 10</a:t>
            </a:r>
            <a:r>
              <a:rPr lang="en-US" sz="2400" baseline="40000" dirty="0">
                <a:solidFill>
                  <a:schemeClr val="tx1"/>
                </a:solidFill>
              </a:rPr>
              <a:t>5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/>
              <a:t>=</a:t>
            </a:r>
            <a:r>
              <a:rPr lang="en-US" sz="2800" dirty="0" smtClean="0">
                <a:solidFill>
                  <a:schemeClr val="tx1"/>
                </a:solidFill>
              </a:rPr>
              <a:t>	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315402" name="Picture 10" descr="LH_2-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17" name="Action Button: Forward or Next 16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ction Button: Back or Previous 17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657600" y="2217738"/>
            <a:ext cx="4924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exponent is a (+5), the decimal point moves 5 places to the right.</a:t>
            </a:r>
            <a:endParaRPr lang="en-US" sz="2400" dirty="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5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5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3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5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153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397" grpId="0" autoUpdateAnimBg="0"/>
      <p:bldP spid="315398" grpId="0" build="p" autoUpdateAnimBg="0" advAuto="0"/>
      <p:bldP spid="315399" grpId="0" build="p" autoUpdateAnimBg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396" name="Picture 4" descr="EXAMPLE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</p:spPr>
      </p:pic>
      <p:sp>
        <p:nvSpPr>
          <p:cNvPr id="315397" name="Text Box 5"/>
          <p:cNvSpPr txBox="1">
            <a:spLocks noChangeArrowheads="1"/>
          </p:cNvSpPr>
          <p:nvPr/>
        </p:nvSpPr>
        <p:spPr bwMode="auto">
          <a:xfrm>
            <a:off x="2506663" y="715963"/>
            <a:ext cx="63325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/>
              <a:t>Express Numbers in Standard Form</a:t>
            </a:r>
          </a:p>
        </p:txBody>
      </p:sp>
      <p:sp>
        <p:nvSpPr>
          <p:cNvPr id="315398" name="Rectangle 6"/>
          <p:cNvSpPr>
            <a:spLocks noChangeArrowheads="1"/>
          </p:cNvSpPr>
          <p:nvPr/>
        </p:nvSpPr>
        <p:spPr bwMode="auto">
          <a:xfrm>
            <a:off x="876300" y="1503363"/>
            <a:ext cx="7705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sz="2400" b="1" dirty="0">
                <a:solidFill>
                  <a:srgbClr val="00539D"/>
                </a:solidFill>
              </a:rPr>
              <a:t>Write</a:t>
            </a:r>
            <a:r>
              <a:rPr lang="en-US" sz="2400" b="1" dirty="0" smtClean="0">
                <a:solidFill>
                  <a:srgbClr val="00539D"/>
                </a:solidFill>
              </a:rPr>
              <a:t> -5.123 </a:t>
            </a:r>
            <a:r>
              <a:rPr lang="en-US" sz="2400" b="1" dirty="0">
                <a:solidFill>
                  <a:srgbClr val="00539D"/>
                </a:solidFill>
              </a:rPr>
              <a:t>× </a:t>
            </a:r>
            <a:r>
              <a:rPr lang="en-US" sz="2400" b="1" dirty="0" smtClean="0">
                <a:solidFill>
                  <a:srgbClr val="00539D"/>
                </a:solidFill>
              </a:rPr>
              <a:t>10</a:t>
            </a:r>
            <a:r>
              <a:rPr lang="en-US" sz="2400" b="1" baseline="40000" dirty="0">
                <a:solidFill>
                  <a:srgbClr val="00539D"/>
                </a:solidFill>
              </a:rPr>
              <a:t>5</a:t>
            </a:r>
            <a:r>
              <a:rPr lang="en-US" sz="2400" b="1" dirty="0" smtClean="0">
                <a:solidFill>
                  <a:srgbClr val="00539D"/>
                </a:solidFill>
              </a:rPr>
              <a:t> </a:t>
            </a:r>
            <a:r>
              <a:rPr lang="en-US" sz="2400" b="1" dirty="0">
                <a:solidFill>
                  <a:srgbClr val="00539D"/>
                </a:solidFill>
              </a:rPr>
              <a:t>in standard form.</a:t>
            </a:r>
          </a:p>
        </p:txBody>
      </p:sp>
      <p:sp>
        <p:nvSpPr>
          <p:cNvPr id="315399" name="Text Box 7"/>
          <p:cNvSpPr txBox="1">
            <a:spLocks noChangeArrowheads="1"/>
          </p:cNvSpPr>
          <p:nvPr/>
        </p:nvSpPr>
        <p:spPr bwMode="auto">
          <a:xfrm>
            <a:off x="533400" y="2521803"/>
            <a:ext cx="3276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0" indent="-4229100" algn="l">
              <a:spcBef>
                <a:spcPct val="20000"/>
              </a:spcBef>
            </a:pPr>
            <a:r>
              <a:rPr lang="en-US" sz="2800" dirty="0" smtClean="0"/>
              <a:t>-5</a:t>
            </a:r>
            <a:r>
              <a:rPr lang="en-US" sz="2800" dirty="0" smtClean="0">
                <a:solidFill>
                  <a:schemeClr val="tx1"/>
                </a:solidFill>
              </a:rPr>
              <a:t>.123 </a:t>
            </a:r>
            <a:r>
              <a:rPr lang="en-US" sz="2800" dirty="0">
                <a:solidFill>
                  <a:schemeClr val="tx1"/>
                </a:solidFill>
              </a:rPr>
              <a:t>× 10</a:t>
            </a:r>
            <a:r>
              <a:rPr lang="en-US" sz="2800" baseline="40000" dirty="0">
                <a:solidFill>
                  <a:schemeClr val="tx1"/>
                </a:solidFill>
              </a:rPr>
              <a:t>5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=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315402" name="Picture 10" descr="LH_2-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17" name="Action Button: Forward or Next 16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ction Button: Back or Previous 17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7" descr="Example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" y="1524000"/>
            <a:ext cx="457200" cy="4572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352800" y="2521803"/>
            <a:ext cx="548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exponent is a (+5), the decimal point moves 5 places to the right.</a:t>
            </a:r>
            <a:endParaRPr lang="en-US" sz="2400" dirty="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5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5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5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153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397" grpId="0" autoUpdateAnimBg="0"/>
      <p:bldP spid="315398" grpId="0" build="p" autoUpdateAnimBg="0" advAuto="0"/>
      <p:bldP spid="315399" grpId="0" build="p" autoUpdateAnimBg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419" name="Picture 3" descr="EXAMPLE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</p:spPr>
      </p:pic>
      <p:sp>
        <p:nvSpPr>
          <p:cNvPr id="316420" name="Text Box 4"/>
          <p:cNvSpPr txBox="1">
            <a:spLocks noChangeArrowheads="1"/>
          </p:cNvSpPr>
          <p:nvPr/>
        </p:nvSpPr>
        <p:spPr bwMode="auto">
          <a:xfrm>
            <a:off x="2506663" y="715963"/>
            <a:ext cx="63325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/>
              <a:t>Write Numbers in Scientific Notation</a:t>
            </a:r>
          </a:p>
        </p:txBody>
      </p:sp>
      <p:sp>
        <p:nvSpPr>
          <p:cNvPr id="316421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sz="2400" b="1" dirty="0">
                <a:solidFill>
                  <a:srgbClr val="00539D"/>
                </a:solidFill>
              </a:rPr>
              <a:t>Write –931,500,000 in scientific notation.</a:t>
            </a:r>
            <a:endParaRPr lang="en-US" sz="2400" i="1" dirty="0">
              <a:solidFill>
                <a:srgbClr val="000000"/>
              </a:solidFill>
            </a:endParaRPr>
          </a:p>
        </p:txBody>
      </p:sp>
      <p:sp>
        <p:nvSpPr>
          <p:cNvPr id="316422" name="Text Box 6"/>
          <p:cNvSpPr txBox="1">
            <a:spLocks noChangeArrowheads="1"/>
          </p:cNvSpPr>
          <p:nvPr/>
        </p:nvSpPr>
        <p:spPr bwMode="auto">
          <a:xfrm>
            <a:off x="533400" y="2209800"/>
            <a:ext cx="5791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5829300" indent="-5486400" algn="l">
              <a:spcBef>
                <a:spcPct val="20000"/>
              </a:spcBef>
            </a:pPr>
            <a:r>
              <a:rPr lang="en-US" sz="2400" dirty="0">
                <a:solidFill>
                  <a:srgbClr val="000000"/>
                </a:solidFill>
              </a:rPr>
              <a:t>–931,500,000 </a:t>
            </a:r>
            <a:r>
              <a:rPr lang="en-US" sz="2400" dirty="0" smtClean="0">
                <a:solidFill>
                  <a:srgbClr val="000000"/>
                </a:solidFill>
              </a:rPr>
              <a:t>=</a:t>
            </a:r>
            <a:endParaRPr lang="en-US" sz="2400" dirty="0">
              <a:solidFill>
                <a:srgbClr val="000000"/>
              </a:solidFill>
              <a:ea typeface="Arial" pitchFamily="-112" charset="0"/>
              <a:cs typeface="Arial" pitchFamily="-112" charset="0"/>
            </a:endParaRPr>
          </a:p>
        </p:txBody>
      </p:sp>
      <p:pic>
        <p:nvPicPr>
          <p:cNvPr id="316426" name="Picture 10" descr="LH_2-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3657600" y="2209800"/>
            <a:ext cx="568642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number in standard form is not a decimal. Therefore the exponent will be a positive one.</a:t>
            </a:r>
            <a:endParaRPr lang="en-US" sz="2400" dirty="0"/>
          </a:p>
        </p:txBody>
      </p:sp>
      <p:pic>
        <p:nvPicPr>
          <p:cNvPr id="8" name="Picture 7" descr="Example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1524000"/>
            <a:ext cx="457200" cy="457200"/>
          </a:xfrm>
          <a:prstGeom prst="rect">
            <a:avLst/>
          </a:prstGeom>
          <a:noFill/>
        </p:spPr>
      </p:pic>
      <p:sp>
        <p:nvSpPr>
          <p:cNvPr id="9" name="Action Button: Forward or Next 8">
            <a:hlinkClick r:id="" action="ppaction://hlinkshowjump?jump=nextslide" highlightClick="1"/>
          </p:cNvPr>
          <p:cNvSpPr/>
          <p:nvPr/>
        </p:nvSpPr>
        <p:spPr>
          <a:xfrm>
            <a:off x="8839200" y="6324600"/>
            <a:ext cx="3048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Back or Previous 9">
            <a:hlinkClick r:id="" action="ppaction://hlinkshowjump?jump=previousslide" highlightClick="1"/>
          </p:cNvPr>
          <p:cNvSpPr/>
          <p:nvPr/>
        </p:nvSpPr>
        <p:spPr>
          <a:xfrm>
            <a:off x="8534400" y="6324600"/>
            <a:ext cx="3048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6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16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420" grpId="0" autoUpdateAnimBg="0"/>
      <p:bldP spid="316421" grpId="0" build="p" autoUpdateAnimBg="0" advAuto="0"/>
      <p:bldP spid="316422" grpId="0" build="p" autoUpdateAnimBg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77000">
              <a:srgbClr val="FFFF00"/>
            </a:gs>
            <a:gs pos="100000">
              <a:srgbClr val="FFFF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86800" cy="1630362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</a:rPr>
              <a:t>Carefully  evaluate  where the decimal is placed  in each  number and  the  power assigned to the base number 10.</a:t>
            </a:r>
            <a:endParaRPr lang="en-US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5489138"/>
            <a:ext cx="5029200" cy="646331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534 </a:t>
            </a:r>
            <a:r>
              <a:rPr lang="en-US" sz="3600" dirty="0" err="1" smtClean="0"/>
              <a:t>x</a:t>
            </a:r>
            <a:r>
              <a:rPr lang="en-US" sz="3600" dirty="0" smtClean="0"/>
              <a:t> 10</a:t>
            </a:r>
            <a:r>
              <a:rPr lang="en-US" sz="3600" baseline="30000" dirty="0" smtClean="0"/>
              <a:t>-</a:t>
            </a:r>
            <a:r>
              <a:rPr lang="en-US" sz="3600" baseline="30000" dirty="0" smtClean="0"/>
              <a:t>5 </a:t>
            </a:r>
            <a:r>
              <a:rPr lang="en-US" sz="3600" dirty="0" smtClean="0"/>
              <a:t> = </a:t>
            </a:r>
            <a:r>
              <a:rPr lang="en-US" sz="3600" dirty="0" smtClean="0"/>
              <a:t>0.00534 </a:t>
            </a:r>
            <a:endParaRPr lang="en-US" sz="3600" dirty="0"/>
          </a:p>
        </p:txBody>
      </p:sp>
      <p:sp>
        <p:nvSpPr>
          <p:cNvPr id="18" name="TextBox 17"/>
          <p:cNvSpPr txBox="1"/>
          <p:nvPr/>
        </p:nvSpPr>
        <p:spPr>
          <a:xfrm>
            <a:off x="457200" y="2362200"/>
            <a:ext cx="5029200" cy="646331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372.5 </a:t>
            </a:r>
            <a:r>
              <a:rPr lang="en-US" sz="3600" dirty="0" err="1" smtClean="0"/>
              <a:t>x</a:t>
            </a:r>
            <a:r>
              <a:rPr lang="en-US" sz="3600" dirty="0" smtClean="0"/>
              <a:t> 10</a:t>
            </a:r>
            <a:r>
              <a:rPr lang="en-US" sz="3600" baseline="30000" dirty="0" smtClean="0"/>
              <a:t>-</a:t>
            </a:r>
            <a:r>
              <a:rPr lang="en-US" sz="3600" baseline="30000" dirty="0" smtClean="0"/>
              <a:t>3 </a:t>
            </a:r>
            <a:r>
              <a:rPr lang="en-US" sz="3600" dirty="0" smtClean="0"/>
              <a:t>= </a:t>
            </a:r>
            <a:r>
              <a:rPr lang="en-US" sz="3600" dirty="0" smtClean="0"/>
              <a:t>.</a:t>
            </a:r>
            <a:r>
              <a:rPr lang="en-US" sz="3600" dirty="0" smtClean="0"/>
              <a:t>3725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sp>
        <p:nvSpPr>
          <p:cNvPr id="20" name="TextBox 19"/>
          <p:cNvSpPr txBox="1"/>
          <p:nvPr/>
        </p:nvSpPr>
        <p:spPr>
          <a:xfrm>
            <a:off x="304800" y="3959995"/>
            <a:ext cx="5486400" cy="646331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-</a:t>
            </a:r>
            <a:r>
              <a:rPr lang="en-US" sz="3600" dirty="0" smtClean="0"/>
              <a:t>523.9 </a:t>
            </a:r>
            <a:r>
              <a:rPr lang="en-US" sz="3600" dirty="0" err="1" smtClean="0"/>
              <a:t>x</a:t>
            </a:r>
            <a:r>
              <a:rPr lang="en-US" sz="3600" dirty="0" smtClean="0"/>
              <a:t> 10</a:t>
            </a:r>
            <a:r>
              <a:rPr lang="en-US" sz="3600" baseline="30000" dirty="0" smtClean="0"/>
              <a:t>-</a:t>
            </a:r>
            <a:r>
              <a:rPr lang="en-US" sz="3600" baseline="30000" dirty="0" smtClean="0"/>
              <a:t>4 </a:t>
            </a:r>
            <a:r>
              <a:rPr lang="en-US" sz="3600" dirty="0" smtClean="0"/>
              <a:t>= </a:t>
            </a:r>
            <a:r>
              <a:rPr lang="en-US" sz="3600" dirty="0" smtClean="0"/>
              <a:t>-</a:t>
            </a:r>
            <a:r>
              <a:rPr lang="en-US" sz="3600" dirty="0" smtClean="0"/>
              <a:t>.052390</a:t>
            </a:r>
            <a:r>
              <a:rPr lang="en-US" sz="3600" baseline="30000" dirty="0" smtClean="0"/>
              <a:t> </a:t>
            </a:r>
            <a:endParaRPr lang="en-US" sz="3600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4572000" y="2710083"/>
            <a:ext cx="1371600" cy="15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  <a:effectLst>
            <a:outerShdw blurRad="31750" dist="190500" dir="5400000" sx="115000" sy="115000" rotWithShape="0">
              <a:srgbClr val="000000">
                <a:alpha val="3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4953000" y="4307878"/>
            <a:ext cx="990600" cy="15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  <a:effectLst>
            <a:outerShdw blurRad="31750" dist="190500" dir="5400000" sx="115000" sy="115000" rotWithShape="0">
              <a:srgbClr val="000000">
                <a:alpha val="3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191000" y="5897015"/>
            <a:ext cx="1676400" cy="15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  <a:effectLst>
            <a:outerShdw blurRad="31750" dist="190500" dir="5400000" sx="115000" sy="115000" rotWithShape="0">
              <a:srgbClr val="000000">
                <a:alpha val="3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019800" y="2404074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rush Script MT"/>
                <a:cs typeface="Brush Script MT"/>
              </a:rPr>
              <a:t>Think</a:t>
            </a:r>
            <a:r>
              <a:rPr lang="en-US" dirty="0" smtClean="0"/>
              <a:t>: How far did the decimal move &amp; in what direction?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6019800" y="4001869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rush Script MT"/>
                <a:cs typeface="Brush Script MT"/>
              </a:rPr>
              <a:t>Think</a:t>
            </a:r>
            <a:r>
              <a:rPr lang="en-US" dirty="0" smtClean="0"/>
              <a:t>: How far did the decimal move &amp; in what direction?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6019800" y="5602069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rush Script MT"/>
                <a:cs typeface="Brush Script MT"/>
              </a:rPr>
              <a:t>Think</a:t>
            </a:r>
            <a:r>
              <a:rPr lang="en-US" dirty="0" smtClean="0"/>
              <a:t>: How far did the decimal move &amp; in what direction?</a:t>
            </a:r>
            <a:endParaRPr lang="en-US" dirty="0"/>
          </a:p>
        </p:txBody>
      </p:sp>
      <p:sp>
        <p:nvSpPr>
          <p:cNvPr id="13" name="Action Button: Forward or Next 12">
            <a:hlinkClick r:id="" action="ppaction://hlinkshowjump?jump=nextslide" highlightClick="1"/>
          </p:cNvPr>
          <p:cNvSpPr/>
          <p:nvPr/>
        </p:nvSpPr>
        <p:spPr>
          <a:xfrm>
            <a:off x="8839200" y="6324600"/>
            <a:ext cx="3048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Back or Previous 13">
            <a:hlinkClick r:id="" action="ppaction://hlinkshowjump?jump=previousslide" highlightClick="1"/>
          </p:cNvPr>
          <p:cNvSpPr/>
          <p:nvPr/>
        </p:nvSpPr>
        <p:spPr>
          <a:xfrm>
            <a:off x="8534400" y="6324600"/>
            <a:ext cx="3048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2"/>
      <p:bldP spid="18" grpId="1"/>
      <p:bldP spid="20" grpId="1"/>
      <p:bldP spid="31" grpId="0"/>
      <p:bldP spid="57" grpId="0"/>
      <p:bldP spid="5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717544"/>
            <a:ext cx="4295686" cy="3064256"/>
          </a:xfrm>
          <a:prstGeom prst="rect">
            <a:avLst/>
          </a:prstGeom>
          <a:solidFill>
            <a:schemeClr val="bg2">
              <a:lumMod val="25000"/>
            </a:schemeClr>
          </a:solidFill>
          <a:effectLst>
            <a:glow rad="101600">
              <a:schemeClr val="bg2">
                <a:lumMod val="50000"/>
                <a:alpha val="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  <a:softEdge rad="317500"/>
          </a:effectLst>
          <a:scene3d>
            <a:camera prst="orthographicFront">
              <a:rot lat="0" lon="0" rev="21299999"/>
            </a:camera>
            <a:lightRig rig="threePt" dir="t">
              <a:rot lat="0" lon="0" rev="240000"/>
            </a:lightRig>
          </a:scene3d>
          <a:sp3d/>
        </p:spPr>
      </p:pic>
      <p:grpSp>
        <p:nvGrpSpPr>
          <p:cNvPr id="2" name="Group 13"/>
          <p:cNvGrpSpPr/>
          <p:nvPr/>
        </p:nvGrpSpPr>
        <p:grpSpPr>
          <a:xfrm>
            <a:off x="76200" y="76200"/>
            <a:ext cx="9144000" cy="6303127"/>
            <a:chOff x="76200" y="76200"/>
            <a:chExt cx="9144000" cy="6303127"/>
          </a:xfrm>
        </p:grpSpPr>
        <p:sp>
          <p:nvSpPr>
            <p:cNvPr id="13" name="Cloud Callout 12"/>
            <p:cNvSpPr/>
            <p:nvPr/>
          </p:nvSpPr>
          <p:spPr>
            <a:xfrm>
              <a:off x="76200" y="76200"/>
              <a:ext cx="8991600" cy="3657600"/>
            </a:xfrm>
            <a:prstGeom prst="cloudCallout">
              <a:avLst>
                <a:gd name="adj1" fmla="val 27214"/>
                <a:gd name="adj2" fmla="val 72869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6200" y="1286470"/>
              <a:ext cx="9144000" cy="923330"/>
            </a:xfrm>
            <a:prstGeom prst="rect">
              <a:avLst/>
            </a:prstGeom>
            <a:noFill/>
            <a:effectLst>
              <a:outerShdw blurRad="127000" dist="38100" dir="2700000" algn="tl" rotWithShape="0">
                <a:srgbClr val="000000">
                  <a:alpha val="43000"/>
                </a:srgbClr>
              </a:outerShdw>
              <a:softEdge rad="6350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 smtClean="0">
                  <a:latin typeface="Bodoni SvtyTwo ITC TT-Book"/>
                  <a:cs typeface="Bodoni SvtyTwo ITC TT-Book"/>
                </a:rPr>
                <a:t>So what’s the rule for this one?</a:t>
              </a:r>
              <a:endParaRPr lang="en-US" sz="5400" dirty="0">
                <a:latin typeface="Bodoni SvtyTwo ITC TT-Book"/>
                <a:cs typeface="Bodoni SvtyTwo ITC TT-Book"/>
              </a:endParaRPr>
            </a:p>
          </p:txBody>
        </p:sp>
        <p:pic>
          <p:nvPicPr>
            <p:cNvPr id="6" name="Picture 5" descr="IMG_2960.jpg"/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137010" y="4725926"/>
              <a:ext cx="1321190" cy="1653401"/>
            </a:xfrm>
            <a:prstGeom prst="rect">
              <a:avLst/>
            </a:prstGeom>
          </p:spPr>
        </p:pic>
        <p:pic>
          <p:nvPicPr>
            <p:cNvPr id="7" name="Picture 6" descr="IMG_2925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5765306" y="4724400"/>
              <a:ext cx="1397494" cy="1654927"/>
            </a:xfrm>
            <a:prstGeom prst="rect">
              <a:avLst/>
            </a:prstGeom>
          </p:spPr>
        </p:pic>
      </p:grp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8839200" y="6324600"/>
            <a:ext cx="3048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8534400" y="6324600"/>
            <a:ext cx="3048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381000"/>
            <a:ext cx="792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effectLst>
                  <a:reflection blurRad="6350" stA="55000" endA="50" endPos="85000" dir="5400000" sy="-100000" algn="bl" rotWithShape="0"/>
                </a:effectLst>
                <a:latin typeface="Apple Chancery"/>
                <a:cs typeface="Apple Chancery"/>
              </a:rPr>
              <a:t>Rule</a:t>
            </a:r>
            <a:endParaRPr lang="en-US" sz="6000" dirty="0">
              <a:effectLst>
                <a:reflection blurRad="6350" stA="55000" endA="50" endPos="85000" dir="5400000" sy="-100000" algn="bl" rotWithShape="0"/>
              </a:effectLst>
              <a:latin typeface="Apple Chancery"/>
              <a:cs typeface="Apple Chancery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81200" y="1981200"/>
            <a:ext cx="5486400" cy="646331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-53.4 </a:t>
            </a:r>
            <a:r>
              <a:rPr lang="en-US" sz="3600" dirty="0" err="1" smtClean="0"/>
              <a:t>x</a:t>
            </a:r>
            <a:r>
              <a:rPr lang="en-US" sz="3600" dirty="0" smtClean="0"/>
              <a:t> 10</a:t>
            </a:r>
            <a:r>
              <a:rPr lang="en-US" sz="3600" baseline="30000" dirty="0" smtClean="0"/>
              <a:t>-</a:t>
            </a:r>
            <a:r>
              <a:rPr lang="en-US" sz="3600" baseline="30000" dirty="0" smtClean="0"/>
              <a:t>5</a:t>
            </a:r>
            <a:r>
              <a:rPr lang="en-US" sz="3600" dirty="0" smtClean="0"/>
              <a:t> = </a:t>
            </a:r>
            <a:r>
              <a:rPr lang="en-US" sz="3600" dirty="0" smtClean="0"/>
              <a:t>-</a:t>
            </a:r>
            <a:r>
              <a:rPr lang="en-US" sz="3600" dirty="0" smtClean="0"/>
              <a:t>0 .0 0 0 5 3.4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sp>
        <p:nvSpPr>
          <p:cNvPr id="6" name="Rectangle 5"/>
          <p:cNvSpPr/>
          <p:nvPr/>
        </p:nvSpPr>
        <p:spPr>
          <a:xfrm>
            <a:off x="228600" y="5879068"/>
            <a:ext cx="8839200" cy="369332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Lucida Fax"/>
                <a:cs typeface="Lucida Fax"/>
              </a:rPr>
              <a:t>Remember moving a decimal to the left means the exponent is a (-).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2400" y="2971800"/>
            <a:ext cx="8763000" cy="1446550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Baskerville Old Face"/>
                <a:cs typeface="Baskerville Old Face"/>
              </a:rPr>
              <a:t>The exponent is a (-). Therefore the exponent moves left 5 places.</a:t>
            </a:r>
            <a:endParaRPr lang="en-US" sz="4400" b="1" dirty="0">
              <a:latin typeface="Baskerville Old Face"/>
              <a:cs typeface="Baskerville Old Face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5123301" y="3810000"/>
            <a:ext cx="3258699" cy="2118662"/>
          </a:xfrm>
          <a:custGeom>
            <a:avLst/>
            <a:gdLst>
              <a:gd name="connsiteX0" fmla="*/ 1704668 w 3258699"/>
              <a:gd name="connsiteY0" fmla="*/ 322281 h 2118662"/>
              <a:gd name="connsiteX1" fmla="*/ 2974588 w 3258699"/>
              <a:gd name="connsiteY1" fmla="*/ 299397 h 2118662"/>
              <a:gd name="connsiteX2" fmla="*/ 0 w 3258699"/>
              <a:gd name="connsiteY2" fmla="*/ 2118662 h 2118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58699" h="2118662">
                <a:moveTo>
                  <a:pt x="1704668" y="322281"/>
                </a:moveTo>
                <a:cubicBezTo>
                  <a:pt x="2481683" y="161140"/>
                  <a:pt x="3258699" y="0"/>
                  <a:pt x="2974588" y="299397"/>
                </a:cubicBezTo>
                <a:cubicBezTo>
                  <a:pt x="2690477" y="598794"/>
                  <a:pt x="1345238" y="1358728"/>
                  <a:pt x="0" y="2118662"/>
                </a:cubicBezTo>
              </a:path>
            </a:pathLst>
          </a:custGeom>
          <a:ln w="47625"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8839200" y="6324600"/>
            <a:ext cx="3048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8534400" y="6324600"/>
            <a:ext cx="3048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rved Up Arrow 9"/>
          <p:cNvSpPr/>
          <p:nvPr/>
        </p:nvSpPr>
        <p:spPr>
          <a:xfrm flipH="1">
            <a:off x="5410200" y="2593205"/>
            <a:ext cx="304800" cy="268069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urved Up Arrow 11"/>
          <p:cNvSpPr/>
          <p:nvPr/>
        </p:nvSpPr>
        <p:spPr>
          <a:xfrm flipH="1">
            <a:off x="5791200" y="2590800"/>
            <a:ext cx="304800" cy="268069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Curved Up Arrow 12"/>
          <p:cNvSpPr/>
          <p:nvPr/>
        </p:nvSpPr>
        <p:spPr>
          <a:xfrm flipH="1">
            <a:off x="6172200" y="2593205"/>
            <a:ext cx="304800" cy="268069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Curved Up Arrow 13"/>
          <p:cNvSpPr/>
          <p:nvPr/>
        </p:nvSpPr>
        <p:spPr>
          <a:xfrm flipH="1">
            <a:off x="5029200" y="2598348"/>
            <a:ext cx="304800" cy="268069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urved Up Arrow 14"/>
          <p:cNvSpPr/>
          <p:nvPr/>
        </p:nvSpPr>
        <p:spPr>
          <a:xfrm flipH="1">
            <a:off x="6553200" y="2590800"/>
            <a:ext cx="304800" cy="268069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0"/>
      <p:bldP spid="11" grpId="0"/>
      <p:bldP spid="7" grpId="0" animBg="1"/>
      <p:bldP spid="10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23" name="Picture 3" descr="EXAMPLE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</p:spPr>
      </p:pic>
      <p:sp>
        <p:nvSpPr>
          <p:cNvPr id="286724" name="Text Box 4"/>
          <p:cNvSpPr txBox="1">
            <a:spLocks noChangeArrowheads="1"/>
          </p:cNvSpPr>
          <p:nvPr/>
        </p:nvSpPr>
        <p:spPr bwMode="auto">
          <a:xfrm>
            <a:off x="2506663" y="715963"/>
            <a:ext cx="63325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/>
              <a:t>Express Numbers in Standard Form</a:t>
            </a:r>
          </a:p>
        </p:txBody>
      </p:sp>
      <p:sp>
        <p:nvSpPr>
          <p:cNvPr id="286725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sz="2400" b="1" dirty="0">
                <a:solidFill>
                  <a:srgbClr val="00539D"/>
                </a:solidFill>
              </a:rPr>
              <a:t>Write 2.85 × 10</a:t>
            </a:r>
            <a:r>
              <a:rPr lang="en-US" sz="2400" b="1" baseline="40000" dirty="0">
                <a:solidFill>
                  <a:srgbClr val="00539D"/>
                </a:solidFill>
              </a:rPr>
              <a:t>–6</a:t>
            </a:r>
            <a:r>
              <a:rPr lang="en-US" sz="2400" b="1" dirty="0">
                <a:solidFill>
                  <a:srgbClr val="00539D"/>
                </a:solidFill>
              </a:rPr>
              <a:t> in standard form.</a:t>
            </a:r>
          </a:p>
        </p:txBody>
      </p:sp>
      <p:sp>
        <p:nvSpPr>
          <p:cNvPr id="286726" name="Text Box 6"/>
          <p:cNvSpPr txBox="1">
            <a:spLocks noChangeArrowheads="1"/>
          </p:cNvSpPr>
          <p:nvPr/>
        </p:nvSpPr>
        <p:spPr bwMode="auto">
          <a:xfrm>
            <a:off x="533400" y="2219325"/>
            <a:ext cx="2438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0" indent="-4229100" algn="l">
              <a:spcBef>
                <a:spcPct val="20000"/>
              </a:spcBef>
            </a:pPr>
            <a:r>
              <a:rPr lang="en-US" sz="2400" dirty="0">
                <a:solidFill>
                  <a:schemeClr val="tx1"/>
                </a:solidFill>
              </a:rPr>
              <a:t>2.85 × 10</a:t>
            </a:r>
            <a:r>
              <a:rPr lang="en-US" sz="2400" baseline="40000" dirty="0">
                <a:solidFill>
                  <a:schemeClr val="tx1"/>
                </a:solidFill>
              </a:rPr>
              <a:t>–6</a:t>
            </a:r>
            <a:r>
              <a:rPr lang="en-US" sz="2400" dirty="0">
                <a:solidFill>
                  <a:schemeClr val="tx1"/>
                </a:solidFill>
              </a:rPr>
              <a:t> =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286730" name="Picture 10" descr="LH_2-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17" name="Action Button: Forward or Next 16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ction Button: Back or Previous 17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124200" y="2219325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exponent is a negative, it will move to the left 6 places.</a:t>
            </a:r>
            <a:endParaRPr lang="en-US" sz="2400" dirty="0"/>
          </a:p>
        </p:txBody>
      </p:sp>
      <p:pic>
        <p:nvPicPr>
          <p:cNvPr id="21" name="Picture 3" descr="Example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" y="1524000"/>
            <a:ext cx="457200" cy="457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86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6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86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24" grpId="0" autoUpdateAnimBg="0"/>
      <p:bldP spid="286725" grpId="0" build="p" autoUpdateAnimBg="0" advAuto="0"/>
      <p:bldP spid="286726" grpId="0" build="p" autoUpdateAnimBg="0"/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9" name="Rectangle 5"/>
          <p:cNvSpPr>
            <a:spLocks noChangeArrowheads="1"/>
          </p:cNvSpPr>
          <p:nvPr/>
        </p:nvSpPr>
        <p:spPr bwMode="auto">
          <a:xfrm>
            <a:off x="876300" y="1514475"/>
            <a:ext cx="7705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sz="2400" b="1" dirty="0">
                <a:solidFill>
                  <a:srgbClr val="00539D"/>
                </a:solidFill>
              </a:rPr>
              <a:t>Write</a:t>
            </a:r>
            <a:r>
              <a:rPr lang="en-US" sz="2400" b="1" dirty="0" smtClean="0">
                <a:solidFill>
                  <a:srgbClr val="00539D"/>
                </a:solidFill>
              </a:rPr>
              <a:t> 4.43 </a:t>
            </a:r>
            <a:r>
              <a:rPr lang="en-US" sz="2400" b="1" dirty="0" err="1" smtClean="0">
                <a:solidFill>
                  <a:srgbClr val="00539D"/>
                </a:solidFill>
              </a:rPr>
              <a:t>x</a:t>
            </a:r>
            <a:r>
              <a:rPr lang="en-US" sz="2400" b="1" dirty="0" smtClean="0">
                <a:solidFill>
                  <a:srgbClr val="00539D"/>
                </a:solidFill>
              </a:rPr>
              <a:t> 10</a:t>
            </a:r>
            <a:r>
              <a:rPr lang="en-US" sz="2400" b="1" baseline="30000" dirty="0" smtClean="0">
                <a:solidFill>
                  <a:srgbClr val="00539D"/>
                </a:solidFill>
              </a:rPr>
              <a:t>-3</a:t>
            </a:r>
            <a:r>
              <a:rPr lang="en-US" sz="2400" b="1" dirty="0" smtClean="0">
                <a:solidFill>
                  <a:srgbClr val="00539D"/>
                </a:solidFill>
              </a:rPr>
              <a:t> </a:t>
            </a:r>
            <a:r>
              <a:rPr lang="en-US" sz="2400" b="1" dirty="0">
                <a:solidFill>
                  <a:srgbClr val="00539D"/>
                </a:solidFill>
              </a:rPr>
              <a:t>in</a:t>
            </a:r>
            <a:r>
              <a:rPr lang="en-US" sz="2400" b="1" dirty="0" smtClean="0">
                <a:solidFill>
                  <a:srgbClr val="00539D"/>
                </a:solidFill>
              </a:rPr>
              <a:t> standard form.</a:t>
            </a:r>
            <a:endParaRPr lang="en-US" sz="2400" i="1" dirty="0">
              <a:solidFill>
                <a:srgbClr val="000000"/>
              </a:solidFill>
            </a:endParaRPr>
          </a:p>
        </p:txBody>
      </p:sp>
      <p:sp>
        <p:nvSpPr>
          <p:cNvPr id="292870" name="Text Box 6"/>
          <p:cNvSpPr txBox="1">
            <a:spLocks noChangeArrowheads="1"/>
          </p:cNvSpPr>
          <p:nvPr/>
        </p:nvSpPr>
        <p:spPr bwMode="auto">
          <a:xfrm>
            <a:off x="533400" y="2219325"/>
            <a:ext cx="20129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0" indent="-4229100">
              <a:spcBef>
                <a:spcPct val="20000"/>
              </a:spcBef>
            </a:pPr>
            <a:r>
              <a:rPr lang="en-US" sz="2400" b="1" dirty="0" smtClean="0"/>
              <a:t>4.43 </a:t>
            </a:r>
            <a:r>
              <a:rPr lang="en-US" sz="2400" b="1" dirty="0" err="1" smtClean="0"/>
              <a:t>x</a:t>
            </a:r>
            <a:r>
              <a:rPr lang="en-US" sz="2400" b="1" dirty="0" smtClean="0"/>
              <a:t> 10</a:t>
            </a:r>
            <a:r>
              <a:rPr lang="en-US" sz="2400" b="1" baseline="30000" dirty="0" smtClean="0"/>
              <a:t>-3</a:t>
            </a:r>
            <a:r>
              <a:rPr lang="en-US" sz="2400" b="1" dirty="0" smtClean="0"/>
              <a:t> </a:t>
            </a:r>
            <a:r>
              <a:rPr lang="en-US" sz="2400" dirty="0" smtClean="0"/>
              <a:t> </a:t>
            </a:r>
            <a:endParaRPr lang="en-US" sz="2400" dirty="0">
              <a:solidFill>
                <a:schemeClr val="tx1"/>
              </a:solidFill>
              <a:ea typeface="Arial" pitchFamily="-112" charset="0"/>
              <a:cs typeface="Arial" pitchFamily="-112" charset="0"/>
            </a:endParaRPr>
          </a:p>
        </p:txBody>
      </p:sp>
      <p:pic>
        <p:nvPicPr>
          <p:cNvPr id="292874" name="Picture 10" descr="LH_2-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292875" name="Picture 11" descr="EXAMPLEhea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</p:spPr>
      </p:pic>
      <p:sp>
        <p:nvSpPr>
          <p:cNvPr id="292876" name="Text Box 12"/>
          <p:cNvSpPr txBox="1">
            <a:spLocks noChangeArrowheads="1"/>
          </p:cNvSpPr>
          <p:nvPr/>
        </p:nvSpPr>
        <p:spPr bwMode="auto">
          <a:xfrm>
            <a:off x="2506663" y="715963"/>
            <a:ext cx="63325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/>
              <a:t>Write Numbers in Scientific Notation</a:t>
            </a:r>
          </a:p>
        </p:txBody>
      </p:sp>
      <p:sp>
        <p:nvSpPr>
          <p:cNvPr id="16" name="Action Button: Forward or Next 15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ction Button: Back or Previous 16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7" descr="Example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1524000"/>
            <a:ext cx="457200" cy="4572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590800" y="2219325"/>
            <a:ext cx="6172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number is a decimal. The exponent must be written as a (-).</a:t>
            </a:r>
          </a:p>
          <a:p>
            <a:endParaRPr lang="en-US" dirty="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2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2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2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2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869" grpId="0" build="p" autoUpdateAnimBg="0" advAuto="0"/>
      <p:bldP spid="292870" grpId="0" build="p" autoUpdateAnimBg="0"/>
      <p:bldP spid="292876" grpId="0" autoUpdateAnimBg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9" name="Rectangle 5"/>
          <p:cNvSpPr>
            <a:spLocks noChangeArrowheads="1"/>
          </p:cNvSpPr>
          <p:nvPr/>
        </p:nvSpPr>
        <p:spPr bwMode="auto">
          <a:xfrm>
            <a:off x="876300" y="1514475"/>
            <a:ext cx="7705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sz="2400" b="1" dirty="0">
                <a:solidFill>
                  <a:srgbClr val="00539D"/>
                </a:solidFill>
              </a:rPr>
              <a:t>Write </a:t>
            </a:r>
            <a:r>
              <a:rPr lang="en-US" sz="2400" b="1" dirty="0" smtClean="0">
                <a:solidFill>
                  <a:srgbClr val="00539D"/>
                </a:solidFill>
              </a:rPr>
              <a:t>0.0613 </a:t>
            </a:r>
            <a:r>
              <a:rPr lang="en-US" sz="2400" b="1" dirty="0">
                <a:solidFill>
                  <a:srgbClr val="00539D"/>
                </a:solidFill>
              </a:rPr>
              <a:t>in scientific notation.</a:t>
            </a:r>
            <a:endParaRPr lang="en-US" sz="2400" i="1" dirty="0">
              <a:solidFill>
                <a:srgbClr val="000000"/>
              </a:solidFill>
            </a:endParaRPr>
          </a:p>
        </p:txBody>
      </p:sp>
      <p:sp>
        <p:nvSpPr>
          <p:cNvPr id="292870" name="Text Box 6"/>
          <p:cNvSpPr txBox="1">
            <a:spLocks noChangeArrowheads="1"/>
          </p:cNvSpPr>
          <p:nvPr/>
        </p:nvSpPr>
        <p:spPr bwMode="auto">
          <a:xfrm>
            <a:off x="533400" y="2219325"/>
            <a:ext cx="830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4572000" indent="-4229100" algn="l">
              <a:spcBef>
                <a:spcPct val="2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0.0613 =</a:t>
            </a:r>
            <a:endParaRPr lang="en-US" sz="2400" dirty="0">
              <a:solidFill>
                <a:schemeClr val="tx1"/>
              </a:solidFill>
              <a:ea typeface="Arial" pitchFamily="-112" charset="0"/>
              <a:cs typeface="Arial" pitchFamily="-112" charset="0"/>
            </a:endParaRPr>
          </a:p>
        </p:txBody>
      </p:sp>
      <p:pic>
        <p:nvPicPr>
          <p:cNvPr id="292874" name="Picture 10" descr="LH_2-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292875" name="Picture 11" descr="EXAMPLEhea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</p:spPr>
      </p:pic>
      <p:sp>
        <p:nvSpPr>
          <p:cNvPr id="292876" name="Text Box 12"/>
          <p:cNvSpPr txBox="1">
            <a:spLocks noChangeArrowheads="1"/>
          </p:cNvSpPr>
          <p:nvPr/>
        </p:nvSpPr>
        <p:spPr bwMode="auto">
          <a:xfrm>
            <a:off x="2506663" y="715963"/>
            <a:ext cx="63325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/>
              <a:t>Write Numbers in Scientific Notation</a:t>
            </a:r>
          </a:p>
        </p:txBody>
      </p:sp>
      <p:sp>
        <p:nvSpPr>
          <p:cNvPr id="16" name="Action Button: Forward or Next 15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ction Button: Back or Previous 16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506663" y="2219325"/>
            <a:ext cx="62563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number is a decimal. The exponent must be written as a (-).</a:t>
            </a:r>
            <a:endParaRPr lang="en-US" sz="2400" dirty="0"/>
          </a:p>
        </p:txBody>
      </p:sp>
      <p:pic>
        <p:nvPicPr>
          <p:cNvPr id="11" name="Picture 7" descr="Example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1524000"/>
            <a:ext cx="457200" cy="457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2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2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2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2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869" grpId="0" build="p" autoUpdateAnimBg="0" advAuto="0"/>
      <p:bldP spid="292870" grpId="0" build="p" autoUpdateAnimBg="0"/>
      <p:bldP spid="292876" grpId="0" autoUpdateAnimBg="0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85701" name="Oval 5"/>
          <p:cNvSpPr>
            <a:spLocks noChangeArrowheads="1"/>
          </p:cNvSpPr>
          <p:nvPr/>
        </p:nvSpPr>
        <p:spPr bwMode="auto">
          <a:xfrm>
            <a:off x="881992" y="4243387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5702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2209800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532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5,320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53,200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D.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532,000</a:t>
            </a:r>
          </a:p>
        </p:txBody>
      </p:sp>
      <p:sp>
        <p:nvSpPr>
          <p:cNvPr id="285703" name="TPQuestion"/>
          <p:cNvSpPr>
            <a:spLocks noChangeArrowheads="1"/>
          </p:cNvSpPr>
          <p:nvPr/>
        </p:nvSpPr>
        <p:spPr bwMode="auto">
          <a:xfrm>
            <a:off x="533400" y="1447800"/>
            <a:ext cx="830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</a:rPr>
              <a:t>Write 5.32 </a:t>
            </a:r>
            <a:r>
              <a:rPr lang="en-US" sz="2400" dirty="0">
                <a:solidFill>
                  <a:srgbClr val="00539D"/>
                </a:solidFill>
              </a:rPr>
              <a:t>× </a:t>
            </a:r>
            <a:r>
              <a:rPr lang="en-US" sz="2400" b="1" dirty="0">
                <a:solidFill>
                  <a:srgbClr val="00539D"/>
                </a:solidFill>
              </a:rPr>
              <a:t>10</a:t>
            </a:r>
            <a:r>
              <a:rPr lang="en-US" sz="2400" b="1" baseline="40000" dirty="0">
                <a:solidFill>
                  <a:srgbClr val="00539D"/>
                </a:solidFill>
              </a:rPr>
              <a:t>4</a:t>
            </a:r>
            <a:r>
              <a:rPr lang="en-US" sz="2400" b="1" dirty="0">
                <a:solidFill>
                  <a:srgbClr val="00539D"/>
                </a:solidFill>
              </a:rPr>
              <a:t> in standard form.</a:t>
            </a:r>
          </a:p>
        </p:txBody>
      </p:sp>
      <p:pic>
        <p:nvPicPr>
          <p:cNvPr id="285704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285705" name="Picture 9" descr="Example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285708" name="Picture 12" descr="LH_2-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13" name="Action Button: Forward or Next 12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Back or Previous 13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5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85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5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5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85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701" grpId="0" animBg="1"/>
      <p:bldP spid="285702" grpId="0" autoUpdateAnimBg="0"/>
      <p:bldP spid="285703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1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88773" name="Oval 5"/>
          <p:cNvSpPr>
            <a:spLocks noChangeArrowheads="1"/>
          </p:cNvSpPr>
          <p:nvPr/>
        </p:nvSpPr>
        <p:spPr bwMode="auto">
          <a:xfrm>
            <a:off x="914400" y="222885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8774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2209800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0.000381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0.00381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0.0381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D.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0.381</a:t>
            </a:r>
          </a:p>
        </p:txBody>
      </p:sp>
      <p:sp>
        <p:nvSpPr>
          <p:cNvPr id="288775" name="TPQuestion"/>
          <p:cNvSpPr>
            <a:spLocks noChangeArrowheads="1"/>
          </p:cNvSpPr>
          <p:nvPr/>
        </p:nvSpPr>
        <p:spPr bwMode="auto">
          <a:xfrm>
            <a:off x="533400" y="1504950"/>
            <a:ext cx="81724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</a:rPr>
              <a:t>Write 3.81 × 10</a:t>
            </a:r>
            <a:r>
              <a:rPr lang="en-US" sz="2400" b="1" baseline="40000" dirty="0">
                <a:solidFill>
                  <a:srgbClr val="00539D"/>
                </a:solidFill>
              </a:rPr>
              <a:t>–4</a:t>
            </a:r>
            <a:r>
              <a:rPr lang="en-US" sz="2400" b="1" dirty="0">
                <a:solidFill>
                  <a:srgbClr val="00539D"/>
                </a:solidFill>
              </a:rPr>
              <a:t> in standard form.</a:t>
            </a:r>
          </a:p>
        </p:txBody>
      </p:sp>
      <p:pic>
        <p:nvPicPr>
          <p:cNvPr id="288776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288777" name="Picture 9" descr="Example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288780" name="Picture 12" descr="LH_2-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9" name="Action Button: Forward or Next 8">
            <a:hlinkClick r:id="" action="ppaction://hlinkshowjump?jump=nextslide" highlightClick="1"/>
          </p:cNvPr>
          <p:cNvSpPr/>
          <p:nvPr/>
        </p:nvSpPr>
        <p:spPr>
          <a:xfrm>
            <a:off x="8839200" y="6324600"/>
            <a:ext cx="3048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Back or Previous 9">
            <a:hlinkClick r:id="" action="ppaction://hlinkshowjump?jump=previousslide" highlightClick="1"/>
          </p:cNvPr>
          <p:cNvSpPr/>
          <p:nvPr/>
        </p:nvSpPr>
        <p:spPr>
          <a:xfrm>
            <a:off x="8534400" y="6324600"/>
            <a:ext cx="3048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8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88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8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8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88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73" grpId="0" animBg="1"/>
      <p:bldP spid="288774" grpId="0" autoUpdateAnimBg="0"/>
      <p:bldP spid="288775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91845" name="Oval 5"/>
          <p:cNvSpPr>
            <a:spLocks noChangeArrowheads="1"/>
          </p:cNvSpPr>
          <p:nvPr/>
        </p:nvSpPr>
        <p:spPr bwMode="auto">
          <a:xfrm>
            <a:off x="882050" y="5213921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1846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2209800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3.56 </a:t>
            </a:r>
            <a:r>
              <a:rPr lang="en-US" sz="2400" b="1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× 10</a:t>
            </a:r>
            <a:r>
              <a:rPr lang="en-US" sz="2400" b="1" baseline="40000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4</a:t>
            </a:r>
            <a:endParaRPr lang="en-US" sz="2400" b="1" dirty="0">
              <a:solidFill>
                <a:schemeClr val="tx1"/>
              </a:solidFill>
              <a:ea typeface="Arial" pitchFamily="-112" charset="0"/>
              <a:cs typeface="Arial" pitchFamily="-112" charset="0"/>
              <a:sym typeface="Symbol" pitchFamily="-112" charset="2"/>
            </a:endParaRP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3.56 </a:t>
            </a:r>
            <a:r>
              <a:rPr lang="en-US" sz="2400" b="1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× 10</a:t>
            </a:r>
            <a:r>
              <a:rPr lang="en-US" sz="2400" b="1" baseline="40000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5</a:t>
            </a:r>
            <a:endParaRPr lang="pt-BR" sz="2400" b="1" dirty="0">
              <a:solidFill>
                <a:schemeClr val="tx1"/>
              </a:solidFill>
              <a:sym typeface="Symbol" pitchFamily="-112" charset="2"/>
            </a:endParaRP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3.56 </a:t>
            </a:r>
            <a:r>
              <a:rPr lang="en-US" sz="2400" b="1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× 10</a:t>
            </a:r>
            <a:r>
              <a:rPr lang="en-US" sz="2400" b="1" baseline="40000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6</a:t>
            </a:r>
            <a:endParaRPr lang="pt-BR" sz="2400" b="1" dirty="0">
              <a:solidFill>
                <a:schemeClr val="tx1"/>
              </a:solidFill>
              <a:sym typeface="Symbol" pitchFamily="-112" charset="2"/>
            </a:endParaRP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D.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3.56 </a:t>
            </a:r>
            <a:r>
              <a:rPr lang="en-US" sz="2400" b="1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× 10</a:t>
            </a:r>
            <a:r>
              <a:rPr lang="en-US" sz="2400" b="1" baseline="40000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7</a:t>
            </a:r>
            <a:endParaRPr lang="pt-BR" sz="2400" b="1" baseline="40000" dirty="0">
              <a:solidFill>
                <a:schemeClr val="tx1"/>
              </a:solidFill>
              <a:ea typeface="Arial" pitchFamily="-112" charset="0"/>
              <a:cs typeface="Arial" pitchFamily="-112" charset="0"/>
              <a:sym typeface="Symbol" pitchFamily="-112" charset="2"/>
            </a:endParaRPr>
          </a:p>
        </p:txBody>
      </p:sp>
      <p:sp>
        <p:nvSpPr>
          <p:cNvPr id="291847" name="TPQuestion"/>
          <p:cNvSpPr>
            <a:spLocks noChangeArrowheads="1"/>
          </p:cNvSpPr>
          <p:nvPr/>
        </p:nvSpPr>
        <p:spPr bwMode="auto">
          <a:xfrm>
            <a:off x="533400" y="1447800"/>
            <a:ext cx="81724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</a:rPr>
              <a:t>Write 35,600,000 in scientific notation.</a:t>
            </a:r>
          </a:p>
        </p:txBody>
      </p:sp>
      <p:pic>
        <p:nvPicPr>
          <p:cNvPr id="291848" name="Picture 8" descr="Example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291849" name="Picture 9" descr="CheckProgres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291852" name="Picture 12" descr="LH_2-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9" name="Action Button: Forward or Next 8">
            <a:hlinkClick r:id="" action="ppaction://hlinkshowjump?jump=nextslide" highlightClick="1"/>
          </p:cNvPr>
          <p:cNvSpPr/>
          <p:nvPr/>
        </p:nvSpPr>
        <p:spPr>
          <a:xfrm>
            <a:off x="8839200" y="6324600"/>
            <a:ext cx="3048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Back or Previous 9">
            <a:hlinkClick r:id="" action="ppaction://hlinkshowjump?jump=previousslide" highlightClick="1"/>
          </p:cNvPr>
          <p:cNvSpPr/>
          <p:nvPr/>
        </p:nvSpPr>
        <p:spPr>
          <a:xfrm>
            <a:off x="8534400" y="6324600"/>
            <a:ext cx="3048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1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91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1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1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91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45" grpId="0" animBg="1"/>
      <p:bldP spid="291846" grpId="0" autoUpdateAnimBg="0"/>
      <p:bldP spid="291847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94917" name="Oval 5"/>
          <p:cNvSpPr>
            <a:spLocks noChangeArrowheads="1"/>
          </p:cNvSpPr>
          <p:nvPr/>
        </p:nvSpPr>
        <p:spPr bwMode="auto">
          <a:xfrm>
            <a:off x="898983" y="3245556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4918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2209800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6.53 </a:t>
            </a:r>
            <a:r>
              <a:rPr lang="en-US" sz="2400" b="1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× 10</a:t>
            </a:r>
            <a:r>
              <a:rPr lang="en-US" sz="2400" b="1" baseline="40000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–3</a:t>
            </a:r>
            <a:endParaRPr lang="en-US" sz="2400" b="1" dirty="0">
              <a:solidFill>
                <a:schemeClr val="tx1"/>
              </a:solidFill>
              <a:ea typeface="Arial" pitchFamily="-112" charset="0"/>
              <a:cs typeface="Arial" pitchFamily="-112" charset="0"/>
              <a:sym typeface="Symbol" pitchFamily="-112" charset="2"/>
            </a:endParaRP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6.53 </a:t>
            </a:r>
            <a:r>
              <a:rPr lang="en-US" sz="2400" b="1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× 10</a:t>
            </a:r>
            <a:r>
              <a:rPr lang="en-US" sz="2400" b="1" baseline="40000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–4</a:t>
            </a:r>
            <a:endParaRPr lang="pt-BR" sz="2400" b="1" dirty="0">
              <a:solidFill>
                <a:schemeClr val="tx1"/>
              </a:solidFill>
              <a:sym typeface="Symbol" pitchFamily="-112" charset="2"/>
            </a:endParaRP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6.53 </a:t>
            </a:r>
            <a:r>
              <a:rPr lang="en-US" sz="2400" b="1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× 10</a:t>
            </a:r>
            <a:r>
              <a:rPr lang="en-US" sz="2400" b="1" baseline="40000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–5</a:t>
            </a:r>
            <a:endParaRPr lang="en-US" sz="2400" b="1" dirty="0">
              <a:solidFill>
                <a:schemeClr val="tx1"/>
              </a:solidFill>
              <a:ea typeface="Arial" pitchFamily="-112" charset="0"/>
              <a:cs typeface="Arial" pitchFamily="-112" charset="0"/>
              <a:sym typeface="Symbol" pitchFamily="-112" charset="2"/>
            </a:endParaRP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D.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6.53 </a:t>
            </a:r>
            <a:r>
              <a:rPr lang="en-US" sz="2400" b="1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× 10</a:t>
            </a:r>
            <a:r>
              <a:rPr lang="en-US" sz="2400" b="1" baseline="40000" dirty="0">
                <a:solidFill>
                  <a:schemeClr val="tx1"/>
                </a:solidFill>
                <a:ea typeface="Arial" pitchFamily="-112" charset="0"/>
                <a:cs typeface="Arial" pitchFamily="-112" charset="0"/>
                <a:sym typeface="Symbol" pitchFamily="-112" charset="2"/>
              </a:rPr>
              <a:t>–6</a:t>
            </a:r>
            <a:endParaRPr lang="pt-BR" sz="2400" b="1" dirty="0">
              <a:solidFill>
                <a:schemeClr val="tx1"/>
              </a:solidFill>
              <a:sym typeface="Symbol" pitchFamily="-112" charset="2"/>
            </a:endParaRPr>
          </a:p>
        </p:txBody>
      </p:sp>
      <p:sp>
        <p:nvSpPr>
          <p:cNvPr id="294919" name="TPQuestion"/>
          <p:cNvSpPr>
            <a:spLocks noChangeArrowheads="1"/>
          </p:cNvSpPr>
          <p:nvPr/>
        </p:nvSpPr>
        <p:spPr bwMode="auto">
          <a:xfrm>
            <a:off x="533400" y="1447800"/>
            <a:ext cx="830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</a:rPr>
              <a:t>Write 0.000653 in scientific notation.</a:t>
            </a:r>
          </a:p>
        </p:txBody>
      </p:sp>
      <p:pic>
        <p:nvPicPr>
          <p:cNvPr id="294920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294922" name="Picture 10" descr="Example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294924" name="Picture 12" descr="LH_2-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13" name="Action Button: Forward or Next 12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Back or Previous 13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4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94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4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4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94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917" grpId="0" animBg="1"/>
      <p:bldP spid="294918" grpId="0" autoUpdateAnimBg="0"/>
      <p:bldP spid="294919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>
          <a:xfrm>
            <a:off x="76200" y="304800"/>
            <a:ext cx="9144000" cy="6400800"/>
            <a:chOff x="76200" y="304800"/>
            <a:chExt cx="9144000" cy="6400800"/>
          </a:xfrm>
        </p:grpSpPr>
        <p:sp>
          <p:nvSpPr>
            <p:cNvPr id="9" name="Cloud Callout 8"/>
            <p:cNvSpPr/>
            <p:nvPr/>
          </p:nvSpPr>
          <p:spPr>
            <a:xfrm>
              <a:off x="914400" y="304800"/>
              <a:ext cx="7467600" cy="3581400"/>
            </a:xfrm>
            <a:prstGeom prst="cloudCallout">
              <a:avLst>
                <a:gd name="adj1" fmla="val 6897"/>
                <a:gd name="adj2" fmla="val 77835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6200" y="905470"/>
              <a:ext cx="9144000" cy="120032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  <a:reflection stA="50000" endPos="75000" dist="12700" dir="5400000" sy="-100000" algn="bl" rotWithShape="0"/>
              <a:softEdge rad="6350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200" dirty="0" smtClean="0">
                  <a:latin typeface="Bodoni SvtyTwo ITC TT-Book"/>
                  <a:cs typeface="Bodoni SvtyTwo ITC TT-Book"/>
                </a:rPr>
                <a:t>Later Dudes!</a:t>
              </a:r>
              <a:endParaRPr lang="en-US" sz="7200" dirty="0">
                <a:latin typeface="Bodoni SvtyTwo ITC TT-Book"/>
                <a:cs typeface="Bodoni SvtyTwo ITC TT-Book"/>
              </a:endParaRPr>
            </a:p>
          </p:txBody>
        </p:sp>
        <p:grpSp>
          <p:nvGrpSpPr>
            <p:cNvPr id="3" name="Group 9"/>
            <p:cNvGrpSpPr/>
            <p:nvPr/>
          </p:nvGrpSpPr>
          <p:grpSpPr>
            <a:xfrm>
              <a:off x="3810000" y="5050673"/>
              <a:ext cx="2667000" cy="1654927"/>
              <a:chOff x="6349116" y="3907673"/>
              <a:chExt cx="2667000" cy="1654927"/>
            </a:xfrm>
          </p:grpSpPr>
          <p:pic>
            <p:nvPicPr>
              <p:cNvPr id="11" name="Picture 10" descr="IMG_2960.jpg"/>
              <p:cNvPicPr>
                <a:picLocks noChangeAspect="1"/>
              </p:cNvPicPr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flipH="1">
                <a:off x="7694926" y="3909199"/>
                <a:ext cx="1321190" cy="1653401"/>
              </a:xfrm>
              <a:prstGeom prst="rect">
                <a:avLst/>
              </a:prstGeom>
            </p:spPr>
          </p:pic>
          <p:pic>
            <p:nvPicPr>
              <p:cNvPr id="12" name="Picture 11" descr="IMG_2925.jp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49116" y="3907673"/>
                <a:ext cx="1397494" cy="1654927"/>
              </a:xfrm>
              <a:prstGeom prst="rect">
                <a:avLst/>
              </a:prstGeom>
            </p:spPr>
          </p:pic>
        </p:grpSp>
      </p:grpSp>
      <p:sp>
        <p:nvSpPr>
          <p:cNvPr id="10" name="Action Button: Forward or Next 9">
            <a:hlinkClick r:id="" action="ppaction://hlinkshowjump?jump=nextslide" highlightClick="1"/>
          </p:cNvPr>
          <p:cNvSpPr/>
          <p:nvPr/>
        </p:nvSpPr>
        <p:spPr>
          <a:xfrm>
            <a:off x="8839200" y="6324600"/>
            <a:ext cx="3048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Back or Previous 12">
            <a:hlinkClick r:id="" action="ppaction://hlinkshowjump?jump=previousslide" highlightClick="1"/>
          </p:cNvPr>
          <p:cNvSpPr/>
          <p:nvPr/>
        </p:nvSpPr>
        <p:spPr>
          <a:xfrm>
            <a:off x="8534400" y="6324600"/>
            <a:ext cx="3048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020" name="Picture 12" descr="CAM7-EndOf">
            <a:hlinkClick r:id="rId4" action="ppaction://hlinksldjump"/>
          </p:cNvPr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99013" name="Picture 5" descr="RESOURCES3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5724525" y="6465888"/>
            <a:ext cx="914400" cy="365125"/>
          </a:xfrm>
          <a:prstGeom prst="rect">
            <a:avLst/>
          </a:prstGeom>
          <a:noFill/>
        </p:spPr>
      </p:pic>
      <p:pic>
        <p:nvPicPr>
          <p:cNvPr id="299019" name="Picture 11" descr="Math NAV-Online">
            <a:hlinkClick r:id="rId7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5057775" y="6503988"/>
            <a:ext cx="609600" cy="334962"/>
          </a:xfrm>
          <a:prstGeom prst="rect">
            <a:avLst/>
          </a:prstGeom>
          <a:noFill/>
        </p:spPr>
      </p:pic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Home 12">
            <a:hlinkClick r:id="" action="ppaction://hlinkshowjump?jump=first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3"/>
  <p:tag name="ANSWERSALIAS" val="A¤B¤C¤D"/>
  <p:tag name="RESPONSESGATHERED" val="False"/>
  <p:tag name="SLIDEGUID" val="9469A856C03311DBB7AC000D93448B5C"/>
  <p:tag name="QUESTIONTEXT" val="5Min 8-2"/>
  <p:tag name="QUESTIONALIAS" val="5Min 8-2"/>
  <p:tag name="ANIMREMOVED" val="False"/>
</p:tagLst>
</file>

<file path=ppt/tags/tag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3"/>
  <p:tag name="ANSWERSALIAS" val="A¤B¤C¤D"/>
  <p:tag name="RESPONSESGATHERED" val="False"/>
  <p:tag name="SLIDEGUID" val="94701A1AC03311DBB7AC000D93448B5C"/>
  <p:tag name="QUESTIONTEXT" val="Solve –49 – d = –71. Then check your solution."/>
  <p:tag name="QUESTIONALIAS" val="Solve –49 – d = –71. Then check your solution."/>
  <p:tag name="ANIMREMOVED" val="False"/>
</p:tagLst>
</file>

<file path=ppt/tags/tag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4"/>
  <p:tag name="ANSWERSALIAS" val="A¤B¤C¤D"/>
  <p:tag name="RESPONSESGATHERED" val="False"/>
  <p:tag name="SLIDEGUID" val="947B638EC03311DBB7AC000D93448B5C"/>
  <p:tag name="QUESTIONTEXT" val="5Min 8-6"/>
  <p:tag name="QUESTIONALIAS" val="5Min 8-6"/>
  <p:tag name="ANIMREMOVED" val="False"/>
</p:tagLst>
</file>

<file path=ppt/tags/tag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1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13"/>
  <p:tag name="ANSWERSALIAS" val="A¤B¤C¤D"/>
  <p:tag name="RESPONSESGATHERED" val="False"/>
  <p:tag name="SLIDEGUID" val="94922B96C03311DBB7AC000D93448B5C"/>
  <p:tag name="QUESTIONTEXT" val="Write the expression c ● c ● c ● c ● c ● c ● c ● c ● c using exponents."/>
  <p:tag name="QUESTIONALIAS" val="Write the expression c ● c ● c ● c ● c ● c ● c ● c ● c using exponents."/>
  <p:tag name="ANIMREMOVED" val="False"/>
</p:tagLst>
</file>

<file path=ppt/tags/tag1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1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3"/>
  <p:tag name="ANSWERSALIAS" val="A¤B¤C¤D"/>
  <p:tag name="RESPONSESGATHERED" val="False"/>
  <p:tag name="SLIDEGUID" val="949DC06EC03311DBB7AC000D93448B5C"/>
  <p:tag name="QUESTIONTEXT" val="5Min 10-3"/>
  <p:tag name="QUESTIONALIAS" val="5Min 10-3"/>
  <p:tag name="ANIMREMOVED" val="False"/>
</p:tagLst>
</file>

<file path=ppt/tags/tag1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1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4"/>
  <p:tag name="ANSWERSALIAS" val="A¤B¤C¤D"/>
  <p:tag name="RESPONSESGATHERED" val="False"/>
  <p:tag name="SLIDEGUID" val="94A3EF98C03311DBB7AC000D93448B5C"/>
  <p:tag name="QUESTIONTEXT" val="Evaluate 6(–3)."/>
  <p:tag name="QUESTIONALIAS" val="Evaluate 6(–3)."/>
  <p:tag name="ANIMREMOVED" val="False"/>
</p:tagLst>
</file>

<file path=ppt/tags/tag1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1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2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7"/>
  <p:tag name="ANSWERSALIAS" val="A¤B¤C¤D"/>
  <p:tag name="RESPONSESGATHERED" val="False"/>
  <p:tag name="SLIDEGUID" val="93AB9762C03311DBB7AC000D93448B5C"/>
  <p:tag name="QUESTIONTEXT" val="Write 5.32 × 104 in standard form."/>
  <p:tag name="QUESTIONALIAS" val="Write 5.32 × 104 in standard form."/>
  <p:tag name="ANIMREMOVED" val="False"/>
</p:tagLst>
</file>

<file path=ppt/tags/tag2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3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ANSWERSALIAS" val="A¤B¤C¤D"/>
  <p:tag name="RESPONSESGATHERED" val="False"/>
  <p:tag name="SLIDEGUID" val="93AF77BCC03311DBB7AC000D93448B5C"/>
  <p:tag name="QUESTIONTEXT" val="Write 3.81 × 10–4 in standard form."/>
  <p:tag name="QUESTIONALIAS" val="Write 3.81 × 10–4 in standard form."/>
  <p:tag name="ANIMREMOVED" val="False"/>
</p:tagLst>
</file>

<file path=ppt/tags/tag3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3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ANSWERSALIAS" val="A¤B¤C¤D"/>
  <p:tag name="RESPONSESGATHERED" val="False"/>
  <p:tag name="SLIDEGUID" val="93B43D86C03311DBB7AC000D93448B5C"/>
  <p:tag name="QUESTIONTEXT" val="Write 35,600,000 in scientific notation."/>
  <p:tag name="QUESTIONALIAS" val="Write 35,600,000 in scientific notation."/>
  <p:tag name="ANIMREMOVED" val="False"/>
</p:tagLst>
</file>

<file path=ppt/tags/tag3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3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10"/>
  <p:tag name="ANSWERSALIAS" val="A¤B¤C¤D"/>
  <p:tag name="RESPONSESGATHERED" val="False"/>
  <p:tag name="SLIDEGUID" val="93B7D0CEC03311DBB7AC000D93448B5C"/>
  <p:tag name="QUESTIONTEXT" val="Write 0.000653 in scientific notation."/>
  <p:tag name="QUESTIONALIAS" val="Write 0.000653 in scientific notation."/>
  <p:tag name="ANIMREMOVED" val="False"/>
</p:tagLst>
</file>

<file path=ppt/tags/tag3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3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4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1016</TotalTime>
  <Words>1092</Words>
  <Application>Microsoft Macintosh PowerPoint</Application>
  <PresentationFormat>On-screen Show (4:3)</PresentationFormat>
  <Paragraphs>191</Paragraphs>
  <Slides>33</Slides>
  <Notes>20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Splash Screen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A Watch and Discover!</vt:lpstr>
      <vt:lpstr>Carefully  evaluate  what  is  happening here with the location of the decimal in each number.</vt:lpstr>
      <vt:lpstr>Slide 14</vt:lpstr>
      <vt:lpstr>Slide 15</vt:lpstr>
      <vt:lpstr>Carefully  evaluate  what  is  happening here with the location of the decimal in each number.</vt:lpstr>
      <vt:lpstr>Slide 17</vt:lpstr>
      <vt:lpstr>Slide 18</vt:lpstr>
      <vt:lpstr>Slide 19</vt:lpstr>
      <vt:lpstr>Slide 20</vt:lpstr>
      <vt:lpstr>Slide 21</vt:lpstr>
      <vt:lpstr>Carefully  evaluate  where the decimal is placed  in each  number and  the  power assigned to the base number 10.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EUSD</Company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10 Menu</dc:title>
  <dc:creator>Michael Mitchell</dc:creator>
  <cp:lastModifiedBy>Computer</cp:lastModifiedBy>
  <cp:revision>136</cp:revision>
  <dcterms:created xsi:type="dcterms:W3CDTF">2009-09-16T14:12:55Z</dcterms:created>
  <dcterms:modified xsi:type="dcterms:W3CDTF">2009-09-16T18:06:00Z</dcterms:modified>
</cp:coreProperties>
</file>