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tags/tag13.xml" ContentType="application/vnd.openxmlformats-officedocument.presentationml.tags+xml"/>
  <Override PartName="/ppt/notesSlides/notesSlide11.xml" ContentType="application/vnd.openxmlformats-officedocument.presentationml.notesSlide+xml"/>
  <Override PartName="/docProps/app.xml" ContentType="application/vnd.openxmlformats-officedocument.extended-properties+xml"/>
  <Override PartName="/ppt/tags/tag34.xml" ContentType="application/vnd.openxmlformats-officedocument.presentationml.tags+xml"/>
  <Override PartName="/ppt/notesSlides/notesSlide9.xml" ContentType="application/vnd.openxmlformats-officedocument.presentationml.notesSlide+xml"/>
  <Override PartName="/ppt/tags/tag15.xml" ContentType="application/vnd.openxmlformats-officedocument.presentationml.tag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notesSlides/notesSlide16.xml" ContentType="application/vnd.openxmlformats-officedocument.presentationml.notesSlide+xml"/>
  <Override PartName="/ppt/slideLayouts/slideLayout3.xml" ContentType="application/vnd.openxmlformats-officedocument.presentationml.slideLayout+xml"/>
  <Override PartName="/ppt/tags/tag17.xml" ContentType="application/vnd.openxmlformats-officedocument.presentationml.tags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32.xml" ContentType="application/vnd.openxmlformats-officedocument.presentationml.tags+xml"/>
  <Override PartName="/ppt/tags/tag9.xml" ContentType="application/vnd.openxmlformats-officedocument.presentationml.tags+xml"/>
  <Override PartName="/ppt/slides/slide13.xml" ContentType="application/vnd.openxmlformats-officedocument.presentationml.slide+xml"/>
  <Override PartName="/ppt/tags/tag35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17.xml" ContentType="application/vnd.openxmlformats-officedocument.presentationml.slide+xml"/>
  <Override PartName="/ppt/tags/tag12.xml" ContentType="application/vnd.openxmlformats-officedocument.presentationml.tags+xml"/>
  <Override PartName="/ppt/slideLayouts/slideLayout4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tags/tag24.xml" ContentType="application/vnd.openxmlformats-officedocument.presentationml.tags+xml"/>
  <Override PartName="/ppt/slideLayouts/slideLayout6.xml" ContentType="application/vnd.openxmlformats-officedocument.presentationml.slideLayout+xml"/>
  <Override PartName="/ppt/tags/tag29.xml" ContentType="application/vnd.openxmlformats-officedocument.presentationml.tags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tags/tag14.xml" ContentType="application/vnd.openxmlformats-officedocument.presentationml.tags+xml"/>
  <Override PartName="/ppt/tags/tag33.xml" ContentType="application/vnd.openxmlformats-officedocument.presentationml.tags+xml"/>
  <Override PartName="/ppt/notesSlides/notesSlide18.xml" ContentType="application/vnd.openxmlformats-officedocument.presentationml.notesSlide+xml"/>
  <Default Extension="png" ContentType="image/png"/>
  <Override PartName="/ppt/tags/tag7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ppt/tags/tag19.xml" ContentType="application/vnd.openxmlformats-officedocument.presentationml.tags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tags/tag6.xml" ContentType="application/vnd.openxmlformats-officedocument.presentationml.tags+xml"/>
  <Override PartName="/ppt/tags/tag11.xml" ContentType="application/vnd.openxmlformats-officedocument.presentationml.tags+xml"/>
  <Override PartName="/ppt/slides/slide12.xml" ContentType="application/vnd.openxmlformats-officedocument.presentationml.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20.xml" ContentType="application/vnd.openxmlformats-officedocument.presentationml.tags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tags/tag22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notesSlides/notesSlide3.xml" ContentType="application/vnd.openxmlformats-officedocument.presentationml.notesSlide+xml"/>
  <Default Extension="xml" ContentType="application/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tags/tag18.xml" ContentType="application/vnd.openxmlformats-officedocument.presentationml.tags+xml"/>
  <Override PartName="/ppt/slides/slide14.xml" ContentType="application/vnd.openxmlformats-officedocument.presentationml.slide+xml"/>
  <Override PartName="/ppt/tags/tag21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tags/tag27.xml" ContentType="application/vnd.openxmlformats-officedocument.presentationml.tags+xml"/>
  <Override PartName="/ppt/theme/theme1.xml" ContentType="application/vnd.openxmlformats-officedocument.theme+xml"/>
  <Override PartName="/ppt/tags/tag10.xml" ContentType="application/vnd.openxmlformats-officedocument.presentationml.tags+xml"/>
  <Override PartName="/ppt/tags/tag28.xml" ContentType="application/vnd.openxmlformats-officedocument.presentationml.tags+xml"/>
  <Override PartName="/ppt/presentation.xml" ContentType="application/vnd.openxmlformats-officedocument.presentationml.presentation.main+xml"/>
  <Override PartName="/ppt/tags/tag31.xml" ContentType="application/vnd.openxmlformats-officedocument.presentationml.tag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ags/tag23.xml" ContentType="application/vnd.openxmlformats-officedocument.presentationml.tags+xml"/>
  <Default Extension="jpeg" ContentType="image/jpe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gs/tag25.xml" ContentType="application/vnd.openxmlformats-officedocument.presentationml.tags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ppt/tags/tag16.xml" ContentType="application/vnd.openxmlformats-officedocument.presentationml.tags+xml"/>
  <Override PartName="/ppt/slides/slide8.xml" ContentType="application/vnd.openxmlformats-officedocument.presentationml.slide+xml"/>
  <Override PartName="/ppt/tags/tag36.xml" ContentType="application/vnd.openxmlformats-officedocument.presentationml.tags+xml"/>
  <Override PartName="/ppt/slides/slide15.xml" ContentType="application/vnd.openxmlformats-officedocument.presentationml.slide+xml"/>
  <Default Extension="rels" ContentType="application/vnd.openxmlformats-package.relationships+xml"/>
  <Override PartName="/ppt/tags/tag26.xml" ContentType="application/vnd.openxmlformats-officedocument.presentationml.tags+xml"/>
  <Override PartName="/ppt/slides/slide9.xml" ContentType="application/vnd.openxmlformats-officedocument.presentationml.slide+xml"/>
  <Override PartName="/ppt/tags/tag1.xml" ContentType="application/vnd.openxmlformats-officedocument.presentationml.tags+xml"/>
  <Override PartName="/ppt/slides/slide6.xml" ContentType="application/vnd.openxmlformats-officedocument.presentationml.slide+xml"/>
  <Override PartName="/ppt/slides/slide16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notesMasterIdLst>
    <p:notesMasterId r:id="rId20"/>
  </p:notesMasterIdLst>
  <p:sldIdLst>
    <p:sldId id="271" r:id="rId2"/>
    <p:sldId id="272" r:id="rId3"/>
    <p:sldId id="273" r:id="rId4"/>
    <p:sldId id="274" r:id="rId5"/>
    <p:sldId id="275" r:id="rId6"/>
    <p:sldId id="257" r:id="rId7"/>
    <p:sldId id="258" r:id="rId8"/>
    <p:sldId id="259" r:id="rId9"/>
    <p:sldId id="261" r:id="rId10"/>
    <p:sldId id="263" r:id="rId11"/>
    <p:sldId id="266" r:id="rId12"/>
    <p:sldId id="268" r:id="rId13"/>
    <p:sldId id="260" r:id="rId14"/>
    <p:sldId id="262" r:id="rId15"/>
    <p:sldId id="265" r:id="rId16"/>
    <p:sldId id="267" r:id="rId17"/>
    <p:sldId id="269" r:id="rId18"/>
    <p:sldId id="270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20"/>
    <p:restoredTop sz="94660"/>
  </p:normalViewPr>
  <p:slideViewPr>
    <p:cSldViewPr snapToObjects="1">
      <p:cViewPr varScale="1">
        <p:scale>
          <a:sx n="89" d="100"/>
          <a:sy n="89" d="100"/>
        </p:scale>
        <p:origin x="-141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72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14" Type="http://schemas.openxmlformats.org/officeDocument/2006/relationships/slide" Target="slides/slide13.xml"/><Relationship Id="rId23" Type="http://schemas.openxmlformats.org/officeDocument/2006/relationships/viewProps" Target="viewProps.xml"/><Relationship Id="rId4" Type="http://schemas.openxmlformats.org/officeDocument/2006/relationships/slide" Target="slides/slide3.xml"/><Relationship Id="rId11" Type="http://schemas.openxmlformats.org/officeDocument/2006/relationships/slide" Target="slides/slide10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1" Type="http://schemas.openxmlformats.org/officeDocument/2006/relationships/printerSettings" Target="printerSettings/printerSettings1.bin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4F7CC3-D9C4-C04B-99D8-7B262223D884}" type="datetimeFigureOut">
              <a:rPr lang="en-US" smtClean="0"/>
              <a:pPr/>
              <a:t>9/3/09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0C094C-C69F-BC4E-AEB3-BCE5DDBE2A7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9F4DEF-343C-CE45-BE84-74A1D9EA684A}" type="slidenum">
              <a:rPr lang="en-US"/>
              <a:pPr/>
              <a:t>1</a:t>
            </a:fld>
            <a:endParaRPr lang="en-US"/>
          </a:p>
        </p:txBody>
      </p:sp>
      <p:sp>
        <p:nvSpPr>
          <p:cNvPr id="342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B7E34F-0CD1-8C46-BB3D-6095690B26AA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2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358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B5A04F-140B-C949-A641-0775C797B55E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3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360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04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60C908-872E-6544-9AA2-2CFA577E915C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4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366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65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00438E-3C40-1E45-99DF-CDFC6EF1F224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5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368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F0B6A3-B151-2743-BFA7-D66532A7A221}" type="slidenum">
              <a:rPr lang="en-US"/>
              <a:pPr/>
              <a:t>6</a:t>
            </a:fld>
            <a:endParaRPr lang="en-US"/>
          </a:p>
        </p:txBody>
      </p:sp>
      <p:sp>
        <p:nvSpPr>
          <p:cNvPr id="362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2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45100D-10AB-DC4A-B8CE-991FB6F9654D}" type="slidenum">
              <a:rPr lang="en-US"/>
              <a:pPr/>
              <a:t>7</a:t>
            </a:fld>
            <a:endParaRPr lang="en-US"/>
          </a:p>
        </p:txBody>
      </p:sp>
      <p:sp>
        <p:nvSpPr>
          <p:cNvPr id="363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3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CCF727-6C3C-6D4D-962A-0C0994C80F0D}" type="slidenum">
              <a:rPr lang="en-US"/>
              <a:pPr/>
              <a:t>8</a:t>
            </a:fld>
            <a:endParaRPr lang="en-US"/>
          </a:p>
        </p:txBody>
      </p:sp>
      <p:sp>
        <p:nvSpPr>
          <p:cNvPr id="364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2A9C04-A777-2F4C-8010-05203D2C855D}" type="slidenum">
              <a:rPr lang="en-US"/>
              <a:pPr/>
              <a:t>9</a:t>
            </a:fld>
            <a:endParaRPr lang="en-US"/>
          </a:p>
        </p:txBody>
      </p:sp>
      <p:sp>
        <p:nvSpPr>
          <p:cNvPr id="366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6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E7843E-EF55-4E46-A318-0DA8C69CBF11}" type="slidenum">
              <a:rPr lang="en-US"/>
              <a:pPr/>
              <a:t>10</a:t>
            </a:fld>
            <a:endParaRPr lang="en-US"/>
          </a:p>
        </p:txBody>
      </p:sp>
      <p:sp>
        <p:nvSpPr>
          <p:cNvPr id="368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656B7E-9094-9B45-9AC3-190EC20E91FB}" type="slidenum">
              <a:rPr lang="en-US"/>
              <a:pPr/>
              <a:t>11</a:t>
            </a:fld>
            <a:endParaRPr lang="en-US"/>
          </a:p>
        </p:txBody>
      </p:sp>
      <p:sp>
        <p:nvSpPr>
          <p:cNvPr id="371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1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756819-BAF2-6B41-8857-F7475DCA6DE1}" type="slidenum">
              <a:rPr lang="en-US"/>
              <a:pPr/>
              <a:t>12</a:t>
            </a:fld>
            <a:endParaRPr lang="en-US"/>
          </a:p>
        </p:txBody>
      </p:sp>
      <p:sp>
        <p:nvSpPr>
          <p:cNvPr id="373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3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AD2132-13EC-AB42-BE9A-F486C144BE7F}" type="slidenum">
              <a:rPr lang="en-US"/>
              <a:pPr/>
              <a:t>13</a:t>
            </a:fld>
            <a:endParaRPr lang="en-US"/>
          </a:p>
        </p:txBody>
      </p:sp>
      <p:sp>
        <p:nvSpPr>
          <p:cNvPr id="365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5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F845F6-D74D-3845-AC71-8F08B9478055}" type="slidenum">
              <a:rPr lang="en-US"/>
              <a:pPr/>
              <a:t>14</a:t>
            </a:fld>
            <a:endParaRPr lang="en-US"/>
          </a:p>
        </p:txBody>
      </p:sp>
      <p:sp>
        <p:nvSpPr>
          <p:cNvPr id="367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7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33444F-6AB4-ED45-9FA9-D076227AC746}" type="slidenum">
              <a:rPr lang="en-US"/>
              <a:pPr/>
              <a:t>15</a:t>
            </a:fld>
            <a:endParaRPr lang="en-US"/>
          </a:p>
        </p:txBody>
      </p:sp>
      <p:sp>
        <p:nvSpPr>
          <p:cNvPr id="370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0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959DB7-681D-394C-A444-C8661239B35C}" type="slidenum">
              <a:rPr lang="en-US"/>
              <a:pPr/>
              <a:t>16</a:t>
            </a:fld>
            <a:endParaRPr lang="en-US"/>
          </a:p>
        </p:txBody>
      </p:sp>
      <p:sp>
        <p:nvSpPr>
          <p:cNvPr id="372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2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F8847A-0D61-1047-89A0-FCA975BD8D11}" type="slidenum">
              <a:rPr lang="en-US"/>
              <a:pPr/>
              <a:t>17</a:t>
            </a:fld>
            <a:endParaRPr lang="en-US"/>
          </a:p>
        </p:txBody>
      </p:sp>
      <p:sp>
        <p:nvSpPr>
          <p:cNvPr id="374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4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C6CA01-2B87-A642-9093-4FA64926E21E}" type="slidenum">
              <a:rPr lang="en-US"/>
              <a:pPr/>
              <a:t>18</a:t>
            </a:fld>
            <a:endParaRPr lang="en-US"/>
          </a:p>
        </p:txBody>
      </p:sp>
      <p:sp>
        <p:nvSpPr>
          <p:cNvPr id="375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5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F4DF9-C8D2-B24B-8C07-147EF3D6A5CA}" type="datetimeFigureOut">
              <a:rPr lang="en-US" smtClean="0"/>
              <a:pPr/>
              <a:t>9/3/09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7AAAA-F2C8-D446-ACA0-E2E4DD7152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F4DF9-C8D2-B24B-8C07-147EF3D6A5CA}" type="datetimeFigureOut">
              <a:rPr lang="en-US" smtClean="0"/>
              <a:pPr/>
              <a:t>9/3/09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7AAAA-F2C8-D446-ACA0-E2E4DD7152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F4DF9-C8D2-B24B-8C07-147EF3D6A5CA}" type="datetimeFigureOut">
              <a:rPr lang="en-US" smtClean="0"/>
              <a:pPr/>
              <a:t>9/3/09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7AAAA-F2C8-D446-ACA0-E2E4DD7152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F4DF9-C8D2-B24B-8C07-147EF3D6A5CA}" type="datetimeFigureOut">
              <a:rPr lang="en-US" smtClean="0"/>
              <a:pPr/>
              <a:t>9/3/09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7AAAA-F2C8-D446-ACA0-E2E4DD7152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F4DF9-C8D2-B24B-8C07-147EF3D6A5CA}" type="datetimeFigureOut">
              <a:rPr lang="en-US" smtClean="0"/>
              <a:pPr/>
              <a:t>9/3/09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7AAAA-F2C8-D446-ACA0-E2E4DD7152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F4DF9-C8D2-B24B-8C07-147EF3D6A5CA}" type="datetimeFigureOut">
              <a:rPr lang="en-US" smtClean="0"/>
              <a:pPr/>
              <a:t>9/3/09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7AAAA-F2C8-D446-ACA0-E2E4DD7152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F4DF9-C8D2-B24B-8C07-147EF3D6A5CA}" type="datetimeFigureOut">
              <a:rPr lang="en-US" smtClean="0"/>
              <a:pPr/>
              <a:t>9/3/09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7AAAA-F2C8-D446-ACA0-E2E4DD7152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F4DF9-C8D2-B24B-8C07-147EF3D6A5CA}" type="datetimeFigureOut">
              <a:rPr lang="en-US" smtClean="0"/>
              <a:pPr/>
              <a:t>9/3/09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7AAAA-F2C8-D446-ACA0-E2E4DD7152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F4DF9-C8D2-B24B-8C07-147EF3D6A5CA}" type="datetimeFigureOut">
              <a:rPr lang="en-US" smtClean="0"/>
              <a:pPr/>
              <a:t>9/3/09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7AAAA-F2C8-D446-ACA0-E2E4DD7152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F4DF9-C8D2-B24B-8C07-147EF3D6A5CA}" type="datetimeFigureOut">
              <a:rPr lang="en-US" smtClean="0"/>
              <a:pPr/>
              <a:t>9/3/09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7AAAA-F2C8-D446-ACA0-E2E4DD7152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F4DF9-C8D2-B24B-8C07-147EF3D6A5CA}" type="datetimeFigureOut">
              <a:rPr lang="en-US" smtClean="0"/>
              <a:pPr/>
              <a:t>9/3/09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7AAAA-F2C8-D446-ACA0-E2E4DD7152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EF4DF9-C8D2-B24B-8C07-147EF3D6A5CA}" type="datetimeFigureOut">
              <a:rPr lang="en-US" smtClean="0"/>
              <a:pPr/>
              <a:t>9/3/09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7AAAA-F2C8-D446-ACA0-E2E4DD71526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.jpe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2.xml"/><Relationship Id="rId6" Type="http://schemas.openxmlformats.org/officeDocument/2006/relationships/image" Target="../media/image2.jpeg"/><Relationship Id="rId8" Type="http://schemas.openxmlformats.org/officeDocument/2006/relationships/image" Target="../media/image4.jpeg"/><Relationship Id="rId13" Type="http://schemas.openxmlformats.org/officeDocument/2006/relationships/image" Target="../media/image9.jpe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2.xml"/><Relationship Id="rId12" Type="http://schemas.openxmlformats.org/officeDocument/2006/relationships/image" Target="../media/image8.png"/><Relationship Id="rId2" Type="http://schemas.openxmlformats.org/officeDocument/2006/relationships/tags" Target="../tags/tag3.xml"/><Relationship Id="rId9" Type="http://schemas.openxmlformats.org/officeDocument/2006/relationships/image" Target="../media/image5.jpeg"/><Relationship Id="rId3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5.xml"/><Relationship Id="rId6" Type="http://schemas.openxmlformats.org/officeDocument/2006/relationships/image" Target="../media/image2.jpeg"/><Relationship Id="rId8" Type="http://schemas.openxmlformats.org/officeDocument/2006/relationships/image" Target="../media/image4.jpeg"/><Relationship Id="rId13" Type="http://schemas.openxmlformats.org/officeDocument/2006/relationships/image" Target="../media/image11.jpe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3.xml"/><Relationship Id="rId12" Type="http://schemas.openxmlformats.org/officeDocument/2006/relationships/image" Target="../media/image10.png"/><Relationship Id="rId2" Type="http://schemas.openxmlformats.org/officeDocument/2006/relationships/tags" Target="../tags/tag6.xml"/><Relationship Id="rId9" Type="http://schemas.openxmlformats.org/officeDocument/2006/relationships/image" Target="../media/image5.jpeg"/><Relationship Id="rId3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8.xml"/><Relationship Id="rId6" Type="http://schemas.openxmlformats.org/officeDocument/2006/relationships/image" Target="../media/image2.jpeg"/><Relationship Id="rId8" Type="http://schemas.openxmlformats.org/officeDocument/2006/relationships/image" Target="../media/image4.jpeg"/><Relationship Id="rId13" Type="http://schemas.openxmlformats.org/officeDocument/2006/relationships/image" Target="../media/image13.jpe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4.xml"/><Relationship Id="rId12" Type="http://schemas.openxmlformats.org/officeDocument/2006/relationships/image" Target="../media/image12.png"/><Relationship Id="rId2" Type="http://schemas.openxmlformats.org/officeDocument/2006/relationships/tags" Target="../tags/tag9.xml"/><Relationship Id="rId9" Type="http://schemas.openxmlformats.org/officeDocument/2006/relationships/image" Target="../media/image5.jpeg"/><Relationship Id="rId3" Type="http://schemas.openxmlformats.org/officeDocument/2006/relationships/tags" Target="../tags/tag10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11.xml"/><Relationship Id="rId6" Type="http://schemas.openxmlformats.org/officeDocument/2006/relationships/image" Target="../media/image2.jpeg"/><Relationship Id="rId8" Type="http://schemas.openxmlformats.org/officeDocument/2006/relationships/image" Target="../media/image4.jpeg"/><Relationship Id="rId13" Type="http://schemas.openxmlformats.org/officeDocument/2006/relationships/image" Target="../media/image15.jpe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5.xml"/><Relationship Id="rId12" Type="http://schemas.openxmlformats.org/officeDocument/2006/relationships/image" Target="../media/image14.png"/><Relationship Id="rId2" Type="http://schemas.openxmlformats.org/officeDocument/2006/relationships/tags" Target="../tags/tag12.xml"/><Relationship Id="rId9" Type="http://schemas.openxmlformats.org/officeDocument/2006/relationships/image" Target="../media/image5.jpeg"/><Relationship Id="rId3" Type="http://schemas.openxmlformats.org/officeDocument/2006/relationships/tags" Target="../tags/tag1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6.jpeg"/><Relationship Id="rId1" Type="http://schemas.openxmlformats.org/officeDocument/2006/relationships/tags" Target="../tags/tag1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Relationship Id="rId5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7.jpeg"/><Relationship Id="rId1" Type="http://schemas.openxmlformats.org/officeDocument/2006/relationships/tags" Target="../tags/tag1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Relationship Id="rId5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4" Type="http://schemas.openxmlformats.org/officeDocument/2006/relationships/image" Target="../media/image9.jpeg"/><Relationship Id="rId5" Type="http://schemas.openxmlformats.org/officeDocument/2006/relationships/image" Target="../media/image19.jpeg"/><Relationship Id="rId7" Type="http://schemas.openxmlformats.org/officeDocument/2006/relationships/image" Target="../media/image20.png"/><Relationship Id="rId1" Type="http://schemas.openxmlformats.org/officeDocument/2006/relationships/tags" Target="../tags/tag1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Relationship Id="rId6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19.jpeg"/><Relationship Id="rId5" Type="http://schemas.openxmlformats.org/officeDocument/2006/relationships/image" Target="../media/image11.jpeg"/><Relationship Id="rId7" Type="http://schemas.openxmlformats.org/officeDocument/2006/relationships/image" Target="../media/image22.png"/><Relationship Id="rId1" Type="http://schemas.openxmlformats.org/officeDocument/2006/relationships/tags" Target="../tags/tag17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Relationship Id="rId6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jpeg"/><Relationship Id="rId5" Type="http://schemas.openxmlformats.org/officeDocument/2006/relationships/image" Target="../media/image17.jpeg"/><Relationship Id="rId7" Type="http://schemas.openxmlformats.org/officeDocument/2006/relationships/image" Target="../media/image24.jpeg"/><Relationship Id="rId1" Type="http://schemas.openxmlformats.org/officeDocument/2006/relationships/tags" Target="../tags/tag18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Relationship Id="rId6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jpeg"/><Relationship Id="rId5" Type="http://schemas.openxmlformats.org/officeDocument/2006/relationships/image" Target="../media/image17.jpeg"/><Relationship Id="rId7" Type="http://schemas.openxmlformats.org/officeDocument/2006/relationships/image" Target="../media/image25.jpeg"/><Relationship Id="rId1" Type="http://schemas.openxmlformats.org/officeDocument/2006/relationships/tags" Target="../tags/tag19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Relationship Id="rId6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6.jpeg"/><Relationship Id="rId5" Type="http://schemas.openxmlformats.org/officeDocument/2006/relationships/image" Target="../media/image17.jpeg"/><Relationship Id="rId7" Type="http://schemas.openxmlformats.org/officeDocument/2006/relationships/image" Target="../media/image27.png"/><Relationship Id="rId1" Type="http://schemas.openxmlformats.org/officeDocument/2006/relationships/tags" Target="../tags/tag20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Relationship Id="rId6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3.xml"/><Relationship Id="rId7" Type="http://schemas.openxmlformats.org/officeDocument/2006/relationships/image" Target="../media/image9.jpeg"/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9" Type="http://schemas.openxmlformats.org/officeDocument/2006/relationships/image" Target="../media/image29.png"/><Relationship Id="rId3" Type="http://schemas.openxmlformats.org/officeDocument/2006/relationships/tags" Target="../tags/tag23.xml"/><Relationship Id="rId6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4.xml"/><Relationship Id="rId7" Type="http://schemas.openxmlformats.org/officeDocument/2006/relationships/image" Target="../media/image11.jpeg"/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9" Type="http://schemas.openxmlformats.org/officeDocument/2006/relationships/image" Target="../media/image22.png"/><Relationship Id="rId3" Type="http://schemas.openxmlformats.org/officeDocument/2006/relationships/tags" Target="../tags/tag26.xml"/><Relationship Id="rId6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4" Type="http://schemas.openxmlformats.org/officeDocument/2006/relationships/slideLayout" Target="../slideLayouts/slideLayout2.xml"/><Relationship Id="rId10" Type="http://schemas.openxmlformats.org/officeDocument/2006/relationships/image" Target="../media/image31.jpeg"/><Relationship Id="rId5" Type="http://schemas.openxmlformats.org/officeDocument/2006/relationships/notesSlide" Target="../notesSlides/notesSlide15.xml"/><Relationship Id="rId7" Type="http://schemas.openxmlformats.org/officeDocument/2006/relationships/image" Target="../media/image28.jpeg"/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9" Type="http://schemas.openxmlformats.org/officeDocument/2006/relationships/image" Target="../media/image30.png"/><Relationship Id="rId3" Type="http://schemas.openxmlformats.org/officeDocument/2006/relationships/tags" Target="../tags/tag29.xml"/><Relationship Id="rId6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6.xml"/><Relationship Id="rId7" Type="http://schemas.openxmlformats.org/officeDocument/2006/relationships/image" Target="../media/image15.jpeg"/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6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7.xml"/><Relationship Id="rId7" Type="http://schemas.openxmlformats.org/officeDocument/2006/relationships/image" Target="../media/image26.jpeg"/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9" Type="http://schemas.openxmlformats.org/officeDocument/2006/relationships/image" Target="../media/image27.png"/><Relationship Id="rId3" Type="http://schemas.openxmlformats.org/officeDocument/2006/relationships/tags" Target="../tags/tag35.xml"/><Relationship Id="rId6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a.gr7math.com/" TargetMode="External"/><Relationship Id="rId4" Type="http://schemas.openxmlformats.org/officeDocument/2006/relationships/slide" Target="slide8.xml"/><Relationship Id="rId5" Type="http://schemas.openxmlformats.org/officeDocument/2006/relationships/image" Target="../media/image32.jpeg"/><Relationship Id="rId7" Type="http://schemas.openxmlformats.org/officeDocument/2006/relationships/image" Target="../media/image34.jpeg"/><Relationship Id="rId1" Type="http://schemas.openxmlformats.org/officeDocument/2006/relationships/tags" Target="../tags/tag36.xml"/><Relationship Id="rId2" Type="http://schemas.openxmlformats.org/officeDocument/2006/relationships/slideLayout" Target="../slideLayouts/slideLayout2.xml"/><Relationship Id="rId9" Type="http://schemas.openxmlformats.org/officeDocument/2006/relationships/image" Target="../media/image35.jpeg"/><Relationship Id="rId3" Type="http://schemas.openxmlformats.org/officeDocument/2006/relationships/notesSlide" Target="../notesSlides/notesSlide18.xml"/><Relationship Id="rId6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grpSp>
        <p:nvGrpSpPr>
          <p:cNvPr id="2" name="Group 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101" name="Picture 5" descr="CAM7 Spl-02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sp>
          <p:nvSpPr>
            <p:cNvPr id="4" name="TextBox 3"/>
            <p:cNvSpPr txBox="1"/>
            <p:nvPr/>
          </p:nvSpPr>
          <p:spPr>
            <a:xfrm>
              <a:off x="4876800" y="5410200"/>
              <a:ext cx="4267200" cy="1384995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/>
                <a:t>Lesson 2-2</a:t>
              </a:r>
            </a:p>
            <a:p>
              <a:pPr algn="ctr"/>
              <a:r>
                <a:rPr lang="en-US" sz="2800" dirty="0" smtClean="0"/>
                <a:t>Comparing &amp; Ordering </a:t>
              </a:r>
              <a:r>
                <a:rPr lang="en-US" sz="2800" smtClean="0"/>
                <a:t>Rational Numbers</a:t>
              </a:r>
              <a:endParaRPr lang="en-US" sz="2800" dirty="0"/>
            </a:p>
          </p:txBody>
        </p:sp>
      </p:grp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379" name="Picture 19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7380" name="Picture 20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7381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80230" name="Oval 6"/>
          <p:cNvSpPr>
            <a:spLocks noChangeArrowheads="1"/>
          </p:cNvSpPr>
          <p:nvPr/>
        </p:nvSpPr>
        <p:spPr bwMode="auto">
          <a:xfrm>
            <a:off x="1100138" y="2581275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0231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565400"/>
            <a:ext cx="2790825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Symbol" pitchFamily="-112" charset="2"/>
              </a:rPr>
              <a:t>A.</a:t>
            </a:r>
            <a:r>
              <a:rPr lang="pt-BR" b="1" dirty="0">
                <a:solidFill>
                  <a:schemeClr val="tx1"/>
                </a:solidFill>
                <a:sym typeface="Symbol" pitchFamily="-112" charset="2"/>
              </a:rPr>
              <a:t>	90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Symbol" pitchFamily="-112" charset="2"/>
              </a:rPr>
              <a:t>B.</a:t>
            </a:r>
            <a:r>
              <a:rPr lang="pt-BR" b="1" dirty="0">
                <a:solidFill>
                  <a:schemeClr val="tx1"/>
                </a:solidFill>
                <a:sym typeface="Symbol" pitchFamily="-112" charset="2"/>
              </a:rPr>
              <a:t>	19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Symbol" pitchFamily="-112" charset="2"/>
              </a:rPr>
              <a:t>C.</a:t>
            </a:r>
            <a:r>
              <a:rPr lang="pt-BR" b="1" dirty="0">
                <a:solidFill>
                  <a:schemeClr val="tx1"/>
                </a:solidFill>
                <a:sym typeface="Symbol" pitchFamily="-112" charset="2"/>
              </a:rPr>
              <a:t>	–19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Symbol" pitchFamily="-112" charset="2"/>
              </a:rPr>
              <a:t>D.</a:t>
            </a:r>
            <a:r>
              <a:rPr lang="pt-BR" b="1" dirty="0">
                <a:solidFill>
                  <a:schemeClr val="tx1"/>
                </a:solidFill>
                <a:sym typeface="Symbol" pitchFamily="-112" charset="2"/>
              </a:rPr>
              <a:t>	–90</a:t>
            </a:r>
          </a:p>
        </p:txBody>
      </p:sp>
      <p:pic>
        <p:nvPicPr>
          <p:cNvPr id="357387" name="Picture 12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7388" name="Picture 13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7389" name="Picture 16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7390" name="Text Box 17"/>
          <p:cNvSpPr txBox="1">
            <a:spLocks noChangeArrowheads="1"/>
          </p:cNvSpPr>
          <p:nvPr/>
        </p:nvSpPr>
        <p:spPr bwMode="auto">
          <a:xfrm>
            <a:off x="4848225" y="752475"/>
            <a:ext cx="2201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Chapter 1)</a:t>
            </a:r>
          </a:p>
        </p:txBody>
      </p:sp>
      <p:pic>
        <p:nvPicPr>
          <p:cNvPr id="357391" name="Picture 18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1076325" y="1482725"/>
            <a:ext cx="6838950" cy="987425"/>
            <a:chOff x="678" y="934"/>
            <a:chExt cx="4308" cy="622"/>
          </a:xfrm>
        </p:grpSpPr>
        <p:pic>
          <p:nvPicPr>
            <p:cNvPr id="357393" name="Picture 21" descr="ch2_5mc_1"/>
            <p:cNvPicPr>
              <a:picLocks noChangeAspect="1" noChangeArrowheads="1"/>
            </p:cNvPicPr>
            <p:nvPr/>
          </p:nvPicPr>
          <p:blipFill>
            <a:blip r:embed="rId12"/>
            <a:srcRect r="16220"/>
            <a:stretch>
              <a:fillRect/>
            </a:stretch>
          </p:blipFill>
          <p:spPr bwMode="auto">
            <a:xfrm>
              <a:off x="678" y="934"/>
              <a:ext cx="4308" cy="5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7394" name="Picture 22" descr="ch2_5mc_1"/>
            <p:cNvPicPr>
              <a:picLocks noChangeAspect="1" noChangeArrowheads="1"/>
            </p:cNvPicPr>
            <p:nvPr/>
          </p:nvPicPr>
          <p:blipFill>
            <a:blip r:embed="rId12"/>
            <a:srcRect l="83897" t="22900" b="27481"/>
            <a:stretch>
              <a:fillRect/>
            </a:stretch>
          </p:blipFill>
          <p:spPr bwMode="auto">
            <a:xfrm>
              <a:off x="702" y="1296"/>
              <a:ext cx="828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6" name="Picture 11" descr="Example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73088" y="16383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0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80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30" grpId="0" animBg="1"/>
      <p:bldP spid="180231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427" name="Picture 19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9428" name="Picture 20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9430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81254" name="Oval 6"/>
          <p:cNvSpPr>
            <a:spLocks noChangeArrowheads="1"/>
          </p:cNvSpPr>
          <p:nvPr/>
        </p:nvSpPr>
        <p:spPr bwMode="auto">
          <a:xfrm>
            <a:off x="1042988" y="4114800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255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647950"/>
            <a:ext cx="2790825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Symbol" pitchFamily="-112" charset="2"/>
              </a:rPr>
              <a:t>A.</a:t>
            </a:r>
            <a:r>
              <a:rPr lang="pt-BR" b="1">
                <a:solidFill>
                  <a:schemeClr val="tx1"/>
                </a:solidFill>
                <a:sym typeface="Symbol" pitchFamily="-112" charset="2"/>
              </a:rPr>
              <a:t>	40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Symbol" pitchFamily="-112" charset="2"/>
              </a:rPr>
              <a:t>B.</a:t>
            </a:r>
            <a:r>
              <a:rPr lang="pt-BR" b="1">
                <a:solidFill>
                  <a:schemeClr val="tx1"/>
                </a:solidFill>
                <a:sym typeface="Symbol" pitchFamily="-112" charset="2"/>
              </a:rPr>
              <a:t>	10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Symbol" pitchFamily="-112" charset="2"/>
              </a:rPr>
              <a:t>C.</a:t>
            </a:r>
            <a:r>
              <a:rPr lang="pt-BR" b="1">
                <a:solidFill>
                  <a:schemeClr val="tx1"/>
                </a:solidFill>
                <a:sym typeface="Symbol" pitchFamily="-112" charset="2"/>
              </a:rPr>
              <a:t>	–10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Symbol" pitchFamily="-112" charset="2"/>
              </a:rPr>
              <a:t>D.</a:t>
            </a:r>
            <a:r>
              <a:rPr lang="pt-BR" b="1">
                <a:solidFill>
                  <a:schemeClr val="tx1"/>
                </a:solidFill>
                <a:sym typeface="Symbol" pitchFamily="-112" charset="2"/>
              </a:rPr>
              <a:t>	–40</a:t>
            </a:r>
          </a:p>
        </p:txBody>
      </p:sp>
      <p:pic>
        <p:nvPicPr>
          <p:cNvPr id="359435" name="Picture 12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9436" name="Picture 13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9437" name="Picture 16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9438" name="Text Box 17"/>
          <p:cNvSpPr txBox="1">
            <a:spLocks noChangeArrowheads="1"/>
          </p:cNvSpPr>
          <p:nvPr/>
        </p:nvSpPr>
        <p:spPr bwMode="auto">
          <a:xfrm>
            <a:off x="4848225" y="752475"/>
            <a:ext cx="2201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Chapter 1)</a:t>
            </a:r>
          </a:p>
        </p:txBody>
      </p:sp>
      <p:pic>
        <p:nvPicPr>
          <p:cNvPr id="359439" name="Picture 18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685800" y="1485900"/>
            <a:ext cx="8020050" cy="785813"/>
            <a:chOff x="432" y="936"/>
            <a:chExt cx="5052" cy="495"/>
          </a:xfrm>
        </p:grpSpPr>
        <p:sp>
          <p:nvSpPr>
            <p:cNvPr id="359441" name="TPQuestion"/>
            <p:cNvSpPr>
              <a:spLocks noChangeArrowheads="1"/>
            </p:cNvSpPr>
            <p:nvPr/>
          </p:nvSpPr>
          <p:spPr bwMode="auto">
            <a:xfrm>
              <a:off x="432" y="1044"/>
              <a:ext cx="50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algn="l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srgbClr val="00539D"/>
                  </a:solidFill>
                </a:rPr>
                <a:t>Solve the </a:t>
              </a:r>
              <a:r>
                <a:rPr lang="en-US" b="1" dirty="0" smtClean="0">
                  <a:solidFill>
                    <a:srgbClr val="00539D"/>
                  </a:solidFill>
                </a:rPr>
                <a:t>equation. </a:t>
              </a:r>
              <a:endParaRPr lang="en-US" b="1" dirty="0">
                <a:solidFill>
                  <a:srgbClr val="00539D"/>
                </a:solidFill>
              </a:endParaRPr>
            </a:p>
          </p:txBody>
        </p:sp>
        <p:pic>
          <p:nvPicPr>
            <p:cNvPr id="359442" name="Picture 21" descr="ch2_5mc_2"/>
            <p:cNvPicPr>
              <a:picLocks noChangeAspect="1" noChangeArrowheads="1"/>
            </p:cNvPicPr>
            <p:nvPr/>
          </p:nvPicPr>
          <p:blipFill>
            <a:blip r:embed="rId12"/>
            <a:srcRect l="35458" r="48451"/>
            <a:stretch>
              <a:fillRect/>
            </a:stretch>
          </p:blipFill>
          <p:spPr bwMode="auto">
            <a:xfrm>
              <a:off x="1968" y="936"/>
              <a:ext cx="795" cy="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6" name="Picture 8" descr="Example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73088" y="16383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1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81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54" grpId="0" animBg="1"/>
      <p:bldP spid="181255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571" name="Picture 17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5572" name="Picture 18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5574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90469" name="Oval 5"/>
          <p:cNvSpPr>
            <a:spLocks noChangeArrowheads="1"/>
          </p:cNvSpPr>
          <p:nvPr/>
        </p:nvSpPr>
        <p:spPr bwMode="auto">
          <a:xfrm>
            <a:off x="1037248" y="3863360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65578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5579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5580" name="Picture 14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5581" name="Text Box 15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2-1)</a:t>
            </a:r>
          </a:p>
        </p:txBody>
      </p:sp>
      <p:pic>
        <p:nvPicPr>
          <p:cNvPr id="365582" name="Picture 16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685800" y="1466850"/>
            <a:ext cx="8020050" cy="787400"/>
            <a:chOff x="432" y="924"/>
            <a:chExt cx="5052" cy="496"/>
          </a:xfrm>
        </p:grpSpPr>
        <p:pic>
          <p:nvPicPr>
            <p:cNvPr id="365587" name="Picture 19" descr="ch2_5mc_4"/>
            <p:cNvPicPr>
              <a:picLocks noChangeAspect="1" noChangeArrowheads="1"/>
            </p:cNvPicPr>
            <p:nvPr/>
          </p:nvPicPr>
          <p:blipFill>
            <a:blip r:embed="rId12"/>
            <a:srcRect l="48370" r="40343"/>
            <a:stretch>
              <a:fillRect/>
            </a:stretch>
          </p:blipFill>
          <p:spPr bwMode="auto">
            <a:xfrm>
              <a:off x="1824" y="924"/>
              <a:ext cx="336" cy="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5588" name="TPQuestion"/>
            <p:cNvSpPr>
              <a:spLocks noChangeArrowheads="1"/>
            </p:cNvSpPr>
            <p:nvPr/>
          </p:nvSpPr>
          <p:spPr bwMode="auto">
            <a:xfrm>
              <a:off x="432" y="1044"/>
              <a:ext cx="50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571500" indent="-228600" algn="l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srgbClr val="00539D"/>
                  </a:solidFill>
                </a:rPr>
                <a:t>Write the fraction     </a:t>
              </a:r>
              <a:r>
                <a:rPr lang="en-US" b="1" dirty="0" smtClean="0">
                  <a:solidFill>
                    <a:srgbClr val="00539D"/>
                  </a:solidFill>
                </a:rPr>
                <a:t> 	as </a:t>
              </a:r>
              <a:r>
                <a:rPr lang="en-US" b="1" dirty="0">
                  <a:solidFill>
                    <a:srgbClr val="00539D"/>
                  </a:solidFill>
                </a:rPr>
                <a:t>a decimal.</a:t>
              </a:r>
            </a:p>
          </p:txBody>
        </p:sp>
      </p:grp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1066800" y="2400300"/>
            <a:ext cx="2790825" cy="3371850"/>
            <a:chOff x="672" y="1512"/>
            <a:chExt cx="1758" cy="2124"/>
          </a:xfrm>
        </p:grpSpPr>
        <p:sp>
          <p:nvSpPr>
            <p:cNvPr id="365585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72" y="1512"/>
              <a:ext cx="1758" cy="2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–2.4</a:t>
              </a: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B.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–0.4166</a:t>
              </a: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C.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0.416</a:t>
              </a:r>
              <a:endParaRPr lang="en-US" b="1" dirty="0">
                <a:solidFill>
                  <a:schemeClr val="tx1"/>
                </a:solidFill>
                <a:ea typeface="Arial" pitchFamily="-112" charset="0"/>
                <a:cs typeface="Arial" pitchFamily="-112" charset="0"/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D.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2.4</a:t>
              </a:r>
            </a:p>
          </p:txBody>
        </p:sp>
        <p:sp>
          <p:nvSpPr>
            <p:cNvPr id="365586" name="Rectangle 24"/>
            <p:cNvSpPr>
              <a:spLocks noChangeArrowheads="1"/>
            </p:cNvSpPr>
            <p:nvPr/>
          </p:nvSpPr>
          <p:spPr bwMode="auto">
            <a:xfrm>
              <a:off x="1276" y="2400"/>
              <a:ext cx="222" cy="311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b="1" dirty="0">
                  <a:solidFill>
                    <a:schemeClr val="tx1"/>
                  </a:solidFill>
                </a:rPr>
                <a:t>¯</a:t>
              </a:r>
            </a:p>
          </p:txBody>
        </p:sp>
      </p:grpSp>
      <p:pic>
        <p:nvPicPr>
          <p:cNvPr id="18" name="Picture 8" descr="Example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73088" y="16383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90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6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619" name="Picture 18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7620" name="Picture 19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7621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733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91493" name="Oval 5"/>
          <p:cNvSpPr>
            <a:spLocks noChangeArrowheads="1"/>
          </p:cNvSpPr>
          <p:nvPr/>
        </p:nvSpPr>
        <p:spPr bwMode="auto">
          <a:xfrm>
            <a:off x="1100138" y="2419350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1494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400300"/>
            <a:ext cx="2790825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Symbol" pitchFamily="-112" charset="2"/>
              </a:rPr>
              <a:t>A.</a:t>
            </a:r>
            <a:r>
              <a:rPr lang="pt-BR" b="1">
                <a:solidFill>
                  <a:schemeClr val="tx1"/>
                </a:solidFill>
                <a:sym typeface="Symbol" pitchFamily="-112" charset="2"/>
              </a:rPr>
              <a:t>	2.15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Symbol" pitchFamily="-112" charset="2"/>
              </a:rPr>
              <a:t>B.</a:t>
            </a:r>
            <a:r>
              <a:rPr lang="pt-BR" b="1">
                <a:solidFill>
                  <a:schemeClr val="tx1"/>
                </a:solidFill>
                <a:sym typeface="Symbol" pitchFamily="-112" charset="2"/>
              </a:rPr>
              <a:t>	2.3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Symbol" pitchFamily="-112" charset="2"/>
              </a:rPr>
              <a:t>C.</a:t>
            </a:r>
            <a:r>
              <a:rPr lang="pt-BR" b="1">
                <a:solidFill>
                  <a:schemeClr val="tx1"/>
                </a:solidFill>
                <a:sym typeface="Symbol" pitchFamily="-112" charset="2"/>
              </a:rPr>
              <a:t>	0.3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Symbol" pitchFamily="-112" charset="2"/>
              </a:rPr>
              <a:t>D.</a:t>
            </a:r>
            <a:r>
              <a:rPr lang="pt-BR" b="1">
                <a:solidFill>
                  <a:schemeClr val="tx1"/>
                </a:solidFill>
                <a:sym typeface="Symbol" pitchFamily="-112" charset="2"/>
              </a:rPr>
              <a:t>	0.15</a:t>
            </a:r>
          </a:p>
        </p:txBody>
      </p:sp>
      <p:pic>
        <p:nvPicPr>
          <p:cNvPr id="367627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7628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7629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7630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2-1)</a:t>
            </a:r>
          </a:p>
        </p:txBody>
      </p:sp>
      <p:pic>
        <p:nvPicPr>
          <p:cNvPr id="367631" name="Picture 17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685800" y="1568450"/>
            <a:ext cx="8020050" cy="623888"/>
            <a:chOff x="432" y="988"/>
            <a:chExt cx="5052" cy="393"/>
          </a:xfrm>
        </p:grpSpPr>
        <p:pic>
          <p:nvPicPr>
            <p:cNvPr id="367633" name="Picture 20" descr="ch2_5mc_5"/>
            <p:cNvPicPr>
              <a:picLocks noChangeAspect="1" noChangeArrowheads="1"/>
            </p:cNvPicPr>
            <p:nvPr/>
          </p:nvPicPr>
          <p:blipFill>
            <a:blip r:embed="rId12"/>
            <a:srcRect l="17940"/>
            <a:stretch>
              <a:fillRect/>
            </a:stretch>
          </p:blipFill>
          <p:spPr bwMode="auto">
            <a:xfrm>
              <a:off x="1283" y="988"/>
              <a:ext cx="2395" cy="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7634" name="TPQuestion"/>
            <p:cNvSpPr>
              <a:spLocks noChangeArrowheads="1"/>
            </p:cNvSpPr>
            <p:nvPr/>
          </p:nvSpPr>
          <p:spPr bwMode="auto">
            <a:xfrm>
              <a:off x="432" y="1044"/>
              <a:ext cx="50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571500" indent="-228600" algn="l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srgbClr val="00539D"/>
                  </a:solidFill>
                </a:rPr>
                <a:t>Write the</a:t>
              </a:r>
            </a:p>
          </p:txBody>
        </p:sp>
      </p:grpSp>
      <p:pic>
        <p:nvPicPr>
          <p:cNvPr id="16" name="Picture 11" descr="Example4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73088" y="165735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1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91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3" grpId="0" animBg="1"/>
      <p:bldP spid="191494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1" name="Picture 5" descr="Main Idea Head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00138" y="1363663"/>
            <a:ext cx="3529012" cy="511175"/>
          </a:xfrm>
          <a:prstGeom prst="rect">
            <a:avLst/>
          </a:prstGeom>
          <a:noFill/>
        </p:spPr>
      </p:pic>
      <p:sp>
        <p:nvSpPr>
          <p:cNvPr id="50183" name="Rectangle 7"/>
          <p:cNvSpPr>
            <a:spLocks noChangeArrowheads="1"/>
          </p:cNvSpPr>
          <p:nvPr/>
        </p:nvSpPr>
        <p:spPr bwMode="auto">
          <a:xfrm>
            <a:off x="371475" y="4505980"/>
            <a:ext cx="75533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 algn="l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rgbClr val="000000"/>
                </a:solidFill>
              </a:rPr>
              <a:t>Compare and order rational numbers.</a:t>
            </a:r>
          </a:p>
        </p:txBody>
      </p:sp>
      <p:pic>
        <p:nvPicPr>
          <p:cNvPr id="50185" name="Picture 9" descr="LH_2-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8610600" y="6477000"/>
            <a:ext cx="533400" cy="3810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Back or Previous 8">
            <a:hlinkClick r:id="" action="ppaction://hlinkshowjump?jump=previousslide" highlightClick="1"/>
          </p:cNvPr>
          <p:cNvSpPr/>
          <p:nvPr/>
        </p:nvSpPr>
        <p:spPr>
          <a:xfrm>
            <a:off x="8065759" y="6477000"/>
            <a:ext cx="533400" cy="3810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4800600" y="914400"/>
            <a:ext cx="4114800" cy="2981980"/>
            <a:chOff x="4800600" y="914400"/>
            <a:chExt cx="4114800" cy="2981980"/>
          </a:xfrm>
        </p:grpSpPr>
        <p:sp>
          <p:nvSpPr>
            <p:cNvPr id="11" name="Cloud Callout 10"/>
            <p:cNvSpPr/>
            <p:nvPr/>
          </p:nvSpPr>
          <p:spPr>
            <a:xfrm>
              <a:off x="4800600" y="914400"/>
              <a:ext cx="4114800" cy="2981980"/>
            </a:xfrm>
            <a:prstGeom prst="cloudCallout">
              <a:avLst>
                <a:gd name="adj1" fmla="val -48637"/>
                <a:gd name="adj2" fmla="val 70558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715000" y="1586805"/>
              <a:ext cx="274320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 dirty="0" smtClean="0">
                  <a:latin typeface="Bradley Hand ITC TT-Bold"/>
                  <a:cs typeface="Bradley Hand ITC TT-Bold"/>
                </a:rPr>
                <a:t>Think:</a:t>
              </a:r>
            </a:p>
            <a:p>
              <a:r>
                <a:rPr lang="en-US" sz="2800" dirty="0" smtClean="0"/>
                <a:t>What is a rational number?</a:t>
              </a:r>
              <a:endParaRPr lang="en-US" sz="2800" dirty="0"/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0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3" grpId="0" build="p" autoUpdateAnimBg="0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1057275" y="3116263"/>
            <a:ext cx="7705725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b="1"/>
              <a:t>Standard 7NS1.1</a:t>
            </a:r>
            <a:r>
              <a:rPr lang="en-US" b="1">
                <a:solidFill>
                  <a:srgbClr val="FF0000"/>
                </a:solidFill>
              </a:rPr>
              <a:t>  </a:t>
            </a:r>
            <a:r>
              <a:rPr lang="en-US">
                <a:solidFill>
                  <a:srgbClr val="000000"/>
                </a:solidFill>
              </a:rPr>
              <a:t>Read, write, and compare rational numbers in scientific notation (positive and negative powers of 10), </a:t>
            </a:r>
            <a:r>
              <a:rPr lang="en-US" b="1">
                <a:solidFill>
                  <a:srgbClr val="00539D"/>
                </a:solidFill>
              </a:rPr>
              <a:t>compare rational numbers in general.</a:t>
            </a:r>
          </a:p>
        </p:txBody>
      </p:sp>
      <p:pic>
        <p:nvPicPr>
          <p:cNvPr id="51206" name="Picture 6" descr="LH_2-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51207" name="Picture 7" descr="CA STDS ICO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7763" y="1463675"/>
            <a:ext cx="4378325" cy="695325"/>
          </a:xfrm>
          <a:prstGeom prst="rect">
            <a:avLst/>
          </a:prstGeom>
          <a:noFill/>
        </p:spPr>
      </p:pic>
      <p:sp>
        <p:nvSpPr>
          <p:cNvPr id="9" name="Action Button: Forward or Next 8">
            <a:hlinkClick r:id="" action="ppaction://hlinkshowjump?jump=nextslide" highlightClick="1"/>
          </p:cNvPr>
          <p:cNvSpPr/>
          <p:nvPr/>
        </p:nvSpPr>
        <p:spPr>
          <a:xfrm>
            <a:off x="8610600" y="6477000"/>
            <a:ext cx="533400" cy="3810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ction Button: Back or Previous 9">
            <a:hlinkClick r:id="" action="ppaction://hlinkshowjump?jump=previousslide" highlightClick="1"/>
          </p:cNvPr>
          <p:cNvSpPr/>
          <p:nvPr/>
        </p:nvSpPr>
        <p:spPr>
          <a:xfrm>
            <a:off x="8065759" y="6477000"/>
            <a:ext cx="533400" cy="3810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7" name="Picture 3" descr="Example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52228" name="Picture 4" descr="EXAMPLEhea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2750" y="701675"/>
            <a:ext cx="2133600" cy="549275"/>
          </a:xfrm>
          <a:prstGeom prst="rect">
            <a:avLst/>
          </a:prstGeom>
          <a:noFill/>
        </p:spPr>
      </p:pic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2506663" y="715963"/>
            <a:ext cx="64087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b="1" dirty="0"/>
              <a:t>Compare Positive Rational </a:t>
            </a:r>
            <a:r>
              <a:rPr lang="en-US" b="1" dirty="0" smtClean="0"/>
              <a:t>Numbers Using Cross Multiplication.</a:t>
            </a:r>
            <a:endParaRPr lang="en-US" b="1" dirty="0"/>
          </a:p>
        </p:txBody>
      </p:sp>
      <p:pic>
        <p:nvPicPr>
          <p:cNvPr id="52235" name="Picture 11" descr="LH_2-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552450" y="1362076"/>
            <a:ext cx="8362950" cy="785813"/>
            <a:chOff x="348" y="858"/>
            <a:chExt cx="5268" cy="495"/>
          </a:xfrm>
        </p:grpSpPr>
        <p:pic>
          <p:nvPicPr>
            <p:cNvPr id="52243" name="Picture 19" descr="M3_26"/>
            <p:cNvPicPr>
              <a:picLocks noChangeAspect="1" noChangeArrowheads="1"/>
            </p:cNvPicPr>
            <p:nvPr/>
          </p:nvPicPr>
          <p:blipFill>
            <a:blip r:embed="rId7"/>
            <a:srcRect l="57733" r="37910"/>
            <a:stretch>
              <a:fillRect/>
            </a:stretch>
          </p:blipFill>
          <p:spPr bwMode="auto">
            <a:xfrm>
              <a:off x="2784" y="858"/>
              <a:ext cx="211" cy="495"/>
            </a:xfrm>
            <a:prstGeom prst="rect">
              <a:avLst/>
            </a:prstGeom>
            <a:noFill/>
          </p:spPr>
        </p:pic>
        <p:sp>
          <p:nvSpPr>
            <p:cNvPr id="52244" name="Text Box 20"/>
            <p:cNvSpPr txBox="1">
              <a:spLocks noChangeArrowheads="1"/>
            </p:cNvSpPr>
            <p:nvPr/>
          </p:nvSpPr>
          <p:spPr bwMode="auto">
            <a:xfrm>
              <a:off x="348" y="960"/>
              <a:ext cx="526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342900" algn="l">
                <a:spcBef>
                  <a:spcPct val="20000"/>
                </a:spcBef>
              </a:pPr>
              <a:r>
                <a:rPr lang="en-US" b="1" dirty="0">
                  <a:solidFill>
                    <a:srgbClr val="00539D"/>
                  </a:solidFill>
                </a:rPr>
                <a:t>Replace ■ with &lt;, &gt;, or = to </a:t>
              </a:r>
              <a:r>
                <a:rPr lang="en-US" b="1" dirty="0" smtClean="0">
                  <a:solidFill>
                    <a:srgbClr val="00539D"/>
                  </a:solidFill>
                </a:rPr>
                <a:t>make	           ■	            </a:t>
              </a:r>
              <a:r>
                <a:rPr lang="en-US" b="1" dirty="0">
                  <a:solidFill>
                    <a:srgbClr val="00539D"/>
                  </a:solidFill>
                </a:rPr>
                <a:t>a true sentence.</a:t>
              </a:r>
            </a:p>
          </p:txBody>
        </p:sp>
        <p:pic>
          <p:nvPicPr>
            <p:cNvPr id="52236" name="Picture 12" descr="M3_26"/>
            <p:cNvPicPr>
              <a:picLocks noChangeAspect="1" noChangeArrowheads="1"/>
            </p:cNvPicPr>
            <p:nvPr/>
          </p:nvPicPr>
          <p:blipFill>
            <a:blip r:embed="rId7"/>
            <a:srcRect l="63927" r="30354"/>
            <a:stretch>
              <a:fillRect/>
            </a:stretch>
          </p:blipFill>
          <p:spPr bwMode="auto">
            <a:xfrm>
              <a:off x="3312" y="858"/>
              <a:ext cx="277" cy="495"/>
            </a:xfrm>
            <a:prstGeom prst="rect">
              <a:avLst/>
            </a:prstGeom>
            <a:noFill/>
          </p:spPr>
        </p:pic>
      </p:grp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533400" y="5389563"/>
            <a:ext cx="8229600" cy="782637"/>
            <a:chOff x="336" y="3395"/>
            <a:chExt cx="5184" cy="493"/>
          </a:xfrm>
        </p:grpSpPr>
        <p:sp>
          <p:nvSpPr>
            <p:cNvPr id="52233" name="Rectangle 9"/>
            <p:cNvSpPr>
              <a:spLocks noChangeArrowheads="1"/>
            </p:cNvSpPr>
            <p:nvPr/>
          </p:nvSpPr>
          <p:spPr bwMode="auto">
            <a:xfrm>
              <a:off x="336" y="3514"/>
              <a:ext cx="518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1712913" indent="-1368425" algn="l">
                <a:spcBef>
                  <a:spcPct val="20000"/>
                </a:spcBef>
                <a:spcAft>
                  <a:spcPct val="0"/>
                </a:spcAft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b="1" dirty="0">
                  <a:solidFill>
                    <a:srgbClr val="00539D"/>
                  </a:solidFill>
                </a:rPr>
                <a:t>Answer:</a:t>
              </a:r>
              <a:r>
                <a:rPr lang="en-US" dirty="0"/>
                <a:t> </a:t>
              </a:r>
              <a:r>
                <a:rPr lang="en-US" dirty="0" smtClean="0"/>
                <a:t>	Since 39 is &lt; 56  then:</a:t>
              </a:r>
              <a:endParaRPr lang="en-US" dirty="0"/>
            </a:p>
          </p:txBody>
        </p:sp>
        <p:pic>
          <p:nvPicPr>
            <p:cNvPr id="52246" name="Picture 22" descr="M3_27"/>
            <p:cNvPicPr>
              <a:picLocks noChangeAspect="1" noChangeArrowheads="1"/>
            </p:cNvPicPr>
            <p:nvPr/>
          </p:nvPicPr>
          <p:blipFill>
            <a:blip r:embed="rId8"/>
            <a:srcRect l="28909" t="75880" r="54796"/>
            <a:stretch>
              <a:fillRect/>
            </a:stretch>
          </p:blipFill>
          <p:spPr bwMode="auto">
            <a:xfrm>
              <a:off x="2832" y="3395"/>
              <a:ext cx="744" cy="493"/>
            </a:xfrm>
            <a:prstGeom prst="rect">
              <a:avLst/>
            </a:prstGeom>
            <a:noFill/>
          </p:spPr>
        </p:pic>
      </p:grpSp>
      <p:sp>
        <p:nvSpPr>
          <p:cNvPr id="20" name="Action Button: Forward or Next 19">
            <a:hlinkClick r:id="" action="ppaction://hlinkshowjump?jump=nextslide" highlightClick="1"/>
          </p:cNvPr>
          <p:cNvSpPr/>
          <p:nvPr/>
        </p:nvSpPr>
        <p:spPr>
          <a:xfrm>
            <a:off x="8610600" y="6477000"/>
            <a:ext cx="533400" cy="3810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ction Button: Back or Previous 20">
            <a:hlinkClick r:id="" action="ppaction://hlinkshowjump?jump=previousslide" highlightClick="1"/>
          </p:cNvPr>
          <p:cNvSpPr/>
          <p:nvPr/>
        </p:nvSpPr>
        <p:spPr>
          <a:xfrm>
            <a:off x="8065759" y="6477000"/>
            <a:ext cx="533400" cy="3810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19" descr="M3_26"/>
          <p:cNvPicPr>
            <a:picLocks noChangeAspect="1" noChangeArrowheads="1"/>
          </p:cNvPicPr>
          <p:nvPr/>
        </p:nvPicPr>
        <p:blipFill>
          <a:blip r:embed="rId7"/>
          <a:srcRect l="57733" r="37910"/>
          <a:stretch>
            <a:fillRect/>
          </a:stretch>
        </p:blipFill>
        <p:spPr bwMode="auto">
          <a:xfrm>
            <a:off x="2667000" y="4014787"/>
            <a:ext cx="334963" cy="785813"/>
          </a:xfrm>
          <a:prstGeom prst="rect">
            <a:avLst/>
          </a:prstGeom>
          <a:noFill/>
        </p:spPr>
      </p:pic>
      <p:pic>
        <p:nvPicPr>
          <p:cNvPr id="24" name="Picture 12" descr="M3_26"/>
          <p:cNvPicPr>
            <a:picLocks noChangeAspect="1" noChangeArrowheads="1"/>
          </p:cNvPicPr>
          <p:nvPr/>
        </p:nvPicPr>
        <p:blipFill>
          <a:blip r:embed="rId7"/>
          <a:srcRect l="63927" r="30354"/>
          <a:stretch>
            <a:fillRect/>
          </a:stretch>
        </p:blipFill>
        <p:spPr bwMode="auto">
          <a:xfrm>
            <a:off x="3505200" y="4014787"/>
            <a:ext cx="439738" cy="785813"/>
          </a:xfrm>
          <a:prstGeom prst="rect">
            <a:avLst/>
          </a:prstGeom>
          <a:noFill/>
        </p:spPr>
      </p:pic>
      <p:sp>
        <p:nvSpPr>
          <p:cNvPr id="25" name="TextBox 24"/>
          <p:cNvSpPr txBox="1"/>
          <p:nvPr/>
        </p:nvSpPr>
        <p:spPr>
          <a:xfrm>
            <a:off x="877888" y="2971800"/>
            <a:ext cx="7046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Cross multiply the</a:t>
            </a:r>
            <a:r>
              <a:rPr lang="en-US" dirty="0" smtClean="0"/>
              <a:t> dividends with </a:t>
            </a:r>
            <a:r>
              <a:rPr lang="en-US" dirty="0" smtClean="0"/>
              <a:t>the</a:t>
            </a:r>
            <a:r>
              <a:rPr lang="en-US" dirty="0" smtClean="0"/>
              <a:t> </a:t>
            </a:r>
            <a:r>
              <a:rPr lang="en-US" dirty="0" smtClean="0"/>
              <a:t>divisors </a:t>
            </a:r>
            <a:r>
              <a:rPr lang="en-US" dirty="0" smtClean="0"/>
              <a:t>&amp; </a:t>
            </a:r>
            <a:r>
              <a:rPr lang="en-US" dirty="0" smtClean="0"/>
              <a:t>write their products:</a:t>
            </a:r>
            <a:endParaRPr lang="en-US" dirty="0"/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3001963" y="4243387"/>
            <a:ext cx="503237" cy="381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2971800" y="4243387"/>
            <a:ext cx="655637" cy="381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962400" y="3866852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56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2209800" y="3862387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39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9" grpId="0" autoUpdateAnimBg="0"/>
      <p:bldP spid="25" grpId="0"/>
      <p:bldP spid="31" grpId="0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9" name="Picture 3" descr="EXAMPLEhea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2750" y="701675"/>
            <a:ext cx="2133600" cy="549275"/>
          </a:xfrm>
          <a:prstGeom prst="rect">
            <a:avLst/>
          </a:prstGeom>
          <a:noFill/>
        </p:spPr>
      </p:pic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3040063" y="738847"/>
            <a:ext cx="52657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b="1" dirty="0" smtClean="0"/>
              <a:t>Another Look At Using Cross Multiplication</a:t>
            </a:r>
            <a:endParaRPr lang="en-US" b="1" dirty="0"/>
          </a:p>
        </p:txBody>
      </p:sp>
      <p:pic>
        <p:nvPicPr>
          <p:cNvPr id="55304" name="Picture 8" descr="Example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55307" name="Picture 11" descr="LH_2-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533400" y="5781675"/>
            <a:ext cx="8229600" cy="1000125"/>
            <a:chOff x="336" y="3642"/>
            <a:chExt cx="5184" cy="630"/>
          </a:xfrm>
        </p:grpSpPr>
        <p:sp>
          <p:nvSpPr>
            <p:cNvPr id="55305" name="Rectangle 9"/>
            <p:cNvSpPr>
              <a:spLocks noChangeArrowheads="1"/>
            </p:cNvSpPr>
            <p:nvPr/>
          </p:nvSpPr>
          <p:spPr bwMode="auto">
            <a:xfrm>
              <a:off x="336" y="3809"/>
              <a:ext cx="51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1712913" indent="-1368425" algn="l">
                <a:spcBef>
                  <a:spcPct val="20000"/>
                </a:spcBef>
                <a:spcAft>
                  <a:spcPct val="0"/>
                </a:spcAft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b="1" dirty="0">
                  <a:solidFill>
                    <a:srgbClr val="00539D"/>
                  </a:solidFill>
                </a:rPr>
                <a:t>Answer:</a:t>
              </a:r>
              <a:r>
                <a:rPr lang="en-US" dirty="0"/>
                <a:t> 	</a:t>
              </a:r>
            </a:p>
          </p:txBody>
        </p:sp>
        <p:pic>
          <p:nvPicPr>
            <p:cNvPr id="55315" name="Picture 19" descr="m3_2_2a"/>
            <p:cNvPicPr>
              <a:picLocks noChangeAspect="1" noChangeArrowheads="1"/>
            </p:cNvPicPr>
            <p:nvPr/>
          </p:nvPicPr>
          <p:blipFill>
            <a:blip r:embed="rId7"/>
            <a:srcRect t="57477" r="80774" b="17990"/>
            <a:stretch>
              <a:fillRect/>
            </a:stretch>
          </p:blipFill>
          <p:spPr bwMode="auto">
            <a:xfrm>
              <a:off x="1452" y="3642"/>
              <a:ext cx="1188" cy="630"/>
            </a:xfrm>
            <a:prstGeom prst="rect">
              <a:avLst/>
            </a:prstGeom>
            <a:noFill/>
          </p:spPr>
        </p:pic>
      </p:grpSp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552450" y="1362075"/>
            <a:ext cx="8362950" cy="857250"/>
            <a:chOff x="348" y="858"/>
            <a:chExt cx="5268" cy="540"/>
          </a:xfrm>
        </p:grpSpPr>
        <p:pic>
          <p:nvPicPr>
            <p:cNvPr id="55312" name="Picture 16" descr="m3_2_2a"/>
            <p:cNvPicPr>
              <a:picLocks noChangeAspect="1" noChangeArrowheads="1"/>
            </p:cNvPicPr>
            <p:nvPr/>
          </p:nvPicPr>
          <p:blipFill>
            <a:blip r:embed="rId7"/>
            <a:srcRect l="55737" r="39893" b="78972"/>
            <a:stretch>
              <a:fillRect/>
            </a:stretch>
          </p:blipFill>
          <p:spPr bwMode="auto">
            <a:xfrm>
              <a:off x="3504" y="858"/>
              <a:ext cx="270" cy="540"/>
            </a:xfrm>
            <a:prstGeom prst="rect">
              <a:avLst/>
            </a:prstGeom>
            <a:noFill/>
          </p:spPr>
        </p:pic>
        <p:sp>
          <p:nvSpPr>
            <p:cNvPr id="55317" name="Text Box 21"/>
            <p:cNvSpPr txBox="1">
              <a:spLocks noChangeArrowheads="1"/>
            </p:cNvSpPr>
            <p:nvPr/>
          </p:nvSpPr>
          <p:spPr bwMode="auto">
            <a:xfrm>
              <a:off x="348" y="960"/>
              <a:ext cx="526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342900" algn="l">
                <a:spcBef>
                  <a:spcPct val="20000"/>
                </a:spcBef>
              </a:pPr>
              <a:r>
                <a:rPr lang="en-US" b="1" dirty="0">
                  <a:solidFill>
                    <a:srgbClr val="00539D"/>
                  </a:solidFill>
                </a:rPr>
                <a:t>Replace ■ with &lt;, &gt;, or = to </a:t>
              </a:r>
              <a:r>
                <a:rPr lang="en-US" b="1" dirty="0" smtClean="0">
                  <a:solidFill>
                    <a:srgbClr val="00539D"/>
                  </a:solidFill>
                </a:rPr>
                <a:t>make:           </a:t>
              </a:r>
              <a:r>
                <a:rPr lang="en-US" dirty="0" smtClean="0">
                  <a:solidFill>
                    <a:srgbClr val="00539D"/>
                  </a:solidFill>
                </a:rPr>
                <a:t>0.7   </a:t>
              </a:r>
              <a:r>
                <a:rPr lang="en-US" b="1" dirty="0" smtClean="0">
                  <a:solidFill>
                    <a:srgbClr val="00539D"/>
                  </a:solidFill>
                </a:rPr>
                <a:t>■               </a:t>
              </a:r>
              <a:r>
                <a:rPr lang="en-US" b="1" dirty="0">
                  <a:solidFill>
                    <a:srgbClr val="00539D"/>
                  </a:solidFill>
                </a:rPr>
                <a:t>a true sentence.</a:t>
              </a:r>
            </a:p>
          </p:txBody>
        </p:sp>
      </p:grpSp>
      <p:sp>
        <p:nvSpPr>
          <p:cNvPr id="24" name="Action Button: Forward or Next 23">
            <a:hlinkClick r:id="" action="ppaction://hlinkshowjump?jump=nextslide" highlightClick="1"/>
          </p:cNvPr>
          <p:cNvSpPr/>
          <p:nvPr/>
        </p:nvSpPr>
        <p:spPr>
          <a:xfrm>
            <a:off x="8610600" y="6477000"/>
            <a:ext cx="533400" cy="3810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ction Button: Back or Previous 24">
            <a:hlinkClick r:id="" action="ppaction://hlinkshowjump?jump=previousslide" highlightClick="1"/>
          </p:cNvPr>
          <p:cNvSpPr/>
          <p:nvPr/>
        </p:nvSpPr>
        <p:spPr>
          <a:xfrm>
            <a:off x="8065759" y="6477000"/>
            <a:ext cx="533400" cy="3810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942975" y="2219325"/>
            <a:ext cx="2714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Make 0.7 a fraction:</a:t>
            </a:r>
            <a:endParaRPr lang="en-US" sz="2400" dirty="0"/>
          </a:p>
        </p:txBody>
      </p:sp>
      <p:grpSp>
        <p:nvGrpSpPr>
          <p:cNvPr id="27" name="Group 26"/>
          <p:cNvGrpSpPr/>
          <p:nvPr/>
        </p:nvGrpSpPr>
        <p:grpSpPr>
          <a:xfrm>
            <a:off x="3962400" y="1952625"/>
            <a:ext cx="685800" cy="954107"/>
            <a:chOff x="3962400" y="1952625"/>
            <a:chExt cx="685800" cy="954107"/>
          </a:xfrm>
        </p:grpSpPr>
        <p:sp>
          <p:nvSpPr>
            <p:cNvPr id="21" name="TextBox 20"/>
            <p:cNvSpPr txBox="1"/>
            <p:nvPr/>
          </p:nvSpPr>
          <p:spPr>
            <a:xfrm>
              <a:off x="3962400" y="1952625"/>
              <a:ext cx="6858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/>
                <a:t>7</a:t>
              </a:r>
            </a:p>
            <a:p>
              <a:pPr algn="ctr"/>
              <a:r>
                <a:rPr lang="en-US" sz="2800" dirty="0" smtClean="0"/>
                <a:t>10</a:t>
              </a:r>
              <a:endParaRPr lang="en-US" sz="2800" dirty="0"/>
            </a:p>
          </p:txBody>
        </p:sp>
        <p:cxnSp>
          <p:nvCxnSpPr>
            <p:cNvPr id="23" name="Straight Connector 22"/>
            <p:cNvCxnSpPr>
              <a:stCxn id="21" idx="1"/>
              <a:endCxn id="21" idx="3"/>
            </p:cNvCxnSpPr>
            <p:nvPr/>
          </p:nvCxnSpPr>
          <p:spPr>
            <a:xfrm rot="10800000" flipH="1">
              <a:off x="3962400" y="2429679"/>
              <a:ext cx="6858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762000" y="3424535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Compare the two fractions by cross multiplying the</a:t>
            </a:r>
            <a:r>
              <a:rPr lang="en-US" dirty="0" smtClean="0"/>
              <a:t> dividends </a:t>
            </a:r>
            <a:r>
              <a:rPr lang="en-US" dirty="0" smtClean="0"/>
              <a:t>and divisors :</a:t>
            </a:r>
            <a:endParaRPr lang="en-US" dirty="0"/>
          </a:p>
        </p:txBody>
      </p:sp>
      <p:grpSp>
        <p:nvGrpSpPr>
          <p:cNvPr id="45" name="Group 44"/>
          <p:cNvGrpSpPr/>
          <p:nvPr/>
        </p:nvGrpSpPr>
        <p:grpSpPr>
          <a:xfrm>
            <a:off x="5334000" y="3389293"/>
            <a:ext cx="2057400" cy="954107"/>
            <a:chOff x="5334000" y="3389293"/>
            <a:chExt cx="2057400" cy="954107"/>
          </a:xfrm>
        </p:grpSpPr>
        <p:grpSp>
          <p:nvGrpSpPr>
            <p:cNvPr id="29" name="Group 28"/>
            <p:cNvGrpSpPr/>
            <p:nvPr/>
          </p:nvGrpSpPr>
          <p:grpSpPr>
            <a:xfrm>
              <a:off x="5334000" y="3389293"/>
              <a:ext cx="685800" cy="954107"/>
              <a:chOff x="3962400" y="1952625"/>
              <a:chExt cx="685800" cy="954107"/>
            </a:xfrm>
          </p:grpSpPr>
          <p:sp>
            <p:nvSpPr>
              <p:cNvPr id="30" name="TextBox 29"/>
              <p:cNvSpPr txBox="1"/>
              <p:nvPr/>
            </p:nvSpPr>
            <p:spPr>
              <a:xfrm>
                <a:off x="3962400" y="1952625"/>
                <a:ext cx="68580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7</a:t>
                </a:r>
              </a:p>
              <a:p>
                <a:pPr algn="ctr"/>
                <a:r>
                  <a:rPr lang="en-US" sz="2800" dirty="0" smtClean="0"/>
                  <a:t>10</a:t>
                </a:r>
                <a:endParaRPr lang="en-US" sz="2800" dirty="0"/>
              </a:p>
            </p:txBody>
          </p:sp>
          <p:cxnSp>
            <p:nvCxnSpPr>
              <p:cNvPr id="31" name="Straight Connector 30"/>
              <p:cNvCxnSpPr>
                <a:stCxn id="30" idx="1"/>
                <a:endCxn id="30" idx="3"/>
              </p:cNvCxnSpPr>
              <p:nvPr/>
            </p:nvCxnSpPr>
            <p:spPr>
              <a:xfrm rot="10800000" flipH="1">
                <a:off x="3962400" y="2429679"/>
                <a:ext cx="6858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Group 31"/>
            <p:cNvGrpSpPr/>
            <p:nvPr/>
          </p:nvGrpSpPr>
          <p:grpSpPr>
            <a:xfrm>
              <a:off x="6705600" y="3389293"/>
              <a:ext cx="685800" cy="954107"/>
              <a:chOff x="3962400" y="1952625"/>
              <a:chExt cx="685800" cy="954107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3962400" y="1952625"/>
                <a:ext cx="68580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/>
                  <a:t>7</a:t>
                </a:r>
              </a:p>
              <a:p>
                <a:pPr algn="ctr"/>
                <a:r>
                  <a:rPr lang="en-US" sz="2800" dirty="0" smtClean="0"/>
                  <a:t>11</a:t>
                </a:r>
                <a:endParaRPr lang="en-US" sz="2800" dirty="0"/>
              </a:p>
            </p:txBody>
          </p:sp>
          <p:cxnSp>
            <p:nvCxnSpPr>
              <p:cNvPr id="34" name="Straight Connector 33"/>
              <p:cNvCxnSpPr>
                <a:stCxn id="33" idx="1"/>
                <a:endCxn id="33" idx="3"/>
              </p:cNvCxnSpPr>
              <p:nvPr/>
            </p:nvCxnSpPr>
            <p:spPr>
              <a:xfrm rot="10800000" flipH="1">
                <a:off x="3962400" y="2429679"/>
                <a:ext cx="6858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6" name="Straight Arrow Connector 35"/>
          <p:cNvCxnSpPr/>
          <p:nvPr/>
        </p:nvCxnSpPr>
        <p:spPr>
          <a:xfrm>
            <a:off x="5826571" y="3695740"/>
            <a:ext cx="1031429" cy="41906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5918097" y="3695740"/>
            <a:ext cx="939903" cy="42335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7391400" y="33528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70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4876800" y="33528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77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914400" y="4796135"/>
            <a:ext cx="701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77  Is greater than 70. Use the original numbers to state your final answer:</a:t>
            </a:r>
            <a:endParaRPr lang="en-US" sz="2400" dirty="0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55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0" grpId="0" autoUpdateAnimBg="0"/>
      <p:bldP spid="26" grpId="0"/>
      <p:bldP spid="28" grpId="0"/>
      <p:bldP spid="42" grpId="0"/>
      <p:bldP spid="43" grpId="1"/>
      <p:bldP spid="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876300" y="1503363"/>
            <a:ext cx="52959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b="1" dirty="0"/>
              <a:t>CHEMISTRY 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539D"/>
                </a:solidFill>
              </a:rPr>
              <a:t>The values for the approximate densities of various substances are shown in the table. Order the </a:t>
            </a:r>
            <a:r>
              <a:rPr lang="en-US" b="1" dirty="0" smtClean="0">
                <a:solidFill>
                  <a:srgbClr val="00539D"/>
                </a:solidFill>
              </a:rPr>
              <a:t>densities highlighted </a:t>
            </a:r>
            <a:r>
              <a:rPr lang="en-US" b="1" dirty="0">
                <a:solidFill>
                  <a:srgbClr val="00539D"/>
                </a:solidFill>
              </a:rPr>
              <a:t>from least to greatest.</a:t>
            </a:r>
            <a:r>
              <a:rPr lang="en-US" dirty="0">
                <a:solidFill>
                  <a:srgbClr val="00539D"/>
                </a:solidFill>
              </a:rPr>
              <a:t> </a:t>
            </a:r>
            <a:endParaRPr lang="en-US" i="1" dirty="0">
              <a:solidFill>
                <a:srgbClr val="00539D"/>
              </a:solidFill>
            </a:endParaRPr>
          </a:p>
        </p:txBody>
      </p:sp>
      <p:pic>
        <p:nvPicPr>
          <p:cNvPr id="58376" name="Picture 8" descr="Example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58378" name="Picture 10" descr="LH_2-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sp>
        <p:nvSpPr>
          <p:cNvPr id="58379" name="Text Box 11"/>
          <p:cNvSpPr txBox="1">
            <a:spLocks noChangeArrowheads="1"/>
          </p:cNvSpPr>
          <p:nvPr/>
        </p:nvSpPr>
        <p:spPr bwMode="auto">
          <a:xfrm>
            <a:off x="4038600" y="715963"/>
            <a:ext cx="466725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b="1" dirty="0"/>
              <a:t>Order Rational Numbers</a:t>
            </a:r>
          </a:p>
        </p:txBody>
      </p:sp>
      <p:pic>
        <p:nvPicPr>
          <p:cNvPr id="58380" name="Picture 12" descr="RealWorldExample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1000" y="684213"/>
            <a:ext cx="3667125" cy="563562"/>
          </a:xfrm>
          <a:prstGeom prst="rect">
            <a:avLst/>
          </a:prstGeom>
          <a:noFill/>
        </p:spPr>
      </p:pic>
      <p:sp>
        <p:nvSpPr>
          <p:cNvPr id="58382" name="Text Box 14"/>
          <p:cNvSpPr txBox="1">
            <a:spLocks noChangeArrowheads="1"/>
          </p:cNvSpPr>
          <p:nvPr/>
        </p:nvSpPr>
        <p:spPr bwMode="auto">
          <a:xfrm>
            <a:off x="-76200" y="3505200"/>
            <a:ext cx="55626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algn="l">
              <a:buClr>
                <a:srgbClr val="FFFFFF"/>
              </a:buClr>
            </a:pPr>
            <a:r>
              <a:rPr lang="en-US" dirty="0">
                <a:solidFill>
                  <a:schemeClr val="tx1"/>
                </a:solidFill>
              </a:rPr>
              <a:t>Write each fraction as a decimal.</a:t>
            </a:r>
          </a:p>
        </p:txBody>
      </p:sp>
      <p:pic>
        <p:nvPicPr>
          <p:cNvPr id="58385" name="Picture 17" descr="2-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86525" y="1581150"/>
            <a:ext cx="2505075" cy="4057650"/>
          </a:xfrm>
          <a:prstGeom prst="rect">
            <a:avLst/>
          </a:prstGeom>
          <a:noFill/>
        </p:spPr>
      </p:pic>
      <p:sp>
        <p:nvSpPr>
          <p:cNvPr id="12" name="Action Button: Forward or Next 11">
            <a:hlinkClick r:id="" action="ppaction://hlinkshowjump?jump=nextslide" highlightClick="1"/>
          </p:cNvPr>
          <p:cNvSpPr/>
          <p:nvPr/>
        </p:nvSpPr>
        <p:spPr>
          <a:xfrm>
            <a:off x="8610600" y="6477000"/>
            <a:ext cx="533400" cy="3810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ction Button: Back or Previous 12">
            <a:hlinkClick r:id="" action="ppaction://hlinkshowjump?jump=previousslide" highlightClick="1"/>
          </p:cNvPr>
          <p:cNvSpPr/>
          <p:nvPr/>
        </p:nvSpPr>
        <p:spPr>
          <a:xfrm>
            <a:off x="8065759" y="6477000"/>
            <a:ext cx="533400" cy="3810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76200" y="3886200"/>
            <a:ext cx="1828800" cy="707886"/>
            <a:chOff x="685800" y="5161746"/>
            <a:chExt cx="1828800" cy="707886"/>
          </a:xfrm>
        </p:grpSpPr>
        <p:grpSp>
          <p:nvGrpSpPr>
            <p:cNvPr id="19" name="Group 18"/>
            <p:cNvGrpSpPr/>
            <p:nvPr/>
          </p:nvGrpSpPr>
          <p:grpSpPr>
            <a:xfrm>
              <a:off x="685800" y="5161746"/>
              <a:ext cx="942975" cy="707886"/>
              <a:chOff x="685800" y="5161746"/>
              <a:chExt cx="942975" cy="707886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942975" y="5161746"/>
                <a:ext cx="6858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smtClean="0"/>
                  <a:t>4</a:t>
                </a:r>
              </a:p>
              <a:p>
                <a:pPr algn="ctr"/>
                <a:r>
                  <a:rPr lang="en-US" sz="2000" dirty="0" smtClean="0"/>
                  <a:t>5</a:t>
                </a:r>
                <a:endParaRPr lang="en-US" sz="2000" dirty="0"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 rot="10800000" flipH="1" flipV="1">
                <a:off x="1095374" y="5515689"/>
                <a:ext cx="352425" cy="1588"/>
              </a:xfrm>
              <a:prstGeom prst="line">
                <a:avLst/>
              </a:prstGeom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685800" y="5181600"/>
                <a:ext cx="533400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 smtClean="0"/>
                  <a:t>1</a:t>
                </a:r>
                <a:endParaRPr lang="en-US" sz="2000" dirty="0"/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1524000" y="5253335"/>
              <a:ext cx="990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=  1.8</a:t>
              </a:r>
              <a:endParaRPr lang="en-US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133600" y="3886200"/>
            <a:ext cx="1981200" cy="707886"/>
            <a:chOff x="685800" y="5161746"/>
            <a:chExt cx="1981200" cy="707886"/>
          </a:xfrm>
        </p:grpSpPr>
        <p:grpSp>
          <p:nvGrpSpPr>
            <p:cNvPr id="23" name="Group 18"/>
            <p:cNvGrpSpPr/>
            <p:nvPr/>
          </p:nvGrpSpPr>
          <p:grpSpPr>
            <a:xfrm>
              <a:off x="685800" y="5161746"/>
              <a:ext cx="942975" cy="707886"/>
              <a:chOff x="685800" y="5161746"/>
              <a:chExt cx="942975" cy="707886"/>
            </a:xfrm>
          </p:grpSpPr>
          <p:sp>
            <p:nvSpPr>
              <p:cNvPr id="25" name="TextBox 24"/>
              <p:cNvSpPr txBox="1"/>
              <p:nvPr/>
            </p:nvSpPr>
            <p:spPr>
              <a:xfrm>
                <a:off x="942975" y="5161746"/>
                <a:ext cx="6858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smtClean="0"/>
                  <a:t>1</a:t>
                </a:r>
              </a:p>
              <a:p>
                <a:pPr algn="ctr"/>
                <a:r>
                  <a:rPr lang="en-US" sz="2000" dirty="0" smtClean="0"/>
                  <a:t>4</a:t>
                </a:r>
                <a:endParaRPr lang="en-US" sz="2000" dirty="0"/>
              </a:p>
            </p:txBody>
          </p:sp>
          <p:cxnSp>
            <p:nvCxnSpPr>
              <p:cNvPr id="26" name="Straight Connector 25"/>
              <p:cNvCxnSpPr/>
              <p:nvPr/>
            </p:nvCxnSpPr>
            <p:spPr>
              <a:xfrm rot="10800000" flipH="1" flipV="1">
                <a:off x="1095374" y="5515689"/>
                <a:ext cx="352425" cy="1588"/>
              </a:xfrm>
              <a:prstGeom prst="line">
                <a:avLst/>
              </a:prstGeom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/>
              <p:nvPr/>
            </p:nvSpPr>
            <p:spPr>
              <a:xfrm>
                <a:off x="685800" y="5181600"/>
                <a:ext cx="533400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 smtClean="0"/>
                  <a:t>2</a:t>
                </a:r>
                <a:endParaRPr lang="en-US" sz="2000" dirty="0"/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1524000" y="5253335"/>
              <a:ext cx="1143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=  2.25</a:t>
              </a:r>
              <a:endParaRPr lang="en-US" dirty="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343400" y="3940314"/>
            <a:ext cx="1828800" cy="707886"/>
            <a:chOff x="685800" y="5161746"/>
            <a:chExt cx="1828800" cy="707886"/>
          </a:xfrm>
        </p:grpSpPr>
        <p:grpSp>
          <p:nvGrpSpPr>
            <p:cNvPr id="35" name="Group 18"/>
            <p:cNvGrpSpPr/>
            <p:nvPr/>
          </p:nvGrpSpPr>
          <p:grpSpPr>
            <a:xfrm>
              <a:off x="685800" y="5161746"/>
              <a:ext cx="942975" cy="707886"/>
              <a:chOff x="685800" y="5161746"/>
              <a:chExt cx="942975" cy="707886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942975" y="5161746"/>
                <a:ext cx="6858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smtClean="0"/>
                  <a:t>3</a:t>
                </a:r>
              </a:p>
              <a:p>
                <a:pPr algn="ctr"/>
                <a:r>
                  <a:rPr lang="en-US" sz="2000" dirty="0" smtClean="0"/>
                  <a:t>5</a:t>
                </a:r>
                <a:endParaRPr lang="en-US" sz="2000" dirty="0"/>
              </a:p>
            </p:txBody>
          </p:sp>
          <p:cxnSp>
            <p:nvCxnSpPr>
              <p:cNvPr id="38" name="Straight Connector 37"/>
              <p:cNvCxnSpPr/>
              <p:nvPr/>
            </p:nvCxnSpPr>
            <p:spPr>
              <a:xfrm rot="10800000" flipH="1" flipV="1">
                <a:off x="1095374" y="5515689"/>
                <a:ext cx="352425" cy="1588"/>
              </a:xfrm>
              <a:prstGeom prst="line">
                <a:avLst/>
              </a:prstGeom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TextBox 38"/>
              <p:cNvSpPr txBox="1"/>
              <p:nvPr/>
            </p:nvSpPr>
            <p:spPr>
              <a:xfrm>
                <a:off x="685800" y="5181600"/>
                <a:ext cx="533400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 smtClean="0"/>
                  <a:t>2</a:t>
                </a:r>
                <a:endParaRPr lang="en-US" sz="2000" dirty="0"/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1524000" y="5253335"/>
              <a:ext cx="990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=  2.6</a:t>
              </a:r>
              <a:endParaRPr lang="en-US" dirty="0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533775" y="2514600"/>
            <a:ext cx="2638425" cy="1143000"/>
            <a:chOff x="3533775" y="2514600"/>
            <a:chExt cx="2638425" cy="1143000"/>
          </a:xfrm>
        </p:grpSpPr>
        <p:sp>
          <p:nvSpPr>
            <p:cNvPr id="40" name="Cloud Callout 39"/>
            <p:cNvSpPr/>
            <p:nvPr/>
          </p:nvSpPr>
          <p:spPr>
            <a:xfrm>
              <a:off x="3533775" y="2514600"/>
              <a:ext cx="2638425" cy="1143000"/>
            </a:xfrm>
            <a:prstGeom prst="cloudCallout">
              <a:avLst>
                <a:gd name="adj1" fmla="val -48465"/>
                <a:gd name="adj2" fmla="val 59414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038600" y="2590800"/>
              <a:ext cx="17526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Remember that you have to divide the dividend by the divisor.</a:t>
              </a:r>
              <a:endParaRPr lang="en-US" sz="1400" dirty="0"/>
            </a:p>
          </p:txBody>
        </p:sp>
      </p:grpSp>
      <p:sp>
        <p:nvSpPr>
          <p:cNvPr id="44" name="Text Box 14"/>
          <p:cNvSpPr txBox="1">
            <a:spLocks noChangeArrowheads="1"/>
          </p:cNvSpPr>
          <p:nvPr/>
        </p:nvSpPr>
        <p:spPr bwMode="auto">
          <a:xfrm>
            <a:off x="-76200" y="4840287"/>
            <a:ext cx="6019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342900" algn="l">
              <a:buClr>
                <a:srgbClr val="FFFFFF"/>
              </a:buClr>
            </a:pPr>
            <a:r>
              <a:rPr lang="en-US" dirty="0" smtClean="0">
                <a:solidFill>
                  <a:schemeClr val="tx1"/>
                </a:solidFill>
              </a:rPr>
              <a:t>Line up the decimals and compare the values of each one: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09600" y="53295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1.8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609600" y="56343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  2.25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609600" y="59391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2.6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2133601" y="5704582"/>
            <a:ext cx="647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Using their original form, the correct order from least to greatest is:</a:t>
            </a:r>
          </a:p>
        </p:txBody>
      </p:sp>
      <p:grpSp>
        <p:nvGrpSpPr>
          <p:cNvPr id="58" name="Group 57"/>
          <p:cNvGrpSpPr/>
          <p:nvPr/>
        </p:nvGrpSpPr>
        <p:grpSpPr>
          <a:xfrm>
            <a:off x="2543173" y="6073914"/>
            <a:ext cx="942975" cy="707886"/>
            <a:chOff x="2543173" y="6073914"/>
            <a:chExt cx="942975" cy="707886"/>
          </a:xfrm>
        </p:grpSpPr>
        <p:sp>
          <p:nvSpPr>
            <p:cNvPr id="49" name="TextBox 48"/>
            <p:cNvSpPr txBox="1"/>
            <p:nvPr/>
          </p:nvSpPr>
          <p:spPr>
            <a:xfrm>
              <a:off x="2800348" y="6073914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4</a:t>
              </a:r>
            </a:p>
            <a:p>
              <a:pPr algn="ctr"/>
              <a:r>
                <a:rPr lang="en-US" sz="2000" dirty="0" smtClean="0"/>
                <a:t>5</a:t>
              </a:r>
              <a:endParaRPr lang="en-US" sz="2000" dirty="0"/>
            </a:p>
          </p:txBody>
        </p:sp>
        <p:cxnSp>
          <p:nvCxnSpPr>
            <p:cNvPr id="50" name="Straight Connector 49"/>
            <p:cNvCxnSpPr/>
            <p:nvPr/>
          </p:nvCxnSpPr>
          <p:spPr>
            <a:xfrm rot="10800000" flipH="1" flipV="1">
              <a:off x="2952747" y="6427857"/>
              <a:ext cx="352425" cy="1588"/>
            </a:xfrm>
            <a:prstGeom prst="line">
              <a:avLst/>
            </a:prstGeom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2543173" y="6093768"/>
              <a:ext cx="5334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/>
                <a:t>1</a:t>
              </a:r>
              <a:endParaRPr lang="en-US" sz="2000" dirty="0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857625" y="6019800"/>
            <a:ext cx="942975" cy="707886"/>
            <a:chOff x="3857625" y="6019800"/>
            <a:chExt cx="942975" cy="707886"/>
          </a:xfrm>
        </p:grpSpPr>
        <p:sp>
          <p:nvSpPr>
            <p:cNvPr id="52" name="TextBox 51"/>
            <p:cNvSpPr txBox="1"/>
            <p:nvPr/>
          </p:nvSpPr>
          <p:spPr>
            <a:xfrm>
              <a:off x="4114800" y="6019800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1</a:t>
              </a:r>
            </a:p>
            <a:p>
              <a:pPr algn="ctr"/>
              <a:r>
                <a:rPr lang="en-US" sz="2000" dirty="0" smtClean="0"/>
                <a:t>4</a:t>
              </a:r>
              <a:endParaRPr lang="en-US" sz="2000" dirty="0"/>
            </a:p>
          </p:txBody>
        </p:sp>
        <p:cxnSp>
          <p:nvCxnSpPr>
            <p:cNvPr id="53" name="Straight Connector 52"/>
            <p:cNvCxnSpPr/>
            <p:nvPr/>
          </p:nvCxnSpPr>
          <p:spPr>
            <a:xfrm rot="10800000" flipH="1" flipV="1">
              <a:off x="4267199" y="6373743"/>
              <a:ext cx="352425" cy="1588"/>
            </a:xfrm>
            <a:prstGeom prst="line">
              <a:avLst/>
            </a:prstGeom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3857625" y="6039654"/>
              <a:ext cx="5334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/>
                <a:t>2</a:t>
              </a:r>
              <a:endParaRPr lang="en-US" sz="2000" dirty="0"/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5229225" y="6038640"/>
            <a:ext cx="942975" cy="707886"/>
            <a:chOff x="5229225" y="6038640"/>
            <a:chExt cx="942975" cy="707886"/>
          </a:xfrm>
        </p:grpSpPr>
        <p:sp>
          <p:nvSpPr>
            <p:cNvPr id="55" name="TextBox 54"/>
            <p:cNvSpPr txBox="1"/>
            <p:nvPr/>
          </p:nvSpPr>
          <p:spPr>
            <a:xfrm>
              <a:off x="5486400" y="6038640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3</a:t>
              </a:r>
            </a:p>
            <a:p>
              <a:pPr algn="ctr"/>
              <a:r>
                <a:rPr lang="en-US" sz="2000" dirty="0" smtClean="0"/>
                <a:t>5</a:t>
              </a:r>
              <a:endParaRPr lang="en-US" sz="2000" dirty="0"/>
            </a:p>
          </p:txBody>
        </p:sp>
        <p:cxnSp>
          <p:nvCxnSpPr>
            <p:cNvPr id="56" name="Straight Connector 55"/>
            <p:cNvCxnSpPr/>
            <p:nvPr/>
          </p:nvCxnSpPr>
          <p:spPr>
            <a:xfrm rot="10800000" flipH="1" flipV="1">
              <a:off x="5638799" y="6392583"/>
              <a:ext cx="352425" cy="1588"/>
            </a:xfrm>
            <a:prstGeom prst="line">
              <a:avLst/>
            </a:prstGeom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5229225" y="6058494"/>
              <a:ext cx="5334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/>
                <a:t>2</a:t>
              </a:r>
              <a:endParaRPr lang="en-US" sz="2000" dirty="0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8064053" y="2819400"/>
            <a:ext cx="624453" cy="1340540"/>
            <a:chOff x="8064053" y="2819400"/>
            <a:chExt cx="624453" cy="1340540"/>
          </a:xfrm>
        </p:grpSpPr>
        <p:sp>
          <p:nvSpPr>
            <p:cNvPr id="62" name="Oval 61"/>
            <p:cNvSpPr/>
            <p:nvPr/>
          </p:nvSpPr>
          <p:spPr>
            <a:xfrm>
              <a:off x="8065759" y="2819400"/>
              <a:ext cx="622747" cy="34994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100000"/>
                    <a:shade val="100000"/>
                    <a:satMod val="130000"/>
                    <a:alpha val="15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  <a:alpha val="15000"/>
                  </a:schemeClr>
                </a:gs>
              </a:gsLst>
              <a:lin ang="16200000" scaled="0"/>
              <a:tileRect/>
            </a:gra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/>
            <p:cNvSpPr/>
            <p:nvPr/>
          </p:nvSpPr>
          <p:spPr>
            <a:xfrm>
              <a:off x="8064053" y="3155260"/>
              <a:ext cx="622747" cy="34994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100000"/>
                    <a:shade val="100000"/>
                    <a:satMod val="130000"/>
                    <a:alpha val="15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  <a:alpha val="15000"/>
                  </a:schemeClr>
                </a:gs>
              </a:gsLst>
              <a:lin ang="16200000" scaled="0"/>
              <a:tileRect/>
            </a:gra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/>
            <p:cNvSpPr/>
            <p:nvPr/>
          </p:nvSpPr>
          <p:spPr>
            <a:xfrm>
              <a:off x="8064053" y="3810000"/>
              <a:ext cx="622747" cy="34994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100000"/>
                    <a:shade val="100000"/>
                    <a:satMod val="130000"/>
                    <a:alpha val="15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  <a:alpha val="15000"/>
                  </a:schemeClr>
                </a:gs>
              </a:gsLst>
              <a:lin ang="16200000" scaled="0"/>
              <a:tileRect/>
            </a:gra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8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58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8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8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83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3" grpId="0" build="p" autoUpdateAnimBg="0" advAuto="0"/>
      <p:bldP spid="58379" grpId="0" autoUpdateAnimBg="0"/>
      <p:bldP spid="58382" grpId="0" build="p" autoUpdateAnimBg="0"/>
      <p:bldP spid="44" grpId="0" build="p" autoUpdateAnimBg="0"/>
      <p:bldP spid="45" grpId="1"/>
      <p:bldP spid="46" grpId="0"/>
      <p:bldP spid="47" grpId="0"/>
      <p:bldP spid="4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5" name="Rectangle 5"/>
          <p:cNvSpPr>
            <a:spLocks noChangeArrowheads="1"/>
          </p:cNvSpPr>
          <p:nvPr/>
        </p:nvSpPr>
        <p:spPr bwMode="auto">
          <a:xfrm>
            <a:off x="876300" y="1522413"/>
            <a:ext cx="77057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b="1" dirty="0">
                <a:solidFill>
                  <a:srgbClr val="00539D"/>
                </a:solidFill>
              </a:rPr>
              <a:t>Replace ■ with &lt;, &gt;, or = to </a:t>
            </a:r>
            <a:r>
              <a:rPr lang="en-US" b="1" dirty="0" smtClean="0">
                <a:solidFill>
                  <a:srgbClr val="00539D"/>
                </a:solidFill>
              </a:rPr>
              <a:t>make    –</a:t>
            </a:r>
            <a:r>
              <a:rPr lang="en-US" b="1" dirty="0">
                <a:solidFill>
                  <a:srgbClr val="00539D"/>
                </a:solidFill>
              </a:rPr>
              <a:t>4.62 ■ –4.7</a:t>
            </a:r>
            <a:r>
              <a:rPr lang="en-US" b="1" dirty="0" smtClean="0">
                <a:solidFill>
                  <a:srgbClr val="00539D"/>
                </a:solidFill>
              </a:rPr>
              <a:t>   a </a:t>
            </a:r>
            <a:r>
              <a:rPr lang="en-US" b="1" dirty="0">
                <a:solidFill>
                  <a:srgbClr val="00539D"/>
                </a:solidFill>
              </a:rPr>
              <a:t>true sentence.</a:t>
            </a:r>
            <a:endParaRPr lang="en-US" i="1" dirty="0">
              <a:solidFill>
                <a:srgbClr val="000000"/>
              </a:solidFill>
            </a:endParaRPr>
          </a:p>
        </p:txBody>
      </p:sp>
      <p:sp>
        <p:nvSpPr>
          <p:cNvPr id="61446" name="Text Box 6"/>
          <p:cNvSpPr txBox="1">
            <a:spLocks noChangeArrowheads="1"/>
          </p:cNvSpPr>
          <p:nvPr/>
        </p:nvSpPr>
        <p:spPr bwMode="auto">
          <a:xfrm>
            <a:off x="533400" y="2362200"/>
            <a:ext cx="80772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algn="l">
              <a:spcBef>
                <a:spcPct val="20000"/>
              </a:spcBef>
            </a:pPr>
            <a:r>
              <a:rPr lang="en-US" dirty="0">
                <a:solidFill>
                  <a:schemeClr val="tx1"/>
                </a:solidFill>
              </a:rPr>
              <a:t>–4.62 ■ –4.7</a:t>
            </a:r>
          </a:p>
          <a:p>
            <a:pPr marL="342900" algn="l">
              <a:spcBef>
                <a:spcPct val="20000"/>
              </a:spcBef>
            </a:pPr>
            <a:r>
              <a:rPr lang="en-US" dirty="0">
                <a:solidFill>
                  <a:schemeClr val="tx1"/>
                </a:solidFill>
              </a:rPr>
              <a:t>Graph the decimals on a number line.</a:t>
            </a:r>
          </a:p>
        </p:txBody>
      </p:sp>
      <p:sp>
        <p:nvSpPr>
          <p:cNvPr id="61447" name="Rectangle 7"/>
          <p:cNvSpPr>
            <a:spLocks noChangeArrowheads="1"/>
          </p:cNvSpPr>
          <p:nvPr/>
        </p:nvSpPr>
        <p:spPr bwMode="auto">
          <a:xfrm>
            <a:off x="533400" y="5903912"/>
            <a:ext cx="8458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1712913" indent="-1368425" algn="l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tabLst>
                <a:tab pos="1943100" algn="l"/>
              </a:tabLst>
            </a:pPr>
            <a:r>
              <a:rPr lang="en-US" b="1" dirty="0">
                <a:solidFill>
                  <a:srgbClr val="00539D"/>
                </a:solidFill>
              </a:rPr>
              <a:t>Answer:</a:t>
            </a:r>
            <a:r>
              <a:rPr lang="en-US" dirty="0"/>
              <a:t> 	Since –4.62 is to the right of –4.7, –4.62 &gt; –4.7.</a:t>
            </a:r>
          </a:p>
        </p:txBody>
      </p:sp>
      <p:pic>
        <p:nvPicPr>
          <p:cNvPr id="61448" name="Picture 8" descr="Example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61450" name="Picture 10" descr="LH_2-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61451" name="Picture 11" descr="EXAMPLEhead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2750" y="701675"/>
            <a:ext cx="2133600" cy="549275"/>
          </a:xfrm>
          <a:prstGeom prst="rect">
            <a:avLst/>
          </a:prstGeom>
          <a:noFill/>
        </p:spPr>
      </p:pic>
      <p:sp>
        <p:nvSpPr>
          <p:cNvPr id="61452" name="Text Box 12"/>
          <p:cNvSpPr txBox="1">
            <a:spLocks noChangeArrowheads="1"/>
          </p:cNvSpPr>
          <p:nvPr/>
        </p:nvSpPr>
        <p:spPr bwMode="auto">
          <a:xfrm>
            <a:off x="2506663" y="715963"/>
            <a:ext cx="640873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b="1"/>
              <a:t>Compare Negative Rational Numbers</a:t>
            </a:r>
          </a:p>
        </p:txBody>
      </p:sp>
      <p:pic>
        <p:nvPicPr>
          <p:cNvPr id="61454" name="Picture 14" descr="2-x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79500" y="3835400"/>
            <a:ext cx="6985000" cy="1041400"/>
          </a:xfrm>
          <a:prstGeom prst="rect">
            <a:avLst/>
          </a:prstGeom>
          <a:noFill/>
        </p:spPr>
      </p:pic>
      <p:sp>
        <p:nvSpPr>
          <p:cNvPr id="13" name="Action Button: Forward or Next 12">
            <a:hlinkClick r:id="" action="ppaction://hlinkshowjump?jump=nextslide" highlightClick="1"/>
          </p:cNvPr>
          <p:cNvSpPr/>
          <p:nvPr/>
        </p:nvSpPr>
        <p:spPr>
          <a:xfrm>
            <a:off x="8610600" y="6477000"/>
            <a:ext cx="533400" cy="3810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ction Button: Back or Previous 13">
            <a:hlinkClick r:id="" action="ppaction://hlinkshowjump?jump=previousslide" highlightClick="1"/>
          </p:cNvPr>
          <p:cNvSpPr/>
          <p:nvPr/>
        </p:nvSpPr>
        <p:spPr>
          <a:xfrm>
            <a:off x="8065759" y="6477000"/>
            <a:ext cx="533400" cy="3810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1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61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14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1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14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1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1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5" grpId="0" build="p" autoUpdateAnimBg="0" advAuto="0"/>
      <p:bldP spid="61446" grpId="0" build="p" autoUpdateAnimBg="0"/>
      <p:bldP spid="61447" grpId="0" build="p" autoUpdateAnimBg="0"/>
      <p:bldP spid="61452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533400" y="3140075"/>
            <a:ext cx="807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algn="l">
              <a:spcBef>
                <a:spcPct val="20000"/>
              </a:spcBef>
            </a:pPr>
            <a:r>
              <a:rPr lang="en-US" dirty="0">
                <a:solidFill>
                  <a:srgbClr val="000000"/>
                </a:solidFill>
              </a:rPr>
              <a:t>Since the</a:t>
            </a:r>
            <a:r>
              <a:rPr lang="en-US" dirty="0" smtClean="0">
                <a:solidFill>
                  <a:srgbClr val="000000"/>
                </a:solidFill>
              </a:rPr>
              <a:t> divisors are </a:t>
            </a:r>
            <a:r>
              <a:rPr lang="en-US" dirty="0">
                <a:solidFill>
                  <a:srgbClr val="000000"/>
                </a:solidFill>
              </a:rPr>
              <a:t>the same, compare the</a:t>
            </a:r>
            <a:r>
              <a:rPr lang="en-US" dirty="0" smtClean="0">
                <a:solidFill>
                  <a:srgbClr val="000000"/>
                </a:solidFill>
              </a:rPr>
              <a:t> dividends.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64519" name="Picture 7" descr="Example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64523" name="Picture 11" descr="LH_2-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64524" name="Picture 12" descr="EXAMPLEhead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2750" y="701675"/>
            <a:ext cx="2133600" cy="549275"/>
          </a:xfrm>
          <a:prstGeom prst="rect">
            <a:avLst/>
          </a:prstGeom>
          <a:noFill/>
        </p:spPr>
      </p:pic>
      <p:sp>
        <p:nvSpPr>
          <p:cNvPr id="64525" name="Text Box 13"/>
          <p:cNvSpPr txBox="1">
            <a:spLocks noChangeArrowheads="1"/>
          </p:cNvSpPr>
          <p:nvPr/>
        </p:nvSpPr>
        <p:spPr bwMode="auto">
          <a:xfrm>
            <a:off x="2506663" y="715963"/>
            <a:ext cx="640873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b="1"/>
              <a:t>Compare Negative Rational Numbers</a:t>
            </a: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552450" y="1301750"/>
            <a:ext cx="8362950" cy="860425"/>
            <a:chOff x="348" y="820"/>
            <a:chExt cx="5268" cy="542"/>
          </a:xfrm>
        </p:grpSpPr>
        <p:sp>
          <p:nvSpPr>
            <p:cNvPr id="64528" name="Text Box 16"/>
            <p:cNvSpPr txBox="1">
              <a:spLocks noChangeArrowheads="1"/>
            </p:cNvSpPr>
            <p:nvPr/>
          </p:nvSpPr>
          <p:spPr bwMode="auto">
            <a:xfrm>
              <a:off x="348" y="960"/>
              <a:ext cx="526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342900" algn="l">
                <a:spcBef>
                  <a:spcPct val="20000"/>
                </a:spcBef>
              </a:pPr>
              <a:r>
                <a:rPr lang="en-US" b="1" dirty="0">
                  <a:solidFill>
                    <a:srgbClr val="00539D"/>
                  </a:solidFill>
                </a:rPr>
                <a:t>Replace ■ with &lt;, &gt;, or = to </a:t>
              </a:r>
              <a:r>
                <a:rPr lang="en-US" b="1" dirty="0" smtClean="0">
                  <a:solidFill>
                    <a:srgbClr val="00539D"/>
                  </a:solidFill>
                </a:rPr>
                <a:t>make		            		</a:t>
              </a:r>
              <a:r>
                <a:rPr lang="en-US" dirty="0" smtClean="0">
                  <a:solidFill>
                    <a:srgbClr val="00539D"/>
                  </a:solidFill>
                </a:rPr>
                <a:t>  </a:t>
              </a:r>
              <a:r>
                <a:rPr lang="en-US" b="1" dirty="0">
                  <a:solidFill>
                    <a:srgbClr val="00539D"/>
                  </a:solidFill>
                </a:rPr>
                <a:t>a true sentence.</a:t>
              </a:r>
            </a:p>
          </p:txBody>
        </p:sp>
        <p:pic>
          <p:nvPicPr>
            <p:cNvPr id="64529" name="Picture 17" descr="m3_2_2b"/>
            <p:cNvPicPr>
              <a:picLocks noChangeAspect="1" noChangeArrowheads="1"/>
            </p:cNvPicPr>
            <p:nvPr/>
          </p:nvPicPr>
          <p:blipFill>
            <a:blip r:embed="rId7"/>
            <a:srcRect l="54134" r="30464" b="70219"/>
            <a:stretch>
              <a:fillRect/>
            </a:stretch>
          </p:blipFill>
          <p:spPr bwMode="auto">
            <a:xfrm>
              <a:off x="2976" y="820"/>
              <a:ext cx="816" cy="542"/>
            </a:xfrm>
            <a:prstGeom prst="rect">
              <a:avLst/>
            </a:prstGeom>
            <a:noFill/>
          </p:spPr>
        </p:pic>
      </p:grp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533400" y="4597400"/>
            <a:ext cx="8229600" cy="803275"/>
            <a:chOff x="336" y="2896"/>
            <a:chExt cx="5184" cy="506"/>
          </a:xfrm>
        </p:grpSpPr>
        <p:sp>
          <p:nvSpPr>
            <p:cNvPr id="64521" name="Rectangle 9"/>
            <p:cNvSpPr>
              <a:spLocks noChangeArrowheads="1"/>
            </p:cNvSpPr>
            <p:nvPr/>
          </p:nvSpPr>
          <p:spPr bwMode="auto">
            <a:xfrm>
              <a:off x="336" y="3012"/>
              <a:ext cx="51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1712913" indent="-1368425" algn="l">
                <a:spcBef>
                  <a:spcPct val="20000"/>
                </a:spcBef>
                <a:spcAft>
                  <a:spcPct val="0"/>
                </a:spcAft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b="1">
                  <a:solidFill>
                    <a:srgbClr val="00539D"/>
                  </a:solidFill>
                </a:rPr>
                <a:t>Answer:</a:t>
              </a:r>
              <a:r>
                <a:rPr lang="en-US"/>
                <a:t> 	</a:t>
              </a:r>
            </a:p>
          </p:txBody>
        </p:sp>
        <p:pic>
          <p:nvPicPr>
            <p:cNvPr id="64530" name="Picture 18" descr="m3_2_2b"/>
            <p:cNvPicPr>
              <a:picLocks noChangeAspect="1" noChangeArrowheads="1"/>
            </p:cNvPicPr>
            <p:nvPr/>
          </p:nvPicPr>
          <p:blipFill>
            <a:blip r:embed="rId7"/>
            <a:srcRect t="28682" r="62627" b="43517"/>
            <a:stretch>
              <a:fillRect/>
            </a:stretch>
          </p:blipFill>
          <p:spPr bwMode="auto">
            <a:xfrm>
              <a:off x="1446" y="2896"/>
              <a:ext cx="1980" cy="506"/>
            </a:xfrm>
            <a:prstGeom prst="rect">
              <a:avLst/>
            </a:prstGeom>
            <a:noFill/>
          </p:spPr>
        </p:pic>
      </p:grpSp>
      <p:sp>
        <p:nvSpPr>
          <p:cNvPr id="16" name="Action Button: Forward or Next 15">
            <a:hlinkClick r:id="" action="ppaction://hlinkshowjump?jump=nextslide" highlightClick="1"/>
          </p:cNvPr>
          <p:cNvSpPr/>
          <p:nvPr/>
        </p:nvSpPr>
        <p:spPr>
          <a:xfrm>
            <a:off x="8610600" y="6477000"/>
            <a:ext cx="533400" cy="3810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ction Button: Back or Previous 16">
            <a:hlinkClick r:id="" action="ppaction://hlinkshowjump?jump=previousslide" highlightClick="1"/>
          </p:cNvPr>
          <p:cNvSpPr/>
          <p:nvPr/>
        </p:nvSpPr>
        <p:spPr>
          <a:xfrm>
            <a:off x="8065759" y="6477000"/>
            <a:ext cx="533400" cy="3810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4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4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64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4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7" grpId="0" build="p" autoUpdateAnimBg="0"/>
      <p:bldP spid="64525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54277" name="Oval 5"/>
          <p:cNvSpPr>
            <a:spLocks noChangeArrowheads="1"/>
          </p:cNvSpPr>
          <p:nvPr/>
        </p:nvSpPr>
        <p:spPr bwMode="auto">
          <a:xfrm>
            <a:off x="880077" y="2514600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8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2489200"/>
            <a:ext cx="3810000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Symbol" pitchFamily="-112" charset="2"/>
              </a:rPr>
              <a:t>A.</a:t>
            </a:r>
            <a:r>
              <a:rPr lang="pt-BR" b="1" dirty="0">
                <a:solidFill>
                  <a:schemeClr val="tx1"/>
                </a:solidFill>
                <a:sym typeface="Symbol" pitchFamily="-112" charset="2"/>
              </a:rPr>
              <a:t>	&gt;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Symbol" pitchFamily="-112" charset="2"/>
              </a:rPr>
              <a:t>B.</a:t>
            </a:r>
            <a:r>
              <a:rPr lang="pt-BR" b="1" dirty="0">
                <a:solidFill>
                  <a:schemeClr val="tx1"/>
                </a:solidFill>
                <a:sym typeface="Symbol" pitchFamily="-112" charset="2"/>
              </a:rPr>
              <a:t>	&lt;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Symbol" pitchFamily="-112" charset="2"/>
              </a:rPr>
              <a:t>C.</a:t>
            </a:r>
            <a:r>
              <a:rPr lang="pt-BR" b="1" dirty="0">
                <a:solidFill>
                  <a:schemeClr val="tx1"/>
                </a:solidFill>
                <a:sym typeface="Symbol" pitchFamily="-112" charset="2"/>
              </a:rPr>
              <a:t>	=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Symbol" pitchFamily="-112" charset="2"/>
              </a:rPr>
              <a:t>D.</a:t>
            </a:r>
            <a:r>
              <a:rPr lang="pt-BR" b="1" dirty="0">
                <a:solidFill>
                  <a:schemeClr val="tx1"/>
                </a:solidFill>
                <a:sym typeface="Symbol" pitchFamily="-112" charset="2"/>
              </a:rPr>
              <a:t>	none of the above</a:t>
            </a:r>
          </a:p>
        </p:txBody>
      </p:sp>
      <p:pic>
        <p:nvPicPr>
          <p:cNvPr id="54280" name="Picture 8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</p:spPr>
      </p:pic>
      <p:pic>
        <p:nvPicPr>
          <p:cNvPr id="54281" name="Picture 9" descr="Example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54284" name="Picture 12" descr="LH_2-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sp>
        <p:nvSpPr>
          <p:cNvPr id="17" name="Action Button: Forward or Next 16">
            <a:hlinkClick r:id="" action="ppaction://hlinkshowjump?jump=nextslide" highlightClick="1"/>
          </p:cNvPr>
          <p:cNvSpPr/>
          <p:nvPr/>
        </p:nvSpPr>
        <p:spPr>
          <a:xfrm>
            <a:off x="8610600" y="6477000"/>
            <a:ext cx="533400" cy="3810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ction Button: Back or Previous 17">
            <a:hlinkClick r:id="" action="ppaction://hlinkshowjump?jump=previousslide" highlightClick="1"/>
          </p:cNvPr>
          <p:cNvSpPr/>
          <p:nvPr/>
        </p:nvSpPr>
        <p:spPr>
          <a:xfrm>
            <a:off x="8065759" y="6477000"/>
            <a:ext cx="533400" cy="3810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>
            <a:off x="552450" y="1371600"/>
            <a:ext cx="8362950" cy="793750"/>
            <a:chOff x="552450" y="1371600"/>
            <a:chExt cx="8362950" cy="793750"/>
          </a:xfrm>
        </p:grpSpPr>
        <p:grpSp>
          <p:nvGrpSpPr>
            <p:cNvPr id="2" name="Group 19"/>
            <p:cNvGrpSpPr>
              <a:grpSpLocks/>
            </p:cNvGrpSpPr>
            <p:nvPr/>
          </p:nvGrpSpPr>
          <p:grpSpPr bwMode="auto">
            <a:xfrm>
              <a:off x="552450" y="1371600"/>
              <a:ext cx="8362950" cy="793750"/>
              <a:chOff x="348" y="864"/>
              <a:chExt cx="5268" cy="500"/>
            </a:xfrm>
          </p:grpSpPr>
          <p:sp>
            <p:nvSpPr>
              <p:cNvPr id="54287" name="Text Box 15"/>
              <p:cNvSpPr txBox="1">
                <a:spLocks noChangeArrowheads="1"/>
              </p:cNvSpPr>
              <p:nvPr/>
            </p:nvSpPr>
            <p:spPr bwMode="auto">
              <a:xfrm>
                <a:off x="348" y="960"/>
                <a:ext cx="5268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marL="342900" algn="l">
                  <a:spcBef>
                    <a:spcPct val="20000"/>
                  </a:spcBef>
                </a:pPr>
                <a:r>
                  <a:rPr lang="en-US" b="1" dirty="0" smtClean="0">
                    <a:solidFill>
                      <a:srgbClr val="00539D"/>
                    </a:solidFill>
                  </a:rPr>
                  <a:t>Replace ■ with &lt;</a:t>
                </a:r>
                <a:r>
                  <a:rPr lang="en-US" b="1" dirty="0">
                    <a:solidFill>
                      <a:srgbClr val="00539D"/>
                    </a:solidFill>
                  </a:rPr>
                  <a:t>, &gt;, or = to </a:t>
                </a:r>
                <a:r>
                  <a:rPr lang="en-US" b="1" dirty="0" smtClean="0">
                    <a:solidFill>
                      <a:srgbClr val="00539D"/>
                    </a:solidFill>
                  </a:rPr>
                  <a:t>make         				a </a:t>
                </a:r>
                <a:r>
                  <a:rPr lang="en-US" b="1" dirty="0">
                    <a:solidFill>
                      <a:srgbClr val="00539D"/>
                    </a:solidFill>
                  </a:rPr>
                  <a:t>true sentence.</a:t>
                </a:r>
              </a:p>
            </p:txBody>
          </p:sp>
          <p:pic>
            <p:nvPicPr>
              <p:cNvPr id="54289" name="Picture 17" descr="M3_28"/>
              <p:cNvPicPr>
                <a:picLocks noChangeAspect="1" noChangeArrowheads="1"/>
              </p:cNvPicPr>
              <p:nvPr/>
            </p:nvPicPr>
            <p:blipFill>
              <a:blip r:embed="rId9"/>
              <a:srcRect l="65166" r="30688"/>
              <a:stretch>
                <a:fillRect/>
              </a:stretch>
            </p:blipFill>
            <p:spPr bwMode="auto">
              <a:xfrm>
                <a:off x="3451" y="864"/>
                <a:ext cx="197" cy="495"/>
              </a:xfrm>
              <a:prstGeom prst="rect">
                <a:avLst/>
              </a:prstGeom>
              <a:noFill/>
            </p:spPr>
          </p:pic>
          <p:pic>
            <p:nvPicPr>
              <p:cNvPr id="54290" name="Picture 18" descr="M3_28"/>
              <p:cNvPicPr>
                <a:picLocks noChangeAspect="1" noChangeArrowheads="1"/>
              </p:cNvPicPr>
              <p:nvPr/>
            </p:nvPicPr>
            <p:blipFill>
              <a:blip r:embed="rId9"/>
              <a:srcRect l="58598" r="37003"/>
              <a:stretch>
                <a:fillRect/>
              </a:stretch>
            </p:blipFill>
            <p:spPr bwMode="auto">
              <a:xfrm>
                <a:off x="2832" y="864"/>
                <a:ext cx="211" cy="500"/>
              </a:xfrm>
              <a:prstGeom prst="rect">
                <a:avLst/>
              </a:prstGeom>
              <a:noFill/>
            </p:spPr>
          </p:pic>
        </p:grpSp>
        <p:sp>
          <p:nvSpPr>
            <p:cNvPr id="19" name="Rectangle 18"/>
            <p:cNvSpPr/>
            <p:nvPr/>
          </p:nvSpPr>
          <p:spPr>
            <a:xfrm>
              <a:off x="5029200" y="1612901"/>
              <a:ext cx="304800" cy="280987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54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54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7" grpId="0" animBg="1"/>
      <p:bldP spid="54278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57349" name="Oval 5"/>
          <p:cNvSpPr>
            <a:spLocks noChangeArrowheads="1"/>
          </p:cNvSpPr>
          <p:nvPr/>
        </p:nvSpPr>
        <p:spPr bwMode="auto">
          <a:xfrm>
            <a:off x="880077" y="2588284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0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2565400"/>
            <a:ext cx="4038600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Symbol" pitchFamily="-112" charset="2"/>
              </a:rPr>
              <a:t>A.</a:t>
            </a:r>
            <a:r>
              <a:rPr lang="pt-BR" b="1">
                <a:solidFill>
                  <a:schemeClr val="tx1"/>
                </a:solidFill>
                <a:sym typeface="Symbol" pitchFamily="-112" charset="2"/>
              </a:rPr>
              <a:t>	&gt;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Symbol" pitchFamily="-112" charset="2"/>
              </a:rPr>
              <a:t>B.</a:t>
            </a:r>
            <a:r>
              <a:rPr lang="pt-BR" b="1">
                <a:solidFill>
                  <a:schemeClr val="tx1"/>
                </a:solidFill>
                <a:sym typeface="Symbol" pitchFamily="-112" charset="2"/>
              </a:rPr>
              <a:t>	&lt;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Symbol" pitchFamily="-112" charset="2"/>
              </a:rPr>
              <a:t>C.</a:t>
            </a:r>
            <a:r>
              <a:rPr lang="pt-BR" b="1">
                <a:solidFill>
                  <a:schemeClr val="tx1"/>
                </a:solidFill>
                <a:sym typeface="Symbol" pitchFamily="-112" charset="2"/>
              </a:rPr>
              <a:t>	=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Symbol" pitchFamily="-112" charset="2"/>
              </a:rPr>
              <a:t>D.</a:t>
            </a:r>
            <a:r>
              <a:rPr lang="pt-BR" b="1">
                <a:solidFill>
                  <a:schemeClr val="tx1"/>
                </a:solidFill>
                <a:sym typeface="Symbol" pitchFamily="-112" charset="2"/>
              </a:rPr>
              <a:t>	none of the above</a:t>
            </a:r>
          </a:p>
        </p:txBody>
      </p:sp>
      <p:pic>
        <p:nvPicPr>
          <p:cNvPr id="57352" name="Picture 8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</p:spPr>
      </p:pic>
      <p:pic>
        <p:nvPicPr>
          <p:cNvPr id="57353" name="Picture 9" descr="Example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57356" name="Picture 12" descr="LH_2-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sp>
        <p:nvSpPr>
          <p:cNvPr id="16" name="Action Button: Forward or Next 15">
            <a:hlinkClick r:id="" action="ppaction://hlinkshowjump?jump=nextslide" highlightClick="1"/>
          </p:cNvPr>
          <p:cNvSpPr/>
          <p:nvPr/>
        </p:nvSpPr>
        <p:spPr>
          <a:xfrm>
            <a:off x="8610600" y="6477000"/>
            <a:ext cx="533400" cy="3810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ction Button: Back or Previous 16">
            <a:hlinkClick r:id="" action="ppaction://hlinkshowjump?jump=previousslide" highlightClick="1"/>
          </p:cNvPr>
          <p:cNvSpPr/>
          <p:nvPr/>
        </p:nvSpPr>
        <p:spPr>
          <a:xfrm>
            <a:off x="8065759" y="6477000"/>
            <a:ext cx="533400" cy="3810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552450" y="1343025"/>
            <a:ext cx="8362950" cy="796925"/>
            <a:chOff x="552450" y="1343025"/>
            <a:chExt cx="8362950" cy="796925"/>
          </a:xfrm>
        </p:grpSpPr>
        <p:grpSp>
          <p:nvGrpSpPr>
            <p:cNvPr id="2" name="Group 17"/>
            <p:cNvGrpSpPr>
              <a:grpSpLocks/>
            </p:cNvGrpSpPr>
            <p:nvPr/>
          </p:nvGrpSpPr>
          <p:grpSpPr bwMode="auto">
            <a:xfrm>
              <a:off x="552450" y="1343025"/>
              <a:ext cx="8362950" cy="796925"/>
              <a:chOff x="348" y="846"/>
              <a:chExt cx="5268" cy="502"/>
            </a:xfrm>
          </p:grpSpPr>
          <p:pic>
            <p:nvPicPr>
              <p:cNvPr id="57357" name="Picture 13" descr="m3_2_2a"/>
              <p:cNvPicPr>
                <a:picLocks noChangeAspect="1" noChangeArrowheads="1"/>
              </p:cNvPicPr>
              <p:nvPr/>
            </p:nvPicPr>
            <p:blipFill>
              <a:blip r:embed="rId9"/>
              <a:srcRect l="46683" t="80119" r="50153"/>
              <a:stretch>
                <a:fillRect/>
              </a:stretch>
            </p:blipFill>
            <p:spPr bwMode="auto">
              <a:xfrm>
                <a:off x="3636" y="846"/>
                <a:ext cx="192" cy="502"/>
              </a:xfrm>
              <a:prstGeom prst="rect">
                <a:avLst/>
              </a:prstGeom>
              <a:noFill/>
            </p:spPr>
          </p:pic>
          <p:sp>
            <p:nvSpPr>
              <p:cNvPr id="57360" name="Text Box 16"/>
              <p:cNvSpPr txBox="1">
                <a:spLocks noChangeArrowheads="1"/>
              </p:cNvSpPr>
              <p:nvPr/>
            </p:nvSpPr>
            <p:spPr bwMode="auto">
              <a:xfrm>
                <a:off x="348" y="960"/>
                <a:ext cx="5268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marL="342900" algn="l">
                  <a:spcBef>
                    <a:spcPct val="20000"/>
                  </a:spcBef>
                </a:pPr>
                <a:r>
                  <a:rPr lang="en-US" b="1" dirty="0">
                    <a:solidFill>
                      <a:srgbClr val="00539D"/>
                    </a:solidFill>
                  </a:rPr>
                  <a:t>Replace ■ with &lt;, &gt;, or = to make</a:t>
                </a:r>
                <a:r>
                  <a:rPr lang="en-US" b="1" dirty="0" smtClean="0">
                    <a:solidFill>
                      <a:srgbClr val="00539D"/>
                    </a:solidFill>
                  </a:rPr>
                  <a:t>           </a:t>
                </a:r>
                <a:r>
                  <a:rPr lang="en-US" dirty="0" smtClean="0">
                    <a:solidFill>
                      <a:srgbClr val="00539D"/>
                    </a:solidFill>
                  </a:rPr>
                  <a:t>0.5                         </a:t>
                </a:r>
                <a:r>
                  <a:rPr lang="en-US" b="1" dirty="0" smtClean="0">
                    <a:solidFill>
                      <a:srgbClr val="00539D"/>
                    </a:solidFill>
                  </a:rPr>
                  <a:t>a </a:t>
                </a:r>
                <a:r>
                  <a:rPr lang="en-US" b="1" dirty="0">
                    <a:solidFill>
                      <a:srgbClr val="00539D"/>
                    </a:solidFill>
                  </a:rPr>
                  <a:t>true sentence.</a:t>
                </a:r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5126251" y="1526083"/>
              <a:ext cx="41549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solidFill>
                    <a:srgbClr val="00539D"/>
                  </a:solidFill>
                </a:rPr>
                <a:t>■</a:t>
              </a:r>
              <a:endParaRPr lang="en-US" dirty="0"/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7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57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9" grpId="0" animBg="1"/>
      <p:bldP spid="57350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7338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60421" name="Oval 5"/>
          <p:cNvSpPr>
            <a:spLocks noChangeArrowheads="1"/>
          </p:cNvSpPr>
          <p:nvPr/>
        </p:nvSpPr>
        <p:spPr bwMode="auto">
          <a:xfrm>
            <a:off x="901974" y="3752670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3" name="TPQuestion"/>
          <p:cNvSpPr>
            <a:spLocks noChangeArrowheads="1"/>
          </p:cNvSpPr>
          <p:nvPr/>
        </p:nvSpPr>
        <p:spPr bwMode="auto">
          <a:xfrm>
            <a:off x="533400" y="1504950"/>
            <a:ext cx="5791200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algn="l">
              <a:spcBef>
                <a:spcPct val="0"/>
              </a:spcBef>
              <a:spcAft>
                <a:spcPct val="0"/>
              </a:spcAft>
            </a:pPr>
            <a:r>
              <a:rPr lang="en-US" sz="2200" b="1"/>
              <a:t>AMUSEMENT PARKS</a:t>
            </a:r>
            <a:r>
              <a:rPr lang="en-US" sz="2200" b="1">
                <a:solidFill>
                  <a:srgbClr val="00539D"/>
                </a:solidFill>
              </a:rPr>
              <a:t>  The ride times for five amusement park attractions are shown in the table. Order the lengths from least to greatest.</a:t>
            </a:r>
            <a:r>
              <a:rPr lang="en-US" sz="2200">
                <a:solidFill>
                  <a:srgbClr val="00539D"/>
                </a:solidFill>
              </a:rPr>
              <a:t> </a:t>
            </a:r>
          </a:p>
        </p:txBody>
      </p:sp>
      <p:pic>
        <p:nvPicPr>
          <p:cNvPr id="60424" name="Picture 8" descr="Example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60425" name="Picture 9" descr="CheckProgress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</p:spPr>
      </p:pic>
      <p:pic>
        <p:nvPicPr>
          <p:cNvPr id="60428" name="Picture 12" descr="LH_2-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942975" y="2781300"/>
            <a:ext cx="3522663" cy="3605213"/>
            <a:chOff x="594" y="1752"/>
            <a:chExt cx="2219" cy="2271"/>
          </a:xfrm>
        </p:grpSpPr>
        <p:sp>
          <p:nvSpPr>
            <p:cNvPr id="60422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94" y="1872"/>
              <a:ext cx="1758" cy="2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B.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8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C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 smtClean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8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60430" name="Picture 14" descr="M3_31"/>
            <p:cNvPicPr>
              <a:picLocks noChangeAspect="1" noChangeArrowheads="1"/>
            </p:cNvPicPr>
            <p:nvPr/>
          </p:nvPicPr>
          <p:blipFill>
            <a:blip r:embed="rId9"/>
            <a:srcRect b="75185"/>
            <a:stretch>
              <a:fillRect/>
            </a:stretch>
          </p:blipFill>
          <p:spPr bwMode="auto">
            <a:xfrm>
              <a:off x="942" y="1752"/>
              <a:ext cx="1871" cy="504"/>
            </a:xfrm>
            <a:prstGeom prst="rect">
              <a:avLst/>
            </a:prstGeom>
            <a:noFill/>
          </p:spPr>
        </p:pic>
        <p:pic>
          <p:nvPicPr>
            <p:cNvPr id="60431" name="Picture 15" descr="M3_31"/>
            <p:cNvPicPr>
              <a:picLocks noChangeAspect="1" noChangeArrowheads="1"/>
            </p:cNvPicPr>
            <p:nvPr/>
          </p:nvPicPr>
          <p:blipFill>
            <a:blip r:embed="rId9"/>
            <a:srcRect t="24815" b="49188"/>
            <a:stretch>
              <a:fillRect/>
            </a:stretch>
          </p:blipFill>
          <p:spPr bwMode="auto">
            <a:xfrm>
              <a:off x="942" y="2346"/>
              <a:ext cx="1871" cy="528"/>
            </a:xfrm>
            <a:prstGeom prst="rect">
              <a:avLst/>
            </a:prstGeom>
            <a:noFill/>
          </p:spPr>
        </p:pic>
        <p:pic>
          <p:nvPicPr>
            <p:cNvPr id="60432" name="Picture 16" descr="M3_31"/>
            <p:cNvPicPr>
              <a:picLocks noChangeAspect="1" noChangeArrowheads="1"/>
            </p:cNvPicPr>
            <p:nvPr/>
          </p:nvPicPr>
          <p:blipFill>
            <a:blip r:embed="rId9"/>
            <a:srcRect t="50812" b="25554"/>
            <a:stretch>
              <a:fillRect/>
            </a:stretch>
          </p:blipFill>
          <p:spPr bwMode="auto">
            <a:xfrm>
              <a:off x="942" y="2952"/>
              <a:ext cx="1871" cy="480"/>
            </a:xfrm>
            <a:prstGeom prst="rect">
              <a:avLst/>
            </a:prstGeom>
            <a:noFill/>
          </p:spPr>
        </p:pic>
        <p:pic>
          <p:nvPicPr>
            <p:cNvPr id="60433" name="Picture 17" descr="M3_31"/>
            <p:cNvPicPr>
              <a:picLocks noChangeAspect="1" noChangeArrowheads="1"/>
            </p:cNvPicPr>
            <p:nvPr/>
          </p:nvPicPr>
          <p:blipFill>
            <a:blip r:embed="rId9"/>
            <a:srcRect t="75627"/>
            <a:stretch>
              <a:fillRect/>
            </a:stretch>
          </p:blipFill>
          <p:spPr bwMode="auto">
            <a:xfrm>
              <a:off x="942" y="3528"/>
              <a:ext cx="1871" cy="495"/>
            </a:xfrm>
            <a:prstGeom prst="rect">
              <a:avLst/>
            </a:prstGeom>
            <a:noFill/>
          </p:spPr>
        </p:pic>
      </p:grpSp>
      <p:pic>
        <p:nvPicPr>
          <p:cNvPr id="60436" name="Picture 20" descr="2-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273800" y="1219200"/>
            <a:ext cx="2517775" cy="2522538"/>
          </a:xfrm>
          <a:prstGeom prst="rect">
            <a:avLst/>
          </a:prstGeom>
          <a:noFill/>
        </p:spPr>
      </p:pic>
      <p:sp>
        <p:nvSpPr>
          <p:cNvPr id="20" name="Action Button: Forward or Next 19">
            <a:hlinkClick r:id="" action="ppaction://hlinkshowjump?jump=nextslide" highlightClick="1"/>
          </p:cNvPr>
          <p:cNvSpPr/>
          <p:nvPr/>
        </p:nvSpPr>
        <p:spPr>
          <a:xfrm>
            <a:off x="8610600" y="6477000"/>
            <a:ext cx="533400" cy="3810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ction Button: Back or Previous 20">
            <a:hlinkClick r:id="" action="ppaction://hlinkshowjump?jump=previousslide" highlightClick="1"/>
          </p:cNvPr>
          <p:cNvSpPr/>
          <p:nvPr/>
        </p:nvSpPr>
        <p:spPr>
          <a:xfrm>
            <a:off x="8065759" y="6477000"/>
            <a:ext cx="533400" cy="3810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60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0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0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6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1" grpId="0" animBg="1"/>
      <p:bldP spid="60423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63493" name="Oval 5"/>
          <p:cNvSpPr>
            <a:spLocks noChangeArrowheads="1"/>
          </p:cNvSpPr>
          <p:nvPr/>
        </p:nvSpPr>
        <p:spPr bwMode="auto">
          <a:xfrm>
            <a:off x="879092" y="3234726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494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2489200"/>
            <a:ext cx="4114800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Symbol" pitchFamily="-112" charset="2"/>
              </a:rPr>
              <a:t>A.</a:t>
            </a:r>
            <a:r>
              <a:rPr lang="pt-BR" b="1">
                <a:solidFill>
                  <a:schemeClr val="tx1"/>
                </a:solidFill>
                <a:sym typeface="Symbol" pitchFamily="-112" charset="2"/>
              </a:rPr>
              <a:t>	&lt;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Symbol" pitchFamily="-112" charset="2"/>
              </a:rPr>
              <a:t>B.</a:t>
            </a:r>
            <a:r>
              <a:rPr lang="pt-BR" b="1">
                <a:solidFill>
                  <a:schemeClr val="tx1"/>
                </a:solidFill>
                <a:sym typeface="Symbol" pitchFamily="-112" charset="2"/>
              </a:rPr>
              <a:t>	&gt;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Symbol" pitchFamily="-112" charset="2"/>
              </a:rPr>
              <a:t>C.</a:t>
            </a:r>
            <a:r>
              <a:rPr lang="pt-BR" b="1">
                <a:solidFill>
                  <a:schemeClr val="tx1"/>
                </a:solidFill>
                <a:sym typeface="Symbol" pitchFamily="-112" charset="2"/>
              </a:rPr>
              <a:t>	=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Symbol" pitchFamily="-112" charset="2"/>
              </a:rPr>
              <a:t>D.</a:t>
            </a:r>
            <a:r>
              <a:rPr lang="pt-BR" b="1">
                <a:solidFill>
                  <a:schemeClr val="tx1"/>
                </a:solidFill>
                <a:sym typeface="Symbol" pitchFamily="-112" charset="2"/>
              </a:rPr>
              <a:t>	none of the above</a:t>
            </a:r>
          </a:p>
        </p:txBody>
      </p:sp>
      <p:sp>
        <p:nvSpPr>
          <p:cNvPr id="63495" name="TPQuestion"/>
          <p:cNvSpPr>
            <a:spLocks noChangeArrowheads="1"/>
          </p:cNvSpPr>
          <p:nvPr/>
        </p:nvSpPr>
        <p:spPr bwMode="auto">
          <a:xfrm>
            <a:off x="533400" y="1504950"/>
            <a:ext cx="8382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algn="l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539D"/>
                </a:solidFill>
              </a:rPr>
              <a:t>Replace ■ with &lt;, &gt;, or = to </a:t>
            </a:r>
            <a:r>
              <a:rPr lang="en-US" b="1" dirty="0" smtClean="0">
                <a:solidFill>
                  <a:srgbClr val="00539D"/>
                </a:solidFill>
              </a:rPr>
              <a:t>make      –</a:t>
            </a:r>
            <a:r>
              <a:rPr lang="en-US" b="1" dirty="0">
                <a:solidFill>
                  <a:srgbClr val="00539D"/>
                </a:solidFill>
              </a:rPr>
              <a:t>2.67 ■ –2.7 a true sentence.</a:t>
            </a:r>
            <a:endParaRPr lang="en-US" i="1" dirty="0">
              <a:solidFill>
                <a:srgbClr val="000000"/>
              </a:solidFill>
            </a:endParaRPr>
          </a:p>
        </p:txBody>
      </p:sp>
      <p:pic>
        <p:nvPicPr>
          <p:cNvPr id="63496" name="Picture 8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</p:spPr>
      </p:pic>
      <p:pic>
        <p:nvPicPr>
          <p:cNvPr id="63498" name="Picture 10" descr="Example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63500" name="Picture 12" descr="LH_2-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3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63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3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6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3" grpId="0" animBg="1"/>
      <p:bldP spid="63494" grpId="0" autoUpdateAnimBg="0"/>
      <p:bldP spid="63495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66565" name="Oval 5"/>
          <p:cNvSpPr>
            <a:spLocks noChangeArrowheads="1"/>
          </p:cNvSpPr>
          <p:nvPr/>
        </p:nvSpPr>
        <p:spPr bwMode="auto">
          <a:xfrm>
            <a:off x="901974" y="2667000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6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2641600"/>
            <a:ext cx="3962400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Symbol" pitchFamily="-112" charset="2"/>
              </a:rPr>
              <a:t>A.</a:t>
            </a:r>
            <a:r>
              <a:rPr lang="pt-BR" b="1">
                <a:solidFill>
                  <a:schemeClr val="tx1"/>
                </a:solidFill>
                <a:sym typeface="Symbol" pitchFamily="-112" charset="2"/>
              </a:rPr>
              <a:t>	&gt;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Symbol" pitchFamily="-112" charset="2"/>
              </a:rPr>
              <a:t>B.</a:t>
            </a:r>
            <a:r>
              <a:rPr lang="pt-BR" b="1">
                <a:solidFill>
                  <a:schemeClr val="tx1"/>
                </a:solidFill>
                <a:sym typeface="Symbol" pitchFamily="-112" charset="2"/>
              </a:rPr>
              <a:t>	&lt;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Symbol" pitchFamily="-112" charset="2"/>
              </a:rPr>
              <a:t>C.</a:t>
            </a:r>
            <a:r>
              <a:rPr lang="pt-BR" b="1">
                <a:solidFill>
                  <a:schemeClr val="tx1"/>
                </a:solidFill>
                <a:sym typeface="Symbol" pitchFamily="-112" charset="2"/>
              </a:rPr>
              <a:t>	=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Symbol" pitchFamily="-112" charset="2"/>
              </a:rPr>
              <a:t>D.</a:t>
            </a:r>
            <a:r>
              <a:rPr lang="pt-BR" b="1">
                <a:solidFill>
                  <a:schemeClr val="tx1"/>
                </a:solidFill>
                <a:sym typeface="Symbol" pitchFamily="-112" charset="2"/>
              </a:rPr>
              <a:t>	none of the above</a:t>
            </a:r>
          </a:p>
        </p:txBody>
      </p:sp>
      <p:pic>
        <p:nvPicPr>
          <p:cNvPr id="66568" name="Picture 8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</p:spPr>
      </p:pic>
      <p:pic>
        <p:nvPicPr>
          <p:cNvPr id="66570" name="Picture 10" descr="Example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66572" name="Picture 12" descr="LH_2-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552450" y="1285876"/>
            <a:ext cx="8362950" cy="808038"/>
            <a:chOff x="348" y="810"/>
            <a:chExt cx="5268" cy="509"/>
          </a:xfrm>
        </p:grpSpPr>
        <p:pic>
          <p:nvPicPr>
            <p:cNvPr id="66573" name="Picture 13" descr="m3_2_2b"/>
            <p:cNvPicPr>
              <a:picLocks noChangeAspect="1" noChangeArrowheads="1"/>
            </p:cNvPicPr>
            <p:nvPr/>
          </p:nvPicPr>
          <p:blipFill>
            <a:blip r:embed="rId9"/>
            <a:srcRect l="54134" t="72034" r="28029"/>
            <a:stretch>
              <a:fillRect/>
            </a:stretch>
          </p:blipFill>
          <p:spPr bwMode="auto">
            <a:xfrm>
              <a:off x="3039" y="810"/>
              <a:ext cx="945" cy="509"/>
            </a:xfrm>
            <a:prstGeom prst="rect">
              <a:avLst/>
            </a:prstGeom>
            <a:noFill/>
          </p:spPr>
        </p:pic>
        <p:sp>
          <p:nvSpPr>
            <p:cNvPr id="66574" name="Text Box 14"/>
            <p:cNvSpPr txBox="1">
              <a:spLocks noChangeArrowheads="1"/>
            </p:cNvSpPr>
            <p:nvPr/>
          </p:nvSpPr>
          <p:spPr bwMode="auto">
            <a:xfrm>
              <a:off x="348" y="960"/>
              <a:ext cx="526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342900" algn="l">
                <a:spcBef>
                  <a:spcPct val="20000"/>
                </a:spcBef>
              </a:pPr>
              <a:r>
                <a:rPr lang="en-US" b="1" dirty="0">
                  <a:solidFill>
                    <a:srgbClr val="00539D"/>
                  </a:solidFill>
                </a:rPr>
                <a:t>Replace ■ with &lt;, &gt;, or = to make             </a:t>
              </a:r>
              <a:r>
                <a:rPr lang="en-US" dirty="0">
                  <a:solidFill>
                    <a:srgbClr val="00539D"/>
                  </a:solidFill>
                </a:rPr>
                <a:t>      </a:t>
              </a:r>
              <a:r>
                <a:rPr lang="en-US" dirty="0" smtClean="0">
                  <a:solidFill>
                    <a:srgbClr val="00539D"/>
                  </a:solidFill>
                </a:rPr>
                <a:t>                         </a:t>
              </a:r>
              <a:r>
                <a:rPr lang="en-US" b="1" dirty="0" smtClean="0">
                  <a:solidFill>
                    <a:srgbClr val="00539D"/>
                  </a:solidFill>
                </a:rPr>
                <a:t>a </a:t>
              </a:r>
              <a:r>
                <a:rPr lang="en-US" b="1" dirty="0">
                  <a:solidFill>
                    <a:srgbClr val="00539D"/>
                  </a:solidFill>
                </a:rPr>
                <a:t>true sentence.</a:t>
              </a:r>
            </a:p>
          </p:txBody>
        </p:sp>
      </p:grpSp>
      <p:sp>
        <p:nvSpPr>
          <p:cNvPr id="16" name="Action Button: Forward or Next 15">
            <a:hlinkClick r:id="" action="ppaction://hlinkshowjump?jump=nextslide" highlightClick="1"/>
          </p:cNvPr>
          <p:cNvSpPr/>
          <p:nvPr/>
        </p:nvSpPr>
        <p:spPr>
          <a:xfrm>
            <a:off x="8610600" y="6477000"/>
            <a:ext cx="533400" cy="3810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ction Button: Back or Previous 16">
            <a:hlinkClick r:id="" action="ppaction://hlinkshowjump?jump=previousslide" highlightClick="1"/>
          </p:cNvPr>
          <p:cNvSpPr/>
          <p:nvPr/>
        </p:nvSpPr>
        <p:spPr>
          <a:xfrm>
            <a:off x="8065759" y="6477000"/>
            <a:ext cx="533400" cy="3810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66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6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66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5" grpId="0" animBg="1"/>
      <p:bldP spid="66566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97" name="Picture 13" descr="CAM7-EndOf">
            <a:hlinkClick r:id="rId4" action="ppaction://hlinksldjump"/>
          </p:cNvPr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7587" name="Picture 3" descr="Menu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6705600" y="6465888"/>
            <a:ext cx="461963" cy="369887"/>
          </a:xfrm>
          <a:prstGeom prst="rect">
            <a:avLst/>
          </a:prstGeom>
          <a:noFill/>
        </p:spPr>
      </p:pic>
      <p:pic>
        <p:nvPicPr>
          <p:cNvPr id="67588" name="Picture 4" descr="RESOURCES3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5724525" y="6465888"/>
            <a:ext cx="914400" cy="365125"/>
          </a:xfrm>
          <a:prstGeom prst="rect">
            <a:avLst/>
          </a:prstGeom>
          <a:noFill/>
        </p:spPr>
      </p:pic>
      <p:pic>
        <p:nvPicPr>
          <p:cNvPr id="67596" name="Picture 12" descr="Math NAV-Online">
            <a:hlinkClick r:id="rId8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5057775" y="6503988"/>
            <a:ext cx="609600" cy="334962"/>
          </a:xfrm>
          <a:prstGeom prst="rect">
            <a:avLst/>
          </a:prstGeom>
          <a:noFill/>
        </p:spPr>
      </p:pic>
      <p:sp>
        <p:nvSpPr>
          <p:cNvPr id="11" name="Action Button: Back or Previous 10">
            <a:hlinkClick r:id="" action="ppaction://hlinkshowjump?jump=previousslide" highlightClick="1"/>
          </p:cNvPr>
          <p:cNvSpPr/>
          <p:nvPr/>
        </p:nvSpPr>
        <p:spPr>
          <a:xfrm>
            <a:off x="8603046" y="6454116"/>
            <a:ext cx="533400" cy="3810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9"/>
  <p:tag name="SLIDEGUID" val="6B69960E51534EB8A6BBEFF6CFE2E663"/>
  <p:tag name="ANSWERSALIAS" val="A¤B¤C¤D"/>
  <p:tag name="RESPONSESGATHERED" val="False"/>
  <p:tag name="QUESTIONTEXT" val="5Min 1-4"/>
  <p:tag name="QUESTIONALIAS" val="5Min 1-4"/>
  <p:tag name="ANIMREMOVED" val="False"/>
</p:tagLst>
</file>

<file path=ppt/tags/tag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9"/>
  <p:tag name="SLIDEGUID" val="A35E8FE0549A4BD2806884DCB5EAE138"/>
  <p:tag name="ANSWERSALIAS" val="A¤B¤C¤D"/>
  <p:tag name="RESPONSESGATHERED" val="False"/>
  <p:tag name="QUESTIONTEXT" val="5Min 1-5"/>
  <p:tag name="QUESTIONALIAS" val="5Min 1-5"/>
  <p:tag name="ANIMREMOVED" val="False"/>
</p:tagLst>
</file>

<file path=ppt/tags/tag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9"/>
  <p:tag name="SLIDEGUID" val="C3ABDCEC2FC24613A1D5E3AE10BAA2F8"/>
  <p:tag name="ANSWERSALIAS" val="A¤B¤C¤D"/>
  <p:tag name="RESPONSESGATHERED" val="False"/>
  <p:tag name="QUESTIONTEXT" val="5Min 2-2"/>
  <p:tag name="QUESTIONALIAS" val="5Min 2-2"/>
  <p:tag name="ANIMREMOVED" val="False"/>
</p:tagLst>
</file>

<file path=ppt/tags/tag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1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1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9"/>
  <p:tag name="SLIDEGUID" val="AF7BA63C6DB7479D8DF3FBF80FF1DF1B"/>
  <p:tag name="ANSWERSALIAS" val="A¤B¤C¤D"/>
  <p:tag name="RESPONSESGATHERED" val="False"/>
  <p:tag name="QUESTIONTEXT" val="5Min 2-3"/>
  <p:tag name="QUESTIONALIAS" val="5Min 2-3"/>
  <p:tag name="ANIMREMOVED" val="False"/>
</p:tagLst>
</file>

<file path=ppt/tags/tag1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1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2"/>
  <p:tag name="SLIDEGUID" val="E31B288B9AD14EEB90C071C93B7E3AB6"/>
  <p:tag name="ANSWERSALIAS" val="A¤B¤C¤D"/>
  <p:tag name="RESPONSESGATHERED" val="False"/>
  <p:tag name="QUESTIONTEXT" val="Lesson 2 CYP1"/>
  <p:tag name="QUESTIONALIAS" val="Lesson 2 CYP1"/>
  <p:tag name="ANIMREMOVED" val="False"/>
</p:tagLst>
</file>

<file path=ppt/tags/tag2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2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2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4891361D4CB84B12A326E7A66E874351"/>
  <p:tag name="ANSWERSALIAS" val="A¤B¤C¤D"/>
  <p:tag name="RESPONSESGATHERED" val="False"/>
  <p:tag name="QUESTIONTEXT" val="Lesson 2 CYP2"/>
  <p:tag name="QUESTIONALIAS" val="Lesson 2 CYP2"/>
  <p:tag name="ANIMREMOVED" val="False"/>
</p:tagLst>
</file>

<file path=ppt/tags/tag2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2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2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2930E8FA11314708BAD38E823AE76051"/>
  <p:tag name="ANSWERSALIAS" val="A¤B¤C¤D"/>
  <p:tag name="RESPONSESGATHERED" val="False"/>
  <p:tag name="QUESTIONTEXT" val="AMUSEMENT PARKS  The ride times for five amusement park attractions are shown in the table. Order the lengths from least to greatest. "/>
  <p:tag name="QUESTIONALIAS" val="AMUSEMENT PARKS  The ride times for five amusement park attractions are shown in the table. Order the lengths from least to greatest. "/>
  <p:tag name="ANIMREMOVED" val="False"/>
</p:tagLst>
</file>

<file path=ppt/tags/tag2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2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3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5"/>
  <p:tag name="SLIDEGUID" val="7C09AE7C3ACF4EFB8E78E64E2A7BC031"/>
  <p:tag name="ANSWERSALIAS" val="A¤B¤C¤D"/>
  <p:tag name="RESPONSESGATHERED" val="False"/>
  <p:tag name="QUESTIONTEXT" val="Replace ■ with &lt;, &gt;, or = to make –2.67 ■ –2.7 a true sentence."/>
  <p:tag name="QUESTIONALIAS" val="Replace ■ with &lt;, &gt;, or = to make –2.67 ■ –2.7 a true sentence."/>
  <p:tag name="ANIMREMOVED" val="False"/>
</p:tagLst>
</file>

<file path=ppt/tags/tag3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3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3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6"/>
  <p:tag name="SLIDEGUID" val="DC9BA67B802D4E0C89BB5980CD4AE84C"/>
  <p:tag name="ANSWERSALIAS" val="A¤B¤C¤D"/>
  <p:tag name="RESPONSESGATHERED" val="False"/>
  <p:tag name="QUESTIONTEXT" val="Lesson 2 CYP5"/>
  <p:tag name="QUESTIONALIAS" val="Lesson 2 CYP5"/>
  <p:tag name="ANIMREMOVED" val="False"/>
</p:tagLst>
</file>

<file path=ppt/tags/tag3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3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3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</TotalTime>
  <Words>720</Words>
  <Application>Microsoft Macintosh PowerPoint</Application>
  <PresentationFormat>On-screen Show (4:3)</PresentationFormat>
  <Paragraphs>172</Paragraphs>
  <Slides>18</Slides>
  <Notes>18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Splash Screen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EUSD</Company>
  <LinksUpToDate>false</LinksUpToDate>
  <SharedDoc>false</SharedDoc>
  <HyperlinksChanged>false</HyperlinksChanged>
  <AppVersion>12.0001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2 Menu</dc:title>
  <dc:creator>Michael Mitchell</dc:creator>
  <cp:lastModifiedBy>Computer</cp:lastModifiedBy>
  <cp:revision>57</cp:revision>
  <dcterms:created xsi:type="dcterms:W3CDTF">2009-09-03T13:30:03Z</dcterms:created>
  <dcterms:modified xsi:type="dcterms:W3CDTF">2009-09-03T13:31:12Z</dcterms:modified>
</cp:coreProperties>
</file>