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ppt/tags/tag13.xml" ContentType="application/vnd.openxmlformats-officedocument.presentationml.tags+xml"/>
  <Override PartName="/ppt/slides/slide22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tags/tag41.xml" ContentType="application/vnd.openxmlformats-officedocument.presentationml.tags+xml"/>
  <Override PartName="/ppt/tags/tag15.xml" ContentType="application/vnd.openxmlformats-officedocument.presentationml.tag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tags/tag17.xml" ContentType="application/vnd.openxmlformats-officedocument.presentationml.tags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2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tags/tag35.xml" ContentType="application/vnd.openxmlformats-officedocument.presentationml.tags+xml"/>
  <Override PartName="/ppt/notesSlides/notesSlide17.xml" ContentType="application/vnd.openxmlformats-officedocument.presentationml.notesSlide+xml"/>
  <Override PartName="/ppt/tags/tag38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slideLayouts/slideLayout6.xml" ContentType="application/vnd.openxmlformats-officedocument.presentationml.slideLayout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tags/tag40.xml" ContentType="application/vnd.openxmlformats-officedocument.presentationml.tags+xml"/>
  <Override PartName="/ppt/presProps.xml" ContentType="application/vnd.openxmlformats-officedocument.presentationml.presProps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ags/tag33.xml" ContentType="application/vnd.openxmlformats-officedocument.presentationml.tags+xml"/>
  <Default Extension="png" ContentType="image/png"/>
  <Override PartName="/ppt/tags/tag7.xml" ContentType="application/vnd.openxmlformats-officedocument.presentationml.tags+xml"/>
  <Override PartName="/ppt/tags/tag5.xml" ContentType="application/vnd.openxmlformats-officedocument.presentationml.tags+xml"/>
  <Override PartName="/ppt/tags/tag37.xml" ContentType="application/vnd.openxmlformats-officedocument.presentationml.tags+xml"/>
  <Override PartName="/docProps/core.xml" ContentType="application/vnd.openxmlformats-package.core-properties+xml"/>
  <Override PartName="/ppt/tags/tag42.xml" ContentType="application/vnd.openxmlformats-officedocument.presentationml.tags+xml"/>
  <Override PartName="/ppt/tags/tag19.xml" ContentType="application/vnd.openxmlformats-officedocument.presentationml.tags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24.xml" ContentType="application/vnd.openxmlformats-officedocument.presentationml.notesSlide+xml"/>
  <Override PartName="/ppt/tags/tag43.xml" ContentType="application/vnd.openxmlformats-officedocument.presentationml.tags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ags/tag44.xml" ContentType="application/vnd.openxmlformats-officedocument.presentationml.tags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notesSlides/notesSlide3.xml" ContentType="application/vnd.openxmlformats-officedocument.presentationml.notesSlide+xml"/>
  <Default Extension="xml" ContentType="application/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ags/tag27.xml" ContentType="application/vnd.openxmlformats-officedocument.presentationml.tags+xml"/>
  <Override PartName="/ppt/theme/theme1.xml" ContentType="application/vnd.openxmlformats-officedocument.theme+xml"/>
  <Override PartName="/ppt/tags/tag10.xml" ContentType="application/vnd.openxmlformats-officedocument.presentationml.tags+xml"/>
  <Override PartName="/ppt/tags/tag28.xml" ContentType="application/vnd.openxmlformats-officedocument.presentationml.tags+xml"/>
  <Override PartName="/ppt/presentation.xml" ContentType="application/vnd.openxmlformats-officedocument.presentationml.presentation.main+xml"/>
  <Override PartName="/ppt/tags/tag31.xml" ContentType="application/vnd.openxmlformats-officedocument.presentationml.tags+xml"/>
  <Override PartName="/ppt/tags/tag39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slides/slide8.xml" ContentType="application/vnd.openxmlformats-officedocument.presentationml.slide+xml"/>
  <Override PartName="/ppt/tags/tag36.xml" ContentType="application/vnd.openxmlformats-officedocument.presentationml.tags+xml"/>
  <Override PartName="/ppt/slides/slide15.xml" ContentType="application/vnd.openxmlformats-officedocument.presentationml.slide+xml"/>
  <Default Extension="rels" ContentType="application/vnd.openxmlformats-package.relationships+xml"/>
  <Override PartName="/ppt/tags/tag26.xml" ContentType="application/vnd.openxmlformats-officedocument.presentationml.tag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26"/>
  </p:notesMasterIdLst>
  <p:sldIdLst>
    <p:sldId id="275" r:id="rId2"/>
    <p:sldId id="276" r:id="rId3"/>
    <p:sldId id="277" r:id="rId4"/>
    <p:sldId id="278" r:id="rId5"/>
    <p:sldId id="279" r:id="rId6"/>
    <p:sldId id="280" r:id="rId7"/>
    <p:sldId id="282" r:id="rId8"/>
    <p:sldId id="257" r:id="rId9"/>
    <p:sldId id="258" r:id="rId10"/>
    <p:sldId id="259" r:id="rId11"/>
    <p:sldId id="260" r:id="rId12"/>
    <p:sldId id="262" r:id="rId13"/>
    <p:sldId id="264" r:id="rId14"/>
    <p:sldId id="265" r:id="rId15"/>
    <p:sldId id="267" r:id="rId16"/>
    <p:sldId id="268" r:id="rId17"/>
    <p:sldId id="270" r:id="rId18"/>
    <p:sldId id="271" r:id="rId19"/>
    <p:sldId id="261" r:id="rId20"/>
    <p:sldId id="263" r:id="rId21"/>
    <p:sldId id="266" r:id="rId22"/>
    <p:sldId id="269" r:id="rId23"/>
    <p:sldId id="273" r:id="rId24"/>
    <p:sldId id="274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3493" autoAdjust="0"/>
    <p:restoredTop sz="94660"/>
  </p:normalViewPr>
  <p:slideViewPr>
    <p:cSldViewPr snapToObjects="1">
      <p:cViewPr varScale="1">
        <p:scale>
          <a:sx n="90" d="100"/>
          <a:sy n="90" d="100"/>
        </p:scale>
        <p:origin x="-9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55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tableStyles" Target="tableStyles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interSettings" Target="printerSettings/printerSettings1.bin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11" Type="http://schemas.openxmlformats.org/officeDocument/2006/relationships/slide" Target="slides/slide10.xml"/><Relationship Id="rId29" Type="http://schemas.openxmlformats.org/officeDocument/2006/relationships/viewProps" Target="viewProp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9B0ED-C231-C34F-8257-52CDA6664BB5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6B2BE-5524-914F-94B2-1DEE7807A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9F4DEF-343C-CE45-BE84-74A1D9EA684A}" type="slidenum">
              <a:rPr lang="en-US"/>
              <a:pPr/>
              <a:t>1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3986F2-A178-D446-B1A1-A2BA970E6853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2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62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55F504-DF39-E94A-913D-9E13133F34A0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3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64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B6365F-ECE0-AB49-8048-4A57D2A833E5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4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70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C2E417-F520-EF40-87D8-2C57EC4E585D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5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72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52D308-4127-1B46-8AB7-892B6703FC38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6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76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4D4643-2716-4246-BDED-432808514E2C}" type="slidenum">
              <a:rPr lang="en-US">
                <a:latin typeface="Arial" pitchFamily="-112" charset="0"/>
                <a:ea typeface="Times New Roman" pitchFamily="-112" charset="0"/>
                <a:cs typeface="Times New Roman" pitchFamily="-112" charset="0"/>
              </a:rPr>
              <a:pPr/>
              <a:t>7</a:t>
            </a:fld>
            <a:endParaRPr lang="en-US">
              <a:latin typeface="Arial" pitchFamily="-112" charset="0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380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  <a:noFill/>
          <a:ln w="9525"/>
        </p:spPr>
        <p:txBody>
          <a:bodyPr/>
          <a:lstStyle/>
          <a:p>
            <a:pPr eaLnBrk="1" hangingPunct="1"/>
            <a:endParaRPr lang="en-US">
              <a:latin typeface="Arial" pitchFamily="-112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75DEC9-2B1A-8643-957A-C84A34EC6BEB}" type="slidenum">
              <a:rPr lang="en-US"/>
              <a:pPr/>
              <a:t>8</a:t>
            </a:fld>
            <a:endParaRPr lang="en-US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A744CA-C6B3-E84B-A284-76352888A701}" type="slidenum">
              <a:rPr lang="en-US"/>
              <a:pPr/>
              <a:t>9</a:t>
            </a:fld>
            <a:endParaRPr lang="en-US"/>
          </a:p>
        </p:txBody>
      </p:sp>
      <p:sp>
        <p:nvSpPr>
          <p:cNvPr id="378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E23E3E-F213-9142-8DCC-321669A1D0E7}" type="slidenum">
              <a:rPr lang="en-US"/>
              <a:pPr/>
              <a:t>10</a:t>
            </a:fld>
            <a:endParaRPr lang="en-US"/>
          </a:p>
        </p:txBody>
      </p:sp>
      <p:sp>
        <p:nvSpPr>
          <p:cNvPr id="379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25E6C5-6E91-314B-AED5-F50B3AFBC31F}" type="slidenum">
              <a:rPr lang="en-US"/>
              <a:pPr/>
              <a:t>11</a:t>
            </a:fld>
            <a:endParaRPr lang="en-US"/>
          </a:p>
        </p:txBody>
      </p:sp>
      <p:sp>
        <p:nvSpPr>
          <p:cNvPr id="38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779007-C16E-6441-B388-6B9475E3B3FD}" type="slidenum">
              <a:rPr lang="en-US"/>
              <a:pPr/>
              <a:t>12</a:t>
            </a:fld>
            <a:endParaRPr lang="en-US"/>
          </a:p>
        </p:txBody>
      </p:sp>
      <p:sp>
        <p:nvSpPr>
          <p:cNvPr id="382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B6BB23-5EB2-3A4B-955C-04A5E87580C6}" type="slidenum">
              <a:rPr lang="en-US"/>
              <a:pPr/>
              <a:t>13</a:t>
            </a:fld>
            <a:endParaRPr lang="en-US"/>
          </a:p>
        </p:txBody>
      </p:sp>
      <p:sp>
        <p:nvSpPr>
          <p:cNvPr id="385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F787DF-7BE4-7D47-A44E-72C5EF9373B9}" type="slidenum">
              <a:rPr lang="en-US"/>
              <a:pPr/>
              <a:t>14</a:t>
            </a:fld>
            <a:endParaRPr lang="en-US"/>
          </a:p>
        </p:txBody>
      </p:sp>
      <p:sp>
        <p:nvSpPr>
          <p:cNvPr id="38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CB1AE9-7E8B-244D-B18C-5BCBBDB6A3F5}" type="slidenum">
              <a:rPr lang="en-US"/>
              <a:pPr/>
              <a:t>15</a:t>
            </a:fld>
            <a:endParaRPr lang="en-US"/>
          </a:p>
        </p:txBody>
      </p:sp>
      <p:sp>
        <p:nvSpPr>
          <p:cNvPr id="388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E9F117-2A6D-CA4E-BA8B-66214B75E309}" type="slidenum">
              <a:rPr lang="en-US"/>
              <a:pPr/>
              <a:t>16</a:t>
            </a:fld>
            <a:endParaRPr lang="en-US"/>
          </a:p>
        </p:txBody>
      </p:sp>
      <p:sp>
        <p:nvSpPr>
          <p:cNvPr id="389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A0D786-828E-E543-A497-EF2CB62E4E24}" type="slidenum">
              <a:rPr lang="en-US"/>
              <a:pPr/>
              <a:t>17</a:t>
            </a:fld>
            <a:endParaRPr lang="en-US"/>
          </a:p>
        </p:txBody>
      </p:sp>
      <p:sp>
        <p:nvSpPr>
          <p:cNvPr id="391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559948-02CB-2740-9D72-2AE81FA7C700}" type="slidenum">
              <a:rPr lang="en-US"/>
              <a:pPr/>
              <a:t>18</a:t>
            </a:fld>
            <a:endParaRPr lang="en-US"/>
          </a:p>
        </p:txBody>
      </p:sp>
      <p:sp>
        <p:nvSpPr>
          <p:cNvPr id="392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BCC373-81B4-3A48-9CA8-CE6C0D326FC7}" type="slidenum">
              <a:rPr lang="en-US"/>
              <a:pPr/>
              <a:t>19</a:t>
            </a:fld>
            <a:endParaRPr lang="en-US"/>
          </a:p>
        </p:txBody>
      </p:sp>
      <p:sp>
        <p:nvSpPr>
          <p:cNvPr id="381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D4CF18-D102-6F44-8738-2D252EACBDC0}" type="slidenum">
              <a:rPr lang="en-US"/>
              <a:pPr/>
              <a:t>20</a:t>
            </a:fld>
            <a:endParaRPr lang="en-US"/>
          </a:p>
        </p:txBody>
      </p:sp>
      <p:sp>
        <p:nvSpPr>
          <p:cNvPr id="384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BE893E-9639-2446-8870-76462FE9BD7A}" type="slidenum">
              <a:rPr lang="en-US"/>
              <a:pPr/>
              <a:t>21</a:t>
            </a:fld>
            <a:endParaRPr lang="en-US"/>
          </a:p>
        </p:txBody>
      </p:sp>
      <p:sp>
        <p:nvSpPr>
          <p:cNvPr id="387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2088C8-E223-8042-86E8-CE52BADDCE3B}" type="slidenum">
              <a:rPr lang="en-US"/>
              <a:pPr/>
              <a:t>22</a:t>
            </a:fld>
            <a:endParaRPr lang="en-US"/>
          </a:p>
        </p:txBody>
      </p:sp>
      <p:sp>
        <p:nvSpPr>
          <p:cNvPr id="390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0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369CA2-B701-0F4B-9167-50C7CD69AE92}" type="slidenum">
              <a:rPr lang="en-US"/>
              <a:pPr/>
              <a:t>23</a:t>
            </a:fld>
            <a:endParaRPr lang="en-US"/>
          </a:p>
        </p:txBody>
      </p:sp>
      <p:sp>
        <p:nvSpPr>
          <p:cNvPr id="394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77A8BF-FC7B-8746-89CE-CCB9203FE139}" type="slidenum">
              <a:rPr lang="en-US"/>
              <a:pPr/>
              <a:t>24</a:t>
            </a:fld>
            <a:endParaRPr lang="en-US"/>
          </a:p>
        </p:txBody>
      </p:sp>
      <p:sp>
        <p:nvSpPr>
          <p:cNvPr id="39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4CB9-D295-BB4D-815E-3E256DED6AC8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D514-5F0D-D04D-A252-77594725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4CB9-D295-BB4D-815E-3E256DED6AC8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D514-5F0D-D04D-A252-77594725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4CB9-D295-BB4D-815E-3E256DED6AC8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D514-5F0D-D04D-A252-77594725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4CB9-D295-BB4D-815E-3E256DED6AC8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D514-5F0D-D04D-A252-77594725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4CB9-D295-BB4D-815E-3E256DED6AC8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D514-5F0D-D04D-A252-77594725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4CB9-D295-BB4D-815E-3E256DED6AC8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D514-5F0D-D04D-A252-77594725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4CB9-D295-BB4D-815E-3E256DED6AC8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D514-5F0D-D04D-A252-77594725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4CB9-D295-BB4D-815E-3E256DED6AC8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D514-5F0D-D04D-A252-77594725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4CB9-D295-BB4D-815E-3E256DED6AC8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D514-5F0D-D04D-A252-77594725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4CB9-D295-BB4D-815E-3E256DED6AC8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D514-5F0D-D04D-A252-77594725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4CB9-D295-BB4D-815E-3E256DED6AC8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D514-5F0D-D04D-A252-77594725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E4CB9-D295-BB4D-815E-3E256DED6AC8}" type="datetimeFigureOut">
              <a:rPr lang="en-US" smtClean="0"/>
              <a:pPr/>
              <a:t>10/5/09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4D514-5F0D-D04D-A252-7759472539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12" Type="http://schemas.openxmlformats.org/officeDocument/2006/relationships/image" Target="../media/image8.jpeg"/><Relationship Id="rId2" Type="http://schemas.openxmlformats.org/officeDocument/2006/relationships/tags" Target="../tags/tag3.xml"/><Relationship Id="rId9" Type="http://schemas.openxmlformats.org/officeDocument/2006/relationships/image" Target="../media/image5.jpeg"/><Relationship Id="rId3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5.xml"/><Relationship Id="rId6" Type="http://schemas.openxmlformats.org/officeDocument/2006/relationships/image" Target="../media/image2.jpeg"/><Relationship Id="rId8" Type="http://schemas.openxmlformats.org/officeDocument/2006/relationships/image" Target="../media/image10.jpeg"/><Relationship Id="rId13" Type="http://schemas.openxmlformats.org/officeDocument/2006/relationships/image" Target="../media/image13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12" Type="http://schemas.openxmlformats.org/officeDocument/2006/relationships/image" Target="../media/image12.png"/><Relationship Id="rId2" Type="http://schemas.openxmlformats.org/officeDocument/2006/relationships/tags" Target="../tags/tag6.xml"/><Relationship Id="rId9" Type="http://schemas.openxmlformats.org/officeDocument/2006/relationships/image" Target="../media/image11.jpeg"/><Relationship Id="rId3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8.xml"/><Relationship Id="rId6" Type="http://schemas.openxmlformats.org/officeDocument/2006/relationships/image" Target="../media/image2.jpeg"/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4.xml"/><Relationship Id="rId12" Type="http://schemas.openxmlformats.org/officeDocument/2006/relationships/image" Target="../media/image14.png"/><Relationship Id="rId2" Type="http://schemas.openxmlformats.org/officeDocument/2006/relationships/tags" Target="../tags/tag9.xml"/><Relationship Id="rId9" Type="http://schemas.openxmlformats.org/officeDocument/2006/relationships/image" Target="../media/image4.jpeg"/><Relationship Id="rId3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7.jpeg"/><Relationship Id="rId1" Type="http://schemas.openxmlformats.org/officeDocument/2006/relationships/tags" Target="../tags/tag11.xml"/><Relationship Id="rId6" Type="http://schemas.openxmlformats.org/officeDocument/2006/relationships/image" Target="../media/image2.jpeg"/><Relationship Id="rId8" Type="http://schemas.openxmlformats.org/officeDocument/2006/relationships/image" Target="../media/image10.jpeg"/><Relationship Id="rId13" Type="http://schemas.openxmlformats.org/officeDocument/2006/relationships/image" Target="../media/image17.jpeg"/><Relationship Id="rId10" Type="http://schemas.openxmlformats.org/officeDocument/2006/relationships/image" Target="../media/image6.jpeg"/><Relationship Id="rId5" Type="http://schemas.openxmlformats.org/officeDocument/2006/relationships/notesSlide" Target="../notesSlides/notesSlide5.xml"/><Relationship Id="rId12" Type="http://schemas.openxmlformats.org/officeDocument/2006/relationships/image" Target="../media/image16.png"/><Relationship Id="rId2" Type="http://schemas.openxmlformats.org/officeDocument/2006/relationships/tags" Target="../tags/tag12.xml"/><Relationship Id="rId9" Type="http://schemas.openxmlformats.org/officeDocument/2006/relationships/image" Target="../media/image4.jpeg"/><Relationship Id="rId3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6.jpeg"/><Relationship Id="rId1" Type="http://schemas.openxmlformats.org/officeDocument/2006/relationships/tags" Target="../tags/tag14.xml"/><Relationship Id="rId6" Type="http://schemas.openxmlformats.org/officeDocument/2006/relationships/image" Target="../media/image2.jpeg"/><Relationship Id="rId8" Type="http://schemas.openxmlformats.org/officeDocument/2006/relationships/image" Target="../media/image7.jpeg"/><Relationship Id="rId13" Type="http://schemas.openxmlformats.org/officeDocument/2006/relationships/image" Target="../media/image19.jpeg"/><Relationship Id="rId10" Type="http://schemas.openxmlformats.org/officeDocument/2006/relationships/image" Target="../media/image10.jpeg"/><Relationship Id="rId5" Type="http://schemas.openxmlformats.org/officeDocument/2006/relationships/notesSlide" Target="../notesSlides/notesSlide6.xml"/><Relationship Id="rId12" Type="http://schemas.openxmlformats.org/officeDocument/2006/relationships/image" Target="../media/image11.jpeg"/><Relationship Id="rId2" Type="http://schemas.openxmlformats.org/officeDocument/2006/relationships/tags" Target="../tags/tag15.xml"/><Relationship Id="rId9" Type="http://schemas.openxmlformats.org/officeDocument/2006/relationships/image" Target="../media/image18.png"/><Relationship Id="rId3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11" Type="http://schemas.openxmlformats.org/officeDocument/2006/relationships/image" Target="../media/image6.jpeg"/><Relationship Id="rId1" Type="http://schemas.openxmlformats.org/officeDocument/2006/relationships/tags" Target="../tags/tag17.xml"/><Relationship Id="rId6" Type="http://schemas.openxmlformats.org/officeDocument/2006/relationships/image" Target="../media/image2.jpeg"/><Relationship Id="rId8" Type="http://schemas.openxmlformats.org/officeDocument/2006/relationships/image" Target="../media/image7.jpeg"/><Relationship Id="rId13" Type="http://schemas.openxmlformats.org/officeDocument/2006/relationships/image" Target="../media/image21.jpeg"/><Relationship Id="rId10" Type="http://schemas.openxmlformats.org/officeDocument/2006/relationships/image" Target="../media/image4.jpeg"/><Relationship Id="rId5" Type="http://schemas.openxmlformats.org/officeDocument/2006/relationships/notesSlide" Target="../notesSlides/notesSlide7.xml"/><Relationship Id="rId12" Type="http://schemas.openxmlformats.org/officeDocument/2006/relationships/image" Target="../media/image20.png"/><Relationship Id="rId2" Type="http://schemas.openxmlformats.org/officeDocument/2006/relationships/tags" Target="../tags/tag18.xml"/><Relationship Id="rId9" Type="http://schemas.openxmlformats.org/officeDocument/2006/relationships/image" Target="../media/image10.jpeg"/><Relationship Id="rId3" Type="http://schemas.openxmlformats.org/officeDocument/2006/relationships/tags" Target="../tags/tag19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24.jpeg"/><Relationship Id="rId4" Type="http://schemas.openxmlformats.org/officeDocument/2006/relationships/image" Target="../media/image22.jpeg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5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image" Target="../media/image26.jpeg"/><Relationship Id="rId4" Type="http://schemas.openxmlformats.org/officeDocument/2006/relationships/image" Target="../media/image24.jpeg"/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Relationship Id="rId5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jpeg"/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5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4" Type="http://schemas.openxmlformats.org/officeDocument/2006/relationships/image" Target="../media/image9.jpeg"/><Relationship Id="rId5" Type="http://schemas.openxmlformats.org/officeDocument/2006/relationships/image" Target="../media/image28.jpeg"/><Relationship Id="rId7" Type="http://schemas.openxmlformats.org/officeDocument/2006/relationships/image" Target="../media/image29.png"/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31.png"/><Relationship Id="rId3" Type="http://schemas.openxmlformats.org/officeDocument/2006/relationships/notesSlide" Target="../notesSlides/notesSlide11.xml"/><Relationship Id="rId6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4" Type="http://schemas.openxmlformats.org/officeDocument/2006/relationships/image" Target="../media/image32.png"/><Relationship Id="rId10" Type="http://schemas.openxmlformats.org/officeDocument/2006/relationships/image" Target="../media/image35.png"/><Relationship Id="rId5" Type="http://schemas.openxmlformats.org/officeDocument/2006/relationships/image" Target="../media/image33.png"/><Relationship Id="rId7" Type="http://schemas.openxmlformats.org/officeDocument/2006/relationships/image" Target="../media/image28.jpeg"/><Relationship Id="rId1" Type="http://schemas.openxmlformats.org/officeDocument/2006/relationships/tags" Target="../tags/tag24.xml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24.jpeg"/><Relationship Id="rId3" Type="http://schemas.openxmlformats.org/officeDocument/2006/relationships/notesSlide" Target="../notesSlides/notesSlide12.xml"/><Relationship Id="rId6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4" Type="http://schemas.openxmlformats.org/officeDocument/2006/relationships/image" Target="../media/image28.jpeg"/><Relationship Id="rId5" Type="http://schemas.openxmlformats.org/officeDocument/2006/relationships/image" Target="../media/image15.jpeg"/><Relationship Id="rId7" Type="http://schemas.openxmlformats.org/officeDocument/2006/relationships/image" Target="../media/image36.png"/><Relationship Id="rId1" Type="http://schemas.openxmlformats.org/officeDocument/2006/relationships/tags" Target="../tags/tag25.xml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38.png"/><Relationship Id="rId3" Type="http://schemas.openxmlformats.org/officeDocument/2006/relationships/notesSlide" Target="../notesSlides/notesSlide13.xml"/><Relationship Id="rId6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4" Type="http://schemas.openxmlformats.org/officeDocument/2006/relationships/image" Target="../media/image28.jpeg"/><Relationship Id="rId5" Type="http://schemas.openxmlformats.org/officeDocument/2006/relationships/image" Target="../media/image15.jpeg"/><Relationship Id="rId7" Type="http://schemas.openxmlformats.org/officeDocument/2006/relationships/image" Target="../media/image36.png"/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Relationship Id="rId6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jpeg"/><Relationship Id="rId5" Type="http://schemas.openxmlformats.org/officeDocument/2006/relationships/image" Target="../media/image24.jpeg"/><Relationship Id="rId7" Type="http://schemas.openxmlformats.org/officeDocument/2006/relationships/image" Target="../media/image40.jpeg"/><Relationship Id="rId1" Type="http://schemas.openxmlformats.org/officeDocument/2006/relationships/tags" Target="../tags/tag2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Relationship Id="rId6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jpeg"/><Relationship Id="rId1" Type="http://schemas.openxmlformats.org/officeDocument/2006/relationships/tags" Target="../tags/tag2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Relationship Id="rId5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jpeg"/><Relationship Id="rId5" Type="http://schemas.openxmlformats.org/officeDocument/2006/relationships/image" Target="../media/image24.jpeg"/><Relationship Id="rId7" Type="http://schemas.openxmlformats.org/officeDocument/2006/relationships/image" Target="../media/image28.jpeg"/><Relationship Id="rId1" Type="http://schemas.openxmlformats.org/officeDocument/2006/relationships/tags" Target="../tags/tag2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Relationship Id="rId6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4" Type="http://schemas.openxmlformats.org/officeDocument/2006/relationships/image" Target="../media/image19.jpeg"/><Relationship Id="rId5" Type="http://schemas.openxmlformats.org/officeDocument/2006/relationships/image" Target="../media/image24.jpeg"/><Relationship Id="rId7" Type="http://schemas.openxmlformats.org/officeDocument/2006/relationships/image" Target="../media/image43.png"/><Relationship Id="rId1" Type="http://schemas.openxmlformats.org/officeDocument/2006/relationships/tags" Target="../tags/tag30.xml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28.jpeg"/><Relationship Id="rId3" Type="http://schemas.openxmlformats.org/officeDocument/2006/relationships/notesSlide" Target="../notesSlides/notesSlide18.xml"/><Relationship Id="rId6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46.png"/><Relationship Id="rId5" Type="http://schemas.openxmlformats.org/officeDocument/2006/relationships/notesSlide" Target="../notesSlides/notesSlide19.xml"/><Relationship Id="rId7" Type="http://schemas.openxmlformats.org/officeDocument/2006/relationships/image" Target="../media/image9.jpeg"/><Relationship Id="rId11" Type="http://schemas.openxmlformats.org/officeDocument/2006/relationships/image" Target="../media/image47.png"/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9" Type="http://schemas.openxmlformats.org/officeDocument/2006/relationships/image" Target="../media/image45.png"/><Relationship Id="rId3" Type="http://schemas.openxmlformats.org/officeDocument/2006/relationships/tags" Target="../tags/tag33.xml"/><Relationship Id="rId6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49.png"/><Relationship Id="rId5" Type="http://schemas.openxmlformats.org/officeDocument/2006/relationships/notesSlide" Target="../notesSlides/notesSlide20.xml"/><Relationship Id="rId7" Type="http://schemas.openxmlformats.org/officeDocument/2006/relationships/image" Target="../media/image13.jpeg"/><Relationship Id="rId11" Type="http://schemas.openxmlformats.org/officeDocument/2006/relationships/image" Target="../media/image50.png"/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9" Type="http://schemas.openxmlformats.org/officeDocument/2006/relationships/image" Target="../media/image48.png"/><Relationship Id="rId3" Type="http://schemas.openxmlformats.org/officeDocument/2006/relationships/tags" Target="../tags/tag36.xml"/><Relationship Id="rId6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52.png"/><Relationship Id="rId5" Type="http://schemas.openxmlformats.org/officeDocument/2006/relationships/notesSlide" Target="../notesSlides/notesSlide21.xml"/><Relationship Id="rId7" Type="http://schemas.openxmlformats.org/officeDocument/2006/relationships/image" Target="../media/image44.jpeg"/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9" Type="http://schemas.openxmlformats.org/officeDocument/2006/relationships/image" Target="../media/image51.png"/><Relationship Id="rId3" Type="http://schemas.openxmlformats.org/officeDocument/2006/relationships/tags" Target="../tags/tag39.xml"/><Relationship Id="rId6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2.xml"/><Relationship Id="rId7" Type="http://schemas.openxmlformats.org/officeDocument/2006/relationships/image" Target="../media/image17.jpeg"/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9" Type="http://schemas.openxmlformats.org/officeDocument/2006/relationships/image" Target="../media/image39.png"/><Relationship Id="rId3" Type="http://schemas.openxmlformats.org/officeDocument/2006/relationships/tags" Target="../tags/tag42.xml"/><Relationship Id="rId6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3.xml"/><Relationship Id="rId7" Type="http://schemas.openxmlformats.org/officeDocument/2006/relationships/image" Target="../media/image19.jpeg"/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9" Type="http://schemas.openxmlformats.org/officeDocument/2006/relationships/image" Target="../media/image53.png"/><Relationship Id="rId3" Type="http://schemas.openxmlformats.org/officeDocument/2006/relationships/tags" Target="../tags/tag45.xml"/><Relationship Id="rId6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4" Type="http://schemas.openxmlformats.org/officeDocument/2006/relationships/slide" Target="slide10.xml"/><Relationship Id="rId5" Type="http://schemas.openxmlformats.org/officeDocument/2006/relationships/image" Target="../media/image54.jpeg"/><Relationship Id="rId7" Type="http://schemas.openxmlformats.org/officeDocument/2006/relationships/hyperlink" Target="http://www.ca.gr7math.com/" TargetMode="External"/><Relationship Id="rId1" Type="http://schemas.openxmlformats.org/officeDocument/2006/relationships/tags" Target="../tags/tag4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Relationship Id="rId6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101" name="Picture 5" descr="CAM7 Spl-02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4876800" y="5410200"/>
              <a:ext cx="4267200" cy="95410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Lesson 2-3</a:t>
              </a:r>
            </a:p>
            <a:p>
              <a:pPr algn="ctr"/>
              <a:r>
                <a:rPr lang="en-US" sz="2800" smtClean="0"/>
                <a:t>Multiplying Fractions</a:t>
              </a:r>
              <a:endParaRPr lang="en-US" sz="2800" dirty="0"/>
            </a:p>
          </p:txBody>
        </p:sp>
      </p:grp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475" name="Picture 21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476" name="Picture 22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1477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82278" name="Oval 6"/>
          <p:cNvSpPr>
            <a:spLocks noChangeArrowheads="1"/>
          </p:cNvSpPr>
          <p:nvPr/>
        </p:nvSpPr>
        <p:spPr bwMode="auto">
          <a:xfrm>
            <a:off x="1100138" y="34813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279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3409950"/>
            <a:ext cx="279082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33400" indent="-533400" algn="l"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344</a:t>
            </a:r>
          </a:p>
          <a:p>
            <a:pPr marL="533400" indent="-533400" algn="l"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2,150</a:t>
            </a:r>
          </a:p>
          <a:p>
            <a:pPr marL="533400" indent="-533400" algn="l"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340</a:t>
            </a:r>
          </a:p>
          <a:p>
            <a:pPr marL="533400" indent="-533400" algn="l"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443</a:t>
            </a:r>
          </a:p>
        </p:txBody>
      </p:sp>
      <p:sp>
        <p:nvSpPr>
          <p:cNvPr id="182280" name="TPQuestion"/>
          <p:cNvSpPr>
            <a:spLocks noChangeArrowheads="1"/>
          </p:cNvSpPr>
          <p:nvPr/>
        </p:nvSpPr>
        <p:spPr bwMode="auto">
          <a:xfrm>
            <a:off x="685800" y="1800225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539D"/>
                </a:solidFill>
              </a:rPr>
              <a:t>Yasmine</a:t>
            </a:r>
            <a:r>
              <a:rPr lang="en-US" sz="2400" b="1" dirty="0">
                <a:solidFill>
                  <a:srgbClr val="00539D"/>
                </a:solidFill>
              </a:rPr>
              <a:t> earns $0.25 for each cup of lemonade she sells. She earned $86 last Thursday selling lemonade. How many cups of lemonade did she sell last Thursday? </a:t>
            </a:r>
          </a:p>
        </p:txBody>
      </p:sp>
      <p:pic>
        <p:nvPicPr>
          <p:cNvPr id="361484" name="Picture 14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485" name="Picture 15" descr="Math NAV-FWD_DEAD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486" name="Picture 18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1487" name="Text Box 19"/>
          <p:cNvSpPr txBox="1">
            <a:spLocks noChangeArrowheads="1"/>
          </p:cNvSpPr>
          <p:nvPr/>
        </p:nvSpPr>
        <p:spPr bwMode="auto">
          <a:xfrm>
            <a:off x="4848225" y="752475"/>
            <a:ext cx="2201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Chapter 1)</a:t>
            </a:r>
          </a:p>
        </p:txBody>
      </p:sp>
      <p:pic>
        <p:nvPicPr>
          <p:cNvPr id="361488" name="Picture 20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2297" name="Picture 25" descr="CAStdPrac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14338" y="1231900"/>
            <a:ext cx="201771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Example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828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8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8" grpId="0" animBg="1"/>
      <p:bldP spid="182279" grpId="0" autoUpdateAnimBg="0"/>
      <p:bldP spid="18228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523" name="Picture 19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3524" name="Picture 20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3525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89445" name="Oval 5"/>
          <p:cNvSpPr>
            <a:spLocks noChangeArrowheads="1"/>
          </p:cNvSpPr>
          <p:nvPr/>
        </p:nvSpPr>
        <p:spPr bwMode="auto">
          <a:xfrm>
            <a:off x="1050297" y="3581400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44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534667"/>
            <a:ext cx="2790825" cy="340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1.143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0.875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0.78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0.13</a:t>
            </a:r>
          </a:p>
        </p:txBody>
      </p:sp>
      <p:pic>
        <p:nvPicPr>
          <p:cNvPr id="363531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3532" name="Picture 11" descr="Math NAV-BKD2DEAD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3533" name="Picture 16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3534" name="Text Box 17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2-1)</a:t>
            </a:r>
          </a:p>
        </p:txBody>
      </p:sp>
      <p:pic>
        <p:nvPicPr>
          <p:cNvPr id="363535" name="Picture 18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685800" y="1485900"/>
            <a:ext cx="8020050" cy="785813"/>
            <a:chOff x="432" y="936"/>
            <a:chExt cx="5052" cy="495"/>
          </a:xfrm>
        </p:grpSpPr>
        <p:pic>
          <p:nvPicPr>
            <p:cNvPr id="363537" name="Picture 21" descr="ch2_5mc_3"/>
            <p:cNvPicPr>
              <a:picLocks noChangeAspect="1" noChangeArrowheads="1"/>
            </p:cNvPicPr>
            <p:nvPr/>
          </p:nvPicPr>
          <p:blipFill>
            <a:blip r:embed="rId12"/>
            <a:srcRect l="49184" r="41890"/>
            <a:stretch>
              <a:fillRect/>
            </a:stretch>
          </p:blipFill>
          <p:spPr bwMode="auto">
            <a:xfrm>
              <a:off x="2239" y="936"/>
              <a:ext cx="257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3538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0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71500" indent="-228600" algn="l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539D"/>
                  </a:solidFill>
                </a:rPr>
                <a:t>Write the fraction   </a:t>
              </a:r>
              <a:r>
                <a:rPr lang="en-US" sz="2400" b="1" dirty="0" smtClean="0">
                  <a:solidFill>
                    <a:srgbClr val="00539D"/>
                  </a:solidFill>
                </a:rPr>
                <a:t>         as </a:t>
              </a:r>
              <a:r>
                <a:rPr lang="en-US" sz="2400" b="1" dirty="0">
                  <a:solidFill>
                    <a:srgbClr val="00539D"/>
                  </a:solidFill>
                </a:rPr>
                <a:t>a decimal.</a:t>
              </a:r>
            </a:p>
          </p:txBody>
        </p:sp>
      </p:grpSp>
      <p:pic>
        <p:nvPicPr>
          <p:cNvPr id="16" name="Picture 14" descr="Example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8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5" grpId="0" animBg="1"/>
      <p:bldP spid="18944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667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668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966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000" dirty="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 dirty="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000" dirty="0" smtClean="0">
                <a:solidFill>
                  <a:schemeClr val="bg1"/>
                </a:solidFill>
              </a:rPr>
              <a:t>C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2517" name="Oval 5"/>
          <p:cNvSpPr>
            <a:spLocks noChangeArrowheads="1"/>
          </p:cNvSpPr>
          <p:nvPr/>
        </p:nvSpPr>
        <p:spPr bwMode="auto">
          <a:xfrm>
            <a:off x="1100138" y="4276725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2519" name="TPQuestion"/>
          <p:cNvSpPr>
            <a:spLocks noChangeArrowheads="1"/>
          </p:cNvSpPr>
          <p:nvPr/>
        </p:nvSpPr>
        <p:spPr bwMode="auto">
          <a:xfrm>
            <a:off x="685800" y="1657350"/>
            <a:ext cx="822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Write the decimal 0.08 as a fraction in simplest form.</a:t>
            </a:r>
          </a:p>
        </p:txBody>
      </p:sp>
      <p:pic>
        <p:nvPicPr>
          <p:cNvPr id="369675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676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677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9678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2-1)</a:t>
            </a:r>
          </a:p>
        </p:txBody>
      </p:sp>
      <p:pic>
        <p:nvPicPr>
          <p:cNvPr id="369679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066800" y="2284413"/>
            <a:ext cx="2790825" cy="3605213"/>
            <a:chOff x="672" y="1439"/>
            <a:chExt cx="1758" cy="2271"/>
          </a:xfrm>
        </p:grpSpPr>
        <p:sp>
          <p:nvSpPr>
            <p:cNvPr id="369681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512"/>
              <a:ext cx="1758" cy="2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8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369682" name="Picture 20" descr="ch2_5mc_6"/>
            <p:cNvPicPr>
              <a:picLocks noChangeAspect="1" noChangeArrowheads="1"/>
            </p:cNvPicPr>
            <p:nvPr/>
          </p:nvPicPr>
          <p:blipFill>
            <a:blip r:embed="rId12"/>
            <a:srcRect b="75293"/>
            <a:stretch>
              <a:fillRect/>
            </a:stretch>
          </p:blipFill>
          <p:spPr bwMode="auto">
            <a:xfrm>
              <a:off x="1032" y="1439"/>
              <a:ext cx="415" cy="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9683" name="Picture 21" descr="ch2_5mc_6"/>
            <p:cNvPicPr>
              <a:picLocks noChangeAspect="1" noChangeArrowheads="1"/>
            </p:cNvPicPr>
            <p:nvPr/>
          </p:nvPicPr>
          <p:blipFill>
            <a:blip r:embed="rId12"/>
            <a:srcRect t="25488" b="49512"/>
            <a:stretch>
              <a:fillRect/>
            </a:stretch>
          </p:blipFill>
          <p:spPr bwMode="auto">
            <a:xfrm>
              <a:off x="1032" y="2040"/>
              <a:ext cx="415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9684" name="Picture 22" descr="ch2_5mc_6"/>
            <p:cNvPicPr>
              <a:picLocks noChangeAspect="1" noChangeArrowheads="1"/>
            </p:cNvPicPr>
            <p:nvPr/>
          </p:nvPicPr>
          <p:blipFill>
            <a:blip r:embed="rId12"/>
            <a:srcRect t="50684" b="23730"/>
            <a:stretch>
              <a:fillRect/>
            </a:stretch>
          </p:blipFill>
          <p:spPr bwMode="auto">
            <a:xfrm>
              <a:off x="1032" y="2628"/>
              <a:ext cx="415" cy="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9685" name="Picture 23" descr="ch2_5mc_6"/>
            <p:cNvPicPr>
              <a:picLocks noChangeAspect="1" noChangeArrowheads="1"/>
            </p:cNvPicPr>
            <p:nvPr/>
          </p:nvPicPr>
          <p:blipFill>
            <a:blip r:embed="rId12"/>
            <a:srcRect t="76172"/>
            <a:stretch>
              <a:fillRect/>
            </a:stretch>
          </p:blipFill>
          <p:spPr bwMode="auto">
            <a:xfrm>
              <a:off x="1032" y="3222"/>
              <a:ext cx="415" cy="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" name="Picture 16" descr="Example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2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92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7" grpId="0" animBg="1"/>
      <p:bldP spid="19251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715" name="Picture 18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1716" name="Picture 19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171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93541" name="Oval 5"/>
          <p:cNvSpPr>
            <a:spLocks noChangeArrowheads="1"/>
          </p:cNvSpPr>
          <p:nvPr/>
        </p:nvSpPr>
        <p:spPr bwMode="auto">
          <a:xfrm>
            <a:off x="1100138" y="5462588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3543" name="TPQuestion"/>
          <p:cNvSpPr>
            <a:spLocks noChangeArrowheads="1"/>
          </p:cNvSpPr>
          <p:nvPr/>
        </p:nvSpPr>
        <p:spPr bwMode="auto">
          <a:xfrm>
            <a:off x="685800" y="165735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algn="l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539D"/>
                </a:solidFill>
              </a:rPr>
              <a:t>Write the decimal 1.375 as a mixed number in simplest form.</a:t>
            </a:r>
          </a:p>
        </p:txBody>
      </p:sp>
      <p:pic>
        <p:nvPicPr>
          <p:cNvPr id="371723" name="Picture 10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1724" name="Picture 11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1725" name="Picture 15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1726" name="Text Box 16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2-1)</a:t>
            </a:r>
          </a:p>
        </p:txBody>
      </p:sp>
      <p:pic>
        <p:nvPicPr>
          <p:cNvPr id="371727" name="Picture 17" descr="FiveMinuteCheck"/>
          <p:cNvPicPr>
            <a:picLocks noChangeAspect="1" noChangeArrowheads="1"/>
          </p:cNvPicPr>
          <p:nvPr/>
        </p:nvPicPr>
        <p:blipFill>
          <a:blip r:embed="rId11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066800" y="2457450"/>
            <a:ext cx="2790825" cy="3603625"/>
            <a:chOff x="672" y="1548"/>
            <a:chExt cx="1758" cy="2270"/>
          </a:xfrm>
        </p:grpSpPr>
        <p:sp>
          <p:nvSpPr>
            <p:cNvPr id="371729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72" y="1668"/>
              <a:ext cx="1758" cy="2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2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3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371730" name="Picture 20" descr="ch2_5mc_7"/>
            <p:cNvPicPr>
              <a:picLocks noChangeAspect="1" noChangeArrowheads="1"/>
            </p:cNvPicPr>
            <p:nvPr/>
          </p:nvPicPr>
          <p:blipFill>
            <a:blip r:embed="rId12"/>
            <a:srcRect b="74707"/>
            <a:stretch>
              <a:fillRect/>
            </a:stretch>
          </p:blipFill>
          <p:spPr bwMode="auto">
            <a:xfrm>
              <a:off x="1032" y="1548"/>
              <a:ext cx="415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1731" name="Picture 21" descr="ch2_5mc_7"/>
            <p:cNvPicPr>
              <a:picLocks noChangeAspect="1" noChangeArrowheads="1"/>
            </p:cNvPicPr>
            <p:nvPr/>
          </p:nvPicPr>
          <p:blipFill>
            <a:blip r:embed="rId12"/>
            <a:srcRect t="25488" b="50391"/>
            <a:stretch>
              <a:fillRect/>
            </a:stretch>
          </p:blipFill>
          <p:spPr bwMode="auto">
            <a:xfrm>
              <a:off x="1032" y="2148"/>
              <a:ext cx="415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1732" name="Picture 22" descr="ch2_5mc_7"/>
            <p:cNvPicPr>
              <a:picLocks noChangeAspect="1" noChangeArrowheads="1"/>
            </p:cNvPicPr>
            <p:nvPr/>
          </p:nvPicPr>
          <p:blipFill>
            <a:blip r:embed="rId12"/>
            <a:srcRect t="49805" b="24902"/>
            <a:stretch>
              <a:fillRect/>
            </a:stretch>
          </p:blipFill>
          <p:spPr bwMode="auto">
            <a:xfrm>
              <a:off x="1032" y="2706"/>
              <a:ext cx="415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1733" name="Picture 23" descr="ch2_5mc_7"/>
            <p:cNvPicPr>
              <a:picLocks noChangeAspect="1" noChangeArrowheads="1"/>
            </p:cNvPicPr>
            <p:nvPr/>
          </p:nvPicPr>
          <p:blipFill>
            <a:blip r:embed="rId12"/>
            <a:srcRect t="74414"/>
            <a:stretch>
              <a:fillRect/>
            </a:stretch>
          </p:blipFill>
          <p:spPr bwMode="auto">
            <a:xfrm>
              <a:off x="1032" y="3294"/>
              <a:ext cx="415" cy="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" name="Picture 9" descr="Example4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088" y="16383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3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93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41" grpId="0" animBg="1"/>
      <p:bldP spid="19354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811" name="Picture 6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5812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5Min 3-1</a:t>
            </a:r>
          </a:p>
        </p:txBody>
      </p:sp>
      <p:sp>
        <p:nvSpPr>
          <p:cNvPr id="375813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3886200" y="4887913"/>
            <a:ext cx="1238250" cy="207962"/>
          </a:xfrm>
        </p:spPr>
        <p:txBody>
          <a:bodyPr>
            <a:normAutofit fontScale="25000" lnSpcReduction="20000"/>
          </a:bodyPr>
          <a:lstStyle/>
          <a:p>
            <a:pPr marL="609600" indent="-609600" eaLnBrk="1" hangingPunct="1">
              <a:buFontTx/>
              <a:buAutoNum type="arabicPeriod"/>
            </a:pPr>
            <a:r>
              <a:rPr lang="en-US" sz="24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4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400">
                <a:solidFill>
                  <a:schemeClr val="bg1"/>
                </a:solidFill>
              </a:rPr>
              <a:t>C</a:t>
            </a:r>
          </a:p>
        </p:txBody>
      </p:sp>
      <p:pic>
        <p:nvPicPr>
          <p:cNvPr id="375814" name="Picture 7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3592" name="Oval 8"/>
          <p:cNvSpPr>
            <a:spLocks noChangeArrowheads="1"/>
          </p:cNvSpPr>
          <p:nvPr/>
        </p:nvSpPr>
        <p:spPr bwMode="auto">
          <a:xfrm>
            <a:off x="1066800" y="29479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593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907490"/>
            <a:ext cx="2790825" cy="2426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&lt;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&gt;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=</a:t>
            </a:r>
          </a:p>
        </p:txBody>
      </p:sp>
      <p:sp>
        <p:nvSpPr>
          <p:cNvPr id="375819" name="Text Box 13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2-2)</a:t>
            </a:r>
          </a:p>
        </p:txBody>
      </p:sp>
      <p:pic>
        <p:nvPicPr>
          <p:cNvPr id="375820" name="Picture 14" descr="FiveMinuteCheck"/>
          <p:cNvPicPr>
            <a:picLocks noChangeAspect="1" noChangeArrowheads="1"/>
          </p:cNvPicPr>
          <p:nvPr/>
        </p:nvPicPr>
        <p:blipFill>
          <a:blip r:embed="rId8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685800" y="1476375"/>
            <a:ext cx="8229600" cy="785813"/>
            <a:chOff x="432" y="930"/>
            <a:chExt cx="5184" cy="495"/>
          </a:xfrm>
        </p:grpSpPr>
        <p:pic>
          <p:nvPicPr>
            <p:cNvPr id="375825" name="Picture 15" descr="ch2_5mc_9"/>
            <p:cNvPicPr>
              <a:picLocks noChangeAspect="1" noChangeArrowheads="1"/>
            </p:cNvPicPr>
            <p:nvPr/>
          </p:nvPicPr>
          <p:blipFill>
            <a:blip r:embed="rId9"/>
            <a:srcRect l="31165" r="51221"/>
            <a:stretch>
              <a:fillRect/>
            </a:stretch>
          </p:blipFill>
          <p:spPr bwMode="auto">
            <a:xfrm>
              <a:off x="2532" y="930"/>
              <a:ext cx="780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5826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1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539D"/>
                  </a:solidFill>
                </a:rPr>
                <a:t>Use </a:t>
              </a:r>
              <a:r>
                <a:rPr lang="en-US" sz="2400" dirty="0">
                  <a:solidFill>
                    <a:srgbClr val="00539D"/>
                  </a:solidFill>
                </a:rPr>
                <a:t>&lt;</a:t>
              </a:r>
              <a:r>
                <a:rPr lang="en-US" sz="2400" b="1" dirty="0">
                  <a:solidFill>
                    <a:srgbClr val="00539D"/>
                  </a:solidFill>
                </a:rPr>
                <a:t>, </a:t>
              </a:r>
              <a:r>
                <a:rPr lang="en-US" sz="2400" dirty="0">
                  <a:solidFill>
                    <a:srgbClr val="00539D"/>
                  </a:solidFill>
                </a:rPr>
                <a:t>&gt;</a:t>
              </a:r>
              <a:r>
                <a:rPr lang="en-US" sz="2400" b="1" dirty="0">
                  <a:solidFill>
                    <a:srgbClr val="00539D"/>
                  </a:solidFill>
                </a:rPr>
                <a:t>, or </a:t>
              </a:r>
              <a:r>
                <a:rPr lang="en-US" sz="2400" dirty="0">
                  <a:solidFill>
                    <a:srgbClr val="00539D"/>
                  </a:solidFill>
                </a:rPr>
                <a:t>=</a:t>
              </a:r>
              <a:r>
                <a:rPr lang="en-US" sz="2400" b="1" dirty="0">
                  <a:solidFill>
                    <a:srgbClr val="00539D"/>
                  </a:solidFill>
                </a:rPr>
                <a:t> to </a:t>
              </a:r>
              <a:r>
                <a:rPr lang="en-US" sz="2400" b="1" dirty="0" smtClean="0">
                  <a:solidFill>
                    <a:srgbClr val="00539D"/>
                  </a:solidFill>
                </a:rPr>
                <a:t>make		</a:t>
              </a:r>
              <a:r>
                <a:rPr lang="en-US" sz="2400" b="1" dirty="0">
                  <a:solidFill>
                    <a:srgbClr val="00539D"/>
                  </a:solidFill>
                </a:rPr>
                <a:t>              a true sentence.  </a:t>
              </a:r>
            </a:p>
          </p:txBody>
        </p:sp>
      </p:grpSp>
      <p:pic>
        <p:nvPicPr>
          <p:cNvPr id="375822" name="Picture 18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5823" name="Picture 20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5824" name="Picture 21" descr="Math NAV-BKD2DEAD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9" descr="Example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42938" y="16573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2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92" grpId="0" animBg="1"/>
      <p:bldP spid="32359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907" name="Picture 2" descr="Math Proto Interface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908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5Min 3-3</a:t>
            </a:r>
          </a:p>
        </p:txBody>
      </p:sp>
      <p:sp>
        <p:nvSpPr>
          <p:cNvPr id="379909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3886200" y="4887913"/>
            <a:ext cx="1238250" cy="207962"/>
          </a:xfrm>
        </p:spPr>
        <p:txBody>
          <a:bodyPr>
            <a:normAutofit fontScale="25000" lnSpcReduction="20000"/>
          </a:bodyPr>
          <a:lstStyle/>
          <a:p>
            <a:pPr marL="609600" indent="-609600" eaLnBrk="1" hangingPunct="1">
              <a:buFontTx/>
              <a:buAutoNum type="arabicPeriod"/>
            </a:pPr>
            <a:r>
              <a:rPr lang="en-US" sz="2400">
                <a:solidFill>
                  <a:schemeClr val="bg1"/>
                </a:solidFill>
              </a:rPr>
              <a:t>A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400">
                <a:solidFill>
                  <a:schemeClr val="bg1"/>
                </a:solidFill>
              </a:rPr>
              <a:t>B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400">
                <a:solidFill>
                  <a:schemeClr val="bg1"/>
                </a:solidFill>
              </a:rPr>
              <a:t>C</a:t>
            </a:r>
          </a:p>
        </p:txBody>
      </p:sp>
      <p:pic>
        <p:nvPicPr>
          <p:cNvPr id="379910" name="Picture 6" descr="Ch02 Ch H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hidden">
          <a:xfrm>
            <a:off x="0" y="0"/>
            <a:ext cx="9144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5639" name="Oval 7"/>
          <p:cNvSpPr>
            <a:spLocks noChangeArrowheads="1"/>
          </p:cNvSpPr>
          <p:nvPr/>
        </p:nvSpPr>
        <p:spPr bwMode="auto">
          <a:xfrm>
            <a:off x="1100138" y="27432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640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2678890"/>
            <a:ext cx="2790825" cy="2426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&lt;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&gt;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sz="2400" b="1" dirty="0">
                <a:solidFill>
                  <a:schemeClr val="tx1"/>
                </a:solidFill>
                <a:sym typeface="Symbol" pitchFamily="-112" charset="2"/>
              </a:rPr>
              <a:t>	=</a:t>
            </a:r>
          </a:p>
        </p:txBody>
      </p:sp>
      <p:sp>
        <p:nvSpPr>
          <p:cNvPr id="379914" name="Text Box 10"/>
          <p:cNvSpPr txBox="1">
            <a:spLocks noChangeArrowheads="1"/>
          </p:cNvSpPr>
          <p:nvPr/>
        </p:nvSpPr>
        <p:spPr bwMode="auto">
          <a:xfrm>
            <a:off x="4848225" y="752475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/>
              <a:t> (over Lesson 2-2)</a:t>
            </a:r>
          </a:p>
        </p:txBody>
      </p:sp>
      <p:pic>
        <p:nvPicPr>
          <p:cNvPr id="379915" name="Picture 11" descr="FiveMinuteCheck"/>
          <p:cNvPicPr>
            <a:picLocks noChangeAspect="1" noChangeArrowheads="1"/>
          </p:cNvPicPr>
          <p:nvPr/>
        </p:nvPicPr>
        <p:blipFill>
          <a:blip r:embed="rId8"/>
          <a:srcRect t="5835"/>
          <a:stretch>
            <a:fillRect/>
          </a:stretch>
        </p:blipFill>
        <p:spPr bwMode="auto">
          <a:xfrm>
            <a:off x="1255713" y="619125"/>
            <a:ext cx="3657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917" name="Picture 27" descr="Math NAV-FWD2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8180388" y="6465888"/>
            <a:ext cx="461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918" name="Picture 28" descr="Math NAV-BKD2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hidden">
          <a:xfrm>
            <a:off x="7708900" y="6465888"/>
            <a:ext cx="461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919" name="Picture 29" descr="Math NAV-LessBack2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hidden">
          <a:xfrm>
            <a:off x="7239000" y="6465888"/>
            <a:ext cx="461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685800" y="1419225"/>
            <a:ext cx="8229600" cy="785813"/>
            <a:chOff x="432" y="894"/>
            <a:chExt cx="5184" cy="495"/>
          </a:xfrm>
        </p:grpSpPr>
        <p:pic>
          <p:nvPicPr>
            <p:cNvPr id="379921" name="Picture 17" descr="ch2_5mc_11"/>
            <p:cNvPicPr>
              <a:picLocks noChangeAspect="1" noChangeArrowheads="1"/>
            </p:cNvPicPr>
            <p:nvPr/>
          </p:nvPicPr>
          <p:blipFill>
            <a:blip r:embed="rId12"/>
            <a:srcRect l="31451" r="51271"/>
            <a:stretch>
              <a:fillRect/>
            </a:stretch>
          </p:blipFill>
          <p:spPr bwMode="auto">
            <a:xfrm>
              <a:off x="2544" y="894"/>
              <a:ext cx="768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9922" name="TPQuestion"/>
            <p:cNvSpPr>
              <a:spLocks noChangeArrowheads="1"/>
            </p:cNvSpPr>
            <p:nvPr/>
          </p:nvSpPr>
          <p:spPr bwMode="auto">
            <a:xfrm>
              <a:off x="432" y="1044"/>
              <a:ext cx="51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539D"/>
                  </a:solidFill>
                </a:rPr>
                <a:t>Use </a:t>
              </a:r>
              <a:r>
                <a:rPr lang="en-US" sz="2400" dirty="0">
                  <a:solidFill>
                    <a:srgbClr val="00539D"/>
                  </a:solidFill>
                </a:rPr>
                <a:t>&lt;</a:t>
              </a:r>
              <a:r>
                <a:rPr lang="en-US" sz="2400" b="1" dirty="0">
                  <a:solidFill>
                    <a:srgbClr val="00539D"/>
                  </a:solidFill>
                </a:rPr>
                <a:t>, </a:t>
              </a:r>
              <a:r>
                <a:rPr lang="en-US" sz="2400" dirty="0">
                  <a:solidFill>
                    <a:srgbClr val="00539D"/>
                  </a:solidFill>
                </a:rPr>
                <a:t>&gt;</a:t>
              </a:r>
              <a:r>
                <a:rPr lang="en-US" sz="2400" b="1" dirty="0">
                  <a:solidFill>
                    <a:srgbClr val="00539D"/>
                  </a:solidFill>
                </a:rPr>
                <a:t>, or </a:t>
              </a:r>
              <a:r>
                <a:rPr lang="en-US" sz="2400" dirty="0">
                  <a:solidFill>
                    <a:srgbClr val="00539D"/>
                  </a:solidFill>
                </a:rPr>
                <a:t>=</a:t>
              </a:r>
              <a:r>
                <a:rPr lang="en-US" sz="2400" b="1" dirty="0">
                  <a:solidFill>
                    <a:srgbClr val="00539D"/>
                  </a:solidFill>
                </a:rPr>
                <a:t> to make	             </a:t>
              </a:r>
              <a:r>
                <a:rPr lang="en-US" sz="2400" b="1" dirty="0" smtClean="0">
                  <a:solidFill>
                    <a:srgbClr val="00539D"/>
                  </a:solidFill>
                </a:rPr>
                <a:t>       a </a:t>
              </a:r>
              <a:r>
                <a:rPr lang="en-US" sz="2400" b="1" dirty="0">
                  <a:solidFill>
                    <a:srgbClr val="00539D"/>
                  </a:solidFill>
                </a:rPr>
                <a:t>true sentence.  </a:t>
              </a:r>
            </a:p>
          </p:txBody>
        </p:sp>
      </p:grpSp>
      <p:pic>
        <p:nvPicPr>
          <p:cNvPr id="16" name="Picture 12" descr="Example6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9600" y="1676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9" grpId="0" animBg="1"/>
      <p:bldP spid="32564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9" name="Picture 3" descr="Vocab 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4900" y="2670175"/>
            <a:ext cx="3529013" cy="511175"/>
          </a:xfrm>
          <a:prstGeom prst="rect">
            <a:avLst/>
          </a:prstGeom>
          <a:noFill/>
        </p:spPr>
      </p:pic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1057275" y="3316287"/>
            <a:ext cx="3819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1313" algn="l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GCF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0661" name="Picture 5" descr="Main Idea Head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00138" y="842963"/>
            <a:ext cx="3529012" cy="511175"/>
          </a:xfrm>
          <a:prstGeom prst="rect">
            <a:avLst/>
          </a:prstGeom>
          <a:noFill/>
        </p:spPr>
      </p:pic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1057275" y="1500188"/>
            <a:ext cx="75533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Multiply positive and negative fractions.</a:t>
            </a:r>
          </a:p>
        </p:txBody>
      </p:sp>
      <p:pic>
        <p:nvPicPr>
          <p:cNvPr id="70667" name="Picture 11" descr="LH_2-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038600" y="3316287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greatest of the common factors of two or more numbers.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0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 autoUpdateAnimBg="0"/>
      <p:bldP spid="70663" grpId="0" build="p" autoUpdateAnimBg="0" advAuto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6" name="Picture 6" descr="LH_2-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71687" name="Picture 7" descr="CA STDS IC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7763" y="765175"/>
            <a:ext cx="4378325" cy="695325"/>
          </a:xfrm>
          <a:prstGeom prst="rect">
            <a:avLst/>
          </a:prstGeom>
          <a:noFill/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057275" y="2201862"/>
            <a:ext cx="7705725" cy="4154489"/>
            <a:chOff x="666" y="947"/>
            <a:chExt cx="4854" cy="2617"/>
          </a:xfrm>
        </p:grpSpPr>
        <p:sp>
          <p:nvSpPr>
            <p:cNvPr id="71684" name="Rectangle 4"/>
            <p:cNvSpPr>
              <a:spLocks noChangeArrowheads="1"/>
            </p:cNvSpPr>
            <p:nvPr/>
          </p:nvSpPr>
          <p:spPr bwMode="auto">
            <a:xfrm>
              <a:off x="666" y="947"/>
              <a:ext cx="4854" cy="2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sz="2400" b="1" dirty="0"/>
                <a:t>	Standard 7NS1.2</a:t>
              </a:r>
              <a:r>
                <a:rPr lang="en-US" sz="2400" b="1" dirty="0">
                  <a:solidFill>
                    <a:srgbClr val="FF0000"/>
                  </a:solidFill>
                </a:rPr>
                <a:t>  </a:t>
              </a:r>
              <a:r>
                <a:rPr lang="en-US" sz="2400" dirty="0">
                  <a:solidFill>
                    <a:srgbClr val="000000"/>
                  </a:solidFill>
                </a:rPr>
                <a:t>Add, subtract, </a:t>
              </a:r>
              <a:r>
                <a:rPr lang="en-US" sz="2400" b="1" dirty="0">
                  <a:solidFill>
                    <a:srgbClr val="00539D"/>
                  </a:solidFill>
                </a:rPr>
                <a:t>multiply,</a:t>
              </a:r>
              <a:r>
                <a:rPr lang="en-US" sz="2400" dirty="0">
                  <a:solidFill>
                    <a:srgbClr val="000000"/>
                  </a:solidFill>
                </a:rPr>
                <a:t> and divide </a:t>
              </a:r>
              <a:r>
                <a:rPr lang="en-US" sz="2400" b="1" dirty="0">
                  <a:solidFill>
                    <a:srgbClr val="00539D"/>
                  </a:solidFill>
                </a:rPr>
                <a:t>rational numbers</a:t>
              </a:r>
              <a:r>
                <a:rPr lang="en-US" sz="2400" dirty="0">
                  <a:solidFill>
                    <a:srgbClr val="000000"/>
                  </a:solidFill>
                </a:rPr>
                <a:t> (integers, </a:t>
              </a:r>
              <a:r>
                <a:rPr lang="en-US" sz="2400" b="1" dirty="0">
                  <a:solidFill>
                    <a:srgbClr val="00539D"/>
                  </a:solidFill>
                </a:rPr>
                <a:t>fractions,</a:t>
              </a:r>
              <a:r>
                <a:rPr lang="en-US" sz="2400" dirty="0">
                  <a:solidFill>
                    <a:srgbClr val="000000"/>
                  </a:solidFill>
                </a:rPr>
                <a:t> and terminating decimals) and take positive rational numbers to whole-number powers.</a:t>
              </a:r>
              <a:r>
                <a:rPr lang="en-US" sz="2400" dirty="0" smtClean="0">
                  <a:solidFill>
                    <a:srgbClr val="000000"/>
                  </a:solidFill>
                </a:rPr>
                <a:t> </a:t>
              </a: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endParaRPr lang="en-US" dirty="0" smtClean="0">
                <a:solidFill>
                  <a:srgbClr val="000000"/>
                </a:solidFill>
              </a:endParaRP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endParaRPr lang="en-US" dirty="0" smtClean="0">
                <a:solidFill>
                  <a:srgbClr val="000000"/>
                </a:solidFill>
              </a:endParaRPr>
            </a:p>
            <a:p>
              <a:pPr algn="l">
                <a:spcBef>
                  <a:spcPct val="20000"/>
                </a:spcBef>
                <a:tabLst>
                  <a:tab pos="914400" algn="l"/>
                </a:tabLst>
              </a:pPr>
              <a:r>
                <a:rPr lang="en-US" b="1" dirty="0"/>
                <a:t>	</a:t>
              </a:r>
              <a:r>
                <a:rPr lang="en-US" sz="2400" b="1" dirty="0"/>
                <a:t>Standard 7MG1.3</a:t>
              </a:r>
              <a:r>
                <a:rPr lang="en-US" sz="2400" b="1" dirty="0">
                  <a:solidFill>
                    <a:srgbClr val="FF0000"/>
                  </a:solidFill>
                </a:rPr>
                <a:t>  </a:t>
              </a:r>
              <a:r>
                <a:rPr lang="en-US" sz="2400" b="1" dirty="0">
                  <a:solidFill>
                    <a:srgbClr val="00539D"/>
                  </a:solidFill>
                </a:rPr>
                <a:t>Use measures expressed as rates (e.g. speed, density)</a:t>
              </a:r>
              <a:r>
                <a:rPr lang="en-US" sz="2400" dirty="0">
                  <a:solidFill>
                    <a:srgbClr val="000000"/>
                  </a:solidFill>
                </a:rPr>
                <a:t> and measures  expressed as products (e.g. person-days) </a:t>
              </a:r>
              <a:r>
                <a:rPr lang="en-US" sz="2400" b="1" dirty="0">
                  <a:solidFill>
                    <a:srgbClr val="00539D"/>
                  </a:solidFill>
                </a:rPr>
                <a:t>to solve problems; check the units of the solutions; and use dimensional analysis to check the reasonableness of the answer.</a:t>
              </a:r>
              <a:endParaRPr lang="en-US" b="1" dirty="0">
                <a:solidFill>
                  <a:srgbClr val="00539D"/>
                </a:solidFill>
              </a:endParaRPr>
            </a:p>
          </p:txBody>
        </p:sp>
        <p:pic>
          <p:nvPicPr>
            <p:cNvPr id="71689" name="Picture 9" descr="key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0" y="2407"/>
              <a:ext cx="541" cy="225"/>
            </a:xfrm>
            <a:prstGeom prst="rect">
              <a:avLst/>
            </a:prstGeom>
            <a:noFill/>
          </p:spPr>
        </p:pic>
        <p:pic>
          <p:nvPicPr>
            <p:cNvPr id="71690" name="Picture 10" descr="key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0" y="966"/>
              <a:ext cx="541" cy="225"/>
            </a:xfrm>
            <a:prstGeom prst="rect">
              <a:avLst/>
            </a:prstGeom>
            <a:noFill/>
          </p:spPr>
        </p:pic>
      </p:grp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15" name="Picture 11" descr="LH_2-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72716" name="Picture 12" descr="MAC3_p09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4663" y="2081212"/>
            <a:ext cx="8135937" cy="2486025"/>
          </a:xfrm>
          <a:prstGeom prst="rect">
            <a:avLst/>
          </a:prstGeom>
          <a:noFill/>
        </p:spPr>
      </p:pic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2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3" name="Picture 3" descr="Exampl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307204" name="Picture 4" descr="EXAMPLEhea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307205" name="Text Box 5"/>
          <p:cNvSpPr txBox="1">
            <a:spLocks noChangeArrowheads="1"/>
          </p:cNvSpPr>
          <p:nvPr/>
        </p:nvSpPr>
        <p:spPr bwMode="auto">
          <a:xfrm>
            <a:off x="2506663" y="71596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/>
              <a:t>Multiply Positive Fractions</a:t>
            </a:r>
          </a:p>
        </p:txBody>
      </p:sp>
      <p:sp>
        <p:nvSpPr>
          <p:cNvPr id="307207" name="Text Box 7"/>
          <p:cNvSpPr txBox="1">
            <a:spLocks noChangeArrowheads="1"/>
          </p:cNvSpPr>
          <p:nvPr/>
        </p:nvSpPr>
        <p:spPr bwMode="auto">
          <a:xfrm>
            <a:off x="3257550" y="2551113"/>
            <a:ext cx="5486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dirty="0" smtClean="0">
                <a:solidFill>
                  <a:schemeClr val="tx1"/>
                </a:solidFill>
              </a:rPr>
              <a:t>Begin by trying to cross cancel. In this problem you can divide </a:t>
            </a:r>
            <a:r>
              <a:rPr lang="en-US" dirty="0">
                <a:solidFill>
                  <a:schemeClr val="tx1"/>
                </a:solidFill>
              </a:rPr>
              <a:t>3 and 9 by their GCF, 3.</a:t>
            </a:r>
          </a:p>
        </p:txBody>
      </p:sp>
      <p:pic>
        <p:nvPicPr>
          <p:cNvPr id="307210" name="Picture 10" descr="LH_2-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307211" name="Picture 11" descr="M3_3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42975" y="1352550"/>
            <a:ext cx="4945063" cy="785813"/>
          </a:xfrm>
          <a:prstGeom prst="rect">
            <a:avLst/>
          </a:prstGeom>
          <a:noFill/>
        </p:spPr>
      </p:pic>
      <p:pic>
        <p:nvPicPr>
          <p:cNvPr id="307212" name="Picture 12" descr="M3_36"/>
          <p:cNvPicPr>
            <a:picLocks noChangeAspect="1" noChangeArrowheads="1"/>
          </p:cNvPicPr>
          <p:nvPr/>
        </p:nvPicPr>
        <p:blipFill>
          <a:blip r:embed="rId8"/>
          <a:srcRect b="56805"/>
          <a:stretch>
            <a:fillRect/>
          </a:stretch>
        </p:blipFill>
        <p:spPr bwMode="auto">
          <a:xfrm>
            <a:off x="609600" y="2209800"/>
            <a:ext cx="1889125" cy="1219200"/>
          </a:xfrm>
          <a:prstGeom prst="rect">
            <a:avLst/>
          </a:prstGeom>
          <a:noFill/>
        </p:spPr>
      </p:pic>
      <p:sp>
        <p:nvSpPr>
          <p:cNvPr id="307208" name="Rectangle 8"/>
          <p:cNvSpPr>
            <a:spLocks noChangeArrowheads="1"/>
          </p:cNvSpPr>
          <p:nvPr/>
        </p:nvSpPr>
        <p:spPr bwMode="auto">
          <a:xfrm>
            <a:off x="2209800" y="59626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1712913" indent="-1368425" algn="l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b="1" dirty="0">
                <a:solidFill>
                  <a:srgbClr val="00539D"/>
                </a:solidFill>
              </a:rPr>
              <a:t>Answer:</a:t>
            </a:r>
            <a:r>
              <a:rPr lang="en-US" dirty="0"/>
              <a:t> 	</a:t>
            </a:r>
          </a:p>
        </p:txBody>
      </p:sp>
      <p:pic>
        <p:nvPicPr>
          <p:cNvPr id="307213" name="Picture 13" descr="M3_3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019550" y="5848350"/>
            <a:ext cx="423863" cy="781050"/>
          </a:xfrm>
          <a:prstGeom prst="rect">
            <a:avLst/>
          </a:prstGeom>
          <a:noFill/>
        </p:spPr>
      </p:pic>
      <p:pic>
        <p:nvPicPr>
          <p:cNvPr id="307216" name="Picture 16" descr="M3_36"/>
          <p:cNvPicPr>
            <a:picLocks noChangeAspect="1" noChangeArrowheads="1"/>
          </p:cNvPicPr>
          <p:nvPr/>
        </p:nvPicPr>
        <p:blipFill>
          <a:blip r:embed="rId8"/>
          <a:srcRect t="72891"/>
          <a:stretch>
            <a:fillRect/>
          </a:stretch>
        </p:blipFill>
        <p:spPr bwMode="auto">
          <a:xfrm>
            <a:off x="609600" y="4572000"/>
            <a:ext cx="1889125" cy="765175"/>
          </a:xfrm>
          <a:prstGeom prst="rect">
            <a:avLst/>
          </a:prstGeom>
          <a:noFill/>
        </p:spPr>
      </p:pic>
      <p:sp>
        <p:nvSpPr>
          <p:cNvPr id="307218" name="Text Box 18"/>
          <p:cNvSpPr txBox="1">
            <a:spLocks noChangeArrowheads="1"/>
          </p:cNvSpPr>
          <p:nvPr/>
        </p:nvSpPr>
        <p:spPr bwMode="auto">
          <a:xfrm>
            <a:off x="3257550" y="4722813"/>
            <a:ext cx="5486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dirty="0" smtClean="0">
                <a:solidFill>
                  <a:schemeClr val="tx1"/>
                </a:solidFill>
              </a:rPr>
              <a:t>Because you cross canceled in the first step there is no need to simplify the final answer.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Action Button: Forward or Next 20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ction Button: Back or Previous 21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215" name="Picture 15" descr="M3_36"/>
          <p:cNvPicPr>
            <a:picLocks noChangeAspect="1" noChangeArrowheads="1"/>
          </p:cNvPicPr>
          <p:nvPr/>
        </p:nvPicPr>
        <p:blipFill>
          <a:blip r:embed="rId8"/>
          <a:srcRect t="43195" b="27109"/>
          <a:stretch>
            <a:fillRect/>
          </a:stretch>
        </p:blipFill>
        <p:spPr bwMode="auto">
          <a:xfrm>
            <a:off x="625475" y="3581400"/>
            <a:ext cx="1889125" cy="838200"/>
          </a:xfrm>
          <a:prstGeom prst="rect">
            <a:avLst/>
          </a:prstGeom>
          <a:noFill/>
        </p:spPr>
      </p:pic>
      <p:grpSp>
        <p:nvGrpSpPr>
          <p:cNvPr id="60" name="Group 59"/>
          <p:cNvGrpSpPr/>
          <p:nvPr/>
        </p:nvGrpSpPr>
        <p:grpSpPr>
          <a:xfrm>
            <a:off x="1676400" y="3646488"/>
            <a:ext cx="5486400" cy="696912"/>
            <a:chOff x="1905000" y="3646488"/>
            <a:chExt cx="5486400" cy="696912"/>
          </a:xfrm>
        </p:grpSpPr>
        <p:sp>
          <p:nvSpPr>
            <p:cNvPr id="307217" name="Text Box 17"/>
            <p:cNvSpPr txBox="1">
              <a:spLocks noChangeArrowheads="1"/>
            </p:cNvSpPr>
            <p:nvPr/>
          </p:nvSpPr>
          <p:spPr bwMode="auto">
            <a:xfrm>
              <a:off x="1905000" y="3646488"/>
              <a:ext cx="54864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algn="l">
                <a:spcBef>
                  <a:spcPct val="20000"/>
                </a:spcBef>
              </a:pPr>
              <a:r>
                <a:rPr lang="en-US" dirty="0" smtClean="0">
                  <a:solidFill>
                    <a:schemeClr val="tx1"/>
                  </a:solidFill>
                </a:rPr>
                <a:t>					Multiply </a:t>
              </a:r>
              <a:r>
                <a:rPr lang="en-US" dirty="0">
                  <a:solidFill>
                    <a:schemeClr val="tx1"/>
                  </a:solidFill>
                </a:rPr>
                <a:t>the</a:t>
              </a:r>
              <a:r>
                <a:rPr lang="en-US" dirty="0" smtClean="0">
                  <a:solidFill>
                    <a:schemeClr val="tx1"/>
                  </a:solidFill>
                </a:rPr>
                <a:t> dividends.</a:t>
              </a:r>
              <a:br>
                <a:rPr lang="en-US" dirty="0" smtClean="0">
                  <a:solidFill>
                    <a:schemeClr val="tx1"/>
                  </a:solidFill>
                </a:rPr>
              </a:br>
              <a:r>
                <a:rPr lang="en-US" dirty="0" smtClean="0">
                  <a:solidFill>
                    <a:schemeClr val="tx1"/>
                  </a:solidFill>
                </a:rPr>
                <a:t>					Multiply </a:t>
              </a:r>
              <a:r>
                <a:rPr lang="en-US" dirty="0">
                  <a:solidFill>
                    <a:schemeClr val="tx1"/>
                  </a:solidFill>
                </a:rPr>
                <a:t>the</a:t>
              </a:r>
              <a:r>
                <a:rPr lang="en-US" dirty="0" smtClean="0">
                  <a:solidFill>
                    <a:schemeClr val="tx1"/>
                  </a:solidFill>
                </a:rPr>
                <a:t> divisors.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14600" y="3710851"/>
              <a:ext cx="152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Now</a:t>
              </a:r>
              <a:endParaRPr lang="en-US" sz="3600" dirty="0"/>
            </a:p>
          </p:txBody>
        </p:sp>
        <p:cxnSp>
          <p:nvCxnSpPr>
            <p:cNvPr id="54" name="Elbow Connector 53"/>
            <p:cNvCxnSpPr/>
            <p:nvPr/>
          </p:nvCxnSpPr>
          <p:spPr>
            <a:xfrm rot="10800000" flipV="1">
              <a:off x="2546350" y="3646488"/>
              <a:ext cx="3168650" cy="163512"/>
            </a:xfrm>
            <a:prstGeom prst="bentConnector3">
              <a:avLst>
                <a:gd name="adj1" fmla="val 64986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Elbow Connector 55"/>
            <p:cNvCxnSpPr/>
            <p:nvPr/>
          </p:nvCxnSpPr>
          <p:spPr>
            <a:xfrm rot="10800000">
              <a:off x="2546350" y="4191000"/>
              <a:ext cx="3168650" cy="152400"/>
            </a:xfrm>
            <a:prstGeom prst="bentConnector3">
              <a:avLst>
                <a:gd name="adj1" fmla="val 64289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9" name="Curved Connector 68"/>
          <p:cNvCxnSpPr/>
          <p:nvPr/>
        </p:nvCxnSpPr>
        <p:spPr>
          <a:xfrm rot="10800000">
            <a:off x="1676400" y="1495426"/>
            <a:ext cx="1981200" cy="1247775"/>
          </a:xfrm>
          <a:prstGeom prst="curvedConnector3">
            <a:avLst>
              <a:gd name="adj1" fmla="val 6560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30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7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5" grpId="0" autoUpdateAnimBg="0"/>
      <p:bldP spid="307207" grpId="0" build="p" autoUpdateAnimBg="0" advAuto="0"/>
      <p:bldP spid="307208" grpId="0"/>
      <p:bldP spid="307218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03" name="Picture 27" descr="M3_44"/>
          <p:cNvPicPr>
            <a:picLocks noChangeAspect="1" noChangeArrowheads="1"/>
          </p:cNvPicPr>
          <p:nvPr/>
        </p:nvPicPr>
        <p:blipFill>
          <a:blip r:embed="rId4"/>
          <a:srcRect b="56317"/>
          <a:stretch>
            <a:fillRect/>
          </a:stretch>
        </p:blipFill>
        <p:spPr bwMode="auto">
          <a:xfrm>
            <a:off x="152400" y="2124075"/>
            <a:ext cx="2605088" cy="1270000"/>
          </a:xfrm>
          <a:prstGeom prst="rect">
            <a:avLst/>
          </a:prstGeom>
          <a:noFill/>
        </p:spPr>
      </p:pic>
      <p:pic>
        <p:nvPicPr>
          <p:cNvPr id="75802" name="Picture 26" descr="M3_4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2975" y="1343025"/>
            <a:ext cx="5229225" cy="785813"/>
          </a:xfrm>
          <a:prstGeom prst="rect">
            <a:avLst/>
          </a:prstGeom>
          <a:noFill/>
        </p:spPr>
      </p:pic>
      <p:pic>
        <p:nvPicPr>
          <p:cNvPr id="75800" name="Picture 24" descr="M3_44"/>
          <p:cNvPicPr>
            <a:picLocks noChangeAspect="1" noChangeArrowheads="1"/>
          </p:cNvPicPr>
          <p:nvPr/>
        </p:nvPicPr>
        <p:blipFill>
          <a:blip r:embed="rId6"/>
          <a:srcRect t="44917" b="26230"/>
          <a:stretch>
            <a:fillRect/>
          </a:stretch>
        </p:blipFill>
        <p:spPr bwMode="auto">
          <a:xfrm>
            <a:off x="152400" y="3581400"/>
            <a:ext cx="2395538" cy="838200"/>
          </a:xfrm>
          <a:prstGeom prst="rect">
            <a:avLst/>
          </a:prstGeom>
          <a:noFill/>
        </p:spPr>
      </p:pic>
      <p:pic>
        <p:nvPicPr>
          <p:cNvPr id="75779" name="Picture 3" descr="EXAMPLEhea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2750" y="746125"/>
            <a:ext cx="2133600" cy="549275"/>
          </a:xfrm>
          <a:prstGeom prst="rect">
            <a:avLst/>
          </a:prstGeom>
          <a:noFill/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2506663" y="76041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Multiply Negative Fractions</a:t>
            </a:r>
          </a:p>
        </p:txBody>
      </p:sp>
      <p:pic>
        <p:nvPicPr>
          <p:cNvPr id="75784" name="Picture 8" descr="Example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75787" name="Picture 11" descr="LH_2-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75788" name="Text Box 12"/>
          <p:cNvSpPr txBox="1">
            <a:spLocks noChangeArrowheads="1"/>
          </p:cNvSpPr>
          <p:nvPr/>
        </p:nvSpPr>
        <p:spPr bwMode="auto">
          <a:xfrm>
            <a:off x="3733800" y="2438400"/>
            <a:ext cx="510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>
              <a:spcBef>
                <a:spcPct val="20000"/>
              </a:spcBef>
            </a:pPr>
            <a:r>
              <a:rPr lang="en-US" dirty="0" smtClean="0"/>
              <a:t>Begin by trying to cross cancel. In this problem you can divide -3 and 12 by their GCF, 3.</a:t>
            </a:r>
          </a:p>
        </p:txBody>
      </p:sp>
      <p:sp>
        <p:nvSpPr>
          <p:cNvPr id="75789" name="Text Box 13"/>
          <p:cNvSpPr txBox="1">
            <a:spLocks noChangeArrowheads="1"/>
          </p:cNvSpPr>
          <p:nvPr/>
        </p:nvSpPr>
        <p:spPr bwMode="auto">
          <a:xfrm>
            <a:off x="2952750" y="4716462"/>
            <a:ext cx="49720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dirty="0">
                <a:solidFill>
                  <a:schemeClr val="tx1"/>
                </a:solidFill>
              </a:rPr>
              <a:t>The</a:t>
            </a:r>
            <a:r>
              <a:rPr lang="en-US" dirty="0" smtClean="0">
                <a:solidFill>
                  <a:schemeClr val="tx1"/>
                </a:solidFill>
              </a:rPr>
              <a:t> dividend and divisor have </a:t>
            </a:r>
            <a:r>
              <a:rPr lang="en-US" dirty="0">
                <a:solidFill>
                  <a:schemeClr val="tx1"/>
                </a:solidFill>
              </a:rPr>
              <a:t>different signs, so the product is negative.</a:t>
            </a: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2133600" y="5848350"/>
            <a:ext cx="8229600" cy="781050"/>
            <a:chOff x="1344" y="3684"/>
            <a:chExt cx="5184" cy="492"/>
          </a:xfrm>
        </p:grpSpPr>
        <p:sp>
          <p:nvSpPr>
            <p:cNvPr id="75785" name="Rectangle 9"/>
            <p:cNvSpPr>
              <a:spLocks noChangeArrowheads="1"/>
            </p:cNvSpPr>
            <p:nvPr/>
          </p:nvSpPr>
          <p:spPr bwMode="auto">
            <a:xfrm>
              <a:off x="1344" y="3863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712913" indent="-1368425" algn="l"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b="1" dirty="0">
                  <a:solidFill>
                    <a:srgbClr val="00539D"/>
                  </a:solidFill>
                </a:rPr>
                <a:t>Answer:</a:t>
              </a:r>
              <a:r>
                <a:rPr lang="en-US" dirty="0"/>
                <a:t> 	</a:t>
              </a:r>
            </a:p>
          </p:txBody>
        </p:sp>
        <p:pic>
          <p:nvPicPr>
            <p:cNvPr id="75796" name="Picture 20" descr="M3_45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420" y="3684"/>
              <a:ext cx="412" cy="492"/>
            </a:xfrm>
            <a:prstGeom prst="rect">
              <a:avLst/>
            </a:prstGeom>
            <a:noFill/>
          </p:spPr>
        </p:pic>
      </p:grpSp>
      <p:pic>
        <p:nvPicPr>
          <p:cNvPr id="75801" name="Picture 25" descr="M3_44"/>
          <p:cNvPicPr>
            <a:picLocks noChangeAspect="1" noChangeArrowheads="1"/>
          </p:cNvPicPr>
          <p:nvPr/>
        </p:nvPicPr>
        <p:blipFill>
          <a:blip r:embed="rId6"/>
          <a:srcRect t="74754"/>
          <a:stretch>
            <a:fillRect/>
          </a:stretch>
        </p:blipFill>
        <p:spPr bwMode="auto">
          <a:xfrm>
            <a:off x="138112" y="4745037"/>
            <a:ext cx="2395538" cy="733425"/>
          </a:xfrm>
          <a:prstGeom prst="rect">
            <a:avLst/>
          </a:prstGeom>
          <a:noFill/>
        </p:spPr>
      </p:pic>
      <p:sp>
        <p:nvSpPr>
          <p:cNvPr id="21" name="Action Button: Forward or Next 20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ction Button: Back or Previous 21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905000" y="3722688"/>
            <a:ext cx="5486400" cy="696912"/>
            <a:chOff x="2076450" y="3646488"/>
            <a:chExt cx="5486400" cy="696912"/>
          </a:xfrm>
        </p:grpSpPr>
        <p:sp>
          <p:nvSpPr>
            <p:cNvPr id="25" name="Text Box 17"/>
            <p:cNvSpPr txBox="1">
              <a:spLocks noChangeArrowheads="1"/>
            </p:cNvSpPr>
            <p:nvPr/>
          </p:nvSpPr>
          <p:spPr bwMode="auto">
            <a:xfrm>
              <a:off x="2076450" y="3646488"/>
              <a:ext cx="54864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algn="l">
                <a:spcBef>
                  <a:spcPct val="20000"/>
                </a:spcBef>
              </a:pPr>
              <a:r>
                <a:rPr lang="en-US" dirty="0" smtClean="0">
                  <a:solidFill>
                    <a:schemeClr val="tx1"/>
                  </a:solidFill>
                </a:rPr>
                <a:t>					Multiply </a:t>
              </a:r>
              <a:r>
                <a:rPr lang="en-US" dirty="0">
                  <a:solidFill>
                    <a:schemeClr val="tx1"/>
                  </a:solidFill>
                </a:rPr>
                <a:t>the</a:t>
              </a:r>
              <a:r>
                <a:rPr lang="en-US" dirty="0" smtClean="0">
                  <a:solidFill>
                    <a:schemeClr val="tx1"/>
                  </a:solidFill>
                </a:rPr>
                <a:t> dividends.</a:t>
              </a:r>
              <a:br>
                <a:rPr lang="en-US" dirty="0" smtClean="0">
                  <a:solidFill>
                    <a:schemeClr val="tx1"/>
                  </a:solidFill>
                </a:rPr>
              </a:br>
              <a:r>
                <a:rPr lang="en-US" dirty="0" smtClean="0">
                  <a:solidFill>
                    <a:schemeClr val="tx1"/>
                  </a:solidFill>
                </a:rPr>
                <a:t>					Multiply </a:t>
              </a:r>
              <a:r>
                <a:rPr lang="en-US" dirty="0">
                  <a:solidFill>
                    <a:schemeClr val="tx1"/>
                  </a:solidFill>
                </a:rPr>
                <a:t>the</a:t>
              </a:r>
              <a:r>
                <a:rPr lang="en-US" dirty="0" smtClean="0">
                  <a:solidFill>
                    <a:schemeClr val="tx1"/>
                  </a:solidFill>
                </a:rPr>
                <a:t> divisors.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86050" y="3710851"/>
              <a:ext cx="152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Now</a:t>
              </a:r>
              <a:endParaRPr lang="en-US" sz="3600" dirty="0"/>
            </a:p>
          </p:txBody>
        </p:sp>
        <p:cxnSp>
          <p:nvCxnSpPr>
            <p:cNvPr id="27" name="Elbow Connector 26"/>
            <p:cNvCxnSpPr/>
            <p:nvPr/>
          </p:nvCxnSpPr>
          <p:spPr>
            <a:xfrm rot="10800000" flipV="1">
              <a:off x="2705101" y="3646488"/>
              <a:ext cx="3168650" cy="163512"/>
            </a:xfrm>
            <a:prstGeom prst="bentConnector3">
              <a:avLst>
                <a:gd name="adj1" fmla="val 64986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/>
            <p:cNvCxnSpPr/>
            <p:nvPr/>
          </p:nvCxnSpPr>
          <p:spPr>
            <a:xfrm rot="10800000">
              <a:off x="2717800" y="4191000"/>
              <a:ext cx="3168650" cy="152400"/>
            </a:xfrm>
            <a:prstGeom prst="bentConnector3">
              <a:avLst>
                <a:gd name="adj1" fmla="val 64289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Curved Connector 28"/>
          <p:cNvCxnSpPr/>
          <p:nvPr/>
        </p:nvCxnSpPr>
        <p:spPr>
          <a:xfrm rot="10800000">
            <a:off x="1987550" y="1495425"/>
            <a:ext cx="1981200" cy="1247775"/>
          </a:xfrm>
          <a:prstGeom prst="curvedConnector3">
            <a:avLst>
              <a:gd name="adj1" fmla="val 6560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5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5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5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5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5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5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 autoUpdateAnimBg="0"/>
      <p:bldP spid="75788" grpId="0" build="p" autoUpdateAnimBg="0" advAuto="0"/>
      <p:bldP spid="75789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2506663" y="71596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Multiply Mixed Numbers</a:t>
            </a:r>
          </a:p>
        </p:txBody>
      </p:sp>
      <p:pic>
        <p:nvPicPr>
          <p:cNvPr id="78856" name="Picture 8" descr="Example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78859" name="Picture 11" descr="LH_2-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78860" name="Text Box 12"/>
          <p:cNvSpPr txBox="1">
            <a:spLocks noChangeArrowheads="1"/>
          </p:cNvSpPr>
          <p:nvPr/>
        </p:nvSpPr>
        <p:spPr bwMode="auto">
          <a:xfrm>
            <a:off x="3505200" y="3644900"/>
            <a:ext cx="5257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sz="2400" dirty="0" smtClean="0"/>
              <a:t>Cross cancel if possible. Here you can d</a:t>
            </a:r>
            <a:r>
              <a:rPr lang="en-US" sz="2400" dirty="0" smtClean="0">
                <a:solidFill>
                  <a:schemeClr val="tx1"/>
                </a:solidFill>
              </a:rPr>
              <a:t>ivide </a:t>
            </a:r>
            <a:r>
              <a:rPr lang="en-US" sz="2400" dirty="0">
                <a:solidFill>
                  <a:schemeClr val="tx1"/>
                </a:solidFill>
              </a:rPr>
              <a:t>16 and 4 by their GCF, 4.</a:t>
            </a:r>
          </a:p>
        </p:txBody>
      </p:sp>
      <p:pic>
        <p:nvPicPr>
          <p:cNvPr id="78869" name="Picture 21" descr="m3_52a"/>
          <p:cNvPicPr>
            <a:picLocks noChangeAspect="1" noChangeArrowheads="1"/>
          </p:cNvPicPr>
          <p:nvPr/>
        </p:nvPicPr>
        <p:blipFill>
          <a:blip r:embed="rId7"/>
          <a:srcRect b="47441"/>
          <a:stretch>
            <a:fillRect/>
          </a:stretch>
        </p:blipFill>
        <p:spPr bwMode="auto">
          <a:xfrm>
            <a:off x="914400" y="2286000"/>
            <a:ext cx="2322512" cy="847725"/>
          </a:xfrm>
          <a:prstGeom prst="rect">
            <a:avLst/>
          </a:prstGeom>
          <a:noFill/>
        </p:spPr>
      </p:pic>
      <p:pic>
        <p:nvPicPr>
          <p:cNvPr id="78870" name="Picture 22" descr="M3_52"/>
          <p:cNvPicPr>
            <a:picLocks noChangeAspect="1" noChangeArrowheads="1"/>
          </p:cNvPicPr>
          <p:nvPr/>
        </p:nvPicPr>
        <p:blipFill>
          <a:blip r:embed="rId8"/>
          <a:srcRect t="22469" b="44426"/>
          <a:stretch>
            <a:fillRect/>
          </a:stretch>
        </p:blipFill>
        <p:spPr bwMode="auto">
          <a:xfrm>
            <a:off x="304800" y="3260725"/>
            <a:ext cx="2725737" cy="1235075"/>
          </a:xfrm>
          <a:prstGeom prst="rect">
            <a:avLst/>
          </a:prstGeom>
          <a:noFill/>
        </p:spPr>
      </p:pic>
      <p:pic>
        <p:nvPicPr>
          <p:cNvPr id="78871" name="Picture 23" descr="M3_52"/>
          <p:cNvPicPr>
            <a:picLocks noChangeAspect="1" noChangeArrowheads="1"/>
          </p:cNvPicPr>
          <p:nvPr/>
        </p:nvPicPr>
        <p:blipFill>
          <a:blip r:embed="rId8"/>
          <a:srcRect t="56680" b="21703"/>
          <a:stretch>
            <a:fillRect/>
          </a:stretch>
        </p:blipFill>
        <p:spPr bwMode="auto">
          <a:xfrm>
            <a:off x="246063" y="4832350"/>
            <a:ext cx="2725737" cy="806450"/>
          </a:xfrm>
          <a:prstGeom prst="rect">
            <a:avLst/>
          </a:prstGeom>
          <a:noFill/>
        </p:spPr>
      </p:pic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942975" y="1343025"/>
            <a:ext cx="7721600" cy="781050"/>
            <a:chOff x="942975" y="1343025"/>
            <a:chExt cx="7721600" cy="781050"/>
          </a:xfrm>
        </p:grpSpPr>
        <p:pic>
          <p:nvPicPr>
            <p:cNvPr id="78866" name="Picture 18" descr="M3_51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942975" y="1343025"/>
              <a:ext cx="7721600" cy="781050"/>
            </a:xfrm>
            <a:prstGeom prst="rect">
              <a:avLst/>
            </a:prstGeom>
            <a:noFill/>
          </p:spPr>
        </p:pic>
        <p:sp>
          <p:nvSpPr>
            <p:cNvPr id="21" name="Rectangle 20"/>
            <p:cNvSpPr/>
            <p:nvPr/>
          </p:nvSpPr>
          <p:spPr>
            <a:xfrm>
              <a:off x="2819400" y="1495425"/>
              <a:ext cx="5845175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000" dist="23000" dir="5400000" sx="0" sy="0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Oval 23"/>
          <p:cNvSpPr/>
          <p:nvPr/>
        </p:nvSpPr>
        <p:spPr>
          <a:xfrm>
            <a:off x="1600200" y="2219742"/>
            <a:ext cx="533400" cy="974725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19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9000"/>
                </a:schemeClr>
              </a:gs>
            </a:gsLst>
            <a:lin ang="16200000" scaled="0"/>
            <a:tileRect/>
          </a:gradFill>
          <a:effectLst>
            <a:outerShdw blurRad="40000" dist="23000" dir="5400000" sx="0" sy="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886200" y="22860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Begin by changing each mixed number into an improper fraction.</a:t>
            </a:r>
            <a:endParaRPr lang="en-US" sz="2400" dirty="0"/>
          </a:p>
        </p:txBody>
      </p:sp>
      <p:sp>
        <p:nvSpPr>
          <p:cNvPr id="25" name="Oval 24"/>
          <p:cNvSpPr/>
          <p:nvPr/>
        </p:nvSpPr>
        <p:spPr>
          <a:xfrm>
            <a:off x="2797314" y="2231886"/>
            <a:ext cx="533400" cy="974725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19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9000"/>
                </a:schemeClr>
              </a:gs>
            </a:gsLst>
            <a:lin ang="16200000" scaled="0"/>
            <a:tileRect/>
          </a:gradFill>
          <a:effectLst>
            <a:outerShdw blurRad="40000" dist="23000" dir="5400000" sx="0" sy="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urved Connector 28"/>
          <p:cNvCxnSpPr/>
          <p:nvPr/>
        </p:nvCxnSpPr>
        <p:spPr>
          <a:xfrm rot="10800000">
            <a:off x="1600200" y="3644901"/>
            <a:ext cx="2286000" cy="546099"/>
          </a:xfrm>
          <a:prstGeom prst="curvedConnector3">
            <a:avLst>
              <a:gd name="adj1" fmla="val 72222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1905000" y="4992469"/>
            <a:ext cx="5486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dirty="0" smtClean="0">
                <a:solidFill>
                  <a:schemeClr val="tx1"/>
                </a:solidFill>
              </a:rPr>
              <a:t>					Multiply </a:t>
            </a:r>
            <a:r>
              <a:rPr lang="en-US" dirty="0">
                <a:solidFill>
                  <a:schemeClr val="tx1"/>
                </a:solidFill>
              </a:rPr>
              <a:t>the</a:t>
            </a:r>
            <a:r>
              <a:rPr lang="en-US" dirty="0" smtClean="0">
                <a:solidFill>
                  <a:schemeClr val="tx1"/>
                </a:solidFill>
              </a:rPr>
              <a:t> dividends.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					Multiply </a:t>
            </a:r>
            <a:r>
              <a:rPr lang="en-US" dirty="0">
                <a:solidFill>
                  <a:schemeClr val="tx1"/>
                </a:solidFill>
              </a:rPr>
              <a:t>the</a:t>
            </a:r>
            <a:r>
              <a:rPr lang="en-US" dirty="0" smtClean="0">
                <a:solidFill>
                  <a:schemeClr val="tx1"/>
                </a:solidFill>
              </a:rPr>
              <a:t> divisors.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514600" y="5056832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Now</a:t>
            </a:r>
            <a:endParaRPr lang="en-US" sz="3600" dirty="0"/>
          </a:p>
        </p:txBody>
      </p:sp>
      <p:cxnSp>
        <p:nvCxnSpPr>
          <p:cNvPr id="38" name="Elbow Connector 37"/>
          <p:cNvCxnSpPr/>
          <p:nvPr/>
        </p:nvCxnSpPr>
        <p:spPr>
          <a:xfrm rot="10800000" flipV="1">
            <a:off x="2546350" y="4996001"/>
            <a:ext cx="3168650" cy="163512"/>
          </a:xfrm>
          <a:prstGeom prst="bentConnector3">
            <a:avLst>
              <a:gd name="adj1" fmla="val 64986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/>
          <p:nvPr/>
        </p:nvCxnSpPr>
        <p:spPr>
          <a:xfrm rot="10800000">
            <a:off x="2546350" y="5540513"/>
            <a:ext cx="3168650" cy="152400"/>
          </a:xfrm>
          <a:prstGeom prst="bentConnector3">
            <a:avLst>
              <a:gd name="adj1" fmla="val 64289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362200" y="6096000"/>
            <a:ext cx="3352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mbria"/>
                <a:cs typeface="Cambria"/>
              </a:rPr>
              <a:t>Next slide please!</a:t>
            </a:r>
            <a:endParaRPr lang="en-US" sz="3200" dirty="0">
              <a:latin typeface="Cambria"/>
              <a:cs typeface="Cambria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78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0"/>
                                        <p:tgtEl>
                                          <p:spTgt spid="78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8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8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2" grpId="0" autoUpdateAnimBg="0"/>
      <p:bldP spid="78860" grpId="0" build="p" autoUpdateAnimBg="0" advAuto="0"/>
      <p:bldP spid="24" grpId="0" animBg="1"/>
      <p:bldP spid="23" grpId="0"/>
      <p:bldP spid="25" grpId="0" animBg="1"/>
      <p:bldP spid="36" grpId="0"/>
      <p:bldP spid="37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5" name="Picture 3" descr="EXAMPLEhe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1050925"/>
            <a:ext cx="2133600" cy="549275"/>
          </a:xfrm>
          <a:prstGeom prst="rect">
            <a:avLst/>
          </a:prstGeom>
          <a:noFill/>
        </p:spPr>
      </p:pic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2506663" y="1065213"/>
            <a:ext cx="50371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b="1" dirty="0"/>
              <a:t>Multiply Mixed Numbers</a:t>
            </a:r>
          </a:p>
        </p:txBody>
      </p:sp>
      <p:pic>
        <p:nvPicPr>
          <p:cNvPr id="79880" name="Picture 8" descr="Example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0688" y="2432050"/>
            <a:ext cx="457200" cy="457200"/>
          </a:xfrm>
          <a:prstGeom prst="rect">
            <a:avLst/>
          </a:prstGeom>
          <a:noFill/>
        </p:spPr>
      </p:pic>
      <p:pic>
        <p:nvPicPr>
          <p:cNvPr id="79883" name="Picture 11" descr="LH_2-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819400" y="5407025"/>
            <a:ext cx="8229600" cy="765175"/>
            <a:chOff x="1776" y="3634"/>
            <a:chExt cx="5184" cy="482"/>
          </a:xfrm>
        </p:grpSpPr>
        <p:sp>
          <p:nvSpPr>
            <p:cNvPr id="79881" name="Rectangle 9"/>
            <p:cNvSpPr>
              <a:spLocks noChangeArrowheads="1"/>
            </p:cNvSpPr>
            <p:nvPr/>
          </p:nvSpPr>
          <p:spPr bwMode="auto">
            <a:xfrm>
              <a:off x="1776" y="3730"/>
              <a:ext cx="518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712913" indent="-1368425" algn="l"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b="1" dirty="0">
                  <a:solidFill>
                    <a:srgbClr val="00539D"/>
                  </a:solidFill>
                </a:rPr>
                <a:t>Answer:</a:t>
              </a:r>
              <a:r>
                <a:rPr lang="en-US" dirty="0"/>
                <a:t> 	</a:t>
              </a:r>
            </a:p>
          </p:txBody>
        </p:sp>
        <p:pic>
          <p:nvPicPr>
            <p:cNvPr id="79884" name="Picture 12" descr="m3_52a"/>
            <p:cNvPicPr>
              <a:picLocks noChangeAspect="1" noChangeArrowheads="1"/>
            </p:cNvPicPr>
            <p:nvPr/>
          </p:nvPicPr>
          <p:blipFill>
            <a:blip r:embed="rId7"/>
            <a:srcRect t="52559" r="70471"/>
            <a:stretch>
              <a:fillRect/>
            </a:stretch>
          </p:blipFill>
          <p:spPr bwMode="auto">
            <a:xfrm>
              <a:off x="2898" y="3634"/>
              <a:ext cx="432" cy="482"/>
            </a:xfrm>
            <a:prstGeom prst="rect">
              <a:avLst/>
            </a:prstGeom>
            <a:noFill/>
          </p:spPr>
        </p:pic>
      </p:grpSp>
      <p:sp>
        <p:nvSpPr>
          <p:cNvPr id="79886" name="Text Box 14"/>
          <p:cNvSpPr txBox="1">
            <a:spLocks noChangeArrowheads="1"/>
          </p:cNvSpPr>
          <p:nvPr/>
        </p:nvSpPr>
        <p:spPr bwMode="auto">
          <a:xfrm>
            <a:off x="3733800" y="2362200"/>
            <a:ext cx="5181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Evaluate your result. Simplify by changing any improper fraction to a mixed number.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79887" name="Picture 15" descr="M3_52"/>
          <p:cNvPicPr>
            <a:picLocks noChangeAspect="1" noChangeArrowheads="1"/>
          </p:cNvPicPr>
          <p:nvPr/>
        </p:nvPicPr>
        <p:blipFill>
          <a:blip r:embed="rId8"/>
          <a:srcRect t="79404"/>
          <a:stretch>
            <a:fillRect/>
          </a:stretch>
        </p:blipFill>
        <p:spPr bwMode="auto">
          <a:xfrm>
            <a:off x="931863" y="2298700"/>
            <a:ext cx="2725737" cy="768350"/>
          </a:xfrm>
          <a:prstGeom prst="rect">
            <a:avLst/>
          </a:prstGeom>
          <a:noFill/>
        </p:spPr>
      </p:pic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877888" y="3849469"/>
            <a:ext cx="80375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sz="2400" b="1" dirty="0" smtClean="0">
                <a:solidFill>
                  <a:schemeClr val="tx1"/>
                </a:solidFill>
              </a:rPr>
              <a:t>Remember, no need to reduce because you cross cancelled in the original equation!!!!!!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9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6" grpId="0" build="p" autoUpdateAnimBg="0" advAuto="0"/>
      <p:bldP spid="16" grpId="1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8" name="Picture 8" descr="Example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81931" name="Picture 11" descr="LH_2-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876300" y="1514475"/>
            <a:ext cx="7962900" cy="3114683"/>
            <a:chOff x="552" y="954"/>
            <a:chExt cx="5016" cy="1962"/>
          </a:xfrm>
        </p:grpSpPr>
        <p:sp>
          <p:nvSpPr>
            <p:cNvPr id="81925" name="Rectangle 5"/>
            <p:cNvSpPr>
              <a:spLocks noChangeArrowheads="1"/>
            </p:cNvSpPr>
            <p:nvPr/>
          </p:nvSpPr>
          <p:spPr bwMode="auto">
            <a:xfrm>
              <a:off x="552" y="954"/>
              <a:ext cx="5016" cy="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sz="2000" b="1" dirty="0"/>
                <a:t>VOLUNTEER WORK</a:t>
              </a:r>
              <a:r>
                <a:rPr lang="en-US" sz="2000" dirty="0">
                  <a:solidFill>
                    <a:srgbClr val="000000"/>
                  </a:solidFill>
                </a:rPr>
                <a:t>  </a:t>
              </a:r>
              <a:r>
                <a:rPr lang="en-US" sz="2000" b="1" dirty="0">
                  <a:solidFill>
                    <a:srgbClr val="00539D"/>
                  </a:solidFill>
                </a:rPr>
                <a:t>Last summer, the 7th </a:t>
              </a:r>
              <a:r>
                <a:rPr lang="en-US" sz="2000" b="1" dirty="0" smtClean="0">
                  <a:solidFill>
                    <a:srgbClr val="00539D"/>
                  </a:solidFill>
                </a:rPr>
                <a:t>graders</a:t>
              </a:r>
            </a:p>
            <a:p>
              <a:pPr algn="l">
                <a:spcBef>
                  <a:spcPct val="20000"/>
                </a:spcBef>
              </a:pPr>
              <a:endParaRPr lang="en-US" sz="400" b="1" dirty="0" smtClean="0">
                <a:solidFill>
                  <a:srgbClr val="00539D"/>
                </a:solidFill>
              </a:endParaRPr>
            </a:p>
            <a:p>
              <a:pPr>
                <a:spcBef>
                  <a:spcPct val="20000"/>
                </a:spcBef>
              </a:pPr>
              <a:endParaRPr lang="en-US" sz="900" b="1" dirty="0" smtClean="0">
                <a:solidFill>
                  <a:srgbClr val="00539D"/>
                </a:solidFill>
              </a:endParaRPr>
            </a:p>
            <a:p>
              <a:pPr algn="l">
                <a:spcBef>
                  <a:spcPct val="20000"/>
                </a:spcBef>
              </a:pPr>
              <a:r>
                <a:rPr lang="en-US" sz="2000" b="1" dirty="0" smtClean="0">
                  <a:solidFill>
                    <a:srgbClr val="00539D"/>
                  </a:solidFill>
                </a:rPr>
                <a:t>performed </a:t>
              </a:r>
              <a:r>
                <a:rPr lang="en-US" sz="2000" b="1" dirty="0">
                  <a:solidFill>
                    <a:srgbClr val="00539D"/>
                  </a:solidFill>
                </a:rPr>
                <a:t>a total of 250 hours of community service.</a:t>
              </a:r>
              <a:endParaRPr lang="en-US" sz="2000" b="1" dirty="0" smtClean="0">
                <a:solidFill>
                  <a:srgbClr val="00539D"/>
                </a:solidFill>
              </a:endParaRPr>
            </a:p>
            <a:p>
              <a:pPr>
                <a:spcBef>
                  <a:spcPct val="20000"/>
                </a:spcBef>
              </a:pPr>
              <a:endParaRPr lang="en-US" sz="900" b="1" dirty="0" smtClean="0">
                <a:solidFill>
                  <a:srgbClr val="00539D"/>
                </a:solidFill>
              </a:endParaRPr>
            </a:p>
            <a:p>
              <a:pPr>
                <a:spcBef>
                  <a:spcPct val="20000"/>
                </a:spcBef>
              </a:pPr>
              <a:endParaRPr lang="en-US" sz="900" b="1" dirty="0" smtClean="0">
                <a:solidFill>
                  <a:srgbClr val="00539D"/>
                </a:solidFill>
              </a:endParaRPr>
            </a:p>
            <a:p>
              <a:pPr algn="l">
                <a:spcBef>
                  <a:spcPct val="20000"/>
                </a:spcBef>
              </a:pPr>
              <a:r>
                <a:rPr lang="en-US" sz="2000" b="1" dirty="0" smtClean="0">
                  <a:solidFill>
                    <a:srgbClr val="00539D"/>
                  </a:solidFill>
                </a:rPr>
                <a:t>If </a:t>
              </a:r>
              <a:r>
                <a:rPr lang="en-US" sz="2000" b="1" dirty="0">
                  <a:solidFill>
                    <a:srgbClr val="00539D"/>
                  </a:solidFill>
                </a:rPr>
                <a:t>the 8th graders spent     </a:t>
              </a:r>
              <a:r>
                <a:rPr lang="en-US" sz="2000" b="1" dirty="0" smtClean="0">
                  <a:solidFill>
                    <a:srgbClr val="00539D"/>
                  </a:solidFill>
                </a:rPr>
                <a:t>       this </a:t>
              </a:r>
              <a:r>
                <a:rPr lang="en-US" sz="2000" b="1" dirty="0">
                  <a:solidFill>
                    <a:srgbClr val="00539D"/>
                  </a:solidFill>
                </a:rPr>
                <a:t>much time</a:t>
              </a:r>
              <a:endParaRPr lang="en-US" sz="2000" b="1" dirty="0" smtClean="0">
                <a:solidFill>
                  <a:srgbClr val="00539D"/>
                </a:solidFill>
              </a:endParaRPr>
            </a:p>
            <a:p>
              <a:pPr>
                <a:spcBef>
                  <a:spcPct val="20000"/>
                </a:spcBef>
              </a:pPr>
              <a:endParaRPr lang="en-US" sz="900" b="1" dirty="0" smtClean="0">
                <a:solidFill>
                  <a:srgbClr val="00539D"/>
                </a:solidFill>
              </a:endParaRPr>
            </a:p>
            <a:p>
              <a:pPr>
                <a:spcBef>
                  <a:spcPct val="20000"/>
                </a:spcBef>
              </a:pPr>
              <a:endParaRPr lang="en-US" sz="900" b="1" dirty="0" smtClean="0">
                <a:solidFill>
                  <a:srgbClr val="00539D"/>
                </a:solidFill>
              </a:endParaRPr>
            </a:p>
            <a:p>
              <a:pPr algn="l">
                <a:spcBef>
                  <a:spcPct val="20000"/>
                </a:spcBef>
              </a:pPr>
              <a:r>
                <a:rPr lang="en-US" sz="2000" b="1" dirty="0" smtClean="0">
                  <a:solidFill>
                    <a:srgbClr val="00539D"/>
                  </a:solidFill>
                </a:rPr>
                <a:t>volunteering</a:t>
              </a:r>
              <a:r>
                <a:rPr lang="en-US" sz="2000" b="1" dirty="0">
                  <a:solidFill>
                    <a:srgbClr val="00539D"/>
                  </a:solidFill>
                </a:rPr>
                <a:t>, how many hours of community service</a:t>
              </a:r>
              <a:endParaRPr lang="en-US" sz="2000" b="1" dirty="0" smtClean="0">
                <a:solidFill>
                  <a:srgbClr val="00539D"/>
                </a:solidFill>
              </a:endParaRPr>
            </a:p>
            <a:p>
              <a:pPr>
                <a:spcBef>
                  <a:spcPct val="20000"/>
                </a:spcBef>
              </a:pPr>
              <a:endParaRPr lang="en-US" sz="900" b="1" dirty="0" smtClean="0">
                <a:solidFill>
                  <a:srgbClr val="00539D"/>
                </a:solidFill>
              </a:endParaRPr>
            </a:p>
            <a:p>
              <a:pPr>
                <a:spcBef>
                  <a:spcPct val="20000"/>
                </a:spcBef>
              </a:pPr>
              <a:endParaRPr lang="en-US" sz="900" b="1" dirty="0" smtClean="0">
                <a:solidFill>
                  <a:srgbClr val="00539D"/>
                </a:solidFill>
              </a:endParaRPr>
            </a:p>
            <a:p>
              <a:pPr algn="l">
                <a:spcBef>
                  <a:spcPct val="20000"/>
                </a:spcBef>
              </a:pPr>
              <a:r>
                <a:rPr lang="en-US" sz="2000" b="1" dirty="0" smtClean="0">
                  <a:solidFill>
                    <a:srgbClr val="00539D"/>
                  </a:solidFill>
                </a:rPr>
                <a:t>did </a:t>
              </a:r>
              <a:r>
                <a:rPr lang="en-US" sz="2000" b="1" dirty="0">
                  <a:solidFill>
                    <a:srgbClr val="00539D"/>
                  </a:solidFill>
                </a:rPr>
                <a:t>the 8th graders perform?</a:t>
              </a:r>
              <a:endParaRPr lang="en-US" sz="2000" i="1" dirty="0">
                <a:solidFill>
                  <a:srgbClr val="000000"/>
                </a:solidFill>
              </a:endParaRPr>
            </a:p>
          </p:txBody>
        </p:sp>
        <p:pic>
          <p:nvPicPr>
            <p:cNvPr id="81932" name="Picture 12" descr="m3_2_3a"/>
            <p:cNvPicPr>
              <a:picLocks noChangeAspect="1" noChangeArrowheads="1"/>
            </p:cNvPicPr>
            <p:nvPr/>
          </p:nvPicPr>
          <p:blipFill>
            <a:blip r:embed="rId6"/>
            <a:srcRect t="1477" r="86464" b="77104"/>
            <a:stretch>
              <a:fillRect/>
            </a:stretch>
          </p:blipFill>
          <p:spPr bwMode="auto">
            <a:xfrm>
              <a:off x="2288" y="1617"/>
              <a:ext cx="256" cy="399"/>
            </a:xfrm>
            <a:prstGeom prst="rect">
              <a:avLst/>
            </a:prstGeom>
            <a:noFill/>
          </p:spPr>
        </p:pic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533400" y="5091111"/>
            <a:ext cx="8077200" cy="1157294"/>
            <a:chOff x="336" y="3147"/>
            <a:chExt cx="5280" cy="729"/>
          </a:xfrm>
        </p:grpSpPr>
        <p:pic>
          <p:nvPicPr>
            <p:cNvPr id="81934" name="Picture 14" descr="m3_2_3a"/>
            <p:cNvPicPr>
              <a:picLocks noChangeAspect="1" noChangeArrowheads="1"/>
            </p:cNvPicPr>
            <p:nvPr/>
          </p:nvPicPr>
          <p:blipFill>
            <a:blip r:embed="rId6"/>
            <a:srcRect t="22748" r="86172" b="50812"/>
            <a:stretch>
              <a:fillRect/>
            </a:stretch>
          </p:blipFill>
          <p:spPr bwMode="auto">
            <a:xfrm>
              <a:off x="2940" y="3147"/>
              <a:ext cx="285" cy="5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926" name="Text Box 6"/>
            <p:cNvSpPr txBox="1">
              <a:spLocks noChangeArrowheads="1"/>
            </p:cNvSpPr>
            <p:nvPr/>
          </p:nvSpPr>
          <p:spPr bwMode="auto">
            <a:xfrm>
              <a:off x="336" y="3182"/>
              <a:ext cx="5280" cy="69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algn="l">
                <a:spcBef>
                  <a:spcPct val="20000"/>
                </a:spcBef>
              </a:pPr>
              <a:r>
                <a:rPr lang="en-US" sz="2000" b="1" u="sng" dirty="0" smtClean="0">
                  <a:solidFill>
                    <a:srgbClr val="FF0000"/>
                  </a:solidFill>
                </a:rPr>
                <a:t>Key Data</a:t>
              </a:r>
              <a:r>
                <a:rPr lang="en-US" sz="2000" b="1" dirty="0" smtClean="0">
                  <a:solidFill>
                    <a:srgbClr val="FF0000"/>
                  </a:solidFill>
                </a:rPr>
                <a:t>: 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The </a:t>
              </a:r>
              <a:r>
                <a:rPr lang="en-US" sz="2000" b="1" dirty="0">
                  <a:solidFill>
                    <a:srgbClr val="000000"/>
                  </a:solidFill>
                </a:rPr>
                <a:t>8th graders spent  </a:t>
              </a:r>
              <a:r>
                <a:rPr lang="en-US" sz="2000" b="1" dirty="0" smtClean="0">
                  <a:solidFill>
                    <a:srgbClr val="000000"/>
                  </a:solidFill>
                </a:rPr>
                <a:t>             </a:t>
              </a:r>
              <a:r>
                <a:rPr lang="en-US" sz="2000" b="1" dirty="0">
                  <a:solidFill>
                    <a:srgbClr val="000000"/>
                  </a:solidFill>
                </a:rPr>
                <a:t>the amount of time as the</a:t>
              </a:r>
              <a:endParaRPr lang="en-US" sz="2000" b="1" dirty="0" smtClean="0">
                <a:solidFill>
                  <a:srgbClr val="000000"/>
                </a:solidFill>
              </a:endParaRPr>
            </a:p>
            <a:p>
              <a:pPr marL="342900">
                <a:spcBef>
                  <a:spcPct val="20000"/>
                </a:spcBef>
              </a:pPr>
              <a:endParaRPr lang="en-US" sz="900" b="1" dirty="0" smtClean="0">
                <a:solidFill>
                  <a:srgbClr val="00539D"/>
                </a:solidFill>
              </a:endParaRPr>
            </a:p>
            <a:p>
              <a:pPr marL="342900">
                <a:spcBef>
                  <a:spcPct val="20000"/>
                </a:spcBef>
              </a:pPr>
              <a:endParaRPr lang="en-US" sz="900" b="1" dirty="0" smtClean="0">
                <a:solidFill>
                  <a:srgbClr val="00539D"/>
                </a:solidFill>
              </a:endParaRPr>
            </a:p>
            <a:p>
              <a:pPr marL="342900" algn="l">
                <a:spcBef>
                  <a:spcPct val="20000"/>
                </a:spcBef>
              </a:pPr>
              <a:r>
                <a:rPr lang="en-US" sz="2000" b="1" dirty="0" smtClean="0">
                  <a:solidFill>
                    <a:srgbClr val="000000"/>
                  </a:solidFill>
                </a:rPr>
                <a:t>7th </a:t>
              </a:r>
              <a:r>
                <a:rPr lang="en-US" sz="2000" b="1" dirty="0">
                  <a:solidFill>
                    <a:srgbClr val="000000"/>
                  </a:solidFill>
                </a:rPr>
                <a:t>graders on community service.</a:t>
              </a:r>
            </a:p>
          </p:txBody>
        </p:sp>
      </p:grpSp>
      <p:pic>
        <p:nvPicPr>
          <p:cNvPr id="81940" name="Picture 20" descr="RealWorldExampl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684213"/>
            <a:ext cx="3667125" cy="563562"/>
          </a:xfrm>
          <a:prstGeom prst="rect">
            <a:avLst/>
          </a:prstGeom>
          <a:noFill/>
        </p:spPr>
      </p:pic>
      <p:sp>
        <p:nvSpPr>
          <p:cNvPr id="13" name="Action Button: Forward or Next 12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Back or Previous 13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55" name="Picture 11" descr="LH_2-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721769" y="1498499"/>
            <a:ext cx="4405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Think: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4267200" y="636588"/>
            <a:ext cx="3352800" cy="1268412"/>
            <a:chOff x="4267200" y="751682"/>
            <a:chExt cx="3352800" cy="1268412"/>
          </a:xfrm>
        </p:grpSpPr>
        <p:sp>
          <p:nvSpPr>
            <p:cNvPr id="14" name="Cloud Callout 13"/>
            <p:cNvSpPr/>
            <p:nvPr/>
          </p:nvSpPr>
          <p:spPr>
            <a:xfrm>
              <a:off x="4267200" y="751682"/>
              <a:ext cx="3276600" cy="1268412"/>
            </a:xfrm>
            <a:prstGeom prst="cloudCallout">
              <a:avLst>
                <a:gd name="adj1" fmla="val -73074"/>
                <a:gd name="adj2" fmla="val 40246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29200" y="1056482"/>
              <a:ext cx="2590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1</a:t>
              </a:r>
              <a:r>
                <a:rPr lang="en-US" dirty="0" smtClean="0"/>
                <a:t>1/5</a:t>
              </a:r>
              <a:r>
                <a:rPr lang="en-US" sz="2800" dirty="0" smtClean="0"/>
                <a:t> of 250</a:t>
              </a:r>
              <a:endParaRPr lang="en-US" sz="2800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553200" y="25908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Change 1</a:t>
            </a:r>
            <a:r>
              <a:rPr lang="en-US" sz="1400" dirty="0" smtClean="0"/>
              <a:t>1/5</a:t>
            </a:r>
            <a:r>
              <a:rPr lang="en-US" dirty="0" smtClean="0"/>
              <a:t> and 250 to mixed numbers.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362200" y="2590800"/>
            <a:ext cx="1843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250 </a:t>
            </a:r>
            <a:r>
              <a:rPr lang="en-US" sz="2000" dirty="0" smtClean="0"/>
              <a:t>= </a:t>
            </a:r>
            <a:r>
              <a:rPr lang="en-US" sz="3200" u="sng" dirty="0" smtClean="0"/>
              <a:t>250</a:t>
            </a:r>
          </a:p>
          <a:p>
            <a:r>
              <a:rPr lang="en-US" sz="3200" dirty="0" smtClean="0"/>
              <a:t>		   1 </a:t>
            </a:r>
            <a:endParaRPr lang="en-US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4038600" y="4306669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Set up the equation. Look to cross cancel. In this problem 5 is the GCF of itself &amp; 250.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933450" y="762000"/>
            <a:ext cx="3105150" cy="736499"/>
            <a:chOff x="933450" y="762000"/>
            <a:chExt cx="3271838" cy="804862"/>
          </a:xfrm>
        </p:grpSpPr>
        <p:pic>
          <p:nvPicPr>
            <p:cNvPr id="82956" name="Picture 12" descr="m3_2_3a"/>
            <p:cNvPicPr>
              <a:picLocks noChangeAspect="1" noChangeArrowheads="1"/>
            </p:cNvPicPr>
            <p:nvPr/>
          </p:nvPicPr>
          <p:blipFill>
            <a:blip r:embed="rId5"/>
            <a:srcRect t="50517" b="24519"/>
            <a:stretch>
              <a:fillRect/>
            </a:stretch>
          </p:blipFill>
          <p:spPr bwMode="auto">
            <a:xfrm>
              <a:off x="933450" y="762000"/>
              <a:ext cx="3271838" cy="804862"/>
            </a:xfrm>
            <a:prstGeom prst="rect">
              <a:avLst/>
            </a:prstGeom>
            <a:noFill/>
          </p:spPr>
        </p:pic>
        <p:sp>
          <p:nvSpPr>
            <p:cNvPr id="27" name="Rectangle 26"/>
            <p:cNvSpPr/>
            <p:nvPr/>
          </p:nvSpPr>
          <p:spPr>
            <a:xfrm>
              <a:off x="2362200" y="762000"/>
              <a:ext cx="1843088" cy="8048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 rot="10800000">
            <a:off x="2743200" y="1295397"/>
            <a:ext cx="1295400" cy="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533400" y="2590800"/>
            <a:ext cx="1447800" cy="1415772"/>
            <a:chOff x="533400" y="2590800"/>
            <a:chExt cx="1447800" cy="1415772"/>
          </a:xfrm>
        </p:grpSpPr>
        <p:sp>
          <p:nvSpPr>
            <p:cNvPr id="19" name="TextBox 18"/>
            <p:cNvSpPr txBox="1"/>
            <p:nvPr/>
          </p:nvSpPr>
          <p:spPr>
            <a:xfrm>
              <a:off x="1581150" y="2590800"/>
              <a:ext cx="40005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u="sng" dirty="0" smtClean="0"/>
                <a:t>6</a:t>
              </a:r>
            </a:p>
            <a:p>
              <a:r>
                <a:rPr lang="en-US" sz="3200" dirty="0" smtClean="0"/>
                <a:t>5 </a:t>
              </a:r>
              <a:endParaRPr lang="en-US" sz="3200" dirty="0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33400" y="2590800"/>
              <a:ext cx="723900" cy="1415772"/>
              <a:chOff x="819150" y="2590800"/>
              <a:chExt cx="723900" cy="1415772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1143000" y="2590800"/>
                <a:ext cx="40005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u="sng" dirty="0" smtClean="0"/>
                  <a:t>1</a:t>
                </a:r>
              </a:p>
              <a:p>
                <a:r>
                  <a:rPr lang="en-US" sz="3200" dirty="0" smtClean="0"/>
                  <a:t>5 </a:t>
                </a:r>
                <a:endParaRPr lang="en-US" sz="3200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819150" y="2590800"/>
                <a:ext cx="400050" cy="14157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 smtClean="0"/>
                  <a:t>1</a:t>
                </a:r>
                <a:r>
                  <a:rPr lang="en-US" sz="3200" dirty="0" smtClean="0"/>
                  <a:t> </a:t>
                </a:r>
                <a:endParaRPr lang="en-US" sz="3200" dirty="0"/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176129" y="2768024"/>
              <a:ext cx="43815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/>
                <a:t>=</a:t>
              </a:r>
              <a:endParaRPr lang="en-US" dirty="0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1581149" y="2057400"/>
            <a:ext cx="6944416" cy="1014159"/>
            <a:chOff x="1295400" y="2197652"/>
            <a:chExt cx="7230165" cy="1014159"/>
          </a:xfrm>
        </p:grpSpPr>
        <p:sp>
          <p:nvSpPr>
            <p:cNvPr id="45" name="Freeform 44"/>
            <p:cNvSpPr/>
            <p:nvPr/>
          </p:nvSpPr>
          <p:spPr>
            <a:xfrm>
              <a:off x="1295400" y="2387600"/>
              <a:ext cx="6232202" cy="508000"/>
            </a:xfrm>
            <a:custGeom>
              <a:avLst/>
              <a:gdLst>
                <a:gd name="connsiteX0" fmla="*/ 6232202 w 6232202"/>
                <a:gd name="connsiteY0" fmla="*/ 298174 h 508000"/>
                <a:gd name="connsiteX1" fmla="*/ 4851768 w 6232202"/>
                <a:gd name="connsiteY1" fmla="*/ 110435 h 508000"/>
                <a:gd name="connsiteX2" fmla="*/ 787768 w 6232202"/>
                <a:gd name="connsiteY2" fmla="*/ 66261 h 508000"/>
                <a:gd name="connsiteX3" fmla="*/ 125159 w 6232202"/>
                <a:gd name="connsiteY3" fmla="*/ 50800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2202" h="508000">
                  <a:moveTo>
                    <a:pt x="6232202" y="298174"/>
                  </a:moveTo>
                  <a:cubicBezTo>
                    <a:pt x="5995688" y="223630"/>
                    <a:pt x="5759174" y="149087"/>
                    <a:pt x="4851768" y="110435"/>
                  </a:cubicBezTo>
                  <a:cubicBezTo>
                    <a:pt x="3944362" y="71783"/>
                    <a:pt x="1575536" y="0"/>
                    <a:pt x="787768" y="66261"/>
                  </a:cubicBezTo>
                  <a:cubicBezTo>
                    <a:pt x="0" y="132522"/>
                    <a:pt x="62579" y="320261"/>
                    <a:pt x="125159" y="508000"/>
                  </a:cubicBezTo>
                </a:path>
              </a:pathLst>
            </a:custGeom>
            <a:ln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4130261" y="2197652"/>
              <a:ext cx="4395304" cy="1014159"/>
            </a:xfrm>
            <a:custGeom>
              <a:avLst/>
              <a:gdLst>
                <a:gd name="connsiteX0" fmla="*/ 4251739 w 4395304"/>
                <a:gd name="connsiteY0" fmla="*/ 485913 h 1014159"/>
                <a:gd name="connsiteX1" fmla="*/ 4041913 w 4395304"/>
                <a:gd name="connsiteY1" fmla="*/ 154609 h 1014159"/>
                <a:gd name="connsiteX2" fmla="*/ 2131391 w 4395304"/>
                <a:gd name="connsiteY2" fmla="*/ 121478 h 1014159"/>
                <a:gd name="connsiteX3" fmla="*/ 927652 w 4395304"/>
                <a:gd name="connsiteY3" fmla="*/ 883478 h 1014159"/>
                <a:gd name="connsiteX4" fmla="*/ 0 w 4395304"/>
                <a:gd name="connsiteY4" fmla="*/ 905565 h 1014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95304" h="1014159">
                  <a:moveTo>
                    <a:pt x="4251739" y="485913"/>
                  </a:moveTo>
                  <a:cubicBezTo>
                    <a:pt x="4323521" y="350630"/>
                    <a:pt x="4395304" y="215348"/>
                    <a:pt x="4041913" y="154609"/>
                  </a:cubicBezTo>
                  <a:cubicBezTo>
                    <a:pt x="3688522" y="93870"/>
                    <a:pt x="2650434" y="0"/>
                    <a:pt x="2131391" y="121478"/>
                  </a:cubicBezTo>
                  <a:cubicBezTo>
                    <a:pt x="1612348" y="242956"/>
                    <a:pt x="1282884" y="752797"/>
                    <a:pt x="927652" y="883478"/>
                  </a:cubicBezTo>
                  <a:cubicBezTo>
                    <a:pt x="572420" y="1014159"/>
                    <a:pt x="0" y="905565"/>
                    <a:pt x="0" y="905565"/>
                  </a:cubicBezTo>
                </a:path>
              </a:pathLst>
            </a:custGeom>
            <a:ln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85800" y="4027557"/>
            <a:ext cx="2035968" cy="1077843"/>
            <a:chOff x="685800" y="3798957"/>
            <a:chExt cx="2035968" cy="1077843"/>
          </a:xfrm>
        </p:grpSpPr>
        <p:sp>
          <p:nvSpPr>
            <p:cNvPr id="48" name="TextBox 47"/>
            <p:cNvSpPr txBox="1"/>
            <p:nvPr/>
          </p:nvSpPr>
          <p:spPr>
            <a:xfrm>
              <a:off x="685800" y="3799582"/>
              <a:ext cx="40005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u="sng" dirty="0" smtClean="0"/>
                <a:t>6</a:t>
              </a:r>
            </a:p>
            <a:p>
              <a:r>
                <a:rPr lang="en-US" sz="3200" dirty="0" smtClean="0"/>
                <a:t>5 </a:t>
              </a:r>
              <a:endParaRPr lang="en-US" sz="32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581149" y="3798957"/>
              <a:ext cx="114061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u="sng" dirty="0" smtClean="0"/>
                <a:t>250</a:t>
              </a:r>
            </a:p>
            <a:p>
              <a:r>
                <a:rPr lang="en-US" sz="3200" dirty="0" smtClean="0"/>
                <a:t>   1</a:t>
              </a:r>
              <a:endParaRPr lang="en-US" sz="32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176129" y="3987224"/>
              <a:ext cx="43815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Wingdings"/>
                  <a:ea typeface="Wingdings"/>
                  <a:cs typeface="Wingdings"/>
                </a:rPr>
                <a:t></a:t>
              </a:r>
              <a:endParaRPr lang="en-US" dirty="0"/>
            </a:p>
          </p:txBody>
        </p:sp>
      </p:grpSp>
      <p:sp>
        <p:nvSpPr>
          <p:cNvPr id="60" name="Freeform 59"/>
          <p:cNvSpPr/>
          <p:nvPr/>
        </p:nvSpPr>
        <p:spPr>
          <a:xfrm>
            <a:off x="596348" y="4178484"/>
            <a:ext cx="7104638" cy="854029"/>
          </a:xfrm>
          <a:custGeom>
            <a:avLst/>
            <a:gdLst>
              <a:gd name="connsiteX0" fmla="*/ 0 w 7104638"/>
              <a:gd name="connsiteY0" fmla="*/ 854029 h 854029"/>
              <a:gd name="connsiteX1" fmla="*/ 1965739 w 7104638"/>
              <a:gd name="connsiteY1" fmla="*/ 136203 h 854029"/>
              <a:gd name="connsiteX2" fmla="*/ 6305826 w 7104638"/>
              <a:gd name="connsiteY2" fmla="*/ 36812 h 854029"/>
              <a:gd name="connsiteX3" fmla="*/ 6758609 w 7104638"/>
              <a:gd name="connsiteY3" fmla="*/ 213507 h 854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4638" h="854029">
                <a:moveTo>
                  <a:pt x="0" y="854029"/>
                </a:moveTo>
                <a:cubicBezTo>
                  <a:pt x="457384" y="563217"/>
                  <a:pt x="914768" y="272406"/>
                  <a:pt x="1965739" y="136203"/>
                </a:cubicBezTo>
                <a:cubicBezTo>
                  <a:pt x="3016710" y="0"/>
                  <a:pt x="5507014" y="23928"/>
                  <a:pt x="6305826" y="36812"/>
                </a:cubicBezTo>
                <a:cubicBezTo>
                  <a:pt x="7104638" y="49696"/>
                  <a:pt x="6758609" y="213507"/>
                  <a:pt x="6758609" y="213507"/>
                </a:cubicBezTo>
              </a:path>
            </a:pathLst>
          </a:custGeom>
          <a:ln>
            <a:head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" name="Group 73"/>
          <p:cNvGrpSpPr/>
          <p:nvPr/>
        </p:nvGrpSpPr>
        <p:grpSpPr>
          <a:xfrm>
            <a:off x="152400" y="3768060"/>
            <a:ext cx="2743200" cy="2099340"/>
            <a:chOff x="152400" y="3768060"/>
            <a:chExt cx="2743200" cy="2099340"/>
          </a:xfrm>
        </p:grpSpPr>
        <p:sp>
          <p:nvSpPr>
            <p:cNvPr id="61" name="TextBox 60"/>
            <p:cNvSpPr txBox="1"/>
            <p:nvPr/>
          </p:nvSpPr>
          <p:spPr>
            <a:xfrm>
              <a:off x="152400" y="4790182"/>
              <a:ext cx="6096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/>
                <a:t>1</a:t>
              </a:r>
            </a:p>
            <a:p>
              <a:pPr algn="ctr"/>
              <a:endParaRPr lang="en-US" sz="32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286000" y="3768060"/>
              <a:ext cx="6096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/>
                <a:t>50</a:t>
              </a:r>
            </a:p>
            <a:p>
              <a:pPr algn="ctr"/>
              <a:endParaRPr lang="en-US" sz="3200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143000" y="5351295"/>
            <a:ext cx="2286000" cy="1582905"/>
            <a:chOff x="1143000" y="5351295"/>
            <a:chExt cx="2286000" cy="1582905"/>
          </a:xfrm>
        </p:grpSpPr>
        <p:sp>
          <p:nvSpPr>
            <p:cNvPr id="63" name="TextBox 62"/>
            <p:cNvSpPr txBox="1"/>
            <p:nvPr/>
          </p:nvSpPr>
          <p:spPr>
            <a:xfrm>
              <a:off x="1143000" y="5364540"/>
              <a:ext cx="75544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u="sng" dirty="0" smtClean="0"/>
                <a:t>6</a:t>
              </a:r>
            </a:p>
            <a:p>
              <a:r>
                <a:rPr lang="en-US" sz="4800" dirty="0" smtClean="0"/>
                <a:t>1</a:t>
              </a:r>
              <a:endParaRPr lang="en-US" sz="4800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063959" y="5351295"/>
              <a:ext cx="121264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u="sng" dirty="0" smtClean="0"/>
                <a:t>50</a:t>
              </a:r>
            </a:p>
            <a:p>
              <a:r>
                <a:rPr lang="en-US" sz="4800" dirty="0" smtClean="0"/>
                <a:t> 1</a:t>
              </a:r>
              <a:endParaRPr lang="en-US" sz="48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695450" y="5846564"/>
              <a:ext cx="43815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Wingdings"/>
                  <a:ea typeface="Wingdings"/>
                  <a:cs typeface="Wingdings"/>
                </a:rPr>
                <a:t>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990850" y="5876955"/>
              <a:ext cx="43815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+mj-lt"/>
                  <a:ea typeface="Wingdings"/>
                  <a:cs typeface="Wingdings"/>
                </a:rPr>
                <a:t>=</a:t>
              </a:r>
              <a:endParaRPr lang="en-US" dirty="0">
                <a:latin typeface="+mj-lt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3429000" y="5568077"/>
            <a:ext cx="13546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300</a:t>
            </a:r>
            <a:endParaRPr lang="en-US" sz="6000" dirty="0"/>
          </a:p>
        </p:txBody>
      </p:sp>
      <p:sp>
        <p:nvSpPr>
          <p:cNvPr id="68" name="TextBox 67"/>
          <p:cNvSpPr txBox="1"/>
          <p:nvPr/>
        </p:nvSpPr>
        <p:spPr>
          <a:xfrm>
            <a:off x="6408163" y="5351295"/>
            <a:ext cx="21174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Bell MT"/>
                <a:cs typeface="Bell MT"/>
              </a:rPr>
              <a:t>Solve</a:t>
            </a:r>
            <a:endParaRPr lang="en-US" sz="5400" dirty="0">
              <a:latin typeface="Bell MT"/>
              <a:cs typeface="Bell MT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rot="10800000" flipV="1">
            <a:off x="5029201" y="5876954"/>
            <a:ext cx="1378963" cy="2190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20" grpId="0"/>
      <p:bldP spid="25" grpId="0"/>
      <p:bldP spid="60" grpId="0" animBg="1"/>
      <p:bldP spid="67" grpId="0"/>
      <p:bldP spid="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2506663" y="752475"/>
            <a:ext cx="5037137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l">
              <a:spcBef>
                <a:spcPct val="20000"/>
              </a:spcBef>
            </a:pPr>
            <a:r>
              <a:rPr lang="en-US" b="1"/>
              <a:t>Use Dimensional Analysis</a:t>
            </a:r>
          </a:p>
        </p:txBody>
      </p:sp>
      <p:pic>
        <p:nvPicPr>
          <p:cNvPr id="84999" name="Picture 7" descr="Example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85003" name="Picture 11" descr="LH_2-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876300" y="1295400"/>
            <a:ext cx="8039100" cy="2146300"/>
            <a:chOff x="552" y="816"/>
            <a:chExt cx="5064" cy="1352"/>
          </a:xfrm>
        </p:grpSpPr>
        <p:pic>
          <p:nvPicPr>
            <p:cNvPr id="85005" name="Picture 13" descr="M3_55"/>
            <p:cNvPicPr>
              <a:picLocks noChangeAspect="1" noChangeArrowheads="1"/>
            </p:cNvPicPr>
            <p:nvPr/>
          </p:nvPicPr>
          <p:blipFill>
            <a:blip r:embed="rId6"/>
            <a:srcRect t="32484" r="88335" b="32486"/>
            <a:stretch>
              <a:fillRect/>
            </a:stretch>
          </p:blipFill>
          <p:spPr bwMode="auto">
            <a:xfrm>
              <a:off x="3024" y="816"/>
              <a:ext cx="393" cy="537"/>
            </a:xfrm>
            <a:prstGeom prst="rect">
              <a:avLst/>
            </a:prstGeom>
            <a:noFill/>
          </p:spPr>
        </p:pic>
        <p:sp>
          <p:nvSpPr>
            <p:cNvPr id="84996" name="Rectangle 4"/>
            <p:cNvSpPr>
              <a:spLocks noChangeArrowheads="1"/>
            </p:cNvSpPr>
            <p:nvPr/>
          </p:nvSpPr>
          <p:spPr bwMode="auto">
            <a:xfrm>
              <a:off x="552" y="947"/>
              <a:ext cx="5064" cy="1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b="1" dirty="0"/>
                <a:t>WATER USE</a:t>
              </a:r>
              <a:r>
                <a:rPr lang="en-US" dirty="0">
                  <a:solidFill>
                    <a:schemeClr val="tx1"/>
                  </a:solidFill>
                </a:rPr>
                <a:t>  </a:t>
              </a:r>
              <a:r>
                <a:rPr lang="en-US" b="1" dirty="0">
                  <a:solidFill>
                    <a:srgbClr val="00539D"/>
                  </a:solidFill>
                </a:rPr>
                <a:t>Low–flow showerheads </a:t>
              </a:r>
              <a:r>
                <a:rPr lang="en-US" b="1" dirty="0" smtClean="0">
                  <a:solidFill>
                    <a:srgbClr val="00539D"/>
                  </a:solidFill>
                </a:rPr>
                <a:t>use           </a:t>
              </a:r>
              <a:r>
                <a:rPr lang="en-US" b="1" dirty="0">
                  <a:solidFill>
                    <a:srgbClr val="00539D"/>
                  </a:solidFill>
                </a:rPr>
                <a:t>gallons</a:t>
              </a: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b="1" dirty="0">
                  <a:solidFill>
                    <a:srgbClr val="00539D"/>
                  </a:solidFill>
                </a:rPr>
                <a:t>of water per minute. If family members shower a total</a:t>
              </a: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b="1" dirty="0">
                  <a:solidFill>
                    <a:srgbClr val="00539D"/>
                  </a:solidFill>
                </a:rPr>
                <a:t>of       hours per week, how much water does the</a:t>
              </a: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b="1" dirty="0">
                  <a:solidFill>
                    <a:srgbClr val="00539D"/>
                  </a:solidFill>
                </a:rPr>
                <a:t>family use for showers each week? </a:t>
              </a:r>
              <a:endParaRPr lang="en-US" i="1" dirty="0">
                <a:solidFill>
                  <a:srgbClr val="00539D"/>
                </a:solidFill>
              </a:endParaRPr>
            </a:p>
          </p:txBody>
        </p:sp>
        <p:pic>
          <p:nvPicPr>
            <p:cNvPr id="85006" name="Picture 14" descr="M3_55"/>
            <p:cNvPicPr>
              <a:picLocks noChangeAspect="1" noChangeArrowheads="1"/>
            </p:cNvPicPr>
            <p:nvPr/>
          </p:nvPicPr>
          <p:blipFill>
            <a:blip r:embed="rId6"/>
            <a:srcRect t="67319" r="89403"/>
            <a:stretch>
              <a:fillRect/>
            </a:stretch>
          </p:blipFill>
          <p:spPr bwMode="auto">
            <a:xfrm>
              <a:off x="817" y="1524"/>
              <a:ext cx="357" cy="501"/>
            </a:xfrm>
            <a:prstGeom prst="rect">
              <a:avLst/>
            </a:prstGeom>
            <a:noFill/>
          </p:spPr>
        </p:pic>
      </p:grpSp>
      <p:sp>
        <p:nvSpPr>
          <p:cNvPr id="85009" name="Text Box 17"/>
          <p:cNvSpPr txBox="1">
            <a:spLocks noChangeArrowheads="1"/>
          </p:cNvSpPr>
          <p:nvPr/>
        </p:nvSpPr>
        <p:spPr bwMode="auto">
          <a:xfrm>
            <a:off x="533400" y="3746500"/>
            <a:ext cx="8382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1828800" indent="-1485900" algn="l">
              <a:spcBef>
                <a:spcPct val="20000"/>
              </a:spcBef>
            </a:pPr>
            <a:r>
              <a:rPr lang="en-US" b="1"/>
              <a:t>Words</a:t>
            </a:r>
            <a:r>
              <a:rPr lang="en-US">
                <a:solidFill>
                  <a:srgbClr val="000000"/>
                </a:solidFill>
              </a:rPr>
              <a:t>	</a:t>
            </a:r>
            <a:r>
              <a:rPr lang="en-US">
                <a:solidFill>
                  <a:schemeClr val="tx1"/>
                </a:solidFill>
              </a:rPr>
              <a:t>Water used equals the time multiplied by the water flow rate.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5010" name="Text Box 18"/>
          <p:cNvSpPr txBox="1">
            <a:spLocks noChangeArrowheads="1"/>
          </p:cNvSpPr>
          <p:nvPr/>
        </p:nvSpPr>
        <p:spPr bwMode="auto">
          <a:xfrm>
            <a:off x="533400" y="4591050"/>
            <a:ext cx="8172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b="1" dirty="0" smtClean="0"/>
              <a:t>Variable    </a:t>
            </a:r>
            <a:r>
              <a:rPr lang="en-US" dirty="0" smtClean="0">
                <a:solidFill>
                  <a:srgbClr val="000000"/>
                </a:solidFill>
              </a:rPr>
              <a:t>	</a:t>
            </a:r>
            <a:r>
              <a:rPr lang="en-US" dirty="0">
                <a:solidFill>
                  <a:srgbClr val="000000"/>
                </a:solidFill>
              </a:rPr>
              <a:t>Let </a:t>
            </a:r>
            <a:r>
              <a:rPr lang="en-US" i="1" dirty="0" err="1">
                <a:solidFill>
                  <a:srgbClr val="000000"/>
                </a:solidFill>
              </a:rPr>
              <a:t>w</a:t>
            </a:r>
            <a:r>
              <a:rPr lang="en-US" dirty="0">
                <a:solidFill>
                  <a:srgbClr val="000000"/>
                </a:solidFill>
              </a:rPr>
              <a:t> represent the gallons of water used.</a:t>
            </a:r>
          </a:p>
        </p:txBody>
      </p:sp>
      <p:sp>
        <p:nvSpPr>
          <p:cNvPr id="85011" name="Text Box 19"/>
          <p:cNvSpPr txBox="1">
            <a:spLocks noChangeArrowheads="1"/>
          </p:cNvSpPr>
          <p:nvPr/>
        </p:nvSpPr>
        <p:spPr bwMode="auto">
          <a:xfrm>
            <a:off x="533400" y="5522913"/>
            <a:ext cx="35750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algn="l">
              <a:spcBef>
                <a:spcPct val="20000"/>
              </a:spcBef>
            </a:pPr>
            <a:r>
              <a:rPr lang="en-US" b="1"/>
              <a:t>Equation</a:t>
            </a:r>
            <a:r>
              <a:rPr lang="en-US">
                <a:solidFill>
                  <a:srgbClr val="000000"/>
                </a:solidFill>
              </a:rPr>
              <a:t>	</a:t>
            </a:r>
            <a:endParaRPr lang="en-US">
              <a:solidFill>
                <a:srgbClr val="000000"/>
              </a:solidFill>
              <a:ea typeface="Arial" pitchFamily="-112" charset="0"/>
              <a:cs typeface="Arial" pitchFamily="-112" charset="0"/>
            </a:endParaRPr>
          </a:p>
        </p:txBody>
      </p:sp>
      <p:sp>
        <p:nvSpPr>
          <p:cNvPr id="85012" name="AutoShape 20"/>
          <p:cNvSpPr>
            <a:spLocks noChangeArrowheads="1"/>
          </p:cNvSpPr>
          <p:nvPr/>
        </p:nvSpPr>
        <p:spPr bwMode="auto">
          <a:xfrm>
            <a:off x="990600" y="4267200"/>
            <a:ext cx="838200" cy="304800"/>
          </a:xfrm>
          <a:prstGeom prst="flowChartMerge">
            <a:avLst/>
          </a:prstGeom>
          <a:solidFill>
            <a:srgbClr val="E01B2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013" name="AutoShape 21"/>
          <p:cNvSpPr>
            <a:spLocks noChangeArrowheads="1"/>
          </p:cNvSpPr>
          <p:nvPr/>
        </p:nvSpPr>
        <p:spPr bwMode="auto">
          <a:xfrm>
            <a:off x="990600" y="5181600"/>
            <a:ext cx="838200" cy="304800"/>
          </a:xfrm>
          <a:prstGeom prst="flowChartMerge">
            <a:avLst/>
          </a:prstGeom>
          <a:solidFill>
            <a:srgbClr val="E01B2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2419350" y="5329238"/>
            <a:ext cx="5348288" cy="890587"/>
            <a:chOff x="1524" y="3357"/>
            <a:chExt cx="3369" cy="561"/>
          </a:xfrm>
        </p:grpSpPr>
        <p:pic>
          <p:nvPicPr>
            <p:cNvPr id="85004" name="Picture 12" descr="M3_55"/>
            <p:cNvPicPr>
              <a:picLocks noChangeAspect="1" noChangeArrowheads="1"/>
            </p:cNvPicPr>
            <p:nvPr/>
          </p:nvPicPr>
          <p:blipFill>
            <a:blip r:embed="rId6"/>
            <a:srcRect b="63405"/>
            <a:stretch>
              <a:fillRect/>
            </a:stretch>
          </p:blipFill>
          <p:spPr bwMode="auto">
            <a:xfrm>
              <a:off x="1524" y="3357"/>
              <a:ext cx="3369" cy="561"/>
            </a:xfrm>
            <a:prstGeom prst="rect">
              <a:avLst/>
            </a:prstGeom>
            <a:noFill/>
          </p:spPr>
        </p:pic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2865" y="3357"/>
              <a:ext cx="359" cy="561"/>
              <a:chOff x="3162" y="4224"/>
              <a:chExt cx="359" cy="561"/>
            </a:xfrm>
          </p:grpSpPr>
          <p:pic>
            <p:nvPicPr>
              <p:cNvPr id="85018" name="Picture 26" descr="M3_55"/>
              <p:cNvPicPr>
                <a:picLocks noChangeAspect="1" noChangeArrowheads="1"/>
              </p:cNvPicPr>
              <p:nvPr/>
            </p:nvPicPr>
            <p:blipFill>
              <a:blip r:embed="rId6"/>
              <a:srcRect l="39716" r="49629" b="63405"/>
              <a:stretch>
                <a:fillRect/>
              </a:stretch>
            </p:blipFill>
            <p:spPr bwMode="auto">
              <a:xfrm>
                <a:off x="3162" y="4224"/>
                <a:ext cx="359" cy="561"/>
              </a:xfrm>
              <a:prstGeom prst="rect">
                <a:avLst/>
              </a:prstGeom>
              <a:noFill/>
            </p:spPr>
          </p:pic>
          <p:pic>
            <p:nvPicPr>
              <p:cNvPr id="85019" name="Picture 27" descr="M3_55"/>
              <p:cNvPicPr>
                <a:picLocks noChangeAspect="1" noChangeArrowheads="1"/>
              </p:cNvPicPr>
              <p:nvPr/>
            </p:nvPicPr>
            <p:blipFill>
              <a:blip r:embed="rId6"/>
              <a:srcRect l="42386" t="20744" r="51291" b="63795"/>
              <a:stretch>
                <a:fillRect/>
              </a:stretch>
            </p:blipFill>
            <p:spPr bwMode="auto">
              <a:xfrm>
                <a:off x="3297" y="4542"/>
                <a:ext cx="213" cy="237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85021" name="Picture 29" descr="EXAMPLEhea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23" name="Action Button: Forward or Next 22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ction Button: Back or Previous 23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84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5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5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5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5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5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autoUpdateAnimBg="0"/>
      <p:bldP spid="85009" grpId="0" build="p" autoUpdateAnimBg="0"/>
      <p:bldP spid="85010" grpId="0" build="p" autoUpdateAnimBg="0" advAuto="0"/>
      <p:bldP spid="85011" grpId="0" build="p" autoUpdateAnimBg="0" advAuto="0"/>
      <p:bldP spid="85012" grpId="0" animBg="1"/>
      <p:bldP spid="850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6019800" y="4806950"/>
            <a:ext cx="3124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dirty="0" smtClean="0">
                <a:solidFill>
                  <a:srgbClr val="000000"/>
                </a:solidFill>
              </a:rPr>
              <a:t>Cross cancel by dividing </a:t>
            </a:r>
            <a:r>
              <a:rPr lang="en-US" dirty="0">
                <a:solidFill>
                  <a:srgbClr val="000000"/>
                </a:solidFill>
              </a:rPr>
              <a:t>by common factors and units.</a:t>
            </a:r>
          </a:p>
        </p:txBody>
      </p:sp>
      <p:pic>
        <p:nvPicPr>
          <p:cNvPr id="86023" name="Picture 7" descr="Example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86027" name="Picture 11" descr="LH_2-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86031" name="Picture 15" descr="M3_56"/>
          <p:cNvPicPr>
            <a:picLocks noChangeAspect="1" noChangeArrowheads="1"/>
          </p:cNvPicPr>
          <p:nvPr/>
        </p:nvPicPr>
        <p:blipFill>
          <a:blip r:embed="rId6"/>
          <a:srcRect t="84926" r="77112"/>
          <a:stretch>
            <a:fillRect/>
          </a:stretch>
        </p:blipFill>
        <p:spPr bwMode="auto">
          <a:xfrm>
            <a:off x="914400" y="6072187"/>
            <a:ext cx="2190750" cy="481013"/>
          </a:xfrm>
          <a:prstGeom prst="rect">
            <a:avLst/>
          </a:prstGeom>
          <a:noFill/>
        </p:spPr>
      </p:pic>
      <p:pic>
        <p:nvPicPr>
          <p:cNvPr id="86034" name="Picture 18" descr="M3_56"/>
          <p:cNvPicPr>
            <a:picLocks noChangeAspect="1" noChangeArrowheads="1"/>
          </p:cNvPicPr>
          <p:nvPr/>
        </p:nvPicPr>
        <p:blipFill>
          <a:blip r:embed="rId6"/>
          <a:srcRect l="47569" r="18793" b="74776"/>
          <a:stretch>
            <a:fillRect/>
          </a:stretch>
        </p:blipFill>
        <p:spPr bwMode="auto">
          <a:xfrm>
            <a:off x="5400675" y="1328738"/>
            <a:ext cx="3219450" cy="804862"/>
          </a:xfrm>
          <a:prstGeom prst="rect">
            <a:avLst/>
          </a:prstGeom>
          <a:noFill/>
        </p:spPr>
      </p:pic>
      <p:pic>
        <p:nvPicPr>
          <p:cNvPr id="86036" name="Picture 20" descr="M3_56"/>
          <p:cNvPicPr>
            <a:picLocks noChangeAspect="1" noChangeArrowheads="1"/>
          </p:cNvPicPr>
          <p:nvPr/>
        </p:nvPicPr>
        <p:blipFill>
          <a:blip r:embed="rId7"/>
          <a:srcRect t="16644" r="58949" b="65390"/>
          <a:stretch>
            <a:fillRect/>
          </a:stretch>
        </p:blipFill>
        <p:spPr bwMode="auto">
          <a:xfrm>
            <a:off x="877888" y="2870200"/>
            <a:ext cx="3929063" cy="863600"/>
          </a:xfrm>
          <a:prstGeom prst="rect">
            <a:avLst/>
          </a:prstGeom>
          <a:noFill/>
        </p:spPr>
      </p:pic>
      <p:pic>
        <p:nvPicPr>
          <p:cNvPr id="86039" name="Picture 23" descr="M3_56"/>
          <p:cNvPicPr>
            <a:picLocks noChangeAspect="1" noChangeArrowheads="1"/>
          </p:cNvPicPr>
          <p:nvPr/>
        </p:nvPicPr>
        <p:blipFill>
          <a:blip r:embed="rId7"/>
          <a:srcRect t="34479" r="54138" b="42206"/>
          <a:stretch>
            <a:fillRect/>
          </a:stretch>
        </p:blipFill>
        <p:spPr bwMode="auto">
          <a:xfrm>
            <a:off x="933450" y="4594225"/>
            <a:ext cx="4389438" cy="1120775"/>
          </a:xfrm>
          <a:prstGeom prst="rect">
            <a:avLst/>
          </a:prstGeom>
          <a:noFill/>
        </p:spPr>
      </p:pic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933450" y="1328738"/>
            <a:ext cx="3990975" cy="895350"/>
            <a:chOff x="588" y="837"/>
            <a:chExt cx="2514" cy="564"/>
          </a:xfrm>
        </p:grpSpPr>
        <p:pic>
          <p:nvPicPr>
            <p:cNvPr id="86028" name="Picture 12" descr="M3_56"/>
            <p:cNvPicPr>
              <a:picLocks noChangeAspect="1" noChangeArrowheads="1"/>
            </p:cNvPicPr>
            <p:nvPr/>
          </p:nvPicPr>
          <p:blipFill>
            <a:blip r:embed="rId6"/>
            <a:srcRect r="77907" b="74776"/>
            <a:stretch>
              <a:fillRect/>
            </a:stretch>
          </p:blipFill>
          <p:spPr bwMode="auto">
            <a:xfrm>
              <a:off x="588" y="837"/>
              <a:ext cx="1332" cy="507"/>
            </a:xfrm>
            <a:prstGeom prst="rect">
              <a:avLst/>
            </a:prstGeom>
            <a:noFill/>
          </p:spPr>
        </p:pic>
        <p:grpSp>
          <p:nvGrpSpPr>
            <p:cNvPr id="4" name="Group 24"/>
            <p:cNvGrpSpPr>
              <a:grpSpLocks/>
            </p:cNvGrpSpPr>
            <p:nvPr/>
          </p:nvGrpSpPr>
          <p:grpSpPr bwMode="auto">
            <a:xfrm>
              <a:off x="1920" y="840"/>
              <a:ext cx="359" cy="561"/>
              <a:chOff x="3162" y="4224"/>
              <a:chExt cx="359" cy="561"/>
            </a:xfrm>
          </p:grpSpPr>
          <p:pic>
            <p:nvPicPr>
              <p:cNvPr id="86041" name="Picture 25" descr="M3_55"/>
              <p:cNvPicPr>
                <a:picLocks noChangeAspect="1" noChangeArrowheads="1"/>
              </p:cNvPicPr>
              <p:nvPr/>
            </p:nvPicPr>
            <p:blipFill>
              <a:blip r:embed="rId8"/>
              <a:srcRect l="39716" r="49629" b="63405"/>
              <a:stretch>
                <a:fillRect/>
              </a:stretch>
            </p:blipFill>
            <p:spPr bwMode="auto">
              <a:xfrm>
                <a:off x="3162" y="4224"/>
                <a:ext cx="359" cy="561"/>
              </a:xfrm>
              <a:prstGeom prst="rect">
                <a:avLst/>
              </a:prstGeom>
              <a:noFill/>
            </p:spPr>
          </p:pic>
          <p:pic>
            <p:nvPicPr>
              <p:cNvPr id="86042" name="Picture 26" descr="M3_55"/>
              <p:cNvPicPr>
                <a:picLocks noChangeAspect="1" noChangeArrowheads="1"/>
              </p:cNvPicPr>
              <p:nvPr/>
            </p:nvPicPr>
            <p:blipFill>
              <a:blip r:embed="rId8"/>
              <a:srcRect l="42386" t="20744" r="51291" b="63795"/>
              <a:stretch>
                <a:fillRect/>
              </a:stretch>
            </p:blipFill>
            <p:spPr bwMode="auto">
              <a:xfrm>
                <a:off x="3297" y="4542"/>
                <a:ext cx="213" cy="237"/>
              </a:xfrm>
              <a:prstGeom prst="rect">
                <a:avLst/>
              </a:prstGeom>
              <a:noFill/>
            </p:spPr>
          </p:pic>
        </p:grpSp>
        <p:pic>
          <p:nvPicPr>
            <p:cNvPr id="86043" name="Picture 27" descr="M3_56"/>
            <p:cNvPicPr>
              <a:picLocks noChangeAspect="1" noChangeArrowheads="1"/>
            </p:cNvPicPr>
            <p:nvPr/>
          </p:nvPicPr>
          <p:blipFill>
            <a:blip r:embed="rId6"/>
            <a:srcRect l="27368" r="60391" b="74776"/>
            <a:stretch>
              <a:fillRect/>
            </a:stretch>
          </p:blipFill>
          <p:spPr bwMode="auto">
            <a:xfrm>
              <a:off x="2364" y="837"/>
              <a:ext cx="738" cy="507"/>
            </a:xfrm>
            <a:prstGeom prst="rect">
              <a:avLst/>
            </a:prstGeom>
            <a:noFill/>
          </p:spPr>
        </p:pic>
      </p:grpSp>
      <p:pic>
        <p:nvPicPr>
          <p:cNvPr id="86045" name="Picture 29" descr="EXAMPLEhead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2750" y="701675"/>
            <a:ext cx="2133600" cy="549275"/>
          </a:xfrm>
          <a:prstGeom prst="rect">
            <a:avLst/>
          </a:prstGeom>
          <a:noFill/>
        </p:spPr>
      </p:pic>
      <p:sp>
        <p:nvSpPr>
          <p:cNvPr id="22" name="Action Button: Forward or Next 21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ction Button: Back or Previous 22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924550" y="2514600"/>
            <a:ext cx="305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Change 2</a:t>
            </a:r>
            <a:r>
              <a:rPr lang="en-US" sz="1400" dirty="0" smtClean="0"/>
              <a:t>1/3</a:t>
            </a:r>
            <a:r>
              <a:rPr lang="en-US" dirty="0" smtClean="0"/>
              <a:t> hours to minutes.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934075" y="3468469"/>
            <a:ext cx="3057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Change 2</a:t>
            </a:r>
            <a:r>
              <a:rPr lang="en-US" sz="1400" dirty="0" smtClean="0"/>
              <a:t>1/2</a:t>
            </a:r>
            <a:r>
              <a:rPr lang="en-US" dirty="0" smtClean="0"/>
              <a:t> gallons per minute to gallons per minute.</a:t>
            </a:r>
            <a:endParaRPr lang="en-US" dirty="0"/>
          </a:p>
        </p:txBody>
      </p:sp>
      <p:sp>
        <p:nvSpPr>
          <p:cNvPr id="31" name="Freeform 30"/>
          <p:cNvSpPr/>
          <p:nvPr/>
        </p:nvSpPr>
        <p:spPr>
          <a:xfrm>
            <a:off x="2865092" y="2383550"/>
            <a:ext cx="4745015" cy="642363"/>
          </a:xfrm>
          <a:custGeom>
            <a:avLst/>
            <a:gdLst>
              <a:gd name="connsiteX0" fmla="*/ 4086087 w 4745015"/>
              <a:gd name="connsiteY0" fmla="*/ 233754 h 642363"/>
              <a:gd name="connsiteX1" fmla="*/ 4064000 w 4745015"/>
              <a:gd name="connsiteY1" fmla="*/ 68102 h 642363"/>
              <a:gd name="connsiteX2" fmla="*/ 0 w 4745015"/>
              <a:gd name="connsiteY2" fmla="*/ 642363 h 6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45015" h="642363">
                <a:moveTo>
                  <a:pt x="4086087" y="233754"/>
                </a:moveTo>
                <a:cubicBezTo>
                  <a:pt x="4415551" y="116877"/>
                  <a:pt x="4745015" y="0"/>
                  <a:pt x="4064000" y="68102"/>
                </a:cubicBezTo>
                <a:cubicBezTo>
                  <a:pt x="3382985" y="136204"/>
                  <a:pt x="0" y="642363"/>
                  <a:pt x="0" y="642363"/>
                </a:cubicBezTo>
              </a:path>
            </a:pathLst>
          </a:custGeom>
          <a:ln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4924425" y="3302000"/>
            <a:ext cx="2409595" cy="287130"/>
          </a:xfrm>
          <a:custGeom>
            <a:avLst/>
            <a:gdLst>
              <a:gd name="connsiteX0" fmla="*/ 1700696 w 1928928"/>
              <a:gd name="connsiteY0" fmla="*/ 287130 h 287130"/>
              <a:gd name="connsiteX1" fmla="*/ 1645479 w 1928928"/>
              <a:gd name="connsiteY1" fmla="*/ 55217 h 287130"/>
              <a:gd name="connsiteX2" fmla="*/ 0 w 1928928"/>
              <a:gd name="connsiteY2" fmla="*/ 0 h 28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8928" h="287130">
                <a:moveTo>
                  <a:pt x="1700696" y="287130"/>
                </a:moveTo>
                <a:cubicBezTo>
                  <a:pt x="1814812" y="195101"/>
                  <a:pt x="1928928" y="103072"/>
                  <a:pt x="1645479" y="55217"/>
                </a:cubicBezTo>
                <a:cubicBezTo>
                  <a:pt x="1362030" y="7362"/>
                  <a:pt x="0" y="0"/>
                  <a:pt x="0" y="0"/>
                </a:cubicBezTo>
              </a:path>
            </a:pathLst>
          </a:custGeom>
          <a:ln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038600" y="6059269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Solve by multiplying straight across.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6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6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build="p" autoUpdateAnimBg="0" advAuto="0"/>
      <p:bldP spid="26" grpId="0"/>
      <p:bldP spid="27" grpId="0"/>
      <p:bldP spid="32" grpId="0" animBg="1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74757" name="Oval 5"/>
          <p:cNvSpPr>
            <a:spLocks noChangeArrowheads="1"/>
          </p:cNvSpPr>
          <p:nvPr/>
        </p:nvSpPr>
        <p:spPr bwMode="auto">
          <a:xfrm>
            <a:off x="892523" y="2438400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4760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74761" name="Picture 9" descr="Example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74764" name="Picture 12" descr="LH_2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74767" name="Picture 15" descr="M3_3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52500" y="1346200"/>
            <a:ext cx="4927600" cy="787400"/>
          </a:xfrm>
          <a:prstGeom prst="rect">
            <a:avLst/>
          </a:prstGeom>
          <a:noFill/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914400" y="2335213"/>
            <a:ext cx="2790825" cy="3578225"/>
            <a:chOff x="576" y="1471"/>
            <a:chExt cx="1758" cy="2254"/>
          </a:xfrm>
        </p:grpSpPr>
        <p:sp>
          <p:nvSpPr>
            <p:cNvPr id="74758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6" y="1526"/>
              <a:ext cx="1758" cy="2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6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74768" name="Picture 16" descr="M3_39"/>
            <p:cNvPicPr>
              <a:picLocks noChangeAspect="1" noChangeArrowheads="1"/>
            </p:cNvPicPr>
            <p:nvPr/>
          </p:nvPicPr>
          <p:blipFill>
            <a:blip r:embed="rId10"/>
            <a:srcRect t="25085" r="-3986" b="48697"/>
            <a:stretch>
              <a:fillRect/>
            </a:stretch>
          </p:blipFill>
          <p:spPr bwMode="auto">
            <a:xfrm>
              <a:off x="960" y="2052"/>
              <a:ext cx="313" cy="533"/>
            </a:xfrm>
            <a:prstGeom prst="rect">
              <a:avLst/>
            </a:prstGeom>
            <a:noFill/>
          </p:spPr>
        </p:pic>
        <p:pic>
          <p:nvPicPr>
            <p:cNvPr id="74769" name="Picture 17" descr="M3_39"/>
            <p:cNvPicPr>
              <a:picLocks noChangeAspect="1" noChangeArrowheads="1"/>
            </p:cNvPicPr>
            <p:nvPr/>
          </p:nvPicPr>
          <p:blipFill>
            <a:blip r:embed="rId10"/>
            <a:srcRect t="50172" r="11960" b="24496"/>
            <a:stretch>
              <a:fillRect/>
            </a:stretch>
          </p:blipFill>
          <p:spPr bwMode="auto">
            <a:xfrm>
              <a:off x="960" y="2634"/>
              <a:ext cx="265" cy="515"/>
            </a:xfrm>
            <a:prstGeom prst="rect">
              <a:avLst/>
            </a:prstGeom>
            <a:noFill/>
          </p:spPr>
        </p:pic>
        <p:pic>
          <p:nvPicPr>
            <p:cNvPr id="74770" name="Picture 18" descr="M3_39"/>
            <p:cNvPicPr>
              <a:picLocks noChangeAspect="1" noChangeArrowheads="1"/>
            </p:cNvPicPr>
            <p:nvPr/>
          </p:nvPicPr>
          <p:blipFill>
            <a:blip r:embed="rId10"/>
            <a:srcRect t="75554" r="-1993"/>
            <a:stretch>
              <a:fillRect/>
            </a:stretch>
          </p:blipFill>
          <p:spPr bwMode="auto">
            <a:xfrm>
              <a:off x="960" y="3228"/>
              <a:ext cx="307" cy="497"/>
            </a:xfrm>
            <a:prstGeom prst="rect">
              <a:avLst/>
            </a:prstGeom>
            <a:noFill/>
          </p:spPr>
        </p:pic>
        <p:pic>
          <p:nvPicPr>
            <p:cNvPr id="74772" name="Picture 20" descr="m3_abc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960" y="1471"/>
              <a:ext cx="299" cy="489"/>
            </a:xfrm>
            <a:prstGeom prst="rect">
              <a:avLst/>
            </a:prstGeom>
            <a:noFill/>
          </p:spPr>
        </p:pic>
      </p:grpSp>
      <p:sp>
        <p:nvSpPr>
          <p:cNvPr id="19" name="Action Button: Forward or Next 18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4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324600" y="39624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77829" name="Oval 5"/>
          <p:cNvSpPr>
            <a:spLocks noChangeArrowheads="1"/>
          </p:cNvSpPr>
          <p:nvPr/>
        </p:nvSpPr>
        <p:spPr bwMode="auto">
          <a:xfrm>
            <a:off x="860286" y="4386471"/>
            <a:ext cx="404812" cy="404812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7832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77833" name="Picture 9" descr="Example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77836" name="Picture 12" descr="LH_2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77838" name="Picture 14" descr="M3_4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42975" y="1343025"/>
            <a:ext cx="5195888" cy="781050"/>
          </a:xfrm>
          <a:prstGeom prst="rect">
            <a:avLst/>
          </a:prstGeom>
          <a:noFill/>
        </p:spPr>
      </p:pic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895350" y="2414588"/>
            <a:ext cx="2790825" cy="3541713"/>
            <a:chOff x="564" y="1521"/>
            <a:chExt cx="1758" cy="2231"/>
          </a:xfrm>
        </p:grpSpPr>
        <p:pic>
          <p:nvPicPr>
            <p:cNvPr id="77843" name="Picture 19" descr="r1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957" y="1521"/>
              <a:ext cx="305" cy="498"/>
            </a:xfrm>
            <a:prstGeom prst="rect">
              <a:avLst/>
            </a:prstGeom>
            <a:noFill/>
          </p:spPr>
        </p:pic>
        <p:sp>
          <p:nvSpPr>
            <p:cNvPr id="77830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4" y="1574"/>
              <a:ext cx="1758" cy="2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B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C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  <a:endParaRPr lang="pt-BR" b="1" dirty="0" smtClean="0">
                <a:solidFill>
                  <a:schemeClr val="tx1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endParaRPr lang="pt-BR" sz="500" b="1" dirty="0" smtClean="0">
                <a:solidFill>
                  <a:srgbClr val="00539D"/>
                </a:solidFill>
                <a:sym typeface="Symbol" pitchFamily="-112" charset="2"/>
              </a:endParaRP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 dirty="0" smtClean="0">
                  <a:solidFill>
                    <a:srgbClr val="00539D"/>
                  </a:solidFill>
                  <a:sym typeface="Symbol" pitchFamily="-112" charset="2"/>
                </a:rPr>
                <a:t>D</a:t>
              </a:r>
              <a:r>
                <a:rPr lang="pt-BR" b="1" dirty="0">
                  <a:solidFill>
                    <a:srgbClr val="00539D"/>
                  </a:solidFill>
                  <a:sym typeface="Symbol" pitchFamily="-112" charset="2"/>
                </a:rPr>
                <a:t>.</a:t>
              </a:r>
              <a:r>
                <a:rPr lang="pt-BR" b="1" dirty="0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77839" name="Picture 15" descr="M3_47"/>
            <p:cNvPicPr>
              <a:picLocks noChangeAspect="1" noChangeArrowheads="1"/>
            </p:cNvPicPr>
            <p:nvPr/>
          </p:nvPicPr>
          <p:blipFill>
            <a:blip r:embed="rId11"/>
            <a:srcRect t="24348" b="49680"/>
            <a:stretch>
              <a:fillRect/>
            </a:stretch>
          </p:blipFill>
          <p:spPr bwMode="auto">
            <a:xfrm>
              <a:off x="954" y="2076"/>
              <a:ext cx="427" cy="528"/>
            </a:xfrm>
            <a:prstGeom prst="rect">
              <a:avLst/>
            </a:prstGeom>
            <a:noFill/>
          </p:spPr>
        </p:pic>
        <p:pic>
          <p:nvPicPr>
            <p:cNvPr id="77840" name="Picture 16" descr="M3_47"/>
            <p:cNvPicPr>
              <a:picLocks noChangeAspect="1" noChangeArrowheads="1"/>
            </p:cNvPicPr>
            <p:nvPr/>
          </p:nvPicPr>
          <p:blipFill>
            <a:blip r:embed="rId11"/>
            <a:srcRect t="50320" b="23709"/>
            <a:stretch>
              <a:fillRect/>
            </a:stretch>
          </p:blipFill>
          <p:spPr bwMode="auto">
            <a:xfrm>
              <a:off x="954" y="2688"/>
              <a:ext cx="427" cy="528"/>
            </a:xfrm>
            <a:prstGeom prst="rect">
              <a:avLst/>
            </a:prstGeom>
            <a:noFill/>
          </p:spPr>
        </p:pic>
        <p:pic>
          <p:nvPicPr>
            <p:cNvPr id="77841" name="Picture 17" descr="M3_47"/>
            <p:cNvPicPr>
              <a:picLocks noChangeAspect="1" noChangeArrowheads="1"/>
            </p:cNvPicPr>
            <p:nvPr/>
          </p:nvPicPr>
          <p:blipFill>
            <a:blip r:embed="rId11"/>
            <a:srcRect t="76291"/>
            <a:stretch>
              <a:fillRect/>
            </a:stretch>
          </p:blipFill>
          <p:spPr bwMode="auto">
            <a:xfrm>
              <a:off x="954" y="3270"/>
              <a:ext cx="427" cy="482"/>
            </a:xfrm>
            <a:prstGeom prst="rect">
              <a:avLst/>
            </a:prstGeom>
            <a:noFill/>
          </p:spPr>
        </p:pic>
      </p:grpSp>
      <p:sp>
        <p:nvSpPr>
          <p:cNvPr id="19" name="Action Button: Forward or Next 18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77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7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6629400" y="3733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80901" name="Oval 5"/>
          <p:cNvSpPr>
            <a:spLocks noChangeArrowheads="1"/>
          </p:cNvSpPr>
          <p:nvPr/>
        </p:nvSpPr>
        <p:spPr bwMode="auto">
          <a:xfrm>
            <a:off x="881480" y="3263355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0904" name="Picture 8" descr="Example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80905" name="Picture 9" descr="CheckProgres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80908" name="Picture 12" descr="LH_2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80910" name="Picture 14" descr="M3_5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42975" y="1343025"/>
            <a:ext cx="5219700" cy="781050"/>
          </a:xfrm>
          <a:prstGeom prst="rect">
            <a:avLst/>
          </a:prstGeom>
          <a:noFill/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14400" y="2343150"/>
            <a:ext cx="2790825" cy="3694113"/>
            <a:chOff x="576" y="1476"/>
            <a:chExt cx="1758" cy="2327"/>
          </a:xfrm>
        </p:grpSpPr>
        <p:sp>
          <p:nvSpPr>
            <p:cNvPr id="80902" name="TPAnswers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6" y="1580"/>
              <a:ext cx="1758" cy="2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A.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B.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C.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  <a:p>
              <a:pPr marL="533400" indent="-533400" algn="l"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b="1">
                  <a:solidFill>
                    <a:srgbClr val="00539D"/>
                  </a:solidFill>
                  <a:sym typeface="Symbol" pitchFamily="-112" charset="2"/>
                </a:rPr>
                <a:t>D.</a:t>
              </a:r>
              <a:r>
                <a:rPr lang="pt-BR" b="1">
                  <a:solidFill>
                    <a:schemeClr val="tx1"/>
                  </a:solidFill>
                  <a:sym typeface="Symbol" pitchFamily="-112" charset="2"/>
                </a:rPr>
                <a:t>	</a:t>
              </a:r>
            </a:p>
          </p:txBody>
        </p:sp>
        <p:pic>
          <p:nvPicPr>
            <p:cNvPr id="80909" name="Picture 13" descr="M3_54"/>
            <p:cNvPicPr>
              <a:picLocks noChangeAspect="1" noChangeArrowheads="1"/>
            </p:cNvPicPr>
            <p:nvPr/>
          </p:nvPicPr>
          <p:blipFill>
            <a:blip r:embed="rId10"/>
            <a:srcRect r="-7886" b="75800"/>
            <a:stretch>
              <a:fillRect/>
            </a:stretch>
          </p:blipFill>
          <p:spPr bwMode="auto">
            <a:xfrm>
              <a:off x="954" y="1476"/>
              <a:ext cx="342" cy="492"/>
            </a:xfrm>
            <a:prstGeom prst="rect">
              <a:avLst/>
            </a:prstGeom>
            <a:noFill/>
          </p:spPr>
        </p:pic>
        <p:pic>
          <p:nvPicPr>
            <p:cNvPr id="80911" name="Picture 15" descr="M3_54"/>
            <p:cNvPicPr>
              <a:picLocks noChangeAspect="1" noChangeArrowheads="1"/>
            </p:cNvPicPr>
            <p:nvPr/>
          </p:nvPicPr>
          <p:blipFill>
            <a:blip r:embed="rId10"/>
            <a:srcRect t="24200" r="7256" b="49828"/>
            <a:stretch>
              <a:fillRect/>
            </a:stretch>
          </p:blipFill>
          <p:spPr bwMode="auto">
            <a:xfrm>
              <a:off x="954" y="2034"/>
              <a:ext cx="294" cy="528"/>
            </a:xfrm>
            <a:prstGeom prst="rect">
              <a:avLst/>
            </a:prstGeom>
            <a:noFill/>
          </p:spPr>
        </p:pic>
        <p:pic>
          <p:nvPicPr>
            <p:cNvPr id="80912" name="Picture 16" descr="M3_54"/>
            <p:cNvPicPr>
              <a:picLocks noChangeAspect="1" noChangeArrowheads="1"/>
            </p:cNvPicPr>
            <p:nvPr/>
          </p:nvPicPr>
          <p:blipFill>
            <a:blip r:embed="rId10"/>
            <a:srcRect t="50172" r="-9779" b="23857"/>
            <a:stretch>
              <a:fillRect/>
            </a:stretch>
          </p:blipFill>
          <p:spPr bwMode="auto">
            <a:xfrm>
              <a:off x="954" y="2640"/>
              <a:ext cx="348" cy="528"/>
            </a:xfrm>
            <a:prstGeom prst="rect">
              <a:avLst/>
            </a:prstGeom>
            <a:noFill/>
          </p:spPr>
        </p:pic>
        <p:pic>
          <p:nvPicPr>
            <p:cNvPr id="80913" name="Picture 17" descr="M3_54"/>
            <p:cNvPicPr>
              <a:picLocks noChangeAspect="1" noChangeArrowheads="1"/>
            </p:cNvPicPr>
            <p:nvPr/>
          </p:nvPicPr>
          <p:blipFill>
            <a:blip r:embed="rId10"/>
            <a:srcRect t="76143" r="-7886"/>
            <a:stretch>
              <a:fillRect/>
            </a:stretch>
          </p:blipFill>
          <p:spPr bwMode="auto">
            <a:xfrm>
              <a:off x="954" y="3234"/>
              <a:ext cx="342" cy="485"/>
            </a:xfrm>
            <a:prstGeom prst="rect">
              <a:avLst/>
            </a:prstGeom>
            <a:noFill/>
          </p:spPr>
        </p:pic>
      </p:grpSp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0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83973" name="Oval 5"/>
          <p:cNvSpPr>
            <a:spLocks noChangeArrowheads="1"/>
          </p:cNvSpPr>
          <p:nvPr/>
        </p:nvSpPr>
        <p:spPr bwMode="auto">
          <a:xfrm>
            <a:off x="892523" y="5146269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974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4394200"/>
            <a:ext cx="5105400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175 hours	</a:t>
            </a: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B.   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190 hours</a:t>
            </a:r>
          </a:p>
          <a:p>
            <a:pPr marL="533400" indent="-533400" algn="l"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	200 hours	</a:t>
            </a:r>
            <a:r>
              <a:rPr lang="pt-BR" b="1">
                <a:solidFill>
                  <a:srgbClr val="00539D"/>
                </a:solidFill>
                <a:sym typeface="Symbol" pitchFamily="-112" charset="2"/>
              </a:rPr>
              <a:t>D.   </a:t>
            </a:r>
            <a:r>
              <a:rPr lang="pt-BR" b="1">
                <a:solidFill>
                  <a:schemeClr val="tx1"/>
                </a:solidFill>
                <a:sym typeface="Symbol" pitchFamily="-112" charset="2"/>
              </a:rPr>
              <a:t>225 hours</a:t>
            </a:r>
          </a:p>
        </p:txBody>
      </p:sp>
      <p:pic>
        <p:nvPicPr>
          <p:cNvPr id="83976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83978" name="Picture 10" descr="Example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83980" name="Picture 12" descr="LH_2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33400" y="1504950"/>
            <a:ext cx="8305800" cy="2462213"/>
            <a:chOff x="336" y="948"/>
            <a:chExt cx="5232" cy="1551"/>
          </a:xfrm>
        </p:grpSpPr>
        <p:sp>
          <p:nvSpPr>
            <p:cNvPr id="83975" name="TPQuestion"/>
            <p:cNvSpPr>
              <a:spLocks noChangeArrowheads="1"/>
            </p:cNvSpPr>
            <p:nvPr/>
          </p:nvSpPr>
          <p:spPr bwMode="auto">
            <a:xfrm>
              <a:off x="336" y="948"/>
              <a:ext cx="5232" cy="1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342900" algn="l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/>
                <a:t>VOLUNTEER WORK</a:t>
              </a:r>
              <a:r>
                <a:rPr lang="en-US" dirty="0">
                  <a:solidFill>
                    <a:srgbClr val="000000"/>
                  </a:solidFill>
                </a:rPr>
                <a:t>  </a:t>
              </a:r>
              <a:r>
                <a:rPr lang="en-US" b="1" dirty="0">
                  <a:solidFill>
                    <a:srgbClr val="00539D"/>
                  </a:solidFill>
                </a:rPr>
                <a:t>Last summer, the 5th graders</a:t>
              </a: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b="1" dirty="0">
                  <a:solidFill>
                    <a:srgbClr val="00539D"/>
                  </a:solidFill>
                </a:rPr>
                <a:t>performed a total of 150 hours of community service.</a:t>
              </a: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b="1" dirty="0">
                  <a:solidFill>
                    <a:srgbClr val="00539D"/>
                  </a:solidFill>
                </a:rPr>
                <a:t>If the 6th graders spent      </a:t>
              </a:r>
              <a:r>
                <a:rPr lang="en-US" b="1" dirty="0" smtClean="0">
                  <a:solidFill>
                    <a:srgbClr val="00539D"/>
                  </a:solidFill>
                </a:rPr>
                <a:t>         this </a:t>
              </a:r>
              <a:r>
                <a:rPr lang="en-US" b="1" dirty="0">
                  <a:solidFill>
                    <a:srgbClr val="00539D"/>
                  </a:solidFill>
                </a:rPr>
                <a:t>much time</a:t>
              </a: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b="1" dirty="0">
                  <a:solidFill>
                    <a:srgbClr val="00539D"/>
                  </a:solidFill>
                </a:rPr>
                <a:t>volunteering, how many hours of community service</a:t>
              </a: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sz="1600" b="1" dirty="0">
                  <a:solidFill>
                    <a:srgbClr val="00539D"/>
                  </a:solidFill>
                </a:rPr>
                <a:t/>
              </a:r>
              <a:br>
                <a:rPr lang="en-US" sz="1600" b="1" dirty="0">
                  <a:solidFill>
                    <a:srgbClr val="00539D"/>
                  </a:solidFill>
                </a:rPr>
              </a:br>
              <a:r>
                <a:rPr lang="en-US" b="1" dirty="0">
                  <a:solidFill>
                    <a:srgbClr val="00539D"/>
                  </a:solidFill>
                </a:rPr>
                <a:t>did the 6th graders perform?</a:t>
              </a:r>
              <a:endParaRPr lang="en-US" i="1" dirty="0">
                <a:solidFill>
                  <a:srgbClr val="000000"/>
                </a:solidFill>
              </a:endParaRPr>
            </a:p>
          </p:txBody>
        </p:sp>
        <p:pic>
          <p:nvPicPr>
            <p:cNvPr id="83981" name="Picture 13" descr="m3_2_3a"/>
            <p:cNvPicPr>
              <a:picLocks noChangeAspect="1" noChangeArrowheads="1"/>
            </p:cNvPicPr>
            <p:nvPr/>
          </p:nvPicPr>
          <p:blipFill>
            <a:blip r:embed="rId9"/>
            <a:srcRect l="27657" r="57352" b="76810"/>
            <a:stretch>
              <a:fillRect/>
            </a:stretch>
          </p:blipFill>
          <p:spPr bwMode="auto">
            <a:xfrm>
              <a:off x="2091" y="1488"/>
              <a:ext cx="309" cy="471"/>
            </a:xfrm>
            <a:prstGeom prst="rect">
              <a:avLst/>
            </a:prstGeom>
            <a:noFill/>
          </p:spPr>
        </p:pic>
      </p:grpSp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 animBg="1"/>
      <p:bldP spid="83974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PAnswers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 bwMode="hidden">
          <a:xfrm>
            <a:off x="7162800" y="4495800"/>
            <a:ext cx="1447800" cy="1524000"/>
          </a:xfrm>
        </p:spPr>
        <p:txBody>
          <a:bodyPr/>
          <a:lstStyle/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A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B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C</a:t>
            </a:r>
          </a:p>
          <a:p>
            <a:pPr marL="609600" indent="-609600">
              <a:buFontTx/>
              <a:buAutoNum type="alphaUcPeriod"/>
            </a:pPr>
            <a:r>
              <a:rPr lang="en-US" sz="2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87045" name="Oval 5"/>
          <p:cNvSpPr>
            <a:spLocks noChangeArrowheads="1"/>
          </p:cNvSpPr>
          <p:nvPr/>
        </p:nvSpPr>
        <p:spPr bwMode="auto">
          <a:xfrm>
            <a:off x="2667000" y="4700587"/>
            <a:ext cx="404812" cy="404813"/>
          </a:xfrm>
          <a:prstGeom prst="ellipse">
            <a:avLst/>
          </a:prstGeom>
          <a:solidFill>
            <a:srgbClr val="FFCC00"/>
          </a:solidFill>
          <a:ln w="25400">
            <a:solidFill>
              <a:srgbClr val="E01B22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46" name="TPAnswers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95350" y="4086225"/>
            <a:ext cx="5838825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533400" indent="-533400" algn="l"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A.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15 gallons	</a:t>
            </a: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B.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   38 gallons</a:t>
            </a:r>
          </a:p>
          <a:p>
            <a:pPr marL="533400" indent="-533400" algn="l">
              <a:spcBef>
                <a:spcPct val="60000"/>
              </a:spcBef>
              <a:spcAft>
                <a:spcPct val="60000"/>
              </a:spcAft>
              <a:buClr>
                <a:srgbClr val="00539D"/>
              </a:buClr>
            </a:pP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C.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	775 gallons	</a:t>
            </a:r>
            <a:r>
              <a:rPr lang="pt-BR" b="1" dirty="0">
                <a:solidFill>
                  <a:srgbClr val="00539D"/>
                </a:solidFill>
                <a:sym typeface="Symbol" pitchFamily="-112" charset="2"/>
              </a:rPr>
              <a:t>D.</a:t>
            </a:r>
            <a:r>
              <a:rPr lang="pt-BR" b="1" dirty="0">
                <a:solidFill>
                  <a:schemeClr val="tx1"/>
                </a:solidFill>
                <a:sym typeface="Symbol" pitchFamily="-112" charset="2"/>
              </a:rPr>
              <a:t>   897 gallons</a:t>
            </a:r>
          </a:p>
        </p:txBody>
      </p:sp>
      <p:pic>
        <p:nvPicPr>
          <p:cNvPr id="87048" name="Picture 8" descr="CheckProgre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" y="711200"/>
            <a:ext cx="4038600" cy="627063"/>
          </a:xfrm>
          <a:prstGeom prst="rect">
            <a:avLst/>
          </a:prstGeom>
          <a:noFill/>
        </p:spPr>
      </p:pic>
      <p:pic>
        <p:nvPicPr>
          <p:cNvPr id="87050" name="Picture 10" descr="Example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688" y="1495425"/>
            <a:ext cx="457200" cy="457200"/>
          </a:xfrm>
          <a:prstGeom prst="rect">
            <a:avLst/>
          </a:prstGeom>
          <a:noFill/>
        </p:spPr>
      </p:pic>
      <p:pic>
        <p:nvPicPr>
          <p:cNvPr id="87052" name="Picture 12" descr="LH_2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0" y="0"/>
            <a:ext cx="9144000" cy="731838"/>
          </a:xfrm>
          <a:prstGeom prst="rect">
            <a:avLst/>
          </a:prstGeom>
          <a:noFill/>
        </p:spPr>
      </p:pic>
      <p:pic>
        <p:nvPicPr>
          <p:cNvPr id="87053" name="Picture 13" descr="M3_5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42975" y="1327150"/>
            <a:ext cx="7148513" cy="2530475"/>
          </a:xfrm>
          <a:prstGeom prst="rect">
            <a:avLst/>
          </a:prstGeom>
          <a:noFill/>
        </p:spPr>
      </p:pic>
      <p:sp>
        <p:nvSpPr>
          <p:cNvPr id="14" name="Action Button: Forward or Next 13">
            <a:hlinkClick r:id="" action="ppaction://hlinkshowjump?jump=nextslide" highlightClick="1"/>
          </p:cNvPr>
          <p:cNvSpPr/>
          <p:nvPr/>
        </p:nvSpPr>
        <p:spPr>
          <a:xfrm>
            <a:off x="8610600" y="6324600"/>
            <a:ext cx="533400" cy="5334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Back or Previous 14">
            <a:hlinkClick r:id="" action="ppaction://hlinkshowjump?jump=previousslide" highlightClick="1"/>
          </p:cNvPr>
          <p:cNvSpPr/>
          <p:nvPr/>
        </p:nvSpPr>
        <p:spPr>
          <a:xfrm>
            <a:off x="8077200" y="6324600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7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5" grpId="0" animBg="1"/>
      <p:bldP spid="87046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78" name="Picture 14" descr="CAM7-EndOf">
            <a:hlinkClick r:id="rId4" action="ppaction://hlinksldjump"/>
          </p:cNvPr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8068" name="Picture 4" descr="RESOURCES3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hidden">
          <a:xfrm>
            <a:off x="5724525" y="6465888"/>
            <a:ext cx="914400" cy="365125"/>
          </a:xfrm>
          <a:prstGeom prst="rect">
            <a:avLst/>
          </a:prstGeom>
          <a:noFill/>
        </p:spPr>
      </p:pic>
      <p:pic>
        <p:nvPicPr>
          <p:cNvPr id="88077" name="Picture 13" descr="Math NAV-Online">
            <a:hlinkClick r:id="rId7" highlightClick="1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hidden">
          <a:xfrm>
            <a:off x="5057775" y="6503988"/>
            <a:ext cx="609600" cy="334962"/>
          </a:xfrm>
          <a:prstGeom prst="rect">
            <a:avLst/>
          </a:prstGeom>
          <a:noFill/>
        </p:spPr>
      </p:pic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8610600" y="6351587"/>
            <a:ext cx="533400" cy="5334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Home 11">
            <a:hlinkClick r:id="" action="ppaction://hlinkshowjump?jump=firstslide" highlightClick="1"/>
          </p:cNvPr>
          <p:cNvSpPr/>
          <p:nvPr/>
        </p:nvSpPr>
        <p:spPr>
          <a:xfrm>
            <a:off x="8077200" y="6351588"/>
            <a:ext cx="533400" cy="533400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9"/>
  <p:tag name="SLIDEGUID" val="97C8E7F91DEC43379EFCC0DE853D4DB4"/>
  <p:tag name="ANSWERSALIAS" val="A¤B¤C¤D"/>
  <p:tag name="RESPONSESGATHERED" val="False"/>
  <p:tag name="QUESTIONTEXT" val="Yasmine earns $0.25 for each cup of lemonade she sells. She earned $86 last Thursday selling lemonade. How many cups of lemonade did she sell last Thursday? "/>
  <p:tag name="QUESTIONALIAS" val="Yasmine earns $0.25 for each cup of lemonade she sells. She earned $86 last Thursday selling lemonade. How many cups of lemonade did she sell last Thursday? "/>
  <p:tag name="ANIMREMOVED" val="False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9"/>
  <p:tag name="SLIDEGUID" val="03C7BF46B71240A58889BE6389BF7D47"/>
  <p:tag name="ANSWERSALIAS" val="A¤B¤C¤D"/>
  <p:tag name="RESPONSESGATHERED" val="False"/>
  <p:tag name="QUESTIONTEXT" val="5Min 2-1"/>
  <p:tag name="QUESTIONALIAS" val="5Min 2-1"/>
  <p:tag name="ANIMREMOVED" val="False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10"/>
  <p:tag name="SLIDEGUID" val="D8E9EFDEB6CC433B9FCAAD3E404F737B"/>
  <p:tag name="ANSWERSALIAS" val="A¤B¤C¤D"/>
  <p:tag name="RESPONSESGATHERED" val="False"/>
  <p:tag name="QUESTIONTEXT" val="Write the decimal 0.08 as a fraction in simplest form."/>
  <p:tag name="QUESTIONALIAS" val="Write the decimal 0.08 as a fraction in simplest form."/>
  <p:tag name="ANIMREMOVED" val="False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10"/>
  <p:tag name="SLIDEGUID" val="3A0B5DD6C8C6489EA4CD4D032B9E5007"/>
  <p:tag name="ANSWERSALIAS" val="A¤B¤C¤D"/>
  <p:tag name="RESPONSESGATHERED" val="False"/>
  <p:tag name="QUESTIONTEXT" val="Write the decimal 1.375 as a mixed number in simplest form."/>
  <p:tag name="QUESTIONALIAS" val="Write the decimal 1.375 as a mixed number in simplest form."/>
  <p:tag name="ANIMREMOVED" val="False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GUID" val="BAD83C9DA9C84235943C3FFFF5E62D33"/>
  <p:tag name="SLIDEID" val="BAD83C9DA9C84235943C3FFFF5E62D33"/>
  <p:tag name="SLIDEORDER" val="1"/>
  <p:tag name="SLIDETYPE" val="Q"/>
  <p:tag name="DEMOGRAPHIC" val="False"/>
  <p:tag name="SPEEDSCORING" val="False"/>
  <p:tag name="DELIMITERS" val="3.1"/>
  <p:tag name="ANSWERSALIAS" val="A¤B¤C"/>
  <p:tag name="RESPONSESGATHERED" val="False"/>
  <p:tag name="QUESTIONTEXT" val="5Min 3-1"/>
  <p:tag name="QUESTIONALIAS" val="5Min 3-1"/>
  <p:tag name="ANIMREMOVED" val="False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3"/>
  <p:tag name="TEXTLENGTH" val="7"/>
  <p:tag name="FONTSIZE" val="24"/>
  <p:tag name="BULLETTYPE" val="ppBulletArabicPeriod"/>
  <p:tag name="ANSWERTEXT" val="A&#10;B&#10;C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BAD83C9DA9C84235943C3FFFF5E62D33"/>
  <p:tag name="SLIDETYPE" val="Q"/>
  <p:tag name="DEMOGRAPHIC" val="False"/>
  <p:tag name="SPEEDSCORING" val="False"/>
  <p:tag name="SLIDEORDER" val="3"/>
  <p:tag name="SLIDEGUID" val="BEEFB297088D4B2687916F90D590E888"/>
  <p:tag name="DELIMITERS" val="3.1"/>
  <p:tag name="ANSWERSALIAS" val="A¤B¤C"/>
  <p:tag name="RESPONSESGATHERED" val="False"/>
  <p:tag name="QUESTIONTEXT" val="5Min 3-3"/>
  <p:tag name="QUESTIONALIAS" val="5Min 3-3"/>
  <p:tag name="ANIMREMOVED" val="False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3"/>
  <p:tag name="TEXTLENGTH" val="7"/>
  <p:tag name="FONTSIZE" val="24"/>
  <p:tag name="BULLETTYPE" val="ppBulletArabicPeriod"/>
  <p:tag name="ANSWERTEXT" val="A&#10;B&#10;C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3"/>
  <p:tag name="SLIDEGUID" val="EF639359F44E4FA1A5DB566983E80AA3"/>
  <p:tag name="ANSWERSALIAS" val="A¤B¤C¤D"/>
  <p:tag name="RESPONSESGATHERED" val="False"/>
  <p:tag name="QUESTIONTEXT" val="Lesson 3 CYP1"/>
  <p:tag name="QUESTIONALIAS" val="Lesson 3 CYP1"/>
  <p:tag name="ANIMREMOVED" val="False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73C8CB726CE24B27A68D0E8CA7E9B806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262A54B734C9441090194240808D9F0A"/>
  <p:tag name="ANSWERSALIAS" val="A¤B¤C¤D"/>
  <p:tag name="RESPONSESGATHERED" val="False"/>
  <p:tag name="QUESTIONTEXT" val="Lesson 3 CYP2"/>
  <p:tag name="QUESTIONALIAS" val="Lesson 3 CYP2"/>
  <p:tag name="ANIMREMOVED" val="False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3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F29F049DD2CB444584BFA2AA51C6DFF7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7266912600D8408190946A9E37BE9899"/>
  <p:tag name="ANSWERSALIAS" val="A¤B¤C¤D"/>
  <p:tag name="RESPONSESGATHERED" val="False"/>
  <p:tag name="QUESTIONTEXT" val="Lesson 3 CYP3"/>
  <p:tag name="QUESTIONALIAS" val="Lesson 3 CYP3"/>
  <p:tag name="ANIMREMOVED" val="False"/>
</p:tagLst>
</file>

<file path=ppt/tags/tag3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rabicPeriod"/>
  <p:tag name="ANSWERTEXT" val="A&#10;B&#10;C&#10;D"/>
</p:tagLst>
</file>

<file path=ppt/tags/tag3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6"/>
  <p:tag name="SLIDEGUID" val="B16CCBC7CDC94DCE863584F1FB02688D"/>
  <p:tag name="ANSWERSALIAS" val="A¤B¤C¤D"/>
  <p:tag name="RESPONSESGATHERED" val="False"/>
  <p:tag name="QUESTIONTEXT" val="Lesson 3 CYP4"/>
  <p:tag name="QUESTIONALIAS" val="Lesson 3 CYP4"/>
  <p:tag name="ANIMREMOVED" val="False"/>
</p:tagLst>
</file>

<file path=ppt/tags/tag4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4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SLIDEID" val="59BE0101329C4F169ED1183E60B3EF18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CHARTLABELS" val="0"/>
  <p:tag name="SLIDEORDER" val="7"/>
  <p:tag name="SLIDEGUID" val="C64EE7444D534632BE76A130CF535578"/>
  <p:tag name="ANSWERSALIAS" val="A¤B¤C¤D"/>
  <p:tag name="RESPONSESGATHERED" val="False"/>
  <p:tag name="QUESTIONTEXT" val="Lesson 3 CYP5"/>
  <p:tag name="QUESTIONALIAS" val="Lesson 3 CYP5"/>
  <p:tag name="ANIMREMOVED" val="False"/>
</p:tagLst>
</file>

<file path=ppt/tags/tag4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OLDNUMANSWERS" val="4"/>
  <p:tag name="TEXTLENGTH" val="10"/>
  <p:tag name="FONTSIZE" val="20"/>
  <p:tag name="BULLETTYPE" val="ppBulletAlphaUCPeriod"/>
  <p:tag name="ANSWERTEXT" val="A&#10;B&#10;C&#10;D"/>
</p:tagLst>
</file>

<file path=ppt/tags/tag4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TLENGTH" val="37"/>
  <p:tag name="FONTSIZE" val="24"/>
  <p:tag name="BULLETTYPE" val="ppBulletAlphaUCPeriod"/>
  <p:tag name="ANSWERTEXT" val="b = 11 &#10;b = –37&#10;b = –11&#10;b = 37"/>
</p:tagLst>
</file>

<file path=ppt/tags/tag4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</TotalTime>
  <Words>992</Words>
  <Application>Microsoft Macintosh PowerPoint</Application>
  <PresentationFormat>On-screen Show (4:3)</PresentationFormat>
  <Paragraphs>221</Paragraphs>
  <Slides>24</Slides>
  <Notes>24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Splash Screen</vt:lpstr>
      <vt:lpstr>Slide 2</vt:lpstr>
      <vt:lpstr>Slide 3</vt:lpstr>
      <vt:lpstr>Slide 4</vt:lpstr>
      <vt:lpstr>Slide 5</vt:lpstr>
      <vt:lpstr>5Min 3-1</vt:lpstr>
      <vt:lpstr>5Min 3-3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EUSD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 Menu</dc:title>
  <dc:creator>Michael Mitchell</dc:creator>
  <cp:lastModifiedBy>Computer</cp:lastModifiedBy>
  <cp:revision>78</cp:revision>
  <dcterms:created xsi:type="dcterms:W3CDTF">2009-10-05T23:11:31Z</dcterms:created>
  <dcterms:modified xsi:type="dcterms:W3CDTF">2009-10-05T23:12:06Z</dcterms:modified>
</cp:coreProperties>
</file>