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tags/tag13.xml" ContentType="application/vnd.openxmlformats-officedocument.presentationml.tags+xml"/>
  <Override PartName="/ppt/slides/slide22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41.xml" ContentType="application/vnd.openxmlformats-officedocument.presentationml.tags+xml"/>
  <Override PartName="/ppt/tags/tag15.xml" ContentType="application/vnd.openxmlformats-officedocument.presentationml.tag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tags/tag3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tags/tag40.xml" ContentType="application/vnd.openxmlformats-officedocument.presentationml.tags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33.xml" ContentType="application/vnd.openxmlformats-officedocument.presentationml.tags+xml"/>
  <Default Extension="png" ContentType="image/png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ppt/tags/tag42.xml" ContentType="application/vnd.openxmlformats-officedocument.presentationml.tags+xml"/>
  <Override PartName="/ppt/tags/tag19.xml" ContentType="application/vnd.openxmlformats-officedocument.presentationml.tags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tags/tag43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Default Extension="xml" ContentType="application/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tags/tag28.xml" ContentType="application/vnd.openxmlformats-officedocument.presentationml.tags+xml"/>
  <Override PartName="/ppt/presentation.xml" ContentType="application/vnd.openxmlformats-officedocument.presentationml.presentation.main+xml"/>
  <Override PartName="/ppt/tags/tag31.xml" ContentType="application/vnd.openxmlformats-officedocument.presentationml.tags+xml"/>
  <Override PartName="/ppt/tags/tag39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Default Extension="rels" ContentType="application/vnd.openxmlformats-package.relationship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5"/>
  </p:notesMasterIdLst>
  <p:sldIdLst>
    <p:sldId id="275" r:id="rId2"/>
    <p:sldId id="276" r:id="rId3"/>
    <p:sldId id="277" r:id="rId4"/>
    <p:sldId id="278" r:id="rId5"/>
    <p:sldId id="279" r:id="rId6"/>
    <p:sldId id="280" r:id="rId7"/>
    <p:sldId id="257" r:id="rId8"/>
    <p:sldId id="258" r:id="rId9"/>
    <p:sldId id="259" r:id="rId10"/>
    <p:sldId id="260" r:id="rId11"/>
    <p:sldId id="262" r:id="rId12"/>
    <p:sldId id="263" r:id="rId13"/>
    <p:sldId id="265" r:id="rId14"/>
    <p:sldId id="268" r:id="rId15"/>
    <p:sldId id="269" r:id="rId16"/>
    <p:sldId id="271" r:id="rId17"/>
    <p:sldId id="272" r:id="rId18"/>
    <p:sldId id="261" r:id="rId19"/>
    <p:sldId id="264" r:id="rId20"/>
    <p:sldId id="267" r:id="rId21"/>
    <p:sldId id="270" r:id="rId22"/>
    <p:sldId id="273" r:id="rId23"/>
    <p:sldId id="27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4833" autoAdjust="0"/>
    <p:restoredTop sz="94660"/>
  </p:normalViewPr>
  <p:slideViewPr>
    <p:cSldViewPr snapToObjects="1">
      <p:cViewPr varScale="1">
        <p:scale>
          <a:sx n="90" d="100"/>
          <a:sy n="90" d="100"/>
        </p:scale>
        <p:origin x="-9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esProps" Target="pres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10.xml"/><Relationship Id="rId29" Type="http://schemas.openxmlformats.org/officeDocument/2006/relationships/theme" Target="theme/theme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5E6C0-B5CD-D843-82F9-307904984F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37DE0-50EE-4C49-8E51-D6A65B42E3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F4DEF-343C-CE45-BE84-74A1D9EA684A}" type="slidenum">
              <a:rPr lang="en-US"/>
              <a:pPr/>
              <a:t>1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B6FA84-A690-1B43-BE87-26B2101BD7BE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2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A6989E-CF20-594A-950E-3535EA2E166B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3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82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2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4BE932-073B-794B-B6A2-5FD1975CBEA5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4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31A98F-6F93-1840-9C60-2663B89D32CB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5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91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1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74095A-195C-F145-9EB9-82B2337EDA8D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6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93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C8A52-3369-A744-BF2C-B64130B40D97}" type="slidenum">
              <a:rPr lang="en-US"/>
              <a:pPr/>
              <a:t>7</a:t>
            </a:fld>
            <a:endParaRPr lang="en-US"/>
          </a:p>
        </p:txBody>
      </p:sp>
      <p:sp>
        <p:nvSpPr>
          <p:cNvPr id="397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85F63B-6CD2-9F48-B83C-A2307A58E6CA}" type="slidenum">
              <a:rPr lang="en-US"/>
              <a:pPr/>
              <a:t>8</a:t>
            </a:fld>
            <a:endParaRPr lang="en-US"/>
          </a:p>
        </p:txBody>
      </p:sp>
      <p:sp>
        <p:nvSpPr>
          <p:cNvPr id="398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E93FCC-D771-E94E-B2EE-EE996EDD0D59}" type="slidenum">
              <a:rPr lang="en-US"/>
              <a:pPr/>
              <a:t>9</a:t>
            </a:fld>
            <a:endParaRPr lang="en-US"/>
          </a:p>
        </p:txBody>
      </p:sp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EC20C0-B74A-A249-A13E-0D224559E8DD}" type="slidenum">
              <a:rPr lang="en-US"/>
              <a:pPr/>
              <a:t>10</a:t>
            </a:fld>
            <a:endParaRPr lang="en-US"/>
          </a:p>
        </p:txBody>
      </p:sp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FC9005-3B86-F241-959A-931E4E35C0B2}" type="slidenum">
              <a:rPr lang="en-US"/>
              <a:pPr/>
              <a:t>11</a:t>
            </a:fld>
            <a:endParaRPr lang="en-US"/>
          </a:p>
        </p:txBody>
      </p:sp>
      <p:sp>
        <p:nvSpPr>
          <p:cNvPr id="402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2D7A5D-467A-9C4B-B3FB-0EB384D38BA2}" type="slidenum">
              <a:rPr lang="en-US"/>
              <a:pPr/>
              <a:t>12</a:t>
            </a:fld>
            <a:endParaRPr lang="en-US"/>
          </a:p>
        </p:txBody>
      </p:sp>
      <p:sp>
        <p:nvSpPr>
          <p:cNvPr id="40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2B9195-5EA7-D943-88AA-6F1C249A8E02}" type="slidenum">
              <a:rPr lang="en-US"/>
              <a:pPr/>
              <a:t>13</a:t>
            </a:fld>
            <a:endParaRPr lang="en-US"/>
          </a:p>
        </p:txBody>
      </p:sp>
      <p:sp>
        <p:nvSpPr>
          <p:cNvPr id="40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CCB32E-5A65-8644-9233-E80C0629772F}" type="slidenum">
              <a:rPr lang="en-US"/>
              <a:pPr/>
              <a:t>14</a:t>
            </a:fld>
            <a:endParaRPr lang="en-US"/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CFC63E-9F74-274E-ADAE-3310177DFC28}" type="slidenum">
              <a:rPr lang="en-US"/>
              <a:pPr/>
              <a:t>15</a:t>
            </a:fld>
            <a:endParaRPr lang="en-US"/>
          </a:p>
        </p:txBody>
      </p:sp>
      <p:sp>
        <p:nvSpPr>
          <p:cNvPr id="40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7DBB24-4063-9249-A285-3FF6E6629E22}" type="slidenum">
              <a:rPr lang="en-US"/>
              <a:pPr/>
              <a:t>16</a:t>
            </a:fld>
            <a:endParaRPr lang="en-US"/>
          </a:p>
        </p:txBody>
      </p:sp>
      <p:sp>
        <p:nvSpPr>
          <p:cNvPr id="41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05AFF-506B-6346-AA9C-313BFEC4960A}" type="slidenum">
              <a:rPr lang="en-US"/>
              <a:pPr/>
              <a:t>17</a:t>
            </a:fld>
            <a:endParaRPr lang="en-US"/>
          </a:p>
        </p:txBody>
      </p:sp>
      <p:sp>
        <p:nvSpPr>
          <p:cNvPr id="41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FA38BA-CF65-0A4E-B418-0B258556849B}" type="slidenum">
              <a:rPr lang="en-US"/>
              <a:pPr/>
              <a:t>18</a:t>
            </a:fld>
            <a:endParaRPr lang="en-US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8ECBDC-F744-EE40-AB3C-3D4EE5868389}" type="slidenum">
              <a:rPr lang="en-US"/>
              <a:pPr/>
              <a:t>19</a:t>
            </a:fld>
            <a:endParaRPr lang="en-US"/>
          </a:p>
        </p:txBody>
      </p:sp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AA32C-540C-9A4E-9522-3960BC5774A5}" type="slidenum">
              <a:rPr lang="en-US"/>
              <a:pPr/>
              <a:t>20</a:t>
            </a:fld>
            <a:endParaRPr lang="en-US"/>
          </a:p>
        </p:txBody>
      </p:sp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75E8CF-1B77-CF46-99BC-185603E7A49B}" type="slidenum">
              <a:rPr lang="en-US"/>
              <a:pPr/>
              <a:t>21</a:t>
            </a:fld>
            <a:endParaRPr lang="en-US"/>
          </a:p>
        </p:txBody>
      </p:sp>
      <p:sp>
        <p:nvSpPr>
          <p:cNvPr id="41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B68C0F-010D-2A4A-A060-F6E7AAEF40AE}" type="slidenum">
              <a:rPr lang="en-US"/>
              <a:pPr/>
              <a:t>22</a:t>
            </a:fld>
            <a:endParaRPr lang="en-US"/>
          </a:p>
        </p:txBody>
      </p:sp>
      <p:sp>
        <p:nvSpPr>
          <p:cNvPr id="41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A28232-480A-8743-B2C0-C65D238E8644}" type="slidenum">
              <a:rPr lang="en-US"/>
              <a:pPr/>
              <a:t>23</a:t>
            </a:fld>
            <a:endParaRPr lang="en-US"/>
          </a:p>
        </p:txBody>
      </p:sp>
      <p:sp>
        <p:nvSpPr>
          <p:cNvPr id="41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AE021-23DB-DD4B-9049-F053346F3827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12BD5-A34A-8C42-BC33-D0D833C6C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0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5.xml"/><Relationship Id="rId6" Type="http://schemas.openxmlformats.org/officeDocument/2006/relationships/image" Target="../media/image2.jpeg"/><Relationship Id="rId8" Type="http://schemas.openxmlformats.org/officeDocument/2006/relationships/image" Target="../media/image11.jpeg"/><Relationship Id="rId13" Type="http://schemas.openxmlformats.org/officeDocument/2006/relationships/image" Target="../media/image13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12" Type="http://schemas.openxmlformats.org/officeDocument/2006/relationships/image" Target="../media/image12.png"/><Relationship Id="rId2" Type="http://schemas.openxmlformats.org/officeDocument/2006/relationships/tags" Target="../tags/tag6.xml"/><Relationship Id="rId9" Type="http://schemas.openxmlformats.org/officeDocument/2006/relationships/image" Target="../media/image4.jpeg"/><Relationship Id="rId3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8.xml"/><Relationship Id="rId6" Type="http://schemas.openxmlformats.org/officeDocument/2006/relationships/image" Target="../media/image2.jpeg"/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12" Type="http://schemas.openxmlformats.org/officeDocument/2006/relationships/image" Target="../media/image15.png"/><Relationship Id="rId2" Type="http://schemas.openxmlformats.org/officeDocument/2006/relationships/tags" Target="../tags/tag9.xml"/><Relationship Id="rId9" Type="http://schemas.openxmlformats.org/officeDocument/2006/relationships/image" Target="../media/image14.jpeg"/><Relationship Id="rId3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1.xml"/><Relationship Id="rId6" Type="http://schemas.openxmlformats.org/officeDocument/2006/relationships/image" Target="../media/image2.jpeg"/><Relationship Id="rId8" Type="http://schemas.openxmlformats.org/officeDocument/2006/relationships/image" Target="../media/image11.jpeg"/><Relationship Id="rId13" Type="http://schemas.openxmlformats.org/officeDocument/2006/relationships/image" Target="../media/image18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5.xml"/><Relationship Id="rId12" Type="http://schemas.openxmlformats.org/officeDocument/2006/relationships/image" Target="../media/image17.png"/><Relationship Id="rId2" Type="http://schemas.openxmlformats.org/officeDocument/2006/relationships/tags" Target="../tags/tag12.xml"/><Relationship Id="rId9" Type="http://schemas.openxmlformats.org/officeDocument/2006/relationships/image" Target="../media/image4.jpeg"/><Relationship Id="rId3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4.xml"/><Relationship Id="rId6" Type="http://schemas.openxmlformats.org/officeDocument/2006/relationships/image" Target="../media/image2.jpeg"/><Relationship Id="rId8" Type="http://schemas.openxmlformats.org/officeDocument/2006/relationships/image" Target="../media/image11.jpeg"/><Relationship Id="rId13" Type="http://schemas.openxmlformats.org/officeDocument/2006/relationships/image" Target="../media/image20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6.xml"/><Relationship Id="rId12" Type="http://schemas.openxmlformats.org/officeDocument/2006/relationships/image" Target="../media/image19.png"/><Relationship Id="rId2" Type="http://schemas.openxmlformats.org/officeDocument/2006/relationships/tags" Target="../tags/tag15.xml"/><Relationship Id="rId9" Type="http://schemas.openxmlformats.org/officeDocument/2006/relationships/image" Target="../media/image4.jpeg"/><Relationship Id="rId3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image" Target="../media/image23.jpeg"/><Relationship Id="rId4" Type="http://schemas.openxmlformats.org/officeDocument/2006/relationships/image" Target="../media/image21.jpe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5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25.jpeg"/><Relationship Id="rId4" Type="http://schemas.openxmlformats.org/officeDocument/2006/relationships/image" Target="../media/image23.jpeg"/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5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jpeg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5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jpeg"/><Relationship Id="rId5" Type="http://schemas.openxmlformats.org/officeDocument/2006/relationships/image" Target="../media/image27.jpeg"/><Relationship Id="rId7" Type="http://schemas.openxmlformats.org/officeDocument/2006/relationships/image" Target="../media/image28.pn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6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jpe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5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jpeg"/><Relationship Id="rId5" Type="http://schemas.openxmlformats.org/officeDocument/2006/relationships/image" Target="../media/image23.jpeg"/><Relationship Id="rId7" Type="http://schemas.openxmlformats.org/officeDocument/2006/relationships/image" Target="../media/image13.jpe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Relationship Id="rId6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4" Type="http://schemas.openxmlformats.org/officeDocument/2006/relationships/image" Target="../media/image23.jpeg"/><Relationship Id="rId5" Type="http://schemas.openxmlformats.org/officeDocument/2006/relationships/image" Target="../media/image27.jpeg"/><Relationship Id="rId7" Type="http://schemas.openxmlformats.org/officeDocument/2006/relationships/image" Target="../media/image32.png"/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Relationship Id="rId6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jpeg"/><Relationship Id="rId5" Type="http://schemas.openxmlformats.org/officeDocument/2006/relationships/image" Target="../media/image33.png"/><Relationship Id="rId7" Type="http://schemas.openxmlformats.org/officeDocument/2006/relationships/image" Target="../media/image34.jpeg"/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Relationship Id="rId6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jpeg"/><Relationship Id="rId5" Type="http://schemas.openxmlformats.org/officeDocument/2006/relationships/image" Target="../media/image35.png"/><Relationship Id="rId7" Type="http://schemas.openxmlformats.org/officeDocument/2006/relationships/image" Target="../media/image34.jpeg"/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6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image" Target="../media/image34.jpeg"/><Relationship Id="rId4" Type="http://schemas.openxmlformats.org/officeDocument/2006/relationships/image" Target="../media/image23.jpe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Relationship Id="rId5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4" Type="http://schemas.openxmlformats.org/officeDocument/2006/relationships/image" Target="../media/image23.jpeg"/><Relationship Id="rId5" Type="http://schemas.openxmlformats.org/officeDocument/2006/relationships/image" Target="../media/image20.jpeg"/><Relationship Id="rId7" Type="http://schemas.openxmlformats.org/officeDocument/2006/relationships/image" Target="../media/image34.jpeg"/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Relationship Id="rId6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Relationship Id="rId7" Type="http://schemas.openxmlformats.org/officeDocument/2006/relationships/image" Target="../media/image10.jpeg"/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9" Type="http://schemas.openxmlformats.org/officeDocument/2006/relationships/image" Target="../media/image39.png"/><Relationship Id="rId3" Type="http://schemas.openxmlformats.org/officeDocument/2006/relationships/tags" Target="../tags/tag30.xml"/><Relationship Id="rId6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9.xml"/><Relationship Id="rId7" Type="http://schemas.openxmlformats.org/officeDocument/2006/relationships/image" Target="../media/image23.jpeg"/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9" Type="http://schemas.openxmlformats.org/officeDocument/2006/relationships/image" Target="../media/image13.jpeg"/><Relationship Id="rId3" Type="http://schemas.openxmlformats.org/officeDocument/2006/relationships/tags" Target="../tags/tag33.xml"/><Relationship Id="rId6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0.xml"/><Relationship Id="rId7" Type="http://schemas.openxmlformats.org/officeDocument/2006/relationships/image" Target="../media/image23.jpeg"/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9" Type="http://schemas.openxmlformats.org/officeDocument/2006/relationships/image" Target="../media/image16.jpeg"/><Relationship Id="rId3" Type="http://schemas.openxmlformats.org/officeDocument/2006/relationships/tags" Target="../tags/tag36.xml"/><Relationship Id="rId6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1.xml"/><Relationship Id="rId7" Type="http://schemas.openxmlformats.org/officeDocument/2006/relationships/image" Target="../media/image23.jpeg"/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9" Type="http://schemas.openxmlformats.org/officeDocument/2006/relationships/image" Target="../media/image18.jpeg"/><Relationship Id="rId3" Type="http://schemas.openxmlformats.org/officeDocument/2006/relationships/tags" Target="../tags/tag39.xml"/><Relationship Id="rId6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2.xml"/><Relationship Id="rId7" Type="http://schemas.openxmlformats.org/officeDocument/2006/relationships/image" Target="../media/image23.jpeg"/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9" Type="http://schemas.openxmlformats.org/officeDocument/2006/relationships/image" Target="../media/image43.png"/><Relationship Id="rId3" Type="http://schemas.openxmlformats.org/officeDocument/2006/relationships/tags" Target="../tags/tag42.xml"/><Relationship Id="rId6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4" Type="http://schemas.openxmlformats.org/officeDocument/2006/relationships/slide" Target="slide9.xml"/><Relationship Id="rId5" Type="http://schemas.openxmlformats.org/officeDocument/2006/relationships/image" Target="../media/image44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4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Relationship Id="rId6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101" name="Picture 5" descr="CAM7 Spl-0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4876800" y="5410200"/>
              <a:ext cx="4267200" cy="13849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Lesson 2-4</a:t>
              </a:r>
            </a:p>
            <a:p>
              <a:pPr algn="ctr"/>
              <a:r>
                <a:rPr lang="en-US" sz="2800" dirty="0" smtClean="0"/>
                <a:t>Dividing Positive &amp; </a:t>
              </a:r>
              <a:r>
                <a:rPr lang="en-US" sz="2800" smtClean="0"/>
                <a:t>Negative Fractions</a:t>
              </a:r>
              <a:endParaRPr lang="en-US" sz="2800" dirty="0"/>
            </a:p>
          </p:txBody>
        </p:sp>
      </p:grp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763" name="Picture 19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3764" name="Picture 20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376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94565" name="Oval 5"/>
          <p:cNvSpPr>
            <a:spLocks noChangeArrowheads="1"/>
          </p:cNvSpPr>
          <p:nvPr/>
        </p:nvSpPr>
        <p:spPr bwMode="auto">
          <a:xfrm>
            <a:off x="1100138" y="4407694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567" name="TPQuestion"/>
          <p:cNvSpPr>
            <a:spLocks noChangeArrowheads="1"/>
          </p:cNvSpPr>
          <p:nvPr/>
        </p:nvSpPr>
        <p:spPr bwMode="auto">
          <a:xfrm>
            <a:off x="685800" y="1800225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39D"/>
                </a:solidFill>
              </a:rPr>
              <a:t>The largest moth is the Atlas moth. The Atlas moth is 11.8 inches long. Which of the following is the length of an Atlas moth written as a mixed number? </a:t>
            </a:r>
          </a:p>
        </p:txBody>
      </p:sp>
      <p:pic>
        <p:nvPicPr>
          <p:cNvPr id="373771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3772" name="Picture 12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3773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3774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2-1)</a:t>
            </a:r>
          </a:p>
        </p:txBody>
      </p:sp>
      <p:pic>
        <p:nvPicPr>
          <p:cNvPr id="373775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66800" y="2924175"/>
            <a:ext cx="2790825" cy="3552825"/>
            <a:chOff x="672" y="1842"/>
            <a:chExt cx="1758" cy="2238"/>
          </a:xfrm>
        </p:grpSpPr>
        <p:sp>
          <p:nvSpPr>
            <p:cNvPr id="373778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956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D.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73779" name="Picture 21" descr="ch2_5mc_8"/>
            <p:cNvPicPr>
              <a:picLocks noChangeAspect="1" noChangeArrowheads="1"/>
            </p:cNvPicPr>
            <p:nvPr/>
          </p:nvPicPr>
          <p:blipFill>
            <a:blip r:embed="rId12"/>
            <a:srcRect b="74373"/>
            <a:stretch>
              <a:fillRect/>
            </a:stretch>
          </p:blipFill>
          <p:spPr bwMode="auto">
            <a:xfrm>
              <a:off x="1032" y="1842"/>
              <a:ext cx="858" cy="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3780" name="Picture 22" descr="ch2_5mc_8"/>
            <p:cNvPicPr>
              <a:picLocks noChangeAspect="1" noChangeArrowheads="1"/>
            </p:cNvPicPr>
            <p:nvPr/>
          </p:nvPicPr>
          <p:blipFill>
            <a:blip r:embed="rId12"/>
            <a:srcRect t="25972" b="49582"/>
            <a:stretch>
              <a:fillRect/>
            </a:stretch>
          </p:blipFill>
          <p:spPr bwMode="auto">
            <a:xfrm>
              <a:off x="1032" y="2388"/>
              <a:ext cx="858" cy="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3781" name="Picture 23" descr="ch2_5mc_8"/>
            <p:cNvPicPr>
              <a:picLocks noChangeAspect="1" noChangeArrowheads="1"/>
            </p:cNvPicPr>
            <p:nvPr/>
          </p:nvPicPr>
          <p:blipFill>
            <a:blip r:embed="rId12"/>
            <a:srcRect t="50467" b="25381"/>
            <a:stretch>
              <a:fillRect/>
            </a:stretch>
          </p:blipFill>
          <p:spPr bwMode="auto">
            <a:xfrm>
              <a:off x="1032" y="2904"/>
              <a:ext cx="858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3782" name="Picture 24" descr="ch2_5mc_8"/>
            <p:cNvPicPr>
              <a:picLocks noChangeAspect="1" noChangeArrowheads="1"/>
            </p:cNvPicPr>
            <p:nvPr/>
          </p:nvPicPr>
          <p:blipFill>
            <a:blip r:embed="rId12"/>
            <a:srcRect t="75554"/>
            <a:stretch>
              <a:fillRect/>
            </a:stretch>
          </p:blipFill>
          <p:spPr bwMode="auto">
            <a:xfrm>
              <a:off x="1032" y="3420"/>
              <a:ext cx="858" cy="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4588" name="Picture 28" descr="CAStdPrac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8" descr="Example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42938" y="1800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4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9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5" grpId="0" animBg="1"/>
      <p:bldP spid="19456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955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1956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1957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98661" name="Oval 5"/>
          <p:cNvSpPr>
            <a:spLocks noChangeArrowheads="1"/>
          </p:cNvSpPr>
          <p:nvPr/>
        </p:nvSpPr>
        <p:spPr bwMode="auto">
          <a:xfrm>
            <a:off x="1043517" y="4090988"/>
            <a:ext cx="404283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1962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1963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1964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1965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2-2)</a:t>
            </a:r>
          </a:p>
        </p:txBody>
      </p:sp>
      <p:pic>
        <p:nvPicPr>
          <p:cNvPr id="381966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77" name="Picture 21" descr="ch2_5mc_12"/>
          <p:cNvPicPr>
            <a:picLocks noChangeAspect="1" noChangeArrowheads="1"/>
          </p:cNvPicPr>
          <p:nvPr/>
        </p:nvPicPr>
        <p:blipFill>
          <a:blip r:embed="rId12"/>
          <a:srcRect b="73091"/>
          <a:stretch>
            <a:fillRect/>
          </a:stretch>
        </p:blipFill>
        <p:spPr bwMode="auto">
          <a:xfrm>
            <a:off x="1098550" y="1692275"/>
            <a:ext cx="7724775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66800" y="2959100"/>
            <a:ext cx="3254375" cy="3330575"/>
            <a:chOff x="672" y="1864"/>
            <a:chExt cx="2050" cy="2098"/>
          </a:xfrm>
        </p:grpSpPr>
        <p:sp>
          <p:nvSpPr>
            <p:cNvPr id="381969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2000"/>
              <a:ext cx="1758" cy="1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A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endParaRPr lang="pt-BR" sz="1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endParaRPr lang="pt-BR" sz="4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81970" name="Picture 20" descr="ch2_5mc_12"/>
            <p:cNvPicPr>
              <a:picLocks noChangeAspect="1" noChangeArrowheads="1"/>
            </p:cNvPicPr>
            <p:nvPr/>
          </p:nvPicPr>
          <p:blipFill>
            <a:blip r:embed="rId12"/>
            <a:srcRect t="27676" r="66733" b="54085"/>
            <a:stretch>
              <a:fillRect/>
            </a:stretch>
          </p:blipFill>
          <p:spPr bwMode="auto">
            <a:xfrm>
              <a:off x="1044" y="1864"/>
              <a:ext cx="1678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1971" name="Picture 22" descr="ch2_5mc_12"/>
            <p:cNvPicPr>
              <a:picLocks noChangeAspect="1" noChangeArrowheads="1"/>
            </p:cNvPicPr>
            <p:nvPr/>
          </p:nvPicPr>
          <p:blipFill>
            <a:blip r:embed="rId12"/>
            <a:srcRect t="45634" r="66733" b="36127"/>
            <a:stretch>
              <a:fillRect/>
            </a:stretch>
          </p:blipFill>
          <p:spPr bwMode="auto">
            <a:xfrm>
              <a:off x="1044" y="2394"/>
              <a:ext cx="1678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1972" name="Picture 23" descr="ch2_5mc_12"/>
            <p:cNvPicPr>
              <a:picLocks noChangeAspect="1" noChangeArrowheads="1"/>
            </p:cNvPicPr>
            <p:nvPr/>
          </p:nvPicPr>
          <p:blipFill>
            <a:blip r:embed="rId12"/>
            <a:srcRect t="64015" r="66733" b="17746"/>
            <a:stretch>
              <a:fillRect/>
            </a:stretch>
          </p:blipFill>
          <p:spPr bwMode="auto">
            <a:xfrm>
              <a:off x="1044" y="2940"/>
              <a:ext cx="1678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1973" name="Picture 24" descr="ch2_5mc_12"/>
            <p:cNvPicPr>
              <a:picLocks noChangeAspect="1" noChangeArrowheads="1"/>
            </p:cNvPicPr>
            <p:nvPr/>
          </p:nvPicPr>
          <p:blipFill>
            <a:blip r:embed="rId12"/>
            <a:srcRect t="82605" r="66733"/>
            <a:stretch>
              <a:fillRect/>
            </a:stretch>
          </p:blipFill>
          <p:spPr bwMode="auto">
            <a:xfrm>
              <a:off x="1044" y="3468"/>
              <a:ext cx="1678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8" descr="Example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9600" y="169227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9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099" name="Picture 19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8100" name="Picture 20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810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1733" name="Oval 5"/>
          <p:cNvSpPr>
            <a:spLocks noChangeArrowheads="1"/>
          </p:cNvSpPr>
          <p:nvPr/>
        </p:nvSpPr>
        <p:spPr bwMode="auto">
          <a:xfrm>
            <a:off x="1090613" y="44719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8106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8107" name="Picture 11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8108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8109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2-3)</a:t>
            </a:r>
          </a:p>
        </p:txBody>
      </p:sp>
      <p:pic>
        <p:nvPicPr>
          <p:cNvPr id="388110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066800" y="2365375"/>
            <a:ext cx="2790825" cy="3683000"/>
            <a:chOff x="672" y="1490"/>
            <a:chExt cx="1758" cy="2320"/>
          </a:xfrm>
        </p:grpSpPr>
        <p:sp>
          <p:nvSpPr>
            <p:cNvPr id="388115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98"/>
              <a:ext cx="1758" cy="2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8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88116" name="Picture 22" descr="ch2_5mc_15"/>
            <p:cNvPicPr>
              <a:picLocks noChangeAspect="1" noChangeArrowheads="1"/>
            </p:cNvPicPr>
            <p:nvPr/>
          </p:nvPicPr>
          <p:blipFill>
            <a:blip r:embed="rId12"/>
            <a:srcRect t="18430" r="72960" b="60187"/>
            <a:stretch>
              <a:fillRect/>
            </a:stretch>
          </p:blipFill>
          <p:spPr bwMode="auto">
            <a:xfrm>
              <a:off x="1022" y="1490"/>
              <a:ext cx="358" cy="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8117" name="Picture 23" descr="ch2_5mc_15"/>
            <p:cNvPicPr>
              <a:picLocks noChangeAspect="1" noChangeArrowheads="1"/>
            </p:cNvPicPr>
            <p:nvPr/>
          </p:nvPicPr>
          <p:blipFill>
            <a:blip r:embed="rId12"/>
            <a:srcRect t="40591" r="74319" b="39191"/>
            <a:stretch>
              <a:fillRect/>
            </a:stretch>
          </p:blipFill>
          <p:spPr bwMode="auto">
            <a:xfrm>
              <a:off x="1022" y="2138"/>
              <a:ext cx="340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8118" name="Picture 24" descr="ch2_5mc_15"/>
            <p:cNvPicPr>
              <a:picLocks noChangeAspect="1" noChangeArrowheads="1"/>
            </p:cNvPicPr>
            <p:nvPr/>
          </p:nvPicPr>
          <p:blipFill>
            <a:blip r:embed="rId12"/>
            <a:srcRect t="60420" r="82930" b="20062"/>
            <a:stretch>
              <a:fillRect/>
            </a:stretch>
          </p:blipFill>
          <p:spPr bwMode="auto">
            <a:xfrm>
              <a:off x="1022" y="2720"/>
              <a:ext cx="226" cy="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8119" name="Picture 25" descr="ch2_5mc_15"/>
            <p:cNvPicPr>
              <a:picLocks noChangeAspect="1" noChangeArrowheads="1"/>
            </p:cNvPicPr>
            <p:nvPr/>
          </p:nvPicPr>
          <p:blipFill>
            <a:blip r:embed="rId12"/>
            <a:srcRect t="79315" r="83383"/>
            <a:stretch>
              <a:fillRect/>
            </a:stretch>
          </p:blipFill>
          <p:spPr bwMode="auto">
            <a:xfrm>
              <a:off x="1022" y="3278"/>
              <a:ext cx="220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685800" y="1476375"/>
            <a:ext cx="2514600" cy="835025"/>
            <a:chOff x="432" y="930"/>
            <a:chExt cx="1584" cy="526"/>
          </a:xfrm>
        </p:grpSpPr>
        <p:pic>
          <p:nvPicPr>
            <p:cNvPr id="388113" name="Picture 21" descr="ch2_5mc_15"/>
            <p:cNvPicPr>
              <a:picLocks noChangeAspect="1" noChangeArrowheads="1"/>
            </p:cNvPicPr>
            <p:nvPr/>
          </p:nvPicPr>
          <p:blipFill>
            <a:blip r:embed="rId12"/>
            <a:srcRect l="58913" b="79549"/>
            <a:stretch>
              <a:fillRect/>
            </a:stretch>
          </p:blipFill>
          <p:spPr bwMode="auto">
            <a:xfrm>
              <a:off x="1472" y="930"/>
              <a:ext cx="544" cy="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8114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124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Multiply</a:t>
              </a:r>
            </a:p>
          </p:txBody>
        </p:sp>
      </p:grpSp>
      <p:pic>
        <p:nvPicPr>
          <p:cNvPr id="21" name="Picture 8" descr="Example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1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7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0148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015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2757" name="Oval 5"/>
          <p:cNvSpPr>
            <a:spLocks noChangeArrowheads="1"/>
          </p:cNvSpPr>
          <p:nvPr/>
        </p:nvSpPr>
        <p:spPr bwMode="auto">
          <a:xfrm>
            <a:off x="1066800" y="35575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90154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0155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0156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0157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2-3)</a:t>
            </a:r>
          </a:p>
        </p:txBody>
      </p:sp>
      <p:pic>
        <p:nvPicPr>
          <p:cNvPr id="390158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66800" y="2327275"/>
            <a:ext cx="2790825" cy="3721100"/>
            <a:chOff x="672" y="1466"/>
            <a:chExt cx="1758" cy="2344"/>
          </a:xfrm>
        </p:grpSpPr>
        <p:sp>
          <p:nvSpPr>
            <p:cNvPr id="390163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96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1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A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90164" name="Picture 21" descr="ch2_5mc_16"/>
            <p:cNvPicPr>
              <a:picLocks noChangeAspect="1" noChangeArrowheads="1"/>
            </p:cNvPicPr>
            <p:nvPr/>
          </p:nvPicPr>
          <p:blipFill>
            <a:blip r:embed="rId12"/>
            <a:srcRect t="17496" r="81117" b="60420"/>
            <a:stretch>
              <a:fillRect/>
            </a:stretch>
          </p:blipFill>
          <p:spPr bwMode="auto">
            <a:xfrm>
              <a:off x="1026" y="1466"/>
              <a:ext cx="250" cy="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0165" name="Picture 22" descr="ch2_5mc_16"/>
            <p:cNvPicPr>
              <a:picLocks noChangeAspect="1" noChangeArrowheads="1"/>
            </p:cNvPicPr>
            <p:nvPr/>
          </p:nvPicPr>
          <p:blipFill>
            <a:blip r:embed="rId12"/>
            <a:srcRect t="40358" r="82024" b="39891"/>
            <a:stretch>
              <a:fillRect/>
            </a:stretch>
          </p:blipFill>
          <p:spPr bwMode="auto">
            <a:xfrm>
              <a:off x="1026" y="2132"/>
              <a:ext cx="238" cy="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0166" name="Picture 23" descr="ch2_5mc_16"/>
            <p:cNvPicPr>
              <a:picLocks noChangeAspect="1" noChangeArrowheads="1"/>
            </p:cNvPicPr>
            <p:nvPr/>
          </p:nvPicPr>
          <p:blipFill>
            <a:blip r:embed="rId12"/>
            <a:srcRect t="59486" r="79758" b="19130"/>
            <a:stretch>
              <a:fillRect/>
            </a:stretch>
          </p:blipFill>
          <p:spPr bwMode="auto">
            <a:xfrm>
              <a:off x="1026" y="2696"/>
              <a:ext cx="268" cy="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0167" name="Picture 24" descr="ch2_5mc_16"/>
            <p:cNvPicPr>
              <a:picLocks noChangeAspect="1" noChangeArrowheads="1"/>
            </p:cNvPicPr>
            <p:nvPr/>
          </p:nvPicPr>
          <p:blipFill>
            <a:blip r:embed="rId12"/>
            <a:srcRect t="80249" r="84290"/>
            <a:stretch>
              <a:fillRect/>
            </a:stretch>
          </p:blipFill>
          <p:spPr bwMode="auto">
            <a:xfrm>
              <a:off x="1026" y="3302"/>
              <a:ext cx="208" cy="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685800" y="1482725"/>
            <a:ext cx="8229600" cy="844550"/>
            <a:chOff x="432" y="934"/>
            <a:chExt cx="5184" cy="532"/>
          </a:xfrm>
        </p:grpSpPr>
        <p:pic>
          <p:nvPicPr>
            <p:cNvPr id="390161" name="Picture 20" descr="ch2_5mc_16"/>
            <p:cNvPicPr>
              <a:picLocks noChangeAspect="1" noChangeArrowheads="1"/>
            </p:cNvPicPr>
            <p:nvPr/>
          </p:nvPicPr>
          <p:blipFill>
            <a:blip r:embed="rId12"/>
            <a:srcRect l="58913" b="79315"/>
            <a:stretch>
              <a:fillRect/>
            </a:stretch>
          </p:blipFill>
          <p:spPr bwMode="auto">
            <a:xfrm>
              <a:off x="1464" y="934"/>
              <a:ext cx="544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0162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1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Multiply</a:t>
              </a:r>
            </a:p>
          </p:txBody>
        </p:sp>
      </p:grpSp>
      <p:pic>
        <p:nvPicPr>
          <p:cNvPr id="21" name="Picture 9" descr="Example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33413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5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2196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2197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3781" name="Oval 5"/>
          <p:cNvSpPr>
            <a:spLocks noChangeArrowheads="1"/>
          </p:cNvSpPr>
          <p:nvPr/>
        </p:nvSpPr>
        <p:spPr bwMode="auto">
          <a:xfrm>
            <a:off x="1100138" y="25527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92202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2203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2204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2205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2-3)</a:t>
            </a:r>
          </a:p>
        </p:txBody>
      </p:sp>
      <p:pic>
        <p:nvPicPr>
          <p:cNvPr id="392206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66800" y="2295525"/>
            <a:ext cx="2790825" cy="3673475"/>
            <a:chOff x="672" y="1446"/>
            <a:chExt cx="1758" cy="2314"/>
          </a:xfrm>
        </p:grpSpPr>
        <p:sp>
          <p:nvSpPr>
            <p:cNvPr id="392211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602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92212" name="Picture 21" descr="ch2_5mc_17"/>
            <p:cNvPicPr>
              <a:picLocks noChangeAspect="1" noChangeArrowheads="1"/>
            </p:cNvPicPr>
            <p:nvPr/>
          </p:nvPicPr>
          <p:blipFill>
            <a:blip r:embed="rId12"/>
            <a:srcRect t="18706" r="76807" b="61029"/>
            <a:stretch>
              <a:fillRect/>
            </a:stretch>
          </p:blipFill>
          <p:spPr bwMode="auto">
            <a:xfrm>
              <a:off x="1038" y="1446"/>
              <a:ext cx="366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2213" name="Picture 22" descr="ch2_5mc_17"/>
            <p:cNvPicPr>
              <a:picLocks noChangeAspect="1" noChangeArrowheads="1"/>
            </p:cNvPicPr>
            <p:nvPr/>
          </p:nvPicPr>
          <p:blipFill>
            <a:blip r:embed="rId12"/>
            <a:srcRect t="39517" r="76807" b="39984"/>
            <a:stretch>
              <a:fillRect/>
            </a:stretch>
          </p:blipFill>
          <p:spPr bwMode="auto">
            <a:xfrm>
              <a:off x="1038" y="2052"/>
              <a:ext cx="366" cy="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2214" name="Picture 23" descr="ch2_5mc_17"/>
            <p:cNvPicPr>
              <a:picLocks noChangeAspect="1" noChangeArrowheads="1"/>
            </p:cNvPicPr>
            <p:nvPr/>
          </p:nvPicPr>
          <p:blipFill>
            <a:blip r:embed="rId12"/>
            <a:srcRect t="60794" r="76807" b="20110"/>
            <a:stretch>
              <a:fillRect/>
            </a:stretch>
          </p:blipFill>
          <p:spPr bwMode="auto">
            <a:xfrm>
              <a:off x="1038" y="2676"/>
              <a:ext cx="366" cy="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2215" name="Picture 24" descr="ch2_5mc_17"/>
            <p:cNvPicPr>
              <a:picLocks noChangeAspect="1" noChangeArrowheads="1"/>
            </p:cNvPicPr>
            <p:nvPr/>
          </p:nvPicPr>
          <p:blipFill>
            <a:blip r:embed="rId12"/>
            <a:srcRect t="80904" r="76807"/>
            <a:stretch>
              <a:fillRect/>
            </a:stretch>
          </p:blipFill>
          <p:spPr bwMode="auto">
            <a:xfrm>
              <a:off x="1038" y="3270"/>
              <a:ext cx="366" cy="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685800" y="1476375"/>
            <a:ext cx="8229600" cy="815975"/>
            <a:chOff x="432" y="930"/>
            <a:chExt cx="5184" cy="514"/>
          </a:xfrm>
        </p:grpSpPr>
        <p:pic>
          <p:nvPicPr>
            <p:cNvPr id="392209" name="Picture 20" descr="ch2_5mc_17"/>
            <p:cNvPicPr>
              <a:picLocks noChangeAspect="1" noChangeArrowheads="1"/>
            </p:cNvPicPr>
            <p:nvPr/>
          </p:nvPicPr>
          <p:blipFill>
            <a:blip r:embed="rId12"/>
            <a:srcRect l="50191" b="79968"/>
            <a:stretch>
              <a:fillRect/>
            </a:stretch>
          </p:blipFill>
          <p:spPr bwMode="auto">
            <a:xfrm>
              <a:off x="1494" y="930"/>
              <a:ext cx="786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2210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1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Multiply</a:t>
              </a:r>
            </a:p>
          </p:txBody>
        </p:sp>
      </p:grpSp>
      <p:pic>
        <p:nvPicPr>
          <p:cNvPr id="21" name="Picture 11" descr="Example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9600" y="1657350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 descr="Vocab 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4900" y="2233613"/>
            <a:ext cx="3529013" cy="511175"/>
          </a:xfrm>
          <a:prstGeom prst="rect">
            <a:avLst/>
          </a:prstGeom>
          <a:noFill/>
        </p:spPr>
      </p:pic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762000" y="4655403"/>
            <a:ext cx="29051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multiplicative </a:t>
            </a:r>
            <a:r>
              <a:rPr lang="en-US" sz="2400" dirty="0" smtClean="0">
                <a:solidFill>
                  <a:srgbClr val="000000"/>
                </a:solidFill>
              </a:rPr>
              <a:t>inverse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91141" name="Picture 5" descr="Main Idea Head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00138" y="842963"/>
            <a:ext cx="3529012" cy="511175"/>
          </a:xfrm>
          <a:prstGeom prst="rect">
            <a:avLst/>
          </a:prstGeom>
          <a:noFill/>
        </p:spPr>
      </p:pic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762000" y="3392487"/>
            <a:ext cx="389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reciprocals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1057275" y="1500188"/>
            <a:ext cx="75533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Divide positive and negative fractions.</a:t>
            </a:r>
          </a:p>
        </p:txBody>
      </p:sp>
      <p:pic>
        <p:nvPicPr>
          <p:cNvPr id="91145" name="Picture 9" descr="LH_2-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581400" y="4611469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product of a fraction or whole number and its reciprocal equaling one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505200" y="3316069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opposite of a fraction or whole number.</a:t>
            </a:r>
          </a:p>
          <a:p>
            <a:r>
              <a:rPr lang="en-US" sz="2400" dirty="0" smtClean="0"/>
              <a:t>4 and ¼ or 2/3 and 3/2 are reciprocals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autoUpdateAnimBg="0"/>
      <p:bldP spid="91142" grpId="0" build="p" autoUpdateAnimBg="0"/>
      <p:bldP spid="91143" grpId="0" build="p" autoUpdateAnimBg="0" advAuto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6" name="Picture 6" descr="LH_2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92167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981075"/>
            <a:ext cx="4378325" cy="695325"/>
          </a:xfrm>
          <a:prstGeom prst="rect">
            <a:avLst/>
          </a:prstGeom>
          <a:noFill/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057275" y="2386013"/>
            <a:ext cx="7705725" cy="2566988"/>
            <a:chOff x="666" y="1503"/>
            <a:chExt cx="4854" cy="1617"/>
          </a:xfrm>
        </p:grpSpPr>
        <p:sp>
          <p:nvSpPr>
            <p:cNvPr id="92164" name="Rectangle 4"/>
            <p:cNvSpPr>
              <a:spLocks noChangeArrowheads="1"/>
            </p:cNvSpPr>
            <p:nvPr/>
          </p:nvSpPr>
          <p:spPr bwMode="auto">
            <a:xfrm>
              <a:off x="666" y="1503"/>
              <a:ext cx="4854" cy="1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sz="2400" b="1" dirty="0"/>
                <a:t>	Standard 7NS1.2</a:t>
              </a:r>
              <a:r>
                <a:rPr lang="en-US" sz="2400" b="1" dirty="0">
                  <a:solidFill>
                    <a:srgbClr val="FF0000"/>
                  </a:solidFill>
                </a:rPr>
                <a:t>  </a:t>
              </a:r>
              <a:r>
                <a:rPr lang="en-US" sz="2400" dirty="0">
                  <a:solidFill>
                    <a:srgbClr val="000000"/>
                  </a:solidFill>
                </a:rPr>
                <a:t>Add, subtract, </a:t>
              </a:r>
              <a:r>
                <a:rPr lang="en-US" sz="2400" b="1" dirty="0"/>
                <a:t>multiply</a:t>
              </a:r>
              <a:r>
                <a:rPr lang="en-US" sz="2400" b="1" dirty="0">
                  <a:solidFill>
                    <a:srgbClr val="00539D"/>
                  </a:solidFill>
                </a:rPr>
                <a:t>,</a:t>
              </a:r>
              <a:r>
                <a:rPr lang="en-US" sz="2400" dirty="0">
                  <a:solidFill>
                    <a:srgbClr val="000000"/>
                  </a:solidFill>
                </a:rPr>
                <a:t> and </a:t>
              </a:r>
              <a:r>
                <a:rPr lang="en-US" sz="2400" b="1" dirty="0">
                  <a:solidFill>
                    <a:srgbClr val="0000FF"/>
                  </a:solidFill>
                </a:rPr>
                <a:t>divide rational numbers</a:t>
              </a:r>
              <a:r>
                <a:rPr lang="en-US" sz="2400" dirty="0">
                  <a:solidFill>
                    <a:srgbClr val="0000FF"/>
                  </a:solidFill>
                </a:rPr>
                <a:t> </a:t>
              </a:r>
              <a:r>
                <a:rPr lang="en-US" sz="2400" dirty="0">
                  <a:solidFill>
                    <a:srgbClr val="000000"/>
                  </a:solidFill>
                </a:rPr>
                <a:t>(integers, </a:t>
              </a:r>
              <a:r>
                <a:rPr lang="en-US" sz="2400" b="1" dirty="0">
                  <a:solidFill>
                    <a:srgbClr val="0000FF"/>
                  </a:solidFill>
                </a:rPr>
                <a:t>fractions</a:t>
              </a:r>
              <a:r>
                <a:rPr lang="en-US" sz="2400" b="1" dirty="0">
                  <a:solidFill>
                    <a:srgbClr val="00539D"/>
                  </a:solidFill>
                </a:rPr>
                <a:t>,</a:t>
              </a:r>
              <a:r>
                <a:rPr lang="en-US" sz="2400" dirty="0">
                  <a:solidFill>
                    <a:srgbClr val="000000"/>
                  </a:solidFill>
                </a:rPr>
                <a:t> and terminating decimals) and take positive rational numbers to </a:t>
              </a:r>
              <a:r>
                <a:rPr lang="en-US" sz="2400" dirty="0">
                  <a:solidFill>
                    <a:srgbClr val="0000FF"/>
                  </a:solidFill>
                </a:rPr>
                <a:t>whole</a:t>
              </a:r>
              <a:r>
                <a:rPr lang="en-US" sz="2400" dirty="0">
                  <a:solidFill>
                    <a:srgbClr val="000000"/>
                  </a:solidFill>
                </a:rPr>
                <a:t>-number powers.</a:t>
              </a:r>
              <a:r>
                <a:rPr lang="en-US" sz="2400" dirty="0" smtClean="0">
                  <a:solidFill>
                    <a:srgbClr val="000000"/>
                  </a:solidFill>
                </a:rPr>
                <a:t> </a:t>
              </a: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dirty="0" smtClean="0">
                  <a:solidFill>
                    <a:srgbClr val="000000"/>
                  </a:solidFill>
                </a:rPr>
                <a:t>	</a:t>
              </a:r>
              <a:endParaRPr lang="en-US" b="1" dirty="0">
                <a:solidFill>
                  <a:srgbClr val="00539D"/>
                </a:solidFill>
              </a:endParaRPr>
            </a:p>
          </p:txBody>
        </p:sp>
        <p:pic>
          <p:nvPicPr>
            <p:cNvPr id="92170" name="Picture 10" descr="ke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72" y="1551"/>
              <a:ext cx="541" cy="225"/>
            </a:xfrm>
            <a:prstGeom prst="rect">
              <a:avLst/>
            </a:prstGeom>
            <a:noFill/>
          </p:spPr>
        </p:pic>
      </p:grpSp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95" name="Picture 11" descr="LH_2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93198" name="Picture 14" descr="MAC3_p1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4663" y="2057400"/>
            <a:ext cx="8135937" cy="2170113"/>
          </a:xfrm>
          <a:prstGeom prst="rect">
            <a:avLst/>
          </a:prstGeom>
          <a:noFill/>
        </p:spPr>
      </p:pic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27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308228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308229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/>
              <a:t>Find a Multiplicative Inverse</a:t>
            </a:r>
          </a:p>
        </p:txBody>
      </p:sp>
      <p:pic>
        <p:nvPicPr>
          <p:cNvPr id="308234" name="Picture 10" descr="LH_2-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308235" name="Picture 11" descr="M3_58"/>
          <p:cNvPicPr>
            <a:picLocks noChangeAspect="1" noChangeArrowheads="1"/>
          </p:cNvPicPr>
          <p:nvPr/>
        </p:nvPicPr>
        <p:blipFill>
          <a:blip r:embed="rId7"/>
          <a:srcRect r="33113" b="83508"/>
          <a:stretch>
            <a:fillRect/>
          </a:stretch>
        </p:blipFill>
        <p:spPr bwMode="auto">
          <a:xfrm>
            <a:off x="942975" y="1343025"/>
            <a:ext cx="5772150" cy="771525"/>
          </a:xfrm>
          <a:prstGeom prst="rect">
            <a:avLst/>
          </a:prstGeom>
          <a:noFill/>
        </p:spPr>
      </p:pic>
      <p:pic>
        <p:nvPicPr>
          <p:cNvPr id="308236" name="Picture 12" descr="M3_58"/>
          <p:cNvPicPr>
            <a:picLocks noChangeAspect="1" noChangeArrowheads="1"/>
          </p:cNvPicPr>
          <p:nvPr/>
        </p:nvPicPr>
        <p:blipFill>
          <a:blip r:embed="rId7"/>
          <a:srcRect t="18120" r="80684" b="63963"/>
          <a:stretch>
            <a:fillRect/>
          </a:stretch>
        </p:blipFill>
        <p:spPr bwMode="auto">
          <a:xfrm>
            <a:off x="952500" y="2590800"/>
            <a:ext cx="1666875" cy="838200"/>
          </a:xfrm>
          <a:prstGeom prst="rect">
            <a:avLst/>
          </a:prstGeom>
          <a:noFill/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33400" y="4362450"/>
            <a:ext cx="8296275" cy="1697038"/>
            <a:chOff x="336" y="2748"/>
            <a:chExt cx="5226" cy="1069"/>
          </a:xfrm>
        </p:grpSpPr>
        <p:sp>
          <p:nvSpPr>
            <p:cNvPr id="308232" name="Rectangle 8"/>
            <p:cNvSpPr>
              <a:spLocks noChangeArrowheads="1"/>
            </p:cNvSpPr>
            <p:nvPr/>
          </p:nvSpPr>
          <p:spPr bwMode="auto">
            <a:xfrm>
              <a:off x="336" y="289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>
                  <a:solidFill>
                    <a:srgbClr val="00539D"/>
                  </a:solidFill>
                </a:rPr>
                <a:t>Answer:</a:t>
              </a:r>
              <a:r>
                <a:rPr lang="en-US"/>
                <a:t> 	</a:t>
              </a:r>
            </a:p>
          </p:txBody>
        </p:sp>
        <p:pic>
          <p:nvPicPr>
            <p:cNvPr id="308237" name="Picture 13" descr="M3_58"/>
            <p:cNvPicPr>
              <a:picLocks noChangeAspect="1" noChangeArrowheads="1"/>
            </p:cNvPicPr>
            <p:nvPr/>
          </p:nvPicPr>
          <p:blipFill>
            <a:blip r:embed="rId7"/>
            <a:srcRect t="63725" r="24283"/>
            <a:stretch>
              <a:fillRect/>
            </a:stretch>
          </p:blipFill>
          <p:spPr bwMode="auto">
            <a:xfrm>
              <a:off x="1446" y="2748"/>
              <a:ext cx="4116" cy="1069"/>
            </a:xfrm>
            <a:prstGeom prst="rect">
              <a:avLst/>
            </a:prstGeom>
            <a:noFill/>
          </p:spPr>
        </p:pic>
      </p:grpSp>
      <p:pic>
        <p:nvPicPr>
          <p:cNvPr id="308239" name="Picture 15" descr="M3_58"/>
          <p:cNvPicPr>
            <a:picLocks noChangeAspect="1" noChangeArrowheads="1"/>
          </p:cNvPicPr>
          <p:nvPr/>
        </p:nvPicPr>
        <p:blipFill>
          <a:blip r:embed="rId7"/>
          <a:srcRect l="42274" t="18120" b="63963"/>
          <a:stretch>
            <a:fillRect/>
          </a:stretch>
        </p:blipFill>
        <p:spPr bwMode="auto">
          <a:xfrm>
            <a:off x="3648075" y="2590800"/>
            <a:ext cx="4981575" cy="838200"/>
          </a:xfrm>
          <a:prstGeom prst="rect">
            <a:avLst/>
          </a:prstGeom>
          <a:noFill/>
        </p:spPr>
      </p:pic>
      <p:sp>
        <p:nvSpPr>
          <p:cNvPr id="15" name="Action Button: Forward or Next 14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Back or Previous 15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0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8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7" name="Picture 11" descr="LH_2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96268" name="Picture 12" descr="MAC3_p1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3238" y="2133600"/>
            <a:ext cx="8135937" cy="2160588"/>
          </a:xfrm>
          <a:prstGeom prst="rect">
            <a:avLst/>
          </a:prstGeom>
          <a:noFill/>
        </p:spPr>
      </p:pic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1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63325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Divide Fractions and Mixed Numbers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3781425" y="4799013"/>
            <a:ext cx="51339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</a:rPr>
              <a:t>The fractions have different signs, so the quotient is negative.</a:t>
            </a:r>
          </a:p>
        </p:txBody>
      </p:sp>
      <p:pic>
        <p:nvPicPr>
          <p:cNvPr id="99339" name="Picture 11" descr="LH_2-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99340" name="Picture 12" descr="M3_64"/>
          <p:cNvPicPr>
            <a:picLocks noChangeAspect="1" noChangeArrowheads="1"/>
          </p:cNvPicPr>
          <p:nvPr/>
        </p:nvPicPr>
        <p:blipFill>
          <a:blip r:embed="rId6"/>
          <a:srcRect l="11966" r="25513" b="86110"/>
          <a:stretch>
            <a:fillRect/>
          </a:stretch>
        </p:blipFill>
        <p:spPr bwMode="auto">
          <a:xfrm>
            <a:off x="896938" y="1339850"/>
            <a:ext cx="5275262" cy="812800"/>
          </a:xfrm>
          <a:prstGeom prst="rect">
            <a:avLst/>
          </a:prstGeom>
          <a:noFill/>
        </p:spPr>
      </p:pic>
      <p:pic>
        <p:nvPicPr>
          <p:cNvPr id="99341" name="Picture 13" descr="M3_64"/>
          <p:cNvPicPr>
            <a:picLocks noChangeAspect="1" noChangeArrowheads="1"/>
          </p:cNvPicPr>
          <p:nvPr/>
        </p:nvPicPr>
        <p:blipFill>
          <a:blip r:embed="rId6"/>
          <a:srcRect t="13510" r="72681" b="68204"/>
          <a:stretch>
            <a:fillRect/>
          </a:stretch>
        </p:blipFill>
        <p:spPr bwMode="auto">
          <a:xfrm>
            <a:off x="942975" y="2295525"/>
            <a:ext cx="2305050" cy="1069975"/>
          </a:xfrm>
          <a:prstGeom prst="rect">
            <a:avLst/>
          </a:prstGeom>
          <a:noFill/>
        </p:spPr>
      </p:pic>
      <p:pic>
        <p:nvPicPr>
          <p:cNvPr id="99342" name="Picture 14" descr="M3_64"/>
          <p:cNvPicPr>
            <a:picLocks noChangeAspect="1" noChangeArrowheads="1"/>
          </p:cNvPicPr>
          <p:nvPr/>
        </p:nvPicPr>
        <p:blipFill>
          <a:blip r:embed="rId6"/>
          <a:srcRect t="41833" r="68730" b="35649"/>
          <a:stretch>
            <a:fillRect/>
          </a:stretch>
        </p:blipFill>
        <p:spPr bwMode="auto">
          <a:xfrm>
            <a:off x="942975" y="3352800"/>
            <a:ext cx="2638425" cy="1317625"/>
          </a:xfrm>
          <a:prstGeom prst="rect">
            <a:avLst/>
          </a:prstGeom>
          <a:noFill/>
        </p:spPr>
      </p:pic>
      <p:pic>
        <p:nvPicPr>
          <p:cNvPr id="99343" name="Picture 15" descr="M3_64"/>
          <p:cNvPicPr>
            <a:picLocks noChangeAspect="1" noChangeArrowheads="1"/>
          </p:cNvPicPr>
          <p:nvPr/>
        </p:nvPicPr>
        <p:blipFill>
          <a:blip r:embed="rId6"/>
          <a:srcRect t="64134" r="74374" b="19751"/>
          <a:stretch>
            <a:fillRect/>
          </a:stretch>
        </p:blipFill>
        <p:spPr bwMode="auto">
          <a:xfrm>
            <a:off x="942975" y="4648200"/>
            <a:ext cx="2162175" cy="942975"/>
          </a:xfrm>
          <a:prstGeom prst="rect">
            <a:avLst/>
          </a:prstGeom>
          <a:noFill/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533400" y="5673725"/>
            <a:ext cx="8229600" cy="822325"/>
            <a:chOff x="336" y="3574"/>
            <a:chExt cx="5184" cy="518"/>
          </a:xfrm>
        </p:grpSpPr>
        <p:sp>
          <p:nvSpPr>
            <p:cNvPr id="99337" name="Rectangle 9"/>
            <p:cNvSpPr>
              <a:spLocks noChangeArrowheads="1"/>
            </p:cNvSpPr>
            <p:nvPr/>
          </p:nvSpPr>
          <p:spPr bwMode="auto">
            <a:xfrm>
              <a:off x="336" y="3671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>
                  <a:solidFill>
                    <a:srgbClr val="00539D"/>
                  </a:solidFill>
                </a:rPr>
                <a:t>Answer:</a:t>
              </a:r>
              <a:r>
                <a:rPr lang="en-US"/>
                <a:t> 	</a:t>
              </a:r>
            </a:p>
          </p:txBody>
        </p:sp>
        <p:pic>
          <p:nvPicPr>
            <p:cNvPr id="99344" name="Picture 16" descr="M3_64"/>
            <p:cNvPicPr>
              <a:picLocks noChangeAspect="1" noChangeArrowheads="1"/>
            </p:cNvPicPr>
            <p:nvPr/>
          </p:nvPicPr>
          <p:blipFill>
            <a:blip r:embed="rId6"/>
            <a:srcRect l="12079" t="85947" r="78664"/>
            <a:stretch>
              <a:fillRect/>
            </a:stretch>
          </p:blipFill>
          <p:spPr bwMode="auto">
            <a:xfrm>
              <a:off x="1422" y="3574"/>
              <a:ext cx="492" cy="518"/>
            </a:xfrm>
            <a:prstGeom prst="rect">
              <a:avLst/>
            </a:prstGeom>
            <a:noFill/>
          </p:spPr>
        </p:pic>
      </p:grpSp>
      <p:pic>
        <p:nvPicPr>
          <p:cNvPr id="99345" name="Picture 17" descr="M3_64"/>
          <p:cNvPicPr>
            <a:picLocks noChangeAspect="1" noChangeArrowheads="1"/>
          </p:cNvPicPr>
          <p:nvPr/>
        </p:nvPicPr>
        <p:blipFill>
          <a:blip r:embed="rId6"/>
          <a:srcRect l="43913" t="41833" r="4610" b="42540"/>
          <a:stretch>
            <a:fillRect/>
          </a:stretch>
        </p:blipFill>
        <p:spPr bwMode="auto">
          <a:xfrm>
            <a:off x="4143375" y="3352800"/>
            <a:ext cx="4343400" cy="914400"/>
          </a:xfrm>
          <a:prstGeom prst="rect">
            <a:avLst/>
          </a:prstGeom>
          <a:noFill/>
        </p:spPr>
      </p:pic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781425" y="2286000"/>
            <a:ext cx="4476750" cy="1308100"/>
            <a:chOff x="2382" y="1440"/>
            <a:chExt cx="2820" cy="824"/>
          </a:xfrm>
        </p:grpSpPr>
        <p:pic>
          <p:nvPicPr>
            <p:cNvPr id="99346" name="Picture 18" descr="M3_64"/>
            <p:cNvPicPr>
              <a:picLocks noChangeAspect="1" noChangeArrowheads="1"/>
            </p:cNvPicPr>
            <p:nvPr/>
          </p:nvPicPr>
          <p:blipFill>
            <a:blip r:embed="rId6"/>
            <a:srcRect l="43123" t="27509" r="9351" b="57787"/>
            <a:stretch>
              <a:fillRect/>
            </a:stretch>
          </p:blipFill>
          <p:spPr bwMode="auto">
            <a:xfrm>
              <a:off x="2604" y="1722"/>
              <a:ext cx="2526" cy="542"/>
            </a:xfrm>
            <a:prstGeom prst="rect">
              <a:avLst/>
            </a:prstGeom>
            <a:noFill/>
          </p:spPr>
        </p:pic>
        <p:sp>
          <p:nvSpPr>
            <p:cNvPr id="99347" name="Text Box 19"/>
            <p:cNvSpPr txBox="1">
              <a:spLocks noChangeArrowheads="1"/>
            </p:cNvSpPr>
            <p:nvPr/>
          </p:nvSpPr>
          <p:spPr bwMode="auto">
            <a:xfrm>
              <a:off x="2382" y="1440"/>
              <a:ext cx="282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20000"/>
                </a:spcBef>
              </a:pPr>
              <a:r>
                <a:rPr lang="en-US" sz="2400" dirty="0">
                  <a:solidFill>
                    <a:srgbClr val="000000"/>
                  </a:solidFill>
                </a:rPr>
                <a:t>Multiply by the multiplicative</a:t>
              </a:r>
            </a:p>
          </p:txBody>
        </p:sp>
      </p:grpSp>
      <p:pic>
        <p:nvPicPr>
          <p:cNvPr id="99350" name="Picture 22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sp>
        <p:nvSpPr>
          <p:cNvPr id="21" name="Action Button: Forward or Next 20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ction Button: Back or Previous 21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99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9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9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9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 autoUpdateAnimBg="0"/>
      <p:bldP spid="99334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83" name="Picture 11" descr="LH_2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05484" name="Picture 12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2506663" y="715963"/>
            <a:ext cx="64087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Divide Fractions and Mixed Numbers</a:t>
            </a:r>
          </a:p>
        </p:txBody>
      </p:sp>
      <p:pic>
        <p:nvPicPr>
          <p:cNvPr id="105486" name="Picture 14" descr="M3_66"/>
          <p:cNvPicPr>
            <a:picLocks noChangeAspect="1" noChangeArrowheads="1"/>
          </p:cNvPicPr>
          <p:nvPr/>
        </p:nvPicPr>
        <p:blipFill>
          <a:blip r:embed="rId6"/>
          <a:srcRect t="17171" r="30469" b="70047"/>
          <a:stretch>
            <a:fillRect/>
          </a:stretch>
        </p:blipFill>
        <p:spPr bwMode="auto">
          <a:xfrm>
            <a:off x="933450" y="2133600"/>
            <a:ext cx="7296150" cy="952500"/>
          </a:xfrm>
          <a:prstGeom prst="rect">
            <a:avLst/>
          </a:prstGeom>
          <a:noFill/>
        </p:spPr>
      </p:pic>
      <p:pic>
        <p:nvPicPr>
          <p:cNvPr id="105488" name="Picture 16" descr="M3_66"/>
          <p:cNvPicPr>
            <a:picLocks noChangeAspect="1" noChangeArrowheads="1"/>
          </p:cNvPicPr>
          <p:nvPr/>
        </p:nvPicPr>
        <p:blipFill>
          <a:blip r:embed="rId7"/>
          <a:srcRect l="15794" r="28351" b="87857"/>
          <a:stretch>
            <a:fillRect/>
          </a:stretch>
        </p:blipFill>
        <p:spPr bwMode="auto">
          <a:xfrm>
            <a:off x="866775" y="1143000"/>
            <a:ext cx="5861050" cy="904875"/>
          </a:xfrm>
          <a:prstGeom prst="rect">
            <a:avLst/>
          </a:prstGeom>
          <a:noFill/>
        </p:spPr>
      </p:pic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5372100" y="3298825"/>
            <a:ext cx="3429000" cy="1149350"/>
            <a:chOff x="3390" y="2438"/>
            <a:chExt cx="2160" cy="724"/>
          </a:xfrm>
        </p:grpSpPr>
        <p:sp>
          <p:nvSpPr>
            <p:cNvPr id="105477" name="Text Box 5"/>
            <p:cNvSpPr txBox="1">
              <a:spLocks noChangeArrowheads="1"/>
            </p:cNvSpPr>
            <p:nvPr/>
          </p:nvSpPr>
          <p:spPr bwMode="auto">
            <a:xfrm>
              <a:off x="3390" y="2438"/>
              <a:ext cx="2160" cy="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dirty="0">
                  <a:solidFill>
                    <a:srgbClr val="000000"/>
                  </a:solidFill>
                </a:rPr>
                <a:t>The multiplicative</a:t>
              </a:r>
            </a:p>
            <a:p>
              <a:pPr algn="l">
                <a:spcBef>
                  <a:spcPct val="20000"/>
                </a:spcBef>
              </a:pPr>
              <a:r>
                <a:rPr lang="en-US" dirty="0">
                  <a:solidFill>
                    <a:srgbClr val="000000"/>
                  </a:solidFill>
                </a:rPr>
                <a:t>inverse of</a:t>
              </a:r>
            </a:p>
          </p:txBody>
        </p:sp>
        <p:pic>
          <p:nvPicPr>
            <p:cNvPr id="105491" name="Picture 19" descr="M3_66"/>
            <p:cNvPicPr>
              <a:picLocks noChangeAspect="1" noChangeArrowheads="1"/>
            </p:cNvPicPr>
            <p:nvPr/>
          </p:nvPicPr>
          <p:blipFill>
            <a:blip r:embed="rId6"/>
            <a:srcRect l="42300" t="42990" r="39545" b="45761"/>
            <a:stretch>
              <a:fillRect/>
            </a:stretch>
          </p:blipFill>
          <p:spPr bwMode="auto">
            <a:xfrm>
              <a:off x="4320" y="2634"/>
              <a:ext cx="1200" cy="528"/>
            </a:xfrm>
            <a:prstGeom prst="rect">
              <a:avLst/>
            </a:prstGeom>
            <a:noFill/>
          </p:spPr>
        </p:pic>
      </p:grpSp>
      <p:pic>
        <p:nvPicPr>
          <p:cNvPr id="105492" name="Picture 20" descr="M3_66"/>
          <p:cNvPicPr>
            <a:picLocks noChangeAspect="1" noChangeArrowheads="1"/>
          </p:cNvPicPr>
          <p:nvPr/>
        </p:nvPicPr>
        <p:blipFill>
          <a:blip r:embed="rId6"/>
          <a:srcRect t="53856" r="66777" b="27866"/>
          <a:stretch>
            <a:fillRect/>
          </a:stretch>
        </p:blipFill>
        <p:spPr bwMode="auto">
          <a:xfrm>
            <a:off x="933450" y="4267200"/>
            <a:ext cx="3486150" cy="1362075"/>
          </a:xfrm>
          <a:prstGeom prst="rect">
            <a:avLst/>
          </a:prstGeom>
          <a:noFill/>
        </p:spPr>
      </p:pic>
      <p:pic>
        <p:nvPicPr>
          <p:cNvPr id="105494" name="Picture 22" descr="M3_66"/>
          <p:cNvPicPr>
            <a:picLocks noChangeAspect="1" noChangeArrowheads="1"/>
          </p:cNvPicPr>
          <p:nvPr/>
        </p:nvPicPr>
        <p:blipFill>
          <a:blip r:embed="rId6"/>
          <a:srcRect t="30336" r="66595" b="55731"/>
          <a:stretch>
            <a:fillRect/>
          </a:stretch>
        </p:blipFill>
        <p:spPr bwMode="auto">
          <a:xfrm>
            <a:off x="933450" y="3276600"/>
            <a:ext cx="3505200" cy="1038225"/>
          </a:xfrm>
          <a:prstGeom prst="rect">
            <a:avLst/>
          </a:prstGeom>
          <a:noFill/>
        </p:spPr>
      </p:pic>
      <p:sp>
        <p:nvSpPr>
          <p:cNvPr id="105495" name="Text Box 23"/>
          <p:cNvSpPr txBox="1">
            <a:spLocks noChangeArrowheads="1"/>
          </p:cNvSpPr>
          <p:nvPr/>
        </p:nvSpPr>
        <p:spPr bwMode="auto">
          <a:xfrm>
            <a:off x="5362575" y="4676775"/>
            <a:ext cx="3429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dirty="0" smtClean="0">
                <a:solidFill>
                  <a:srgbClr val="000000"/>
                </a:solidFill>
              </a:rPr>
              <a:t>You can cross cancel by dividing </a:t>
            </a:r>
            <a:r>
              <a:rPr lang="en-US" dirty="0">
                <a:solidFill>
                  <a:srgbClr val="000000"/>
                </a:solidFill>
              </a:rPr>
              <a:t>4 and 8 by their GCF, 4.</a:t>
            </a:r>
          </a:p>
        </p:txBody>
      </p:sp>
      <p:pic>
        <p:nvPicPr>
          <p:cNvPr id="105497" name="Picture 25" descr="Example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688" y="1295400"/>
            <a:ext cx="457200" cy="457200"/>
          </a:xfrm>
          <a:prstGeom prst="rect">
            <a:avLst/>
          </a:prstGeom>
          <a:noFill/>
        </p:spPr>
      </p:pic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77888" y="2133600"/>
            <a:ext cx="3770312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5438775" y="5999163"/>
            <a:ext cx="33242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23" name="Picture 15" descr="M3_66"/>
          <p:cNvPicPr>
            <a:picLocks noChangeAspect="1" noChangeArrowheads="1"/>
          </p:cNvPicPr>
          <p:nvPr/>
        </p:nvPicPr>
        <p:blipFill>
          <a:blip r:embed="rId6"/>
          <a:srcRect t="71880" r="61513" b="17000"/>
          <a:stretch>
            <a:fillRect/>
          </a:stretch>
        </p:blipFill>
        <p:spPr bwMode="auto">
          <a:xfrm>
            <a:off x="1057275" y="5800725"/>
            <a:ext cx="4038600" cy="8286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05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5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5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5" grpId="0" autoUpdateAnimBg="0"/>
      <p:bldP spid="105495" grpId="0" build="p" autoUpdateAnimBg="0" advAuto="0"/>
      <p:bldP spid="21" grpId="0" animBg="1"/>
      <p:bldP spid="21" grpId="2" animBg="1"/>
      <p:bldP spid="22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82" name="Picture 10" descr="LH_2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942975" y="3733800"/>
            <a:ext cx="7362825" cy="2605087"/>
            <a:chOff x="594" y="969"/>
            <a:chExt cx="4638" cy="1641"/>
          </a:xfrm>
        </p:grpSpPr>
        <p:pic>
          <p:nvPicPr>
            <p:cNvPr id="310284" name="Picture 12" descr="M3_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4" y="969"/>
              <a:ext cx="4607" cy="1641"/>
            </a:xfrm>
            <a:prstGeom prst="rect">
              <a:avLst/>
            </a:prstGeom>
            <a:noFill/>
          </p:spPr>
        </p:pic>
        <p:pic>
          <p:nvPicPr>
            <p:cNvPr id="310287" name="Picture 15" descr="M3_68"/>
            <p:cNvPicPr>
              <a:picLocks noChangeAspect="1" noChangeArrowheads="1"/>
            </p:cNvPicPr>
            <p:nvPr/>
          </p:nvPicPr>
          <p:blipFill>
            <a:blip r:embed="rId5"/>
            <a:srcRect l="35164" t="66179" b="19745"/>
            <a:stretch>
              <a:fillRect/>
            </a:stretch>
          </p:blipFill>
          <p:spPr bwMode="auto">
            <a:xfrm>
              <a:off x="2245" y="2055"/>
              <a:ext cx="2987" cy="231"/>
            </a:xfrm>
            <a:prstGeom prst="rect">
              <a:avLst/>
            </a:prstGeom>
            <a:noFill/>
          </p:spPr>
        </p:pic>
      </p:grpSp>
      <p:pic>
        <p:nvPicPr>
          <p:cNvPr id="310289" name="Picture 17" descr="Example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219200"/>
            <a:ext cx="457200" cy="457200"/>
          </a:xfrm>
          <a:prstGeom prst="rect">
            <a:avLst/>
          </a:prstGeom>
          <a:noFill/>
        </p:spPr>
      </p:pic>
      <p:pic>
        <p:nvPicPr>
          <p:cNvPr id="310279" name="Picture 7" descr="RealWorldExampl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20688" y="1371600"/>
            <a:ext cx="8418512" cy="1676400"/>
            <a:chOff x="420688" y="3962400"/>
            <a:chExt cx="8418512" cy="1676400"/>
          </a:xfrm>
        </p:grpSpPr>
        <p:sp>
          <p:nvSpPr>
            <p:cNvPr id="18" name="Cloud Callout 17"/>
            <p:cNvSpPr/>
            <p:nvPr/>
          </p:nvSpPr>
          <p:spPr>
            <a:xfrm>
              <a:off x="420688" y="3962400"/>
              <a:ext cx="8418512" cy="1676400"/>
            </a:xfrm>
            <a:prstGeom prst="cloudCallout">
              <a:avLst>
                <a:gd name="adj1" fmla="val -23958"/>
                <a:gd name="adj2" fmla="val 84341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52600" y="4114800"/>
              <a:ext cx="662940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Think,</a:t>
              </a:r>
            </a:p>
            <a:p>
              <a:r>
                <a:rPr lang="en-US" sz="2400" dirty="0" smtClean="0"/>
                <a:t>Since 150 minutes is equal to 2</a:t>
              </a:r>
              <a:r>
                <a:rPr lang="en-US" dirty="0" smtClean="0"/>
                <a:t>1/2</a:t>
              </a:r>
              <a:r>
                <a:rPr lang="en-US" sz="2400" dirty="0" smtClean="0"/>
                <a:t> hours, divide 12</a:t>
              </a:r>
              <a:r>
                <a:rPr lang="en-US" dirty="0" smtClean="0"/>
                <a:t>1/2</a:t>
              </a:r>
              <a:r>
                <a:rPr lang="en-US" sz="2400" dirty="0" smtClean="0"/>
                <a:t> by 2</a:t>
              </a:r>
              <a:r>
                <a:rPr lang="en-US" dirty="0" smtClean="0"/>
                <a:t>1/2</a:t>
              </a:r>
              <a:r>
                <a:rPr lang="en-US" sz="2400" dirty="0" smtClean="0"/>
                <a:t> to get your answer.</a:t>
              </a:r>
              <a:endParaRPr lang="en-US" sz="2400" dirty="0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10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00" name="Text Box 4"/>
          <p:cNvSpPr txBox="1">
            <a:spLocks noChangeArrowheads="1"/>
          </p:cNvSpPr>
          <p:nvPr/>
        </p:nvSpPr>
        <p:spPr bwMode="auto">
          <a:xfrm>
            <a:off x="4038600" y="3970338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Cross cancel by dividing </a:t>
            </a:r>
            <a:r>
              <a:rPr lang="en-US" sz="2800" dirty="0">
                <a:solidFill>
                  <a:srgbClr val="000000"/>
                </a:solidFill>
              </a:rPr>
              <a:t>by</a:t>
            </a:r>
            <a:r>
              <a:rPr lang="en-US" sz="2800" dirty="0" smtClean="0">
                <a:solidFill>
                  <a:srgbClr val="000000"/>
                </a:solidFill>
              </a:rPr>
              <a:t> the common </a:t>
            </a:r>
            <a:r>
              <a:rPr lang="en-US" sz="2800" dirty="0">
                <a:solidFill>
                  <a:srgbClr val="000000"/>
                </a:solidFill>
              </a:rPr>
              <a:t>factors.</a:t>
            </a:r>
          </a:p>
        </p:txBody>
      </p:sp>
      <p:pic>
        <p:nvPicPr>
          <p:cNvPr id="311306" name="Picture 10" descr="LH_2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311308" name="Picture 12" descr="M3_69"/>
          <p:cNvPicPr>
            <a:picLocks noChangeAspect="1" noChangeArrowheads="1"/>
          </p:cNvPicPr>
          <p:nvPr/>
        </p:nvPicPr>
        <p:blipFill>
          <a:blip r:embed="rId5"/>
          <a:srcRect t="14609" r="69743" b="70087"/>
          <a:stretch>
            <a:fillRect/>
          </a:stretch>
        </p:blipFill>
        <p:spPr bwMode="auto">
          <a:xfrm>
            <a:off x="942975" y="1295400"/>
            <a:ext cx="2638425" cy="838200"/>
          </a:xfrm>
          <a:prstGeom prst="rect">
            <a:avLst/>
          </a:prstGeom>
          <a:noFill/>
        </p:spPr>
      </p:pic>
      <p:pic>
        <p:nvPicPr>
          <p:cNvPr id="311309" name="Picture 13" descr="M3_69"/>
          <p:cNvPicPr>
            <a:picLocks noChangeAspect="1" noChangeArrowheads="1"/>
          </p:cNvPicPr>
          <p:nvPr/>
        </p:nvPicPr>
        <p:blipFill>
          <a:blip r:embed="rId5"/>
          <a:srcRect l="44238" t="14609" r="22556" b="68695"/>
          <a:stretch>
            <a:fillRect/>
          </a:stretch>
        </p:blipFill>
        <p:spPr bwMode="auto">
          <a:xfrm>
            <a:off x="4167188" y="1295400"/>
            <a:ext cx="2895600" cy="914400"/>
          </a:xfrm>
          <a:prstGeom prst="rect">
            <a:avLst/>
          </a:prstGeom>
          <a:noFill/>
        </p:spPr>
      </p:pic>
      <p:pic>
        <p:nvPicPr>
          <p:cNvPr id="311310" name="Picture 14" descr="M3_69"/>
          <p:cNvPicPr>
            <a:picLocks noChangeAspect="1" noChangeArrowheads="1"/>
          </p:cNvPicPr>
          <p:nvPr/>
        </p:nvPicPr>
        <p:blipFill>
          <a:blip r:embed="rId5"/>
          <a:srcRect t="29913" r="69743" b="52000"/>
          <a:stretch>
            <a:fillRect/>
          </a:stretch>
        </p:blipFill>
        <p:spPr bwMode="auto">
          <a:xfrm>
            <a:off x="942975" y="2438400"/>
            <a:ext cx="2638425" cy="990600"/>
          </a:xfrm>
          <a:prstGeom prst="rect">
            <a:avLst/>
          </a:prstGeom>
          <a:noFill/>
        </p:spPr>
      </p:pic>
      <p:pic>
        <p:nvPicPr>
          <p:cNvPr id="311312" name="Picture 16" descr="M3_69"/>
          <p:cNvPicPr>
            <a:picLocks noChangeAspect="1" noChangeArrowheads="1"/>
          </p:cNvPicPr>
          <p:nvPr/>
        </p:nvPicPr>
        <p:blipFill>
          <a:blip r:embed="rId5"/>
          <a:srcRect t="59131" r="67996" b="15826"/>
          <a:stretch>
            <a:fillRect/>
          </a:stretch>
        </p:blipFill>
        <p:spPr bwMode="auto">
          <a:xfrm>
            <a:off x="942975" y="3524250"/>
            <a:ext cx="2790825" cy="1371600"/>
          </a:xfrm>
          <a:prstGeom prst="rect">
            <a:avLst/>
          </a:prstGeom>
          <a:noFill/>
        </p:spPr>
      </p:pic>
      <p:sp>
        <p:nvSpPr>
          <p:cNvPr id="311313" name="Text Box 17"/>
          <p:cNvSpPr txBox="1">
            <a:spLocks noChangeArrowheads="1"/>
          </p:cNvSpPr>
          <p:nvPr/>
        </p:nvSpPr>
        <p:spPr bwMode="auto">
          <a:xfrm>
            <a:off x="4038600" y="5267980"/>
            <a:ext cx="42481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  <a:tabLst>
                <a:tab pos="3829050" algn="l"/>
              </a:tabLst>
            </a:pPr>
            <a:r>
              <a:rPr lang="en-US" sz="2800" dirty="0" smtClean="0">
                <a:solidFill>
                  <a:srgbClr val="000000"/>
                </a:solidFill>
              </a:rPr>
              <a:t>Simplify 5/1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4362450" y="2438400"/>
            <a:ext cx="3971925" cy="1371600"/>
            <a:chOff x="2748" y="1536"/>
            <a:chExt cx="2502" cy="864"/>
          </a:xfrm>
        </p:grpSpPr>
        <p:pic>
          <p:nvPicPr>
            <p:cNvPr id="311311" name="Picture 15" descr="M3_69"/>
            <p:cNvPicPr>
              <a:picLocks noChangeAspect="1" noChangeArrowheads="1"/>
            </p:cNvPicPr>
            <p:nvPr/>
          </p:nvPicPr>
          <p:blipFill>
            <a:blip r:embed="rId5"/>
            <a:srcRect l="46860" t="32869" r="8629" b="58261"/>
            <a:stretch>
              <a:fillRect/>
            </a:stretch>
          </p:blipFill>
          <p:spPr bwMode="auto">
            <a:xfrm>
              <a:off x="2805" y="1536"/>
              <a:ext cx="2445" cy="306"/>
            </a:xfrm>
            <a:prstGeom prst="rect">
              <a:avLst/>
            </a:prstGeom>
            <a:noFill/>
          </p:spPr>
        </p:pic>
        <p:pic>
          <p:nvPicPr>
            <p:cNvPr id="311314" name="Picture 18" descr="M3_69"/>
            <p:cNvPicPr>
              <a:picLocks noChangeAspect="1" noChangeArrowheads="1"/>
            </p:cNvPicPr>
            <p:nvPr/>
          </p:nvPicPr>
          <p:blipFill>
            <a:blip r:embed="rId5"/>
            <a:srcRect l="46860" t="44868" r="8629" b="38087"/>
            <a:stretch>
              <a:fillRect/>
            </a:stretch>
          </p:blipFill>
          <p:spPr bwMode="auto">
            <a:xfrm>
              <a:off x="2748" y="1812"/>
              <a:ext cx="2445" cy="588"/>
            </a:xfrm>
            <a:prstGeom prst="rect">
              <a:avLst/>
            </a:prstGeom>
            <a:noFill/>
          </p:spPr>
        </p:pic>
      </p:grpSp>
      <p:sp>
        <p:nvSpPr>
          <p:cNvPr id="311316" name="Rectangle 20"/>
          <p:cNvSpPr>
            <a:spLocks noChangeArrowheads="1"/>
          </p:cNvSpPr>
          <p:nvPr/>
        </p:nvSpPr>
        <p:spPr bwMode="auto">
          <a:xfrm>
            <a:off x="-228600" y="6208713"/>
            <a:ext cx="906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12913" indent="-1368425" algn="l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/>
              <a:t> 	</a:t>
            </a:r>
            <a:r>
              <a:rPr lang="en-US" sz="2400" dirty="0">
                <a:solidFill>
                  <a:srgbClr val="FF0000"/>
                </a:solidFill>
              </a:rPr>
              <a:t>The cinema shows the movie 5 times that day.</a:t>
            </a:r>
          </a:p>
        </p:txBody>
      </p:sp>
      <p:pic>
        <p:nvPicPr>
          <p:cNvPr id="311317" name="Picture 21" descr="Example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311303" name="Picture 7" descr="RealWorldExampl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286000" y="52679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= 5</a:t>
            </a:r>
            <a:endParaRPr lang="en-US" sz="2800" dirty="0"/>
          </a:p>
        </p:txBody>
      </p:sp>
      <p:sp>
        <p:nvSpPr>
          <p:cNvPr id="22" name="Freeform 21"/>
          <p:cNvSpPr/>
          <p:nvPr/>
        </p:nvSpPr>
        <p:spPr>
          <a:xfrm>
            <a:off x="3497347" y="1545560"/>
            <a:ext cx="680319" cy="1256606"/>
          </a:xfrm>
          <a:custGeom>
            <a:avLst/>
            <a:gdLst>
              <a:gd name="connsiteX0" fmla="*/ 90709 w 680319"/>
              <a:gd name="connsiteY0" fmla="*/ 188154 h 1256606"/>
              <a:gd name="connsiteX1" fmla="*/ 665201 w 680319"/>
              <a:gd name="connsiteY1" fmla="*/ 178075 h 1256606"/>
              <a:gd name="connsiteX2" fmla="*/ 0 w 680319"/>
              <a:gd name="connsiteY2" fmla="*/ 1256606 h 1256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319" h="1256606">
                <a:moveTo>
                  <a:pt x="90709" y="188154"/>
                </a:moveTo>
                <a:cubicBezTo>
                  <a:pt x="385514" y="94077"/>
                  <a:pt x="680319" y="0"/>
                  <a:pt x="665201" y="178075"/>
                </a:cubicBezTo>
                <a:cubicBezTo>
                  <a:pt x="650083" y="356150"/>
                  <a:pt x="0" y="1256606"/>
                  <a:pt x="0" y="1256606"/>
                </a:cubicBezTo>
              </a:path>
            </a:pathLst>
          </a:custGeom>
          <a:ln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1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1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1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0" grpId="0" build="p" autoUpdateAnimBg="0" advAuto="0"/>
      <p:bldP spid="311313" grpId="0" build="p" autoUpdateAnimBg="0"/>
      <p:bldP spid="311316" grpId="0" build="p" autoUpdateAnimBg="0"/>
      <p:bldP spid="20" grpId="0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7" name="Picture 5" descr="LH_2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330763" name="Picture 11" descr="Example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4754940"/>
            <a:ext cx="457200" cy="457200"/>
          </a:xfrm>
          <a:prstGeom prst="rect">
            <a:avLst/>
          </a:prstGeom>
          <a:noFill/>
        </p:spPr>
      </p:pic>
      <p:sp>
        <p:nvSpPr>
          <p:cNvPr id="330766" name="Rectangle 14"/>
          <p:cNvSpPr>
            <a:spLocks noChangeArrowheads="1"/>
          </p:cNvSpPr>
          <p:nvPr/>
        </p:nvSpPr>
        <p:spPr bwMode="auto">
          <a:xfrm>
            <a:off x="152400" y="5212140"/>
            <a:ext cx="7772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/>
              <a:t>PAINTING</a:t>
            </a:r>
            <a:r>
              <a:rPr lang="en-US" sz="2400" dirty="0">
                <a:solidFill>
                  <a:schemeClr val="tx1"/>
                </a:solidFill>
              </a:rPr>
              <a:t>  </a:t>
            </a:r>
            <a:r>
              <a:rPr lang="en-US" sz="2400" b="1" dirty="0">
                <a:solidFill>
                  <a:srgbClr val="00539D"/>
                </a:solidFill>
              </a:rPr>
              <a:t>It took the five members of the Johnson</a:t>
            </a:r>
            <a:r>
              <a:rPr lang="en-US" b="1" dirty="0" smtClean="0">
                <a:solidFill>
                  <a:srgbClr val="00539D"/>
                </a:solidFill>
              </a:rPr>
              <a:t> </a:t>
            </a:r>
            <a:r>
              <a:rPr lang="en-US" sz="2400" b="1" dirty="0" smtClean="0">
                <a:solidFill>
                  <a:srgbClr val="00539D"/>
                </a:solidFill>
              </a:rPr>
              <a:t>family </a:t>
            </a:r>
            <a:r>
              <a:rPr lang="en-US" sz="2400" dirty="0" smtClean="0">
                <a:solidFill>
                  <a:srgbClr val="00539D"/>
                </a:solidFill>
              </a:rPr>
              <a:t>10</a:t>
            </a:r>
            <a:r>
              <a:rPr lang="en-US" b="1" dirty="0" smtClean="0">
                <a:solidFill>
                  <a:srgbClr val="00539D"/>
                </a:solidFill>
              </a:rPr>
              <a:t>1/2</a:t>
            </a:r>
            <a:r>
              <a:rPr lang="en-US" sz="2400" b="1" dirty="0" smtClean="0">
                <a:solidFill>
                  <a:srgbClr val="00539D"/>
                </a:solidFill>
              </a:rPr>
              <a:t> days </a:t>
            </a:r>
            <a:r>
              <a:rPr lang="en-US" sz="2400" b="1" dirty="0">
                <a:solidFill>
                  <a:srgbClr val="00539D"/>
                </a:solidFill>
              </a:rPr>
              <a:t>to paint the seven rooms of their</a:t>
            </a:r>
            <a:r>
              <a:rPr lang="en-US" sz="2400" b="1" dirty="0" smtClean="0">
                <a:solidFill>
                  <a:srgbClr val="00539D"/>
                </a:solidFill>
              </a:rPr>
              <a:t> house</a:t>
            </a:r>
            <a:r>
              <a:rPr lang="en-US" sz="2400" b="1" dirty="0">
                <a:solidFill>
                  <a:srgbClr val="00539D"/>
                </a:solidFill>
              </a:rPr>
              <a:t>. At this rate, how long will it take the four</a:t>
            </a:r>
            <a:r>
              <a:rPr lang="en-US" b="1" dirty="0" smtClean="0">
                <a:solidFill>
                  <a:srgbClr val="00539D"/>
                </a:solidFill>
              </a:rPr>
              <a:t> </a:t>
            </a:r>
            <a:r>
              <a:rPr lang="en-US" sz="2400" b="1" dirty="0" smtClean="0">
                <a:solidFill>
                  <a:srgbClr val="00539D"/>
                </a:solidFill>
              </a:rPr>
              <a:t>members </a:t>
            </a:r>
            <a:r>
              <a:rPr lang="en-US" sz="2400" b="1" dirty="0">
                <a:solidFill>
                  <a:srgbClr val="00539D"/>
                </a:solidFill>
              </a:rPr>
              <a:t>of the Reyes family to complete a similar</a:t>
            </a:r>
            <a:r>
              <a:rPr lang="en-US" sz="2400" b="1" dirty="0" smtClean="0">
                <a:solidFill>
                  <a:srgbClr val="00539D"/>
                </a:solidFill>
              </a:rPr>
              <a:t> task </a:t>
            </a:r>
            <a:r>
              <a:rPr lang="en-US" sz="2400" b="1" dirty="0">
                <a:solidFill>
                  <a:srgbClr val="00539D"/>
                </a:solidFill>
              </a:rPr>
              <a:t>in their house?</a:t>
            </a:r>
            <a:endParaRPr lang="en-US" sz="2400" i="1" dirty="0">
              <a:solidFill>
                <a:srgbClr val="00539D"/>
              </a:solidFill>
            </a:endParaRPr>
          </a:p>
        </p:txBody>
      </p:sp>
      <p:pic>
        <p:nvPicPr>
          <p:cNvPr id="330755" name="Picture 3" descr="RealWorldExampl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sp>
        <p:nvSpPr>
          <p:cNvPr id="15" name="Action Button: Forward or Next 14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Back or Previous 15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381000" y="1066800"/>
            <a:ext cx="8382000" cy="3764340"/>
            <a:chOff x="381000" y="1066800"/>
            <a:chExt cx="8382000" cy="3764340"/>
          </a:xfrm>
        </p:grpSpPr>
        <p:grpSp>
          <p:nvGrpSpPr>
            <p:cNvPr id="22" name="Group 21"/>
            <p:cNvGrpSpPr/>
            <p:nvPr/>
          </p:nvGrpSpPr>
          <p:grpSpPr>
            <a:xfrm>
              <a:off x="381000" y="1066800"/>
              <a:ext cx="8382000" cy="3764340"/>
              <a:chOff x="381000" y="1066800"/>
              <a:chExt cx="8382000" cy="3764340"/>
            </a:xfrm>
          </p:grpSpPr>
          <p:sp>
            <p:nvSpPr>
              <p:cNvPr id="20" name="Cloud Callout 19"/>
              <p:cNvSpPr/>
              <p:nvPr/>
            </p:nvSpPr>
            <p:spPr>
              <a:xfrm>
                <a:off x="381000" y="1066800"/>
                <a:ext cx="8382000" cy="3764340"/>
              </a:xfrm>
              <a:prstGeom prst="cloudCallout">
                <a:avLst>
                  <a:gd name="adj1" fmla="val -41989"/>
                  <a:gd name="adj2" fmla="val 60373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 Box 17"/>
              <p:cNvSpPr txBox="1">
                <a:spLocks noChangeArrowheads="1"/>
              </p:cNvSpPr>
              <p:nvPr/>
            </p:nvSpPr>
            <p:spPr bwMode="auto">
              <a:xfrm>
                <a:off x="1371600" y="1554540"/>
                <a:ext cx="6553200" cy="23083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marL="342900" algn="l">
                  <a:lnSpc>
                    <a:spcPct val="100000"/>
                  </a:lnSpc>
                  <a:spcBef>
                    <a:spcPct val="20000"/>
                  </a:spcBef>
                </a:pPr>
                <a:r>
                  <a:rPr lang="en-US" sz="2800" dirty="0">
                    <a:solidFill>
                      <a:schemeClr val="tx1"/>
                    </a:solidFill>
                  </a:rPr>
                  <a:t>If 5 persons each worked 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smtClean="0"/>
                  <a:t>5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</a:rPr>
                  <a:t>days, the project 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requires </a:t>
                </a:r>
                <a:r>
                  <a:rPr lang="en-US" sz="2800" dirty="0" smtClean="0">
                    <a:solidFill>
                      <a:srgbClr val="FF0000"/>
                    </a:solidFill>
                  </a:rPr>
                  <a:t>(5) 10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1/2</a:t>
                </a:r>
                <a:r>
                  <a:rPr lang="en-US" sz="28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800" i="1" dirty="0">
                    <a:solidFill>
                      <a:srgbClr val="FF0000"/>
                    </a:solidFill>
                  </a:rPr>
                  <a:t>person-days</a:t>
                </a:r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</a:rPr>
                  <a:t>of work. </a:t>
                </a:r>
                <a:r>
                  <a:rPr lang="en-US" sz="2800" dirty="0">
                    <a:solidFill>
                      <a:srgbClr val="FF0000"/>
                    </a:solidFill>
                  </a:rPr>
                  <a:t>Divide </a:t>
                </a:r>
                <a:r>
                  <a:rPr lang="en-US" sz="2800" dirty="0">
                    <a:solidFill>
                      <a:schemeClr val="tx1"/>
                    </a:solidFill>
                  </a:rPr>
                  <a:t>this number by </a:t>
                </a:r>
                <a:r>
                  <a:rPr lang="en-US" sz="2800" dirty="0">
                    <a:solidFill>
                      <a:srgbClr val="FF0000"/>
                    </a:solidFill>
                  </a:rPr>
                  <a:t>4</a:t>
                </a:r>
                <a:r>
                  <a:rPr lang="en-US" sz="2800" dirty="0" smtClean="0">
                    <a:solidFill>
                      <a:srgbClr val="FF0000"/>
                    </a:solidFill>
                  </a:rPr>
                  <a:t> persons </a:t>
                </a:r>
                <a:r>
                  <a:rPr lang="en-US" sz="2800" dirty="0">
                    <a:solidFill>
                      <a:schemeClr val="tx1"/>
                    </a:solidFill>
                  </a:rPr>
                  <a:t>to find the number of days it will take the 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Reyes</a:t>
                </a:r>
                <a:r>
                  <a:rPr lang="en-US" sz="3200" dirty="0" smtClean="0"/>
                  <a:t> 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family </a:t>
                </a:r>
                <a:r>
                  <a:rPr lang="en-US" sz="2800" dirty="0">
                    <a:solidFill>
                      <a:schemeClr val="tx1"/>
                    </a:solidFill>
                  </a:rPr>
                  <a:t>to complete their painting.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3505200" y="1088886"/>
              <a:ext cx="2514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Think:</a:t>
              </a:r>
              <a:endParaRPr lang="en-US" sz="3200" dirty="0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30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6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782" name="Picture 6" descr="LH_2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331793" name="Picture 17" descr="Example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331795" name="Picture 19" descr="Eqn_1"/>
          <p:cNvPicPr>
            <a:picLocks noChangeAspect="1" noChangeArrowheads="1"/>
          </p:cNvPicPr>
          <p:nvPr/>
        </p:nvPicPr>
        <p:blipFill>
          <a:blip r:embed="rId6"/>
          <a:srcRect t="12071" b="76407"/>
          <a:stretch>
            <a:fillRect/>
          </a:stretch>
        </p:blipFill>
        <p:spPr bwMode="auto">
          <a:xfrm>
            <a:off x="925513" y="1333500"/>
            <a:ext cx="4789487" cy="800100"/>
          </a:xfrm>
          <a:prstGeom prst="rect">
            <a:avLst/>
          </a:prstGeom>
          <a:noFill/>
        </p:spPr>
      </p:pic>
      <p:pic>
        <p:nvPicPr>
          <p:cNvPr id="331780" name="Picture 4" descr="RealWorldExampl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pic>
        <p:nvPicPr>
          <p:cNvPr id="331798" name="Picture 22" descr="Eqn_1"/>
          <p:cNvPicPr>
            <a:picLocks noChangeAspect="1" noChangeArrowheads="1"/>
          </p:cNvPicPr>
          <p:nvPr/>
        </p:nvPicPr>
        <p:blipFill>
          <a:blip r:embed="rId6"/>
          <a:srcRect t="64609" r="70599" b="23183"/>
          <a:stretch>
            <a:fillRect/>
          </a:stretch>
        </p:blipFill>
        <p:spPr bwMode="auto">
          <a:xfrm>
            <a:off x="914400" y="3657600"/>
            <a:ext cx="1408113" cy="847725"/>
          </a:xfrm>
          <a:prstGeom prst="rect">
            <a:avLst/>
          </a:prstGeom>
          <a:noFill/>
        </p:spPr>
      </p:pic>
      <p:sp>
        <p:nvSpPr>
          <p:cNvPr id="331803" name="Text Box 27"/>
          <p:cNvSpPr txBox="1">
            <a:spLocks noChangeArrowheads="1"/>
          </p:cNvSpPr>
          <p:nvPr/>
        </p:nvSpPr>
        <p:spPr bwMode="auto">
          <a:xfrm>
            <a:off x="4419600" y="3773269"/>
            <a:ext cx="4267200" cy="92333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dirty="0" smtClean="0"/>
              <a:t>There are no </a:t>
            </a:r>
            <a:r>
              <a:rPr lang="en-US" dirty="0" err="1" smtClean="0"/>
              <a:t>GCF’s</a:t>
            </a:r>
            <a:r>
              <a:rPr lang="en-US" dirty="0" smtClean="0"/>
              <a:t> to help cross cancel, so m</a:t>
            </a:r>
            <a:r>
              <a:rPr lang="en-US" dirty="0" smtClean="0">
                <a:solidFill>
                  <a:schemeClr val="tx1"/>
                </a:solidFill>
              </a:rPr>
              <a:t>ultiply 105/2 by </a:t>
            </a:r>
            <a:r>
              <a:rPr lang="en-US" dirty="0">
                <a:solidFill>
                  <a:schemeClr val="tx1"/>
                </a:solidFill>
              </a:rPr>
              <a:t>the multiplicative inverse of 4,</a:t>
            </a:r>
            <a:r>
              <a:rPr lang="en-US" dirty="0" smtClean="0">
                <a:solidFill>
                  <a:schemeClr val="tx1"/>
                </a:solidFill>
              </a:rPr>
              <a:t> which is</a:t>
            </a:r>
            <a:r>
              <a:rPr lang="en-US" dirty="0" smtClean="0"/>
              <a:t> 1/4.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1805" name="Text Box 29"/>
          <p:cNvSpPr txBox="1">
            <a:spLocks noChangeArrowheads="1"/>
          </p:cNvSpPr>
          <p:nvPr/>
        </p:nvSpPr>
        <p:spPr bwMode="auto">
          <a:xfrm>
            <a:off x="4114800" y="5037138"/>
            <a:ext cx="457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dirty="0" smtClean="0">
                <a:solidFill>
                  <a:srgbClr val="000000"/>
                </a:solidFill>
              </a:rPr>
              <a:t>Simplify by converting the improper fraction to a mixed number.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31806" name="Picture 30" descr="Eqn_1"/>
          <p:cNvPicPr>
            <a:picLocks noChangeAspect="1" noChangeArrowheads="1"/>
          </p:cNvPicPr>
          <p:nvPr/>
        </p:nvPicPr>
        <p:blipFill>
          <a:blip r:embed="rId6"/>
          <a:srcRect t="76270" r="41365" b="11934"/>
          <a:stretch>
            <a:fillRect/>
          </a:stretch>
        </p:blipFill>
        <p:spPr bwMode="auto">
          <a:xfrm>
            <a:off x="942975" y="4819650"/>
            <a:ext cx="2808288" cy="819150"/>
          </a:xfrm>
          <a:prstGeom prst="rect">
            <a:avLst/>
          </a:prstGeom>
          <a:noFill/>
        </p:spPr>
      </p:pic>
      <p:sp>
        <p:nvSpPr>
          <p:cNvPr id="331807" name="Rectangle 31"/>
          <p:cNvSpPr>
            <a:spLocks noChangeArrowheads="1"/>
          </p:cNvSpPr>
          <p:nvPr/>
        </p:nvSpPr>
        <p:spPr bwMode="auto">
          <a:xfrm>
            <a:off x="2743200" y="60944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1712913" indent="-1368425" algn="l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b="1" dirty="0">
                <a:solidFill>
                  <a:srgbClr val="00539D"/>
                </a:solidFill>
              </a:rPr>
              <a:t>Answer:</a:t>
            </a:r>
            <a:r>
              <a:rPr lang="en-US" dirty="0"/>
              <a:t> 	</a:t>
            </a:r>
          </a:p>
        </p:txBody>
      </p:sp>
      <p:pic>
        <p:nvPicPr>
          <p:cNvPr id="331808" name="Picture 32" descr="2-4-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67225" y="5921375"/>
            <a:ext cx="1417638" cy="784225"/>
          </a:xfrm>
          <a:prstGeom prst="rect">
            <a:avLst/>
          </a:prstGeom>
          <a:noFill/>
        </p:spPr>
      </p:pic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27"/>
          <p:cNvSpPr txBox="1">
            <a:spLocks noChangeArrowheads="1"/>
          </p:cNvSpPr>
          <p:nvPr/>
        </p:nvSpPr>
        <p:spPr bwMode="auto">
          <a:xfrm>
            <a:off x="4419600" y="2590800"/>
            <a:ext cx="4343400" cy="64633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dirty="0" smtClean="0"/>
              <a:t>Follow P, E, M/D, A/S. M</a:t>
            </a:r>
            <a:r>
              <a:rPr lang="en-US" dirty="0" smtClean="0">
                <a:solidFill>
                  <a:schemeClr val="tx1"/>
                </a:solidFill>
              </a:rPr>
              <a:t>ultiply 5 times 21/2 first which is 105/2.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85800" y="2286000"/>
            <a:ext cx="3581400" cy="980810"/>
            <a:chOff x="685800" y="2286000"/>
            <a:chExt cx="3581400" cy="980810"/>
          </a:xfrm>
        </p:grpSpPr>
        <p:sp>
          <p:nvSpPr>
            <p:cNvPr id="20" name="TextBox 19"/>
            <p:cNvSpPr txBox="1"/>
            <p:nvPr/>
          </p:nvSpPr>
          <p:spPr>
            <a:xfrm>
              <a:off x="685800" y="2406134"/>
              <a:ext cx="9429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/>
                <a:t>5  </a:t>
              </a:r>
              <a:r>
                <a:rPr lang="en-US" sz="2800" dirty="0" err="1" smtClean="0">
                  <a:latin typeface="Wingdings"/>
                  <a:ea typeface="Wingdings"/>
                  <a:cs typeface="Wingdings"/>
                </a:rPr>
                <a:t>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71600" y="2286000"/>
              <a:ext cx="1066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smtClean="0"/>
                <a:t>21</a:t>
              </a:r>
            </a:p>
            <a:p>
              <a:pPr algn="ctr"/>
              <a:r>
                <a:rPr lang="en-US" sz="2800" dirty="0" smtClean="0"/>
                <a:t>2</a:t>
              </a:r>
              <a:endParaRPr lang="en-US" sz="28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76600" y="2448580"/>
              <a:ext cx="990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÷   4</a:t>
              </a:r>
              <a:endParaRPr lang="en-US" sz="28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5000" y="2387024"/>
              <a:ext cx="838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=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38400" y="2312703"/>
              <a:ext cx="9144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smtClean="0"/>
                <a:t>105</a:t>
              </a:r>
            </a:p>
            <a:p>
              <a:pPr algn="ctr"/>
              <a:r>
                <a:rPr lang="en-US" sz="2800" dirty="0" smtClean="0"/>
                <a:t>2</a:t>
              </a:r>
              <a:endParaRPr lang="en-US" sz="2800" dirty="0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1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803" grpId="0"/>
      <p:bldP spid="331805" grpId="0" autoUpdateAnimBg="0"/>
      <p:bldP spid="331807" grpId="0" build="p" autoUpdateAnimBg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95237" name="Oval 5"/>
          <p:cNvSpPr>
            <a:spLocks noChangeArrowheads="1"/>
          </p:cNvSpPr>
          <p:nvPr/>
        </p:nvSpPr>
        <p:spPr bwMode="auto">
          <a:xfrm>
            <a:off x="879092" y="31003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5240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95241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95244" name="Picture 12" descr="LH_2-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95245" name="Picture 13" descr="M3_59"/>
          <p:cNvPicPr>
            <a:picLocks noChangeAspect="1" noChangeArrowheads="1"/>
          </p:cNvPicPr>
          <p:nvPr/>
        </p:nvPicPr>
        <p:blipFill>
          <a:blip r:embed="rId9"/>
          <a:srcRect b="81549"/>
          <a:stretch>
            <a:fillRect/>
          </a:stretch>
        </p:blipFill>
        <p:spPr bwMode="auto">
          <a:xfrm>
            <a:off x="936625" y="1343025"/>
            <a:ext cx="5630863" cy="752475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14400" y="1989138"/>
            <a:ext cx="2790825" cy="3725863"/>
            <a:chOff x="576" y="1253"/>
            <a:chExt cx="1758" cy="2347"/>
          </a:xfrm>
        </p:grpSpPr>
        <p:sp>
          <p:nvSpPr>
            <p:cNvPr id="95238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392"/>
              <a:ext cx="1758" cy="2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4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95246" name="Picture 14" descr="M3_59"/>
            <p:cNvPicPr>
              <a:picLocks noChangeAspect="1" noChangeArrowheads="1"/>
            </p:cNvPicPr>
            <p:nvPr/>
          </p:nvPicPr>
          <p:blipFill>
            <a:blip r:embed="rId9"/>
            <a:srcRect t="17284" r="87906" b="60490"/>
            <a:stretch>
              <a:fillRect/>
            </a:stretch>
          </p:blipFill>
          <p:spPr bwMode="auto">
            <a:xfrm>
              <a:off x="948" y="1253"/>
              <a:ext cx="429" cy="571"/>
            </a:xfrm>
            <a:prstGeom prst="rect">
              <a:avLst/>
            </a:prstGeom>
            <a:noFill/>
          </p:spPr>
        </p:pic>
        <p:pic>
          <p:nvPicPr>
            <p:cNvPr id="95247" name="Picture 15" descr="M3_59"/>
            <p:cNvPicPr>
              <a:picLocks noChangeAspect="1" noChangeArrowheads="1"/>
            </p:cNvPicPr>
            <p:nvPr/>
          </p:nvPicPr>
          <p:blipFill>
            <a:blip r:embed="rId9"/>
            <a:srcRect t="39510" r="87906" b="39937"/>
            <a:stretch>
              <a:fillRect/>
            </a:stretch>
          </p:blipFill>
          <p:spPr bwMode="auto">
            <a:xfrm>
              <a:off x="948" y="1890"/>
              <a:ext cx="429" cy="528"/>
            </a:xfrm>
            <a:prstGeom prst="rect">
              <a:avLst/>
            </a:prstGeom>
            <a:noFill/>
          </p:spPr>
        </p:pic>
        <p:pic>
          <p:nvPicPr>
            <p:cNvPr id="95248" name="Picture 16" descr="M3_59"/>
            <p:cNvPicPr>
              <a:picLocks noChangeAspect="1" noChangeArrowheads="1"/>
            </p:cNvPicPr>
            <p:nvPr/>
          </p:nvPicPr>
          <p:blipFill>
            <a:blip r:embed="rId9"/>
            <a:srcRect t="60063" r="92557" b="19385"/>
            <a:stretch>
              <a:fillRect/>
            </a:stretch>
          </p:blipFill>
          <p:spPr bwMode="auto">
            <a:xfrm>
              <a:off x="948" y="2502"/>
              <a:ext cx="264" cy="528"/>
            </a:xfrm>
            <a:prstGeom prst="rect">
              <a:avLst/>
            </a:prstGeom>
            <a:noFill/>
          </p:spPr>
        </p:pic>
        <p:pic>
          <p:nvPicPr>
            <p:cNvPr id="95249" name="Picture 17" descr="M3_59"/>
            <p:cNvPicPr>
              <a:picLocks noChangeAspect="1" noChangeArrowheads="1"/>
            </p:cNvPicPr>
            <p:nvPr/>
          </p:nvPicPr>
          <p:blipFill>
            <a:blip r:embed="rId9"/>
            <a:srcRect t="80615" r="87906"/>
            <a:stretch>
              <a:fillRect/>
            </a:stretch>
          </p:blipFill>
          <p:spPr bwMode="auto">
            <a:xfrm>
              <a:off x="948" y="3102"/>
              <a:ext cx="429" cy="498"/>
            </a:xfrm>
            <a:prstGeom prst="rect">
              <a:avLst/>
            </a:prstGeom>
            <a:noFill/>
          </p:spPr>
        </p:pic>
      </p:grpSp>
      <p:sp>
        <p:nvSpPr>
          <p:cNvPr id="19" name="Action Button: Forward or Next 18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5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01381" name="Oval 5"/>
          <p:cNvSpPr>
            <a:spLocks noChangeArrowheads="1"/>
          </p:cNvSpPr>
          <p:nvPr/>
        </p:nvSpPr>
        <p:spPr bwMode="auto">
          <a:xfrm>
            <a:off x="890533" y="2451759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1385" name="Picture 9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01388" name="Picture 12" descr="LH_2-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01389" name="Picture 13" descr="M3_65"/>
          <p:cNvPicPr>
            <a:picLocks noChangeAspect="1" noChangeArrowheads="1"/>
          </p:cNvPicPr>
          <p:nvPr/>
        </p:nvPicPr>
        <p:blipFill>
          <a:blip r:embed="rId8"/>
          <a:srcRect b="79642"/>
          <a:stretch>
            <a:fillRect/>
          </a:stretch>
        </p:blipFill>
        <p:spPr bwMode="auto">
          <a:xfrm>
            <a:off x="942975" y="1343025"/>
            <a:ext cx="5246688" cy="830263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14400" y="2276475"/>
            <a:ext cx="2790825" cy="3648075"/>
            <a:chOff x="576" y="1434"/>
            <a:chExt cx="1758" cy="2298"/>
          </a:xfrm>
        </p:grpSpPr>
        <p:sp>
          <p:nvSpPr>
            <p:cNvPr id="101382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538"/>
              <a:ext cx="1758" cy="2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4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101390" name="Picture 14" descr="M3_65"/>
            <p:cNvPicPr>
              <a:picLocks noChangeAspect="1" noChangeArrowheads="1"/>
            </p:cNvPicPr>
            <p:nvPr/>
          </p:nvPicPr>
          <p:blipFill>
            <a:blip r:embed="rId8"/>
            <a:srcRect t="18723" r="87656" b="59790"/>
            <a:stretch>
              <a:fillRect/>
            </a:stretch>
          </p:blipFill>
          <p:spPr bwMode="auto">
            <a:xfrm>
              <a:off x="942" y="1434"/>
              <a:ext cx="408" cy="552"/>
            </a:xfrm>
            <a:prstGeom prst="rect">
              <a:avLst/>
            </a:prstGeom>
            <a:noFill/>
          </p:spPr>
        </p:pic>
        <p:pic>
          <p:nvPicPr>
            <p:cNvPr id="101391" name="Picture 15" descr="M3_65"/>
            <p:cNvPicPr>
              <a:picLocks noChangeAspect="1" noChangeArrowheads="1"/>
            </p:cNvPicPr>
            <p:nvPr/>
          </p:nvPicPr>
          <p:blipFill>
            <a:blip r:embed="rId8"/>
            <a:srcRect t="40443" r="87656" b="40405"/>
            <a:stretch>
              <a:fillRect/>
            </a:stretch>
          </p:blipFill>
          <p:spPr bwMode="auto">
            <a:xfrm>
              <a:off x="942" y="2064"/>
              <a:ext cx="408" cy="492"/>
            </a:xfrm>
            <a:prstGeom prst="rect">
              <a:avLst/>
            </a:prstGeom>
            <a:noFill/>
          </p:spPr>
        </p:pic>
        <p:pic>
          <p:nvPicPr>
            <p:cNvPr id="101392" name="Picture 16" descr="M3_65"/>
            <p:cNvPicPr>
              <a:picLocks noChangeAspect="1" noChangeArrowheads="1"/>
            </p:cNvPicPr>
            <p:nvPr/>
          </p:nvPicPr>
          <p:blipFill>
            <a:blip r:embed="rId8"/>
            <a:srcRect t="60297" r="87656" b="20085"/>
            <a:stretch>
              <a:fillRect/>
            </a:stretch>
          </p:blipFill>
          <p:spPr bwMode="auto">
            <a:xfrm>
              <a:off x="942" y="2652"/>
              <a:ext cx="408" cy="504"/>
            </a:xfrm>
            <a:prstGeom prst="rect">
              <a:avLst/>
            </a:prstGeom>
            <a:noFill/>
          </p:spPr>
        </p:pic>
        <p:pic>
          <p:nvPicPr>
            <p:cNvPr id="101393" name="Picture 17" descr="M3_65"/>
            <p:cNvPicPr>
              <a:picLocks noChangeAspect="1" noChangeArrowheads="1"/>
            </p:cNvPicPr>
            <p:nvPr/>
          </p:nvPicPr>
          <p:blipFill>
            <a:blip r:embed="rId8"/>
            <a:srcRect t="80615" r="87656"/>
            <a:stretch>
              <a:fillRect/>
            </a:stretch>
          </p:blipFill>
          <p:spPr bwMode="auto">
            <a:xfrm>
              <a:off x="942" y="3234"/>
              <a:ext cx="408" cy="498"/>
            </a:xfrm>
            <a:prstGeom prst="rect">
              <a:avLst/>
            </a:prstGeom>
            <a:noFill/>
          </p:spPr>
        </p:pic>
      </p:grpSp>
      <p:pic>
        <p:nvPicPr>
          <p:cNvPr id="101397" name="Picture 21" descr="Example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sp>
        <p:nvSpPr>
          <p:cNvPr id="19" name="Action Button: Forward or Next 18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2971800" y="2173288"/>
            <a:ext cx="4724400" cy="2562225"/>
            <a:chOff x="2971800" y="2173288"/>
            <a:chExt cx="3657600" cy="2562225"/>
          </a:xfrm>
        </p:grpSpPr>
        <p:sp>
          <p:nvSpPr>
            <p:cNvPr id="21" name="Cloud Callout 20"/>
            <p:cNvSpPr/>
            <p:nvPr/>
          </p:nvSpPr>
          <p:spPr>
            <a:xfrm>
              <a:off x="2971800" y="2173288"/>
              <a:ext cx="3657600" cy="2562225"/>
            </a:xfrm>
            <a:prstGeom prst="cloudCallout">
              <a:avLst>
                <a:gd name="adj1" fmla="val -67029"/>
                <a:gd name="adj2" fmla="val 34484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25761" y="2590800"/>
              <a:ext cx="324464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Think:</a:t>
              </a:r>
            </a:p>
            <a:p>
              <a:pPr>
                <a:buFont typeface="Zapf Dingbats" pitchFamily="-112" charset="2"/>
                <a:buChar char="✔"/>
              </a:pPr>
              <a:r>
                <a:rPr lang="en-US" sz="2000" dirty="0" smtClean="0"/>
                <a:t>I must write the multiplicative inverse of the 2</a:t>
              </a:r>
              <a:r>
                <a:rPr lang="en-US" sz="2000" baseline="30000" dirty="0" smtClean="0"/>
                <a:t>nd</a:t>
              </a:r>
              <a:r>
                <a:rPr lang="en-US" sz="2000" dirty="0" smtClean="0"/>
                <a:t> fraction</a:t>
              </a:r>
            </a:p>
            <a:p>
              <a:pPr>
                <a:buFont typeface="Zapf Dingbats" pitchFamily="-112" charset="2"/>
                <a:buChar char="✔"/>
              </a:pPr>
              <a:r>
                <a:rPr lang="en-US" sz="2000" dirty="0" smtClean="0"/>
                <a:t>I multiply but can I cross cancel first?</a:t>
              </a:r>
              <a:endParaRPr lang="en-US" sz="2000" dirty="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0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07525" name="Oval 5"/>
          <p:cNvSpPr>
            <a:spLocks noChangeArrowheads="1"/>
          </p:cNvSpPr>
          <p:nvPr/>
        </p:nvSpPr>
        <p:spPr bwMode="auto">
          <a:xfrm>
            <a:off x="890533" y="2451759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7528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07532" name="Picture 12" descr="LH_2-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07533" name="Picture 13" descr="M3_67"/>
          <p:cNvPicPr>
            <a:picLocks noChangeAspect="1" noChangeArrowheads="1"/>
          </p:cNvPicPr>
          <p:nvPr/>
        </p:nvPicPr>
        <p:blipFill>
          <a:blip r:embed="rId8"/>
          <a:srcRect b="78252"/>
          <a:stretch>
            <a:fillRect/>
          </a:stretch>
        </p:blipFill>
        <p:spPr bwMode="auto">
          <a:xfrm>
            <a:off x="942975" y="1311275"/>
            <a:ext cx="5694363" cy="908050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14400" y="2238375"/>
            <a:ext cx="2790825" cy="3651250"/>
            <a:chOff x="576" y="1410"/>
            <a:chExt cx="1758" cy="2300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538"/>
              <a:ext cx="1758" cy="2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4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107534" name="Picture 14" descr="M3_67"/>
            <p:cNvPicPr>
              <a:picLocks noChangeAspect="1" noChangeArrowheads="1"/>
            </p:cNvPicPr>
            <p:nvPr/>
          </p:nvPicPr>
          <p:blipFill>
            <a:blip r:embed="rId8"/>
            <a:srcRect t="21445" r="83635" b="58176"/>
            <a:stretch>
              <a:fillRect/>
            </a:stretch>
          </p:blipFill>
          <p:spPr bwMode="auto">
            <a:xfrm>
              <a:off x="942" y="1410"/>
              <a:ext cx="587" cy="536"/>
            </a:xfrm>
            <a:prstGeom prst="rect">
              <a:avLst/>
            </a:prstGeom>
            <a:noFill/>
          </p:spPr>
        </p:pic>
        <p:pic>
          <p:nvPicPr>
            <p:cNvPr id="107535" name="Picture 15" descr="M3_67"/>
            <p:cNvPicPr>
              <a:picLocks noChangeAspect="1" noChangeArrowheads="1"/>
            </p:cNvPicPr>
            <p:nvPr/>
          </p:nvPicPr>
          <p:blipFill>
            <a:blip r:embed="rId8"/>
            <a:srcRect t="41292" r="83635" b="39468"/>
            <a:stretch>
              <a:fillRect/>
            </a:stretch>
          </p:blipFill>
          <p:spPr bwMode="auto">
            <a:xfrm>
              <a:off x="942" y="2010"/>
              <a:ext cx="587" cy="506"/>
            </a:xfrm>
            <a:prstGeom prst="rect">
              <a:avLst/>
            </a:prstGeom>
            <a:noFill/>
          </p:spPr>
        </p:pic>
        <p:pic>
          <p:nvPicPr>
            <p:cNvPr id="107536" name="Picture 16" descr="M3_67"/>
            <p:cNvPicPr>
              <a:picLocks noChangeAspect="1" noChangeArrowheads="1"/>
            </p:cNvPicPr>
            <p:nvPr/>
          </p:nvPicPr>
          <p:blipFill>
            <a:blip r:embed="rId8"/>
            <a:srcRect t="60684" r="83635" b="19620"/>
            <a:stretch>
              <a:fillRect/>
            </a:stretch>
          </p:blipFill>
          <p:spPr bwMode="auto">
            <a:xfrm>
              <a:off x="942" y="2584"/>
              <a:ext cx="587" cy="518"/>
            </a:xfrm>
            <a:prstGeom prst="rect">
              <a:avLst/>
            </a:prstGeom>
            <a:noFill/>
          </p:spPr>
        </p:pic>
        <p:pic>
          <p:nvPicPr>
            <p:cNvPr id="107537" name="Picture 17" descr="M3_67"/>
            <p:cNvPicPr>
              <a:picLocks noChangeAspect="1" noChangeArrowheads="1"/>
            </p:cNvPicPr>
            <p:nvPr/>
          </p:nvPicPr>
          <p:blipFill>
            <a:blip r:embed="rId8"/>
            <a:srcRect t="80989" r="83635"/>
            <a:stretch>
              <a:fillRect/>
            </a:stretch>
          </p:blipFill>
          <p:spPr bwMode="auto">
            <a:xfrm>
              <a:off x="942" y="3210"/>
              <a:ext cx="587" cy="500"/>
            </a:xfrm>
            <a:prstGeom prst="rect">
              <a:avLst/>
            </a:prstGeom>
            <a:noFill/>
          </p:spPr>
        </p:pic>
      </p:grpSp>
      <p:pic>
        <p:nvPicPr>
          <p:cNvPr id="107539" name="Picture 19" descr="Example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sp>
        <p:nvSpPr>
          <p:cNvPr id="19" name="Action Button: Forward or Next 18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3352799" y="2398712"/>
            <a:ext cx="5514975" cy="2782888"/>
            <a:chOff x="3352799" y="1952626"/>
            <a:chExt cx="5514975" cy="2782888"/>
          </a:xfrm>
        </p:grpSpPr>
        <p:sp>
          <p:nvSpPr>
            <p:cNvPr id="22" name="Cloud Callout 21"/>
            <p:cNvSpPr/>
            <p:nvPr/>
          </p:nvSpPr>
          <p:spPr>
            <a:xfrm>
              <a:off x="3352799" y="1952626"/>
              <a:ext cx="5514975" cy="2782888"/>
            </a:xfrm>
            <a:prstGeom prst="cloudCallout">
              <a:avLst>
                <a:gd name="adj1" fmla="val -68674"/>
                <a:gd name="adj2" fmla="val 4755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86200" y="2384286"/>
              <a:ext cx="44958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Think:</a:t>
              </a:r>
            </a:p>
            <a:p>
              <a:r>
                <a:rPr lang="en-US" sz="2000" dirty="0" smtClean="0"/>
                <a:t>   </a:t>
              </a:r>
              <a:r>
                <a:rPr lang="en-US" sz="2000" dirty="0" smtClean="0">
                  <a:latin typeface="Zapf Dingbats"/>
                  <a:ea typeface="Zapf Dingbats"/>
                  <a:cs typeface="Zapf Dingbats"/>
                </a:rPr>
                <a:t>✔ </a:t>
              </a:r>
              <a:r>
                <a:rPr lang="en-US" sz="2000" dirty="0" smtClean="0"/>
                <a:t>I must change each mixed number to an improper fraction.</a:t>
              </a:r>
            </a:p>
            <a:p>
              <a:r>
                <a:rPr lang="en-US" sz="2000" dirty="0" smtClean="0"/>
                <a:t>   </a:t>
              </a:r>
              <a:r>
                <a:rPr lang="en-US" sz="2000" dirty="0" smtClean="0">
                  <a:latin typeface="Zapf Dingbats"/>
                  <a:ea typeface="Zapf Dingbats"/>
                  <a:cs typeface="Zapf Dingbats"/>
                </a:rPr>
                <a:t>✔</a:t>
              </a:r>
              <a:r>
                <a:rPr lang="en-US" sz="2000" dirty="0" smtClean="0"/>
                <a:t> I must write the multiplicative inverse of the 2</a:t>
              </a:r>
              <a:r>
                <a:rPr lang="en-US" sz="2000" baseline="30000" dirty="0" smtClean="0"/>
                <a:t>nd</a:t>
              </a:r>
              <a:r>
                <a:rPr lang="en-US" sz="2000" dirty="0" smtClean="0"/>
                <a:t> fraction.</a:t>
              </a:r>
            </a:p>
            <a:p>
              <a:r>
                <a:rPr lang="en-US" sz="2000" dirty="0" smtClean="0">
                  <a:latin typeface="Wingdings"/>
                  <a:ea typeface="Wingdings"/>
                  <a:cs typeface="Wingdings"/>
                </a:rPr>
                <a:t> </a:t>
              </a:r>
              <a:r>
                <a:rPr lang="en-US" sz="2000" dirty="0" smtClean="0">
                  <a:latin typeface="Zapf Dingbats"/>
                  <a:ea typeface="Zapf Dingbats"/>
                  <a:cs typeface="Zapf Dingbats"/>
                </a:rPr>
                <a:t>✔</a:t>
              </a:r>
              <a:r>
                <a:rPr lang="en-US" sz="2000" dirty="0" smtClean="0"/>
                <a:t> I multiply. Can I cross cancel first?</a:t>
              </a:r>
              <a:endParaRPr lang="en-US" sz="2000" dirty="0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312325" name="Oval 5"/>
          <p:cNvSpPr>
            <a:spLocks noChangeArrowheads="1"/>
          </p:cNvSpPr>
          <p:nvPr/>
        </p:nvSpPr>
        <p:spPr bwMode="auto">
          <a:xfrm>
            <a:off x="879092" y="46482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32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3822700"/>
            <a:ext cx="2790825" cy="268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Aft>
                <a:spcPct val="50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4 times</a:t>
            </a:r>
          </a:p>
          <a:p>
            <a:pPr marL="533400" indent="-533400" algn="l">
              <a:spcAft>
                <a:spcPct val="50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5 times</a:t>
            </a:r>
          </a:p>
          <a:p>
            <a:pPr marL="533400" indent="-533400" algn="l">
              <a:spcAft>
                <a:spcPct val="50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6 times</a:t>
            </a:r>
          </a:p>
          <a:p>
            <a:pPr marL="533400" indent="-533400" algn="l">
              <a:spcAft>
                <a:spcPct val="50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7 times</a:t>
            </a:r>
          </a:p>
        </p:txBody>
      </p:sp>
      <p:pic>
        <p:nvPicPr>
          <p:cNvPr id="312328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312332" name="Picture 12" descr="LH_2-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312335" name="Picture 15" descr="M3_7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42975" y="1552575"/>
            <a:ext cx="7504113" cy="2130425"/>
          </a:xfrm>
          <a:prstGeom prst="rect">
            <a:avLst/>
          </a:prstGeom>
          <a:noFill/>
        </p:spPr>
      </p:pic>
      <p:pic>
        <p:nvPicPr>
          <p:cNvPr id="312336" name="Picture 16" descr="Example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5" grpId="0" animBg="1"/>
      <p:bldP spid="31232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332805" name="Oval 5"/>
          <p:cNvSpPr>
            <a:spLocks noChangeArrowheads="1"/>
          </p:cNvSpPr>
          <p:nvPr/>
        </p:nvSpPr>
        <p:spPr bwMode="auto">
          <a:xfrm>
            <a:off x="835299" y="41671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32807" name="Picture 7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332810" name="Picture 10" descr="LH_2-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332813" name="Picture 13" descr="Example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332815" name="Picture 15" descr="Eqn_2"/>
          <p:cNvPicPr>
            <a:picLocks noChangeAspect="1" noChangeArrowheads="1"/>
          </p:cNvPicPr>
          <p:nvPr/>
        </p:nvPicPr>
        <p:blipFill>
          <a:blip r:embed="rId9"/>
          <a:srcRect r="1491" b="66634"/>
          <a:stretch>
            <a:fillRect/>
          </a:stretch>
        </p:blipFill>
        <p:spPr bwMode="auto">
          <a:xfrm>
            <a:off x="933450" y="1304925"/>
            <a:ext cx="7888288" cy="1633538"/>
          </a:xfrm>
          <a:prstGeom prst="rect">
            <a:avLst/>
          </a:prstGeom>
          <a:noFill/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866775" y="3124200"/>
            <a:ext cx="2790825" cy="3238500"/>
            <a:chOff x="576" y="1968"/>
            <a:chExt cx="1758" cy="2040"/>
          </a:xfrm>
        </p:grpSpPr>
        <p:sp>
          <p:nvSpPr>
            <p:cNvPr id="332806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2072"/>
              <a:ext cx="1758" cy="1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endParaRPr lang="pt-BR" sz="500" b="1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32816" name="Picture 16" descr="Eqn_2"/>
            <p:cNvPicPr>
              <a:picLocks noChangeAspect="1" noChangeArrowheads="1"/>
            </p:cNvPicPr>
            <p:nvPr/>
          </p:nvPicPr>
          <p:blipFill>
            <a:blip r:embed="rId9"/>
            <a:srcRect t="35115" r="82497"/>
            <a:stretch>
              <a:fillRect/>
            </a:stretch>
          </p:blipFill>
          <p:spPr bwMode="auto">
            <a:xfrm>
              <a:off x="912" y="1968"/>
              <a:ext cx="900" cy="2040"/>
            </a:xfrm>
            <a:prstGeom prst="rect">
              <a:avLst/>
            </a:prstGeom>
            <a:noFill/>
          </p:spPr>
        </p:pic>
      </p:grp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0772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3352799" y="3313112"/>
            <a:ext cx="5514975" cy="2782888"/>
            <a:chOff x="3352799" y="1952626"/>
            <a:chExt cx="5514975" cy="2782888"/>
          </a:xfrm>
        </p:grpSpPr>
        <p:sp>
          <p:nvSpPr>
            <p:cNvPr id="19" name="Cloud Callout 18"/>
            <p:cNvSpPr/>
            <p:nvPr/>
          </p:nvSpPr>
          <p:spPr>
            <a:xfrm>
              <a:off x="3352799" y="1952626"/>
              <a:ext cx="5514975" cy="2782888"/>
            </a:xfrm>
            <a:prstGeom prst="cloudCallout">
              <a:avLst>
                <a:gd name="adj1" fmla="val -65671"/>
                <a:gd name="adj2" fmla="val 197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86200" y="2508599"/>
              <a:ext cx="4495800" cy="1769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Think:</a:t>
              </a:r>
            </a:p>
            <a:p>
              <a:r>
                <a:rPr lang="en-US" sz="2000" dirty="0" smtClean="0"/>
                <a:t>   </a:t>
              </a:r>
              <a:r>
                <a:rPr lang="en-US" sz="2000" dirty="0" smtClean="0">
                  <a:latin typeface="Zapf Dingbats"/>
                  <a:ea typeface="Zapf Dingbats"/>
                  <a:cs typeface="Zapf Dingbats"/>
                </a:rPr>
                <a:t>✔ </a:t>
              </a:r>
              <a:r>
                <a:rPr lang="en-US" sz="2000" dirty="0" smtClean="0"/>
                <a:t>I need to find out how long it will take six students.</a:t>
              </a:r>
            </a:p>
            <a:p>
              <a:endParaRPr lang="en-US" sz="700" dirty="0" smtClean="0"/>
            </a:p>
            <a:p>
              <a:r>
                <a:rPr lang="en-US" sz="2000" dirty="0" smtClean="0"/>
                <a:t>   </a:t>
              </a:r>
              <a:r>
                <a:rPr lang="en-US" sz="2000" dirty="0" smtClean="0">
                  <a:latin typeface="Zapf Dingbats"/>
                  <a:ea typeface="Zapf Dingbats"/>
                  <a:cs typeface="Zapf Dingbats"/>
                </a:rPr>
                <a:t>✔</a:t>
              </a:r>
              <a:r>
                <a:rPr lang="en-US" sz="2000" dirty="0" smtClean="0"/>
                <a:t> I then need to divide that by eight students.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3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58" name="Picture 14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8548" name="Picture 4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</p:spPr>
      </p:pic>
      <p:pic>
        <p:nvPicPr>
          <p:cNvPr id="108557" name="Picture 13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</p:spPr>
      </p:pic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610600" y="6248400"/>
            <a:ext cx="533400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Home 12">
            <a:hlinkClick r:id="" action="ppaction://hlinkshowjump?jump=firstslide" highlightClick="1"/>
          </p:cNvPr>
          <p:cNvSpPr/>
          <p:nvPr/>
        </p:nvSpPr>
        <p:spPr>
          <a:xfrm>
            <a:off x="8001000" y="6248400"/>
            <a:ext cx="609600" cy="582613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0"/>
  <p:tag name="SLIDEGUID" val="062FD7D9C60D4B78BF1C3E54A3E386F5"/>
  <p:tag name="ANSWERSALIAS" val="A¤B¤C¤D"/>
  <p:tag name="RESPONSESGATHERED" val="False"/>
  <p:tag name="QUESTIONTEXT" val="The largest moth is the Atlas moth. The Atlas moth is 11.8 inches long. Which of the following is the length of an Atlas moth written as a mixed number? "/>
  <p:tag name="QUESTIONALIAS" val="The largest moth is the Atlas moth. The Atlas moth is 11.8 inches long. Which of the following is the length of an Atlas moth written as a mixed number? 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1"/>
  <p:tag name="SLIDEGUID" val="A23381E1DF37404B8850C186E9AE7B95"/>
  <p:tag name="ANSWERSALIAS" val="A¤B¤C¤D"/>
  <p:tag name="RESPONSESGATHERED" val="False"/>
  <p:tag name="QUESTIONTEXT" val="5Min 3-4"/>
  <p:tag name="QUESTIONALIAS" val="5Min 3-4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1"/>
  <p:tag name="SLIDEGUID" val="D8FEE07310AB4CA594DC5BF47C471CE5"/>
  <p:tag name="ANSWERSALIAS" val="A¤B¤C¤D"/>
  <p:tag name="RESPONSESGATHERED" val="False"/>
  <p:tag name="QUESTIONTEXT" val="5Min 4-1"/>
  <p:tag name="QUESTIONALIAS" val="5Min 4-1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1"/>
  <p:tag name="SLIDEGUID" val="E4D3D9A423ED4B6A981615E9C70E7899"/>
  <p:tag name="ANSWERSALIAS" val="A¤B¤C¤D"/>
  <p:tag name="RESPONSESGATHERED" val="False"/>
  <p:tag name="QUESTIONTEXT" val="5Min 4-2"/>
  <p:tag name="QUESTIONALIAS" val="5Min 4-2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1"/>
  <p:tag name="SLIDEGUID" val="E2CD72A1620C42D9A1D31F2758BC5BA6"/>
  <p:tag name="ANSWERSALIAS" val="A¤B¤C¤D"/>
  <p:tag name="RESPONSESGATHERED" val="False"/>
  <p:tag name="QUESTIONTEXT" val="5Min 4-3"/>
  <p:tag name="QUESTIONALIAS" val="5Min 4-3"/>
  <p:tag name="ANIMREMOVED" val="False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4"/>
  <p:tag name="SLIDEGUID" val="D1864AB9CDF54F0C935B9DA1161A6A47"/>
  <p:tag name="ANSWERSALIAS" val="A¤B¤C¤D"/>
  <p:tag name="RESPONSESGATHERED" val="False"/>
  <p:tag name="QUESTIONTEXT" val="Lesson 4 CYP1"/>
  <p:tag name="QUESTIONALIAS" val="Lesson 4 CYP1"/>
  <p:tag name="ANIMREMOVED" val="False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CF808D50378447DD9D917556DCA540AF"/>
  <p:tag name="ANSWERSALIAS" val="A¤B¤C¤D"/>
  <p:tag name="RESPONSESGATHERED" val="False"/>
  <p:tag name="QUESTIONTEXT" val="Lesson 4 CYP2"/>
  <p:tag name="QUESTIONALIAS" val="Lesson 4 CYP2"/>
  <p:tag name="ANIMREMOVED" val="False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8"/>
  <p:tag name="SLIDEGUID" val="B3BD9DD1264B42A6954EEA214883C18B"/>
  <p:tag name="ANSWERSALIAS" val="A¤B¤C¤D"/>
  <p:tag name="RESPONSESGATHERED" val="False"/>
  <p:tag name="QUESTIONTEXT" val="Lesson 4 CYP3"/>
  <p:tag name="QUESTIONALIAS" val="Lesson 4 CYP3"/>
  <p:tag name="ANIMREMOVED" val="False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8"/>
  <p:tag name="ANSWERSALIAS" val="A¤B¤C¤D"/>
  <p:tag name="RESPONSESGATHERED" val="False"/>
  <p:tag name="SLIDEGUID" val="932F2E35C03311DBB7AC000D93448B5C"/>
  <p:tag name="QUESTIONTEXT" val="Lesson 4 CYP4"/>
  <p:tag name="QUESTIONALIAS" val="Lesson 4 CYP4"/>
  <p:tag name="ANIMREMOVED" val="False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8"/>
  <p:tag name="ANSWERSALIAS" val="A¤B¤C¤D"/>
  <p:tag name="RESPONSESGATHERED" val="False"/>
  <p:tag name="SLIDEGUID" val="93388650C03311DBB7AC000D93448B5C"/>
  <p:tag name="QUESTIONTEXT" val="Lesson 4 CYP5"/>
  <p:tag name="QUESTIONALIAS" val="Lesson 4 CYP5"/>
  <p:tag name="ANIMREMOVED" val="False"/>
</p:tagLst>
</file>

<file path=ppt/tags/tag4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4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731</Words>
  <Application>Microsoft Macintosh PowerPoint</Application>
  <PresentationFormat>On-screen Show (4:3)</PresentationFormat>
  <Paragraphs>200</Paragraphs>
  <Slides>23</Slides>
  <Notes>23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 Menu</dc:title>
  <dc:creator>Michael Mitchell</dc:creator>
  <cp:lastModifiedBy>Computer</cp:lastModifiedBy>
  <cp:revision>71</cp:revision>
  <dcterms:created xsi:type="dcterms:W3CDTF">2009-10-05T23:12:33Z</dcterms:created>
  <dcterms:modified xsi:type="dcterms:W3CDTF">2009-10-05T23:13:16Z</dcterms:modified>
</cp:coreProperties>
</file>