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tags/tag13.xml" ContentType="application/vnd.openxmlformats-officedocument.presentationml.tags+xml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ppt/notesSlides/notesSlide11.xml" ContentType="application/vnd.openxmlformats-officedocument.presentationml.notesSlide+xml"/>
  <Override PartName="/docProps/app.xml" ContentType="application/vnd.openxmlformats-officedocument.extended-properties+xml"/>
  <Override PartName="/ppt/tags/tag34.xml" ContentType="application/vnd.openxmlformats-officedocument.presentationml.tags+xml"/>
  <Override PartName="/ppt/notesSlides/notesSlide9.xml" ContentType="application/vnd.openxmlformats-officedocument.presentationml.notesSlide+xml"/>
  <Override PartName="/ppt/tags/tag41.xml" ContentType="application/vnd.openxmlformats-officedocument.presentationml.tags+xml"/>
  <Override PartName="/ppt/tags/tag15.xml" ContentType="application/vnd.openxmlformats-officedocument.presentationml.tags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notesSlides/notesSlide16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tags/tag17.xml" ContentType="application/vnd.openxmlformats-officedocument.presentationml.tags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notesSlides/notesSlide15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32.xml" ContentType="application/vnd.openxmlformats-officedocument.presentationml.tags+xml"/>
  <Override PartName="/ppt/tags/tag9.xml" ContentType="application/vnd.openxmlformats-officedocument.presentationml.tags+xml"/>
  <Override PartName="/ppt/slides/slide13.xml" ContentType="application/vnd.openxmlformats-officedocument.presentationml.slide+xml"/>
  <Override PartName="/ppt/tags/tag35.xml" ContentType="application/vnd.openxmlformats-officedocument.presentationml.tags+xml"/>
  <Override PartName="/ppt/notesSlides/notesSlide17.xml" ContentType="application/vnd.openxmlformats-officedocument.presentationml.notesSlide+xml"/>
  <Override PartName="/ppt/tags/tag38.xml" ContentType="application/vnd.openxmlformats-officedocument.presentationml.tags+xml"/>
  <Override PartName="/ppt/notesSlides/notesSlide6.xml" ContentType="application/vnd.openxmlformats-officedocument.presentationml.notes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tags/tag12.xml" ContentType="application/vnd.openxmlformats-officedocument.presentationml.tags+xml"/>
  <Override PartName="/ppt/slideLayouts/slideLayout4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tags/tag24.xml" ContentType="application/vnd.openxmlformats-officedocument.presentationml.tags+xml"/>
  <Override PartName="/ppt/slideLayouts/slideLayout6.xml" ContentType="application/vnd.openxmlformats-officedocument.presentationml.slideLayout+xml"/>
  <Override PartName="/ppt/tags/tag29.xml" ContentType="application/vnd.openxmlformats-officedocument.presentationml.tags+xml"/>
  <Override PartName="/ppt/slides/slide10.xml" ContentType="application/vnd.openxmlformats-officedocument.presentationml.slide+xml"/>
  <Override PartName="/ppt/tags/tag40.xml" ContentType="application/vnd.openxmlformats-officedocument.presentationml.tags+xml"/>
  <Override PartName="/ppt/presProps.xml" ContentType="application/vnd.openxmlformats-officedocument.presentationml.presProps+xml"/>
  <Override PartName="/ppt/tags/tag14.xml" ContentType="application/vnd.openxmlformats-officedocument.presentationml.tags+xml"/>
  <Override PartName="/ppt/tags/tag33.xml" ContentType="application/vnd.openxmlformats-officedocument.presentationml.tags+xml"/>
  <Override PartName="/ppt/notesSlides/notesSlide18.xml" ContentType="application/vnd.openxmlformats-officedocument.presentationml.notesSlide+xml"/>
  <Default Extension="png" ContentType="image/png"/>
  <Override PartName="/ppt/tags/tag7.xml" ContentType="application/vnd.openxmlformats-officedocument.presentationml.tags+xml"/>
  <Override PartName="/ppt/slides/slide27.xml" ContentType="application/vnd.openxmlformats-officedocument.presentationml.slide+xml"/>
  <Override PartName="/ppt/tags/tag5.xml" ContentType="application/vnd.openxmlformats-officedocument.presentationml.tags+xml"/>
  <Override PartName="/ppt/tags/tag37.xml" ContentType="application/vnd.openxmlformats-officedocument.presentationml.tags+xml"/>
  <Override PartName="/docProps/core.xml" ContentType="application/vnd.openxmlformats-package.core-properties+xml"/>
  <Override PartName="/ppt/tags/tag19.xml" ContentType="application/vnd.openxmlformats-officedocument.presentationml.tags+xml"/>
  <Default Extension="bin" ContentType="application/vnd.openxmlformats-officedocument.presentationml.printerSettings"/>
  <Override PartName="/ppt/notesSlides/notesSlide10.xml" ContentType="application/vnd.openxmlformats-officedocument.presentationml.notesSlide+xml"/>
  <Override PartName="/ppt/tags/tag8.xml" ContentType="application/vnd.openxmlformats-officedocument.presentationml.tags+xml"/>
  <Override PartName="/ppt/tags/tag6.xml" ContentType="application/vnd.openxmlformats-officedocument.presentationml.tags+xml"/>
  <Override PartName="/ppt/tags/tag11.xml" ContentType="application/vnd.openxmlformats-officedocument.presentationml.tags+xml"/>
  <Override PartName="/ppt/slides/slide19.xml" ContentType="application/vnd.openxmlformats-officedocument.presentationml.slide+xml"/>
  <Override PartName="/ppt/slides/slide12.xml" ContentType="application/vnd.openxmlformats-officedocument.presentationml.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20.xml" ContentType="application/vnd.openxmlformats-officedocument.presentationml.tags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notesSlides/notesSlide3.xml" ContentType="application/vnd.openxmlformats-officedocument.presentationml.notesSlide+xml"/>
  <Default Extension="xml" ContentType="application/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ppt/slides/slide25.xml" ContentType="application/vnd.openxmlformats-officedocument.presentationml.slide+xml"/>
  <Override PartName="/ppt/tags/tag4.xml" ContentType="application/vnd.openxmlformats-officedocument.presentationml.tags+xml"/>
  <Override PartName="/ppt/tags/tag18.xml" ContentType="application/vnd.openxmlformats-officedocument.presentationml.tags+xml"/>
  <Override PartName="/ppt/notesSlides/notesSlide19.xml" ContentType="application/vnd.openxmlformats-officedocument.presentationml.notesSlide+xml"/>
  <Override PartName="/ppt/slides/slide14.xml" ContentType="application/vnd.openxmlformats-officedocument.presentationml.slide+xml"/>
  <Override PartName="/ppt/tags/tag21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Override PartName="/ppt/tags/tag27.xml" ContentType="application/vnd.openxmlformats-officedocument.presentationml.tags+xml"/>
  <Override PartName="/ppt/theme/theme1.xml" ContentType="application/vnd.openxmlformats-officedocument.theme+xml"/>
  <Override PartName="/ppt/tags/tag10.xml" ContentType="application/vnd.openxmlformats-officedocument.presentationml.tags+xml"/>
  <Override PartName="/ppt/tags/tag28.xml" ContentType="application/vnd.openxmlformats-officedocument.presentationml.tags+xml"/>
  <Override PartName="/ppt/presentation.xml" ContentType="application/vnd.openxmlformats-officedocument.presentationml.presentation.main+xml"/>
  <Override PartName="/ppt/tags/tag31.xml" ContentType="application/vnd.openxmlformats-officedocument.presentationml.tags+xml"/>
  <Override PartName="/ppt/tags/tag39.xml" ContentType="application/vnd.openxmlformats-officedocument.presentationml.tag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ags/tag23.xml" ContentType="application/vnd.openxmlformats-officedocument.presentationml.tags+xml"/>
  <Default Extension="jpeg" ContentType="image/jpe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gs/tag25.xml" ContentType="application/vnd.openxmlformats-officedocument.presentationml.tags+xml"/>
  <Override PartName="/ppt/slideLayouts/slideLayout11.xml" ContentType="application/vnd.openxmlformats-officedocument.presentationml.slideLayout+xml"/>
  <Override PartName="/ppt/notesSlides/notesSlide8.xml" ContentType="application/vnd.openxmlformats-officedocument.presentationml.notesSlide+xml"/>
  <Override PartName="/ppt/tags/tag16.xml" ContentType="application/vnd.openxmlformats-officedocument.presentationml.tags+xml"/>
  <Override PartName="/ppt/slides/slide8.xml" ContentType="application/vnd.openxmlformats-officedocument.presentationml.slide+xml"/>
  <Override PartName="/ppt/tags/tag36.xml" ContentType="application/vnd.openxmlformats-officedocument.presentationml.tags+xml"/>
  <Override PartName="/ppt/slides/slide15.xml" ContentType="application/vnd.openxmlformats-officedocument.presentationml.slide+xml"/>
  <Default Extension="rels" ContentType="application/vnd.openxmlformats-package.relationships+xml"/>
  <Override PartName="/ppt/tags/tag26.xml" ContentType="application/vnd.openxmlformats-officedocument.presentationml.tags+xml"/>
  <Override PartName="/ppt/slides/slide9.xml" ContentType="application/vnd.openxmlformats-officedocument.presentationml.slide+xml"/>
  <Override PartName="/ppt/slides/slide24.xml" ContentType="application/vnd.openxmlformats-officedocument.presentationml.slide+xml"/>
  <Override PartName="/ppt/tags/tag1.xml" ContentType="application/vnd.openxmlformats-officedocument.presentationml.tags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notesMasterIdLst>
    <p:notesMasterId r:id="rId30"/>
  </p:notesMasterIdLst>
  <p:sldIdLst>
    <p:sldId id="270" r:id="rId2"/>
    <p:sldId id="283" r:id="rId3"/>
    <p:sldId id="284" r:id="rId4"/>
    <p:sldId id="285" r:id="rId5"/>
    <p:sldId id="286" r:id="rId6"/>
    <p:sldId id="287" r:id="rId7"/>
    <p:sldId id="288" r:id="rId8"/>
    <p:sldId id="257" r:id="rId9"/>
    <p:sldId id="258" r:id="rId10"/>
    <p:sldId id="259" r:id="rId11"/>
    <p:sldId id="260" r:id="rId12"/>
    <p:sldId id="262" r:id="rId13"/>
    <p:sldId id="264" r:id="rId14"/>
    <p:sldId id="266" r:id="rId15"/>
    <p:sldId id="267" r:id="rId16"/>
    <p:sldId id="271" r:id="rId17"/>
    <p:sldId id="281" r:id="rId18"/>
    <p:sldId id="272" r:id="rId19"/>
    <p:sldId id="273" r:id="rId20"/>
    <p:sldId id="276" r:id="rId21"/>
    <p:sldId id="280" r:id="rId22"/>
    <p:sldId id="261" r:id="rId23"/>
    <p:sldId id="263" r:id="rId24"/>
    <p:sldId id="265" r:id="rId25"/>
    <p:sldId id="268" r:id="rId26"/>
    <p:sldId id="279" r:id="rId27"/>
    <p:sldId id="282" r:id="rId28"/>
    <p:sldId id="269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FFE605"/>
    <a:srgbClr val="FFF59D"/>
    <a:srgbClr val="FFE312"/>
    <a:srgbClr val="FFFFFF"/>
    <a:srgbClr val="FFEFDC"/>
    <a:srgbClr val="F7E0EA"/>
    <a:srgbClr val="F2E1EA"/>
    <a:srgbClr val="E7F2DB"/>
    <a:srgbClr val="F2E2E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>
    <p:restoredLeft sz="15620"/>
    <p:restoredTop sz="94660"/>
  </p:normalViewPr>
  <p:slideViewPr>
    <p:cSldViewPr snapToObjects="1">
      <p:cViewPr varScale="1">
        <p:scale>
          <a:sx n="90" d="100"/>
          <a:sy n="90" d="100"/>
        </p:scale>
        <p:origin x="-87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565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5" Type="http://schemas.openxmlformats.org/officeDocument/2006/relationships/tableStyles" Target="tableStyles.xml"/><Relationship Id="rId31" Type="http://schemas.openxmlformats.org/officeDocument/2006/relationships/printerSettings" Target="printerSettings/printerSettings1.bin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32" Type="http://schemas.openxmlformats.org/officeDocument/2006/relationships/presProps" Target="pres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23" Type="http://schemas.openxmlformats.org/officeDocument/2006/relationships/slide" Target="slides/slide22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26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11" Type="http://schemas.openxmlformats.org/officeDocument/2006/relationships/slide" Target="slides/slide10.xml"/><Relationship Id="rId29" Type="http://schemas.openxmlformats.org/officeDocument/2006/relationships/slide" Target="slides/slide28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3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FDAEE4-5890-CF4F-A4A2-602792B1783D}" type="datetimeFigureOut">
              <a:rPr lang="en-US" smtClean="0"/>
              <a:pPr/>
              <a:t>10/5/09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549F20-DEA9-3143-B488-A83045CA2C2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9F4DEF-343C-CE45-BE84-74A1D9EA684A}" type="slidenum">
              <a:rPr lang="en-US"/>
              <a:pPr/>
              <a:t>1</a:t>
            </a:fld>
            <a:endParaRPr lang="en-US"/>
          </a:p>
        </p:txBody>
      </p:sp>
      <p:sp>
        <p:nvSpPr>
          <p:cNvPr id="342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2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127024-C38C-2F4D-8240-21060EDACE5F}" type="slidenum">
              <a:rPr lang="en-US">
                <a:latin typeface="Arial" pitchFamily="-112" charset="0"/>
                <a:ea typeface="Times New Roman" pitchFamily="-112" charset="0"/>
                <a:cs typeface="Times New Roman" pitchFamily="-112" charset="0"/>
              </a:rPr>
              <a:pPr/>
              <a:t>2</a:t>
            </a:fld>
            <a:endParaRPr lang="en-US">
              <a:latin typeface="Arial" pitchFamily="-112" charset="0"/>
              <a:ea typeface="Times New Roman" pitchFamily="-112" charset="0"/>
              <a:cs typeface="Times New Roman" pitchFamily="-112" charset="0"/>
            </a:endParaRPr>
          </a:p>
        </p:txBody>
      </p:sp>
      <p:sp>
        <p:nvSpPr>
          <p:cNvPr id="385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50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  <a:noFill/>
          <a:ln w="9525"/>
        </p:spPr>
        <p:txBody>
          <a:bodyPr/>
          <a:lstStyle/>
          <a:p>
            <a:pPr eaLnBrk="1" hangingPunct="1"/>
            <a:endParaRPr lang="en-US">
              <a:latin typeface="Arial" pitchFamily="-112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D20D655-F4A5-3542-992C-999B9783CA30}" type="slidenum">
              <a:rPr lang="en-US">
                <a:latin typeface="Arial" pitchFamily="-112" charset="0"/>
                <a:ea typeface="Times New Roman" pitchFamily="-112" charset="0"/>
                <a:cs typeface="Times New Roman" pitchFamily="-112" charset="0"/>
              </a:rPr>
              <a:pPr/>
              <a:t>3</a:t>
            </a:fld>
            <a:endParaRPr lang="en-US">
              <a:latin typeface="Arial" pitchFamily="-112" charset="0"/>
              <a:ea typeface="Times New Roman" pitchFamily="-112" charset="0"/>
              <a:cs typeface="Times New Roman" pitchFamily="-112" charset="0"/>
            </a:endParaRPr>
          </a:p>
        </p:txBody>
      </p:sp>
      <p:sp>
        <p:nvSpPr>
          <p:cNvPr id="395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5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  <a:noFill/>
          <a:ln w="9525"/>
        </p:spPr>
        <p:txBody>
          <a:bodyPr/>
          <a:lstStyle/>
          <a:p>
            <a:pPr eaLnBrk="1" hangingPunct="1"/>
            <a:endParaRPr lang="en-US">
              <a:latin typeface="Arial" pitchFamily="-112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D185A3-2B2E-D749-96FE-C84EA0A6B93A}" type="slidenum">
              <a:rPr lang="en-US">
                <a:latin typeface="Arial" pitchFamily="-112" charset="0"/>
                <a:ea typeface="Times New Roman" pitchFamily="-112" charset="0"/>
                <a:cs typeface="Times New Roman" pitchFamily="-112" charset="0"/>
              </a:rPr>
              <a:pPr/>
              <a:t>4</a:t>
            </a:fld>
            <a:endParaRPr lang="en-US">
              <a:latin typeface="Arial" pitchFamily="-112" charset="0"/>
              <a:ea typeface="Times New Roman" pitchFamily="-112" charset="0"/>
              <a:cs typeface="Times New Roman" pitchFamily="-112" charset="0"/>
            </a:endParaRPr>
          </a:p>
        </p:txBody>
      </p:sp>
      <p:sp>
        <p:nvSpPr>
          <p:cNvPr id="397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73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  <a:noFill/>
          <a:ln w="9525"/>
        </p:spPr>
        <p:txBody>
          <a:bodyPr/>
          <a:lstStyle/>
          <a:p>
            <a:pPr eaLnBrk="1" hangingPunct="1"/>
            <a:endParaRPr lang="en-US">
              <a:latin typeface="Arial" pitchFamily="-112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7556223-0B38-AB41-A8E9-6439DA23C9DE}" type="slidenum">
              <a:rPr lang="en-US">
                <a:latin typeface="Arial" pitchFamily="-112" charset="0"/>
                <a:ea typeface="Times New Roman" pitchFamily="-112" charset="0"/>
                <a:cs typeface="Times New Roman" pitchFamily="-112" charset="0"/>
              </a:rPr>
              <a:pPr/>
              <a:t>5</a:t>
            </a:fld>
            <a:endParaRPr lang="en-US">
              <a:latin typeface="Arial" pitchFamily="-112" charset="0"/>
              <a:ea typeface="Times New Roman" pitchFamily="-112" charset="0"/>
              <a:cs typeface="Times New Roman" pitchFamily="-112" charset="0"/>
            </a:endParaRPr>
          </a:p>
        </p:txBody>
      </p:sp>
      <p:sp>
        <p:nvSpPr>
          <p:cNvPr id="401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1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  <a:noFill/>
          <a:ln w="9525"/>
        </p:spPr>
        <p:txBody>
          <a:bodyPr/>
          <a:lstStyle/>
          <a:p>
            <a:pPr eaLnBrk="1" hangingPunct="1"/>
            <a:endParaRPr lang="en-US">
              <a:latin typeface="Arial" pitchFamily="-112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24B8EA-A484-014A-98CB-A98386E20BCD}" type="slidenum">
              <a:rPr lang="en-US">
                <a:latin typeface="Arial" pitchFamily="-112" charset="0"/>
                <a:ea typeface="Times New Roman" pitchFamily="-112" charset="0"/>
                <a:cs typeface="Times New Roman" pitchFamily="-112" charset="0"/>
              </a:rPr>
              <a:pPr/>
              <a:t>6</a:t>
            </a:fld>
            <a:endParaRPr lang="en-US">
              <a:latin typeface="Arial" pitchFamily="-112" charset="0"/>
              <a:ea typeface="Times New Roman" pitchFamily="-112" charset="0"/>
              <a:cs typeface="Times New Roman" pitchFamily="-112" charset="0"/>
            </a:endParaRPr>
          </a:p>
        </p:txBody>
      </p:sp>
      <p:sp>
        <p:nvSpPr>
          <p:cNvPr id="403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3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  <a:noFill/>
          <a:ln w="9525"/>
        </p:spPr>
        <p:txBody>
          <a:bodyPr/>
          <a:lstStyle/>
          <a:p>
            <a:pPr eaLnBrk="1" hangingPunct="1"/>
            <a:endParaRPr lang="en-US">
              <a:latin typeface="Arial" pitchFamily="-112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448346F-3920-9A4A-9166-177E4432267F}" type="slidenum">
              <a:rPr lang="en-US">
                <a:latin typeface="Arial" pitchFamily="-112" charset="0"/>
                <a:ea typeface="Times New Roman" pitchFamily="-112" charset="0"/>
                <a:cs typeface="Times New Roman" pitchFamily="-112" charset="0"/>
              </a:rPr>
              <a:pPr/>
              <a:t>7</a:t>
            </a:fld>
            <a:endParaRPr lang="en-US">
              <a:latin typeface="Arial" pitchFamily="-112" charset="0"/>
              <a:ea typeface="Times New Roman" pitchFamily="-112" charset="0"/>
              <a:cs typeface="Times New Roman" pitchFamily="-112" charset="0"/>
            </a:endParaRPr>
          </a:p>
        </p:txBody>
      </p:sp>
      <p:sp>
        <p:nvSpPr>
          <p:cNvPr id="405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5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  <a:noFill/>
          <a:ln w="9525"/>
        </p:spPr>
        <p:txBody>
          <a:bodyPr/>
          <a:lstStyle/>
          <a:p>
            <a:pPr eaLnBrk="1" hangingPunct="1"/>
            <a:endParaRPr lang="en-US">
              <a:latin typeface="Arial" pitchFamily="-112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481DE8-05F8-224D-936A-7468C56C8AE2}" type="slidenum">
              <a:rPr lang="en-US"/>
              <a:pPr/>
              <a:t>8</a:t>
            </a:fld>
            <a:endParaRPr lang="en-US"/>
          </a:p>
        </p:txBody>
      </p:sp>
      <p:sp>
        <p:nvSpPr>
          <p:cNvPr id="416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6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22BACB-AD0C-504C-9E34-5E61B8428568}" type="slidenum">
              <a:rPr lang="en-US"/>
              <a:pPr/>
              <a:t>9</a:t>
            </a:fld>
            <a:endParaRPr lang="en-US"/>
          </a:p>
        </p:txBody>
      </p:sp>
      <p:sp>
        <p:nvSpPr>
          <p:cNvPr id="417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7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4840E4-C89A-784C-B9F6-1DAFFD81E185}" type="slidenum">
              <a:rPr lang="en-US"/>
              <a:pPr/>
              <a:t>10</a:t>
            </a:fld>
            <a:endParaRPr lang="en-US"/>
          </a:p>
        </p:txBody>
      </p:sp>
      <p:sp>
        <p:nvSpPr>
          <p:cNvPr id="418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8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225936-023D-9744-B109-C39A6E940645}" type="slidenum">
              <a:rPr lang="en-US"/>
              <a:pPr/>
              <a:t>11</a:t>
            </a:fld>
            <a:endParaRPr lang="en-US"/>
          </a:p>
        </p:txBody>
      </p:sp>
      <p:sp>
        <p:nvSpPr>
          <p:cNvPr id="419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6B2B8F-D3FA-4643-AB8C-C95CE06F49A9}" type="slidenum">
              <a:rPr lang="en-US"/>
              <a:pPr/>
              <a:t>12</a:t>
            </a:fld>
            <a:endParaRPr lang="en-US"/>
          </a:p>
        </p:txBody>
      </p:sp>
      <p:sp>
        <p:nvSpPr>
          <p:cNvPr id="421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1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BE432B-DD0D-2C49-BF36-59FAA9BD31E7}" type="slidenum">
              <a:rPr lang="en-US"/>
              <a:pPr/>
              <a:t>13</a:t>
            </a:fld>
            <a:endParaRPr lang="en-US"/>
          </a:p>
        </p:txBody>
      </p:sp>
      <p:sp>
        <p:nvSpPr>
          <p:cNvPr id="423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3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215C62-F204-A946-8084-6257D5E9D083}" type="slidenum">
              <a:rPr lang="en-US"/>
              <a:pPr/>
              <a:t>14</a:t>
            </a:fld>
            <a:endParaRPr lang="en-US"/>
          </a:p>
        </p:txBody>
      </p:sp>
      <p:sp>
        <p:nvSpPr>
          <p:cNvPr id="425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5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7F5E1F-093D-1645-ACAB-2CEDBD1C1F0D}" type="slidenum">
              <a:rPr lang="en-US"/>
              <a:pPr/>
              <a:t>15</a:t>
            </a:fld>
            <a:endParaRPr lang="en-US"/>
          </a:p>
        </p:txBody>
      </p:sp>
      <p:sp>
        <p:nvSpPr>
          <p:cNvPr id="427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7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ED57C8-1917-A743-83E1-50E0D6D80E26}" type="slidenum">
              <a:rPr lang="en-US"/>
              <a:pPr/>
              <a:t>22</a:t>
            </a:fld>
            <a:endParaRPr lang="en-US"/>
          </a:p>
        </p:txBody>
      </p:sp>
      <p:sp>
        <p:nvSpPr>
          <p:cNvPr id="420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0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2AA1026-5ED1-D54C-A082-B7CD5AD7E54A}" type="slidenum">
              <a:rPr lang="en-US"/>
              <a:pPr/>
              <a:t>23</a:t>
            </a:fld>
            <a:endParaRPr lang="en-US"/>
          </a:p>
        </p:txBody>
      </p:sp>
      <p:sp>
        <p:nvSpPr>
          <p:cNvPr id="422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2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09D23E-C959-B948-9398-F26CC8517D40}" type="slidenum">
              <a:rPr lang="en-US"/>
              <a:pPr/>
              <a:t>24</a:t>
            </a:fld>
            <a:endParaRPr lang="en-US"/>
          </a:p>
        </p:txBody>
      </p:sp>
      <p:sp>
        <p:nvSpPr>
          <p:cNvPr id="424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4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616C95-FEDB-914D-954F-16C3378AA987}" type="slidenum">
              <a:rPr lang="en-US"/>
              <a:pPr/>
              <a:t>25</a:t>
            </a:fld>
            <a:endParaRPr lang="en-US"/>
          </a:p>
        </p:txBody>
      </p:sp>
      <p:sp>
        <p:nvSpPr>
          <p:cNvPr id="428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8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49F20-DEA9-3143-B488-A83045CA2C2E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88866A-1495-7E42-B8CC-8EBF5F84D5A7}" type="slidenum">
              <a:rPr lang="en-US"/>
              <a:pPr/>
              <a:t>28</a:t>
            </a:fld>
            <a:endParaRPr lang="en-US"/>
          </a:p>
        </p:txBody>
      </p:sp>
      <p:sp>
        <p:nvSpPr>
          <p:cNvPr id="429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9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0278F-6BCF-5D4B-A49B-0B7677D47B06}" type="datetimeFigureOut">
              <a:rPr lang="en-US" smtClean="0"/>
              <a:pPr/>
              <a:t>10/5/09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EEB10-E32F-FA42-8D2E-BA931D6443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0278F-6BCF-5D4B-A49B-0B7677D47B06}" type="datetimeFigureOut">
              <a:rPr lang="en-US" smtClean="0"/>
              <a:pPr/>
              <a:t>10/5/09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EEB10-E32F-FA42-8D2E-BA931D6443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0278F-6BCF-5D4B-A49B-0B7677D47B06}" type="datetimeFigureOut">
              <a:rPr lang="en-US" smtClean="0"/>
              <a:pPr/>
              <a:t>10/5/09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EEB10-E32F-FA42-8D2E-BA931D6443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0278F-6BCF-5D4B-A49B-0B7677D47B06}" type="datetimeFigureOut">
              <a:rPr lang="en-US" smtClean="0"/>
              <a:pPr/>
              <a:t>10/5/09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EEB10-E32F-FA42-8D2E-BA931D6443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0278F-6BCF-5D4B-A49B-0B7677D47B06}" type="datetimeFigureOut">
              <a:rPr lang="en-US" smtClean="0"/>
              <a:pPr/>
              <a:t>10/5/09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EEB10-E32F-FA42-8D2E-BA931D6443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0278F-6BCF-5D4B-A49B-0B7677D47B06}" type="datetimeFigureOut">
              <a:rPr lang="en-US" smtClean="0"/>
              <a:pPr/>
              <a:t>10/5/09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EEB10-E32F-FA42-8D2E-BA931D6443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0278F-6BCF-5D4B-A49B-0B7677D47B06}" type="datetimeFigureOut">
              <a:rPr lang="en-US" smtClean="0"/>
              <a:pPr/>
              <a:t>10/5/09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EEB10-E32F-FA42-8D2E-BA931D6443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0278F-6BCF-5D4B-A49B-0B7677D47B06}" type="datetimeFigureOut">
              <a:rPr lang="en-US" smtClean="0"/>
              <a:pPr/>
              <a:t>10/5/09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EEB10-E32F-FA42-8D2E-BA931D6443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0278F-6BCF-5D4B-A49B-0B7677D47B06}" type="datetimeFigureOut">
              <a:rPr lang="en-US" smtClean="0"/>
              <a:pPr/>
              <a:t>10/5/09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EEB10-E32F-FA42-8D2E-BA931D6443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0278F-6BCF-5D4B-A49B-0B7677D47B06}" type="datetimeFigureOut">
              <a:rPr lang="en-US" smtClean="0"/>
              <a:pPr/>
              <a:t>10/5/09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EEB10-E32F-FA42-8D2E-BA931D6443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0278F-6BCF-5D4B-A49B-0B7677D47B06}" type="datetimeFigureOut">
              <a:rPr lang="en-US" smtClean="0"/>
              <a:pPr/>
              <a:t>10/5/09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EEB10-E32F-FA42-8D2E-BA931D6443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C0278F-6BCF-5D4B-A49B-0B7677D47B06}" type="datetimeFigureOut">
              <a:rPr lang="en-US" smtClean="0"/>
              <a:pPr/>
              <a:t>10/5/09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AEEB10-E32F-FA42-8D2E-BA931D64432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image" Target="../media/image1.jpeg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7" Type="http://schemas.openxmlformats.org/officeDocument/2006/relationships/image" Target="../media/image3.jpeg"/><Relationship Id="rId11" Type="http://schemas.openxmlformats.org/officeDocument/2006/relationships/image" Target="../media/image7.jpeg"/><Relationship Id="rId1" Type="http://schemas.openxmlformats.org/officeDocument/2006/relationships/tags" Target="../tags/tag2.xml"/><Relationship Id="rId6" Type="http://schemas.openxmlformats.org/officeDocument/2006/relationships/image" Target="../media/image2.jpeg"/><Relationship Id="rId8" Type="http://schemas.openxmlformats.org/officeDocument/2006/relationships/image" Target="../media/image4.jpeg"/><Relationship Id="rId13" Type="http://schemas.openxmlformats.org/officeDocument/2006/relationships/image" Target="../media/image9.jpeg"/><Relationship Id="rId10" Type="http://schemas.openxmlformats.org/officeDocument/2006/relationships/image" Target="../media/image6.jpeg"/><Relationship Id="rId5" Type="http://schemas.openxmlformats.org/officeDocument/2006/relationships/notesSlide" Target="../notesSlides/notesSlide2.xml"/><Relationship Id="rId12" Type="http://schemas.openxmlformats.org/officeDocument/2006/relationships/image" Target="../media/image8.png"/><Relationship Id="rId2" Type="http://schemas.openxmlformats.org/officeDocument/2006/relationships/tags" Target="../tags/tag3.xml"/><Relationship Id="rId9" Type="http://schemas.openxmlformats.org/officeDocument/2006/relationships/image" Target="../media/image5.jpeg"/><Relationship Id="rId3" Type="http://schemas.openxmlformats.org/officeDocument/2006/relationships/tags" Target="../tags/tag4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7" Type="http://schemas.openxmlformats.org/officeDocument/2006/relationships/image" Target="../media/image3.jpeg"/><Relationship Id="rId11" Type="http://schemas.openxmlformats.org/officeDocument/2006/relationships/image" Target="../media/image7.jpeg"/><Relationship Id="rId1" Type="http://schemas.openxmlformats.org/officeDocument/2006/relationships/tags" Target="../tags/tag5.xml"/><Relationship Id="rId6" Type="http://schemas.openxmlformats.org/officeDocument/2006/relationships/image" Target="../media/image2.jpeg"/><Relationship Id="rId8" Type="http://schemas.openxmlformats.org/officeDocument/2006/relationships/image" Target="../media/image4.jpeg"/><Relationship Id="rId13" Type="http://schemas.openxmlformats.org/officeDocument/2006/relationships/image" Target="../media/image11.jpeg"/><Relationship Id="rId10" Type="http://schemas.openxmlformats.org/officeDocument/2006/relationships/image" Target="../media/image6.jpeg"/><Relationship Id="rId5" Type="http://schemas.openxmlformats.org/officeDocument/2006/relationships/notesSlide" Target="../notesSlides/notesSlide3.xml"/><Relationship Id="rId12" Type="http://schemas.openxmlformats.org/officeDocument/2006/relationships/image" Target="../media/image10.png"/><Relationship Id="rId2" Type="http://schemas.openxmlformats.org/officeDocument/2006/relationships/tags" Target="../tags/tag6.xml"/><Relationship Id="rId9" Type="http://schemas.openxmlformats.org/officeDocument/2006/relationships/image" Target="../media/image5.jpeg"/><Relationship Id="rId3" Type="http://schemas.openxmlformats.org/officeDocument/2006/relationships/tags" Target="../tags/tag7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7" Type="http://schemas.openxmlformats.org/officeDocument/2006/relationships/image" Target="../media/image3.jpeg"/><Relationship Id="rId11" Type="http://schemas.openxmlformats.org/officeDocument/2006/relationships/image" Target="../media/image7.jpeg"/><Relationship Id="rId1" Type="http://schemas.openxmlformats.org/officeDocument/2006/relationships/tags" Target="../tags/tag8.xml"/><Relationship Id="rId6" Type="http://schemas.openxmlformats.org/officeDocument/2006/relationships/image" Target="../media/image2.jpeg"/><Relationship Id="rId8" Type="http://schemas.openxmlformats.org/officeDocument/2006/relationships/image" Target="../media/image4.jpeg"/><Relationship Id="rId13" Type="http://schemas.openxmlformats.org/officeDocument/2006/relationships/image" Target="../media/image13.jpeg"/><Relationship Id="rId10" Type="http://schemas.openxmlformats.org/officeDocument/2006/relationships/image" Target="../media/image6.jpeg"/><Relationship Id="rId5" Type="http://schemas.openxmlformats.org/officeDocument/2006/relationships/notesSlide" Target="../notesSlides/notesSlide4.xml"/><Relationship Id="rId12" Type="http://schemas.openxmlformats.org/officeDocument/2006/relationships/image" Target="../media/image12.png"/><Relationship Id="rId2" Type="http://schemas.openxmlformats.org/officeDocument/2006/relationships/tags" Target="../tags/tag9.xml"/><Relationship Id="rId9" Type="http://schemas.openxmlformats.org/officeDocument/2006/relationships/image" Target="../media/image5.jpeg"/><Relationship Id="rId3" Type="http://schemas.openxmlformats.org/officeDocument/2006/relationships/tags" Target="../tags/tag10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7" Type="http://schemas.openxmlformats.org/officeDocument/2006/relationships/image" Target="../media/image3.jpeg"/><Relationship Id="rId11" Type="http://schemas.openxmlformats.org/officeDocument/2006/relationships/image" Target="../media/image7.jpeg"/><Relationship Id="rId1" Type="http://schemas.openxmlformats.org/officeDocument/2006/relationships/tags" Target="../tags/tag11.xml"/><Relationship Id="rId6" Type="http://schemas.openxmlformats.org/officeDocument/2006/relationships/image" Target="../media/image2.jpeg"/><Relationship Id="rId8" Type="http://schemas.openxmlformats.org/officeDocument/2006/relationships/image" Target="../media/image4.jpeg"/><Relationship Id="rId13" Type="http://schemas.openxmlformats.org/officeDocument/2006/relationships/image" Target="../media/image16.jpeg"/><Relationship Id="rId10" Type="http://schemas.openxmlformats.org/officeDocument/2006/relationships/image" Target="../media/image6.jpeg"/><Relationship Id="rId5" Type="http://schemas.openxmlformats.org/officeDocument/2006/relationships/notesSlide" Target="../notesSlides/notesSlide5.xml"/><Relationship Id="rId12" Type="http://schemas.openxmlformats.org/officeDocument/2006/relationships/image" Target="../media/image15.png"/><Relationship Id="rId2" Type="http://schemas.openxmlformats.org/officeDocument/2006/relationships/tags" Target="../tags/tag12.xml"/><Relationship Id="rId9" Type="http://schemas.openxmlformats.org/officeDocument/2006/relationships/image" Target="../media/image14.jpeg"/><Relationship Id="rId3" Type="http://schemas.openxmlformats.org/officeDocument/2006/relationships/tags" Target="../tags/tag13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7" Type="http://schemas.openxmlformats.org/officeDocument/2006/relationships/image" Target="../media/image3.jpeg"/><Relationship Id="rId11" Type="http://schemas.openxmlformats.org/officeDocument/2006/relationships/image" Target="../media/image7.jpeg"/><Relationship Id="rId1" Type="http://schemas.openxmlformats.org/officeDocument/2006/relationships/tags" Target="../tags/tag14.xml"/><Relationship Id="rId6" Type="http://schemas.openxmlformats.org/officeDocument/2006/relationships/image" Target="../media/image2.jpeg"/><Relationship Id="rId8" Type="http://schemas.openxmlformats.org/officeDocument/2006/relationships/image" Target="../media/image4.jpeg"/><Relationship Id="rId13" Type="http://schemas.openxmlformats.org/officeDocument/2006/relationships/image" Target="../media/image18.jpeg"/><Relationship Id="rId10" Type="http://schemas.openxmlformats.org/officeDocument/2006/relationships/image" Target="../media/image6.jpeg"/><Relationship Id="rId5" Type="http://schemas.openxmlformats.org/officeDocument/2006/relationships/notesSlide" Target="../notesSlides/notesSlide6.xml"/><Relationship Id="rId12" Type="http://schemas.openxmlformats.org/officeDocument/2006/relationships/image" Target="../media/image17.png"/><Relationship Id="rId2" Type="http://schemas.openxmlformats.org/officeDocument/2006/relationships/tags" Target="../tags/tag15.xml"/><Relationship Id="rId9" Type="http://schemas.openxmlformats.org/officeDocument/2006/relationships/image" Target="../media/image5.jpeg"/><Relationship Id="rId3" Type="http://schemas.openxmlformats.org/officeDocument/2006/relationships/tags" Target="../tags/tag16.xml"/></Relationships>
</file>

<file path=ppt/slides/_rels/slide7.xml.rels><?xml version="1.0" encoding="UTF-8" standalone="yes"?>
<Relationships xmlns="http://schemas.openxmlformats.org/package/2006/relationships"><Relationship Id="rId14" Type="http://schemas.openxmlformats.org/officeDocument/2006/relationships/image" Target="../media/image21.jpeg"/><Relationship Id="rId4" Type="http://schemas.openxmlformats.org/officeDocument/2006/relationships/slideLayout" Target="../slideLayouts/slideLayout2.xml"/><Relationship Id="rId7" Type="http://schemas.openxmlformats.org/officeDocument/2006/relationships/image" Target="../media/image3.jpeg"/><Relationship Id="rId11" Type="http://schemas.openxmlformats.org/officeDocument/2006/relationships/image" Target="../media/image7.jpeg"/><Relationship Id="rId1" Type="http://schemas.openxmlformats.org/officeDocument/2006/relationships/tags" Target="../tags/tag17.xml"/><Relationship Id="rId6" Type="http://schemas.openxmlformats.org/officeDocument/2006/relationships/image" Target="../media/image2.jpeg"/><Relationship Id="rId8" Type="http://schemas.openxmlformats.org/officeDocument/2006/relationships/image" Target="../media/image4.jpeg"/><Relationship Id="rId13" Type="http://schemas.openxmlformats.org/officeDocument/2006/relationships/image" Target="../media/image20.png"/><Relationship Id="rId10" Type="http://schemas.openxmlformats.org/officeDocument/2006/relationships/image" Target="../media/image6.jpeg"/><Relationship Id="rId5" Type="http://schemas.openxmlformats.org/officeDocument/2006/relationships/notesSlide" Target="../notesSlides/notesSlide7.xml"/><Relationship Id="rId12" Type="http://schemas.openxmlformats.org/officeDocument/2006/relationships/image" Target="../media/image19.png"/><Relationship Id="rId2" Type="http://schemas.openxmlformats.org/officeDocument/2006/relationships/tags" Target="../tags/tag18.xml"/><Relationship Id="rId9" Type="http://schemas.openxmlformats.org/officeDocument/2006/relationships/image" Target="../media/image5.jpeg"/><Relationship Id="rId3" Type="http://schemas.openxmlformats.org/officeDocument/2006/relationships/tags" Target="../tags/tag19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image" Target="../media/image24.jpeg"/><Relationship Id="rId4" Type="http://schemas.openxmlformats.org/officeDocument/2006/relationships/image" Target="../media/image22.jpeg"/><Relationship Id="rId1" Type="http://schemas.openxmlformats.org/officeDocument/2006/relationships/tags" Target="../tags/tag20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Relationship Id="rId5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image" Target="../media/image26.jpeg"/><Relationship Id="rId4" Type="http://schemas.openxmlformats.org/officeDocument/2006/relationships/image" Target="../media/image24.jpeg"/><Relationship Id="rId1" Type="http://schemas.openxmlformats.org/officeDocument/2006/relationships/tags" Target="../tags/tag2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Relationship Id="rId5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24.jpeg"/><Relationship Id="rId1" Type="http://schemas.openxmlformats.org/officeDocument/2006/relationships/tags" Target="../tags/tag2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Relationship Id="rId5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image" Target="../media/image9.jpeg"/><Relationship Id="rId5" Type="http://schemas.openxmlformats.org/officeDocument/2006/relationships/image" Target="../media/image28.jpeg"/><Relationship Id="rId7" Type="http://schemas.openxmlformats.org/officeDocument/2006/relationships/image" Target="../media/image29.png"/><Relationship Id="rId1" Type="http://schemas.openxmlformats.org/officeDocument/2006/relationships/tags" Target="../tags/tag23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Relationship Id="rId6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image" Target="../media/image28.jpeg"/><Relationship Id="rId5" Type="http://schemas.openxmlformats.org/officeDocument/2006/relationships/image" Target="../media/image11.jpeg"/><Relationship Id="rId7" Type="http://schemas.openxmlformats.org/officeDocument/2006/relationships/image" Target="../media/image30.png"/><Relationship Id="rId1" Type="http://schemas.openxmlformats.org/officeDocument/2006/relationships/tags" Target="../tags/tag24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Relationship Id="rId6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image" Target="../media/image31.png"/><Relationship Id="rId5" Type="http://schemas.openxmlformats.org/officeDocument/2006/relationships/image" Target="../media/image28.jpeg"/><Relationship Id="rId7" Type="http://schemas.openxmlformats.org/officeDocument/2006/relationships/image" Target="../media/image24.jpeg"/><Relationship Id="rId1" Type="http://schemas.openxmlformats.org/officeDocument/2006/relationships/tags" Target="../tags/tag25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3.xml"/><Relationship Id="rId6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image" Target="../media/image16.jpeg"/><Relationship Id="rId5" Type="http://schemas.openxmlformats.org/officeDocument/2006/relationships/image" Target="../media/image24.jpeg"/><Relationship Id="rId7" Type="http://schemas.openxmlformats.org/officeDocument/2006/relationships/image" Target="../media/image33.png"/><Relationship Id="rId1" Type="http://schemas.openxmlformats.org/officeDocument/2006/relationships/tags" Target="../tags/tag26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4.xml"/><Relationship Id="rId6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image" Target="../media/image16.jpeg"/><Relationship Id="rId5" Type="http://schemas.openxmlformats.org/officeDocument/2006/relationships/image" Target="../media/image24.jpeg"/><Relationship Id="rId7" Type="http://schemas.openxmlformats.org/officeDocument/2006/relationships/image" Target="../media/image34.png"/><Relationship Id="rId1" Type="http://schemas.openxmlformats.org/officeDocument/2006/relationships/tags" Target="../tags/tag27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5.xml"/><Relationship Id="rId6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eg"/><Relationship Id="rId3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eg"/><Relationship Id="rId3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eg"/><Relationship Id="rId3" Type="http://schemas.openxmlformats.org/officeDocument/2006/relationships/image" Target="../media/image32.jpe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eg"/><Relationship Id="rId3" Type="http://schemas.openxmlformats.org/officeDocument/2006/relationships/image" Target="../media/image32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6.xml"/><Relationship Id="rId7" Type="http://schemas.openxmlformats.org/officeDocument/2006/relationships/image" Target="../media/image9.jpeg"/><Relationship Id="rId1" Type="http://schemas.openxmlformats.org/officeDocument/2006/relationships/tags" Target="../tags/tag28.xml"/><Relationship Id="rId2" Type="http://schemas.openxmlformats.org/officeDocument/2006/relationships/tags" Target="../tags/tag29.xml"/><Relationship Id="rId9" Type="http://schemas.openxmlformats.org/officeDocument/2006/relationships/image" Target="../media/image37.png"/><Relationship Id="rId3" Type="http://schemas.openxmlformats.org/officeDocument/2006/relationships/tags" Target="../tags/tag30.xml"/><Relationship Id="rId6" Type="http://schemas.openxmlformats.org/officeDocument/2006/relationships/image" Target="../media/image36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7.xml"/><Relationship Id="rId7" Type="http://schemas.openxmlformats.org/officeDocument/2006/relationships/image" Target="../media/image11.jpeg"/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9" Type="http://schemas.openxmlformats.org/officeDocument/2006/relationships/image" Target="../media/image38.png"/><Relationship Id="rId3" Type="http://schemas.openxmlformats.org/officeDocument/2006/relationships/tags" Target="../tags/tag33.xml"/><Relationship Id="rId6" Type="http://schemas.openxmlformats.org/officeDocument/2006/relationships/image" Target="../media/image36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8.xml"/><Relationship Id="rId7" Type="http://schemas.openxmlformats.org/officeDocument/2006/relationships/image" Target="../media/image36.jpeg"/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9" Type="http://schemas.openxmlformats.org/officeDocument/2006/relationships/image" Target="../media/image39.png"/><Relationship Id="rId3" Type="http://schemas.openxmlformats.org/officeDocument/2006/relationships/tags" Target="../tags/tag36.xml"/><Relationship Id="rId6" Type="http://schemas.openxmlformats.org/officeDocument/2006/relationships/image" Target="../media/image13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4" Type="http://schemas.openxmlformats.org/officeDocument/2006/relationships/notesSlide" Target="../notesSlides/notesSlide19.xml"/><Relationship Id="rId5" Type="http://schemas.openxmlformats.org/officeDocument/2006/relationships/image" Target="../media/image36.jpeg"/><Relationship Id="rId7" Type="http://schemas.openxmlformats.org/officeDocument/2006/relationships/image" Target="../media/image24.jpeg"/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slideLayout" Target="../slideLayouts/slideLayout2.xml"/><Relationship Id="rId6" Type="http://schemas.openxmlformats.org/officeDocument/2006/relationships/image" Target="../media/image16.jpe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image" Target="../media/image24.jpeg"/><Relationship Id="rId1" Type="http://schemas.openxmlformats.org/officeDocument/2006/relationships/tags" Target="../tags/tag39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36.jpeg"/><Relationship Id="rId5" Type="http://schemas.openxmlformats.org/officeDocument/2006/relationships/image" Target="../media/image18.jpeg"/></Relationships>
</file>

<file path=ppt/slides/_rels/slide27.xml.rels><?xml version="1.0" encoding="UTF-8" standalone="yes"?>
<Relationships xmlns="http://schemas.openxmlformats.org/package/2006/relationships"><Relationship Id="rId6" Type="http://schemas.openxmlformats.org/officeDocument/2006/relationships/image" Target="../media/image21.jpeg"/><Relationship Id="rId4" Type="http://schemas.openxmlformats.org/officeDocument/2006/relationships/image" Target="../media/image36.jpeg"/><Relationship Id="rId1" Type="http://schemas.openxmlformats.org/officeDocument/2006/relationships/tags" Target="../tags/tag40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0.xml"/><Relationship Id="rId5" Type="http://schemas.openxmlformats.org/officeDocument/2006/relationships/image" Target="../media/image24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4" Type="http://schemas.openxmlformats.org/officeDocument/2006/relationships/slide" Target="slide10.xml"/><Relationship Id="rId5" Type="http://schemas.openxmlformats.org/officeDocument/2006/relationships/image" Target="../media/image41.jpeg"/><Relationship Id="rId7" Type="http://schemas.openxmlformats.org/officeDocument/2006/relationships/hyperlink" Target="http://www.ca.gr7math.com/" TargetMode="External"/><Relationship Id="rId1" Type="http://schemas.openxmlformats.org/officeDocument/2006/relationships/tags" Target="../tags/tag4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1.xml"/><Relationship Id="rId6" Type="http://schemas.openxmlformats.org/officeDocument/2006/relationships/image" Target="../media/image42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Splash Screen</a:t>
            </a:r>
          </a:p>
        </p:txBody>
      </p:sp>
      <p:grpSp>
        <p:nvGrpSpPr>
          <p:cNvPr id="2" name="Group 4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101" name="Picture 5" descr="CAM7 Spl-02"/>
            <p:cNvPicPr>
              <a:picLocks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</p:spPr>
        </p:pic>
        <p:sp>
          <p:nvSpPr>
            <p:cNvPr id="4" name="TextBox 3"/>
            <p:cNvSpPr txBox="1"/>
            <p:nvPr/>
          </p:nvSpPr>
          <p:spPr>
            <a:xfrm>
              <a:off x="4876800" y="5410200"/>
              <a:ext cx="4267200" cy="954107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/>
                <a:t>Lesson 2-5</a:t>
              </a:r>
            </a:p>
            <a:p>
              <a:pPr algn="ctr"/>
              <a:r>
                <a:rPr lang="en-US" sz="2800" smtClean="0"/>
                <a:t>Combining Like </a:t>
              </a:r>
              <a:r>
                <a:rPr lang="en-US" sz="2800" dirty="0" smtClean="0"/>
                <a:t>Fractions</a:t>
              </a:r>
              <a:endParaRPr lang="en-US" sz="2800" dirty="0"/>
            </a:p>
          </p:txBody>
        </p:sp>
      </p:grpSp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4003" name="Picture 18" descr="Math Proto Interface2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4004" name="Picture 19" descr="Ch02 Ch Header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hidden">
          <a:xfrm>
            <a:off x="0" y="0"/>
            <a:ext cx="9144000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4006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324600" y="39624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199685" name="Oval 5"/>
          <p:cNvSpPr>
            <a:spLocks noChangeArrowheads="1"/>
          </p:cNvSpPr>
          <p:nvPr/>
        </p:nvSpPr>
        <p:spPr bwMode="auto">
          <a:xfrm>
            <a:off x="1071563" y="3209925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84010" name="Picture 10" descr="Math NAV-FWD2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8180388" y="6465888"/>
            <a:ext cx="4619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4011" name="Picture 11" descr="Math NAV-BKD2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4012" name="Picture 15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4013" name="Text Box 16"/>
          <p:cNvSpPr txBox="1">
            <a:spLocks noChangeArrowheads="1"/>
          </p:cNvSpPr>
          <p:nvPr/>
        </p:nvSpPr>
        <p:spPr bwMode="auto">
          <a:xfrm>
            <a:off x="4848225" y="752475"/>
            <a:ext cx="2357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/>
              <a:t> (over Lesson 2-2)</a:t>
            </a:r>
          </a:p>
        </p:txBody>
      </p:sp>
      <p:pic>
        <p:nvPicPr>
          <p:cNvPr id="384014" name="Picture 17" descr="FiveMinuteCheck"/>
          <p:cNvPicPr>
            <a:picLocks noChangeAspect="1" noChangeArrowheads="1"/>
          </p:cNvPicPr>
          <p:nvPr/>
        </p:nvPicPr>
        <p:blipFill>
          <a:blip r:embed="rId11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9706" name="Picture 26" descr="ch2_5mc_13"/>
          <p:cNvPicPr>
            <a:picLocks noChangeAspect="1" noChangeArrowheads="1"/>
          </p:cNvPicPr>
          <p:nvPr/>
        </p:nvPicPr>
        <p:blipFill>
          <a:blip r:embed="rId12"/>
          <a:srcRect b="73306"/>
          <a:stretch>
            <a:fillRect/>
          </a:stretch>
        </p:blipFill>
        <p:spPr bwMode="auto">
          <a:xfrm>
            <a:off x="1089025" y="1682750"/>
            <a:ext cx="7724775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28"/>
          <p:cNvGrpSpPr>
            <a:grpSpLocks/>
          </p:cNvGrpSpPr>
          <p:nvPr/>
        </p:nvGrpSpPr>
        <p:grpSpPr bwMode="auto">
          <a:xfrm>
            <a:off x="1047750" y="3038475"/>
            <a:ext cx="3390900" cy="3533775"/>
            <a:chOff x="660" y="1914"/>
            <a:chExt cx="2136" cy="2226"/>
          </a:xfrm>
        </p:grpSpPr>
        <p:sp>
          <p:nvSpPr>
            <p:cNvPr id="384017" name="TPAnswers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660" y="2016"/>
              <a:ext cx="1758" cy="2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533400" indent="-533400" algn="l">
                <a:spcBef>
                  <a:spcPct val="67000"/>
                </a:spcBef>
                <a:spcAft>
                  <a:spcPct val="67000"/>
                </a:spcAft>
                <a:buClr>
                  <a:srgbClr val="00539D"/>
                </a:buClr>
              </a:pPr>
              <a:r>
                <a:rPr lang="pt-BR" b="1">
                  <a:solidFill>
                    <a:srgbClr val="00539D"/>
                  </a:solidFill>
                  <a:sym typeface="Symbol" pitchFamily="-112" charset="2"/>
                </a:rPr>
                <a:t>A.</a:t>
              </a:r>
              <a:r>
                <a:rPr lang="pt-BR" b="1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  <a:p>
              <a:pPr marL="533400" indent="-533400" algn="l">
                <a:spcBef>
                  <a:spcPct val="67000"/>
                </a:spcBef>
                <a:spcAft>
                  <a:spcPct val="67000"/>
                </a:spcAft>
                <a:buClr>
                  <a:srgbClr val="00539D"/>
                </a:buClr>
              </a:pPr>
              <a:r>
                <a:rPr lang="pt-BR" b="1">
                  <a:solidFill>
                    <a:srgbClr val="00539D"/>
                  </a:solidFill>
                  <a:sym typeface="Symbol" pitchFamily="-112" charset="2"/>
                </a:rPr>
                <a:t>B.</a:t>
              </a:r>
              <a:r>
                <a:rPr lang="pt-BR" b="1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  <a:p>
              <a:pPr marL="533400" indent="-533400" algn="l">
                <a:spcBef>
                  <a:spcPct val="67000"/>
                </a:spcBef>
                <a:spcAft>
                  <a:spcPct val="67000"/>
                </a:spcAft>
                <a:buClr>
                  <a:srgbClr val="00539D"/>
                </a:buClr>
              </a:pPr>
              <a:r>
                <a:rPr lang="pt-BR" b="1">
                  <a:solidFill>
                    <a:srgbClr val="00539D"/>
                  </a:solidFill>
                  <a:sym typeface="Symbol" pitchFamily="-112" charset="2"/>
                </a:rPr>
                <a:t>C.</a:t>
              </a:r>
              <a:r>
                <a:rPr lang="pt-BR" b="1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  <a:p>
              <a:pPr marL="533400" indent="-533400" algn="l">
                <a:spcBef>
                  <a:spcPct val="67000"/>
                </a:spcBef>
                <a:spcAft>
                  <a:spcPct val="67000"/>
                </a:spcAft>
                <a:buClr>
                  <a:srgbClr val="00539D"/>
                </a:buClr>
              </a:pPr>
              <a:r>
                <a:rPr lang="pt-BR" b="1">
                  <a:solidFill>
                    <a:srgbClr val="00539D"/>
                  </a:solidFill>
                  <a:sym typeface="Symbol" pitchFamily="-112" charset="2"/>
                </a:rPr>
                <a:t>D.</a:t>
              </a:r>
              <a:r>
                <a:rPr lang="pt-BR" b="1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</p:txBody>
        </p:sp>
        <p:pic>
          <p:nvPicPr>
            <p:cNvPr id="384018" name="Picture 27" descr="ch2_5mc_13"/>
            <p:cNvPicPr>
              <a:picLocks noChangeAspect="1" noChangeArrowheads="1"/>
            </p:cNvPicPr>
            <p:nvPr/>
          </p:nvPicPr>
          <p:blipFill>
            <a:blip r:embed="rId12"/>
            <a:srcRect t="28380" r="65187"/>
            <a:stretch>
              <a:fillRect/>
            </a:stretch>
          </p:blipFill>
          <p:spPr bwMode="auto">
            <a:xfrm>
              <a:off x="1040" y="1914"/>
              <a:ext cx="1756" cy="20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6" name="Picture 8" descr="Example1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590550" y="168275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9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99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68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4243" name="Picture 18" descr="Math Proto Interface2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4244" name="Picture 19" descr="Ch02 Ch Header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hidden">
          <a:xfrm>
            <a:off x="0" y="0"/>
            <a:ext cx="9144000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4245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7162800" y="44958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04805" name="Oval 5"/>
          <p:cNvSpPr>
            <a:spLocks noChangeArrowheads="1"/>
          </p:cNvSpPr>
          <p:nvPr/>
        </p:nvSpPr>
        <p:spPr bwMode="auto">
          <a:xfrm>
            <a:off x="1066800" y="5338763"/>
            <a:ext cx="404813" cy="404812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94250" name="Picture 10" descr="Math NAV-FWD2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8180388" y="6465888"/>
            <a:ext cx="4619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4251" name="Picture 11" descr="Math NAV-BKD2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4252" name="Picture 15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4253" name="Text Box 16"/>
          <p:cNvSpPr txBox="1">
            <a:spLocks noChangeArrowheads="1"/>
          </p:cNvSpPr>
          <p:nvPr/>
        </p:nvSpPr>
        <p:spPr bwMode="auto">
          <a:xfrm>
            <a:off x="4848225" y="752475"/>
            <a:ext cx="2357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/>
              <a:t> (over Lesson 2-3)</a:t>
            </a:r>
          </a:p>
        </p:txBody>
      </p:sp>
      <p:pic>
        <p:nvPicPr>
          <p:cNvPr id="394254" name="Picture 17" descr="FiveMinuteCheck"/>
          <p:cNvPicPr>
            <a:picLocks noChangeAspect="1" noChangeArrowheads="1"/>
          </p:cNvPicPr>
          <p:nvPr/>
        </p:nvPicPr>
        <p:blipFill>
          <a:blip r:embed="rId11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1038225" y="2322513"/>
            <a:ext cx="2790825" cy="3649663"/>
            <a:chOff x="654" y="1463"/>
            <a:chExt cx="1758" cy="2299"/>
          </a:xfrm>
        </p:grpSpPr>
        <p:sp>
          <p:nvSpPr>
            <p:cNvPr id="394259" name="TPAnswers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654" y="1592"/>
              <a:ext cx="1758" cy="20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A.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5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B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5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C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5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D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</p:txBody>
        </p:sp>
        <p:pic>
          <p:nvPicPr>
            <p:cNvPr id="394260" name="Picture 21" descr="ch2_5mc_18"/>
            <p:cNvPicPr>
              <a:picLocks noChangeAspect="1" noChangeArrowheads="1"/>
            </p:cNvPicPr>
            <p:nvPr/>
          </p:nvPicPr>
          <p:blipFill>
            <a:blip r:embed="rId12"/>
            <a:srcRect t="19151" r="80751" b="60490"/>
            <a:stretch>
              <a:fillRect/>
            </a:stretch>
          </p:blipFill>
          <p:spPr bwMode="auto">
            <a:xfrm>
              <a:off x="1021" y="1463"/>
              <a:ext cx="369" cy="5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4261" name="Picture 22" descr="ch2_5mc_18"/>
            <p:cNvPicPr>
              <a:picLocks noChangeAspect="1" noChangeArrowheads="1"/>
            </p:cNvPicPr>
            <p:nvPr/>
          </p:nvPicPr>
          <p:blipFill>
            <a:blip r:embed="rId12"/>
            <a:srcRect t="40404" r="80751" b="39705"/>
            <a:stretch>
              <a:fillRect/>
            </a:stretch>
          </p:blipFill>
          <p:spPr bwMode="auto">
            <a:xfrm>
              <a:off x="1021" y="2087"/>
              <a:ext cx="369" cy="5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4262" name="Picture 23" descr="ch2_5mc_18"/>
            <p:cNvPicPr>
              <a:picLocks noChangeAspect="1" noChangeArrowheads="1"/>
            </p:cNvPicPr>
            <p:nvPr/>
          </p:nvPicPr>
          <p:blipFill>
            <a:blip r:embed="rId12"/>
            <a:srcRect t="60257" r="80751" b="19385"/>
            <a:stretch>
              <a:fillRect/>
            </a:stretch>
          </p:blipFill>
          <p:spPr bwMode="auto">
            <a:xfrm>
              <a:off x="1021" y="2663"/>
              <a:ext cx="369" cy="5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4263" name="Picture 24" descr="ch2_5mc_18"/>
            <p:cNvPicPr>
              <a:picLocks noChangeAspect="1" noChangeArrowheads="1"/>
            </p:cNvPicPr>
            <p:nvPr/>
          </p:nvPicPr>
          <p:blipFill>
            <a:blip r:embed="rId12"/>
            <a:srcRect t="78941" r="80751"/>
            <a:stretch>
              <a:fillRect/>
            </a:stretch>
          </p:blipFill>
          <p:spPr bwMode="auto">
            <a:xfrm>
              <a:off x="1021" y="3221"/>
              <a:ext cx="369" cy="5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27"/>
          <p:cNvGrpSpPr>
            <a:grpSpLocks/>
          </p:cNvGrpSpPr>
          <p:nvPr/>
        </p:nvGrpSpPr>
        <p:grpSpPr bwMode="auto">
          <a:xfrm>
            <a:off x="685800" y="1474788"/>
            <a:ext cx="8229600" cy="839787"/>
            <a:chOff x="432" y="929"/>
            <a:chExt cx="5184" cy="529"/>
          </a:xfrm>
        </p:grpSpPr>
        <p:pic>
          <p:nvPicPr>
            <p:cNvPr id="394257" name="Picture 20" descr="ch2_5mc_18"/>
            <p:cNvPicPr>
              <a:picLocks noChangeAspect="1" noChangeArrowheads="1"/>
            </p:cNvPicPr>
            <p:nvPr/>
          </p:nvPicPr>
          <p:blipFill>
            <a:blip r:embed="rId12"/>
            <a:srcRect l="41002" b="79408"/>
            <a:stretch>
              <a:fillRect/>
            </a:stretch>
          </p:blipFill>
          <p:spPr bwMode="auto">
            <a:xfrm>
              <a:off x="1479" y="929"/>
              <a:ext cx="1131" cy="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4258" name="TPQuestion"/>
            <p:cNvSpPr>
              <a:spLocks noChangeArrowheads="1"/>
            </p:cNvSpPr>
            <p:nvPr/>
          </p:nvSpPr>
          <p:spPr bwMode="auto">
            <a:xfrm>
              <a:off x="432" y="1044"/>
              <a:ext cx="518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342900" algn="l">
                <a:spcBef>
                  <a:spcPct val="0"/>
                </a:spcBef>
                <a:spcAft>
                  <a:spcPct val="0"/>
                </a:spcAft>
              </a:pPr>
              <a:r>
                <a:rPr lang="en-US" b="1">
                  <a:solidFill>
                    <a:srgbClr val="00539D"/>
                  </a:solidFill>
                </a:rPr>
                <a:t>Multiply</a:t>
              </a:r>
            </a:p>
          </p:txBody>
        </p:sp>
      </p:grpSp>
      <p:pic>
        <p:nvPicPr>
          <p:cNvPr id="21" name="Picture 8" descr="Example2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09600" y="165735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204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0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291" name="Picture 18" descr="Math Proto Interface2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6292" name="Picture 19" descr="Ch02 Ch Header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hidden">
          <a:xfrm>
            <a:off x="0" y="0"/>
            <a:ext cx="9144000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6294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324600" y="39624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05829" name="Oval 5"/>
          <p:cNvSpPr>
            <a:spLocks noChangeArrowheads="1"/>
          </p:cNvSpPr>
          <p:nvPr/>
        </p:nvSpPr>
        <p:spPr bwMode="auto">
          <a:xfrm>
            <a:off x="990600" y="4014787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96298" name="Picture 10" descr="Math NAV-FWD2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8180388" y="6465888"/>
            <a:ext cx="4619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6299" name="Picture 11" descr="Math NAV-BKD2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6300" name="Picture 15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6301" name="Text Box 16"/>
          <p:cNvSpPr txBox="1">
            <a:spLocks noChangeArrowheads="1"/>
          </p:cNvSpPr>
          <p:nvPr/>
        </p:nvSpPr>
        <p:spPr bwMode="auto">
          <a:xfrm>
            <a:off x="4848225" y="752475"/>
            <a:ext cx="2357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/>
              <a:t> (over Lesson 2-3)</a:t>
            </a:r>
          </a:p>
        </p:txBody>
      </p:sp>
      <p:pic>
        <p:nvPicPr>
          <p:cNvPr id="396302" name="Picture 17" descr="FiveMinuteCheck"/>
          <p:cNvPicPr>
            <a:picLocks noChangeAspect="1" noChangeArrowheads="1"/>
          </p:cNvPicPr>
          <p:nvPr/>
        </p:nvPicPr>
        <p:blipFill>
          <a:blip r:embed="rId11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1074738" y="1485900"/>
            <a:ext cx="7499350" cy="1343025"/>
            <a:chOff x="677" y="936"/>
            <a:chExt cx="4724" cy="846"/>
          </a:xfrm>
        </p:grpSpPr>
        <p:pic>
          <p:nvPicPr>
            <p:cNvPr id="396310" name="Picture 20" descr="ch2_5mc_19"/>
            <p:cNvPicPr>
              <a:picLocks noChangeAspect="1" noChangeArrowheads="1"/>
            </p:cNvPicPr>
            <p:nvPr/>
          </p:nvPicPr>
          <p:blipFill>
            <a:blip r:embed="rId12"/>
            <a:srcRect r="12968" b="80374"/>
            <a:stretch>
              <a:fillRect/>
            </a:stretch>
          </p:blipFill>
          <p:spPr bwMode="auto">
            <a:xfrm>
              <a:off x="690" y="936"/>
              <a:ext cx="4711" cy="5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6311" name="Picture 22" descr="ch2_5mc_19"/>
            <p:cNvPicPr>
              <a:picLocks noChangeAspect="1" noChangeArrowheads="1"/>
            </p:cNvPicPr>
            <p:nvPr/>
          </p:nvPicPr>
          <p:blipFill>
            <a:blip r:embed="rId12"/>
            <a:srcRect l="87123" b="80374"/>
            <a:stretch>
              <a:fillRect/>
            </a:stretch>
          </p:blipFill>
          <p:spPr bwMode="auto">
            <a:xfrm>
              <a:off x="677" y="1278"/>
              <a:ext cx="697" cy="5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27"/>
          <p:cNvGrpSpPr>
            <a:grpSpLocks/>
          </p:cNvGrpSpPr>
          <p:nvPr/>
        </p:nvGrpSpPr>
        <p:grpSpPr bwMode="auto">
          <a:xfrm>
            <a:off x="1047750" y="2790825"/>
            <a:ext cx="2790825" cy="3676650"/>
            <a:chOff x="660" y="1758"/>
            <a:chExt cx="1758" cy="2316"/>
          </a:xfrm>
        </p:grpSpPr>
        <p:sp>
          <p:nvSpPr>
            <p:cNvPr id="396305" name="TPAnswers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660" y="1860"/>
              <a:ext cx="1758" cy="2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2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A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2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B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4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C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5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D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</p:txBody>
        </p:sp>
        <p:pic>
          <p:nvPicPr>
            <p:cNvPr id="396306" name="Picture 21" descr="ch2_5mc_19"/>
            <p:cNvPicPr>
              <a:picLocks noChangeAspect="1" noChangeArrowheads="1"/>
            </p:cNvPicPr>
            <p:nvPr/>
          </p:nvPicPr>
          <p:blipFill>
            <a:blip r:embed="rId12"/>
            <a:srcRect t="18925" r="90559" b="59346"/>
            <a:stretch>
              <a:fillRect/>
            </a:stretch>
          </p:blipFill>
          <p:spPr bwMode="auto">
            <a:xfrm>
              <a:off x="1031" y="1758"/>
              <a:ext cx="511" cy="5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6307" name="Picture 24" descr="ch2_5mc_19"/>
            <p:cNvPicPr>
              <a:picLocks noChangeAspect="1" noChangeArrowheads="1"/>
            </p:cNvPicPr>
            <p:nvPr/>
          </p:nvPicPr>
          <p:blipFill>
            <a:blip r:embed="rId12"/>
            <a:srcRect t="39720" r="90559" b="40421"/>
            <a:stretch>
              <a:fillRect/>
            </a:stretch>
          </p:blipFill>
          <p:spPr bwMode="auto">
            <a:xfrm>
              <a:off x="1031" y="2376"/>
              <a:ext cx="511" cy="5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6308" name="Picture 25" descr="ch2_5mc_19"/>
            <p:cNvPicPr>
              <a:picLocks noChangeAspect="1" noChangeArrowheads="1"/>
            </p:cNvPicPr>
            <p:nvPr/>
          </p:nvPicPr>
          <p:blipFill>
            <a:blip r:embed="rId12"/>
            <a:srcRect t="60281" r="90559" b="19626"/>
            <a:stretch>
              <a:fillRect/>
            </a:stretch>
          </p:blipFill>
          <p:spPr bwMode="auto">
            <a:xfrm>
              <a:off x="1031" y="2982"/>
              <a:ext cx="511" cy="5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6309" name="Picture 26" descr="ch2_5mc_19"/>
            <p:cNvPicPr>
              <a:picLocks noChangeAspect="1" noChangeArrowheads="1"/>
            </p:cNvPicPr>
            <p:nvPr/>
          </p:nvPicPr>
          <p:blipFill>
            <a:blip r:embed="rId12"/>
            <a:srcRect t="80141" r="90559"/>
            <a:stretch>
              <a:fillRect/>
            </a:stretch>
          </p:blipFill>
          <p:spPr bwMode="auto">
            <a:xfrm>
              <a:off x="1031" y="3564"/>
              <a:ext cx="511" cy="5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1" name="Picture 8" descr="Example3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573088" y="16383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205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82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387" name="Picture 19" descr="Math Proto Interface2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0388" name="Picture 20" descr="Ch02 Ch Header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hidden">
          <a:xfrm>
            <a:off x="0" y="0"/>
            <a:ext cx="9144000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0389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7162800" y="44958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07877" name="Oval 5"/>
          <p:cNvSpPr>
            <a:spLocks noChangeArrowheads="1"/>
          </p:cNvSpPr>
          <p:nvPr/>
        </p:nvSpPr>
        <p:spPr bwMode="auto">
          <a:xfrm>
            <a:off x="1100138" y="2438400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7879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algn="l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00539D"/>
                </a:solidFill>
              </a:rPr>
              <a:t>Write the multiplicative inverse of 9.</a:t>
            </a:r>
          </a:p>
        </p:txBody>
      </p:sp>
      <p:pic>
        <p:nvPicPr>
          <p:cNvPr id="400395" name="Picture 10" descr="Math NAV-FWD2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8180388" y="6465888"/>
            <a:ext cx="4619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0396" name="Picture 11" descr="Math NAV-BKD2DEAD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0397" name="Picture 16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0398" name="Text Box 17"/>
          <p:cNvSpPr txBox="1">
            <a:spLocks noChangeArrowheads="1"/>
          </p:cNvSpPr>
          <p:nvPr/>
        </p:nvSpPr>
        <p:spPr bwMode="auto">
          <a:xfrm>
            <a:off x="4848225" y="752475"/>
            <a:ext cx="2357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/>
              <a:t> (over Lesson 2-4)</a:t>
            </a:r>
          </a:p>
        </p:txBody>
      </p:sp>
      <p:pic>
        <p:nvPicPr>
          <p:cNvPr id="400399" name="Picture 18" descr="FiveMinuteCheck"/>
          <p:cNvPicPr>
            <a:picLocks noChangeAspect="1" noChangeArrowheads="1"/>
          </p:cNvPicPr>
          <p:nvPr/>
        </p:nvPicPr>
        <p:blipFill>
          <a:blip r:embed="rId11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1066800" y="2298700"/>
            <a:ext cx="2790825" cy="4178302"/>
            <a:chOff x="672" y="1448"/>
            <a:chExt cx="1758" cy="2632"/>
          </a:xfrm>
        </p:grpSpPr>
        <p:sp>
          <p:nvSpPr>
            <p:cNvPr id="400401" name="TPAnswers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672" y="1512"/>
              <a:ext cx="1758" cy="23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A.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4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000" b="1" dirty="0" smtClean="0">
                  <a:solidFill>
                    <a:srgbClr val="00539D"/>
                  </a:solidFill>
                  <a:sym typeface="Symbol" pitchFamily="-112" charset="2"/>
                </a:rPr>
                <a:t>B</a:t>
              </a:r>
              <a:r>
                <a:rPr lang="pt-BR" sz="2000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r>
                <a:rPr lang="pt-BR" sz="3200" dirty="0">
                  <a:solidFill>
                    <a:schemeClr val="tx1"/>
                  </a:solidFill>
                  <a:sym typeface="Symbol" pitchFamily="-112" charset="2"/>
                </a:rPr>
                <a:t>9</a:t>
              </a:r>
              <a:endParaRPr lang="pt-BR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  <a:buAutoNum type="alphaUcPeriod" startAt="3"/>
              </a:pPr>
              <a:r>
                <a:rPr lang="pt-BR" sz="2800" dirty="0" smtClean="0">
                  <a:solidFill>
                    <a:schemeClr val="tx1"/>
                  </a:solidFill>
                  <a:sym typeface="Symbol" pitchFamily="-112" charset="2"/>
                </a:rPr>
                <a:t>–</a:t>
              </a:r>
              <a:r>
                <a:rPr lang="pt-BR" sz="2800" dirty="0">
                  <a:solidFill>
                    <a:schemeClr val="tx1"/>
                  </a:solidFill>
                  <a:sym typeface="Symbol" pitchFamily="-112" charset="2"/>
                </a:rPr>
                <a:t>9</a:t>
              </a:r>
              <a:endParaRPr lang="pt-BR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  <a:buAutoNum type="alphaUcPeriod" startAt="3"/>
              </a:pPr>
              <a:endParaRPr lang="pt-BR" sz="2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  <a:buAutoNum type="alphaUcPeriod" startAt="3"/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D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</p:txBody>
        </p:sp>
        <p:pic>
          <p:nvPicPr>
            <p:cNvPr id="400402" name="Picture 21" descr="ch2_5mc_21"/>
            <p:cNvPicPr>
              <a:picLocks noChangeAspect="1" noChangeArrowheads="1"/>
            </p:cNvPicPr>
            <p:nvPr/>
          </p:nvPicPr>
          <p:blipFill>
            <a:blip r:embed="rId12"/>
            <a:srcRect b="59283"/>
            <a:stretch>
              <a:fillRect/>
            </a:stretch>
          </p:blipFill>
          <p:spPr bwMode="auto">
            <a:xfrm>
              <a:off x="1026" y="1448"/>
              <a:ext cx="317" cy="5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0403" name="Picture 22" descr="ch2_5mc_21"/>
            <p:cNvPicPr>
              <a:picLocks noChangeAspect="1" noChangeArrowheads="1"/>
            </p:cNvPicPr>
            <p:nvPr/>
          </p:nvPicPr>
          <p:blipFill>
            <a:blip r:embed="rId12"/>
            <a:srcRect t="40160" r="-1892" b="17690"/>
            <a:stretch>
              <a:fillRect/>
            </a:stretch>
          </p:blipFill>
          <p:spPr bwMode="auto">
            <a:xfrm>
              <a:off x="1026" y="3551"/>
              <a:ext cx="323" cy="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7" name="Picture 9" descr="Example4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09600" y="1620838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7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207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877" grpId="0" animBg="1"/>
      <p:bldP spid="207879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2435" name="Picture 18" descr="Math Proto Interface2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2436" name="Picture 19" descr="Ch02 Ch Header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hidden">
          <a:xfrm>
            <a:off x="0" y="0"/>
            <a:ext cx="9144000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2438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324600" y="39624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08901" name="Oval 5"/>
          <p:cNvSpPr>
            <a:spLocks noChangeArrowheads="1"/>
          </p:cNvSpPr>
          <p:nvPr/>
        </p:nvSpPr>
        <p:spPr bwMode="auto">
          <a:xfrm>
            <a:off x="1057805" y="5365575"/>
            <a:ext cx="404812" cy="404812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02442" name="Picture 10" descr="Math NAV-FWD2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8180388" y="6465888"/>
            <a:ext cx="4619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2443" name="Picture 11" descr="Math NAV-BKD2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2444" name="Picture 15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2445" name="Text Box 16"/>
          <p:cNvSpPr txBox="1">
            <a:spLocks noChangeArrowheads="1"/>
          </p:cNvSpPr>
          <p:nvPr/>
        </p:nvSpPr>
        <p:spPr bwMode="auto">
          <a:xfrm>
            <a:off x="4848225" y="752475"/>
            <a:ext cx="2357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/>
              <a:t> (over Lesson 2-4)</a:t>
            </a:r>
          </a:p>
        </p:txBody>
      </p:sp>
      <p:pic>
        <p:nvPicPr>
          <p:cNvPr id="402446" name="Picture 17" descr="FiveMinuteCheck"/>
          <p:cNvPicPr>
            <a:picLocks noChangeAspect="1" noChangeArrowheads="1"/>
          </p:cNvPicPr>
          <p:nvPr/>
        </p:nvPicPr>
        <p:blipFill>
          <a:blip r:embed="rId11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8916" name="Picture 20" descr="ch2_5mc_22"/>
          <p:cNvPicPr>
            <a:picLocks noChangeAspect="1" noChangeArrowheads="1"/>
          </p:cNvPicPr>
          <p:nvPr/>
        </p:nvPicPr>
        <p:blipFill>
          <a:blip r:embed="rId12"/>
          <a:srcRect b="80638"/>
          <a:stretch>
            <a:fillRect/>
          </a:stretch>
        </p:blipFill>
        <p:spPr bwMode="auto">
          <a:xfrm>
            <a:off x="1076325" y="1485900"/>
            <a:ext cx="5475288" cy="78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1066800" y="2230438"/>
            <a:ext cx="2790825" cy="3675062"/>
            <a:chOff x="672" y="1405"/>
            <a:chExt cx="1758" cy="2315"/>
          </a:xfrm>
        </p:grpSpPr>
        <p:sp>
          <p:nvSpPr>
            <p:cNvPr id="402449" name="TPAnswers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672" y="1512"/>
              <a:ext cx="1758" cy="2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A.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6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B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7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C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6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D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</p:txBody>
        </p:sp>
        <p:pic>
          <p:nvPicPr>
            <p:cNvPr id="402450" name="Picture 21" descr="ch2_5mc_22"/>
            <p:cNvPicPr>
              <a:picLocks noChangeAspect="1" noChangeArrowheads="1"/>
            </p:cNvPicPr>
            <p:nvPr/>
          </p:nvPicPr>
          <p:blipFill>
            <a:blip r:embed="rId12"/>
            <a:srcRect t="18698" r="94289" b="59604"/>
            <a:stretch>
              <a:fillRect/>
            </a:stretch>
          </p:blipFill>
          <p:spPr bwMode="auto">
            <a:xfrm>
              <a:off x="1026" y="1405"/>
              <a:ext cx="197" cy="5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2451" name="Picture 22" descr="ch2_5mc_22"/>
            <p:cNvPicPr>
              <a:picLocks noChangeAspect="1" noChangeArrowheads="1"/>
            </p:cNvPicPr>
            <p:nvPr/>
          </p:nvPicPr>
          <p:blipFill>
            <a:blip r:embed="rId12"/>
            <a:srcRect t="39267" r="94115" b="38800"/>
            <a:stretch>
              <a:fillRect/>
            </a:stretch>
          </p:blipFill>
          <p:spPr bwMode="auto">
            <a:xfrm>
              <a:off x="1026" y="2011"/>
              <a:ext cx="203" cy="5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2452" name="Picture 23" descr="ch2_5mc_22"/>
            <p:cNvPicPr>
              <a:picLocks noChangeAspect="1" noChangeArrowheads="1"/>
            </p:cNvPicPr>
            <p:nvPr/>
          </p:nvPicPr>
          <p:blipFill>
            <a:blip r:embed="rId12"/>
            <a:srcRect t="59602" r="90114" b="18700"/>
            <a:stretch>
              <a:fillRect/>
            </a:stretch>
          </p:blipFill>
          <p:spPr bwMode="auto">
            <a:xfrm>
              <a:off x="1026" y="2617"/>
              <a:ext cx="341" cy="5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2453" name="Picture 24" descr="ch2_5mc_22"/>
            <p:cNvPicPr>
              <a:picLocks noChangeAspect="1" noChangeArrowheads="1"/>
            </p:cNvPicPr>
            <p:nvPr/>
          </p:nvPicPr>
          <p:blipFill>
            <a:blip r:embed="rId12"/>
            <a:srcRect t="79938" r="89940"/>
            <a:stretch>
              <a:fillRect/>
            </a:stretch>
          </p:blipFill>
          <p:spPr bwMode="auto">
            <a:xfrm>
              <a:off x="1026" y="3205"/>
              <a:ext cx="347" cy="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9" name="Picture 9" descr="Example5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573088" y="16383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208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90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4483" name="Picture 18" descr="Math Proto Interface2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4484" name="Picture 19" descr="Ch02 Ch Header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hidden">
          <a:xfrm>
            <a:off x="0" y="0"/>
            <a:ext cx="9144000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4485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629400" y="37338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09925" name="Oval 5"/>
          <p:cNvSpPr>
            <a:spLocks noChangeArrowheads="1"/>
          </p:cNvSpPr>
          <p:nvPr/>
        </p:nvSpPr>
        <p:spPr bwMode="auto">
          <a:xfrm>
            <a:off x="1062038" y="2568575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04490" name="Picture 10" descr="Math NAV-FWD2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8180388" y="6465888"/>
            <a:ext cx="4619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4491" name="Picture 11" descr="Math NAV-BKD2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4492" name="Picture 15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4493" name="Text Box 16"/>
          <p:cNvSpPr txBox="1">
            <a:spLocks noChangeArrowheads="1"/>
          </p:cNvSpPr>
          <p:nvPr/>
        </p:nvSpPr>
        <p:spPr bwMode="auto">
          <a:xfrm>
            <a:off x="4848225" y="752475"/>
            <a:ext cx="2357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/>
              <a:t> (over Lesson 2-4)</a:t>
            </a:r>
          </a:p>
        </p:txBody>
      </p:sp>
      <p:pic>
        <p:nvPicPr>
          <p:cNvPr id="404494" name="Picture 17" descr="FiveMinuteCheck"/>
          <p:cNvPicPr>
            <a:picLocks noChangeAspect="1" noChangeArrowheads="1"/>
          </p:cNvPicPr>
          <p:nvPr/>
        </p:nvPicPr>
        <p:blipFill>
          <a:blip r:embed="rId11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1038225" y="2438400"/>
            <a:ext cx="2790825" cy="3594100"/>
            <a:chOff x="654" y="1802"/>
            <a:chExt cx="1758" cy="2264"/>
          </a:xfrm>
        </p:grpSpPr>
        <p:sp>
          <p:nvSpPr>
            <p:cNvPr id="404499" name="TPAnswers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654" y="1872"/>
              <a:ext cx="1758" cy="2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A.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4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B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6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C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5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D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</p:txBody>
        </p:sp>
        <p:pic>
          <p:nvPicPr>
            <p:cNvPr id="404500" name="Picture 21" descr="ch2_5mc_23"/>
            <p:cNvPicPr>
              <a:picLocks noChangeAspect="1" noChangeArrowheads="1"/>
            </p:cNvPicPr>
            <p:nvPr/>
          </p:nvPicPr>
          <p:blipFill>
            <a:blip r:embed="rId12"/>
            <a:srcRect t="34499" r="70889" b="48793"/>
            <a:stretch>
              <a:fillRect/>
            </a:stretch>
          </p:blipFill>
          <p:spPr bwMode="auto">
            <a:xfrm>
              <a:off x="1025" y="1802"/>
              <a:ext cx="409" cy="5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4501" name="Picture 22" descr="ch2_5mc_23"/>
            <p:cNvPicPr>
              <a:picLocks noChangeAspect="1" noChangeArrowheads="1"/>
            </p:cNvPicPr>
            <p:nvPr/>
          </p:nvPicPr>
          <p:blipFill>
            <a:blip r:embed="rId12"/>
            <a:srcRect t="50890" r="70889" b="32591"/>
            <a:stretch>
              <a:fillRect/>
            </a:stretch>
          </p:blipFill>
          <p:spPr bwMode="auto">
            <a:xfrm>
              <a:off x="1025" y="2384"/>
              <a:ext cx="409" cy="5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4502" name="Picture 23" descr="ch2_5mc_23"/>
            <p:cNvPicPr>
              <a:picLocks noChangeAspect="1" noChangeArrowheads="1"/>
            </p:cNvPicPr>
            <p:nvPr/>
          </p:nvPicPr>
          <p:blipFill>
            <a:blip r:embed="rId12"/>
            <a:srcRect t="67282" r="70889" b="15819"/>
            <a:stretch>
              <a:fillRect/>
            </a:stretch>
          </p:blipFill>
          <p:spPr bwMode="auto">
            <a:xfrm>
              <a:off x="1025" y="2978"/>
              <a:ext cx="409" cy="5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4503" name="Picture 24" descr="ch2_5mc_23"/>
            <p:cNvPicPr>
              <a:picLocks noChangeAspect="1" noChangeArrowheads="1"/>
            </p:cNvPicPr>
            <p:nvPr/>
          </p:nvPicPr>
          <p:blipFill>
            <a:blip r:embed="rId12"/>
            <a:srcRect t="84435" r="70889"/>
            <a:stretch>
              <a:fillRect/>
            </a:stretch>
          </p:blipFill>
          <p:spPr bwMode="auto">
            <a:xfrm>
              <a:off x="1025" y="3576"/>
              <a:ext cx="409" cy="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28"/>
          <p:cNvGrpSpPr>
            <a:grpSpLocks/>
          </p:cNvGrpSpPr>
          <p:nvPr/>
        </p:nvGrpSpPr>
        <p:grpSpPr bwMode="auto">
          <a:xfrm>
            <a:off x="685800" y="1466850"/>
            <a:ext cx="2559050" cy="808038"/>
            <a:chOff x="432" y="924"/>
            <a:chExt cx="1612" cy="509"/>
          </a:xfrm>
        </p:grpSpPr>
        <p:pic>
          <p:nvPicPr>
            <p:cNvPr id="404497" name="Picture 26" descr="ch2_5mc_23"/>
            <p:cNvPicPr>
              <a:picLocks noChangeAspect="1" noChangeArrowheads="1"/>
            </p:cNvPicPr>
            <p:nvPr/>
          </p:nvPicPr>
          <p:blipFill>
            <a:blip r:embed="rId13"/>
            <a:srcRect l="52893" b="80217"/>
            <a:stretch>
              <a:fillRect/>
            </a:stretch>
          </p:blipFill>
          <p:spPr bwMode="auto">
            <a:xfrm>
              <a:off x="1344" y="924"/>
              <a:ext cx="700" cy="5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4498" name="TPQuestion"/>
            <p:cNvSpPr>
              <a:spLocks noChangeArrowheads="1"/>
            </p:cNvSpPr>
            <p:nvPr/>
          </p:nvSpPr>
          <p:spPr bwMode="auto">
            <a:xfrm>
              <a:off x="432" y="1044"/>
              <a:ext cx="115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342900" algn="l">
                <a:spcBef>
                  <a:spcPct val="0"/>
                </a:spcBef>
                <a:spcAft>
                  <a:spcPct val="0"/>
                </a:spcAft>
              </a:pPr>
              <a:r>
                <a:rPr lang="en-US" b="1">
                  <a:solidFill>
                    <a:srgbClr val="00539D"/>
                  </a:solidFill>
                </a:rPr>
                <a:t>Divide</a:t>
              </a:r>
            </a:p>
          </p:txBody>
        </p:sp>
      </p:grpSp>
      <p:pic>
        <p:nvPicPr>
          <p:cNvPr id="21" name="Picture 10" descr="Example6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573088" y="1600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209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992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5" name="Picture 3" descr="Vocab Hea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04900" y="2746375"/>
            <a:ext cx="3529013" cy="511175"/>
          </a:xfrm>
          <a:prstGeom prst="rect">
            <a:avLst/>
          </a:prstGeom>
          <a:noFill/>
        </p:spPr>
      </p:pic>
      <p:sp>
        <p:nvSpPr>
          <p:cNvPr id="110596" name="Rectangle 4"/>
          <p:cNvSpPr>
            <a:spLocks noChangeArrowheads="1"/>
          </p:cNvSpPr>
          <p:nvPr/>
        </p:nvSpPr>
        <p:spPr bwMode="auto">
          <a:xfrm>
            <a:off x="1057275" y="3392487"/>
            <a:ext cx="38195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indent="-341313" algn="l">
              <a:spcBef>
                <a:spcPct val="20000"/>
              </a:spcBef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like fractions</a:t>
            </a:r>
          </a:p>
        </p:txBody>
      </p:sp>
      <p:pic>
        <p:nvPicPr>
          <p:cNvPr id="110597" name="Picture 5" descr="Main Idea Head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00138" y="842963"/>
            <a:ext cx="3529012" cy="511175"/>
          </a:xfrm>
          <a:prstGeom prst="rect">
            <a:avLst/>
          </a:prstGeom>
          <a:noFill/>
        </p:spPr>
      </p:pic>
      <p:sp>
        <p:nvSpPr>
          <p:cNvPr id="110599" name="Rectangle 7"/>
          <p:cNvSpPr>
            <a:spLocks noChangeArrowheads="1"/>
          </p:cNvSpPr>
          <p:nvPr/>
        </p:nvSpPr>
        <p:spPr bwMode="auto">
          <a:xfrm>
            <a:off x="1057275" y="1500188"/>
            <a:ext cx="75533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indent="-342900" algn="l">
              <a:spcBef>
                <a:spcPct val="20000"/>
              </a:spcBef>
              <a:buFontTx/>
              <a:buChar char="•"/>
            </a:pPr>
            <a:r>
              <a:rPr lang="en-US" sz="2400" dirty="0" smtClean="0">
                <a:solidFill>
                  <a:srgbClr val="000000"/>
                </a:solidFill>
              </a:rPr>
              <a:t>Combine fractions </a:t>
            </a:r>
            <a:r>
              <a:rPr lang="en-US" sz="2400" dirty="0">
                <a:solidFill>
                  <a:srgbClr val="000000"/>
                </a:solidFill>
              </a:rPr>
              <a:t>with like denominations.</a:t>
            </a:r>
          </a:p>
        </p:txBody>
      </p:sp>
      <p:pic>
        <p:nvPicPr>
          <p:cNvPr id="110601" name="Picture 9" descr="LH_2-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3733800" y="3392487"/>
            <a:ext cx="548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Zapf Dingbats"/>
                <a:ea typeface="Zapf Dingbats"/>
                <a:cs typeface="Zapf Dingbats"/>
              </a:rPr>
              <a:t>✓</a:t>
            </a:r>
            <a:r>
              <a:rPr lang="en-US" sz="2400" dirty="0" smtClean="0"/>
              <a:t> Fractions that have the same divisors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1" name="Action Button: Forward or Next 10">
            <a:hlinkClick r:id="" action="ppaction://hlinkshowjump?jump=nextslide" highlightClick="1"/>
          </p:cNvPr>
          <p:cNvSpPr/>
          <p:nvPr/>
        </p:nvSpPr>
        <p:spPr>
          <a:xfrm>
            <a:off x="8610600" y="6324600"/>
            <a:ext cx="533400" cy="5334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ction Button: Back or Previous 11">
            <a:hlinkClick r:id="" action="ppaction://hlinkshowjump?jump=previousslide" highlightClick="1"/>
          </p:cNvPr>
          <p:cNvSpPr/>
          <p:nvPr/>
        </p:nvSpPr>
        <p:spPr>
          <a:xfrm>
            <a:off x="8077200" y="6324600"/>
            <a:ext cx="5334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104900" y="0"/>
            <a:ext cx="8039100" cy="461665"/>
          </a:xfrm>
          <a:prstGeom prst="rect">
            <a:avLst/>
          </a:prstGeom>
          <a:solidFill>
            <a:srgbClr val="FFE605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Combine Like Fractions</a:t>
            </a:r>
            <a:endParaRPr lang="en-US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0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05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0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0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6" grpId="0" autoUpdateAnimBg="0"/>
      <p:bldP spid="110599" grpId="0" build="p" autoUpdateAnimBg="0" advAuto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22" name="Picture 6" descr="LH_2-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pic>
        <p:nvPicPr>
          <p:cNvPr id="111623" name="Picture 7" descr="CA STDS ICON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47763" y="1439862"/>
            <a:ext cx="4378325" cy="695325"/>
          </a:xfrm>
          <a:prstGeom prst="rect">
            <a:avLst/>
          </a:prstGeom>
          <a:noFill/>
        </p:spPr>
      </p:pic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1057275" y="2711450"/>
            <a:ext cx="7705725" cy="1570038"/>
            <a:chOff x="666" y="947"/>
            <a:chExt cx="4854" cy="989"/>
          </a:xfrm>
        </p:grpSpPr>
        <p:sp>
          <p:nvSpPr>
            <p:cNvPr id="111620" name="Rectangle 4"/>
            <p:cNvSpPr>
              <a:spLocks noChangeArrowheads="1"/>
            </p:cNvSpPr>
            <p:nvPr/>
          </p:nvSpPr>
          <p:spPr bwMode="auto">
            <a:xfrm>
              <a:off x="666" y="947"/>
              <a:ext cx="4854" cy="9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l">
                <a:spcBef>
                  <a:spcPct val="20000"/>
                </a:spcBef>
                <a:tabLst>
                  <a:tab pos="914400" algn="l"/>
                </a:tabLst>
              </a:pPr>
              <a:r>
                <a:rPr lang="en-US" b="1" dirty="0"/>
                <a:t>	</a:t>
              </a:r>
              <a:r>
                <a:rPr lang="en-US" sz="2400" b="1" dirty="0"/>
                <a:t>Standard 7NS1.2</a:t>
              </a:r>
              <a:r>
                <a:rPr lang="en-US" sz="2400" b="1" dirty="0">
                  <a:solidFill>
                    <a:srgbClr val="FF0000"/>
                  </a:solidFill>
                </a:rPr>
                <a:t> </a:t>
              </a:r>
              <a:r>
                <a:rPr lang="en-US" sz="2400" b="1" dirty="0" smtClean="0">
                  <a:solidFill>
                    <a:srgbClr val="00539D"/>
                  </a:solidFill>
                </a:rPr>
                <a:t> Combine, </a:t>
              </a:r>
              <a:r>
                <a:rPr lang="en-US" sz="2400" dirty="0" smtClean="0">
                  <a:solidFill>
                    <a:schemeClr val="tx1"/>
                  </a:solidFill>
                </a:rPr>
                <a:t>multiply</a:t>
              </a:r>
              <a:r>
                <a:rPr lang="en-US" sz="2400" dirty="0">
                  <a:solidFill>
                    <a:schemeClr val="tx1"/>
                  </a:solidFill>
                </a:rPr>
                <a:t>, a</a:t>
              </a:r>
              <a:r>
                <a:rPr lang="en-US" sz="2400" dirty="0">
                  <a:solidFill>
                    <a:srgbClr val="000000"/>
                  </a:solidFill>
                </a:rPr>
                <a:t>nd divide </a:t>
              </a:r>
              <a:r>
                <a:rPr lang="en-US" sz="2400" b="1" dirty="0">
                  <a:solidFill>
                    <a:srgbClr val="00539D"/>
                  </a:solidFill>
                </a:rPr>
                <a:t>rational numbers</a:t>
              </a:r>
              <a:r>
                <a:rPr lang="en-US" sz="2400" dirty="0">
                  <a:solidFill>
                    <a:srgbClr val="000000"/>
                  </a:solidFill>
                </a:rPr>
                <a:t> (integers, </a:t>
              </a:r>
              <a:r>
                <a:rPr lang="en-US" sz="2400" b="1" dirty="0">
                  <a:solidFill>
                    <a:srgbClr val="00539D"/>
                  </a:solidFill>
                </a:rPr>
                <a:t>fractions,</a:t>
              </a:r>
              <a:r>
                <a:rPr lang="en-US" sz="2400" dirty="0">
                  <a:solidFill>
                    <a:srgbClr val="000000"/>
                  </a:solidFill>
                </a:rPr>
                <a:t> and terminating decimals) and take positive rational numbers to whole-number powers.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pic>
          <p:nvPicPr>
            <p:cNvPr id="111625" name="Picture 9" descr="key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720" y="960"/>
              <a:ext cx="541" cy="225"/>
            </a:xfrm>
            <a:prstGeom prst="rect">
              <a:avLst/>
            </a:prstGeom>
            <a:noFill/>
          </p:spPr>
        </p:pic>
      </p:grpSp>
      <p:sp>
        <p:nvSpPr>
          <p:cNvPr id="9" name="Action Button: Forward or Next 8">
            <a:hlinkClick r:id="" action="ppaction://hlinkshowjump?jump=nextslide" highlightClick="1"/>
          </p:cNvPr>
          <p:cNvSpPr/>
          <p:nvPr/>
        </p:nvSpPr>
        <p:spPr>
          <a:xfrm>
            <a:off x="8610600" y="6324600"/>
            <a:ext cx="533400" cy="5334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ction Button: Back or Previous 9">
            <a:hlinkClick r:id="" action="ppaction://hlinkshowjump?jump=previousslide" highlightClick="1"/>
          </p:cNvPr>
          <p:cNvSpPr/>
          <p:nvPr/>
        </p:nvSpPr>
        <p:spPr>
          <a:xfrm>
            <a:off x="8077200" y="6324600"/>
            <a:ext cx="5334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104900" y="0"/>
            <a:ext cx="8039100" cy="461665"/>
          </a:xfrm>
          <a:prstGeom prst="rect">
            <a:avLst/>
          </a:prstGeom>
          <a:solidFill>
            <a:srgbClr val="FFE605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Combine Like Fractions</a:t>
            </a:r>
            <a:endParaRPr lang="en-US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1" name="Picture 11" descr="LH_2-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sp>
        <p:nvSpPr>
          <p:cNvPr id="9" name="Action Button: Forward or Next 8">
            <a:hlinkClick r:id="" action="ppaction://hlinkshowjump?jump=nextslide" highlightClick="1"/>
          </p:cNvPr>
          <p:cNvSpPr/>
          <p:nvPr/>
        </p:nvSpPr>
        <p:spPr>
          <a:xfrm>
            <a:off x="8610600" y="6324600"/>
            <a:ext cx="533400" cy="5334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ction Button: Back or Previous 9">
            <a:hlinkClick r:id="" action="ppaction://hlinkshowjump?jump=previousslide" highlightClick="1"/>
          </p:cNvPr>
          <p:cNvSpPr/>
          <p:nvPr/>
        </p:nvSpPr>
        <p:spPr>
          <a:xfrm>
            <a:off x="8077200" y="6324600"/>
            <a:ext cx="5334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/>
          <p:cNvGrpSpPr/>
          <p:nvPr/>
        </p:nvGrpSpPr>
        <p:grpSpPr>
          <a:xfrm>
            <a:off x="762000" y="1828800"/>
            <a:ext cx="8135937" cy="3092450"/>
            <a:chOff x="1008063" y="457200"/>
            <a:chExt cx="8135937" cy="3092450"/>
          </a:xfrm>
        </p:grpSpPr>
        <p:pic>
          <p:nvPicPr>
            <p:cNvPr id="112652" name="Picture 12" descr="MAC3_p108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008063" y="457200"/>
              <a:ext cx="8135937" cy="3092450"/>
            </a:xfrm>
            <a:prstGeom prst="rect">
              <a:avLst/>
            </a:prstGeom>
            <a:solidFill>
              <a:srgbClr val="FFFFFF"/>
            </a:solidFill>
          </p:spPr>
        </p:pic>
        <p:sp>
          <p:nvSpPr>
            <p:cNvPr id="14" name="TextBox 13"/>
            <p:cNvSpPr txBox="1"/>
            <p:nvPr/>
          </p:nvSpPr>
          <p:spPr>
            <a:xfrm>
              <a:off x="2286000" y="1143000"/>
              <a:ext cx="5658556" cy="646331"/>
            </a:xfrm>
            <a:prstGeom prst="rect">
              <a:avLst/>
            </a:prstGeom>
            <a:solidFill>
              <a:srgbClr val="FFEFDC"/>
            </a:solidFill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000000"/>
                  </a:solidFill>
                  <a:latin typeface="+mj-lt"/>
                  <a:cs typeface="Helvetica"/>
                </a:rPr>
                <a:t>To combine like fractions, combine the dividends and</a:t>
              </a:r>
            </a:p>
            <a:p>
              <a:r>
                <a:rPr lang="en-US" b="1" dirty="0" smtClean="0">
                  <a:solidFill>
                    <a:srgbClr val="000000"/>
                  </a:solidFill>
                  <a:latin typeface="+mj-lt"/>
                  <a:cs typeface="Helvetica"/>
                </a:rPr>
                <a:t>write the result over the divisor.</a:t>
              </a:r>
              <a:endParaRPr lang="en-US" b="1" dirty="0">
                <a:solidFill>
                  <a:srgbClr val="000000"/>
                </a:solidFill>
                <a:latin typeface="+mj-lt"/>
                <a:cs typeface="Helvetica"/>
              </a:endParaRPr>
            </a:p>
          </p:txBody>
        </p: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347" name="Picture 3" descr="Example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</p:spPr>
      </p:pic>
      <p:pic>
        <p:nvPicPr>
          <p:cNvPr id="313348" name="Picture 4" descr="EXAMPLEhead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2750" y="701675"/>
            <a:ext cx="2133600" cy="549275"/>
          </a:xfrm>
          <a:prstGeom prst="rect">
            <a:avLst/>
          </a:prstGeom>
          <a:noFill/>
        </p:spPr>
      </p:pic>
      <p:sp>
        <p:nvSpPr>
          <p:cNvPr id="313349" name="Text Box 5"/>
          <p:cNvSpPr txBox="1">
            <a:spLocks noChangeArrowheads="1"/>
          </p:cNvSpPr>
          <p:nvPr/>
        </p:nvSpPr>
        <p:spPr bwMode="auto">
          <a:xfrm>
            <a:off x="2506663" y="715963"/>
            <a:ext cx="503713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l">
              <a:spcBef>
                <a:spcPct val="20000"/>
              </a:spcBef>
            </a:pPr>
            <a:r>
              <a:rPr lang="en-US" b="1" dirty="0" smtClean="0"/>
              <a:t>Combine Like </a:t>
            </a:r>
            <a:r>
              <a:rPr lang="en-US" b="1" dirty="0"/>
              <a:t>Fractions</a:t>
            </a:r>
          </a:p>
        </p:txBody>
      </p:sp>
      <p:pic>
        <p:nvPicPr>
          <p:cNvPr id="313354" name="Picture 10" descr="LH_2-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pic>
        <p:nvPicPr>
          <p:cNvPr id="313356" name="Picture 12" descr="M3_71"/>
          <p:cNvPicPr>
            <a:picLocks noChangeAspect="1" noChangeArrowheads="1"/>
          </p:cNvPicPr>
          <p:nvPr/>
        </p:nvPicPr>
        <p:blipFill>
          <a:blip r:embed="rId7"/>
          <a:srcRect r="29095" b="79431"/>
          <a:stretch>
            <a:fillRect/>
          </a:stretch>
        </p:blipFill>
        <p:spPr bwMode="auto">
          <a:xfrm>
            <a:off x="942975" y="1209675"/>
            <a:ext cx="5710238" cy="895350"/>
          </a:xfrm>
          <a:prstGeom prst="rect">
            <a:avLst/>
          </a:prstGeom>
          <a:noFill/>
        </p:spPr>
      </p:pic>
      <p:pic>
        <p:nvPicPr>
          <p:cNvPr id="313357" name="Picture 13" descr="M3_71"/>
          <p:cNvPicPr>
            <a:picLocks noChangeAspect="1" noChangeArrowheads="1"/>
          </p:cNvPicPr>
          <p:nvPr/>
        </p:nvPicPr>
        <p:blipFill>
          <a:blip r:embed="rId7"/>
          <a:srcRect t="21225" r="58545" b="53172"/>
          <a:stretch>
            <a:fillRect/>
          </a:stretch>
        </p:blipFill>
        <p:spPr bwMode="auto">
          <a:xfrm>
            <a:off x="942975" y="2695575"/>
            <a:ext cx="3338513" cy="1114425"/>
          </a:xfrm>
          <a:prstGeom prst="rect">
            <a:avLst/>
          </a:prstGeom>
          <a:noFill/>
        </p:spPr>
      </p:pic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2819400" y="5838825"/>
            <a:ext cx="8229600" cy="866775"/>
            <a:chOff x="336" y="2886"/>
            <a:chExt cx="5184" cy="546"/>
          </a:xfrm>
        </p:grpSpPr>
        <p:sp>
          <p:nvSpPr>
            <p:cNvPr id="313352" name="Rectangle 8"/>
            <p:cNvSpPr>
              <a:spLocks noChangeArrowheads="1"/>
            </p:cNvSpPr>
            <p:nvPr/>
          </p:nvSpPr>
          <p:spPr bwMode="auto">
            <a:xfrm>
              <a:off x="336" y="3012"/>
              <a:ext cx="5184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1712913" indent="-1368425" algn="l">
                <a:spcBef>
                  <a:spcPct val="20000"/>
                </a:spcBef>
                <a:spcAft>
                  <a:spcPct val="0"/>
                </a:spcAft>
                <a:buClr>
                  <a:srgbClr val="FFFFFF"/>
                </a:buClr>
                <a:tabLst>
                  <a:tab pos="1943100" algn="l"/>
                </a:tabLst>
              </a:pPr>
              <a:r>
                <a:rPr lang="en-US" b="1">
                  <a:solidFill>
                    <a:srgbClr val="00539D"/>
                  </a:solidFill>
                </a:rPr>
                <a:t>Answer:</a:t>
              </a:r>
              <a:r>
                <a:rPr lang="en-US"/>
                <a:t> 	</a:t>
              </a:r>
            </a:p>
          </p:txBody>
        </p:sp>
        <p:pic>
          <p:nvPicPr>
            <p:cNvPr id="313359" name="Picture 15" descr="M3_71"/>
            <p:cNvPicPr>
              <a:picLocks noChangeAspect="1" noChangeArrowheads="1"/>
            </p:cNvPicPr>
            <p:nvPr/>
          </p:nvPicPr>
          <p:blipFill>
            <a:blip r:embed="rId7"/>
            <a:srcRect t="80087" r="93555"/>
            <a:stretch>
              <a:fillRect/>
            </a:stretch>
          </p:blipFill>
          <p:spPr bwMode="auto">
            <a:xfrm>
              <a:off x="1458" y="2886"/>
              <a:ext cx="327" cy="546"/>
            </a:xfrm>
            <a:prstGeom prst="rect">
              <a:avLst/>
            </a:prstGeom>
            <a:noFill/>
          </p:spPr>
        </p:pic>
      </p:grp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4495800" y="2735263"/>
            <a:ext cx="4495800" cy="923925"/>
            <a:chOff x="2832" y="1723"/>
            <a:chExt cx="2832" cy="582"/>
          </a:xfrm>
        </p:grpSpPr>
        <p:sp>
          <p:nvSpPr>
            <p:cNvPr id="313351" name="Text Box 7"/>
            <p:cNvSpPr txBox="1">
              <a:spLocks noChangeArrowheads="1"/>
            </p:cNvSpPr>
            <p:nvPr/>
          </p:nvSpPr>
          <p:spPr bwMode="auto">
            <a:xfrm>
              <a:off x="3726" y="1723"/>
              <a:ext cx="1938" cy="5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l">
                <a:spcBef>
                  <a:spcPct val="20000"/>
                </a:spcBef>
              </a:pPr>
              <a:r>
                <a:rPr lang="en-US" dirty="0" smtClean="0">
                  <a:solidFill>
                    <a:srgbClr val="000000"/>
                  </a:solidFill>
                </a:rPr>
                <a:t>Combine the dividends.</a:t>
              </a:r>
              <a:r>
                <a:rPr lang="en-US" dirty="0">
                  <a:solidFill>
                    <a:srgbClr val="000000"/>
                  </a:solidFill>
                </a:rPr>
                <a:t/>
              </a:r>
              <a:br>
                <a:rPr lang="en-US" dirty="0">
                  <a:solidFill>
                    <a:srgbClr val="000000"/>
                  </a:solidFill>
                </a:rPr>
              </a:br>
              <a:r>
                <a:rPr lang="en-US" dirty="0">
                  <a:solidFill>
                    <a:srgbClr val="000000"/>
                  </a:solidFill>
                </a:rPr>
                <a:t>The</a:t>
              </a:r>
              <a:r>
                <a:rPr lang="en-US" dirty="0" smtClean="0">
                  <a:solidFill>
                    <a:srgbClr val="000000"/>
                  </a:solidFill>
                </a:rPr>
                <a:t> divisors are </a:t>
              </a:r>
              <a:r>
                <a:rPr lang="en-US" dirty="0">
                  <a:solidFill>
                    <a:srgbClr val="000000"/>
                  </a:solidFill>
                </a:rPr>
                <a:t>the same</a:t>
              </a:r>
              <a:r>
                <a:rPr lang="en-US" dirty="0" smtClean="0">
                  <a:solidFill>
                    <a:srgbClr val="000000"/>
                  </a:solidFill>
                </a:rPr>
                <a:t>. Leave them as they are.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13361" name="Line 17"/>
            <p:cNvSpPr>
              <a:spLocks noChangeShapeType="1"/>
            </p:cNvSpPr>
            <p:nvPr/>
          </p:nvSpPr>
          <p:spPr bwMode="auto">
            <a:xfrm flipH="1">
              <a:off x="2832" y="1824"/>
              <a:ext cx="81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13362" name="Line 18"/>
            <p:cNvSpPr>
              <a:spLocks noChangeShapeType="1"/>
            </p:cNvSpPr>
            <p:nvPr/>
          </p:nvSpPr>
          <p:spPr bwMode="auto">
            <a:xfrm flipH="1">
              <a:off x="2832" y="2064"/>
              <a:ext cx="81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sp>
        <p:nvSpPr>
          <p:cNvPr id="18" name="Action Button: Forward or Next 17">
            <a:hlinkClick r:id="" action="ppaction://hlinkshowjump?jump=nextslide" highlightClick="1"/>
          </p:cNvPr>
          <p:cNvSpPr/>
          <p:nvPr/>
        </p:nvSpPr>
        <p:spPr>
          <a:xfrm>
            <a:off x="8610600" y="6324600"/>
            <a:ext cx="533400" cy="5334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ction Button: Back or Previous 18">
            <a:hlinkClick r:id="" action="ppaction://hlinkshowjump?jump=previousslide" highlightClick="1"/>
          </p:cNvPr>
          <p:cNvSpPr/>
          <p:nvPr/>
        </p:nvSpPr>
        <p:spPr>
          <a:xfrm>
            <a:off x="8077200" y="6324600"/>
            <a:ext cx="5334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/>
          <p:cNvGrpSpPr/>
          <p:nvPr/>
        </p:nvGrpSpPr>
        <p:grpSpPr>
          <a:xfrm>
            <a:off x="21431" y="4267200"/>
            <a:ext cx="6684169" cy="838200"/>
            <a:chOff x="1012031" y="4267200"/>
            <a:chExt cx="6684169" cy="838200"/>
          </a:xfrm>
        </p:grpSpPr>
        <p:pic>
          <p:nvPicPr>
            <p:cNvPr id="313358" name="Picture 14" descr="M3_71"/>
            <p:cNvPicPr>
              <a:picLocks noChangeAspect="1" noChangeArrowheads="1"/>
            </p:cNvPicPr>
            <p:nvPr/>
          </p:nvPicPr>
          <p:blipFill>
            <a:blip r:embed="rId7"/>
            <a:srcRect t="62581" r="18805" b="18163"/>
            <a:stretch>
              <a:fillRect/>
            </a:stretch>
          </p:blipFill>
          <p:spPr bwMode="auto">
            <a:xfrm>
              <a:off x="1012031" y="4267200"/>
              <a:ext cx="6538913" cy="838200"/>
            </a:xfrm>
            <a:prstGeom prst="rect">
              <a:avLst/>
            </a:prstGeom>
            <a:noFill/>
          </p:spPr>
        </p:pic>
        <p:sp>
          <p:nvSpPr>
            <p:cNvPr id="21" name="Rectangle 20"/>
            <p:cNvSpPr/>
            <p:nvPr/>
          </p:nvSpPr>
          <p:spPr>
            <a:xfrm>
              <a:off x="4800600" y="4267200"/>
              <a:ext cx="2895600" cy="838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4114800" y="4267200"/>
            <a:ext cx="487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Simplify by finding the GCF of 12 &amp; 16. Divide the GCF into both the dividend &amp; divisor.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1104900" y="0"/>
            <a:ext cx="8039100" cy="461665"/>
          </a:xfrm>
          <a:prstGeom prst="rect">
            <a:avLst/>
          </a:prstGeom>
          <a:solidFill>
            <a:srgbClr val="FFE605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Combine Like Fractions</a:t>
            </a:r>
            <a:endParaRPr lang="en-US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3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13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313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13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13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3349" grpId="0" autoUpdateAnimBg="0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5" name="Picture 3" descr="EXAMPLEhea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2750" y="701675"/>
            <a:ext cx="2133600" cy="549275"/>
          </a:xfrm>
          <a:prstGeom prst="rect">
            <a:avLst/>
          </a:prstGeom>
          <a:noFill/>
        </p:spPr>
      </p:pic>
      <p:sp>
        <p:nvSpPr>
          <p:cNvPr id="115716" name="Text Box 4"/>
          <p:cNvSpPr txBox="1">
            <a:spLocks noChangeArrowheads="1"/>
          </p:cNvSpPr>
          <p:nvPr/>
        </p:nvSpPr>
        <p:spPr bwMode="auto">
          <a:xfrm>
            <a:off x="2506663" y="715963"/>
            <a:ext cx="503713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l">
              <a:spcBef>
                <a:spcPct val="20000"/>
              </a:spcBef>
            </a:pPr>
            <a:r>
              <a:rPr lang="en-US" b="1" dirty="0" smtClean="0"/>
              <a:t>Combine Like </a:t>
            </a:r>
            <a:r>
              <a:rPr lang="en-US" b="1" dirty="0"/>
              <a:t>Fractions</a:t>
            </a:r>
          </a:p>
        </p:txBody>
      </p:sp>
      <p:pic>
        <p:nvPicPr>
          <p:cNvPr id="115720" name="Picture 8" descr="Example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</p:spPr>
      </p:pic>
      <p:pic>
        <p:nvPicPr>
          <p:cNvPr id="115723" name="Picture 11" descr="LH_2-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pic>
        <p:nvPicPr>
          <p:cNvPr id="115729" name="Picture 17" descr="M3_73"/>
          <p:cNvPicPr>
            <a:picLocks noChangeAspect="1" noChangeArrowheads="1"/>
          </p:cNvPicPr>
          <p:nvPr/>
        </p:nvPicPr>
        <p:blipFill>
          <a:blip r:embed="rId7"/>
          <a:srcRect r="25526" b="81865"/>
          <a:stretch>
            <a:fillRect/>
          </a:stretch>
        </p:blipFill>
        <p:spPr bwMode="auto">
          <a:xfrm>
            <a:off x="941388" y="1323975"/>
            <a:ext cx="5507037" cy="827088"/>
          </a:xfrm>
          <a:prstGeom prst="rect">
            <a:avLst/>
          </a:prstGeom>
          <a:noFill/>
        </p:spPr>
      </p:pic>
      <p:pic>
        <p:nvPicPr>
          <p:cNvPr id="115730" name="Picture 18" descr="M3_73"/>
          <p:cNvPicPr>
            <a:picLocks noChangeAspect="1" noChangeArrowheads="1"/>
          </p:cNvPicPr>
          <p:nvPr/>
        </p:nvPicPr>
        <p:blipFill>
          <a:blip r:embed="rId7"/>
          <a:srcRect t="18169" r="52061" b="62653"/>
          <a:stretch>
            <a:fillRect/>
          </a:stretch>
        </p:blipFill>
        <p:spPr bwMode="auto">
          <a:xfrm>
            <a:off x="931863" y="2614613"/>
            <a:ext cx="3544887" cy="874712"/>
          </a:xfrm>
          <a:prstGeom prst="rect">
            <a:avLst/>
          </a:prstGeom>
          <a:noFill/>
        </p:spPr>
      </p:pic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3276600" y="5953125"/>
            <a:ext cx="8229600" cy="828675"/>
            <a:chOff x="336" y="3168"/>
            <a:chExt cx="5184" cy="522"/>
          </a:xfrm>
        </p:grpSpPr>
        <p:sp>
          <p:nvSpPr>
            <p:cNvPr id="115721" name="Rectangle 9"/>
            <p:cNvSpPr>
              <a:spLocks noChangeArrowheads="1"/>
            </p:cNvSpPr>
            <p:nvPr/>
          </p:nvSpPr>
          <p:spPr bwMode="auto">
            <a:xfrm>
              <a:off x="336" y="3305"/>
              <a:ext cx="5184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1712913" indent="-1368425" algn="l">
                <a:spcBef>
                  <a:spcPct val="20000"/>
                </a:spcBef>
                <a:spcAft>
                  <a:spcPct val="0"/>
                </a:spcAft>
                <a:buClr>
                  <a:srgbClr val="FFFFFF"/>
                </a:buClr>
                <a:tabLst>
                  <a:tab pos="1943100" algn="l"/>
                </a:tabLst>
              </a:pPr>
              <a:r>
                <a:rPr lang="en-US" b="1">
                  <a:solidFill>
                    <a:srgbClr val="00539D"/>
                  </a:solidFill>
                </a:rPr>
                <a:t>Answer:</a:t>
              </a:r>
              <a:r>
                <a:rPr lang="en-US"/>
                <a:t> 	</a:t>
              </a:r>
            </a:p>
          </p:txBody>
        </p:sp>
        <p:pic>
          <p:nvPicPr>
            <p:cNvPr id="115732" name="Picture 20" descr="M3_73"/>
            <p:cNvPicPr>
              <a:picLocks noChangeAspect="1" noChangeArrowheads="1"/>
            </p:cNvPicPr>
            <p:nvPr/>
          </p:nvPicPr>
          <p:blipFill>
            <a:blip r:embed="rId7"/>
            <a:srcRect t="81831" r="90446"/>
            <a:stretch>
              <a:fillRect/>
            </a:stretch>
          </p:blipFill>
          <p:spPr bwMode="auto">
            <a:xfrm>
              <a:off x="1458" y="3168"/>
              <a:ext cx="445" cy="522"/>
            </a:xfrm>
            <a:prstGeom prst="rect">
              <a:avLst/>
            </a:prstGeom>
            <a:noFill/>
          </p:spPr>
        </p:pic>
      </p:grpSp>
      <p:grpSp>
        <p:nvGrpSpPr>
          <p:cNvPr id="3" name="Group 24"/>
          <p:cNvGrpSpPr>
            <a:grpSpLocks/>
          </p:cNvGrpSpPr>
          <p:nvPr/>
        </p:nvGrpSpPr>
        <p:grpSpPr bwMode="auto">
          <a:xfrm>
            <a:off x="3733800" y="2735262"/>
            <a:ext cx="5181600" cy="646112"/>
            <a:chOff x="2352" y="1541"/>
            <a:chExt cx="3264" cy="407"/>
          </a:xfrm>
        </p:grpSpPr>
        <p:sp>
          <p:nvSpPr>
            <p:cNvPr id="115725" name="Text Box 13"/>
            <p:cNvSpPr txBox="1">
              <a:spLocks noChangeArrowheads="1"/>
            </p:cNvSpPr>
            <p:nvPr/>
          </p:nvSpPr>
          <p:spPr bwMode="auto">
            <a:xfrm>
              <a:off x="3144" y="1541"/>
              <a:ext cx="2472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l">
                <a:spcBef>
                  <a:spcPct val="20000"/>
                </a:spcBef>
              </a:pPr>
              <a:r>
                <a:rPr lang="en-US" dirty="0" smtClean="0">
                  <a:solidFill>
                    <a:srgbClr val="000000"/>
                  </a:solidFill>
                </a:rPr>
                <a:t>Combine the dividends.</a:t>
              </a:r>
              <a:r>
                <a:rPr lang="en-US" dirty="0">
                  <a:solidFill>
                    <a:srgbClr val="000000"/>
                  </a:solidFill>
                </a:rPr>
                <a:t/>
              </a:r>
              <a:br>
                <a:rPr lang="en-US" dirty="0">
                  <a:solidFill>
                    <a:srgbClr val="000000"/>
                  </a:solidFill>
                </a:rPr>
              </a:br>
              <a:r>
                <a:rPr lang="en-US" dirty="0">
                  <a:solidFill>
                    <a:srgbClr val="000000"/>
                  </a:solidFill>
                </a:rPr>
                <a:t>The</a:t>
              </a:r>
              <a:r>
                <a:rPr lang="en-US" dirty="0" smtClean="0">
                  <a:solidFill>
                    <a:srgbClr val="000000"/>
                  </a:solidFill>
                </a:rPr>
                <a:t> divisors are </a:t>
              </a:r>
              <a:r>
                <a:rPr lang="en-US" dirty="0">
                  <a:solidFill>
                    <a:srgbClr val="000000"/>
                  </a:solidFill>
                </a:rPr>
                <a:t>the same.</a:t>
              </a:r>
            </a:p>
          </p:txBody>
        </p:sp>
        <p:sp>
          <p:nvSpPr>
            <p:cNvPr id="115734" name="Line 22"/>
            <p:cNvSpPr>
              <a:spLocks noChangeShapeType="1"/>
            </p:cNvSpPr>
            <p:nvPr/>
          </p:nvSpPr>
          <p:spPr bwMode="auto">
            <a:xfrm flipH="1">
              <a:off x="2352" y="1674"/>
              <a:ext cx="76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115735" name="Line 23"/>
            <p:cNvSpPr>
              <a:spLocks noChangeShapeType="1"/>
            </p:cNvSpPr>
            <p:nvPr/>
          </p:nvSpPr>
          <p:spPr bwMode="auto">
            <a:xfrm flipH="1">
              <a:off x="2352" y="1872"/>
              <a:ext cx="76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sp>
        <p:nvSpPr>
          <p:cNvPr id="19" name="Action Button: Forward or Next 18">
            <a:hlinkClick r:id="" action="ppaction://hlinkshowjump?jump=nextslide" highlightClick="1"/>
          </p:cNvPr>
          <p:cNvSpPr/>
          <p:nvPr/>
        </p:nvSpPr>
        <p:spPr>
          <a:xfrm>
            <a:off x="8610600" y="6324600"/>
            <a:ext cx="533400" cy="5334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ction Button: Back or Previous 19">
            <a:hlinkClick r:id="" action="ppaction://hlinkshowjump?jump=previousslide" highlightClick="1"/>
          </p:cNvPr>
          <p:cNvSpPr/>
          <p:nvPr/>
        </p:nvSpPr>
        <p:spPr>
          <a:xfrm>
            <a:off x="8077200" y="6324600"/>
            <a:ext cx="5334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/>
          <p:cNvGrpSpPr/>
          <p:nvPr/>
        </p:nvGrpSpPr>
        <p:grpSpPr>
          <a:xfrm>
            <a:off x="-3175" y="3916362"/>
            <a:ext cx="7394575" cy="1722438"/>
            <a:chOff x="304800" y="3590925"/>
            <a:chExt cx="7394575" cy="1722438"/>
          </a:xfrm>
        </p:grpSpPr>
        <p:pic>
          <p:nvPicPr>
            <p:cNvPr id="115731" name="Picture 19" descr="M3_73"/>
            <p:cNvPicPr>
              <a:picLocks noChangeAspect="1" noChangeArrowheads="1"/>
            </p:cNvPicPr>
            <p:nvPr/>
          </p:nvPicPr>
          <p:blipFill>
            <a:blip r:embed="rId7"/>
            <a:srcRect t="45110" b="17125"/>
            <a:stretch>
              <a:fillRect/>
            </a:stretch>
          </p:blipFill>
          <p:spPr bwMode="auto">
            <a:xfrm>
              <a:off x="304800" y="3590925"/>
              <a:ext cx="7394575" cy="1722438"/>
            </a:xfrm>
            <a:prstGeom prst="rect">
              <a:avLst/>
            </a:prstGeom>
            <a:noFill/>
          </p:spPr>
        </p:pic>
        <p:sp>
          <p:nvSpPr>
            <p:cNvPr id="21" name="Rectangle 20"/>
            <p:cNvSpPr/>
            <p:nvPr/>
          </p:nvSpPr>
          <p:spPr>
            <a:xfrm>
              <a:off x="1371600" y="3590925"/>
              <a:ext cx="2895600" cy="17224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1104900" y="0"/>
            <a:ext cx="8039100" cy="461665"/>
          </a:xfrm>
          <a:prstGeom prst="rect">
            <a:avLst/>
          </a:prstGeom>
          <a:solidFill>
            <a:srgbClr val="FFE605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Combine Like Fractions</a:t>
            </a:r>
            <a:endParaRPr lang="en-US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5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5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115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5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5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6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99" name="Picture 15" descr="M3_75"/>
          <p:cNvPicPr>
            <a:picLocks noChangeAspect="1" noChangeArrowheads="1"/>
          </p:cNvPicPr>
          <p:nvPr/>
        </p:nvPicPr>
        <p:blipFill>
          <a:blip r:embed="rId4"/>
          <a:srcRect t="61093" r="20796" b="19872"/>
          <a:stretch>
            <a:fillRect/>
          </a:stretch>
        </p:blipFill>
        <p:spPr bwMode="auto">
          <a:xfrm>
            <a:off x="914400" y="5072062"/>
            <a:ext cx="5900738" cy="795338"/>
          </a:xfrm>
          <a:prstGeom prst="rect">
            <a:avLst/>
          </a:prstGeom>
          <a:noFill/>
        </p:spPr>
      </p:pic>
      <p:pic>
        <p:nvPicPr>
          <p:cNvPr id="118787" name="Picture 3" descr="EXAMPLEhead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2750" y="701675"/>
            <a:ext cx="2133600" cy="549275"/>
          </a:xfrm>
          <a:prstGeom prst="rect">
            <a:avLst/>
          </a:prstGeom>
          <a:noFill/>
        </p:spPr>
      </p:pic>
      <p:sp>
        <p:nvSpPr>
          <p:cNvPr id="118788" name="Text Box 4"/>
          <p:cNvSpPr txBox="1">
            <a:spLocks noChangeArrowheads="1"/>
          </p:cNvSpPr>
          <p:nvPr/>
        </p:nvSpPr>
        <p:spPr bwMode="auto">
          <a:xfrm>
            <a:off x="2506663" y="715963"/>
            <a:ext cx="503713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l">
              <a:spcBef>
                <a:spcPct val="20000"/>
              </a:spcBef>
            </a:pPr>
            <a:r>
              <a:rPr lang="en-US" b="1" dirty="0" smtClean="0"/>
              <a:t>Combine Mixed </a:t>
            </a:r>
            <a:r>
              <a:rPr lang="en-US" b="1" dirty="0"/>
              <a:t>Numbers</a:t>
            </a:r>
          </a:p>
        </p:txBody>
      </p:sp>
      <p:pic>
        <p:nvPicPr>
          <p:cNvPr id="118792" name="Picture 8" descr="Example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</p:spPr>
      </p:pic>
      <p:pic>
        <p:nvPicPr>
          <p:cNvPr id="118795" name="Picture 11" descr="LH_2-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pic>
        <p:nvPicPr>
          <p:cNvPr id="118796" name="Picture 12" descr="M3_75"/>
          <p:cNvPicPr>
            <a:picLocks noChangeAspect="1" noChangeArrowheads="1"/>
          </p:cNvPicPr>
          <p:nvPr/>
        </p:nvPicPr>
        <p:blipFill>
          <a:blip r:embed="rId4"/>
          <a:srcRect r="28255" b="79787"/>
          <a:stretch>
            <a:fillRect/>
          </a:stretch>
        </p:blipFill>
        <p:spPr bwMode="auto">
          <a:xfrm>
            <a:off x="942975" y="1323975"/>
            <a:ext cx="5345113" cy="844550"/>
          </a:xfrm>
          <a:prstGeom prst="rect">
            <a:avLst/>
          </a:prstGeom>
          <a:noFill/>
        </p:spPr>
      </p:pic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2728913" y="6027738"/>
            <a:ext cx="8229600" cy="830263"/>
            <a:chOff x="336" y="3250"/>
            <a:chExt cx="5184" cy="523"/>
          </a:xfrm>
        </p:grpSpPr>
        <p:sp>
          <p:nvSpPr>
            <p:cNvPr id="118793" name="Rectangle 9"/>
            <p:cNvSpPr>
              <a:spLocks noChangeArrowheads="1"/>
            </p:cNvSpPr>
            <p:nvPr/>
          </p:nvSpPr>
          <p:spPr bwMode="auto">
            <a:xfrm>
              <a:off x="336" y="3412"/>
              <a:ext cx="5184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1712913" indent="-1368425" algn="l">
                <a:spcBef>
                  <a:spcPct val="20000"/>
                </a:spcBef>
                <a:spcAft>
                  <a:spcPct val="0"/>
                </a:spcAft>
                <a:buClr>
                  <a:srgbClr val="FFFFFF"/>
                </a:buClr>
                <a:tabLst>
                  <a:tab pos="1943100" algn="l"/>
                </a:tabLst>
              </a:pPr>
              <a:r>
                <a:rPr lang="en-US" b="1" dirty="0">
                  <a:solidFill>
                    <a:srgbClr val="00539D"/>
                  </a:solidFill>
                </a:rPr>
                <a:t>Answer:</a:t>
              </a:r>
              <a:r>
                <a:rPr lang="en-US" dirty="0"/>
                <a:t> 	</a:t>
              </a:r>
            </a:p>
          </p:txBody>
        </p:sp>
        <p:pic>
          <p:nvPicPr>
            <p:cNvPr id="118800" name="Picture 16" descr="M3_75"/>
            <p:cNvPicPr>
              <a:picLocks noChangeAspect="1" noChangeArrowheads="1"/>
            </p:cNvPicPr>
            <p:nvPr/>
          </p:nvPicPr>
          <p:blipFill>
            <a:blip r:embed="rId4"/>
            <a:srcRect t="80128" r="91243"/>
            <a:stretch>
              <a:fillRect/>
            </a:stretch>
          </p:blipFill>
          <p:spPr bwMode="auto">
            <a:xfrm>
              <a:off x="1451" y="3250"/>
              <a:ext cx="411" cy="523"/>
            </a:xfrm>
            <a:prstGeom prst="rect">
              <a:avLst/>
            </a:prstGeom>
            <a:noFill/>
          </p:spPr>
        </p:pic>
      </p:grpSp>
      <p:sp>
        <p:nvSpPr>
          <p:cNvPr id="17" name="Action Button: Forward or Next 16">
            <a:hlinkClick r:id="" action="ppaction://hlinkshowjump?jump=nextslide" highlightClick="1"/>
          </p:cNvPr>
          <p:cNvSpPr/>
          <p:nvPr/>
        </p:nvSpPr>
        <p:spPr>
          <a:xfrm>
            <a:off x="8610600" y="6324600"/>
            <a:ext cx="533400" cy="5334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ction Button: Back or Previous 17">
            <a:hlinkClick r:id="" action="ppaction://hlinkshowjump?jump=previousslide" highlightClick="1"/>
          </p:cNvPr>
          <p:cNvSpPr/>
          <p:nvPr/>
        </p:nvSpPr>
        <p:spPr>
          <a:xfrm>
            <a:off x="8077200" y="6324600"/>
            <a:ext cx="5334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/>
          <p:cNvGrpSpPr/>
          <p:nvPr/>
        </p:nvGrpSpPr>
        <p:grpSpPr>
          <a:xfrm>
            <a:off x="942975" y="2436813"/>
            <a:ext cx="7905750" cy="1200328"/>
            <a:chOff x="942975" y="2436813"/>
            <a:chExt cx="7905750" cy="1200328"/>
          </a:xfrm>
        </p:grpSpPr>
        <p:sp>
          <p:nvSpPr>
            <p:cNvPr id="118790" name="Text Box 6"/>
            <p:cNvSpPr txBox="1">
              <a:spLocks noChangeArrowheads="1"/>
            </p:cNvSpPr>
            <p:nvPr/>
          </p:nvSpPr>
          <p:spPr bwMode="auto">
            <a:xfrm>
              <a:off x="5124450" y="2436813"/>
              <a:ext cx="3724275" cy="1200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342900" algn="l">
                <a:spcBef>
                  <a:spcPct val="20000"/>
                </a:spcBef>
              </a:pPr>
              <a:r>
                <a:rPr lang="en-US" sz="2400" dirty="0" smtClean="0">
                  <a:solidFill>
                    <a:srgbClr val="000000"/>
                  </a:solidFill>
                </a:rPr>
                <a:t>Combine the </a:t>
              </a:r>
              <a:r>
                <a:rPr lang="en-US" sz="2400" dirty="0">
                  <a:solidFill>
                    <a:srgbClr val="000000"/>
                  </a:solidFill>
                </a:rPr>
                <a:t>whole numbers and fractions separately.</a:t>
              </a:r>
            </a:p>
          </p:txBody>
        </p:sp>
        <p:pic>
          <p:nvPicPr>
            <p:cNvPr id="118797" name="Picture 13" descr="M3_75"/>
            <p:cNvPicPr>
              <a:picLocks noChangeAspect="1" noChangeArrowheads="1"/>
            </p:cNvPicPr>
            <p:nvPr/>
          </p:nvPicPr>
          <p:blipFill>
            <a:blip r:embed="rId4"/>
            <a:srcRect t="19604" r="50885" b="58815"/>
            <a:stretch>
              <a:fillRect/>
            </a:stretch>
          </p:blipFill>
          <p:spPr bwMode="auto">
            <a:xfrm>
              <a:off x="942975" y="2451100"/>
              <a:ext cx="3659188" cy="901700"/>
            </a:xfrm>
            <a:prstGeom prst="rect">
              <a:avLst/>
            </a:prstGeom>
            <a:noFill/>
          </p:spPr>
        </p:pic>
      </p:grpSp>
      <p:grpSp>
        <p:nvGrpSpPr>
          <p:cNvPr id="21" name="Group 20"/>
          <p:cNvGrpSpPr/>
          <p:nvPr/>
        </p:nvGrpSpPr>
        <p:grpSpPr>
          <a:xfrm>
            <a:off x="942975" y="3803650"/>
            <a:ext cx="7634287" cy="844550"/>
            <a:chOff x="942975" y="3803650"/>
            <a:chExt cx="7634287" cy="844550"/>
          </a:xfrm>
        </p:grpSpPr>
        <p:pic>
          <p:nvPicPr>
            <p:cNvPr id="118798" name="Picture 14" descr="M3_75"/>
            <p:cNvPicPr>
              <a:picLocks noChangeAspect="1" noChangeArrowheads="1"/>
            </p:cNvPicPr>
            <p:nvPr/>
          </p:nvPicPr>
          <p:blipFill>
            <a:blip r:embed="rId4"/>
            <a:srcRect t="41489" b="38298"/>
            <a:stretch>
              <a:fillRect/>
            </a:stretch>
          </p:blipFill>
          <p:spPr bwMode="auto">
            <a:xfrm>
              <a:off x="942975" y="3803650"/>
              <a:ext cx="7450138" cy="844550"/>
            </a:xfrm>
            <a:prstGeom prst="rect">
              <a:avLst/>
            </a:prstGeom>
            <a:noFill/>
          </p:spPr>
        </p:pic>
        <p:sp>
          <p:nvSpPr>
            <p:cNvPr id="20" name="TextBox 19"/>
            <p:cNvSpPr txBox="1"/>
            <p:nvPr/>
          </p:nvSpPr>
          <p:spPr>
            <a:xfrm>
              <a:off x="5410200" y="3962400"/>
              <a:ext cx="3167062" cy="461665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Combine the dividends.</a:t>
              </a: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1104900" y="0"/>
            <a:ext cx="8039100" cy="461665"/>
          </a:xfrm>
          <a:prstGeom prst="rect">
            <a:avLst/>
          </a:prstGeom>
          <a:solidFill>
            <a:srgbClr val="FFE605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Combine Like Fractions</a:t>
            </a:r>
            <a:endParaRPr lang="en-US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8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8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118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8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8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8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64" name="Picture 8" descr="Example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0688" y="2514600"/>
            <a:ext cx="457200" cy="457200"/>
          </a:xfrm>
          <a:prstGeom prst="rect">
            <a:avLst/>
          </a:prstGeom>
          <a:noFill/>
        </p:spPr>
      </p:pic>
      <p:pic>
        <p:nvPicPr>
          <p:cNvPr id="121867" name="Picture 11" descr="LH_2-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sp>
        <p:nvSpPr>
          <p:cNvPr id="121868" name="Text Box 12"/>
          <p:cNvSpPr txBox="1">
            <a:spLocks noChangeArrowheads="1"/>
          </p:cNvSpPr>
          <p:nvPr/>
        </p:nvSpPr>
        <p:spPr bwMode="auto">
          <a:xfrm>
            <a:off x="4038600" y="1449388"/>
            <a:ext cx="46672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l">
              <a:spcBef>
                <a:spcPct val="20000"/>
              </a:spcBef>
            </a:pPr>
            <a:r>
              <a:rPr lang="en-US" b="1" dirty="0" smtClean="0"/>
              <a:t>Combine Mixed </a:t>
            </a:r>
            <a:r>
              <a:rPr lang="en-US" b="1" dirty="0"/>
              <a:t>Numbers</a:t>
            </a:r>
          </a:p>
        </p:txBody>
      </p:sp>
      <p:pic>
        <p:nvPicPr>
          <p:cNvPr id="121869" name="Picture 13" descr="RealWorldExample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1000" y="1417638"/>
            <a:ext cx="3667125" cy="563562"/>
          </a:xfrm>
          <a:prstGeom prst="rect">
            <a:avLst/>
          </a:prstGeom>
          <a:noFill/>
        </p:spPr>
      </p:pic>
      <p:pic>
        <p:nvPicPr>
          <p:cNvPr id="121871" name="Picture 15" descr="M3_7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42975" y="2573337"/>
            <a:ext cx="7504113" cy="2532063"/>
          </a:xfrm>
          <a:prstGeom prst="rect">
            <a:avLst/>
          </a:prstGeom>
          <a:noFill/>
        </p:spPr>
      </p:pic>
      <p:sp>
        <p:nvSpPr>
          <p:cNvPr id="10" name="Action Button: Forward or Next 9">
            <a:hlinkClick r:id="" action="ppaction://hlinkshowjump?jump=nextslide" highlightClick="1"/>
          </p:cNvPr>
          <p:cNvSpPr/>
          <p:nvPr/>
        </p:nvSpPr>
        <p:spPr>
          <a:xfrm>
            <a:off x="8610600" y="6324600"/>
            <a:ext cx="533400" cy="5334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ction Button: Back or Previous 10">
            <a:hlinkClick r:id="" action="ppaction://hlinkshowjump?jump=previousslide" highlightClick="1"/>
          </p:cNvPr>
          <p:cNvSpPr/>
          <p:nvPr/>
        </p:nvSpPr>
        <p:spPr>
          <a:xfrm>
            <a:off x="8077200" y="6324600"/>
            <a:ext cx="5334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04900" y="0"/>
            <a:ext cx="8039100" cy="461665"/>
          </a:xfrm>
          <a:prstGeom prst="rect">
            <a:avLst/>
          </a:prstGeom>
          <a:solidFill>
            <a:srgbClr val="FFE605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Combine Like Fractions</a:t>
            </a:r>
            <a:endParaRPr lang="en-US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1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1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121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1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68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3" name="Rectangle 3"/>
          <p:cNvSpPr>
            <a:spLocks noChangeArrowheads="1"/>
          </p:cNvSpPr>
          <p:nvPr/>
        </p:nvSpPr>
        <p:spPr bwMode="auto">
          <a:xfrm>
            <a:off x="5000625" y="1692275"/>
            <a:ext cx="39147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spcBef>
                <a:spcPct val="20000"/>
              </a:spcBef>
            </a:pPr>
            <a:r>
              <a:rPr lang="en-US" dirty="0">
                <a:solidFill>
                  <a:srgbClr val="000000"/>
                </a:solidFill>
              </a:rPr>
              <a:t>Write the mixed numbers as improper fractions.</a:t>
            </a:r>
          </a:p>
        </p:txBody>
      </p:sp>
      <p:pic>
        <p:nvPicPr>
          <p:cNvPr id="122886" name="Picture 6" descr="Example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0688" y="1676400"/>
            <a:ext cx="457200" cy="457200"/>
          </a:xfrm>
          <a:prstGeom prst="rect">
            <a:avLst/>
          </a:prstGeom>
          <a:noFill/>
        </p:spPr>
      </p:pic>
      <p:pic>
        <p:nvPicPr>
          <p:cNvPr id="122891" name="Picture 11" descr="LH_2-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sp>
        <p:nvSpPr>
          <p:cNvPr id="122892" name="Text Box 12"/>
          <p:cNvSpPr txBox="1">
            <a:spLocks noChangeArrowheads="1"/>
          </p:cNvSpPr>
          <p:nvPr/>
        </p:nvSpPr>
        <p:spPr bwMode="auto">
          <a:xfrm>
            <a:off x="4038600" y="715963"/>
            <a:ext cx="46672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l">
              <a:spcBef>
                <a:spcPct val="20000"/>
              </a:spcBef>
            </a:pPr>
            <a:r>
              <a:rPr lang="en-US" b="1" dirty="0" smtClean="0"/>
              <a:t>Combine Mixed </a:t>
            </a:r>
            <a:r>
              <a:rPr lang="en-US" b="1" dirty="0"/>
              <a:t>Numbers</a:t>
            </a:r>
          </a:p>
        </p:txBody>
      </p:sp>
      <p:pic>
        <p:nvPicPr>
          <p:cNvPr id="122893" name="Picture 13" descr="RealWorldExample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1000" y="684213"/>
            <a:ext cx="3667125" cy="563562"/>
          </a:xfrm>
          <a:prstGeom prst="rect">
            <a:avLst/>
          </a:prstGeom>
          <a:noFill/>
        </p:spPr>
      </p:pic>
      <p:pic>
        <p:nvPicPr>
          <p:cNvPr id="122899" name="Picture 19" descr="M3_78"/>
          <p:cNvPicPr>
            <a:picLocks noChangeAspect="1" noChangeArrowheads="1"/>
          </p:cNvPicPr>
          <p:nvPr/>
        </p:nvPicPr>
        <p:blipFill>
          <a:blip r:embed="rId7"/>
          <a:srcRect t="9866" r="56956" b="70439"/>
          <a:stretch>
            <a:fillRect/>
          </a:stretch>
        </p:blipFill>
        <p:spPr bwMode="auto">
          <a:xfrm>
            <a:off x="942975" y="1646237"/>
            <a:ext cx="3246438" cy="817563"/>
          </a:xfrm>
          <a:prstGeom prst="rect">
            <a:avLst/>
          </a:prstGeom>
          <a:noFill/>
        </p:spPr>
      </p:pic>
      <p:pic>
        <p:nvPicPr>
          <p:cNvPr id="122900" name="Picture 20" descr="M3_78"/>
          <p:cNvPicPr>
            <a:picLocks noChangeAspect="1" noChangeArrowheads="1"/>
          </p:cNvPicPr>
          <p:nvPr/>
        </p:nvPicPr>
        <p:blipFill>
          <a:blip r:embed="rId7"/>
          <a:srcRect t="30057" r="54536" b="50708"/>
          <a:stretch>
            <a:fillRect/>
          </a:stretch>
        </p:blipFill>
        <p:spPr bwMode="auto">
          <a:xfrm>
            <a:off x="942975" y="2974975"/>
            <a:ext cx="3429000" cy="798512"/>
          </a:xfrm>
          <a:prstGeom prst="rect">
            <a:avLst/>
          </a:prstGeom>
          <a:noFill/>
        </p:spPr>
      </p:pic>
      <p:pic>
        <p:nvPicPr>
          <p:cNvPr id="122901" name="Picture 21" descr="M3_78"/>
          <p:cNvPicPr>
            <a:picLocks noChangeAspect="1" noChangeArrowheads="1"/>
          </p:cNvPicPr>
          <p:nvPr/>
        </p:nvPicPr>
        <p:blipFill>
          <a:blip r:embed="rId7"/>
          <a:srcRect t="49332" r="52895" b="30057"/>
          <a:stretch>
            <a:fillRect/>
          </a:stretch>
        </p:blipFill>
        <p:spPr bwMode="auto">
          <a:xfrm>
            <a:off x="942975" y="4325937"/>
            <a:ext cx="3552825" cy="855663"/>
          </a:xfrm>
          <a:prstGeom prst="rect">
            <a:avLst/>
          </a:prstGeom>
          <a:noFill/>
        </p:spPr>
      </p:pic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533400" y="5486400"/>
            <a:ext cx="8229600" cy="1227137"/>
            <a:chOff x="336" y="3547"/>
            <a:chExt cx="5184" cy="773"/>
          </a:xfrm>
        </p:grpSpPr>
        <p:sp>
          <p:nvSpPr>
            <p:cNvPr id="122889" name="Rectangle 9"/>
            <p:cNvSpPr>
              <a:spLocks noChangeArrowheads="1"/>
            </p:cNvSpPr>
            <p:nvPr/>
          </p:nvSpPr>
          <p:spPr bwMode="auto">
            <a:xfrm>
              <a:off x="336" y="3653"/>
              <a:ext cx="5184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1712913" indent="-1368425" algn="l">
                <a:spcBef>
                  <a:spcPct val="20000"/>
                </a:spcBef>
                <a:spcAft>
                  <a:spcPct val="0"/>
                </a:spcAft>
                <a:buClr>
                  <a:srgbClr val="FFFFFF"/>
                </a:buClr>
                <a:tabLst>
                  <a:tab pos="1943100" algn="l"/>
                </a:tabLst>
              </a:pPr>
              <a:r>
                <a:rPr lang="en-US" b="1">
                  <a:solidFill>
                    <a:srgbClr val="00539D"/>
                  </a:solidFill>
                </a:rPr>
                <a:t>Answer:</a:t>
              </a:r>
              <a:r>
                <a:rPr lang="en-US"/>
                <a:t> 	</a:t>
              </a:r>
            </a:p>
          </p:txBody>
        </p:sp>
        <p:pic>
          <p:nvPicPr>
            <p:cNvPr id="122902" name="Picture 22" descr="M3_78"/>
            <p:cNvPicPr>
              <a:picLocks noChangeAspect="1" noChangeArrowheads="1"/>
            </p:cNvPicPr>
            <p:nvPr/>
          </p:nvPicPr>
          <p:blipFill>
            <a:blip r:embed="rId7"/>
            <a:srcRect t="70439" r="34329"/>
            <a:stretch>
              <a:fillRect/>
            </a:stretch>
          </p:blipFill>
          <p:spPr bwMode="auto">
            <a:xfrm>
              <a:off x="1452" y="3547"/>
              <a:ext cx="3120" cy="773"/>
            </a:xfrm>
            <a:prstGeom prst="rect">
              <a:avLst/>
            </a:prstGeom>
            <a:noFill/>
          </p:spPr>
        </p:pic>
      </p:grpSp>
      <p:pic>
        <p:nvPicPr>
          <p:cNvPr id="122904" name="Picture 24" descr="M3_78"/>
          <p:cNvPicPr>
            <a:picLocks noChangeAspect="1" noChangeArrowheads="1"/>
          </p:cNvPicPr>
          <p:nvPr/>
        </p:nvPicPr>
        <p:blipFill>
          <a:blip r:embed="rId7"/>
          <a:srcRect l="59482" t="49332" b="30057"/>
          <a:stretch>
            <a:fillRect/>
          </a:stretch>
        </p:blipFill>
        <p:spPr bwMode="auto">
          <a:xfrm>
            <a:off x="4962525" y="4325937"/>
            <a:ext cx="3055938" cy="855663"/>
          </a:xfrm>
          <a:prstGeom prst="rect">
            <a:avLst/>
          </a:prstGeom>
          <a:noFill/>
        </p:spPr>
      </p:pic>
      <p:grpSp>
        <p:nvGrpSpPr>
          <p:cNvPr id="3" name="Group 30"/>
          <p:cNvGrpSpPr>
            <a:grpSpLocks/>
          </p:cNvGrpSpPr>
          <p:nvPr/>
        </p:nvGrpSpPr>
        <p:grpSpPr bwMode="auto">
          <a:xfrm>
            <a:off x="4495800" y="3040063"/>
            <a:ext cx="4419600" cy="646113"/>
            <a:chOff x="2832" y="1686"/>
            <a:chExt cx="2784" cy="407"/>
          </a:xfrm>
        </p:grpSpPr>
        <p:sp>
          <p:nvSpPr>
            <p:cNvPr id="122896" name="Text Box 16"/>
            <p:cNvSpPr txBox="1">
              <a:spLocks noChangeArrowheads="1"/>
            </p:cNvSpPr>
            <p:nvPr/>
          </p:nvSpPr>
          <p:spPr bwMode="auto">
            <a:xfrm>
              <a:off x="3144" y="1686"/>
              <a:ext cx="2472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l">
                <a:spcBef>
                  <a:spcPct val="20000"/>
                </a:spcBef>
              </a:pPr>
              <a:r>
                <a:rPr lang="en-US" dirty="0" smtClean="0">
                  <a:solidFill>
                    <a:srgbClr val="000000"/>
                  </a:solidFill>
                </a:rPr>
                <a:t>Combine the dividends.</a:t>
              </a:r>
              <a:r>
                <a:rPr lang="en-US" dirty="0">
                  <a:solidFill>
                    <a:srgbClr val="000000"/>
                  </a:solidFill>
                </a:rPr>
                <a:t/>
              </a:r>
              <a:br>
                <a:rPr lang="en-US" dirty="0">
                  <a:solidFill>
                    <a:srgbClr val="000000"/>
                  </a:solidFill>
                </a:rPr>
              </a:br>
              <a:r>
                <a:rPr lang="en-US" dirty="0">
                  <a:solidFill>
                    <a:srgbClr val="000000"/>
                  </a:solidFill>
                </a:rPr>
                <a:t>The</a:t>
              </a:r>
              <a:r>
                <a:rPr lang="en-US" dirty="0" smtClean="0">
                  <a:solidFill>
                    <a:srgbClr val="000000"/>
                  </a:solidFill>
                </a:rPr>
                <a:t> divisors are </a:t>
              </a:r>
              <a:r>
                <a:rPr lang="en-US" dirty="0">
                  <a:solidFill>
                    <a:srgbClr val="000000"/>
                  </a:solidFill>
                </a:rPr>
                <a:t>the same.</a:t>
              </a:r>
            </a:p>
          </p:txBody>
        </p:sp>
        <p:sp>
          <p:nvSpPr>
            <p:cNvPr id="122908" name="Line 28"/>
            <p:cNvSpPr>
              <a:spLocks noChangeShapeType="1"/>
            </p:cNvSpPr>
            <p:nvPr/>
          </p:nvSpPr>
          <p:spPr bwMode="auto">
            <a:xfrm flipH="1">
              <a:off x="2832" y="1824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122909" name="Line 29"/>
            <p:cNvSpPr>
              <a:spLocks noChangeShapeType="1"/>
            </p:cNvSpPr>
            <p:nvPr/>
          </p:nvSpPr>
          <p:spPr bwMode="auto">
            <a:xfrm flipH="1">
              <a:off x="2832" y="2016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sp>
        <p:nvSpPr>
          <p:cNvPr id="20" name="Action Button: Forward or Next 19">
            <a:hlinkClick r:id="" action="ppaction://hlinkshowjump?jump=nextslide" highlightClick="1"/>
          </p:cNvPr>
          <p:cNvSpPr/>
          <p:nvPr/>
        </p:nvSpPr>
        <p:spPr>
          <a:xfrm>
            <a:off x="8610600" y="6324600"/>
            <a:ext cx="533400" cy="5334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ction Button: Back or Previous 20">
            <a:hlinkClick r:id="" action="ppaction://hlinkshowjump?jump=previousslide" highlightClick="1"/>
          </p:cNvPr>
          <p:cNvSpPr/>
          <p:nvPr/>
        </p:nvSpPr>
        <p:spPr>
          <a:xfrm>
            <a:off x="8077200" y="6324600"/>
            <a:ext cx="5334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1104900" y="0"/>
            <a:ext cx="8039100" cy="461665"/>
          </a:xfrm>
          <a:prstGeom prst="rect">
            <a:avLst/>
          </a:prstGeom>
          <a:solidFill>
            <a:srgbClr val="FFE605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Combine Like Fractions</a:t>
            </a:r>
            <a:endParaRPr lang="en-US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2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2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22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2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3" grpId="0" build="p" autoUpdateAnimBg="0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1" descr="LH_2-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sp>
        <p:nvSpPr>
          <p:cNvPr id="6" name="Text Box 12"/>
          <p:cNvSpPr txBox="1">
            <a:spLocks noChangeArrowheads="1"/>
          </p:cNvSpPr>
          <p:nvPr/>
        </p:nvSpPr>
        <p:spPr bwMode="auto">
          <a:xfrm>
            <a:off x="4038600" y="715963"/>
            <a:ext cx="46672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l">
              <a:spcBef>
                <a:spcPct val="20000"/>
              </a:spcBef>
            </a:pPr>
            <a:r>
              <a:rPr lang="en-US" b="1" dirty="0" smtClean="0"/>
              <a:t>Combine Mixed Numbers with Borrowing</a:t>
            </a:r>
            <a:endParaRPr lang="en-US" b="1" dirty="0"/>
          </a:p>
        </p:txBody>
      </p:sp>
      <p:pic>
        <p:nvPicPr>
          <p:cNvPr id="7" name="Picture 13" descr="RealWorldExampl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684213"/>
            <a:ext cx="3667125" cy="563562"/>
          </a:xfrm>
          <a:prstGeom prst="rect">
            <a:avLst/>
          </a:prstGeom>
          <a:noFill/>
        </p:spPr>
      </p:pic>
      <p:pic>
        <p:nvPicPr>
          <p:cNvPr id="8" name="Picture 11" descr="Example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0688" y="1371600"/>
            <a:ext cx="457200" cy="457200"/>
          </a:xfrm>
          <a:prstGeom prst="rect">
            <a:avLst/>
          </a:prstGeom>
          <a:noFill/>
        </p:spPr>
      </p:pic>
      <p:grpSp>
        <p:nvGrpSpPr>
          <p:cNvPr id="33" name="Group 32"/>
          <p:cNvGrpSpPr/>
          <p:nvPr/>
        </p:nvGrpSpPr>
        <p:grpSpPr>
          <a:xfrm>
            <a:off x="990600" y="1143000"/>
            <a:ext cx="2667000" cy="983397"/>
            <a:chOff x="990600" y="1143000"/>
            <a:chExt cx="2667000" cy="983397"/>
          </a:xfrm>
        </p:grpSpPr>
        <p:grpSp>
          <p:nvGrpSpPr>
            <p:cNvPr id="31" name="Group 30"/>
            <p:cNvGrpSpPr/>
            <p:nvPr/>
          </p:nvGrpSpPr>
          <p:grpSpPr>
            <a:xfrm>
              <a:off x="990600" y="1295400"/>
              <a:ext cx="2667000" cy="830997"/>
              <a:chOff x="990600" y="1295400"/>
              <a:chExt cx="2667000" cy="830997"/>
            </a:xfrm>
          </p:grpSpPr>
          <p:sp>
            <p:nvSpPr>
              <p:cNvPr id="9" name="TextBox 8"/>
              <p:cNvSpPr txBox="1"/>
              <p:nvPr/>
            </p:nvSpPr>
            <p:spPr>
              <a:xfrm>
                <a:off x="990600" y="1295400"/>
                <a:ext cx="105727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dirty="0" smtClean="0"/>
                  <a:t>10</a:t>
                </a:r>
                <a:endParaRPr lang="en-US" sz="2000" dirty="0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1600200" y="1295400"/>
                <a:ext cx="76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u="sng" dirty="0" smtClean="0"/>
                  <a:t>2</a:t>
                </a:r>
              </a:p>
              <a:p>
                <a:pPr algn="ctr"/>
                <a:r>
                  <a:rPr lang="en-US" sz="2400" dirty="0" smtClean="0"/>
                  <a:t>7</a:t>
                </a:r>
                <a:endParaRPr lang="en-US" sz="2400" dirty="0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2438400" y="1295400"/>
                <a:ext cx="105727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dirty="0" smtClean="0"/>
                  <a:t>5</a:t>
                </a:r>
                <a:endParaRPr lang="en-US" sz="2000" dirty="0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2895600" y="1295400"/>
                <a:ext cx="76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u="sng" dirty="0" smtClean="0"/>
                  <a:t>5</a:t>
                </a:r>
              </a:p>
              <a:p>
                <a:pPr algn="ctr"/>
                <a:r>
                  <a:rPr lang="en-US" sz="2400" dirty="0" smtClean="0"/>
                  <a:t>7</a:t>
                </a:r>
                <a:endParaRPr lang="en-US" sz="2400" dirty="0"/>
              </a:p>
            </p:txBody>
          </p:sp>
        </p:grpSp>
        <p:sp>
          <p:nvSpPr>
            <p:cNvPr id="13" name="TextBox 12"/>
            <p:cNvSpPr txBox="1"/>
            <p:nvPr/>
          </p:nvSpPr>
          <p:spPr>
            <a:xfrm>
              <a:off x="2143125" y="1143000"/>
              <a:ext cx="67627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dirty="0" smtClean="0"/>
                <a:t>-</a:t>
              </a:r>
              <a:endParaRPr lang="en-US" sz="40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4267200" y="1314272"/>
            <a:ext cx="48768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You should </a:t>
            </a:r>
            <a:r>
              <a:rPr lang="en-US" sz="2400" b="1" u="sng" dirty="0" smtClean="0"/>
              <a:t>ALWAYS</a:t>
            </a:r>
            <a:r>
              <a:rPr lang="en-US" sz="2400" dirty="0" smtClean="0"/>
              <a:t> rewrite a horizontally written fraction problem vertically 1</a:t>
            </a:r>
            <a:r>
              <a:rPr lang="en-US" sz="2400" baseline="30000" dirty="0" smtClean="0"/>
              <a:t>st</a:t>
            </a:r>
            <a:r>
              <a:rPr lang="en-US" sz="2400" dirty="0" smtClean="0"/>
              <a:t>!!!!!!</a:t>
            </a:r>
            <a:endParaRPr lang="en-US" sz="2400" dirty="0"/>
          </a:p>
        </p:txBody>
      </p:sp>
      <p:grpSp>
        <p:nvGrpSpPr>
          <p:cNvPr id="55" name="Group 54"/>
          <p:cNvGrpSpPr/>
          <p:nvPr/>
        </p:nvGrpSpPr>
        <p:grpSpPr>
          <a:xfrm>
            <a:off x="609600" y="3588603"/>
            <a:ext cx="2017712" cy="1745397"/>
            <a:chOff x="609600" y="3588603"/>
            <a:chExt cx="2017712" cy="174539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609600" y="5332412"/>
              <a:ext cx="2017712" cy="158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4" name="Group 53"/>
            <p:cNvGrpSpPr/>
            <p:nvPr/>
          </p:nvGrpSpPr>
          <p:grpSpPr>
            <a:xfrm>
              <a:off x="762000" y="3588603"/>
              <a:ext cx="1524000" cy="1669197"/>
              <a:chOff x="762000" y="2674203"/>
              <a:chExt cx="1524000" cy="1669197"/>
            </a:xfrm>
          </p:grpSpPr>
          <p:sp>
            <p:nvSpPr>
              <p:cNvPr id="15" name="TextBox 14"/>
              <p:cNvSpPr txBox="1"/>
              <p:nvPr/>
            </p:nvSpPr>
            <p:spPr>
              <a:xfrm>
                <a:off x="914400" y="2674203"/>
                <a:ext cx="105727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dirty="0" smtClean="0"/>
                  <a:t>10</a:t>
                </a:r>
                <a:endParaRPr lang="en-US" sz="2000" dirty="0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1524000" y="2674203"/>
                <a:ext cx="76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u="sng" dirty="0" smtClean="0"/>
                  <a:t>2</a:t>
                </a:r>
              </a:p>
              <a:p>
                <a:pPr algn="ctr"/>
                <a:r>
                  <a:rPr lang="en-US" sz="2400" dirty="0" smtClean="0"/>
                  <a:t>7</a:t>
                </a:r>
                <a:endParaRPr lang="en-US" sz="2400" dirty="0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1066800" y="3512403"/>
                <a:ext cx="105727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dirty="0" smtClean="0"/>
                  <a:t>5</a:t>
                </a:r>
                <a:endParaRPr lang="en-US" sz="2000" dirty="0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1524000" y="3512403"/>
                <a:ext cx="76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u="sng" dirty="0" smtClean="0"/>
                  <a:t>5</a:t>
                </a:r>
              </a:p>
              <a:p>
                <a:pPr algn="ctr"/>
                <a:r>
                  <a:rPr lang="en-US" sz="2400" dirty="0" smtClean="0"/>
                  <a:t>7</a:t>
                </a:r>
                <a:endParaRPr lang="en-US" sz="2400" dirty="0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762000" y="3420070"/>
                <a:ext cx="676275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5400" dirty="0" smtClean="0"/>
                  <a:t>-</a:t>
                </a:r>
                <a:endParaRPr lang="en-US" sz="4000" dirty="0"/>
              </a:p>
            </p:txBody>
          </p:sp>
        </p:grpSp>
      </p:grpSp>
      <p:sp>
        <p:nvSpPr>
          <p:cNvPr id="26" name="TextBox 25"/>
          <p:cNvSpPr txBox="1"/>
          <p:nvPr/>
        </p:nvSpPr>
        <p:spPr>
          <a:xfrm>
            <a:off x="4267200" y="2685872"/>
            <a:ext cx="487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Horizontal </a:t>
            </a:r>
            <a:endParaRPr lang="en-US" sz="2400" dirty="0"/>
          </a:p>
        </p:txBody>
      </p:sp>
      <p:sp>
        <p:nvSpPr>
          <p:cNvPr id="27" name="TextBox 26"/>
          <p:cNvSpPr txBox="1"/>
          <p:nvPr/>
        </p:nvSpPr>
        <p:spPr>
          <a:xfrm>
            <a:off x="4267200" y="3429000"/>
            <a:ext cx="487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Vertical</a:t>
            </a:r>
            <a:endParaRPr lang="en-US" sz="2400" dirty="0"/>
          </a:p>
        </p:txBody>
      </p:sp>
      <p:sp>
        <p:nvSpPr>
          <p:cNvPr id="28" name="TextBox 27"/>
          <p:cNvSpPr txBox="1"/>
          <p:nvPr/>
        </p:nvSpPr>
        <p:spPr>
          <a:xfrm>
            <a:off x="5638800" y="2609671"/>
            <a:ext cx="381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ym typeface="Wingdings"/>
              </a:rPr>
              <a:t></a:t>
            </a:r>
            <a:endParaRPr lang="en-US" sz="3600" dirty="0"/>
          </a:p>
        </p:txBody>
      </p:sp>
      <p:sp>
        <p:nvSpPr>
          <p:cNvPr id="30" name="TextBox 29"/>
          <p:cNvSpPr txBox="1"/>
          <p:nvPr/>
        </p:nvSpPr>
        <p:spPr>
          <a:xfrm>
            <a:off x="5562600" y="3288268"/>
            <a:ext cx="381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ym typeface="Wingdings"/>
              </a:rPr>
              <a:t></a:t>
            </a:r>
            <a:endParaRPr lang="en-US" sz="4400" dirty="0"/>
          </a:p>
        </p:txBody>
      </p:sp>
      <p:cxnSp>
        <p:nvCxnSpPr>
          <p:cNvPr id="42" name="Straight Arrow Connector 41"/>
          <p:cNvCxnSpPr>
            <a:stCxn id="26" idx="1"/>
          </p:cNvCxnSpPr>
          <p:nvPr/>
        </p:nvCxnSpPr>
        <p:spPr>
          <a:xfrm rot="10800000">
            <a:off x="2895600" y="2066331"/>
            <a:ext cx="1371600" cy="85037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stCxn id="27" idx="1"/>
          </p:cNvCxnSpPr>
          <p:nvPr/>
        </p:nvCxnSpPr>
        <p:spPr>
          <a:xfrm rot="10800000" flipV="1">
            <a:off x="2143126" y="3659833"/>
            <a:ext cx="2124075" cy="3832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4267200" y="4186535"/>
            <a:ext cx="4876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Notice that the divisors are like. Great, but the top fraction has a smaller dividend than the one on the bottom fraction. OOPS!!!</a:t>
            </a:r>
            <a:endParaRPr lang="en-US" sz="2400" dirty="0"/>
          </a:p>
        </p:txBody>
      </p:sp>
      <p:grpSp>
        <p:nvGrpSpPr>
          <p:cNvPr id="32" name="Group 31"/>
          <p:cNvGrpSpPr/>
          <p:nvPr/>
        </p:nvGrpSpPr>
        <p:grpSpPr>
          <a:xfrm>
            <a:off x="2047875" y="3831111"/>
            <a:ext cx="2219327" cy="1350489"/>
            <a:chOff x="2047875" y="3831111"/>
            <a:chExt cx="2219327" cy="1350489"/>
          </a:xfrm>
        </p:grpSpPr>
        <p:cxnSp>
          <p:nvCxnSpPr>
            <p:cNvPr id="50" name="Straight Arrow Connector 49"/>
            <p:cNvCxnSpPr/>
            <p:nvPr/>
          </p:nvCxnSpPr>
          <p:spPr>
            <a:xfrm rot="10800000">
              <a:off x="2047878" y="3831111"/>
              <a:ext cx="2219322" cy="595693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/>
            <p:nvPr/>
          </p:nvCxnSpPr>
          <p:spPr>
            <a:xfrm rot="10800000">
              <a:off x="2047875" y="4648200"/>
              <a:ext cx="2219327" cy="5334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TextBox 58"/>
          <p:cNvSpPr txBox="1"/>
          <p:nvPr/>
        </p:nvSpPr>
        <p:spPr>
          <a:xfrm>
            <a:off x="2819400" y="6019800"/>
            <a:ext cx="396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Britannic Bold"/>
                <a:cs typeface="Britannic Bold"/>
              </a:rPr>
              <a:t>Next Slide Please</a:t>
            </a:r>
            <a:endParaRPr lang="en-US" sz="3600" dirty="0">
              <a:latin typeface="Britannic Bold"/>
              <a:cs typeface="Britannic Bold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104900" y="0"/>
            <a:ext cx="8039100" cy="461665"/>
          </a:xfrm>
          <a:prstGeom prst="rect">
            <a:avLst/>
          </a:prstGeom>
          <a:solidFill>
            <a:srgbClr val="FFE605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Combine Like Fractions</a:t>
            </a:r>
            <a:endParaRPr lang="en-US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6" grpId="0"/>
      <p:bldP spid="27" grpId="0"/>
      <p:bldP spid="28" grpId="0"/>
      <p:bldP spid="30" grpId="0"/>
      <p:bldP spid="4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icture 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" y="0"/>
            <a:ext cx="91186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8600" y="228600"/>
            <a:ext cx="3352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Once again it’s time for the adventures of the number  </a:t>
            </a:r>
            <a:r>
              <a:rPr lang="en-US" sz="2800" b="1" dirty="0" smtClean="0"/>
              <a:t>1.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1" descr="LH_2-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sp>
        <p:nvSpPr>
          <p:cNvPr id="6" name="Text Box 12"/>
          <p:cNvSpPr txBox="1">
            <a:spLocks noChangeArrowheads="1"/>
          </p:cNvSpPr>
          <p:nvPr/>
        </p:nvSpPr>
        <p:spPr bwMode="auto">
          <a:xfrm>
            <a:off x="4038600" y="715963"/>
            <a:ext cx="46672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l">
              <a:spcBef>
                <a:spcPct val="20000"/>
              </a:spcBef>
            </a:pPr>
            <a:r>
              <a:rPr lang="en-US" b="1" dirty="0"/>
              <a:t>Subtract Mixed </a:t>
            </a:r>
            <a:r>
              <a:rPr lang="en-US" b="1" dirty="0" smtClean="0"/>
              <a:t>Numbers with Borrowing</a:t>
            </a:r>
            <a:endParaRPr lang="en-US" b="1" dirty="0"/>
          </a:p>
        </p:txBody>
      </p:sp>
      <p:pic>
        <p:nvPicPr>
          <p:cNvPr id="7" name="Picture 13" descr="RealWorldExampl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684213"/>
            <a:ext cx="3667125" cy="563562"/>
          </a:xfrm>
          <a:prstGeom prst="rect">
            <a:avLst/>
          </a:prstGeom>
          <a:noFill/>
        </p:spPr>
      </p:pic>
      <p:pic>
        <p:nvPicPr>
          <p:cNvPr id="8" name="Picture 11" descr="Example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0688" y="1371600"/>
            <a:ext cx="457200" cy="457200"/>
          </a:xfrm>
          <a:prstGeom prst="rect">
            <a:avLst/>
          </a:prstGeom>
          <a:noFill/>
        </p:spPr>
      </p:pic>
      <p:grpSp>
        <p:nvGrpSpPr>
          <p:cNvPr id="2" name="Group 54"/>
          <p:cNvGrpSpPr/>
          <p:nvPr/>
        </p:nvGrpSpPr>
        <p:grpSpPr>
          <a:xfrm>
            <a:off x="609600" y="1219200"/>
            <a:ext cx="2017712" cy="1745397"/>
            <a:chOff x="609600" y="3588603"/>
            <a:chExt cx="2017712" cy="174539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609600" y="5332412"/>
              <a:ext cx="2017712" cy="158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Group 53"/>
            <p:cNvGrpSpPr/>
            <p:nvPr/>
          </p:nvGrpSpPr>
          <p:grpSpPr>
            <a:xfrm>
              <a:off x="762000" y="3588603"/>
              <a:ext cx="1524000" cy="1669197"/>
              <a:chOff x="762000" y="2674203"/>
              <a:chExt cx="1524000" cy="1669197"/>
            </a:xfrm>
          </p:grpSpPr>
          <p:sp>
            <p:nvSpPr>
              <p:cNvPr id="15" name="TextBox 14"/>
              <p:cNvSpPr txBox="1"/>
              <p:nvPr/>
            </p:nvSpPr>
            <p:spPr>
              <a:xfrm>
                <a:off x="914400" y="2674203"/>
                <a:ext cx="105727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dirty="0" smtClean="0"/>
                  <a:t>10</a:t>
                </a:r>
                <a:endParaRPr lang="en-US" sz="2000" dirty="0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1524000" y="2674203"/>
                <a:ext cx="76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u="sng" dirty="0" smtClean="0"/>
                  <a:t>2</a:t>
                </a:r>
              </a:p>
              <a:p>
                <a:pPr algn="ctr"/>
                <a:r>
                  <a:rPr lang="en-US" sz="2400" dirty="0" smtClean="0"/>
                  <a:t>7</a:t>
                </a:r>
                <a:endParaRPr lang="en-US" sz="2400" dirty="0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1066800" y="3512403"/>
                <a:ext cx="105727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dirty="0" smtClean="0"/>
                  <a:t>5</a:t>
                </a:r>
                <a:endParaRPr lang="en-US" sz="2000" dirty="0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1524000" y="3512403"/>
                <a:ext cx="76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u="sng" dirty="0" smtClean="0"/>
                  <a:t>5</a:t>
                </a:r>
              </a:p>
              <a:p>
                <a:pPr algn="ctr"/>
                <a:r>
                  <a:rPr lang="en-US" sz="2400" dirty="0" smtClean="0"/>
                  <a:t>7</a:t>
                </a:r>
                <a:endParaRPr lang="en-US" sz="2400" dirty="0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762000" y="3420070"/>
                <a:ext cx="676275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5400" dirty="0" smtClean="0"/>
                  <a:t>-</a:t>
                </a:r>
                <a:endParaRPr lang="en-US" sz="4000" dirty="0"/>
              </a:p>
            </p:txBody>
          </p:sp>
        </p:grpSp>
      </p:grpSp>
      <p:sp>
        <p:nvSpPr>
          <p:cNvPr id="59" name="TextBox 58"/>
          <p:cNvSpPr txBox="1"/>
          <p:nvPr/>
        </p:nvSpPr>
        <p:spPr>
          <a:xfrm>
            <a:off x="2819400" y="6287869"/>
            <a:ext cx="396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Britannic Bold"/>
                <a:cs typeface="Britannic Bold"/>
              </a:rPr>
              <a:t>Next Slide Please</a:t>
            </a:r>
            <a:endParaRPr lang="en-US" sz="3600" dirty="0">
              <a:latin typeface="Britannic Bold"/>
              <a:cs typeface="Britannic Bold"/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1971676" y="1219200"/>
            <a:ext cx="7172324" cy="1569660"/>
            <a:chOff x="1971676" y="1219200"/>
            <a:chExt cx="7172324" cy="1569660"/>
          </a:xfrm>
        </p:grpSpPr>
        <p:sp>
          <p:nvSpPr>
            <p:cNvPr id="46" name="TextBox 45"/>
            <p:cNvSpPr txBox="1"/>
            <p:nvPr/>
          </p:nvSpPr>
          <p:spPr>
            <a:xfrm>
              <a:off x="4267200" y="1219200"/>
              <a:ext cx="48768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The dividend 2 needed to borrow some value. Otherwise, he would lose for he was less than 5. But, who does he borrow from?</a:t>
              </a:r>
              <a:endParaRPr lang="en-US" sz="2400" dirty="0"/>
            </a:p>
          </p:txBody>
        </p:sp>
        <p:cxnSp>
          <p:nvCxnSpPr>
            <p:cNvPr id="32" name="Straight Arrow Connector 31"/>
            <p:cNvCxnSpPr/>
            <p:nvPr/>
          </p:nvCxnSpPr>
          <p:spPr>
            <a:xfrm rot="10800000">
              <a:off x="1971676" y="1524000"/>
              <a:ext cx="2295525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Box 32"/>
          <p:cNvSpPr txBox="1"/>
          <p:nvPr/>
        </p:nvSpPr>
        <p:spPr>
          <a:xfrm>
            <a:off x="4267200" y="3024425"/>
            <a:ext cx="106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 know. </a:t>
            </a:r>
            <a:endParaRPr lang="en-US" sz="2400" dirty="0"/>
          </a:p>
        </p:txBody>
      </p:sp>
      <p:sp>
        <p:nvSpPr>
          <p:cNvPr id="34" name="Rectangle 33"/>
          <p:cNvSpPr/>
          <p:nvPr/>
        </p:nvSpPr>
        <p:spPr>
          <a:xfrm>
            <a:off x="5538025" y="3056184"/>
            <a:ext cx="124377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Arial Rounded MT Bold"/>
                <a:cs typeface="Arial Rounded MT Bold"/>
              </a:rPr>
              <a:t>Pick me!</a:t>
            </a:r>
            <a:endParaRPr lang="en-US" sz="2000" dirty="0">
              <a:latin typeface="Arial Rounded MT Bold"/>
              <a:cs typeface="Arial Rounded MT Bold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705600" y="3074205"/>
            <a:ext cx="124377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Arial Rounded MT Bold"/>
                <a:cs typeface="Arial Rounded MT Bold"/>
              </a:rPr>
              <a:t>Pick me!</a:t>
            </a:r>
            <a:endParaRPr lang="en-US" sz="2000" dirty="0">
              <a:latin typeface="Arial Rounded MT Bold"/>
              <a:cs typeface="Arial Rounded MT Bold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6157644" y="3429000"/>
            <a:ext cx="12337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Arial Rounded MT Bold"/>
                <a:cs typeface="Arial Rounded MT Bold"/>
              </a:rPr>
              <a:t>Says 10!</a:t>
            </a:r>
            <a:endParaRPr lang="en-US" sz="2000" dirty="0">
              <a:latin typeface="Arial Rounded MT Bold"/>
              <a:cs typeface="Arial Rounded MT Bold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267200" y="4297740"/>
            <a:ext cx="4876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So 2 borrows from 10. But how much does he borrow? Being economical, he only wants what he needs &amp; can afford to pay back.</a:t>
            </a:r>
            <a:endParaRPr lang="en-US" sz="2400" dirty="0"/>
          </a:p>
        </p:txBody>
      </p:sp>
      <p:grpSp>
        <p:nvGrpSpPr>
          <p:cNvPr id="51" name="Group 50"/>
          <p:cNvGrpSpPr/>
          <p:nvPr/>
        </p:nvGrpSpPr>
        <p:grpSpPr>
          <a:xfrm>
            <a:off x="420688" y="3905072"/>
            <a:ext cx="3160712" cy="1569660"/>
            <a:chOff x="420688" y="3905072"/>
            <a:chExt cx="3160712" cy="1569660"/>
          </a:xfrm>
        </p:grpSpPr>
        <p:sp>
          <p:nvSpPr>
            <p:cNvPr id="48" name="Cloud Callout 47"/>
            <p:cNvSpPr/>
            <p:nvPr/>
          </p:nvSpPr>
          <p:spPr>
            <a:xfrm>
              <a:off x="420688" y="3905072"/>
              <a:ext cx="3160712" cy="1569660"/>
            </a:xfrm>
            <a:prstGeom prst="cloudCallout">
              <a:avLst>
                <a:gd name="adj1" fmla="val 67125"/>
                <a:gd name="adj2" fmla="val 12203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914400" y="4191000"/>
              <a:ext cx="22098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10 - ? = What 2 needs.</a:t>
              </a:r>
              <a:endParaRPr lang="en-US" sz="2400" dirty="0"/>
            </a:p>
          </p:txBody>
        </p:sp>
      </p:grpSp>
      <p:sp>
        <p:nvSpPr>
          <p:cNvPr id="26" name="Rectangle 25"/>
          <p:cNvSpPr/>
          <p:nvPr/>
        </p:nvSpPr>
        <p:spPr>
          <a:xfrm>
            <a:off x="7924800" y="3074205"/>
            <a:ext cx="124377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Arial Rounded MT Bold"/>
                <a:cs typeface="Arial Rounded MT Bold"/>
              </a:rPr>
              <a:t>Pick me!</a:t>
            </a:r>
            <a:endParaRPr lang="en-US" sz="2000" dirty="0">
              <a:latin typeface="Arial Rounded MT Bold"/>
              <a:cs typeface="Arial Rounded MT Bold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104900" y="0"/>
            <a:ext cx="8039100" cy="461665"/>
          </a:xfrm>
          <a:prstGeom prst="rect">
            <a:avLst/>
          </a:prstGeom>
          <a:solidFill>
            <a:srgbClr val="FFE605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Combine Like Fractions</a:t>
            </a:r>
            <a:endParaRPr lang="en-US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33" grpId="0"/>
      <p:bldP spid="34" grpId="1"/>
      <p:bldP spid="35" grpId="0"/>
      <p:bldP spid="36" grpId="0"/>
      <p:bldP spid="45" grpId="0"/>
      <p:bldP spid="2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1" descr="LH_2-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sp>
        <p:nvSpPr>
          <p:cNvPr id="6" name="Text Box 12"/>
          <p:cNvSpPr txBox="1">
            <a:spLocks noChangeArrowheads="1"/>
          </p:cNvSpPr>
          <p:nvPr/>
        </p:nvSpPr>
        <p:spPr bwMode="auto">
          <a:xfrm>
            <a:off x="4038600" y="715963"/>
            <a:ext cx="46672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l">
              <a:spcBef>
                <a:spcPct val="20000"/>
              </a:spcBef>
            </a:pPr>
            <a:r>
              <a:rPr lang="en-US" b="1" dirty="0" smtClean="0"/>
              <a:t>Combine Mixed Numbers with Borrowing</a:t>
            </a:r>
            <a:endParaRPr lang="en-US" b="1" dirty="0"/>
          </a:p>
        </p:txBody>
      </p:sp>
      <p:pic>
        <p:nvPicPr>
          <p:cNvPr id="7" name="Picture 13" descr="RealWorldExampl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684213"/>
            <a:ext cx="3667125" cy="563562"/>
          </a:xfrm>
          <a:prstGeom prst="rect">
            <a:avLst/>
          </a:prstGeom>
          <a:noFill/>
        </p:spPr>
      </p:pic>
      <p:pic>
        <p:nvPicPr>
          <p:cNvPr id="8" name="Picture 11" descr="Example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1422400"/>
            <a:ext cx="457200" cy="457200"/>
          </a:xfrm>
          <a:prstGeom prst="rect">
            <a:avLst/>
          </a:prstGeom>
          <a:noFill/>
        </p:spPr>
      </p:pic>
      <p:sp>
        <p:nvSpPr>
          <p:cNvPr id="59" name="TextBox 58"/>
          <p:cNvSpPr txBox="1"/>
          <p:nvPr/>
        </p:nvSpPr>
        <p:spPr>
          <a:xfrm>
            <a:off x="5715000" y="6334780"/>
            <a:ext cx="396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Britannic Bold"/>
                <a:cs typeface="Britannic Bold"/>
              </a:rPr>
              <a:t>Next Slide Please</a:t>
            </a:r>
            <a:endParaRPr lang="en-US" sz="2800" dirty="0">
              <a:latin typeface="Britannic Bold"/>
              <a:cs typeface="Britannic Bold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267200" y="2533472"/>
            <a:ext cx="4876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Because 2 borrowed 1 from a whole number, he actually borrowed 7/7 which is another name for 1. He added the 7/7 to his 2/7 and became 9/7. Now he was 9 </a:t>
            </a:r>
            <a:r>
              <a:rPr lang="en-US" dirty="0" smtClean="0"/>
              <a:t>9/7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29" name="TextBox 28"/>
          <p:cNvSpPr txBox="1"/>
          <p:nvPr/>
        </p:nvSpPr>
        <p:spPr>
          <a:xfrm>
            <a:off x="4267200" y="4648200"/>
            <a:ext cx="5105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He was ready to take on 5 and</a:t>
            </a:r>
          </a:p>
          <a:p>
            <a:r>
              <a:rPr lang="en-US" sz="2400" dirty="0" smtClean="0"/>
              <a:t>his enemy 5/7.</a:t>
            </a:r>
            <a:endParaRPr lang="en-US" sz="2400" dirty="0"/>
          </a:p>
        </p:txBody>
      </p:sp>
      <p:sp>
        <p:nvSpPr>
          <p:cNvPr id="46" name="TextBox 45"/>
          <p:cNvSpPr txBox="1"/>
          <p:nvPr/>
        </p:nvSpPr>
        <p:spPr>
          <a:xfrm>
            <a:off x="4267200" y="1219200"/>
            <a:ext cx="48768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So 2/7 borrows 1 from 10. Ten now becomes nine. So what does 2/7 become? Hmmm, I wonder.</a:t>
            </a:r>
            <a:endParaRPr lang="en-US" sz="2400" dirty="0"/>
          </a:p>
        </p:txBody>
      </p:sp>
      <p:sp>
        <p:nvSpPr>
          <p:cNvPr id="31" name="TextBox 30"/>
          <p:cNvSpPr txBox="1"/>
          <p:nvPr/>
        </p:nvSpPr>
        <p:spPr>
          <a:xfrm>
            <a:off x="1104900" y="0"/>
            <a:ext cx="8039100" cy="461665"/>
          </a:xfrm>
          <a:prstGeom prst="rect">
            <a:avLst/>
          </a:prstGeom>
          <a:solidFill>
            <a:srgbClr val="FFE605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Combine Like Fractions</a:t>
            </a:r>
            <a:endParaRPr lang="en-US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44" name="Group 43"/>
          <p:cNvGrpSpPr/>
          <p:nvPr/>
        </p:nvGrpSpPr>
        <p:grpSpPr>
          <a:xfrm>
            <a:off x="228600" y="2598003"/>
            <a:ext cx="3733800" cy="1745397"/>
            <a:chOff x="228600" y="1219200"/>
            <a:chExt cx="3733800" cy="1745397"/>
          </a:xfrm>
        </p:grpSpPr>
        <p:grpSp>
          <p:nvGrpSpPr>
            <p:cNvPr id="37" name="Group 36"/>
            <p:cNvGrpSpPr/>
            <p:nvPr/>
          </p:nvGrpSpPr>
          <p:grpSpPr>
            <a:xfrm>
              <a:off x="609600" y="1226403"/>
              <a:ext cx="1981200" cy="830997"/>
              <a:chOff x="920496" y="-467380"/>
              <a:chExt cx="1267968" cy="830997"/>
            </a:xfrm>
          </p:grpSpPr>
          <p:sp>
            <p:nvSpPr>
              <p:cNvPr id="15" name="TextBox 14"/>
              <p:cNvSpPr txBox="1"/>
              <p:nvPr/>
            </p:nvSpPr>
            <p:spPr>
              <a:xfrm>
                <a:off x="920496" y="-420469"/>
                <a:ext cx="126796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0" dirty="0" smtClean="0"/>
                  <a:t>10 </a:t>
                </a:r>
                <a:r>
                  <a:rPr lang="en-US" sz="2000" dirty="0" smtClean="0"/>
                  <a:t>=</a:t>
                </a:r>
                <a:r>
                  <a:rPr lang="en-US" sz="4000" dirty="0" smtClean="0"/>
                  <a:t> 9   </a:t>
                </a:r>
                <a:r>
                  <a:rPr lang="en-US" sz="2000" dirty="0" smtClean="0"/>
                  <a:t>+</a:t>
                </a:r>
                <a:endParaRPr lang="en-US" sz="2000" dirty="0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1408176" y="-467380"/>
                <a:ext cx="76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u="sng" dirty="0" smtClean="0"/>
                  <a:t>2</a:t>
                </a:r>
              </a:p>
              <a:p>
                <a:pPr algn="ctr"/>
                <a:r>
                  <a:rPr lang="en-US" sz="2400" dirty="0" smtClean="0"/>
                  <a:t>7</a:t>
                </a:r>
                <a:endParaRPr lang="en-US" sz="2400" dirty="0"/>
              </a:p>
            </p:txBody>
          </p:sp>
        </p:grpSp>
        <p:grpSp>
          <p:nvGrpSpPr>
            <p:cNvPr id="35" name="Group 34"/>
            <p:cNvGrpSpPr/>
            <p:nvPr/>
          </p:nvGrpSpPr>
          <p:grpSpPr>
            <a:xfrm>
              <a:off x="2743200" y="1219200"/>
              <a:ext cx="1219200" cy="838200"/>
              <a:chOff x="2057400" y="1219200"/>
              <a:chExt cx="1219200" cy="838200"/>
            </a:xfrm>
          </p:grpSpPr>
          <p:sp>
            <p:nvSpPr>
              <p:cNvPr id="26" name="TextBox 25"/>
              <p:cNvSpPr txBox="1"/>
              <p:nvPr/>
            </p:nvSpPr>
            <p:spPr>
              <a:xfrm>
                <a:off x="2057400" y="1349514"/>
                <a:ext cx="105727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dirty="0" smtClean="0"/>
                  <a:t>9</a:t>
                </a:r>
                <a:endParaRPr lang="en-US" sz="2000" dirty="0"/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2514600" y="1219200"/>
                <a:ext cx="76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u="sng" dirty="0" smtClean="0"/>
                  <a:t>9</a:t>
                </a:r>
              </a:p>
              <a:p>
                <a:pPr algn="ctr"/>
                <a:r>
                  <a:rPr lang="en-US" sz="2400" dirty="0" smtClean="0"/>
                  <a:t>7</a:t>
                </a:r>
                <a:endParaRPr lang="en-US" sz="2400" dirty="0"/>
              </a:p>
            </p:txBody>
          </p:sp>
        </p:grpSp>
        <p:sp>
          <p:nvSpPr>
            <p:cNvPr id="28" name="TextBox 27"/>
            <p:cNvSpPr txBox="1"/>
            <p:nvPr/>
          </p:nvSpPr>
          <p:spPr>
            <a:xfrm>
              <a:off x="2667000" y="1443335"/>
              <a:ext cx="381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=</a:t>
              </a:r>
              <a:endParaRPr lang="en-US" sz="2400" dirty="0"/>
            </a:p>
          </p:txBody>
        </p:sp>
        <p:grpSp>
          <p:nvGrpSpPr>
            <p:cNvPr id="34" name="Group 33"/>
            <p:cNvGrpSpPr/>
            <p:nvPr/>
          </p:nvGrpSpPr>
          <p:grpSpPr>
            <a:xfrm>
              <a:off x="228600" y="1965067"/>
              <a:ext cx="3352800" cy="999530"/>
              <a:chOff x="228600" y="1965067"/>
              <a:chExt cx="3352800" cy="999530"/>
            </a:xfrm>
          </p:grpSpPr>
          <p:sp>
            <p:nvSpPr>
              <p:cNvPr id="24" name="TextBox 23"/>
              <p:cNvSpPr txBox="1"/>
              <p:nvPr/>
            </p:nvSpPr>
            <p:spPr>
              <a:xfrm>
                <a:off x="228600" y="1965067"/>
                <a:ext cx="676275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5400" dirty="0" smtClean="0"/>
                  <a:t>-</a:t>
                </a:r>
                <a:endParaRPr lang="en-US" sz="4000" dirty="0"/>
              </a:p>
            </p:txBody>
          </p:sp>
          <p:grpSp>
            <p:nvGrpSpPr>
              <p:cNvPr id="25" name="Group 24"/>
              <p:cNvGrpSpPr/>
              <p:nvPr/>
            </p:nvGrpSpPr>
            <p:grpSpPr>
              <a:xfrm>
                <a:off x="381000" y="2057400"/>
                <a:ext cx="3200400" cy="907197"/>
                <a:chOff x="381000" y="2057400"/>
                <a:chExt cx="3200400" cy="907197"/>
              </a:xfrm>
            </p:grpSpPr>
            <p:cxnSp>
              <p:nvCxnSpPr>
                <p:cNvPr id="20" name="Straight Connector 19"/>
                <p:cNvCxnSpPr/>
                <p:nvPr/>
              </p:nvCxnSpPr>
              <p:spPr>
                <a:xfrm>
                  <a:off x="609600" y="2963009"/>
                  <a:ext cx="2971800" cy="1588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3" name="Group 22"/>
                <p:cNvGrpSpPr/>
                <p:nvPr/>
              </p:nvGrpSpPr>
              <p:grpSpPr>
                <a:xfrm>
                  <a:off x="381000" y="2057400"/>
                  <a:ext cx="1219200" cy="830997"/>
                  <a:chOff x="381000" y="2057400"/>
                  <a:chExt cx="1219200" cy="830997"/>
                </a:xfrm>
              </p:grpSpPr>
              <p:sp>
                <p:nvSpPr>
                  <p:cNvPr id="17" name="TextBox 16"/>
                  <p:cNvSpPr txBox="1"/>
                  <p:nvPr/>
                </p:nvSpPr>
                <p:spPr>
                  <a:xfrm>
                    <a:off x="381000" y="2057400"/>
                    <a:ext cx="1057275" cy="70788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4000" dirty="0" smtClean="0"/>
                      <a:t>5</a:t>
                    </a:r>
                    <a:endParaRPr lang="en-US" sz="2000" dirty="0"/>
                  </a:p>
                </p:txBody>
              </p:sp>
              <p:sp>
                <p:nvSpPr>
                  <p:cNvPr id="18" name="TextBox 17"/>
                  <p:cNvSpPr txBox="1"/>
                  <p:nvPr/>
                </p:nvSpPr>
                <p:spPr>
                  <a:xfrm>
                    <a:off x="762000" y="2057400"/>
                    <a:ext cx="762000" cy="83099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2400" u="sng" dirty="0" smtClean="0"/>
                      <a:t>5</a:t>
                    </a:r>
                  </a:p>
                  <a:p>
                    <a:pPr algn="ctr"/>
                    <a:r>
                      <a:rPr lang="en-US" sz="2400" dirty="0" smtClean="0"/>
                      <a:t>7</a:t>
                    </a:r>
                    <a:endParaRPr lang="en-US" sz="2400" dirty="0"/>
                  </a:p>
                </p:txBody>
              </p:sp>
              <p:sp>
                <p:nvSpPr>
                  <p:cNvPr id="30" name="TextBox 29"/>
                  <p:cNvSpPr txBox="1"/>
                  <p:nvPr/>
                </p:nvSpPr>
                <p:spPr>
                  <a:xfrm>
                    <a:off x="1219200" y="2209800"/>
                    <a:ext cx="381000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400" dirty="0" smtClean="0"/>
                      <a:t>=</a:t>
                    </a:r>
                    <a:endParaRPr lang="en-US" sz="2400" dirty="0"/>
                  </a:p>
                </p:txBody>
              </p:sp>
            </p:grpSp>
          </p:grpSp>
        </p:grpSp>
        <p:sp>
          <p:nvSpPr>
            <p:cNvPr id="32" name="TextBox 31"/>
            <p:cNvSpPr txBox="1"/>
            <p:nvPr/>
          </p:nvSpPr>
          <p:spPr>
            <a:xfrm>
              <a:off x="1905000" y="1219201"/>
              <a:ext cx="119062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u="sng" dirty="0" smtClean="0"/>
                <a:t>7</a:t>
              </a:r>
            </a:p>
            <a:p>
              <a:pPr algn="ctr"/>
              <a:r>
                <a:rPr lang="en-US" sz="2400" dirty="0" smtClean="0"/>
                <a:t>7</a:t>
              </a:r>
              <a:endParaRPr lang="en-US" sz="2400" dirty="0"/>
            </a:p>
          </p:txBody>
        </p:sp>
        <p:cxnSp>
          <p:nvCxnSpPr>
            <p:cNvPr id="38" name="Straight Connector 37"/>
            <p:cNvCxnSpPr/>
            <p:nvPr/>
          </p:nvCxnSpPr>
          <p:spPr>
            <a:xfrm>
              <a:off x="609600" y="1385710"/>
              <a:ext cx="603956" cy="51929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/>
            <p:cNvSpPr txBox="1"/>
            <p:nvPr/>
          </p:nvSpPr>
          <p:spPr>
            <a:xfrm>
              <a:off x="2590800" y="1981200"/>
              <a:ext cx="67627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dirty="0" smtClean="0"/>
                <a:t>-</a:t>
              </a:r>
              <a:endParaRPr lang="en-US" sz="4000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743200" y="2073533"/>
              <a:ext cx="105727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 smtClean="0"/>
                <a:t>5</a:t>
              </a:r>
              <a:endParaRPr lang="en-US" sz="2000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200400" y="2073533"/>
              <a:ext cx="7620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u="sng" dirty="0" smtClean="0"/>
                <a:t>5</a:t>
              </a:r>
            </a:p>
            <a:p>
              <a:pPr algn="ctr"/>
              <a:r>
                <a:rPr lang="en-US" sz="2400" dirty="0" smtClean="0"/>
                <a:t>7</a:t>
              </a:r>
              <a:endParaRPr lang="en-US" sz="2400" dirty="0"/>
            </a:p>
          </p:txBody>
        </p:sp>
      </p:grpSp>
      <p:sp>
        <p:nvSpPr>
          <p:cNvPr id="47" name="Freeform 46"/>
          <p:cNvSpPr/>
          <p:nvPr/>
        </p:nvSpPr>
        <p:spPr>
          <a:xfrm>
            <a:off x="1060686" y="1817982"/>
            <a:ext cx="3144425" cy="1004240"/>
          </a:xfrm>
          <a:custGeom>
            <a:avLst/>
            <a:gdLst>
              <a:gd name="connsiteX0" fmla="*/ 3144425 w 3144425"/>
              <a:gd name="connsiteY0" fmla="*/ 58796 h 1004240"/>
              <a:gd name="connsiteX1" fmla="*/ 435092 w 3144425"/>
              <a:gd name="connsiteY1" fmla="*/ 157574 h 1004240"/>
              <a:gd name="connsiteX2" fmla="*/ 533870 w 3144425"/>
              <a:gd name="connsiteY2" fmla="*/ 1004240 h 1004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44425" h="1004240">
                <a:moveTo>
                  <a:pt x="3144425" y="58796"/>
                </a:moveTo>
                <a:cubicBezTo>
                  <a:pt x="2007304" y="29398"/>
                  <a:pt x="870184" y="0"/>
                  <a:pt x="435092" y="157574"/>
                </a:cubicBezTo>
                <a:cubicBezTo>
                  <a:pt x="0" y="315148"/>
                  <a:pt x="533870" y="1004240"/>
                  <a:pt x="533870" y="1004240"/>
                </a:cubicBezTo>
              </a:path>
            </a:pathLst>
          </a:custGeom>
          <a:ln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Arrow Connector 48"/>
          <p:cNvCxnSpPr>
            <a:endCxn id="26" idx="3"/>
          </p:cNvCxnSpPr>
          <p:nvPr/>
        </p:nvCxnSpPr>
        <p:spPr>
          <a:xfrm rot="16200000" flipV="1">
            <a:off x="3441368" y="3441367"/>
            <a:ext cx="1184940" cy="4667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Freeform 49"/>
          <p:cNvSpPr/>
          <p:nvPr/>
        </p:nvSpPr>
        <p:spPr>
          <a:xfrm>
            <a:off x="1940278" y="4176889"/>
            <a:ext cx="2250722" cy="1004241"/>
          </a:xfrm>
          <a:custGeom>
            <a:avLst/>
            <a:gdLst>
              <a:gd name="connsiteX0" fmla="*/ 2250722 w 2250722"/>
              <a:gd name="connsiteY0" fmla="*/ 945444 h 1004241"/>
              <a:gd name="connsiteX1" fmla="*/ 190500 w 2250722"/>
              <a:gd name="connsiteY1" fmla="*/ 846667 h 1004241"/>
              <a:gd name="connsiteX2" fmla="*/ 1107722 w 2250722"/>
              <a:gd name="connsiteY2" fmla="*/ 0 h 1004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50722" h="1004241">
                <a:moveTo>
                  <a:pt x="2250722" y="945444"/>
                </a:moveTo>
                <a:cubicBezTo>
                  <a:pt x="1315861" y="974842"/>
                  <a:pt x="381000" y="1004241"/>
                  <a:pt x="190500" y="846667"/>
                </a:cubicBezTo>
                <a:cubicBezTo>
                  <a:pt x="0" y="689093"/>
                  <a:pt x="553861" y="344546"/>
                  <a:pt x="1107722" y="0"/>
                </a:cubicBezTo>
              </a:path>
            </a:pathLst>
          </a:custGeom>
          <a:ln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 50"/>
          <p:cNvSpPr/>
          <p:nvPr/>
        </p:nvSpPr>
        <p:spPr>
          <a:xfrm>
            <a:off x="2457685" y="2370667"/>
            <a:ext cx="4428537" cy="254000"/>
          </a:xfrm>
          <a:custGeom>
            <a:avLst/>
            <a:gdLst>
              <a:gd name="connsiteX0" fmla="*/ 4428537 w 4428537"/>
              <a:gd name="connsiteY0" fmla="*/ 254000 h 254000"/>
              <a:gd name="connsiteX1" fmla="*/ 731426 w 4428537"/>
              <a:gd name="connsiteY1" fmla="*/ 0 h 254000"/>
              <a:gd name="connsiteX2" fmla="*/ 39982 w 4428537"/>
              <a:gd name="connsiteY2" fmla="*/ 254000 h 25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28537" h="254000">
                <a:moveTo>
                  <a:pt x="4428537" y="254000"/>
                </a:moveTo>
                <a:cubicBezTo>
                  <a:pt x="2945694" y="127000"/>
                  <a:pt x="1462852" y="0"/>
                  <a:pt x="731426" y="0"/>
                </a:cubicBezTo>
                <a:cubicBezTo>
                  <a:pt x="0" y="0"/>
                  <a:pt x="19991" y="127000"/>
                  <a:pt x="39982" y="254000"/>
                </a:cubicBezTo>
              </a:path>
            </a:pathLst>
          </a:custGeom>
          <a:ln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29" grpId="0"/>
      <p:bldP spid="46" grpId="0"/>
      <p:bldP spid="47" grpId="0" animBg="1"/>
      <p:bldP spid="47" grpId="1" animBg="1"/>
      <p:bldP spid="50" grpId="0" animBg="1"/>
      <p:bldP spid="51" grpId="0" animBg="1"/>
      <p:bldP spid="51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1" descr="LH_2-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sp>
        <p:nvSpPr>
          <p:cNvPr id="6" name="Text Box 12"/>
          <p:cNvSpPr txBox="1">
            <a:spLocks noChangeArrowheads="1"/>
          </p:cNvSpPr>
          <p:nvPr/>
        </p:nvSpPr>
        <p:spPr bwMode="auto">
          <a:xfrm>
            <a:off x="4038600" y="715963"/>
            <a:ext cx="46672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l">
              <a:spcBef>
                <a:spcPct val="20000"/>
              </a:spcBef>
            </a:pPr>
            <a:r>
              <a:rPr lang="en-US" b="1" dirty="0" smtClean="0"/>
              <a:t>Combine Mixed Numbers with Borrowing</a:t>
            </a:r>
            <a:endParaRPr lang="en-US" b="1" dirty="0"/>
          </a:p>
        </p:txBody>
      </p:sp>
      <p:pic>
        <p:nvPicPr>
          <p:cNvPr id="7" name="Picture 13" descr="RealWorldExampl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684213"/>
            <a:ext cx="3667125" cy="563562"/>
          </a:xfrm>
          <a:prstGeom prst="rect">
            <a:avLst/>
          </a:prstGeom>
          <a:noFill/>
        </p:spPr>
      </p:pic>
      <p:pic>
        <p:nvPicPr>
          <p:cNvPr id="8" name="Picture 11" descr="Example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0688" y="1371600"/>
            <a:ext cx="457200" cy="457200"/>
          </a:xfrm>
          <a:prstGeom prst="rect">
            <a:avLst/>
          </a:prstGeom>
          <a:noFill/>
        </p:spPr>
      </p:pic>
      <p:sp>
        <p:nvSpPr>
          <p:cNvPr id="46" name="TextBox 45"/>
          <p:cNvSpPr txBox="1"/>
          <p:nvPr/>
        </p:nvSpPr>
        <p:spPr>
          <a:xfrm>
            <a:off x="4267200" y="1542872"/>
            <a:ext cx="48768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Finally  9/7 was on even ground with 5/7. The difference between nine sevenths and five sevenths is 4/7.</a:t>
            </a:r>
            <a:endParaRPr lang="en-US" sz="2400" dirty="0"/>
          </a:p>
        </p:txBody>
      </p:sp>
      <p:sp>
        <p:nvSpPr>
          <p:cNvPr id="59" name="TextBox 58"/>
          <p:cNvSpPr txBox="1"/>
          <p:nvPr/>
        </p:nvSpPr>
        <p:spPr>
          <a:xfrm>
            <a:off x="5715000" y="6334780"/>
            <a:ext cx="396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Britannic Bold"/>
                <a:cs typeface="Britannic Bold"/>
              </a:rPr>
              <a:t>Next Slide Please</a:t>
            </a:r>
            <a:endParaRPr lang="en-US" sz="2800" dirty="0">
              <a:latin typeface="Britannic Bold"/>
              <a:cs typeface="Britannic Bold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267200" y="3219272"/>
            <a:ext cx="48768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Therefore 4/7 is the fractional part left over. But what about the whole numbers?</a:t>
            </a:r>
            <a:endParaRPr lang="en-US" sz="2400" dirty="0"/>
          </a:p>
        </p:txBody>
      </p:sp>
      <p:sp>
        <p:nvSpPr>
          <p:cNvPr id="29" name="TextBox 28"/>
          <p:cNvSpPr txBox="1"/>
          <p:nvPr/>
        </p:nvSpPr>
        <p:spPr>
          <a:xfrm>
            <a:off x="4267200" y="4884003"/>
            <a:ext cx="5105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difference between a 9 and a 5 is ………….4!</a:t>
            </a:r>
            <a:endParaRPr lang="en-US" sz="2400" dirty="0"/>
          </a:p>
        </p:txBody>
      </p:sp>
      <p:grpSp>
        <p:nvGrpSpPr>
          <p:cNvPr id="34" name="Group 33"/>
          <p:cNvGrpSpPr/>
          <p:nvPr/>
        </p:nvGrpSpPr>
        <p:grpSpPr>
          <a:xfrm>
            <a:off x="609600" y="2209800"/>
            <a:ext cx="2971800" cy="2667000"/>
            <a:chOff x="609600" y="2209800"/>
            <a:chExt cx="2971800" cy="2667000"/>
          </a:xfrm>
        </p:grpSpPr>
        <p:grpSp>
          <p:nvGrpSpPr>
            <p:cNvPr id="32" name="Group 31"/>
            <p:cNvGrpSpPr/>
            <p:nvPr/>
          </p:nvGrpSpPr>
          <p:grpSpPr>
            <a:xfrm>
              <a:off x="609600" y="2209800"/>
              <a:ext cx="2971800" cy="1745397"/>
              <a:chOff x="609600" y="2209800"/>
              <a:chExt cx="2971800" cy="1745397"/>
            </a:xfrm>
          </p:grpSpPr>
          <p:cxnSp>
            <p:nvCxnSpPr>
              <p:cNvPr id="20" name="Straight Connector 19"/>
              <p:cNvCxnSpPr/>
              <p:nvPr/>
            </p:nvCxnSpPr>
            <p:spPr>
              <a:xfrm>
                <a:off x="609600" y="3953609"/>
                <a:ext cx="2971800" cy="1588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TextBox 27"/>
              <p:cNvSpPr txBox="1"/>
              <p:nvPr/>
            </p:nvSpPr>
            <p:spPr>
              <a:xfrm>
                <a:off x="1981200" y="2362200"/>
                <a:ext cx="381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=</a:t>
                </a:r>
                <a:endParaRPr lang="en-US" sz="2400" dirty="0"/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1981200" y="3200400"/>
                <a:ext cx="381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=</a:t>
                </a:r>
                <a:endParaRPr lang="en-US" sz="2400" dirty="0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2066925" y="3048000"/>
                <a:ext cx="105727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dirty="0" smtClean="0"/>
                  <a:t>5</a:t>
                </a:r>
                <a:endParaRPr lang="en-US" sz="2000" dirty="0"/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762000" y="2209800"/>
                <a:ext cx="105727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dirty="0" smtClean="0"/>
                  <a:t>9</a:t>
                </a:r>
                <a:endParaRPr lang="en-US" sz="2000" dirty="0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1295400" y="2209800"/>
                <a:ext cx="76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u="sng" dirty="0" smtClean="0"/>
                  <a:t>2</a:t>
                </a:r>
              </a:p>
              <a:p>
                <a:pPr algn="ctr"/>
                <a:r>
                  <a:rPr lang="en-US" sz="2400" dirty="0" smtClean="0"/>
                  <a:t>7</a:t>
                </a:r>
                <a:endParaRPr lang="en-US" sz="2400" dirty="0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762000" y="3048000"/>
                <a:ext cx="105727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dirty="0" smtClean="0"/>
                  <a:t>5</a:t>
                </a:r>
                <a:endParaRPr lang="en-US" sz="2000" dirty="0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1219200" y="3048000"/>
                <a:ext cx="76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u="sng" dirty="0" smtClean="0"/>
                  <a:t>5</a:t>
                </a:r>
              </a:p>
              <a:p>
                <a:pPr algn="ctr"/>
                <a:r>
                  <a:rPr lang="en-US" sz="2400" dirty="0" smtClean="0"/>
                  <a:t>7</a:t>
                </a:r>
                <a:endParaRPr lang="en-US" sz="2400" dirty="0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609600" y="2955667"/>
                <a:ext cx="676275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5400" dirty="0" smtClean="0"/>
                  <a:t>-</a:t>
                </a:r>
                <a:endParaRPr lang="en-US" sz="4000" dirty="0"/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2057400" y="2209800"/>
                <a:ext cx="105727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dirty="0" smtClean="0"/>
                  <a:t>9</a:t>
                </a:r>
                <a:endParaRPr lang="en-US" sz="2000" dirty="0"/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2590800" y="2209800"/>
                <a:ext cx="76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u="sng" dirty="0" smtClean="0"/>
                  <a:t>9</a:t>
                </a:r>
              </a:p>
              <a:p>
                <a:pPr algn="ctr"/>
                <a:r>
                  <a:rPr lang="en-US" sz="2400" dirty="0" smtClean="0"/>
                  <a:t>7</a:t>
                </a:r>
                <a:endParaRPr lang="en-US" sz="2400" dirty="0"/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2590800" y="3048000"/>
                <a:ext cx="76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u="sng" dirty="0" smtClean="0"/>
                  <a:t>5</a:t>
                </a:r>
              </a:p>
              <a:p>
                <a:pPr algn="ctr"/>
                <a:r>
                  <a:rPr lang="en-US" sz="2400" dirty="0" smtClean="0"/>
                  <a:t>7</a:t>
                </a:r>
                <a:endParaRPr lang="en-US" sz="2400" dirty="0"/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2533595" y="4045803"/>
              <a:ext cx="7620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u="sng" dirty="0" smtClean="0"/>
                <a:t>4</a:t>
              </a:r>
            </a:p>
            <a:p>
              <a:pPr algn="ctr"/>
              <a:r>
                <a:rPr lang="en-US" sz="2400" dirty="0" smtClean="0"/>
                <a:t>7</a:t>
              </a:r>
              <a:endParaRPr lang="en-US" sz="2400" dirty="0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2057400" y="4092714"/>
            <a:ext cx="10572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4</a:t>
            </a:r>
            <a:endParaRPr lang="en-US" sz="2000" dirty="0"/>
          </a:p>
        </p:txBody>
      </p:sp>
      <p:cxnSp>
        <p:nvCxnSpPr>
          <p:cNvPr id="35" name="Straight Arrow Connector 34"/>
          <p:cNvCxnSpPr>
            <a:stCxn id="33" idx="1"/>
          </p:cNvCxnSpPr>
          <p:nvPr/>
        </p:nvCxnSpPr>
        <p:spPr>
          <a:xfrm rot="10800000" flipV="1">
            <a:off x="3124200" y="3819436"/>
            <a:ext cx="1143000" cy="60016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Freeform 38"/>
          <p:cNvSpPr/>
          <p:nvPr/>
        </p:nvSpPr>
        <p:spPr>
          <a:xfrm>
            <a:off x="1904881" y="4771280"/>
            <a:ext cx="3939423" cy="1224285"/>
          </a:xfrm>
          <a:custGeom>
            <a:avLst/>
            <a:gdLst>
              <a:gd name="connsiteX0" fmla="*/ 3483701 w 3939423"/>
              <a:gd name="connsiteY0" fmla="*/ 915354 h 1224285"/>
              <a:gd name="connsiteX1" fmla="*/ 3437938 w 3939423"/>
              <a:gd name="connsiteY1" fmla="*/ 1212843 h 1224285"/>
              <a:gd name="connsiteX2" fmla="*/ 474790 w 3939423"/>
              <a:gd name="connsiteY2" fmla="*/ 984005 h 1224285"/>
              <a:gd name="connsiteX3" fmla="*/ 589197 w 3939423"/>
              <a:gd name="connsiteY3" fmla="*/ 0 h 1224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39423" h="1224285">
                <a:moveTo>
                  <a:pt x="3483701" y="915354"/>
                </a:moveTo>
                <a:cubicBezTo>
                  <a:pt x="3711562" y="1058377"/>
                  <a:pt x="3939423" y="1201401"/>
                  <a:pt x="3437938" y="1212843"/>
                </a:cubicBezTo>
                <a:cubicBezTo>
                  <a:pt x="2936453" y="1224285"/>
                  <a:pt x="949580" y="1186145"/>
                  <a:pt x="474790" y="984005"/>
                </a:cubicBezTo>
                <a:cubicBezTo>
                  <a:pt x="0" y="781865"/>
                  <a:pt x="589197" y="0"/>
                  <a:pt x="589197" y="0"/>
                </a:cubicBezTo>
              </a:path>
            </a:pathLst>
          </a:custGeom>
          <a:ln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1104900" y="0"/>
            <a:ext cx="8039100" cy="461665"/>
          </a:xfrm>
          <a:prstGeom prst="rect">
            <a:avLst/>
          </a:prstGeom>
          <a:solidFill>
            <a:srgbClr val="FFE605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Combine Like Fractions</a:t>
            </a:r>
            <a:endParaRPr lang="en-US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59" grpId="0"/>
      <p:bldP spid="33" grpId="0"/>
      <p:bldP spid="29" grpId="0"/>
      <p:bldP spid="25" grpId="0"/>
      <p:bldP spid="3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icture 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2" y="0"/>
            <a:ext cx="91186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8600" y="228600"/>
            <a:ext cx="33528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Once again  </a:t>
            </a:r>
            <a:r>
              <a:rPr lang="en-US" sz="2800" b="1" dirty="0" smtClean="0"/>
              <a:t>1</a:t>
            </a:r>
            <a:r>
              <a:rPr lang="en-US" sz="2800" dirty="0" smtClean="0"/>
              <a:t>  proves</a:t>
            </a:r>
          </a:p>
          <a:p>
            <a:r>
              <a:rPr lang="en-US" sz="2800" dirty="0" smtClean="0"/>
              <a:t> that it can do the job of any number.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7162800" y="4495800"/>
            <a:ext cx="1447800" cy="1524000"/>
          </a:xfrm>
        </p:spPr>
        <p:txBody>
          <a:bodyPr/>
          <a:lstStyle/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114693" name="Oval 5"/>
          <p:cNvSpPr>
            <a:spLocks noChangeArrowheads="1"/>
          </p:cNvSpPr>
          <p:nvPr/>
        </p:nvSpPr>
        <p:spPr bwMode="auto">
          <a:xfrm>
            <a:off x="879092" y="3962400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4696" name="Picture 8" descr="CheckProgres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90600" y="668337"/>
            <a:ext cx="4038600" cy="627063"/>
          </a:xfrm>
          <a:prstGeom prst="rect">
            <a:avLst/>
          </a:prstGeom>
          <a:noFill/>
        </p:spPr>
      </p:pic>
      <p:pic>
        <p:nvPicPr>
          <p:cNvPr id="114697" name="Picture 9" descr="Example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0688" y="1524000"/>
            <a:ext cx="457200" cy="457200"/>
          </a:xfrm>
          <a:prstGeom prst="rect">
            <a:avLst/>
          </a:prstGeom>
          <a:noFill/>
        </p:spPr>
      </p:pic>
      <p:pic>
        <p:nvPicPr>
          <p:cNvPr id="114700" name="Picture 12" descr="LH_2-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pic>
        <p:nvPicPr>
          <p:cNvPr id="114701" name="Picture 13" descr="M3_72"/>
          <p:cNvPicPr>
            <a:picLocks noChangeAspect="1" noChangeArrowheads="1"/>
          </p:cNvPicPr>
          <p:nvPr/>
        </p:nvPicPr>
        <p:blipFill>
          <a:blip r:embed="rId9"/>
          <a:srcRect b="77765"/>
          <a:stretch>
            <a:fillRect/>
          </a:stretch>
        </p:blipFill>
        <p:spPr bwMode="auto">
          <a:xfrm>
            <a:off x="942975" y="1357312"/>
            <a:ext cx="5392738" cy="928688"/>
          </a:xfrm>
          <a:prstGeom prst="rect">
            <a:avLst/>
          </a:prstGeom>
          <a:noFill/>
        </p:spPr>
      </p:pic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914400" y="2697162"/>
            <a:ext cx="2790825" cy="3743325"/>
            <a:chOff x="576" y="1380"/>
            <a:chExt cx="1758" cy="2358"/>
          </a:xfrm>
        </p:grpSpPr>
        <p:sp>
          <p:nvSpPr>
            <p:cNvPr id="114694" name="TPAnswers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576" y="1538"/>
              <a:ext cx="1758" cy="20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A.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6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B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5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C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5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D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</p:txBody>
        </p:sp>
        <p:pic>
          <p:nvPicPr>
            <p:cNvPr id="114702" name="Picture 14" descr="M3_72"/>
            <p:cNvPicPr>
              <a:picLocks noChangeAspect="1" noChangeArrowheads="1"/>
            </p:cNvPicPr>
            <p:nvPr/>
          </p:nvPicPr>
          <p:blipFill>
            <a:blip r:embed="rId9"/>
            <a:srcRect t="18587" r="88519" b="59065"/>
            <a:stretch>
              <a:fillRect/>
            </a:stretch>
          </p:blipFill>
          <p:spPr bwMode="auto">
            <a:xfrm>
              <a:off x="948" y="1380"/>
              <a:ext cx="390" cy="588"/>
            </a:xfrm>
            <a:prstGeom prst="rect">
              <a:avLst/>
            </a:prstGeom>
            <a:noFill/>
          </p:spPr>
        </p:pic>
        <p:pic>
          <p:nvPicPr>
            <p:cNvPr id="114703" name="Picture 15" descr="M3_72"/>
            <p:cNvPicPr>
              <a:picLocks noChangeAspect="1" noChangeArrowheads="1"/>
            </p:cNvPicPr>
            <p:nvPr/>
          </p:nvPicPr>
          <p:blipFill>
            <a:blip r:embed="rId9"/>
            <a:srcRect t="40935" r="88519" b="38997"/>
            <a:stretch>
              <a:fillRect/>
            </a:stretch>
          </p:blipFill>
          <p:spPr bwMode="auto">
            <a:xfrm>
              <a:off x="948" y="2040"/>
              <a:ext cx="390" cy="528"/>
            </a:xfrm>
            <a:prstGeom prst="rect">
              <a:avLst/>
            </a:prstGeom>
            <a:noFill/>
          </p:spPr>
        </p:pic>
        <p:pic>
          <p:nvPicPr>
            <p:cNvPr id="114704" name="Picture 16" descr="M3_72"/>
            <p:cNvPicPr>
              <a:picLocks noChangeAspect="1" noChangeArrowheads="1"/>
            </p:cNvPicPr>
            <p:nvPr/>
          </p:nvPicPr>
          <p:blipFill>
            <a:blip r:embed="rId9"/>
            <a:srcRect t="61003" r="88519" b="18929"/>
            <a:stretch>
              <a:fillRect/>
            </a:stretch>
          </p:blipFill>
          <p:spPr bwMode="auto">
            <a:xfrm>
              <a:off x="948" y="2640"/>
              <a:ext cx="390" cy="528"/>
            </a:xfrm>
            <a:prstGeom prst="rect">
              <a:avLst/>
            </a:prstGeom>
            <a:noFill/>
          </p:spPr>
        </p:pic>
        <p:pic>
          <p:nvPicPr>
            <p:cNvPr id="114705" name="Picture 17" descr="M3_72"/>
            <p:cNvPicPr>
              <a:picLocks noChangeAspect="1" noChangeArrowheads="1"/>
            </p:cNvPicPr>
            <p:nvPr/>
          </p:nvPicPr>
          <p:blipFill>
            <a:blip r:embed="rId9"/>
            <a:srcRect t="81071" r="88519"/>
            <a:stretch>
              <a:fillRect/>
            </a:stretch>
          </p:blipFill>
          <p:spPr bwMode="auto">
            <a:xfrm>
              <a:off x="948" y="3240"/>
              <a:ext cx="390" cy="498"/>
            </a:xfrm>
            <a:prstGeom prst="rect">
              <a:avLst/>
            </a:prstGeom>
            <a:noFill/>
          </p:spPr>
        </p:pic>
      </p:grpSp>
      <p:sp>
        <p:nvSpPr>
          <p:cNvPr id="18" name="Action Button: Forward or Next 17">
            <a:hlinkClick r:id="" action="ppaction://hlinkshowjump?jump=nextslide" highlightClick="1"/>
          </p:cNvPr>
          <p:cNvSpPr/>
          <p:nvPr/>
        </p:nvSpPr>
        <p:spPr>
          <a:xfrm>
            <a:off x="8610600" y="6324600"/>
            <a:ext cx="533400" cy="5334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ction Button: Back or Previous 18">
            <a:hlinkClick r:id="" action="ppaction://hlinkshowjump?jump=previousslide" highlightClick="1"/>
          </p:cNvPr>
          <p:cNvSpPr/>
          <p:nvPr/>
        </p:nvSpPr>
        <p:spPr>
          <a:xfrm>
            <a:off x="8077200" y="6324600"/>
            <a:ext cx="5334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104900" y="0"/>
            <a:ext cx="8039100" cy="461665"/>
          </a:xfrm>
          <a:prstGeom prst="rect">
            <a:avLst/>
          </a:prstGeom>
          <a:solidFill>
            <a:srgbClr val="FFE605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Combine Like Fractions</a:t>
            </a:r>
            <a:endParaRPr lang="en-US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4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14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3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324600" y="3962400"/>
            <a:ext cx="1447800" cy="1524000"/>
          </a:xfrm>
        </p:spPr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117765" name="Oval 5"/>
          <p:cNvSpPr>
            <a:spLocks noChangeArrowheads="1"/>
          </p:cNvSpPr>
          <p:nvPr/>
        </p:nvSpPr>
        <p:spPr bwMode="auto">
          <a:xfrm>
            <a:off x="879092" y="5462588"/>
            <a:ext cx="404812" cy="404812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7768" name="Picture 8" descr="CheckProgres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2900" y="711200"/>
            <a:ext cx="4038600" cy="627063"/>
          </a:xfrm>
          <a:prstGeom prst="rect">
            <a:avLst/>
          </a:prstGeom>
          <a:noFill/>
        </p:spPr>
      </p:pic>
      <p:pic>
        <p:nvPicPr>
          <p:cNvPr id="117769" name="Picture 9" descr="Example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</p:spPr>
      </p:pic>
      <p:pic>
        <p:nvPicPr>
          <p:cNvPr id="117772" name="Picture 12" descr="LH_2-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pic>
        <p:nvPicPr>
          <p:cNvPr id="117773" name="Picture 13" descr="M3_74"/>
          <p:cNvPicPr>
            <a:picLocks noChangeAspect="1" noChangeArrowheads="1"/>
          </p:cNvPicPr>
          <p:nvPr/>
        </p:nvPicPr>
        <p:blipFill>
          <a:blip r:embed="rId9"/>
          <a:srcRect b="79845"/>
          <a:stretch>
            <a:fillRect/>
          </a:stretch>
        </p:blipFill>
        <p:spPr bwMode="auto">
          <a:xfrm>
            <a:off x="933450" y="1343025"/>
            <a:ext cx="5119688" cy="822325"/>
          </a:xfrm>
          <a:prstGeom prst="rect">
            <a:avLst/>
          </a:prstGeom>
          <a:noFill/>
        </p:spPr>
      </p:pic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914400" y="2368550"/>
            <a:ext cx="2790825" cy="3565525"/>
            <a:chOff x="576" y="1492"/>
            <a:chExt cx="1758" cy="2246"/>
          </a:xfrm>
        </p:grpSpPr>
        <p:sp>
          <p:nvSpPr>
            <p:cNvPr id="117766" name="TPAnswers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576" y="1538"/>
              <a:ext cx="1758" cy="21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A.</a:t>
              </a:r>
              <a:r>
                <a:rPr lang="pt-BR" b="1" dirty="0" smtClean="0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5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5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B.</a:t>
              </a:r>
              <a:r>
                <a:rPr lang="pt-BR" b="1" dirty="0" smtClean="0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5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C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5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D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</p:txBody>
        </p:sp>
        <p:pic>
          <p:nvPicPr>
            <p:cNvPr id="117774" name="Picture 14" descr="M3_74"/>
            <p:cNvPicPr>
              <a:picLocks noChangeAspect="1" noChangeArrowheads="1"/>
            </p:cNvPicPr>
            <p:nvPr/>
          </p:nvPicPr>
          <p:blipFill>
            <a:blip r:embed="rId9"/>
            <a:srcRect t="21245" r="87256" b="60234"/>
            <a:stretch>
              <a:fillRect/>
            </a:stretch>
          </p:blipFill>
          <p:spPr bwMode="auto">
            <a:xfrm>
              <a:off x="948" y="1492"/>
              <a:ext cx="411" cy="476"/>
            </a:xfrm>
            <a:prstGeom prst="rect">
              <a:avLst/>
            </a:prstGeom>
            <a:noFill/>
          </p:spPr>
        </p:pic>
        <p:pic>
          <p:nvPicPr>
            <p:cNvPr id="117775" name="Picture 15" descr="M3_74"/>
            <p:cNvPicPr>
              <a:picLocks noChangeAspect="1" noChangeArrowheads="1"/>
            </p:cNvPicPr>
            <p:nvPr/>
          </p:nvPicPr>
          <p:blipFill>
            <a:blip r:embed="rId9"/>
            <a:srcRect t="40388" r="87256" b="39690"/>
            <a:stretch>
              <a:fillRect/>
            </a:stretch>
          </p:blipFill>
          <p:spPr bwMode="auto">
            <a:xfrm>
              <a:off x="948" y="2068"/>
              <a:ext cx="411" cy="512"/>
            </a:xfrm>
            <a:prstGeom prst="rect">
              <a:avLst/>
            </a:prstGeom>
            <a:noFill/>
          </p:spPr>
        </p:pic>
        <p:pic>
          <p:nvPicPr>
            <p:cNvPr id="117776" name="Picture 16" descr="M3_74"/>
            <p:cNvPicPr>
              <a:picLocks noChangeAspect="1" noChangeArrowheads="1"/>
            </p:cNvPicPr>
            <p:nvPr/>
          </p:nvPicPr>
          <p:blipFill>
            <a:blip r:embed="rId9"/>
            <a:srcRect t="60001" r="87256" b="19377"/>
            <a:stretch>
              <a:fillRect/>
            </a:stretch>
          </p:blipFill>
          <p:spPr bwMode="auto">
            <a:xfrm>
              <a:off x="948" y="2644"/>
              <a:ext cx="411" cy="530"/>
            </a:xfrm>
            <a:prstGeom prst="rect">
              <a:avLst/>
            </a:prstGeom>
            <a:noFill/>
          </p:spPr>
        </p:pic>
        <p:pic>
          <p:nvPicPr>
            <p:cNvPr id="117777" name="Picture 17" descr="M3_74"/>
            <p:cNvPicPr>
              <a:picLocks noChangeAspect="1" noChangeArrowheads="1"/>
            </p:cNvPicPr>
            <p:nvPr/>
          </p:nvPicPr>
          <p:blipFill>
            <a:blip r:embed="rId9"/>
            <a:srcRect t="80856" r="87256"/>
            <a:stretch>
              <a:fillRect/>
            </a:stretch>
          </p:blipFill>
          <p:spPr bwMode="auto">
            <a:xfrm>
              <a:off x="948" y="3246"/>
              <a:ext cx="411" cy="492"/>
            </a:xfrm>
            <a:prstGeom prst="rect">
              <a:avLst/>
            </a:prstGeom>
            <a:noFill/>
          </p:spPr>
        </p:pic>
      </p:grpSp>
      <p:sp>
        <p:nvSpPr>
          <p:cNvPr id="19" name="Action Button: Forward or Next 18">
            <a:hlinkClick r:id="" action="ppaction://hlinkshowjump?jump=nextslide" highlightClick="1"/>
          </p:cNvPr>
          <p:cNvSpPr/>
          <p:nvPr/>
        </p:nvSpPr>
        <p:spPr>
          <a:xfrm>
            <a:off x="8610600" y="6324600"/>
            <a:ext cx="533400" cy="5334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ction Button: Back or Previous 19">
            <a:hlinkClick r:id="" action="ppaction://hlinkshowjump?jump=previousslide" highlightClick="1"/>
          </p:cNvPr>
          <p:cNvSpPr/>
          <p:nvPr/>
        </p:nvSpPr>
        <p:spPr>
          <a:xfrm>
            <a:off x="8077200" y="6324600"/>
            <a:ext cx="5334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104900" y="0"/>
            <a:ext cx="8039100" cy="461665"/>
          </a:xfrm>
          <a:prstGeom prst="rect">
            <a:avLst/>
          </a:prstGeom>
          <a:solidFill>
            <a:srgbClr val="FFE605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Combine Like Fractions</a:t>
            </a:r>
            <a:endParaRPr lang="en-US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7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117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7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17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629400" y="3733800"/>
            <a:ext cx="1447800" cy="1524000"/>
          </a:xfrm>
        </p:spPr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120837" name="Oval 5"/>
          <p:cNvSpPr>
            <a:spLocks noChangeArrowheads="1"/>
          </p:cNvSpPr>
          <p:nvPr/>
        </p:nvSpPr>
        <p:spPr bwMode="auto">
          <a:xfrm>
            <a:off x="890533" y="4395788"/>
            <a:ext cx="404812" cy="404812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0840" name="Picture 8" descr="Example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</p:spPr>
      </p:pic>
      <p:pic>
        <p:nvPicPr>
          <p:cNvPr id="120841" name="Picture 9" descr="CheckProgress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42900" y="711200"/>
            <a:ext cx="4038600" cy="627063"/>
          </a:xfrm>
          <a:prstGeom prst="rect">
            <a:avLst/>
          </a:prstGeom>
          <a:noFill/>
        </p:spPr>
      </p:pic>
      <p:pic>
        <p:nvPicPr>
          <p:cNvPr id="120844" name="Picture 12" descr="LH_2-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pic>
        <p:nvPicPr>
          <p:cNvPr id="120845" name="Picture 13" descr="M3_76"/>
          <p:cNvPicPr>
            <a:picLocks noChangeAspect="1" noChangeArrowheads="1"/>
          </p:cNvPicPr>
          <p:nvPr/>
        </p:nvPicPr>
        <p:blipFill>
          <a:blip r:embed="rId9"/>
          <a:srcRect b="80873"/>
          <a:stretch>
            <a:fillRect/>
          </a:stretch>
        </p:blipFill>
        <p:spPr bwMode="auto">
          <a:xfrm>
            <a:off x="942975" y="1343025"/>
            <a:ext cx="5594350" cy="779463"/>
          </a:xfrm>
          <a:prstGeom prst="rect">
            <a:avLst/>
          </a:prstGeom>
          <a:noFill/>
        </p:spPr>
      </p:pic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942975" y="2378869"/>
            <a:ext cx="2790825" cy="3551238"/>
            <a:chOff x="576" y="1453"/>
            <a:chExt cx="1758" cy="2237"/>
          </a:xfrm>
        </p:grpSpPr>
        <p:sp>
          <p:nvSpPr>
            <p:cNvPr id="120838" name="TPAnswers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576" y="1542"/>
              <a:ext cx="1758" cy="20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A.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5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B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5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C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5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D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</p:txBody>
        </p:sp>
        <p:pic>
          <p:nvPicPr>
            <p:cNvPr id="120846" name="Picture 14" descr="M3_76"/>
            <p:cNvPicPr>
              <a:picLocks noChangeAspect="1" noChangeArrowheads="1"/>
            </p:cNvPicPr>
            <p:nvPr/>
          </p:nvPicPr>
          <p:blipFill>
            <a:blip r:embed="rId9"/>
            <a:srcRect t="21269" r="88252" b="59837"/>
            <a:stretch>
              <a:fillRect/>
            </a:stretch>
          </p:blipFill>
          <p:spPr bwMode="auto">
            <a:xfrm>
              <a:off x="948" y="1453"/>
              <a:ext cx="414" cy="485"/>
            </a:xfrm>
            <a:prstGeom prst="rect">
              <a:avLst/>
            </a:prstGeom>
            <a:noFill/>
          </p:spPr>
        </p:pic>
        <p:pic>
          <p:nvPicPr>
            <p:cNvPr id="120847" name="Picture 15" descr="M3_76"/>
            <p:cNvPicPr>
              <a:picLocks noChangeAspect="1" noChangeArrowheads="1"/>
            </p:cNvPicPr>
            <p:nvPr/>
          </p:nvPicPr>
          <p:blipFill>
            <a:blip r:embed="rId9"/>
            <a:srcRect t="39967" r="88252" b="39268"/>
            <a:stretch>
              <a:fillRect/>
            </a:stretch>
          </p:blipFill>
          <p:spPr bwMode="auto">
            <a:xfrm>
              <a:off x="948" y="2011"/>
              <a:ext cx="414" cy="533"/>
            </a:xfrm>
            <a:prstGeom prst="rect">
              <a:avLst/>
            </a:prstGeom>
            <a:noFill/>
          </p:spPr>
        </p:pic>
        <p:pic>
          <p:nvPicPr>
            <p:cNvPr id="120848" name="Picture 16" descr="M3_76"/>
            <p:cNvPicPr>
              <a:picLocks noChangeAspect="1" noChangeArrowheads="1"/>
            </p:cNvPicPr>
            <p:nvPr/>
          </p:nvPicPr>
          <p:blipFill>
            <a:blip r:embed="rId9"/>
            <a:srcRect t="60771" r="88252" b="19868"/>
            <a:stretch>
              <a:fillRect/>
            </a:stretch>
          </p:blipFill>
          <p:spPr bwMode="auto">
            <a:xfrm>
              <a:off x="948" y="2617"/>
              <a:ext cx="414" cy="497"/>
            </a:xfrm>
            <a:prstGeom prst="rect">
              <a:avLst/>
            </a:prstGeom>
            <a:noFill/>
          </p:spPr>
        </p:pic>
        <p:pic>
          <p:nvPicPr>
            <p:cNvPr id="120849" name="Picture 17" descr="M3_76"/>
            <p:cNvPicPr>
              <a:picLocks noChangeAspect="1" noChangeArrowheads="1"/>
            </p:cNvPicPr>
            <p:nvPr/>
          </p:nvPicPr>
          <p:blipFill>
            <a:blip r:embed="rId9"/>
            <a:srcRect t="82002" r="88252"/>
            <a:stretch>
              <a:fillRect/>
            </a:stretch>
          </p:blipFill>
          <p:spPr bwMode="auto">
            <a:xfrm>
              <a:off x="948" y="3228"/>
              <a:ext cx="414" cy="462"/>
            </a:xfrm>
            <a:prstGeom prst="rect">
              <a:avLst/>
            </a:prstGeom>
            <a:noFill/>
          </p:spPr>
        </p:pic>
      </p:grpSp>
      <p:sp>
        <p:nvSpPr>
          <p:cNvPr id="19" name="Action Button: Forward or Next 18">
            <a:hlinkClick r:id="" action="ppaction://hlinkshowjump?jump=nextslide" highlightClick="1"/>
          </p:cNvPr>
          <p:cNvSpPr/>
          <p:nvPr/>
        </p:nvSpPr>
        <p:spPr>
          <a:xfrm>
            <a:off x="8610600" y="6324600"/>
            <a:ext cx="533400" cy="5334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ction Button: Back or Previous 19">
            <a:hlinkClick r:id="" action="ppaction://hlinkshowjump?jump=previousslide" highlightClick="1"/>
          </p:cNvPr>
          <p:cNvSpPr/>
          <p:nvPr/>
        </p:nvSpPr>
        <p:spPr>
          <a:xfrm>
            <a:off x="8077200" y="6324600"/>
            <a:ext cx="5334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104900" y="0"/>
            <a:ext cx="8039100" cy="461665"/>
          </a:xfrm>
          <a:prstGeom prst="rect">
            <a:avLst/>
          </a:prstGeom>
          <a:solidFill>
            <a:srgbClr val="FFE605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Combine Like Fractions</a:t>
            </a:r>
            <a:endParaRPr lang="en-US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0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120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0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20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7162800" y="4495800"/>
            <a:ext cx="1447800" cy="1524000"/>
          </a:xfrm>
        </p:spPr>
        <p:txBody>
          <a:bodyPr/>
          <a:lstStyle/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123909" name="Oval 5"/>
          <p:cNvSpPr>
            <a:spLocks noChangeArrowheads="1"/>
          </p:cNvSpPr>
          <p:nvPr/>
        </p:nvSpPr>
        <p:spPr bwMode="auto">
          <a:xfrm>
            <a:off x="4358618" y="3933825"/>
            <a:ext cx="404813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3912" name="Picture 8" descr="CheckProgress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2900" y="711200"/>
            <a:ext cx="4038600" cy="627063"/>
          </a:xfrm>
          <a:prstGeom prst="rect">
            <a:avLst/>
          </a:prstGeom>
          <a:noFill/>
        </p:spPr>
      </p:pic>
      <p:pic>
        <p:nvPicPr>
          <p:cNvPr id="123914" name="Picture 10" descr="Example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</p:spPr>
      </p:pic>
      <p:pic>
        <p:nvPicPr>
          <p:cNvPr id="123916" name="Picture 12" descr="LH_2-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pic>
        <p:nvPicPr>
          <p:cNvPr id="123918" name="Picture 14" descr="M3_79"/>
          <p:cNvPicPr>
            <a:picLocks noChangeAspect="1" noChangeArrowheads="1"/>
          </p:cNvPicPr>
          <p:nvPr/>
        </p:nvPicPr>
        <p:blipFill>
          <a:blip r:embed="rId8"/>
          <a:srcRect b="58420"/>
          <a:stretch>
            <a:fillRect/>
          </a:stretch>
        </p:blipFill>
        <p:spPr bwMode="auto">
          <a:xfrm>
            <a:off x="942975" y="1343025"/>
            <a:ext cx="7696200" cy="2590800"/>
          </a:xfrm>
          <a:prstGeom prst="rect">
            <a:avLst/>
          </a:prstGeom>
          <a:noFill/>
        </p:spPr>
      </p:pic>
      <p:sp>
        <p:nvSpPr>
          <p:cNvPr id="18" name="Action Button: Forward or Next 17">
            <a:hlinkClick r:id="" action="ppaction://hlinkshowjump?jump=nextslide" highlightClick="1"/>
          </p:cNvPr>
          <p:cNvSpPr/>
          <p:nvPr/>
        </p:nvSpPr>
        <p:spPr>
          <a:xfrm>
            <a:off x="8610600" y="6324600"/>
            <a:ext cx="533400" cy="5334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ction Button: Back or Previous 18">
            <a:hlinkClick r:id="" action="ppaction://hlinkshowjump?jump=previousslide" highlightClick="1"/>
          </p:cNvPr>
          <p:cNvSpPr/>
          <p:nvPr/>
        </p:nvSpPr>
        <p:spPr>
          <a:xfrm>
            <a:off x="8077200" y="6324600"/>
            <a:ext cx="5334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/>
          <p:cNvGrpSpPr/>
          <p:nvPr/>
        </p:nvGrpSpPr>
        <p:grpSpPr>
          <a:xfrm>
            <a:off x="1190625" y="3933825"/>
            <a:ext cx="5057775" cy="2278070"/>
            <a:chOff x="1190625" y="3933825"/>
            <a:chExt cx="5057775" cy="2278070"/>
          </a:xfrm>
        </p:grpSpPr>
        <p:grpSp>
          <p:nvGrpSpPr>
            <p:cNvPr id="2" name="Group 18"/>
            <p:cNvGrpSpPr>
              <a:grpSpLocks/>
            </p:cNvGrpSpPr>
            <p:nvPr/>
          </p:nvGrpSpPr>
          <p:grpSpPr bwMode="auto">
            <a:xfrm>
              <a:off x="1504949" y="4132266"/>
              <a:ext cx="4743451" cy="2079629"/>
              <a:chOff x="948" y="2603"/>
              <a:chExt cx="2988" cy="1310"/>
            </a:xfrm>
          </p:grpSpPr>
          <p:pic>
            <p:nvPicPr>
              <p:cNvPr id="123919" name="Picture 15" descr="M3_79"/>
              <p:cNvPicPr>
                <a:picLocks noChangeAspect="1" noChangeArrowheads="1"/>
              </p:cNvPicPr>
              <p:nvPr/>
            </p:nvPicPr>
            <p:blipFill>
              <a:blip r:embed="rId8"/>
              <a:srcRect t="61147" r="80199" b="25987"/>
              <a:stretch>
                <a:fillRect/>
              </a:stretch>
            </p:blipFill>
            <p:spPr bwMode="auto">
              <a:xfrm>
                <a:off x="2976" y="2688"/>
                <a:ext cx="960" cy="505"/>
              </a:xfrm>
              <a:prstGeom prst="rect">
                <a:avLst/>
              </a:prstGeom>
              <a:noFill/>
            </p:spPr>
          </p:pic>
          <p:pic>
            <p:nvPicPr>
              <p:cNvPr id="123921" name="Picture 17" descr="M3_79"/>
              <p:cNvPicPr>
                <a:picLocks noChangeAspect="1" noChangeArrowheads="1"/>
              </p:cNvPicPr>
              <p:nvPr/>
            </p:nvPicPr>
            <p:blipFill>
              <a:blip r:embed="rId8"/>
              <a:srcRect t="88051" r="80199"/>
              <a:stretch>
                <a:fillRect/>
              </a:stretch>
            </p:blipFill>
            <p:spPr bwMode="auto">
              <a:xfrm>
                <a:off x="2976" y="3444"/>
                <a:ext cx="960" cy="469"/>
              </a:xfrm>
              <a:prstGeom prst="rect">
                <a:avLst/>
              </a:prstGeom>
              <a:noFill/>
            </p:spPr>
          </p:pic>
          <p:pic>
            <p:nvPicPr>
              <p:cNvPr id="123917" name="Picture 13" descr="M3_79"/>
              <p:cNvPicPr>
                <a:picLocks noChangeAspect="1" noChangeArrowheads="1"/>
              </p:cNvPicPr>
              <p:nvPr/>
            </p:nvPicPr>
            <p:blipFill>
              <a:blip r:embed="rId8"/>
              <a:srcRect t="47694" r="80199" b="38828"/>
              <a:stretch>
                <a:fillRect/>
              </a:stretch>
            </p:blipFill>
            <p:spPr bwMode="auto">
              <a:xfrm>
                <a:off x="948" y="2603"/>
                <a:ext cx="960" cy="529"/>
              </a:xfrm>
              <a:prstGeom prst="rect">
                <a:avLst/>
              </a:prstGeom>
              <a:noFill/>
            </p:spPr>
          </p:pic>
          <p:pic>
            <p:nvPicPr>
              <p:cNvPr id="123920" name="Picture 16" descr="M3_79"/>
              <p:cNvPicPr>
                <a:picLocks noChangeAspect="1" noChangeArrowheads="1"/>
              </p:cNvPicPr>
              <p:nvPr/>
            </p:nvPicPr>
            <p:blipFill>
              <a:blip r:embed="rId8"/>
              <a:srcRect t="74599" r="80199" b="13171"/>
              <a:stretch>
                <a:fillRect/>
              </a:stretch>
            </p:blipFill>
            <p:spPr bwMode="auto">
              <a:xfrm>
                <a:off x="948" y="3353"/>
                <a:ext cx="960" cy="480"/>
              </a:xfrm>
              <a:prstGeom prst="rect">
                <a:avLst/>
              </a:prstGeom>
              <a:noFill/>
            </p:spPr>
          </p:pic>
        </p:grpSp>
        <p:sp>
          <p:nvSpPr>
            <p:cNvPr id="21" name="TextBox 20"/>
            <p:cNvSpPr txBox="1"/>
            <p:nvPr/>
          </p:nvSpPr>
          <p:spPr>
            <a:xfrm>
              <a:off x="1190625" y="3933825"/>
              <a:ext cx="4095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chemeClr val="accent1"/>
                  </a:solidFill>
                </a:rPr>
                <a:t>A.</a:t>
              </a:r>
              <a:endParaRPr lang="en-US" b="1" dirty="0">
                <a:solidFill>
                  <a:schemeClr val="accent1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391025" y="3933825"/>
              <a:ext cx="4095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chemeClr val="accent1"/>
                  </a:solidFill>
                </a:rPr>
                <a:t>B.</a:t>
              </a:r>
              <a:endParaRPr lang="en-US" b="1" dirty="0">
                <a:solidFill>
                  <a:schemeClr val="accent1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207759" y="5269468"/>
              <a:ext cx="4095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chemeClr val="accent1"/>
                  </a:solidFill>
                </a:rPr>
                <a:t>C.</a:t>
              </a:r>
              <a:endParaRPr lang="en-US" b="1" dirty="0">
                <a:solidFill>
                  <a:schemeClr val="accent1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408159" y="5269468"/>
              <a:ext cx="4095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chemeClr val="accent1"/>
                  </a:solidFill>
                </a:rPr>
                <a:t>D.</a:t>
              </a:r>
              <a:endParaRPr lang="en-US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1104900" y="0"/>
            <a:ext cx="8039100" cy="461665"/>
          </a:xfrm>
          <a:prstGeom prst="rect">
            <a:avLst/>
          </a:prstGeom>
          <a:solidFill>
            <a:srgbClr val="FFE605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Combine Like Fractions</a:t>
            </a:r>
            <a:endParaRPr lang="en-US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3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123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3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23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0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val 5"/>
          <p:cNvSpPr>
            <a:spLocks noChangeArrowheads="1"/>
          </p:cNvSpPr>
          <p:nvPr/>
        </p:nvSpPr>
        <p:spPr bwMode="auto">
          <a:xfrm>
            <a:off x="914400" y="4719577"/>
            <a:ext cx="404813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8" descr="CheckProgres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" y="711200"/>
            <a:ext cx="4038600" cy="627063"/>
          </a:xfrm>
          <a:prstGeom prst="rect">
            <a:avLst/>
          </a:prstGeom>
          <a:noFill/>
        </p:spPr>
      </p:pic>
      <p:pic>
        <p:nvPicPr>
          <p:cNvPr id="5" name="Picture 12" descr="LH_2-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sp>
        <p:nvSpPr>
          <p:cNvPr id="7" name="TPAnswers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42975" y="2286000"/>
            <a:ext cx="2790825" cy="4022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 dirty="0">
                <a:solidFill>
                  <a:srgbClr val="00539D"/>
                </a:solidFill>
                <a:sym typeface="Symbol" pitchFamily="-112" charset="2"/>
              </a:rPr>
              <a:t>A</a:t>
            </a:r>
            <a:r>
              <a:rPr lang="pt-BR" b="1" dirty="0" smtClean="0">
                <a:solidFill>
                  <a:srgbClr val="00539D"/>
                </a:solidFill>
                <a:sym typeface="Symbol" pitchFamily="-112" charset="2"/>
              </a:rPr>
              <a:t>.</a:t>
            </a:r>
            <a:r>
              <a:rPr lang="en-US" sz="2400" dirty="0" smtClean="0"/>
              <a:t>      2</a:t>
            </a:r>
            <a:r>
              <a:rPr lang="en-US" dirty="0" smtClean="0"/>
              <a:t>3/9</a:t>
            </a:r>
            <a:r>
              <a:rPr lang="en-US" sz="2400" dirty="0" smtClean="0"/>
              <a:t> </a:t>
            </a:r>
            <a:r>
              <a:rPr lang="pt-BR" b="1" dirty="0" smtClean="0">
                <a:solidFill>
                  <a:schemeClr val="tx1"/>
                </a:solidFill>
                <a:sym typeface="Symbol" pitchFamily="-112" charset="2"/>
              </a:rPr>
              <a:t>	</a:t>
            </a: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endParaRPr lang="pt-BR" sz="500" b="1" dirty="0" smtClean="0">
              <a:solidFill>
                <a:srgbClr val="00539D"/>
              </a:solidFill>
              <a:sym typeface="Symbol" pitchFamily="-112" charset="2"/>
            </a:endParaRP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 dirty="0" smtClean="0">
                <a:solidFill>
                  <a:srgbClr val="00539D"/>
                </a:solidFill>
                <a:sym typeface="Symbol" pitchFamily="-112" charset="2"/>
              </a:rPr>
              <a:t>B.</a:t>
            </a:r>
            <a:r>
              <a:rPr lang="pt-BR" b="1" dirty="0" smtClean="0">
                <a:solidFill>
                  <a:schemeClr val="tx1"/>
                </a:solidFill>
                <a:sym typeface="Symbol" pitchFamily="-112" charset="2"/>
              </a:rPr>
              <a:t>	</a:t>
            </a:r>
            <a:r>
              <a:rPr lang="en-US" sz="2400" dirty="0" smtClean="0"/>
              <a:t>1</a:t>
            </a:r>
            <a:r>
              <a:rPr lang="en-US" dirty="0" smtClean="0"/>
              <a:t>2/9</a:t>
            </a:r>
            <a:r>
              <a:rPr lang="en-US" sz="2400" dirty="0" smtClean="0"/>
              <a:t> </a:t>
            </a:r>
            <a:endParaRPr lang="pt-BR" b="1" dirty="0" smtClean="0">
              <a:solidFill>
                <a:schemeClr val="tx1"/>
              </a:solidFill>
              <a:sym typeface="Symbol" pitchFamily="-112" charset="2"/>
            </a:endParaRP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endParaRPr lang="pt-BR" sz="500" b="1" dirty="0" smtClean="0">
              <a:solidFill>
                <a:srgbClr val="00539D"/>
              </a:solidFill>
              <a:sym typeface="Symbol" pitchFamily="-112" charset="2"/>
            </a:endParaRP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 dirty="0" smtClean="0">
                <a:solidFill>
                  <a:srgbClr val="00539D"/>
                </a:solidFill>
                <a:sym typeface="Symbol" pitchFamily="-112" charset="2"/>
              </a:rPr>
              <a:t>C.</a:t>
            </a:r>
            <a:r>
              <a:rPr lang="pt-BR" b="1" dirty="0" smtClean="0">
                <a:solidFill>
                  <a:schemeClr val="tx1"/>
                </a:solidFill>
                <a:sym typeface="Symbol" pitchFamily="-112" charset="2"/>
              </a:rPr>
              <a:t>	</a:t>
            </a:r>
            <a:r>
              <a:rPr lang="en-US" sz="2400" dirty="0" smtClean="0"/>
              <a:t>1</a:t>
            </a:r>
            <a:r>
              <a:rPr lang="en-US" dirty="0" smtClean="0"/>
              <a:t>2/3</a:t>
            </a:r>
            <a:endParaRPr lang="pt-BR" b="1" dirty="0" smtClean="0">
              <a:solidFill>
                <a:schemeClr val="tx1"/>
              </a:solidFill>
              <a:sym typeface="Symbol" pitchFamily="-112" charset="2"/>
            </a:endParaRP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endParaRPr lang="pt-BR" sz="500" b="1" dirty="0" smtClean="0">
              <a:solidFill>
                <a:srgbClr val="00539D"/>
              </a:solidFill>
              <a:sym typeface="Symbol" pitchFamily="-112" charset="2"/>
            </a:endParaRP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 dirty="0" smtClean="0">
                <a:solidFill>
                  <a:srgbClr val="00539D"/>
                </a:solidFill>
                <a:sym typeface="Symbol" pitchFamily="-112" charset="2"/>
              </a:rPr>
              <a:t>D</a:t>
            </a:r>
            <a:r>
              <a:rPr lang="pt-BR" b="1" dirty="0">
                <a:solidFill>
                  <a:srgbClr val="00539D"/>
                </a:solidFill>
                <a:sym typeface="Symbol" pitchFamily="-112" charset="2"/>
              </a:rPr>
              <a:t>.</a:t>
            </a:r>
            <a:r>
              <a:rPr lang="pt-BR" b="1" dirty="0" smtClean="0">
                <a:solidFill>
                  <a:schemeClr val="tx1"/>
                </a:solidFill>
                <a:sym typeface="Symbol" pitchFamily="-112" charset="2"/>
              </a:rPr>
              <a:t>	</a:t>
            </a:r>
            <a:r>
              <a:rPr lang="en-US" sz="2400" dirty="0" smtClean="0">
                <a:sym typeface="Symbol" pitchFamily="-112" charset="2"/>
              </a:rPr>
              <a:t>1</a:t>
            </a:r>
            <a:r>
              <a:rPr lang="en-US" dirty="0" smtClean="0">
                <a:sym typeface="Symbol" pitchFamily="-112" charset="2"/>
              </a:rPr>
              <a:t>6</a:t>
            </a:r>
            <a:r>
              <a:rPr lang="en-US" dirty="0" smtClean="0"/>
              <a:t>/9</a:t>
            </a:r>
            <a:r>
              <a:rPr lang="en-US" sz="2400" dirty="0" smtClean="0"/>
              <a:t> </a:t>
            </a:r>
            <a:endParaRPr lang="pt-BR" b="1" dirty="0">
              <a:solidFill>
                <a:schemeClr val="tx1"/>
              </a:solidFill>
              <a:sym typeface="Symbol" pitchFamily="-112" charset="2"/>
            </a:endParaRPr>
          </a:p>
        </p:txBody>
      </p:sp>
      <p:pic>
        <p:nvPicPr>
          <p:cNvPr id="13" name="Picture 11" descr="Example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0688" y="1524000"/>
            <a:ext cx="457200" cy="457200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1143000" y="1524000"/>
            <a:ext cx="7010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Find  3</a:t>
            </a:r>
            <a:r>
              <a:rPr lang="en-US" sz="2400" dirty="0" smtClean="0"/>
              <a:t>2/9</a:t>
            </a:r>
            <a:r>
              <a:rPr lang="en-US" sz="3200" dirty="0" smtClean="0"/>
              <a:t> – 1</a:t>
            </a:r>
            <a:r>
              <a:rPr lang="en-US" sz="2400" dirty="0" smtClean="0"/>
              <a:t>5/9 =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1104900" y="0"/>
            <a:ext cx="8039100" cy="461665"/>
          </a:xfrm>
          <a:prstGeom prst="rect">
            <a:avLst/>
          </a:prstGeom>
          <a:solidFill>
            <a:srgbClr val="FFE605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Combine Like Fractions</a:t>
            </a:r>
            <a:endParaRPr lang="en-US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val 5"/>
          <p:cNvSpPr>
            <a:spLocks noChangeArrowheads="1"/>
          </p:cNvSpPr>
          <p:nvPr/>
        </p:nvSpPr>
        <p:spPr bwMode="auto">
          <a:xfrm>
            <a:off x="914400" y="4572000"/>
            <a:ext cx="404813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8" descr="CheckProgres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900" y="711200"/>
            <a:ext cx="4038600" cy="627063"/>
          </a:xfrm>
          <a:prstGeom prst="rect">
            <a:avLst/>
          </a:prstGeom>
          <a:noFill/>
        </p:spPr>
      </p:pic>
      <p:pic>
        <p:nvPicPr>
          <p:cNvPr id="5" name="Picture 12" descr="LH_2-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sp>
        <p:nvSpPr>
          <p:cNvPr id="7" name="TPAnswers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42975" y="2286000"/>
            <a:ext cx="2790825" cy="3777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 dirty="0">
                <a:solidFill>
                  <a:srgbClr val="00539D"/>
                </a:solidFill>
                <a:sym typeface="Symbol" pitchFamily="-112" charset="2"/>
              </a:rPr>
              <a:t>A</a:t>
            </a:r>
            <a:r>
              <a:rPr lang="pt-BR" b="1" dirty="0" smtClean="0">
                <a:solidFill>
                  <a:srgbClr val="00539D"/>
                </a:solidFill>
                <a:sym typeface="Symbol" pitchFamily="-112" charset="2"/>
              </a:rPr>
              <a:t>.</a:t>
            </a:r>
            <a:r>
              <a:rPr lang="en-US" sz="2400" dirty="0" smtClean="0"/>
              <a:t>      2</a:t>
            </a:r>
            <a:r>
              <a:rPr lang="en-US" dirty="0" smtClean="0"/>
              <a:t>1/5</a:t>
            </a:r>
            <a:r>
              <a:rPr lang="en-US" sz="2400" dirty="0" smtClean="0"/>
              <a:t> </a:t>
            </a:r>
            <a:r>
              <a:rPr lang="pt-BR" b="1" dirty="0" smtClean="0">
                <a:solidFill>
                  <a:schemeClr val="tx1"/>
                </a:solidFill>
                <a:sym typeface="Symbol" pitchFamily="-112" charset="2"/>
              </a:rPr>
              <a:t>	</a:t>
            </a: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endParaRPr lang="pt-BR" sz="500" b="1" dirty="0" smtClean="0">
              <a:solidFill>
                <a:srgbClr val="00539D"/>
              </a:solidFill>
              <a:sym typeface="Symbol" pitchFamily="-112" charset="2"/>
            </a:endParaRP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 dirty="0" smtClean="0">
                <a:solidFill>
                  <a:srgbClr val="00539D"/>
                </a:solidFill>
                <a:sym typeface="Symbol" pitchFamily="-112" charset="2"/>
              </a:rPr>
              <a:t>B.</a:t>
            </a:r>
            <a:r>
              <a:rPr lang="pt-BR" b="1" dirty="0" smtClean="0">
                <a:solidFill>
                  <a:schemeClr val="tx1"/>
                </a:solidFill>
                <a:sym typeface="Symbol" pitchFamily="-112" charset="2"/>
              </a:rPr>
              <a:t>	-</a:t>
            </a:r>
            <a:r>
              <a:rPr lang="en-US" sz="2400" dirty="0" smtClean="0"/>
              <a:t>1</a:t>
            </a:r>
            <a:r>
              <a:rPr lang="en-US" dirty="0" smtClean="0"/>
              <a:t>4/5</a:t>
            </a:r>
            <a:r>
              <a:rPr lang="en-US" sz="2400" dirty="0" smtClean="0"/>
              <a:t> </a:t>
            </a:r>
            <a:endParaRPr lang="pt-BR" b="1" dirty="0" smtClean="0">
              <a:solidFill>
                <a:schemeClr val="tx1"/>
              </a:solidFill>
              <a:sym typeface="Symbol" pitchFamily="-112" charset="2"/>
            </a:endParaRP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endParaRPr lang="pt-BR" sz="500" b="1" dirty="0" smtClean="0">
              <a:solidFill>
                <a:srgbClr val="00539D"/>
              </a:solidFill>
              <a:sym typeface="Symbol" pitchFamily="-112" charset="2"/>
            </a:endParaRP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 dirty="0" smtClean="0">
                <a:solidFill>
                  <a:srgbClr val="00539D"/>
                </a:solidFill>
                <a:sym typeface="Symbol" pitchFamily="-112" charset="2"/>
              </a:rPr>
              <a:t>C.</a:t>
            </a:r>
            <a:r>
              <a:rPr lang="pt-BR" b="1" dirty="0" smtClean="0">
                <a:solidFill>
                  <a:schemeClr val="tx1"/>
                </a:solidFill>
                <a:sym typeface="Symbol" pitchFamily="-112" charset="2"/>
              </a:rPr>
              <a:t>	</a:t>
            </a:r>
            <a:r>
              <a:rPr lang="en-US" dirty="0" smtClean="0">
                <a:sym typeface="Symbol" pitchFamily="-112" charset="2"/>
              </a:rPr>
              <a:t>4</a:t>
            </a:r>
            <a:r>
              <a:rPr lang="en-US" dirty="0" smtClean="0"/>
              <a:t>/5</a:t>
            </a:r>
            <a:endParaRPr lang="pt-BR" b="1" dirty="0" smtClean="0">
              <a:solidFill>
                <a:schemeClr val="tx1"/>
              </a:solidFill>
              <a:sym typeface="Symbol" pitchFamily="-112" charset="2"/>
            </a:endParaRP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endParaRPr lang="pt-BR" sz="500" b="1" dirty="0" smtClean="0">
              <a:solidFill>
                <a:srgbClr val="00539D"/>
              </a:solidFill>
              <a:sym typeface="Symbol" pitchFamily="-112" charset="2"/>
            </a:endParaRP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 dirty="0" smtClean="0">
                <a:solidFill>
                  <a:srgbClr val="00539D"/>
                </a:solidFill>
                <a:sym typeface="Symbol" pitchFamily="-112" charset="2"/>
              </a:rPr>
              <a:t>D</a:t>
            </a:r>
            <a:r>
              <a:rPr lang="pt-BR" b="1" dirty="0">
                <a:solidFill>
                  <a:srgbClr val="00539D"/>
                </a:solidFill>
                <a:sym typeface="Symbol" pitchFamily="-112" charset="2"/>
              </a:rPr>
              <a:t>.</a:t>
            </a:r>
            <a:r>
              <a:rPr lang="pt-BR" b="1" dirty="0" smtClean="0">
                <a:solidFill>
                  <a:schemeClr val="tx1"/>
                </a:solidFill>
                <a:sym typeface="Symbol" pitchFamily="-112" charset="2"/>
              </a:rPr>
              <a:t>	</a:t>
            </a:r>
            <a:r>
              <a:rPr lang="en-US" dirty="0" smtClean="0">
                <a:sym typeface="Symbol" pitchFamily="-112" charset="2"/>
              </a:rPr>
              <a:t>7</a:t>
            </a:r>
            <a:r>
              <a:rPr lang="en-US" dirty="0" smtClean="0"/>
              <a:t>/5</a:t>
            </a:r>
            <a:r>
              <a:rPr lang="en-US" sz="2400" dirty="0" smtClean="0"/>
              <a:t> </a:t>
            </a:r>
            <a:endParaRPr lang="pt-BR" b="1" dirty="0">
              <a:solidFill>
                <a:schemeClr val="tx1"/>
              </a:solidFill>
              <a:sym typeface="Symbol" pitchFamily="-112" charset="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43000" y="1524000"/>
            <a:ext cx="7010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Find  1</a:t>
            </a:r>
            <a:r>
              <a:rPr lang="en-US" sz="2400" dirty="0" smtClean="0"/>
              <a:t>2/5</a:t>
            </a:r>
            <a:r>
              <a:rPr lang="en-US" sz="3200" dirty="0" smtClean="0"/>
              <a:t> – </a:t>
            </a:r>
            <a:r>
              <a:rPr lang="en-US" sz="2400" dirty="0" smtClean="0"/>
              <a:t>3/5 =</a:t>
            </a:r>
            <a:endParaRPr lang="en-US" sz="3200" dirty="0"/>
          </a:p>
        </p:txBody>
      </p:sp>
      <p:pic>
        <p:nvPicPr>
          <p:cNvPr id="8" name="Picture 10" descr="Example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3088" y="1600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104900" y="0"/>
            <a:ext cx="8039100" cy="461665"/>
          </a:xfrm>
          <a:prstGeom prst="rect">
            <a:avLst/>
          </a:prstGeom>
          <a:solidFill>
            <a:srgbClr val="FFE605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Combine Like Fractions</a:t>
            </a:r>
            <a:endParaRPr lang="en-US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14" name="Picture 14" descr="CAM7-EndOf">
            <a:hlinkClick r:id="rId4" action="ppaction://hlinksldjump"/>
          </p:cNvPr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28004" name="Picture 4" descr="RESOURCES3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5724525" y="6465888"/>
            <a:ext cx="914400" cy="365125"/>
          </a:xfrm>
          <a:prstGeom prst="rect">
            <a:avLst/>
          </a:prstGeom>
          <a:noFill/>
        </p:spPr>
      </p:pic>
      <p:pic>
        <p:nvPicPr>
          <p:cNvPr id="128013" name="Picture 13" descr="Math NAV-Online">
            <a:hlinkClick r:id="rId7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5057775" y="6503988"/>
            <a:ext cx="609600" cy="334962"/>
          </a:xfrm>
          <a:prstGeom prst="rect">
            <a:avLst/>
          </a:prstGeom>
          <a:noFill/>
        </p:spPr>
      </p:pic>
      <p:sp>
        <p:nvSpPr>
          <p:cNvPr id="12" name="Action Button: Back or Previous 11">
            <a:hlinkClick r:id="" action="ppaction://hlinkshowjump?jump=previousslide" highlightClick="1"/>
          </p:cNvPr>
          <p:cNvSpPr/>
          <p:nvPr/>
        </p:nvSpPr>
        <p:spPr>
          <a:xfrm>
            <a:off x="8610600" y="6313158"/>
            <a:ext cx="5334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ction Button: Home 12">
            <a:hlinkClick r:id="" action="ppaction://hlinkshowjump?jump=firstslide" highlightClick="1"/>
          </p:cNvPr>
          <p:cNvSpPr/>
          <p:nvPr/>
        </p:nvSpPr>
        <p:spPr>
          <a:xfrm>
            <a:off x="8077200" y="6313158"/>
            <a:ext cx="533400" cy="544842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73C8CB726CE24B27A68D0E8CA7E9B806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11"/>
  <p:tag name="SLIDEGUID" val="9F33DF25E66244A8949350E6001D9A8D"/>
  <p:tag name="ANSWERSALIAS" val="A¤B¤C¤D"/>
  <p:tag name="RESPONSESGATHERED" val="False"/>
  <p:tag name="QUESTIONTEXT" val="5Min 3-5"/>
  <p:tag name="QUESTIONALIAS" val="5Min 3-5"/>
  <p:tag name="ANIMREMOVED" val="False"/>
</p:tagLst>
</file>

<file path=ppt/tags/tag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59BE0101329C4F169ED1183E60B3EF18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CHARTLABELS" val="0"/>
  <p:tag name="SLIDEORDER" val="12"/>
  <p:tag name="SLIDEGUID" val="729933FCDDCE43CF876A27C22B0D58D1"/>
  <p:tag name="ANSWERSALIAS" val="A¤B¤C¤D"/>
  <p:tag name="RESPONSESGATHERED" val="False"/>
  <p:tag name="QUESTIONTEXT" val="5Min 4-4"/>
  <p:tag name="QUESTIONALIAS" val="5Min 4-4"/>
  <p:tag name="ANIMREMOVED" val="False"/>
</p:tagLst>
</file>

<file path=ppt/tags/tag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lphaUCPeriod"/>
  <p:tag name="ANSWERTEXT" val="A&#10;B&#10;C&#10;D"/>
</p:tagLst>
</file>

<file path=ppt/tags/tag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73C8CB726CE24B27A68D0E8CA7E9B806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12"/>
  <p:tag name="SLIDEGUID" val="88D7D8C40BD34162A5F19BB9201A1A7C"/>
  <p:tag name="ANSWERSALIAS" val="A¤B¤C¤D"/>
  <p:tag name="RESPONSESGATHERED" val="False"/>
  <p:tag name="QUESTIONTEXT" val="5Min 4-5"/>
  <p:tag name="QUESTIONALIAS" val="5Min 4-5"/>
  <p:tag name="ANIMREMOVED" val="False"/>
</p:tagLst>
</file>

<file path=ppt/tags/tag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1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1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59BE0101329C4F169ED1183E60B3EF18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CHARTLABELS" val="0"/>
  <p:tag name="SLIDEORDER" val="11"/>
  <p:tag name="SLIDEGUID" val="36FF349E2BD44509AEFBC962970B5C1B"/>
  <p:tag name="ANSWERSALIAS" val="A¤B¤C¤D"/>
  <p:tag name="RESPONSESGATHERED" val="False"/>
  <p:tag name="QUESTIONTEXT" val="Write the multiplicative inverse of 9."/>
  <p:tag name="QUESTIONALIAS" val="Write the multiplicative inverse of 9."/>
  <p:tag name="ANIMREMOVED" val="False"/>
</p:tagLst>
</file>

<file path=ppt/tags/tag1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lphaUCPeriod"/>
  <p:tag name="ANSWERTEXT" val="A&#10;B&#10;C&#10;D"/>
</p:tagLst>
</file>

<file path=ppt/tags/tag1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1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73C8CB726CE24B27A68D0E8CA7E9B806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11"/>
  <p:tag name="SLIDEGUID" val="481849EFEA094A2994FBC78428609852"/>
  <p:tag name="ANSWERSALIAS" val="A¤B¤C¤D"/>
  <p:tag name="RESPONSESGATHERED" val="False"/>
  <p:tag name="QUESTIONTEXT" val="5Min 5-2"/>
  <p:tag name="QUESTIONALIAS" val="5Min 5-2"/>
  <p:tag name="ANIMREMOVED" val="False"/>
</p:tagLst>
</file>

<file path=ppt/tags/tag1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1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1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F29F049DD2CB444584BFA2AA51C6DFF7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11"/>
  <p:tag name="SLIDEGUID" val="C0AB266EB1284FD2ACA98D4F500877E8"/>
  <p:tag name="ANSWERSALIAS" val="A¤B¤C¤D"/>
  <p:tag name="RESPONSESGATHERED" val="False"/>
  <p:tag name="QUESTIONTEXT" val="5Min 5-3"/>
  <p:tag name="QUESTIONALIAS" val="5Min 5-3"/>
  <p:tag name="ANIMREMOVED" val="False"/>
</p:tagLst>
</file>

<file path=ppt/tags/tag1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1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2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59BE0101329C4F169ED1183E60B3EF18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CHARTLABELS" val="0"/>
  <p:tag name="SLIDEORDER" val="5"/>
  <p:tag name="SLIDEGUID" val="0BB95FA446EF4B0AAD5DF850C28E1F31"/>
  <p:tag name="ANSWERSALIAS" val="A¤B¤C¤D"/>
  <p:tag name="RESPONSESGATHERED" val="False"/>
  <p:tag name="QUESTIONTEXT" val="Lesson 5 CYP1"/>
  <p:tag name="QUESTIONALIAS" val="Lesson 5 CYP1"/>
  <p:tag name="ANIMREMOVED" val="False"/>
</p:tagLst>
</file>

<file path=ppt/tags/tag2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lphaUCPeriod"/>
  <p:tag name="ANSWERTEXT" val="A&#10;B&#10;C&#10;D"/>
</p:tagLst>
</file>

<file path=ppt/tags/tag3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3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73C8CB726CE24B27A68D0E8CA7E9B806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5"/>
  <p:tag name="SLIDEGUID" val="841484199AE84502B106BBB40ECCBF2F"/>
  <p:tag name="ANSWERSALIAS" val="A¤B¤C¤D"/>
  <p:tag name="RESPONSESGATHERED" val="False"/>
  <p:tag name="QUESTIONTEXT" val="Lesson 5 CYP2"/>
  <p:tag name="QUESTIONALIAS" val="Lesson 5 CYP2"/>
  <p:tag name="ANIMREMOVED" val="False"/>
</p:tagLst>
</file>

<file path=ppt/tags/tag3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3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3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F29F049DD2CB444584BFA2AA51C6DFF7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5"/>
  <p:tag name="SLIDEGUID" val="89599ED4815A4D09BA76C02A468C4364"/>
  <p:tag name="ANSWERSALIAS" val="A¤B¤C¤D"/>
  <p:tag name="RESPONSESGATHERED" val="False"/>
  <p:tag name="QUESTIONTEXT" val="Lesson 5 CYP3"/>
  <p:tag name="QUESTIONALIAS" val="Lesson 5 CYP3"/>
  <p:tag name="ANIMREMOVED" val="False"/>
</p:tagLst>
</file>

<file path=ppt/tags/tag3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3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3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59BE0101329C4F169ED1183E60B3EF18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CHARTLABELS" val="0"/>
  <p:tag name="SLIDEORDER" val="8"/>
  <p:tag name="SLIDEGUID" val="8DB60982BF8E4E859695F0C32E07CC45"/>
  <p:tag name="ANSWERSALIAS" val="A¤B¤C¤D"/>
  <p:tag name="RESPONSESGATHERED" val="False"/>
  <p:tag name="QUESTIONTEXT" val="Lesson 5 CYP4"/>
  <p:tag name="QUESTIONALIAS" val="Lesson 5 CYP4"/>
  <p:tag name="ANIMREMOVED" val="False"/>
</p:tagLst>
</file>

<file path=ppt/tags/tag3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lphaUCPeriod"/>
  <p:tag name="ANSWERTEXT" val="A&#10;B&#10;C&#10;D"/>
</p:tagLst>
</file>

<file path=ppt/tags/tag3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4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4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917</TotalTime>
  <Words>928</Words>
  <Application>Microsoft Macintosh PowerPoint</Application>
  <PresentationFormat>On-screen Show (4:3)</PresentationFormat>
  <Paragraphs>282</Paragraphs>
  <Slides>28</Slides>
  <Notes>21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Splash Screen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EUSD</Company>
  <LinksUpToDate>false</LinksUpToDate>
  <SharedDoc>false</SharedDoc>
  <HyperlinksChanged>false</HyperlinksChanged>
  <AppVersion>12.0001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5 Menu</dc:title>
  <dc:creator>Michael Mitchell</dc:creator>
  <cp:lastModifiedBy>Computer</cp:lastModifiedBy>
  <cp:revision>104</cp:revision>
  <dcterms:created xsi:type="dcterms:W3CDTF">2009-10-05T23:13:27Z</dcterms:created>
  <dcterms:modified xsi:type="dcterms:W3CDTF">2009-10-05T23:14:03Z</dcterms:modified>
</cp:coreProperties>
</file>