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tags/tag20.xml" ContentType="application/vnd.openxmlformats-officedocument.presentationml.tags+xml"/>
  <Override PartName="/ppt/theme/theme2.xml" ContentType="application/vnd.openxmlformats-officedocument.theme+xml"/>
  <Override PartName="/ppt/notesSlides/notesSlide11.xml" ContentType="application/vnd.openxmlformats-officedocument.presentationml.notesSlid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notesSlides/notesSlide9.xml" ContentType="application/vnd.openxmlformats-officedocument.presentationml.notesSlide+xml"/>
  <Override PartName="/ppt/tags/tag15.xml" ContentType="application/vnd.openxmlformats-officedocument.presentationml.tags+xml"/>
  <Override PartName="/ppt/tags/tag22.xml" ContentType="application/vnd.openxmlformats-officedocument.presentationml.tags+xml"/>
  <Override PartName="/ppt/slides/slide1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3.xml" ContentType="application/vnd.openxmlformats-officedocument.presentationml.tags+xml"/>
  <Override PartName="/ppt/tags/tag17.xml" ContentType="application/vnd.openxmlformats-officedocument.presentationml.tags+xml"/>
  <Override PartName="/ppt/notesSlides/notesSlide3.xml" ContentType="application/vnd.openxmlformats-officedocument.presentationml.notesSlide+xml"/>
  <Override PartName="/ppt/tags/tag30.xml" ContentType="application/vnd.openxmlformats-officedocument.presentationml.tag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18.xml" ContentType="application/vnd.openxmlformats-officedocument.presentationml.tags+xml"/>
  <Override PartName="/ppt/tags/tag9.xml" ContentType="application/vnd.openxmlformats-officedocument.presentationml.tags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21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17.xml" ContentType="application/vnd.openxmlformats-officedocument.presentationml.slide+xml"/>
  <Override PartName="/ppt/tags/tag12.xml" ContentType="application/vnd.openxmlformats-officedocument.presentationml.tags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ags/tag24.xml" ContentType="application/vnd.openxmlformats-officedocument.presentationml.tags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tags/tag10.xml" ContentType="application/vnd.openxmlformats-officedocument.presentationml.tags+xml"/>
  <Override PartName="/ppt/presentation.xml" ContentType="application/vnd.openxmlformats-officedocument.presentationml.presentation.main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1.xml" ContentType="application/vnd.openxmlformats-officedocument.presentationml.tags+xml"/>
  <Override PartName="/ppt/slides/slide5.xml" ContentType="application/vnd.openxmlformats-officedocument.presentationml.slide+xml"/>
  <Override PartName="/ppt/tags/tag29.xml" ContentType="application/vnd.openxmlformats-officedocument.presentationml.tags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tags/tag23.xml" ContentType="application/vnd.openxmlformats-officedocument.presentationml.tags+xml"/>
  <Override PartName="/ppt/presProps.xml" ContentType="application/vnd.openxmlformats-officedocument.presentationml.presProps+xml"/>
  <Default Extension="jpeg" ContentType="image/jpeg"/>
  <Override PartName="/ppt/tags/tag14.xml" ContentType="application/vnd.openxmlformats-officedocument.presentationml.tags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7.xml" ContentType="application/vnd.openxmlformats-officedocument.presentationml.tags+xml"/>
  <Override PartName="/ppt/tags/tag5.xml" ContentType="application/vnd.openxmlformats-officedocument.presentationml.tags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tags/tag25.xml" ContentType="application/vnd.openxmlformats-officedocument.presentationml.tags+xml"/>
  <Override PartName="/docProps/core.xml" ContentType="application/vnd.openxmlformats-package.core-properties+xml"/>
  <Override PartName="/ppt/tags/tag16.xml" ContentType="application/vnd.openxmlformats-officedocument.presentationml.tags+xml"/>
  <Override PartName="/ppt/tags/tag19.xml" ContentType="application/vnd.openxmlformats-officedocument.presentationml.tag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slides/slide9.xml" ContentType="application/vnd.openxmlformats-officedocument.presentationml.slide+xml"/>
  <Override PartName="/ppt/tags/tag26.xml" ContentType="application/vnd.openxmlformats-officedocument.presentationml.tags+xml"/>
  <Default Extension="rels" ContentType="application/vnd.openxmlformats-package.relationships+xml"/>
  <Override PartName="/ppt/tags/tag1.xml" ContentType="application/vnd.openxmlformats-officedocument.presentationml.tags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tags/tag6.xml" ContentType="application/vnd.openxmlformats-officedocument.presentationml.tags+xml"/>
  <Override PartName="/ppt/tags/tag11.xml" ContentType="application/vnd.openxmlformats-officedocument.presentationml.tags+xml"/>
  <Override PartName="/ppt/slides/slide12.xml" ContentType="application/vnd.openxmlformats-officedocument.presentationml.slide+xml"/>
  <Override PartName="/ppt/tags/tag2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19"/>
  </p:notesMasterIdLst>
  <p:sldIdLst>
    <p:sldId id="272" r:id="rId2"/>
    <p:sldId id="280" r:id="rId3"/>
    <p:sldId id="281" r:id="rId4"/>
    <p:sldId id="282" r:id="rId5"/>
    <p:sldId id="283" r:id="rId6"/>
    <p:sldId id="257" r:id="rId7"/>
    <p:sldId id="258" r:id="rId8"/>
    <p:sldId id="259" r:id="rId9"/>
    <p:sldId id="275" r:id="rId10"/>
    <p:sldId id="285" r:id="rId11"/>
    <p:sldId id="268" r:id="rId12"/>
    <p:sldId id="269" r:id="rId13"/>
    <p:sldId id="261" r:id="rId14"/>
    <p:sldId id="264" r:id="rId15"/>
    <p:sldId id="267" r:id="rId16"/>
    <p:sldId id="270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4833" autoAdjust="0"/>
    <p:restoredTop sz="94660"/>
  </p:normalViewPr>
  <p:slideViewPr>
    <p:cSldViewPr snapToObjects="1">
      <p:cViewPr varScale="1">
        <p:scale>
          <a:sx n="90" d="100"/>
          <a:sy n="90" d="100"/>
        </p:scale>
        <p:origin x="-9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printerSettings" Target="printerSettings/printerSettings1.bin"/><Relationship Id="rId4" Type="http://schemas.openxmlformats.org/officeDocument/2006/relationships/slide" Target="slides/slide3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24" Type="http://schemas.openxmlformats.org/officeDocument/2006/relationships/tableStyles" Target="tableStyles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19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8F4CA0-1604-444D-86E1-80D16B8FB47A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07A853-FDEC-B54D-8AA5-05E9F1B07D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9F4DEF-343C-CE45-BE84-74A1D9EA684A}" type="slidenum">
              <a:rPr lang="en-US"/>
              <a:pPr/>
              <a:t>1</a:t>
            </a:fld>
            <a:endParaRPr lang="en-US"/>
          </a:p>
        </p:txBody>
      </p:sp>
      <p:sp>
        <p:nvSpPr>
          <p:cNvPr id="342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75B02C-718D-314F-A363-18B63EE7EEFD}" type="slidenum">
              <a:rPr lang="en-US"/>
              <a:pPr/>
              <a:t>2</a:t>
            </a:fld>
            <a:endParaRPr lang="en-US"/>
          </a:p>
        </p:txBody>
      </p:sp>
      <p:sp>
        <p:nvSpPr>
          <p:cNvPr id="526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6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579661-7217-1543-AF7E-AE3641863A60}" type="slidenum">
              <a:rPr lang="en-US"/>
              <a:pPr/>
              <a:t>3</a:t>
            </a:fld>
            <a:endParaRPr lang="en-US"/>
          </a:p>
        </p:txBody>
      </p:sp>
      <p:sp>
        <p:nvSpPr>
          <p:cNvPr id="527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7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EED06A-C5B0-A640-9349-826BFB9B02B1}" type="slidenum">
              <a:rPr lang="en-US"/>
              <a:pPr/>
              <a:t>4</a:t>
            </a:fld>
            <a:endParaRPr lang="en-US"/>
          </a:p>
        </p:txBody>
      </p:sp>
      <p:sp>
        <p:nvSpPr>
          <p:cNvPr id="53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3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361DE3-73E0-6A48-80BF-8D1FFAA2F238}" type="slidenum">
              <a:rPr lang="en-US"/>
              <a:pPr/>
              <a:t>5</a:t>
            </a:fld>
            <a:endParaRPr lang="en-US"/>
          </a:p>
        </p:txBody>
      </p:sp>
      <p:sp>
        <p:nvSpPr>
          <p:cNvPr id="537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7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BE3E46-2DEA-7A49-95FA-376806D44055}" type="slidenum">
              <a:rPr lang="en-US"/>
              <a:pPr/>
              <a:t>6</a:t>
            </a:fld>
            <a:endParaRPr lang="en-US"/>
          </a:p>
        </p:txBody>
      </p:sp>
      <p:sp>
        <p:nvSpPr>
          <p:cNvPr id="431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1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2DBBEB-2258-3642-984A-246BB43E3601}" type="slidenum">
              <a:rPr lang="en-US"/>
              <a:pPr/>
              <a:t>7</a:t>
            </a:fld>
            <a:endParaRPr lang="en-US"/>
          </a:p>
        </p:txBody>
      </p:sp>
      <p:sp>
        <p:nvSpPr>
          <p:cNvPr id="43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1BD496-A401-594F-961A-A3C34F012A72}" type="slidenum">
              <a:rPr lang="en-US"/>
              <a:pPr/>
              <a:t>8</a:t>
            </a:fld>
            <a:endParaRPr lang="en-US"/>
          </a:p>
        </p:txBody>
      </p:sp>
      <p:sp>
        <p:nvSpPr>
          <p:cNvPr id="43315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315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118371-FF55-0648-AEE5-885D5D390EDC}" type="slidenum">
              <a:rPr lang="en-US"/>
              <a:pPr/>
              <a:t>11</a:t>
            </a:fld>
            <a:endParaRPr lang="en-US"/>
          </a:p>
        </p:txBody>
      </p:sp>
      <p:sp>
        <p:nvSpPr>
          <p:cNvPr id="442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2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C24912-312D-9A4E-BA3F-F77D5508ECB6}" type="slidenum">
              <a:rPr lang="en-US"/>
              <a:pPr/>
              <a:t>12</a:t>
            </a:fld>
            <a:endParaRPr lang="en-US"/>
          </a:p>
        </p:txBody>
      </p:sp>
      <p:sp>
        <p:nvSpPr>
          <p:cNvPr id="443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3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415FCB-97FA-C249-BBF0-F6349C03D9E6}" type="slidenum">
              <a:rPr lang="en-US"/>
              <a:pPr/>
              <a:t>13</a:t>
            </a:fld>
            <a:endParaRPr lang="en-US"/>
          </a:p>
        </p:txBody>
      </p:sp>
      <p:sp>
        <p:nvSpPr>
          <p:cNvPr id="435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34433D-30C4-3045-9EAB-45482EBA391A}" type="slidenum">
              <a:rPr lang="en-US"/>
              <a:pPr/>
              <a:t>14</a:t>
            </a:fld>
            <a:endParaRPr lang="en-US"/>
          </a:p>
        </p:txBody>
      </p:sp>
      <p:sp>
        <p:nvSpPr>
          <p:cNvPr id="438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8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AA5856-0F60-8245-8576-6FE844D4043F}" type="slidenum">
              <a:rPr lang="en-US"/>
              <a:pPr/>
              <a:t>15</a:t>
            </a:fld>
            <a:endParaRPr lang="en-US"/>
          </a:p>
        </p:txBody>
      </p:sp>
      <p:sp>
        <p:nvSpPr>
          <p:cNvPr id="441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1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3CC3C5-6681-EF40-B5D2-0A9AF1D665B3}" type="slidenum">
              <a:rPr lang="en-US"/>
              <a:pPr/>
              <a:t>16</a:t>
            </a:fld>
            <a:endParaRPr lang="en-US"/>
          </a:p>
        </p:txBody>
      </p:sp>
      <p:sp>
        <p:nvSpPr>
          <p:cNvPr id="444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4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6305B7-AAF1-AB48-834F-85B43FFF8555}" type="slidenum">
              <a:rPr lang="en-US"/>
              <a:pPr/>
              <a:t>17</a:t>
            </a:fld>
            <a:endParaRPr lang="en-US"/>
          </a:p>
        </p:txBody>
      </p:sp>
      <p:sp>
        <p:nvSpPr>
          <p:cNvPr id="445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5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402E2-4078-3246-A580-26594510BAB4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62EC-CCA9-904E-B528-C38BB64B8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402E2-4078-3246-A580-26594510BAB4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62EC-CCA9-904E-B528-C38BB64B8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402E2-4078-3246-A580-26594510BAB4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62EC-CCA9-904E-B528-C38BB64B8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402E2-4078-3246-A580-26594510BAB4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62EC-CCA9-904E-B528-C38BB64B8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402E2-4078-3246-A580-26594510BAB4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62EC-CCA9-904E-B528-C38BB64B8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402E2-4078-3246-A580-26594510BAB4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62EC-CCA9-904E-B528-C38BB64B8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402E2-4078-3246-A580-26594510BAB4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62EC-CCA9-904E-B528-C38BB64B8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402E2-4078-3246-A580-26594510BAB4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62EC-CCA9-904E-B528-C38BB64B8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402E2-4078-3246-A580-26594510BAB4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62EC-CCA9-904E-B528-C38BB64B8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402E2-4078-3246-A580-26594510BAB4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62EC-CCA9-904E-B528-C38BB64B8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402E2-4078-3246-A580-26594510BAB4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62EC-CCA9-904E-B528-C38BB64B8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402E2-4078-3246-A580-26594510BAB4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162EC-CCA9-904E-B528-C38BB64B8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.jpe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2.xml"/><Relationship Id="rId6" Type="http://schemas.openxmlformats.org/officeDocument/2006/relationships/image" Target="../media/image2.jpeg"/><Relationship Id="rId8" Type="http://schemas.openxmlformats.org/officeDocument/2006/relationships/image" Target="../media/image4.jpeg"/><Relationship Id="rId13" Type="http://schemas.openxmlformats.org/officeDocument/2006/relationships/image" Target="../media/image9.jpe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2.xml"/><Relationship Id="rId12" Type="http://schemas.openxmlformats.org/officeDocument/2006/relationships/image" Target="../media/image8.png"/><Relationship Id="rId2" Type="http://schemas.openxmlformats.org/officeDocument/2006/relationships/tags" Target="../tags/tag3.xml"/><Relationship Id="rId9" Type="http://schemas.openxmlformats.org/officeDocument/2006/relationships/image" Target="../media/image5.jpeg"/><Relationship Id="rId3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14" Type="http://schemas.openxmlformats.org/officeDocument/2006/relationships/image" Target="../media/image13.jpeg"/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5.xml"/><Relationship Id="rId6" Type="http://schemas.openxmlformats.org/officeDocument/2006/relationships/image" Target="../media/image2.jpeg"/><Relationship Id="rId8" Type="http://schemas.openxmlformats.org/officeDocument/2006/relationships/image" Target="../media/image5.jpeg"/><Relationship Id="rId13" Type="http://schemas.openxmlformats.org/officeDocument/2006/relationships/image" Target="../media/image12.jpe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3.xml"/><Relationship Id="rId12" Type="http://schemas.openxmlformats.org/officeDocument/2006/relationships/image" Target="../media/image11.png"/><Relationship Id="rId2" Type="http://schemas.openxmlformats.org/officeDocument/2006/relationships/tags" Target="../tags/tag6.xml"/><Relationship Id="rId9" Type="http://schemas.openxmlformats.org/officeDocument/2006/relationships/image" Target="../media/image10.jpeg"/><Relationship Id="rId3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14" Type="http://schemas.openxmlformats.org/officeDocument/2006/relationships/image" Target="../media/image15.jpeg"/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8.xml"/><Relationship Id="rId6" Type="http://schemas.openxmlformats.org/officeDocument/2006/relationships/image" Target="../media/image2.jpeg"/><Relationship Id="rId8" Type="http://schemas.openxmlformats.org/officeDocument/2006/relationships/image" Target="../media/image5.jpeg"/><Relationship Id="rId13" Type="http://schemas.openxmlformats.org/officeDocument/2006/relationships/image" Target="../media/image12.jpe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4.xml"/><Relationship Id="rId12" Type="http://schemas.openxmlformats.org/officeDocument/2006/relationships/image" Target="../media/image14.png"/><Relationship Id="rId2" Type="http://schemas.openxmlformats.org/officeDocument/2006/relationships/tags" Target="../tags/tag9.xml"/><Relationship Id="rId9" Type="http://schemas.openxmlformats.org/officeDocument/2006/relationships/image" Target="../media/image10.jpeg"/><Relationship Id="rId3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14" Type="http://schemas.openxmlformats.org/officeDocument/2006/relationships/image" Target="../media/image18.jpeg"/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11.xml"/><Relationship Id="rId6" Type="http://schemas.openxmlformats.org/officeDocument/2006/relationships/image" Target="../media/image2.jpeg"/><Relationship Id="rId8" Type="http://schemas.openxmlformats.org/officeDocument/2006/relationships/image" Target="../media/image4.jpeg"/><Relationship Id="rId13" Type="http://schemas.openxmlformats.org/officeDocument/2006/relationships/image" Target="../media/image17.pn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5.xml"/><Relationship Id="rId12" Type="http://schemas.openxmlformats.org/officeDocument/2006/relationships/image" Target="../media/image16.png"/><Relationship Id="rId2" Type="http://schemas.openxmlformats.org/officeDocument/2006/relationships/tags" Target="../tags/tag12.xml"/><Relationship Id="rId9" Type="http://schemas.openxmlformats.org/officeDocument/2006/relationships/image" Target="../media/image5.jpeg"/><Relationship Id="rId3" Type="http://schemas.openxmlformats.org/officeDocument/2006/relationships/tags" Target="../tags/tag13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image" Target="../media/image21.jpeg"/><Relationship Id="rId4" Type="http://schemas.openxmlformats.org/officeDocument/2006/relationships/image" Target="../media/image19.jpeg"/><Relationship Id="rId1" Type="http://schemas.openxmlformats.org/officeDocument/2006/relationships/tags" Target="../tags/tag1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Relationship Id="rId5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image" Target="../media/image23.jpeg"/><Relationship Id="rId4" Type="http://schemas.openxmlformats.org/officeDocument/2006/relationships/image" Target="../media/image21.jpeg"/><Relationship Id="rId1" Type="http://schemas.openxmlformats.org/officeDocument/2006/relationships/tags" Target="../tags/tag1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Relationship Id="rId5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jpeg"/><Relationship Id="rId5" Type="http://schemas.openxmlformats.org/officeDocument/2006/relationships/image" Target="../media/image24.jpeg"/><Relationship Id="rId7" Type="http://schemas.openxmlformats.org/officeDocument/2006/relationships/image" Target="../media/image25.png"/><Relationship Id="rId1" Type="http://schemas.openxmlformats.org/officeDocument/2006/relationships/tags" Target="../tags/tag1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Relationship Id="rId6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Relationship Id="rId3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Relationship Id="rId3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1.jpeg"/><Relationship Id="rId5" Type="http://schemas.openxmlformats.org/officeDocument/2006/relationships/image" Target="../media/image26.png"/><Relationship Id="rId7" Type="http://schemas.openxmlformats.org/officeDocument/2006/relationships/image" Target="../media/image18.jpeg"/><Relationship Id="rId1" Type="http://schemas.openxmlformats.org/officeDocument/2006/relationships/tags" Target="../tags/tag1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Relationship Id="rId6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1.jpeg"/><Relationship Id="rId5" Type="http://schemas.openxmlformats.org/officeDocument/2006/relationships/image" Target="../media/image27.jpeg"/><Relationship Id="rId7" Type="http://schemas.openxmlformats.org/officeDocument/2006/relationships/image" Target="../media/image18.jpeg"/><Relationship Id="rId1" Type="http://schemas.openxmlformats.org/officeDocument/2006/relationships/tags" Target="../tags/tag1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Relationship Id="rId6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31.png"/><Relationship Id="rId5" Type="http://schemas.openxmlformats.org/officeDocument/2006/relationships/notesSlide" Target="../notesSlides/notesSlide11.xml"/><Relationship Id="rId7" Type="http://schemas.openxmlformats.org/officeDocument/2006/relationships/image" Target="../media/image30.jpeg"/><Relationship Id="rId1" Type="http://schemas.openxmlformats.org/officeDocument/2006/relationships/tags" Target="../tags/tag19.xml"/><Relationship Id="rId2" Type="http://schemas.openxmlformats.org/officeDocument/2006/relationships/tags" Target="../tags/tag20.xml"/><Relationship Id="rId9" Type="http://schemas.openxmlformats.org/officeDocument/2006/relationships/image" Target="../media/image21.jpeg"/><Relationship Id="rId3" Type="http://schemas.openxmlformats.org/officeDocument/2006/relationships/tags" Target="../tags/tag21.xml"/><Relationship Id="rId6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2.xml"/><Relationship Id="rId7" Type="http://schemas.openxmlformats.org/officeDocument/2006/relationships/image" Target="../media/image13.jpeg"/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9" Type="http://schemas.openxmlformats.org/officeDocument/2006/relationships/image" Target="../media/image32.png"/><Relationship Id="rId3" Type="http://schemas.openxmlformats.org/officeDocument/2006/relationships/tags" Target="../tags/tag24.xml"/><Relationship Id="rId6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3.xml"/><Relationship Id="rId7" Type="http://schemas.openxmlformats.org/officeDocument/2006/relationships/image" Target="../media/image30.jpeg"/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9" Type="http://schemas.openxmlformats.org/officeDocument/2006/relationships/image" Target="../media/image33.png"/><Relationship Id="rId3" Type="http://schemas.openxmlformats.org/officeDocument/2006/relationships/tags" Target="../tags/tag27.xml"/><Relationship Id="rId6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4.xml"/><Relationship Id="rId7" Type="http://schemas.openxmlformats.org/officeDocument/2006/relationships/image" Target="../media/image18.jpeg"/><Relationship Id="rId1" Type="http://schemas.openxmlformats.org/officeDocument/2006/relationships/tags" Target="../tags/tag28.xml"/><Relationship Id="rId2" Type="http://schemas.openxmlformats.org/officeDocument/2006/relationships/tags" Target="../tags/tag29.xml"/><Relationship Id="rId9" Type="http://schemas.openxmlformats.org/officeDocument/2006/relationships/image" Target="../media/image34.png"/><Relationship Id="rId3" Type="http://schemas.openxmlformats.org/officeDocument/2006/relationships/tags" Target="../tags/tag30.xml"/><Relationship Id="rId6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4" Type="http://schemas.openxmlformats.org/officeDocument/2006/relationships/slide" Target="slide8.xml"/><Relationship Id="rId5" Type="http://schemas.openxmlformats.org/officeDocument/2006/relationships/image" Target="../media/image35.jpeg"/><Relationship Id="rId7" Type="http://schemas.openxmlformats.org/officeDocument/2006/relationships/hyperlink" Target="http://www.ca.gr7math.com/" TargetMode="External"/><Relationship Id="rId1" Type="http://schemas.openxmlformats.org/officeDocument/2006/relationships/tags" Target="../tags/tag3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Relationship Id="rId6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grpSp>
        <p:nvGrpSpPr>
          <p:cNvPr id="2" name="Group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101" name="Picture 5" descr="CAM7 Spl-02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4" name="TextBox 3"/>
            <p:cNvSpPr txBox="1"/>
            <p:nvPr/>
          </p:nvSpPr>
          <p:spPr>
            <a:xfrm>
              <a:off x="4876800" y="5410200"/>
              <a:ext cx="4267200" cy="95410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Lesson 2-6</a:t>
              </a:r>
            </a:p>
            <a:p>
              <a:pPr algn="ctr"/>
              <a:r>
                <a:rPr lang="en-US" sz="2800" dirty="0" smtClean="0"/>
                <a:t>Combining Unlike Fractions</a:t>
              </a:r>
              <a:endParaRPr lang="en-US" sz="2800" dirty="0"/>
            </a:p>
          </p:txBody>
        </p:sp>
      </p:grp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98" name="Picture 18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99699" name="Picture 19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</p:spPr>
      </p:pic>
      <p:sp>
        <p:nvSpPr>
          <p:cNvPr id="199683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99685" name="Oval 5"/>
          <p:cNvSpPr>
            <a:spLocks noChangeArrowheads="1"/>
          </p:cNvSpPr>
          <p:nvPr/>
        </p:nvSpPr>
        <p:spPr bwMode="auto">
          <a:xfrm>
            <a:off x="1071563" y="3209925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9690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</p:spPr>
      </p:pic>
      <p:pic>
        <p:nvPicPr>
          <p:cNvPr id="199691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</p:spPr>
      </p:pic>
      <p:pic>
        <p:nvPicPr>
          <p:cNvPr id="199695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</p:spPr>
      </p:pic>
      <p:sp>
        <p:nvSpPr>
          <p:cNvPr id="199696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2-2)</a:t>
            </a:r>
          </a:p>
        </p:txBody>
      </p:sp>
      <p:pic>
        <p:nvPicPr>
          <p:cNvPr id="199697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</p:spPr>
      </p:pic>
      <p:pic>
        <p:nvPicPr>
          <p:cNvPr id="199706" name="Picture 26" descr="ch2_5mc_13"/>
          <p:cNvPicPr>
            <a:picLocks noChangeAspect="1" noChangeArrowheads="1"/>
          </p:cNvPicPr>
          <p:nvPr/>
        </p:nvPicPr>
        <p:blipFill>
          <a:blip r:embed="rId12"/>
          <a:srcRect b="73306"/>
          <a:stretch>
            <a:fillRect/>
          </a:stretch>
        </p:blipFill>
        <p:spPr bwMode="auto">
          <a:xfrm>
            <a:off x="1089025" y="1682750"/>
            <a:ext cx="7724775" cy="1162050"/>
          </a:xfrm>
          <a:prstGeom prst="rect">
            <a:avLst/>
          </a:prstGeom>
          <a:noFill/>
        </p:spPr>
      </p:pic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1047750" y="3038475"/>
            <a:ext cx="3390900" cy="3533775"/>
            <a:chOff x="660" y="1914"/>
            <a:chExt cx="2136" cy="2226"/>
          </a:xfrm>
        </p:grpSpPr>
        <p:sp>
          <p:nvSpPr>
            <p:cNvPr id="199686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60" y="2016"/>
              <a:ext cx="1758" cy="2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533400" indent="-533400" algn="l">
                <a:spcBef>
                  <a:spcPct val="67000"/>
                </a:spcBef>
                <a:spcAft>
                  <a:spcPct val="67000"/>
                </a:spcAft>
                <a:buClr>
                  <a:srgbClr val="00539D"/>
                </a:buClr>
              </a:pPr>
              <a:r>
                <a:rPr lang="pt-BR" b="1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  <a:p>
              <a:pPr marL="533400" indent="-533400" algn="l">
                <a:spcBef>
                  <a:spcPct val="67000"/>
                </a:spcBef>
                <a:spcAft>
                  <a:spcPct val="67000"/>
                </a:spcAft>
                <a:buClr>
                  <a:srgbClr val="00539D"/>
                </a:buClr>
              </a:pPr>
              <a:r>
                <a:rPr lang="pt-BR" b="1">
                  <a:solidFill>
                    <a:srgbClr val="00539D"/>
                  </a:solidFill>
                  <a:sym typeface="Symbol" pitchFamily="-112" charset="2"/>
                </a:rPr>
                <a:t>B.</a:t>
              </a:r>
              <a:r>
                <a:rPr lang="pt-BR" b="1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  <a:p>
              <a:pPr marL="533400" indent="-533400" algn="l">
                <a:spcBef>
                  <a:spcPct val="67000"/>
                </a:spcBef>
                <a:spcAft>
                  <a:spcPct val="67000"/>
                </a:spcAft>
                <a:buClr>
                  <a:srgbClr val="00539D"/>
                </a:buClr>
              </a:pPr>
              <a:r>
                <a:rPr lang="pt-BR" b="1">
                  <a:solidFill>
                    <a:srgbClr val="00539D"/>
                  </a:solidFill>
                  <a:sym typeface="Symbol" pitchFamily="-112" charset="2"/>
                </a:rPr>
                <a:t>C.</a:t>
              </a:r>
              <a:r>
                <a:rPr lang="pt-BR" b="1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  <a:p>
              <a:pPr marL="533400" indent="-533400" algn="l">
                <a:spcBef>
                  <a:spcPct val="67000"/>
                </a:spcBef>
                <a:spcAft>
                  <a:spcPct val="67000"/>
                </a:spcAft>
                <a:buClr>
                  <a:srgbClr val="00539D"/>
                </a:buClr>
              </a:pPr>
              <a:r>
                <a:rPr lang="pt-BR" b="1">
                  <a:solidFill>
                    <a:srgbClr val="00539D"/>
                  </a:solidFill>
                  <a:sym typeface="Symbol" pitchFamily="-112" charset="2"/>
                </a:rPr>
                <a:t>D.</a:t>
              </a:r>
              <a:r>
                <a:rPr lang="pt-BR" b="1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199707" name="Picture 27" descr="ch2_5mc_13"/>
            <p:cNvPicPr>
              <a:picLocks noChangeAspect="1" noChangeArrowheads="1"/>
            </p:cNvPicPr>
            <p:nvPr/>
          </p:nvPicPr>
          <p:blipFill>
            <a:blip r:embed="rId12"/>
            <a:srcRect t="28380" r="65187"/>
            <a:stretch>
              <a:fillRect/>
            </a:stretch>
          </p:blipFill>
          <p:spPr bwMode="auto">
            <a:xfrm>
              <a:off x="1040" y="1914"/>
              <a:ext cx="1756" cy="2034"/>
            </a:xfrm>
            <a:prstGeom prst="rect">
              <a:avLst/>
            </a:prstGeom>
            <a:noFill/>
          </p:spPr>
        </p:pic>
      </p:grpSp>
      <p:pic>
        <p:nvPicPr>
          <p:cNvPr id="20" name="Picture 8" descr="Example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73088" y="1638300"/>
            <a:ext cx="457200" cy="4572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99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68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723" name="Picture 19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0724" name="Picture 20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</p:spPr>
      </p:pic>
      <p:sp>
        <p:nvSpPr>
          <p:cNvPr id="200706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00709" name="Oval 5"/>
          <p:cNvSpPr>
            <a:spLocks noChangeArrowheads="1"/>
          </p:cNvSpPr>
          <p:nvPr/>
        </p:nvSpPr>
        <p:spPr bwMode="auto">
          <a:xfrm>
            <a:off x="1066800" y="5157787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0711" name="TPQuestion"/>
          <p:cNvSpPr>
            <a:spLocks noChangeArrowheads="1"/>
          </p:cNvSpPr>
          <p:nvPr/>
        </p:nvSpPr>
        <p:spPr bwMode="auto">
          <a:xfrm>
            <a:off x="685800" y="1800225"/>
            <a:ext cx="8020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algn="l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539D"/>
                </a:solidFill>
              </a:rPr>
              <a:t>Which number is least?</a:t>
            </a:r>
          </a:p>
        </p:txBody>
      </p:sp>
      <p:pic>
        <p:nvPicPr>
          <p:cNvPr id="200715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</p:spPr>
      </p:pic>
      <p:pic>
        <p:nvPicPr>
          <p:cNvPr id="200716" name="Picture 12" descr="Math NAV-FWD_DEAD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8180388" y="6465888"/>
            <a:ext cx="461962" cy="369887"/>
          </a:xfrm>
          <a:prstGeom prst="rect">
            <a:avLst/>
          </a:prstGeom>
          <a:noFill/>
        </p:spPr>
      </p:pic>
      <p:pic>
        <p:nvPicPr>
          <p:cNvPr id="200720" name="Picture 16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</p:spPr>
      </p:pic>
      <p:sp>
        <p:nvSpPr>
          <p:cNvPr id="200721" name="Text Box 17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2-2)</a:t>
            </a:r>
          </a:p>
        </p:txBody>
      </p:sp>
      <p:pic>
        <p:nvPicPr>
          <p:cNvPr id="200722" name="Picture 18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</p:spPr>
      </p:pic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1066800" y="2422525"/>
            <a:ext cx="2790825" cy="3492500"/>
            <a:chOff x="672" y="1526"/>
            <a:chExt cx="1758" cy="2200"/>
          </a:xfrm>
        </p:grpSpPr>
        <p:grpSp>
          <p:nvGrpSpPr>
            <p:cNvPr id="3" name="Group 23"/>
            <p:cNvGrpSpPr>
              <a:grpSpLocks/>
            </p:cNvGrpSpPr>
            <p:nvPr/>
          </p:nvGrpSpPr>
          <p:grpSpPr bwMode="auto">
            <a:xfrm>
              <a:off x="672" y="1526"/>
              <a:ext cx="1758" cy="2200"/>
              <a:chOff x="672" y="1526"/>
              <a:chExt cx="1758" cy="2200"/>
            </a:xfrm>
          </p:grpSpPr>
          <p:sp>
            <p:nvSpPr>
              <p:cNvPr id="200710" name="TPAnswers"/>
              <p:cNvSpPr>
                <a:spLocks noChangeArrowheads="1"/>
              </p:cNvSpPr>
              <p:nvPr>
                <p:custDataLst>
                  <p:tags r:id="rId3"/>
                </p:custDataLst>
              </p:nvPr>
            </p:nvSpPr>
            <p:spPr bwMode="auto">
              <a:xfrm>
                <a:off x="672" y="1602"/>
                <a:ext cx="1758" cy="21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533400" indent="-533400" algn="l">
                  <a:spcBef>
                    <a:spcPct val="83000"/>
                  </a:spcBef>
                  <a:spcAft>
                    <a:spcPct val="83000"/>
                  </a:spcAft>
                  <a:buClr>
                    <a:srgbClr val="00539D"/>
                  </a:buClr>
                </a:pPr>
                <a:r>
                  <a:rPr lang="pt-BR" b="1" dirty="0">
                    <a:solidFill>
                      <a:srgbClr val="00539D"/>
                    </a:solidFill>
                    <a:sym typeface="Symbol" pitchFamily="-112" charset="2"/>
                  </a:rPr>
                  <a:t>A.</a:t>
                </a:r>
                <a:r>
                  <a:rPr lang="pt-BR" b="1" dirty="0">
                    <a:solidFill>
                      <a:schemeClr val="tx1"/>
                    </a:solidFill>
                    <a:sym typeface="Symbol" pitchFamily="-112" charset="2"/>
                  </a:rPr>
                  <a:t>	</a:t>
                </a:r>
              </a:p>
              <a:p>
                <a:pPr marL="533400" indent="-533400" algn="l">
                  <a:spcBef>
                    <a:spcPct val="83000"/>
                  </a:spcBef>
                  <a:spcAft>
                    <a:spcPct val="83000"/>
                  </a:spcAft>
                  <a:buClr>
                    <a:srgbClr val="00539D"/>
                  </a:buClr>
                </a:pPr>
                <a:r>
                  <a:rPr lang="pt-BR" b="1" dirty="0">
                    <a:solidFill>
                      <a:srgbClr val="00539D"/>
                    </a:solidFill>
                    <a:sym typeface="Symbol" pitchFamily="-112" charset="2"/>
                  </a:rPr>
                  <a:t>B</a:t>
                </a:r>
                <a:r>
                  <a:rPr lang="pt-BR" sz="2400" b="1" dirty="0">
                    <a:solidFill>
                      <a:srgbClr val="00539D"/>
                    </a:solidFill>
                    <a:sym typeface="Symbol" pitchFamily="-112" charset="2"/>
                  </a:rPr>
                  <a:t>.</a:t>
                </a:r>
                <a:r>
                  <a:rPr lang="pt-BR" sz="2400" b="1" dirty="0">
                    <a:solidFill>
                      <a:schemeClr val="tx1"/>
                    </a:solidFill>
                    <a:sym typeface="Symbol" pitchFamily="-112" charset="2"/>
                  </a:rPr>
                  <a:t>	</a:t>
                </a:r>
                <a:r>
                  <a:rPr lang="pt-BR" sz="2400" dirty="0">
                    <a:solidFill>
                      <a:schemeClr val="tx1"/>
                    </a:solidFill>
                    <a:sym typeface="Symbol" pitchFamily="-112" charset="2"/>
                  </a:rPr>
                  <a:t>0.83</a:t>
                </a:r>
                <a:endParaRPr lang="pt-BR" dirty="0">
                  <a:solidFill>
                    <a:schemeClr val="tx1"/>
                  </a:solidFill>
                  <a:sym typeface="Symbol" pitchFamily="-112" charset="2"/>
                </a:endParaRPr>
              </a:p>
              <a:p>
                <a:pPr marL="533400" indent="-533400" algn="l">
                  <a:spcBef>
                    <a:spcPct val="83000"/>
                  </a:spcBef>
                  <a:spcAft>
                    <a:spcPct val="83000"/>
                  </a:spcAft>
                  <a:buClr>
                    <a:srgbClr val="00539D"/>
                  </a:buClr>
                </a:pPr>
                <a:r>
                  <a:rPr lang="pt-BR" b="1" dirty="0">
                    <a:solidFill>
                      <a:srgbClr val="00539D"/>
                    </a:solidFill>
                    <a:sym typeface="Symbol" pitchFamily="-112" charset="2"/>
                  </a:rPr>
                  <a:t>C.</a:t>
                </a:r>
                <a:r>
                  <a:rPr lang="pt-BR" b="1" dirty="0">
                    <a:solidFill>
                      <a:schemeClr val="tx1"/>
                    </a:solidFill>
                    <a:sym typeface="Symbol" pitchFamily="-112" charset="2"/>
                  </a:rPr>
                  <a:t>	</a:t>
                </a:r>
              </a:p>
              <a:p>
                <a:pPr marL="533400" indent="-533400" algn="l">
                  <a:spcBef>
                    <a:spcPct val="83000"/>
                  </a:spcBef>
                  <a:spcAft>
                    <a:spcPct val="83000"/>
                  </a:spcAft>
                  <a:buClr>
                    <a:srgbClr val="00539D"/>
                  </a:buClr>
                </a:pPr>
                <a:r>
                  <a:rPr lang="pt-BR" b="1" dirty="0">
                    <a:solidFill>
                      <a:srgbClr val="00539D"/>
                    </a:solidFill>
                    <a:sym typeface="Symbol" pitchFamily="-112" charset="2"/>
                  </a:rPr>
                  <a:t>D.</a:t>
                </a:r>
                <a:r>
                  <a:rPr lang="pt-BR" b="1" dirty="0">
                    <a:solidFill>
                      <a:schemeClr val="tx1"/>
                    </a:solidFill>
                    <a:sym typeface="Symbol" pitchFamily="-112" charset="2"/>
                  </a:rPr>
                  <a:t>	</a:t>
                </a:r>
                <a:r>
                  <a:rPr lang="pt-BR" sz="2400" dirty="0">
                    <a:solidFill>
                      <a:schemeClr val="tx1"/>
                    </a:solidFill>
                    <a:sym typeface="Symbol" pitchFamily="-112" charset="2"/>
                  </a:rPr>
                  <a:t>0.61</a:t>
                </a:r>
                <a:endParaRPr lang="pt-BR" dirty="0">
                  <a:solidFill>
                    <a:schemeClr val="tx1"/>
                  </a:solidFill>
                  <a:sym typeface="Symbol" pitchFamily="-112" charset="2"/>
                </a:endParaRPr>
              </a:p>
            </p:txBody>
          </p:sp>
          <p:pic>
            <p:nvPicPr>
              <p:cNvPr id="200725" name="Picture 21" descr="ch2_5mc_14"/>
              <p:cNvPicPr>
                <a:picLocks noChangeAspect="1" noChangeArrowheads="1"/>
              </p:cNvPicPr>
              <p:nvPr/>
            </p:nvPicPr>
            <p:blipFill>
              <a:blip r:embed="rId12"/>
              <a:srcRect t="51318" b="15820"/>
              <a:stretch>
                <a:fillRect/>
              </a:stretch>
            </p:blipFill>
            <p:spPr bwMode="auto">
              <a:xfrm>
                <a:off x="1141" y="2592"/>
                <a:ext cx="587" cy="511"/>
              </a:xfrm>
              <a:prstGeom prst="rect">
                <a:avLst/>
              </a:prstGeom>
              <a:noFill/>
            </p:spPr>
          </p:pic>
          <p:pic>
            <p:nvPicPr>
              <p:cNvPr id="200726" name="Picture 22" descr="ch2_5mc_14"/>
              <p:cNvPicPr>
                <a:picLocks noChangeAspect="1" noChangeArrowheads="1"/>
              </p:cNvPicPr>
              <p:nvPr/>
            </p:nvPicPr>
            <p:blipFill>
              <a:blip r:embed="rId12"/>
              <a:srcRect b="66367"/>
              <a:stretch>
                <a:fillRect/>
              </a:stretch>
            </p:blipFill>
            <p:spPr bwMode="auto">
              <a:xfrm>
                <a:off x="1152" y="1526"/>
                <a:ext cx="587" cy="523"/>
              </a:xfrm>
              <a:prstGeom prst="rect">
                <a:avLst/>
              </a:prstGeom>
              <a:noFill/>
            </p:spPr>
          </p:pic>
        </p:grpSp>
        <p:sp>
          <p:nvSpPr>
            <p:cNvPr id="200730" name="Line 26"/>
            <p:cNvSpPr>
              <a:spLocks noChangeShapeType="1"/>
            </p:cNvSpPr>
            <p:nvPr/>
          </p:nvSpPr>
          <p:spPr bwMode="auto">
            <a:xfrm>
              <a:off x="1296" y="2160"/>
              <a:ext cx="96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pic>
        <p:nvPicPr>
          <p:cNvPr id="200732" name="Picture 28" descr="CAStdPrac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14338" y="1231900"/>
            <a:ext cx="2017712" cy="376238"/>
          </a:xfrm>
          <a:prstGeom prst="rect">
            <a:avLst/>
          </a:prstGeom>
          <a:noFill/>
        </p:spPr>
      </p:pic>
      <p:pic>
        <p:nvPicPr>
          <p:cNvPr id="24" name="Picture 8" descr="Example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09600" y="1800225"/>
            <a:ext cx="457200" cy="4572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0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00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09" grpId="0" animBg="1"/>
      <p:bldP spid="200711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867" name="Picture 19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6868" name="Picture 20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</p:spPr>
      </p:pic>
      <p:sp>
        <p:nvSpPr>
          <p:cNvPr id="206850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06853" name="Oval 5"/>
          <p:cNvSpPr>
            <a:spLocks noChangeArrowheads="1"/>
          </p:cNvSpPr>
          <p:nvPr/>
        </p:nvSpPr>
        <p:spPr bwMode="auto">
          <a:xfrm>
            <a:off x="1042988" y="4419600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855" name="TPQuestion"/>
          <p:cNvSpPr>
            <a:spLocks noChangeArrowheads="1"/>
          </p:cNvSpPr>
          <p:nvPr/>
        </p:nvSpPr>
        <p:spPr bwMode="auto">
          <a:xfrm>
            <a:off x="685800" y="1800225"/>
            <a:ext cx="8020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algn="l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539D"/>
                </a:solidFill>
              </a:rPr>
              <a:t>Which of the following is 0.032 written as a fraction in simplest form?</a:t>
            </a:r>
          </a:p>
        </p:txBody>
      </p:sp>
      <p:pic>
        <p:nvPicPr>
          <p:cNvPr id="206859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</p:spPr>
      </p:pic>
      <p:pic>
        <p:nvPicPr>
          <p:cNvPr id="206860" name="Picture 12" descr="Math NAV-FWD_DEAD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8180388" y="6465888"/>
            <a:ext cx="461962" cy="369887"/>
          </a:xfrm>
          <a:prstGeom prst="rect">
            <a:avLst/>
          </a:prstGeom>
          <a:noFill/>
        </p:spPr>
      </p:pic>
      <p:pic>
        <p:nvPicPr>
          <p:cNvPr id="206864" name="Picture 16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</p:spPr>
      </p:pic>
      <p:sp>
        <p:nvSpPr>
          <p:cNvPr id="206865" name="Text Box 17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2-3)</a:t>
            </a:r>
          </a:p>
        </p:txBody>
      </p:sp>
      <p:pic>
        <p:nvPicPr>
          <p:cNvPr id="206866" name="Picture 18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</p:spPr>
      </p:pic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1066800" y="2438400"/>
            <a:ext cx="2790825" cy="3506788"/>
            <a:chOff x="672" y="1860"/>
            <a:chExt cx="1758" cy="2209"/>
          </a:xfrm>
        </p:grpSpPr>
        <p:sp>
          <p:nvSpPr>
            <p:cNvPr id="206854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72" y="1860"/>
              <a:ext cx="1758" cy="2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r>
                <a:rPr lang="pt-BR" sz="2400" dirty="0">
                  <a:solidFill>
                    <a:schemeClr val="tx1"/>
                  </a:solidFill>
                  <a:sym typeface="Symbol" pitchFamily="-112" charset="2"/>
                </a:rPr>
                <a:t>3.2</a:t>
              </a:r>
              <a:endParaRPr lang="pt-BR" dirty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B.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9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8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206869" name="Picture 21" descr="ch2_5mc_20"/>
            <p:cNvPicPr>
              <a:picLocks noChangeAspect="1" noChangeArrowheads="1"/>
            </p:cNvPicPr>
            <p:nvPr/>
          </p:nvPicPr>
          <p:blipFill>
            <a:blip r:embed="rId12"/>
            <a:srcRect b="66496"/>
            <a:stretch>
              <a:fillRect/>
            </a:stretch>
          </p:blipFill>
          <p:spPr bwMode="auto">
            <a:xfrm>
              <a:off x="1026" y="2387"/>
              <a:ext cx="524" cy="523"/>
            </a:xfrm>
            <a:prstGeom prst="rect">
              <a:avLst/>
            </a:prstGeom>
            <a:noFill/>
          </p:spPr>
        </p:pic>
        <p:pic>
          <p:nvPicPr>
            <p:cNvPr id="206870" name="Picture 22" descr="ch2_5mc_20"/>
            <p:cNvPicPr>
              <a:picLocks noChangeAspect="1" noChangeArrowheads="1"/>
            </p:cNvPicPr>
            <p:nvPr/>
          </p:nvPicPr>
          <p:blipFill>
            <a:blip r:embed="rId12"/>
            <a:srcRect t="35747" b="31903"/>
            <a:stretch>
              <a:fillRect/>
            </a:stretch>
          </p:blipFill>
          <p:spPr bwMode="auto">
            <a:xfrm>
              <a:off x="1026" y="2994"/>
              <a:ext cx="524" cy="505"/>
            </a:xfrm>
            <a:prstGeom prst="rect">
              <a:avLst/>
            </a:prstGeom>
            <a:noFill/>
          </p:spPr>
        </p:pic>
        <p:pic>
          <p:nvPicPr>
            <p:cNvPr id="206871" name="Picture 23" descr="ch2_5mc_20"/>
            <p:cNvPicPr>
              <a:picLocks noChangeAspect="1" noChangeArrowheads="1"/>
            </p:cNvPicPr>
            <p:nvPr/>
          </p:nvPicPr>
          <p:blipFill>
            <a:blip r:embed="rId12"/>
            <a:srcRect t="67265"/>
            <a:stretch>
              <a:fillRect/>
            </a:stretch>
          </p:blipFill>
          <p:spPr bwMode="auto">
            <a:xfrm>
              <a:off x="1026" y="3558"/>
              <a:ext cx="524" cy="511"/>
            </a:xfrm>
            <a:prstGeom prst="rect">
              <a:avLst/>
            </a:prstGeom>
            <a:noFill/>
          </p:spPr>
        </p:pic>
      </p:grpSp>
      <p:pic>
        <p:nvPicPr>
          <p:cNvPr id="206875" name="Picture 27" descr="CAStdPrac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14338" y="1231900"/>
            <a:ext cx="2017712" cy="376238"/>
          </a:xfrm>
          <a:prstGeom prst="rect">
            <a:avLst/>
          </a:prstGeom>
          <a:noFill/>
        </p:spPr>
      </p:pic>
      <p:pic>
        <p:nvPicPr>
          <p:cNvPr id="23" name="Picture 8" descr="Example3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09600" y="1828800"/>
            <a:ext cx="457200" cy="4572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6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06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3" grpId="0" animBg="1"/>
      <p:bldP spid="20685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962" name="Picture 18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10963" name="Picture 19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</p:spPr>
      </p:pic>
      <p:sp>
        <p:nvSpPr>
          <p:cNvPr id="210946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10949" name="Oval 5"/>
          <p:cNvSpPr>
            <a:spLocks noChangeArrowheads="1"/>
          </p:cNvSpPr>
          <p:nvPr/>
        </p:nvSpPr>
        <p:spPr bwMode="auto">
          <a:xfrm>
            <a:off x="1042988" y="5410200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10954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</p:spPr>
      </p:pic>
      <p:pic>
        <p:nvPicPr>
          <p:cNvPr id="210955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</p:spPr>
      </p:pic>
      <p:pic>
        <p:nvPicPr>
          <p:cNvPr id="210959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</p:spPr>
      </p:pic>
      <p:sp>
        <p:nvSpPr>
          <p:cNvPr id="210960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2-4)</a:t>
            </a:r>
          </a:p>
        </p:txBody>
      </p:sp>
      <p:pic>
        <p:nvPicPr>
          <p:cNvPr id="210961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</p:spPr>
      </p:pic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1057275" y="2362200"/>
            <a:ext cx="2790825" cy="3622675"/>
            <a:chOff x="666" y="1780"/>
            <a:chExt cx="1758" cy="2282"/>
          </a:xfrm>
        </p:grpSpPr>
        <p:sp>
          <p:nvSpPr>
            <p:cNvPr id="210950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66" y="1868"/>
              <a:ext cx="1758" cy="20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8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210965" name="Picture 21" descr="ch2_5mc_24"/>
            <p:cNvPicPr>
              <a:picLocks noChangeAspect="1" noChangeArrowheads="1"/>
            </p:cNvPicPr>
            <p:nvPr/>
          </p:nvPicPr>
          <p:blipFill>
            <a:blip r:embed="rId12"/>
            <a:srcRect t="33821" r="68930" b="48918"/>
            <a:stretch>
              <a:fillRect/>
            </a:stretch>
          </p:blipFill>
          <p:spPr bwMode="auto">
            <a:xfrm>
              <a:off x="1026" y="1780"/>
              <a:ext cx="476" cy="542"/>
            </a:xfrm>
            <a:prstGeom prst="rect">
              <a:avLst/>
            </a:prstGeom>
            <a:noFill/>
          </p:spPr>
        </p:pic>
        <p:pic>
          <p:nvPicPr>
            <p:cNvPr id="210966" name="Picture 22" descr="ch2_5mc_24"/>
            <p:cNvPicPr>
              <a:picLocks noChangeAspect="1" noChangeArrowheads="1"/>
            </p:cNvPicPr>
            <p:nvPr/>
          </p:nvPicPr>
          <p:blipFill>
            <a:blip r:embed="rId12"/>
            <a:srcRect t="50446" r="68930" b="32675"/>
            <a:stretch>
              <a:fillRect/>
            </a:stretch>
          </p:blipFill>
          <p:spPr bwMode="auto">
            <a:xfrm>
              <a:off x="1026" y="2368"/>
              <a:ext cx="476" cy="530"/>
            </a:xfrm>
            <a:prstGeom prst="rect">
              <a:avLst/>
            </a:prstGeom>
            <a:noFill/>
          </p:spPr>
        </p:pic>
        <p:pic>
          <p:nvPicPr>
            <p:cNvPr id="210967" name="Picture 23" descr="ch2_5mc_24"/>
            <p:cNvPicPr>
              <a:picLocks noChangeAspect="1" noChangeArrowheads="1"/>
            </p:cNvPicPr>
            <p:nvPr/>
          </p:nvPicPr>
          <p:blipFill>
            <a:blip r:embed="rId12"/>
            <a:srcRect t="67644" r="68930" b="15860"/>
            <a:stretch>
              <a:fillRect/>
            </a:stretch>
          </p:blipFill>
          <p:spPr bwMode="auto">
            <a:xfrm>
              <a:off x="1026" y="2992"/>
              <a:ext cx="476" cy="518"/>
            </a:xfrm>
            <a:prstGeom prst="rect">
              <a:avLst/>
            </a:prstGeom>
            <a:noFill/>
          </p:spPr>
        </p:pic>
        <p:pic>
          <p:nvPicPr>
            <p:cNvPr id="210968" name="Picture 24" descr="ch2_5mc_24"/>
            <p:cNvPicPr>
              <a:picLocks noChangeAspect="1" noChangeArrowheads="1"/>
            </p:cNvPicPr>
            <p:nvPr/>
          </p:nvPicPr>
          <p:blipFill>
            <a:blip r:embed="rId12"/>
            <a:srcRect t="84076" r="68930"/>
            <a:stretch>
              <a:fillRect/>
            </a:stretch>
          </p:blipFill>
          <p:spPr bwMode="auto">
            <a:xfrm>
              <a:off x="1026" y="3562"/>
              <a:ext cx="476" cy="500"/>
            </a:xfrm>
            <a:prstGeom prst="rect">
              <a:avLst/>
            </a:prstGeom>
            <a:noFill/>
          </p:spPr>
        </p:pic>
      </p:grp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685800" y="1476375"/>
            <a:ext cx="2997200" cy="782638"/>
            <a:chOff x="432" y="930"/>
            <a:chExt cx="1888" cy="493"/>
          </a:xfrm>
        </p:grpSpPr>
        <p:pic>
          <p:nvPicPr>
            <p:cNvPr id="210970" name="Picture 26" descr="ch2_5mc_24"/>
            <p:cNvPicPr>
              <a:picLocks noChangeAspect="1" noChangeArrowheads="1"/>
            </p:cNvPicPr>
            <p:nvPr/>
          </p:nvPicPr>
          <p:blipFill>
            <a:blip r:embed="rId13"/>
            <a:srcRect l="44420" b="80809"/>
            <a:stretch>
              <a:fillRect/>
            </a:stretch>
          </p:blipFill>
          <p:spPr bwMode="auto">
            <a:xfrm>
              <a:off x="1344" y="930"/>
              <a:ext cx="976" cy="493"/>
            </a:xfrm>
            <a:prstGeom prst="rect">
              <a:avLst/>
            </a:prstGeom>
            <a:noFill/>
          </p:spPr>
        </p:pic>
        <p:sp>
          <p:nvSpPr>
            <p:cNvPr id="210971" name="TPQuestion"/>
            <p:cNvSpPr>
              <a:spLocks noChangeArrowheads="1"/>
            </p:cNvSpPr>
            <p:nvPr/>
          </p:nvSpPr>
          <p:spPr bwMode="auto">
            <a:xfrm>
              <a:off x="432" y="1044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algn="l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00539D"/>
                  </a:solidFill>
                </a:rPr>
                <a:t>Divide</a:t>
              </a:r>
            </a:p>
          </p:txBody>
        </p:sp>
      </p:grpSp>
      <p:pic>
        <p:nvPicPr>
          <p:cNvPr id="25" name="Picture 9" descr="Example4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73088" y="1676400"/>
            <a:ext cx="457200" cy="4572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210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4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5" name="Picture 3" descr="Vocab He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04900" y="2898775"/>
            <a:ext cx="3529013" cy="511175"/>
          </a:xfrm>
          <a:prstGeom prst="rect">
            <a:avLst/>
          </a:prstGeom>
          <a:noFill/>
        </p:spPr>
      </p:pic>
      <p:sp>
        <p:nvSpPr>
          <p:cNvPr id="131076" name="Rectangle 4"/>
          <p:cNvSpPr>
            <a:spLocks noChangeArrowheads="1"/>
          </p:cNvSpPr>
          <p:nvPr/>
        </p:nvSpPr>
        <p:spPr bwMode="auto">
          <a:xfrm>
            <a:off x="1057275" y="3544887"/>
            <a:ext cx="38195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1313" algn="l">
              <a:spcBef>
                <a:spcPct val="20000"/>
              </a:spcBef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unlike fractions</a:t>
            </a:r>
          </a:p>
        </p:txBody>
      </p:sp>
      <p:pic>
        <p:nvPicPr>
          <p:cNvPr id="131077" name="Picture 5" descr="Main Idea Head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00138" y="842963"/>
            <a:ext cx="3529012" cy="511175"/>
          </a:xfrm>
          <a:prstGeom prst="rect">
            <a:avLst/>
          </a:prstGeom>
          <a:noFill/>
        </p:spPr>
      </p:pic>
      <p:sp>
        <p:nvSpPr>
          <p:cNvPr id="131079" name="Rectangle 7"/>
          <p:cNvSpPr>
            <a:spLocks noChangeArrowheads="1"/>
          </p:cNvSpPr>
          <p:nvPr/>
        </p:nvSpPr>
        <p:spPr bwMode="auto">
          <a:xfrm>
            <a:off x="1057275" y="1500188"/>
            <a:ext cx="7858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algn="l"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Combine fractions </a:t>
            </a:r>
            <a:r>
              <a:rPr lang="en-US" sz="2400" dirty="0">
                <a:solidFill>
                  <a:srgbClr val="000000"/>
                </a:solidFill>
              </a:rPr>
              <a:t>with unlike</a:t>
            </a:r>
            <a:r>
              <a:rPr lang="en-US" sz="2400" dirty="0" smtClean="0">
                <a:solidFill>
                  <a:srgbClr val="000000"/>
                </a:solidFill>
              </a:rPr>
              <a:t> divisors</a:t>
            </a:r>
            <a:r>
              <a:rPr lang="en-US" dirty="0" smtClean="0">
                <a:solidFill>
                  <a:srgbClr val="000000"/>
                </a:solidFill>
              </a:rPr>
              <a:t>.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31081" name="Picture 9" descr="LH_2-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4038600" y="3544887"/>
            <a:ext cx="548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Zapf Dingbats"/>
                <a:ea typeface="Zapf Dingbats"/>
                <a:cs typeface="Zapf Dingbats"/>
              </a:rPr>
              <a:t>✓</a:t>
            </a:r>
            <a:r>
              <a:rPr lang="en-US" sz="2400" dirty="0" smtClean="0"/>
              <a:t> Fractions that have the different divisors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534400" y="6400800"/>
            <a:ext cx="6096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7924800" y="6400800"/>
            <a:ext cx="6096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104900" y="0"/>
            <a:ext cx="8039100" cy="461665"/>
          </a:xfrm>
          <a:prstGeom prst="rect">
            <a:avLst/>
          </a:prstGeom>
          <a:solidFill>
            <a:srgbClr val="FFE60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Combine </a:t>
            </a:r>
            <a:r>
              <a:rPr lang="en-US" sz="2400" b="1" smtClean="0">
                <a:solidFill>
                  <a:schemeClr val="tx2">
                    <a:lumMod val="75000"/>
                  </a:schemeClr>
                </a:solidFill>
              </a:rPr>
              <a:t>UnLike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Fractions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1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1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6" grpId="0" autoUpdateAnimBg="0"/>
      <p:bldP spid="131079" grpId="0" build="p" autoUpdateAnimBg="0" advAuto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102" name="Picture 6" descr="LH_2-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132103" name="Picture 7" descr="CA STDS ICO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7763" y="1143000"/>
            <a:ext cx="4378325" cy="695325"/>
          </a:xfrm>
          <a:prstGeom prst="rect">
            <a:avLst/>
          </a:prstGeom>
          <a:noFill/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057275" y="2359026"/>
            <a:ext cx="7705725" cy="3046414"/>
            <a:chOff x="666" y="1248"/>
            <a:chExt cx="4854" cy="1919"/>
          </a:xfrm>
        </p:grpSpPr>
        <p:sp>
          <p:nvSpPr>
            <p:cNvPr id="132100" name="Rectangle 4"/>
            <p:cNvSpPr>
              <a:spLocks noChangeArrowheads="1"/>
            </p:cNvSpPr>
            <p:nvPr/>
          </p:nvSpPr>
          <p:spPr bwMode="auto">
            <a:xfrm>
              <a:off x="666" y="1248"/>
              <a:ext cx="4854" cy="19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ct val="20000"/>
                </a:spcBef>
                <a:tabLst>
                  <a:tab pos="914400" algn="l"/>
                </a:tabLst>
              </a:pPr>
              <a:r>
                <a:rPr lang="en-US" b="1" dirty="0"/>
                <a:t>	</a:t>
              </a:r>
              <a:r>
                <a:rPr lang="en-US" sz="2400" b="1" dirty="0"/>
                <a:t>Standard 7NS1.2</a:t>
              </a:r>
              <a:r>
                <a:rPr lang="en-US" sz="2400" b="1" dirty="0">
                  <a:solidFill>
                    <a:srgbClr val="FF0000"/>
                  </a:solidFill>
                </a:rPr>
                <a:t> </a:t>
              </a:r>
              <a:r>
                <a:rPr lang="en-US" sz="2400" b="1" dirty="0" smtClean="0">
                  <a:solidFill>
                    <a:srgbClr val="00539D"/>
                  </a:solidFill>
                </a:rPr>
                <a:t> Combine,</a:t>
              </a:r>
              <a:r>
                <a:rPr lang="en-US" sz="2400" dirty="0" smtClean="0">
                  <a:solidFill>
                    <a:schemeClr val="tx1"/>
                  </a:solidFill>
                </a:rPr>
                <a:t> </a:t>
              </a:r>
              <a:r>
                <a:rPr lang="en-US" sz="2400" dirty="0">
                  <a:solidFill>
                    <a:schemeClr val="tx1"/>
                  </a:solidFill>
                </a:rPr>
                <a:t>multiply, a</a:t>
              </a:r>
              <a:r>
                <a:rPr lang="en-US" sz="2400" dirty="0">
                  <a:solidFill>
                    <a:srgbClr val="000000"/>
                  </a:solidFill>
                </a:rPr>
                <a:t>nd divide </a:t>
              </a:r>
              <a:r>
                <a:rPr lang="en-US" sz="2400" b="1" dirty="0">
                  <a:solidFill>
                    <a:srgbClr val="00539D"/>
                  </a:solidFill>
                </a:rPr>
                <a:t>rational numbers</a:t>
              </a:r>
              <a:r>
                <a:rPr lang="en-US" sz="2400" dirty="0">
                  <a:solidFill>
                    <a:srgbClr val="000000"/>
                  </a:solidFill>
                </a:rPr>
                <a:t> (integers, </a:t>
              </a:r>
              <a:r>
                <a:rPr lang="en-US" sz="2400" b="1" dirty="0">
                  <a:solidFill>
                    <a:srgbClr val="00539D"/>
                  </a:solidFill>
                </a:rPr>
                <a:t>fractions,</a:t>
              </a:r>
              <a:r>
                <a:rPr lang="en-US" sz="2400" dirty="0">
                  <a:solidFill>
                    <a:srgbClr val="000000"/>
                  </a:solidFill>
                </a:rPr>
                <a:t> and terminating decimals) and take positive rational numbers to whole-number powers.</a:t>
              </a:r>
              <a:r>
                <a:rPr lang="en-US" sz="2400" dirty="0" smtClean="0">
                  <a:solidFill>
                    <a:srgbClr val="000000"/>
                  </a:solidFill>
                </a:rPr>
                <a:t> </a:t>
              </a:r>
            </a:p>
            <a:p>
              <a:pPr algn="l">
                <a:spcBef>
                  <a:spcPct val="20000"/>
                </a:spcBef>
                <a:tabLst>
                  <a:tab pos="914400" algn="l"/>
                </a:tabLst>
              </a:pPr>
              <a:endParaRPr lang="en-US" dirty="0" smtClean="0">
                <a:solidFill>
                  <a:srgbClr val="000000"/>
                </a:solidFill>
              </a:endParaRPr>
            </a:p>
            <a:p>
              <a:pPr algn="l">
                <a:spcBef>
                  <a:spcPct val="20000"/>
                </a:spcBef>
                <a:tabLst>
                  <a:tab pos="914400" algn="l"/>
                </a:tabLst>
              </a:pPr>
              <a:endParaRPr lang="en-US" dirty="0" smtClean="0">
                <a:solidFill>
                  <a:srgbClr val="000000"/>
                </a:solidFill>
              </a:endParaRPr>
            </a:p>
            <a:p>
              <a:pPr algn="l">
                <a:spcBef>
                  <a:spcPct val="20000"/>
                </a:spcBef>
                <a:tabLst>
                  <a:tab pos="914400" algn="l"/>
                </a:tabLst>
              </a:pPr>
              <a:r>
                <a:rPr lang="en-US" dirty="0">
                  <a:solidFill>
                    <a:srgbClr val="000000"/>
                  </a:solidFill>
                </a:rPr>
                <a:t>	</a:t>
              </a:r>
              <a:r>
                <a:rPr lang="en-US" sz="2400" b="1" dirty="0"/>
                <a:t>Standard 7NS2.2</a:t>
              </a:r>
              <a:r>
                <a:rPr lang="en-US" sz="2400" b="1" dirty="0">
                  <a:solidFill>
                    <a:srgbClr val="FF0000"/>
                  </a:solidFill>
                </a:rPr>
                <a:t> 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2400" b="1" dirty="0" smtClean="0">
                  <a:solidFill>
                    <a:srgbClr val="00539D"/>
                  </a:solidFill>
                </a:rPr>
                <a:t>Combine fractions </a:t>
              </a:r>
              <a:r>
                <a:rPr lang="en-US" sz="2400" b="1" dirty="0">
                  <a:solidFill>
                    <a:srgbClr val="00539D"/>
                  </a:solidFill>
                </a:rPr>
                <a:t>by using factoring to find common</a:t>
              </a:r>
              <a:r>
                <a:rPr lang="en-US" sz="2400" b="1" dirty="0" smtClean="0">
                  <a:solidFill>
                    <a:srgbClr val="00539D"/>
                  </a:solidFill>
                </a:rPr>
                <a:t> divisors.</a:t>
              </a:r>
              <a:endParaRPr lang="en-US" b="1" dirty="0">
                <a:solidFill>
                  <a:srgbClr val="00539D"/>
                </a:solidFill>
              </a:endParaRPr>
            </a:p>
          </p:txBody>
        </p:sp>
        <p:pic>
          <p:nvPicPr>
            <p:cNvPr id="132105" name="Picture 9" descr="key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20" y="2695"/>
              <a:ext cx="541" cy="225"/>
            </a:xfrm>
            <a:prstGeom prst="rect">
              <a:avLst/>
            </a:prstGeom>
            <a:noFill/>
          </p:spPr>
        </p:pic>
        <p:pic>
          <p:nvPicPr>
            <p:cNvPr id="132106" name="Picture 10" descr="key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20" y="1296"/>
              <a:ext cx="541" cy="225"/>
            </a:xfrm>
            <a:prstGeom prst="rect">
              <a:avLst/>
            </a:prstGeom>
            <a:noFill/>
          </p:spPr>
        </p:pic>
      </p:grpSp>
      <p:sp>
        <p:nvSpPr>
          <p:cNvPr id="10" name="Action Button: Forward or Next 9">
            <a:hlinkClick r:id="" action="ppaction://hlinkshowjump?jump=nextslide" highlightClick="1"/>
          </p:cNvPr>
          <p:cNvSpPr/>
          <p:nvPr/>
        </p:nvSpPr>
        <p:spPr>
          <a:xfrm>
            <a:off x="8534400" y="6400800"/>
            <a:ext cx="6096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ction Button: Back or Previous 10">
            <a:hlinkClick r:id="" action="ppaction://hlinkshowjump?jump=previousslide" highlightClick="1"/>
          </p:cNvPr>
          <p:cNvSpPr/>
          <p:nvPr/>
        </p:nvSpPr>
        <p:spPr>
          <a:xfrm>
            <a:off x="7924800" y="6400800"/>
            <a:ext cx="6096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104900" y="0"/>
            <a:ext cx="8039100" cy="461665"/>
          </a:xfrm>
          <a:prstGeom prst="rect">
            <a:avLst/>
          </a:prstGeom>
          <a:solidFill>
            <a:srgbClr val="FFE60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Combine </a:t>
            </a:r>
            <a:r>
              <a:rPr lang="en-US" sz="2400" b="1" smtClean="0">
                <a:solidFill>
                  <a:schemeClr val="tx2">
                    <a:lumMod val="75000"/>
                  </a:schemeClr>
                </a:solidFill>
              </a:rPr>
              <a:t>UnLike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Fractions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3" name="Picture 3" descr="Example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688" y="1331912"/>
            <a:ext cx="457200" cy="457200"/>
          </a:xfrm>
          <a:prstGeom prst="rect">
            <a:avLst/>
          </a:prstGeom>
          <a:noFill/>
        </p:spPr>
      </p:pic>
      <p:pic>
        <p:nvPicPr>
          <p:cNvPr id="133124" name="Picture 4" descr="EXAMPLEhea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2750" y="700357"/>
            <a:ext cx="2133600" cy="549275"/>
          </a:xfrm>
          <a:prstGeom prst="rect">
            <a:avLst/>
          </a:prstGeom>
          <a:noFill/>
        </p:spPr>
      </p:pic>
      <p:sp>
        <p:nvSpPr>
          <p:cNvPr id="133125" name="Text Box 5"/>
          <p:cNvSpPr txBox="1">
            <a:spLocks noChangeArrowheads="1"/>
          </p:cNvSpPr>
          <p:nvPr/>
        </p:nvSpPr>
        <p:spPr bwMode="auto">
          <a:xfrm>
            <a:off x="2506663" y="714645"/>
            <a:ext cx="61991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 dirty="0" smtClean="0"/>
              <a:t>Combine Unlike </a:t>
            </a:r>
            <a:r>
              <a:rPr lang="en-US" b="1" dirty="0"/>
              <a:t>Fractions</a:t>
            </a:r>
          </a:p>
        </p:txBody>
      </p:sp>
      <p:pic>
        <p:nvPicPr>
          <p:cNvPr id="133131" name="Picture 11" descr="LH_2-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133132" name="Picture 12" descr="m3_2_6a"/>
          <p:cNvPicPr>
            <a:picLocks noChangeAspect="1" noChangeArrowheads="1"/>
          </p:cNvPicPr>
          <p:nvPr/>
        </p:nvPicPr>
        <p:blipFill>
          <a:blip r:embed="rId7"/>
          <a:srcRect b="82797"/>
          <a:stretch>
            <a:fillRect/>
          </a:stretch>
        </p:blipFill>
        <p:spPr bwMode="auto">
          <a:xfrm>
            <a:off x="941388" y="1143000"/>
            <a:ext cx="5402262" cy="890587"/>
          </a:xfrm>
          <a:prstGeom prst="rect">
            <a:avLst/>
          </a:prstGeom>
          <a:noFill/>
        </p:spPr>
      </p:pic>
      <p:sp>
        <p:nvSpPr>
          <p:cNvPr id="15" name="Action Button: Forward or Next 14">
            <a:hlinkClick r:id="" action="ppaction://hlinkshowjump?jump=nextslide" highlightClick="1"/>
          </p:cNvPr>
          <p:cNvSpPr/>
          <p:nvPr/>
        </p:nvSpPr>
        <p:spPr>
          <a:xfrm>
            <a:off x="8534400" y="6400800"/>
            <a:ext cx="6096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ction Button: Back or Previous 15">
            <a:hlinkClick r:id="" action="ppaction://hlinkshowjump?jump=previousslide" highlightClick="1"/>
          </p:cNvPr>
          <p:cNvSpPr/>
          <p:nvPr/>
        </p:nvSpPr>
        <p:spPr>
          <a:xfrm>
            <a:off x="7924800" y="6400800"/>
            <a:ext cx="6096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1296714" y="2438400"/>
            <a:ext cx="2284686" cy="1754188"/>
            <a:chOff x="1296714" y="2971800"/>
            <a:chExt cx="2284686" cy="1754188"/>
          </a:xfrm>
        </p:grpSpPr>
        <p:grpSp>
          <p:nvGrpSpPr>
            <p:cNvPr id="19" name="Group 20"/>
            <p:cNvGrpSpPr/>
            <p:nvPr/>
          </p:nvGrpSpPr>
          <p:grpSpPr>
            <a:xfrm>
              <a:off x="1524000" y="3770293"/>
              <a:ext cx="981075" cy="954107"/>
              <a:chOff x="1524000" y="3276600"/>
              <a:chExt cx="981075" cy="954107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1524000" y="3276600"/>
                <a:ext cx="771525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u="sng" dirty="0" smtClean="0"/>
                  <a:t>3</a:t>
                </a:r>
              </a:p>
              <a:p>
                <a:pPr algn="ctr"/>
                <a:r>
                  <a:rPr lang="en-US" sz="2800" dirty="0" smtClean="0"/>
                  <a:t>4</a:t>
                </a:r>
                <a:endParaRPr lang="en-US" sz="2800" dirty="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981200" y="3439180"/>
                <a:ext cx="5238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=</a:t>
                </a:r>
                <a:endParaRPr lang="en-US" sz="2800" dirty="0"/>
              </a:p>
            </p:txBody>
          </p:sp>
        </p:grpSp>
        <p:cxnSp>
          <p:nvCxnSpPr>
            <p:cNvPr id="20" name="Straight Connector 19"/>
            <p:cNvCxnSpPr/>
            <p:nvPr/>
          </p:nvCxnSpPr>
          <p:spPr>
            <a:xfrm>
              <a:off x="1524000" y="4724400"/>
              <a:ext cx="2057400" cy="1588"/>
            </a:xfrm>
            <a:prstGeom prst="line">
              <a:avLst/>
            </a:prstGeom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 28"/>
            <p:cNvGrpSpPr/>
            <p:nvPr/>
          </p:nvGrpSpPr>
          <p:grpSpPr>
            <a:xfrm>
              <a:off x="1296714" y="2971800"/>
              <a:ext cx="1208361" cy="1524000"/>
              <a:chOff x="1296714" y="2971800"/>
              <a:chExt cx="1208361" cy="1524000"/>
            </a:xfrm>
          </p:grpSpPr>
          <p:grpSp>
            <p:nvGrpSpPr>
              <p:cNvPr id="22" name="Group 19"/>
              <p:cNvGrpSpPr/>
              <p:nvPr/>
            </p:nvGrpSpPr>
            <p:grpSpPr>
              <a:xfrm>
                <a:off x="1524000" y="2971800"/>
                <a:ext cx="981075" cy="954107"/>
                <a:chOff x="1524000" y="3276600"/>
                <a:chExt cx="981075" cy="954107"/>
              </a:xfrm>
            </p:grpSpPr>
            <p:sp>
              <p:nvSpPr>
                <p:cNvPr id="24" name="TextBox 23"/>
                <p:cNvSpPr txBox="1"/>
                <p:nvPr/>
              </p:nvSpPr>
              <p:spPr>
                <a:xfrm>
                  <a:off x="1524000" y="3276600"/>
                  <a:ext cx="771525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u="sng" dirty="0" smtClean="0"/>
                    <a:t>5</a:t>
                  </a:r>
                </a:p>
                <a:p>
                  <a:pPr algn="ctr"/>
                  <a:r>
                    <a:rPr lang="en-US" sz="2800" dirty="0" smtClean="0"/>
                    <a:t>8</a:t>
                  </a:r>
                  <a:endParaRPr lang="en-US" sz="2800" dirty="0"/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1981200" y="3439180"/>
                  <a:ext cx="5238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 smtClean="0"/>
                    <a:t>=</a:t>
                  </a:r>
                  <a:endParaRPr lang="en-US" sz="2800" dirty="0"/>
                </a:p>
              </p:txBody>
            </p:sp>
          </p:grpSp>
          <p:sp>
            <p:nvSpPr>
              <p:cNvPr id="23" name="TextBox 22"/>
              <p:cNvSpPr txBox="1"/>
              <p:nvPr/>
            </p:nvSpPr>
            <p:spPr>
              <a:xfrm>
                <a:off x="1296714" y="3787914"/>
                <a:ext cx="65405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/>
                  <a:t>-</a:t>
                </a:r>
                <a:endParaRPr lang="en-US" sz="4000" dirty="0"/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2743200" y="2895600"/>
            <a:ext cx="533400" cy="838200"/>
            <a:chOff x="2743200" y="2895600"/>
            <a:chExt cx="533400" cy="838200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2743200" y="2895600"/>
              <a:ext cx="5334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2743200" y="3732212"/>
              <a:ext cx="5334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1104900" y="0"/>
            <a:ext cx="8039100" cy="461665"/>
          </a:xfrm>
          <a:prstGeom prst="rect">
            <a:avLst/>
          </a:prstGeom>
          <a:solidFill>
            <a:srgbClr val="FFE60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Combine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</a:rPr>
              <a:t>UnLike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Fractions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3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5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XAMPLEhea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746125"/>
            <a:ext cx="2133600" cy="549275"/>
          </a:xfrm>
          <a:prstGeom prst="rect">
            <a:avLst/>
          </a:prstGeom>
          <a:noFill/>
        </p:spPr>
      </p:pic>
      <p:pic>
        <p:nvPicPr>
          <p:cNvPr id="5" name="Picture 11" descr="LH_2-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7" name="Picture 8" descr="Example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" y="1255058"/>
            <a:ext cx="457200" cy="4572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819400" y="1495425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8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5867400" y="14935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12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2667000" y="731838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1"/>
                </a:solidFill>
              </a:rPr>
              <a:t>Finding The “</a:t>
            </a:r>
            <a:r>
              <a:rPr lang="en-US" sz="2800" i="1" dirty="0" smtClean="0">
                <a:solidFill>
                  <a:schemeClr val="accent1"/>
                </a:solidFill>
              </a:rPr>
              <a:t>Least Common Multiple”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2" name="Action Button: Forward or Next 11">
            <a:hlinkClick r:id="" action="ppaction://hlinkshowjump?jump=nextslide" highlightClick="1"/>
          </p:cNvPr>
          <p:cNvSpPr/>
          <p:nvPr/>
        </p:nvSpPr>
        <p:spPr>
          <a:xfrm>
            <a:off x="8534400" y="6400800"/>
            <a:ext cx="6096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ction Button: Back or Previous 12">
            <a:hlinkClick r:id="" action="ppaction://hlinkshowjump?jump=previousslide" highlightClick="1"/>
          </p:cNvPr>
          <p:cNvSpPr/>
          <p:nvPr/>
        </p:nvSpPr>
        <p:spPr>
          <a:xfrm>
            <a:off x="7924800" y="6400800"/>
            <a:ext cx="6096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04900" y="0"/>
            <a:ext cx="8039100" cy="461665"/>
          </a:xfrm>
          <a:prstGeom prst="rect">
            <a:avLst/>
          </a:prstGeom>
          <a:solidFill>
            <a:srgbClr val="FFE60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Combine </a:t>
            </a:r>
            <a:r>
              <a:rPr lang="en-US" sz="2400" b="1" smtClean="0">
                <a:solidFill>
                  <a:schemeClr val="tx2">
                    <a:lumMod val="75000"/>
                  </a:schemeClr>
                </a:solidFill>
              </a:rPr>
              <a:t>UnLike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Fractions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81000" y="1370012"/>
            <a:ext cx="1514475" cy="1753357"/>
            <a:chOff x="990600" y="2438400"/>
            <a:chExt cx="1514475" cy="1753357"/>
          </a:xfrm>
        </p:grpSpPr>
        <p:grpSp>
          <p:nvGrpSpPr>
            <p:cNvPr id="15" name="Group 19"/>
            <p:cNvGrpSpPr/>
            <p:nvPr/>
          </p:nvGrpSpPr>
          <p:grpSpPr>
            <a:xfrm>
              <a:off x="1066800" y="2438400"/>
              <a:ext cx="1438275" cy="1753357"/>
              <a:chOff x="1066800" y="2971800"/>
              <a:chExt cx="1438275" cy="1753357"/>
            </a:xfrm>
          </p:grpSpPr>
          <p:grpSp>
            <p:nvGrpSpPr>
              <p:cNvPr id="17" name="Group 20"/>
              <p:cNvGrpSpPr/>
              <p:nvPr/>
            </p:nvGrpSpPr>
            <p:grpSpPr>
              <a:xfrm>
                <a:off x="1524000" y="3770293"/>
                <a:ext cx="981075" cy="954107"/>
                <a:chOff x="1524000" y="3276600"/>
                <a:chExt cx="981075" cy="954107"/>
              </a:xfrm>
            </p:grpSpPr>
            <p:sp>
              <p:nvSpPr>
                <p:cNvPr id="24" name="TextBox 23"/>
                <p:cNvSpPr txBox="1"/>
                <p:nvPr/>
              </p:nvSpPr>
              <p:spPr>
                <a:xfrm>
                  <a:off x="1524000" y="3276600"/>
                  <a:ext cx="771525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u="sng" dirty="0" smtClean="0"/>
                    <a:t>5</a:t>
                  </a:r>
                </a:p>
                <a:p>
                  <a:pPr algn="ctr"/>
                  <a:r>
                    <a:rPr lang="en-US" sz="2800" dirty="0" smtClean="0"/>
                    <a:t>12</a:t>
                  </a:r>
                  <a:endParaRPr lang="en-US" sz="2800" dirty="0"/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1981200" y="3439180"/>
                  <a:ext cx="5238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 smtClean="0"/>
                    <a:t>=</a:t>
                  </a:r>
                  <a:endParaRPr lang="en-US" sz="2800" dirty="0"/>
                </a:p>
              </p:txBody>
            </p:sp>
          </p:grpSp>
          <p:cxnSp>
            <p:nvCxnSpPr>
              <p:cNvPr id="18" name="Straight Connector 17"/>
              <p:cNvCxnSpPr/>
              <p:nvPr/>
            </p:nvCxnSpPr>
            <p:spPr>
              <a:xfrm>
                <a:off x="1524000" y="4724400"/>
                <a:ext cx="981075" cy="757"/>
              </a:xfrm>
              <a:prstGeom prst="line">
                <a:avLst/>
              </a:prstGeom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" name="Group 28"/>
              <p:cNvGrpSpPr/>
              <p:nvPr/>
            </p:nvGrpSpPr>
            <p:grpSpPr>
              <a:xfrm>
                <a:off x="1066800" y="2971800"/>
                <a:ext cx="1438275" cy="954107"/>
                <a:chOff x="1066800" y="2971800"/>
                <a:chExt cx="1438275" cy="954107"/>
              </a:xfrm>
            </p:grpSpPr>
            <p:grpSp>
              <p:nvGrpSpPr>
                <p:cNvPr id="20" name="Group 19"/>
                <p:cNvGrpSpPr/>
                <p:nvPr/>
              </p:nvGrpSpPr>
              <p:grpSpPr>
                <a:xfrm>
                  <a:off x="1524000" y="2971800"/>
                  <a:ext cx="981075" cy="954107"/>
                  <a:chOff x="1524000" y="3276600"/>
                  <a:chExt cx="981075" cy="954107"/>
                </a:xfrm>
              </p:grpSpPr>
              <p:sp>
                <p:nvSpPr>
                  <p:cNvPr id="22" name="TextBox 21"/>
                  <p:cNvSpPr txBox="1"/>
                  <p:nvPr/>
                </p:nvSpPr>
                <p:spPr>
                  <a:xfrm>
                    <a:off x="1524000" y="3276600"/>
                    <a:ext cx="771525" cy="95410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800" u="sng" dirty="0" smtClean="0"/>
                      <a:t>5</a:t>
                    </a:r>
                  </a:p>
                  <a:p>
                    <a:pPr algn="ctr"/>
                    <a:r>
                      <a:rPr lang="en-US" sz="2800" dirty="0" smtClean="0"/>
                      <a:t>8</a:t>
                    </a:r>
                    <a:endParaRPr lang="en-US" sz="2800" dirty="0"/>
                  </a:p>
                </p:txBody>
              </p:sp>
              <p:sp>
                <p:nvSpPr>
                  <p:cNvPr id="23" name="TextBox 22"/>
                  <p:cNvSpPr txBox="1"/>
                  <p:nvPr/>
                </p:nvSpPr>
                <p:spPr>
                  <a:xfrm>
                    <a:off x="1981200" y="3439180"/>
                    <a:ext cx="52387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800" dirty="0" smtClean="0"/>
                      <a:t>=</a:t>
                    </a:r>
                    <a:endParaRPr lang="en-US" sz="2800" dirty="0"/>
                  </a:p>
                </p:txBody>
              </p:sp>
            </p:grpSp>
            <p:sp>
              <p:nvSpPr>
                <p:cNvPr id="21" name="TextBox 20"/>
                <p:cNvSpPr txBox="1"/>
                <p:nvPr/>
              </p:nvSpPr>
              <p:spPr>
                <a:xfrm>
                  <a:off x="1066800" y="3048000"/>
                  <a:ext cx="83820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4000" dirty="0" smtClean="0"/>
                    <a:t>- 4</a:t>
                  </a:r>
                  <a:endParaRPr lang="en-US" sz="4000" dirty="0"/>
                </a:p>
              </p:txBody>
            </p:sp>
          </p:grpSp>
        </p:grpSp>
        <p:sp>
          <p:nvSpPr>
            <p:cNvPr id="16" name="TextBox 15"/>
            <p:cNvSpPr txBox="1"/>
            <p:nvPr/>
          </p:nvSpPr>
          <p:spPr>
            <a:xfrm>
              <a:off x="990600" y="3330714"/>
              <a:ext cx="838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/>
                <a:t>+ 2</a:t>
              </a:r>
              <a:endParaRPr lang="en-US" sz="4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XAMPLEhea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746125"/>
            <a:ext cx="2133600" cy="549275"/>
          </a:xfrm>
          <a:prstGeom prst="rect">
            <a:avLst/>
          </a:prstGeom>
          <a:noFill/>
        </p:spPr>
      </p:pic>
      <p:pic>
        <p:nvPicPr>
          <p:cNvPr id="5" name="Picture 11" descr="LH_2-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819400" y="1495425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6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5867400" y="14935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15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2667000" y="731838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1"/>
                </a:solidFill>
              </a:rPr>
              <a:t>Finding The “</a:t>
            </a:r>
            <a:r>
              <a:rPr lang="en-US" sz="2800" i="1" dirty="0" smtClean="0">
                <a:solidFill>
                  <a:schemeClr val="accent1"/>
                </a:solidFill>
              </a:rPr>
              <a:t>Least Common Multiple”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2" name="Action Button: Forward or Next 11">
            <a:hlinkClick r:id="" action="ppaction://hlinkshowjump?jump=nextslide" highlightClick="1"/>
          </p:cNvPr>
          <p:cNvSpPr/>
          <p:nvPr/>
        </p:nvSpPr>
        <p:spPr>
          <a:xfrm>
            <a:off x="8534400" y="6400800"/>
            <a:ext cx="6096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ction Button: Back or Previous 12">
            <a:hlinkClick r:id="" action="ppaction://hlinkshowjump?jump=previousslide" highlightClick="1"/>
          </p:cNvPr>
          <p:cNvSpPr/>
          <p:nvPr/>
        </p:nvSpPr>
        <p:spPr>
          <a:xfrm>
            <a:off x="7924800" y="6400800"/>
            <a:ext cx="6096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04900" y="0"/>
            <a:ext cx="8039100" cy="461665"/>
          </a:xfrm>
          <a:prstGeom prst="rect">
            <a:avLst/>
          </a:prstGeom>
          <a:solidFill>
            <a:srgbClr val="FFE60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Combine </a:t>
            </a:r>
            <a:r>
              <a:rPr lang="en-US" sz="2400" b="1" smtClean="0">
                <a:solidFill>
                  <a:schemeClr val="tx2">
                    <a:lumMod val="75000"/>
                  </a:schemeClr>
                </a:solidFill>
              </a:rPr>
              <a:t>UnLike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Fractions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2" name="Group 13"/>
          <p:cNvGrpSpPr/>
          <p:nvPr/>
        </p:nvGrpSpPr>
        <p:grpSpPr>
          <a:xfrm>
            <a:off x="381000" y="1370012"/>
            <a:ext cx="1514475" cy="1753357"/>
            <a:chOff x="990600" y="2438400"/>
            <a:chExt cx="1514475" cy="1753357"/>
          </a:xfrm>
        </p:grpSpPr>
        <p:grpSp>
          <p:nvGrpSpPr>
            <p:cNvPr id="3" name="Group 19"/>
            <p:cNvGrpSpPr/>
            <p:nvPr/>
          </p:nvGrpSpPr>
          <p:grpSpPr>
            <a:xfrm>
              <a:off x="1066800" y="2438400"/>
              <a:ext cx="1438275" cy="1753357"/>
              <a:chOff x="1066800" y="2971800"/>
              <a:chExt cx="1438275" cy="1753357"/>
            </a:xfrm>
          </p:grpSpPr>
          <p:grpSp>
            <p:nvGrpSpPr>
              <p:cNvPr id="6" name="Group 20"/>
              <p:cNvGrpSpPr/>
              <p:nvPr/>
            </p:nvGrpSpPr>
            <p:grpSpPr>
              <a:xfrm>
                <a:off x="1524000" y="3770293"/>
                <a:ext cx="981075" cy="954107"/>
                <a:chOff x="1524000" y="3276600"/>
                <a:chExt cx="981075" cy="954107"/>
              </a:xfrm>
            </p:grpSpPr>
            <p:sp>
              <p:nvSpPr>
                <p:cNvPr id="24" name="TextBox 23"/>
                <p:cNvSpPr txBox="1"/>
                <p:nvPr/>
              </p:nvSpPr>
              <p:spPr>
                <a:xfrm>
                  <a:off x="1524000" y="3276600"/>
                  <a:ext cx="771525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u="sng" dirty="0" smtClean="0"/>
                    <a:t>4</a:t>
                  </a:r>
                </a:p>
                <a:p>
                  <a:pPr algn="ctr"/>
                  <a:r>
                    <a:rPr lang="en-US" sz="2800" dirty="0" smtClean="0"/>
                    <a:t>15</a:t>
                  </a:r>
                  <a:endParaRPr lang="en-US" sz="2800" dirty="0"/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1981200" y="3439180"/>
                  <a:ext cx="5238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 smtClean="0"/>
                    <a:t>=</a:t>
                  </a:r>
                  <a:endParaRPr lang="en-US" sz="2800" dirty="0"/>
                </a:p>
              </p:txBody>
            </p:sp>
          </p:grpSp>
          <p:cxnSp>
            <p:nvCxnSpPr>
              <p:cNvPr id="18" name="Straight Connector 17"/>
              <p:cNvCxnSpPr/>
              <p:nvPr/>
            </p:nvCxnSpPr>
            <p:spPr>
              <a:xfrm>
                <a:off x="1524000" y="4724400"/>
                <a:ext cx="981075" cy="757"/>
              </a:xfrm>
              <a:prstGeom prst="line">
                <a:avLst/>
              </a:prstGeom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" name="Group 28"/>
              <p:cNvGrpSpPr/>
              <p:nvPr/>
            </p:nvGrpSpPr>
            <p:grpSpPr>
              <a:xfrm>
                <a:off x="1066800" y="2971800"/>
                <a:ext cx="1438275" cy="954107"/>
                <a:chOff x="1066800" y="2971800"/>
                <a:chExt cx="1438275" cy="954107"/>
              </a:xfrm>
            </p:grpSpPr>
            <p:grpSp>
              <p:nvGrpSpPr>
                <p:cNvPr id="15" name="Group 19"/>
                <p:cNvGrpSpPr/>
                <p:nvPr/>
              </p:nvGrpSpPr>
              <p:grpSpPr>
                <a:xfrm>
                  <a:off x="1524000" y="2971800"/>
                  <a:ext cx="981075" cy="954107"/>
                  <a:chOff x="1524000" y="3276600"/>
                  <a:chExt cx="981075" cy="954107"/>
                </a:xfrm>
              </p:grpSpPr>
              <p:sp>
                <p:nvSpPr>
                  <p:cNvPr id="22" name="TextBox 21"/>
                  <p:cNvSpPr txBox="1"/>
                  <p:nvPr/>
                </p:nvSpPr>
                <p:spPr>
                  <a:xfrm>
                    <a:off x="1524000" y="3276600"/>
                    <a:ext cx="771525" cy="95410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800" u="sng" dirty="0" smtClean="0"/>
                      <a:t>5</a:t>
                    </a:r>
                  </a:p>
                  <a:p>
                    <a:pPr algn="ctr"/>
                    <a:r>
                      <a:rPr lang="en-US" sz="2800" dirty="0" smtClean="0"/>
                      <a:t>6</a:t>
                    </a:r>
                    <a:endParaRPr lang="en-US" sz="2800" dirty="0"/>
                  </a:p>
                </p:txBody>
              </p:sp>
              <p:sp>
                <p:nvSpPr>
                  <p:cNvPr id="23" name="TextBox 22"/>
                  <p:cNvSpPr txBox="1"/>
                  <p:nvPr/>
                </p:nvSpPr>
                <p:spPr>
                  <a:xfrm>
                    <a:off x="1981200" y="3439180"/>
                    <a:ext cx="52387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800" dirty="0" smtClean="0"/>
                      <a:t>=</a:t>
                    </a:r>
                    <a:endParaRPr lang="en-US" sz="2800" dirty="0"/>
                  </a:p>
                </p:txBody>
              </p:sp>
            </p:grpSp>
            <p:sp>
              <p:nvSpPr>
                <p:cNvPr id="21" name="TextBox 20"/>
                <p:cNvSpPr txBox="1"/>
                <p:nvPr/>
              </p:nvSpPr>
              <p:spPr>
                <a:xfrm>
                  <a:off x="1066800" y="3048000"/>
                  <a:ext cx="83820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4000" dirty="0" smtClean="0"/>
                    <a:t>- 3</a:t>
                  </a:r>
                  <a:endParaRPr lang="en-US" sz="4000" dirty="0"/>
                </a:p>
              </p:txBody>
            </p:sp>
          </p:grpSp>
        </p:grpSp>
        <p:sp>
          <p:nvSpPr>
            <p:cNvPr id="16" name="TextBox 15"/>
            <p:cNvSpPr txBox="1"/>
            <p:nvPr/>
          </p:nvSpPr>
          <p:spPr>
            <a:xfrm>
              <a:off x="990600" y="3330714"/>
              <a:ext cx="838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/>
                <a:t>- 5</a:t>
              </a:r>
              <a:endParaRPr lang="en-US" sz="4000" dirty="0"/>
            </a:p>
          </p:txBody>
        </p:sp>
      </p:grpSp>
      <p:pic>
        <p:nvPicPr>
          <p:cNvPr id="26" name="Picture 8" descr="Example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" y="1295400"/>
            <a:ext cx="457200" cy="45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47" name="Picture 11" descr="LH_2-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grpSp>
        <p:nvGrpSpPr>
          <p:cNvPr id="3" name="Group 35"/>
          <p:cNvGrpSpPr>
            <a:grpSpLocks/>
          </p:cNvGrpSpPr>
          <p:nvPr/>
        </p:nvGrpSpPr>
        <p:grpSpPr bwMode="auto">
          <a:xfrm>
            <a:off x="885825" y="1344613"/>
            <a:ext cx="8258175" cy="2192338"/>
            <a:chOff x="558" y="847"/>
            <a:chExt cx="5202" cy="1381"/>
          </a:xfrm>
        </p:grpSpPr>
        <p:sp>
          <p:nvSpPr>
            <p:cNvPr id="142365" name="Text Box 29"/>
            <p:cNvSpPr txBox="1">
              <a:spLocks noChangeArrowheads="1"/>
            </p:cNvSpPr>
            <p:nvPr/>
          </p:nvSpPr>
          <p:spPr bwMode="auto">
            <a:xfrm>
              <a:off x="558" y="948"/>
              <a:ext cx="5202" cy="1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anchor="t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00000"/>
                </a:lnSpc>
                <a:spcAft>
                  <a:spcPct val="50000"/>
                </a:spcAft>
              </a:pPr>
              <a:r>
                <a:rPr lang="en-US" b="1" dirty="0"/>
                <a:t>EXAMPLE  </a:t>
              </a:r>
              <a:r>
                <a:rPr lang="en-US" b="1" dirty="0">
                  <a:solidFill>
                    <a:srgbClr val="00539D"/>
                  </a:solidFill>
                </a:rPr>
                <a:t>During January, Nikki watched television  </a:t>
              </a:r>
              <a:r>
                <a:rPr lang="en-US" b="1" dirty="0" smtClean="0">
                  <a:solidFill>
                    <a:srgbClr val="00539D"/>
                  </a:solidFill>
                </a:rPr>
                <a:t>            hours </a:t>
              </a:r>
              <a:r>
                <a:rPr lang="en-US" b="1" dirty="0">
                  <a:solidFill>
                    <a:srgbClr val="00539D"/>
                  </a:solidFill>
                </a:rPr>
                <a:t>the first week</a:t>
              </a:r>
              <a:r>
                <a:rPr lang="en-US" b="1" dirty="0" smtClean="0">
                  <a:solidFill>
                    <a:srgbClr val="00539D"/>
                  </a:solidFill>
                </a:rPr>
                <a:t>,</a:t>
              </a:r>
            </a:p>
            <a:p>
              <a:pPr algn="l">
                <a:lnSpc>
                  <a:spcPct val="100000"/>
                </a:lnSpc>
                <a:spcAft>
                  <a:spcPct val="50000"/>
                </a:spcAft>
              </a:pPr>
              <a:r>
                <a:rPr lang="en-US" b="1" dirty="0" smtClean="0">
                  <a:solidFill>
                    <a:srgbClr val="00539D"/>
                  </a:solidFill>
                </a:rPr>
                <a:t>       </a:t>
              </a:r>
            </a:p>
            <a:p>
              <a:pPr algn="l">
                <a:lnSpc>
                  <a:spcPct val="100000"/>
                </a:lnSpc>
                <a:spcAft>
                  <a:spcPct val="50000"/>
                </a:spcAft>
              </a:pPr>
              <a:r>
                <a:rPr lang="en-US" b="1" dirty="0" smtClean="0">
                  <a:solidFill>
                    <a:srgbClr val="00539D"/>
                  </a:solidFill>
                </a:rPr>
                <a:t>          </a:t>
              </a:r>
              <a:r>
                <a:rPr lang="en-US" b="1" dirty="0">
                  <a:solidFill>
                    <a:srgbClr val="00539D"/>
                  </a:solidFill>
                </a:rPr>
                <a:t>hours the second week,</a:t>
              </a:r>
              <a:r>
                <a:rPr lang="en-US" b="1" dirty="0" smtClean="0">
                  <a:solidFill>
                    <a:srgbClr val="00539D"/>
                  </a:solidFill>
                </a:rPr>
                <a:t>            hours </a:t>
              </a:r>
              <a:r>
                <a:rPr lang="en-US" b="1" dirty="0">
                  <a:solidFill>
                    <a:srgbClr val="00539D"/>
                  </a:solidFill>
                </a:rPr>
                <a:t>the third week, and     </a:t>
              </a:r>
              <a:r>
                <a:rPr lang="en-US" b="1" dirty="0" smtClean="0">
                  <a:solidFill>
                    <a:srgbClr val="00539D"/>
                  </a:solidFill>
                </a:rPr>
                <a:t>        </a:t>
              </a:r>
              <a:r>
                <a:rPr lang="en-US" b="1" dirty="0">
                  <a:solidFill>
                    <a:srgbClr val="00539D"/>
                  </a:solidFill>
                </a:rPr>
                <a:t>hours the fourth </a:t>
              </a:r>
              <a:endParaRPr lang="en-US" b="1" dirty="0" smtClean="0">
                <a:solidFill>
                  <a:srgbClr val="00539D"/>
                </a:solidFill>
              </a:endParaRPr>
            </a:p>
            <a:p>
              <a:pPr algn="l">
                <a:lnSpc>
                  <a:spcPct val="100000"/>
                </a:lnSpc>
                <a:spcAft>
                  <a:spcPct val="50000"/>
                </a:spcAft>
              </a:pPr>
              <a:endParaRPr lang="en-US" b="1" dirty="0" smtClean="0">
                <a:solidFill>
                  <a:srgbClr val="00539D"/>
                </a:solidFill>
              </a:endParaRPr>
            </a:p>
            <a:p>
              <a:pPr algn="l">
                <a:lnSpc>
                  <a:spcPct val="100000"/>
                </a:lnSpc>
                <a:spcAft>
                  <a:spcPct val="50000"/>
                </a:spcAft>
              </a:pPr>
              <a:r>
                <a:rPr lang="en-US" b="1" dirty="0" smtClean="0">
                  <a:solidFill>
                    <a:srgbClr val="00539D"/>
                  </a:solidFill>
                </a:rPr>
                <a:t>week</a:t>
              </a:r>
              <a:r>
                <a:rPr lang="en-US" b="1" dirty="0">
                  <a:solidFill>
                    <a:srgbClr val="00539D"/>
                  </a:solidFill>
                </a:rPr>
                <a:t>. How much time did she watch television </a:t>
              </a:r>
              <a:r>
                <a:rPr lang="en-US" b="1" dirty="0" smtClean="0">
                  <a:solidFill>
                    <a:srgbClr val="00539D"/>
                  </a:solidFill>
                </a:rPr>
                <a:t>during  the </a:t>
              </a:r>
              <a:r>
                <a:rPr lang="en-US" b="1" dirty="0">
                  <a:solidFill>
                    <a:srgbClr val="00539D"/>
                  </a:solidFill>
                </a:rPr>
                <a:t>4-week period? </a:t>
              </a:r>
            </a:p>
          </p:txBody>
        </p:sp>
        <p:pic>
          <p:nvPicPr>
            <p:cNvPr id="142367" name="Picture 31" descr="M3_86"/>
            <p:cNvPicPr>
              <a:picLocks noChangeAspect="1" noChangeArrowheads="1"/>
            </p:cNvPicPr>
            <p:nvPr/>
          </p:nvPicPr>
          <p:blipFill>
            <a:blip r:embed="rId5"/>
            <a:srcRect l="90202" t="6575" r="2699" b="82265"/>
            <a:stretch>
              <a:fillRect/>
            </a:stretch>
          </p:blipFill>
          <p:spPr bwMode="auto">
            <a:xfrm>
              <a:off x="3755" y="847"/>
              <a:ext cx="347" cy="499"/>
            </a:xfrm>
            <a:prstGeom prst="rect">
              <a:avLst/>
            </a:prstGeom>
            <a:noFill/>
          </p:spPr>
        </p:pic>
        <p:pic>
          <p:nvPicPr>
            <p:cNvPr id="142368" name="Picture 32" descr="M3_86"/>
            <p:cNvPicPr>
              <a:picLocks noChangeAspect="1" noChangeArrowheads="1"/>
            </p:cNvPicPr>
            <p:nvPr/>
          </p:nvPicPr>
          <p:blipFill>
            <a:blip r:embed="rId5"/>
            <a:srcRect l="45653" t="5637" r="47986" b="82397"/>
            <a:stretch>
              <a:fillRect/>
            </a:stretch>
          </p:blipFill>
          <p:spPr bwMode="auto">
            <a:xfrm>
              <a:off x="558" y="1303"/>
              <a:ext cx="311" cy="535"/>
            </a:xfrm>
            <a:prstGeom prst="rect">
              <a:avLst/>
            </a:prstGeom>
            <a:noFill/>
          </p:spPr>
        </p:pic>
        <p:pic>
          <p:nvPicPr>
            <p:cNvPr id="142369" name="Picture 33" descr="M3_86"/>
            <p:cNvPicPr>
              <a:picLocks noChangeAspect="1" noChangeArrowheads="1"/>
            </p:cNvPicPr>
            <p:nvPr/>
          </p:nvPicPr>
          <p:blipFill>
            <a:blip r:embed="rId5"/>
            <a:srcRect l="44672" t="18117" r="49826" b="71260"/>
            <a:stretch>
              <a:fillRect/>
            </a:stretch>
          </p:blipFill>
          <p:spPr bwMode="auto">
            <a:xfrm>
              <a:off x="2417" y="1346"/>
              <a:ext cx="269" cy="475"/>
            </a:xfrm>
            <a:prstGeom prst="rect">
              <a:avLst/>
            </a:prstGeom>
            <a:noFill/>
          </p:spPr>
        </p:pic>
        <p:pic>
          <p:nvPicPr>
            <p:cNvPr id="142370" name="Picture 34" descr="M3_86"/>
            <p:cNvPicPr>
              <a:picLocks noChangeAspect="1" noChangeArrowheads="1"/>
            </p:cNvPicPr>
            <p:nvPr/>
          </p:nvPicPr>
          <p:blipFill>
            <a:blip r:embed="rId5"/>
            <a:srcRect t="29254" r="94130" b="59451"/>
            <a:stretch>
              <a:fillRect/>
            </a:stretch>
          </p:blipFill>
          <p:spPr bwMode="auto">
            <a:xfrm>
              <a:off x="4356" y="1346"/>
              <a:ext cx="287" cy="505"/>
            </a:xfrm>
            <a:prstGeom prst="rect">
              <a:avLst/>
            </a:prstGeom>
            <a:noFill/>
          </p:spPr>
        </p:pic>
      </p:grpSp>
      <p:pic>
        <p:nvPicPr>
          <p:cNvPr id="142372" name="Picture 36" descr="CAStdEX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" y="700088"/>
            <a:ext cx="3352800" cy="644525"/>
          </a:xfrm>
          <a:prstGeom prst="rect">
            <a:avLst/>
          </a:prstGeom>
          <a:noFill/>
        </p:spPr>
      </p:pic>
      <p:sp>
        <p:nvSpPr>
          <p:cNvPr id="20" name="Action Button: Forward or Next 19">
            <a:hlinkClick r:id="" action="ppaction://hlinkshowjump?jump=nextslide" highlightClick="1"/>
          </p:cNvPr>
          <p:cNvSpPr/>
          <p:nvPr/>
        </p:nvSpPr>
        <p:spPr>
          <a:xfrm>
            <a:off x="8534400" y="6400800"/>
            <a:ext cx="6096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ction Button: Back or Previous 20">
            <a:hlinkClick r:id="" action="ppaction://hlinkshowjump?jump=previousslide" highlightClick="1"/>
          </p:cNvPr>
          <p:cNvSpPr/>
          <p:nvPr/>
        </p:nvSpPr>
        <p:spPr>
          <a:xfrm>
            <a:off x="7924800" y="6400800"/>
            <a:ext cx="6096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876300" y="4419600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l">
              <a:spcBef>
                <a:spcPct val="20000"/>
              </a:spcBef>
            </a:pPr>
            <a:r>
              <a:rPr lang="en-US" sz="2400" b="1" dirty="0">
                <a:solidFill>
                  <a:srgbClr val="00539D"/>
                </a:solidFill>
              </a:rPr>
              <a:t>Read the Item  </a:t>
            </a:r>
            <a:br>
              <a:rPr lang="en-US" sz="2400" b="1" dirty="0">
                <a:solidFill>
                  <a:srgbClr val="00539D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You need to find the sum of four mixed numbers</a:t>
            </a:r>
            <a:r>
              <a:rPr lang="en-US" sz="2400" dirty="0" smtClean="0">
                <a:solidFill>
                  <a:schemeClr val="tx1"/>
                </a:solidFill>
              </a:rPr>
              <a:t>. First we need an LCD. What number </a:t>
            </a:r>
            <a:r>
              <a:rPr lang="en-US" sz="2400" dirty="0" smtClean="0"/>
              <a:t>could each denominator be made into?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04900" y="0"/>
            <a:ext cx="8039100" cy="461665"/>
          </a:xfrm>
          <a:prstGeom prst="rect">
            <a:avLst/>
          </a:prstGeom>
          <a:solidFill>
            <a:srgbClr val="FFE60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Combine </a:t>
            </a:r>
            <a:r>
              <a:rPr lang="en-US" sz="2400" b="1" smtClean="0">
                <a:solidFill>
                  <a:schemeClr val="tx2">
                    <a:lumMod val="75000"/>
                  </a:schemeClr>
                </a:solidFill>
              </a:rPr>
              <a:t>UnLike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Fractions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5" name="Picture 9" descr="Example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7200" y="1524000"/>
            <a:ext cx="457200" cy="4572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2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 autoUpdateAnimBg="0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1" name="Picture 11" descr="LH_2-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143376" name="Picture 16" descr="CAStdE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685800"/>
            <a:ext cx="3352800" cy="644525"/>
          </a:xfrm>
          <a:prstGeom prst="rect">
            <a:avLst/>
          </a:prstGeom>
          <a:noFill/>
        </p:spPr>
      </p:pic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534400" y="6400800"/>
            <a:ext cx="6096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7924800" y="6400800"/>
            <a:ext cx="6096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5"/>
          <p:cNvSpPr>
            <a:spLocks noChangeArrowheads="1"/>
          </p:cNvSpPr>
          <p:nvPr/>
        </p:nvSpPr>
        <p:spPr bwMode="auto">
          <a:xfrm>
            <a:off x="2768819" y="5416820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3" name="Group 18"/>
          <p:cNvGrpSpPr>
            <a:grpSpLocks/>
          </p:cNvGrpSpPr>
          <p:nvPr/>
        </p:nvGrpSpPr>
        <p:grpSpPr bwMode="auto">
          <a:xfrm>
            <a:off x="533400" y="5410200"/>
            <a:ext cx="8148638" cy="1009650"/>
            <a:chOff x="336" y="3132"/>
            <a:chExt cx="5133" cy="636"/>
          </a:xfrm>
          <a:noFill/>
        </p:grpSpPr>
        <p:sp>
          <p:nvSpPr>
            <p:cNvPr id="14" name="Text Box 6"/>
            <p:cNvSpPr txBox="1">
              <a:spLocks noChangeArrowheads="1"/>
            </p:cNvSpPr>
            <p:nvPr/>
          </p:nvSpPr>
          <p:spPr bwMode="auto">
            <a:xfrm>
              <a:off x="336" y="3132"/>
              <a:ext cx="5088" cy="2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342900" algn="l">
                <a:spcBef>
                  <a:spcPct val="20000"/>
                </a:spcBef>
              </a:pPr>
              <a:r>
                <a:rPr lang="en-US" b="1" dirty="0">
                  <a:solidFill>
                    <a:srgbClr val="00539D"/>
                  </a:solidFill>
                </a:rPr>
                <a:t>A		   </a:t>
              </a:r>
              <a:r>
                <a:rPr lang="en-US" b="1" dirty="0" smtClean="0">
                  <a:solidFill>
                    <a:srgbClr val="00539D"/>
                  </a:solidFill>
                </a:rPr>
                <a:t> 		B</a:t>
              </a:r>
              <a:r>
                <a:rPr lang="en-US" b="1" dirty="0">
                  <a:solidFill>
                    <a:srgbClr val="00539D"/>
                  </a:solidFill>
                </a:rPr>
                <a:t>		    </a:t>
              </a:r>
              <a:r>
                <a:rPr lang="en-US" b="1" dirty="0" smtClean="0">
                  <a:solidFill>
                    <a:srgbClr val="00539D"/>
                  </a:solidFill>
                </a:rPr>
                <a:t> 		C		</a:t>
              </a:r>
              <a:r>
                <a:rPr lang="en-US" b="1" dirty="0">
                  <a:solidFill>
                    <a:srgbClr val="00539D"/>
                  </a:solidFill>
                </a:rPr>
                <a:t>	       </a:t>
              </a:r>
              <a:r>
                <a:rPr lang="en-US" b="1" dirty="0" smtClean="0">
                  <a:solidFill>
                    <a:srgbClr val="00539D"/>
                  </a:solidFill>
                </a:rPr>
                <a:t> 	       D</a:t>
              </a:r>
              <a:endParaRPr lang="en-US" b="1" dirty="0">
                <a:solidFill>
                  <a:srgbClr val="00539D"/>
                </a:solidFill>
              </a:endParaRPr>
            </a:p>
          </p:txBody>
        </p:sp>
        <p:pic>
          <p:nvPicPr>
            <p:cNvPr id="15" name="Picture 13" descr="M3_86"/>
            <p:cNvPicPr>
              <a:picLocks noChangeAspect="1" noChangeArrowheads="1"/>
            </p:cNvPicPr>
            <p:nvPr/>
          </p:nvPicPr>
          <p:blipFill>
            <a:blip r:embed="rId6"/>
            <a:srcRect t="52333" r="83609" b="36211"/>
            <a:stretch>
              <a:fillRect/>
            </a:stretch>
          </p:blipFill>
          <p:spPr bwMode="auto">
            <a:xfrm>
              <a:off x="819" y="3282"/>
              <a:ext cx="873" cy="486"/>
            </a:xfrm>
            <a:prstGeom prst="rect">
              <a:avLst/>
            </a:prstGeom>
            <a:grpFill/>
          </p:spPr>
        </p:pic>
        <p:pic>
          <p:nvPicPr>
            <p:cNvPr id="16" name="Picture 15" descr="M3_86"/>
            <p:cNvPicPr>
              <a:picLocks noChangeAspect="1" noChangeArrowheads="1"/>
            </p:cNvPicPr>
            <p:nvPr/>
          </p:nvPicPr>
          <p:blipFill>
            <a:blip r:embed="rId6"/>
            <a:srcRect t="63649" r="83553" b="24471"/>
            <a:stretch>
              <a:fillRect/>
            </a:stretch>
          </p:blipFill>
          <p:spPr bwMode="auto">
            <a:xfrm>
              <a:off x="2028" y="3240"/>
              <a:ext cx="876" cy="504"/>
            </a:xfrm>
            <a:prstGeom prst="rect">
              <a:avLst/>
            </a:prstGeom>
            <a:grpFill/>
          </p:spPr>
        </p:pic>
        <p:pic>
          <p:nvPicPr>
            <p:cNvPr id="17" name="Picture 16" descr="M3_86"/>
            <p:cNvPicPr>
              <a:picLocks noChangeAspect="1" noChangeArrowheads="1"/>
            </p:cNvPicPr>
            <p:nvPr/>
          </p:nvPicPr>
          <p:blipFill>
            <a:blip r:embed="rId6"/>
            <a:srcRect t="75812" r="81131" b="11882"/>
            <a:stretch>
              <a:fillRect/>
            </a:stretch>
          </p:blipFill>
          <p:spPr bwMode="auto">
            <a:xfrm>
              <a:off x="3162" y="3240"/>
              <a:ext cx="1005" cy="522"/>
            </a:xfrm>
            <a:prstGeom prst="rect">
              <a:avLst/>
            </a:prstGeom>
            <a:grpFill/>
          </p:spPr>
        </p:pic>
        <p:pic>
          <p:nvPicPr>
            <p:cNvPr id="18" name="Picture 17" descr="M3_86"/>
            <p:cNvPicPr>
              <a:picLocks noChangeAspect="1" noChangeArrowheads="1"/>
            </p:cNvPicPr>
            <p:nvPr/>
          </p:nvPicPr>
          <p:blipFill>
            <a:blip r:embed="rId6"/>
            <a:srcRect t="87836" r="81131"/>
            <a:stretch>
              <a:fillRect/>
            </a:stretch>
          </p:blipFill>
          <p:spPr bwMode="auto">
            <a:xfrm>
              <a:off x="4464" y="3228"/>
              <a:ext cx="1005" cy="516"/>
            </a:xfrm>
            <a:prstGeom prst="rect">
              <a:avLst/>
            </a:prstGeom>
            <a:grpFill/>
          </p:spPr>
        </p:pic>
      </p:grpSp>
      <p:grpSp>
        <p:nvGrpSpPr>
          <p:cNvPr id="39" name="Group 38"/>
          <p:cNvGrpSpPr/>
          <p:nvPr/>
        </p:nvGrpSpPr>
        <p:grpSpPr>
          <a:xfrm>
            <a:off x="1066800" y="1295400"/>
            <a:ext cx="2514600" cy="3429000"/>
            <a:chOff x="1066800" y="1295400"/>
            <a:chExt cx="2514600" cy="3429000"/>
          </a:xfrm>
        </p:grpSpPr>
        <p:grpSp>
          <p:nvGrpSpPr>
            <p:cNvPr id="21" name="Group 20"/>
            <p:cNvGrpSpPr/>
            <p:nvPr/>
          </p:nvGrpSpPr>
          <p:grpSpPr>
            <a:xfrm>
              <a:off x="1524000" y="2093893"/>
              <a:ext cx="981075" cy="954107"/>
              <a:chOff x="1524000" y="3276600"/>
              <a:chExt cx="981075" cy="954107"/>
            </a:xfrm>
          </p:grpSpPr>
          <p:sp>
            <p:nvSpPr>
              <p:cNvPr id="28" name="TextBox 27"/>
              <p:cNvSpPr txBox="1"/>
              <p:nvPr/>
            </p:nvSpPr>
            <p:spPr>
              <a:xfrm>
                <a:off x="1524000" y="3276600"/>
                <a:ext cx="771525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u="sng" dirty="0" smtClean="0"/>
                  <a:t>1</a:t>
                </a:r>
              </a:p>
              <a:p>
                <a:pPr algn="ctr"/>
                <a:r>
                  <a:rPr lang="en-US" sz="2800" dirty="0" smtClean="0"/>
                  <a:t>4</a:t>
                </a:r>
                <a:endParaRPr lang="en-US" sz="2800" dirty="0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1981200" y="3439180"/>
                <a:ext cx="5238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=</a:t>
                </a:r>
                <a:endParaRPr lang="en-US" sz="2800" dirty="0"/>
              </a:p>
            </p:txBody>
          </p:sp>
        </p:grpSp>
        <p:cxnSp>
          <p:nvCxnSpPr>
            <p:cNvPr id="22" name="Straight Connector 21"/>
            <p:cNvCxnSpPr/>
            <p:nvPr/>
          </p:nvCxnSpPr>
          <p:spPr>
            <a:xfrm>
              <a:off x="1524000" y="4722812"/>
              <a:ext cx="2057400" cy="1588"/>
            </a:xfrm>
            <a:prstGeom prst="line">
              <a:avLst/>
            </a:prstGeom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8"/>
            <p:cNvGrpSpPr/>
            <p:nvPr/>
          </p:nvGrpSpPr>
          <p:grpSpPr>
            <a:xfrm>
              <a:off x="1066800" y="1295400"/>
              <a:ext cx="1438275" cy="954107"/>
              <a:chOff x="1066800" y="2971800"/>
              <a:chExt cx="1438275" cy="954107"/>
            </a:xfrm>
          </p:grpSpPr>
          <p:grpSp>
            <p:nvGrpSpPr>
              <p:cNvPr id="24" name="Group 19"/>
              <p:cNvGrpSpPr/>
              <p:nvPr/>
            </p:nvGrpSpPr>
            <p:grpSpPr>
              <a:xfrm>
                <a:off x="1524000" y="2971800"/>
                <a:ext cx="981075" cy="954107"/>
                <a:chOff x="1524000" y="3276600"/>
                <a:chExt cx="981075" cy="954107"/>
              </a:xfrm>
            </p:grpSpPr>
            <p:sp>
              <p:nvSpPr>
                <p:cNvPr id="26" name="TextBox 25"/>
                <p:cNvSpPr txBox="1"/>
                <p:nvPr/>
              </p:nvSpPr>
              <p:spPr>
                <a:xfrm>
                  <a:off x="1524000" y="3276600"/>
                  <a:ext cx="771525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u="sng" dirty="0" smtClean="0"/>
                    <a:t>1</a:t>
                  </a:r>
                </a:p>
                <a:p>
                  <a:pPr algn="ctr"/>
                  <a:r>
                    <a:rPr lang="en-US" sz="2800" dirty="0" smtClean="0"/>
                    <a:t>8</a:t>
                  </a:r>
                  <a:endParaRPr lang="en-US" sz="2800" dirty="0"/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1981200" y="3439180"/>
                  <a:ext cx="5238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 smtClean="0"/>
                    <a:t>=</a:t>
                  </a:r>
                  <a:endParaRPr lang="en-US" sz="2800" dirty="0"/>
                </a:p>
              </p:txBody>
            </p:sp>
          </p:grpSp>
          <p:sp>
            <p:nvSpPr>
              <p:cNvPr id="25" name="TextBox 24"/>
              <p:cNvSpPr txBox="1"/>
              <p:nvPr/>
            </p:nvSpPr>
            <p:spPr>
              <a:xfrm>
                <a:off x="1066800" y="3048000"/>
                <a:ext cx="8382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/>
                  <a:t>  2</a:t>
                </a:r>
                <a:endParaRPr lang="en-US" sz="4000" dirty="0"/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1066800" y="2187714"/>
              <a:ext cx="838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/>
                <a:t>  2</a:t>
              </a:r>
              <a:endParaRPr lang="en-US" sz="4000" dirty="0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1524000" y="2932093"/>
              <a:ext cx="981075" cy="954107"/>
              <a:chOff x="1524000" y="3276600"/>
              <a:chExt cx="981075" cy="954107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1524000" y="3276600"/>
                <a:ext cx="771525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u="sng" dirty="0" smtClean="0"/>
                  <a:t>3</a:t>
                </a:r>
              </a:p>
              <a:p>
                <a:pPr algn="ctr"/>
                <a:r>
                  <a:rPr lang="en-US" sz="2800" dirty="0" smtClean="0"/>
                  <a:t>4</a:t>
                </a:r>
                <a:endParaRPr lang="en-US" sz="2800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1981200" y="3439180"/>
                <a:ext cx="5238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=</a:t>
                </a:r>
                <a:endParaRPr lang="en-US" sz="2800" dirty="0"/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1066800" y="3025914"/>
              <a:ext cx="838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/>
                <a:t>  1</a:t>
              </a:r>
              <a:endParaRPr lang="en-US" sz="4000" dirty="0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1524000" y="3770293"/>
              <a:ext cx="981075" cy="954107"/>
              <a:chOff x="1524000" y="3276600"/>
              <a:chExt cx="981075" cy="954107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1524000" y="3276600"/>
                <a:ext cx="771525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u="sng" dirty="0" smtClean="0"/>
                  <a:t>1</a:t>
                </a:r>
              </a:p>
              <a:p>
                <a:pPr algn="ctr"/>
                <a:r>
                  <a:rPr lang="en-US" sz="2800" dirty="0" smtClean="0"/>
                  <a:t>2</a:t>
                </a:r>
                <a:endParaRPr lang="en-US" sz="2800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1981200" y="3439180"/>
                <a:ext cx="5238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=</a:t>
                </a:r>
                <a:endParaRPr lang="en-US" sz="2800" dirty="0"/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1066800" y="3864114"/>
              <a:ext cx="838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/>
                <a:t>  1</a:t>
              </a:r>
              <a:endParaRPr lang="en-US" sz="4000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1104900" y="0"/>
            <a:ext cx="8039100" cy="461665"/>
          </a:xfrm>
          <a:prstGeom prst="rect">
            <a:avLst/>
          </a:prstGeom>
          <a:solidFill>
            <a:srgbClr val="FFE60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Combine </a:t>
            </a:r>
            <a:r>
              <a:rPr lang="en-US" sz="2400" b="1" smtClean="0">
                <a:solidFill>
                  <a:schemeClr val="tx2">
                    <a:lumMod val="75000"/>
                  </a:schemeClr>
                </a:solidFill>
              </a:rPr>
              <a:t>UnLike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Fractions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1" name="Picture 9" descr="Example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3088" y="1447800"/>
            <a:ext cx="457200" cy="4572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90" name="Picture 22" descr="m3_2_6b"/>
          <p:cNvPicPr>
            <a:picLocks noChangeAspect="1" noChangeArrowheads="1"/>
          </p:cNvPicPr>
          <p:nvPr/>
        </p:nvPicPr>
        <p:blipFill>
          <a:blip r:embed="rId6"/>
          <a:srcRect b="78786"/>
          <a:stretch>
            <a:fillRect/>
          </a:stretch>
        </p:blipFill>
        <p:spPr bwMode="auto">
          <a:xfrm>
            <a:off x="942975" y="1295400"/>
            <a:ext cx="5402263" cy="887413"/>
          </a:xfrm>
          <a:prstGeom prst="rect">
            <a:avLst/>
          </a:prstGeom>
          <a:noFill/>
        </p:spPr>
      </p:pic>
      <p:sp>
        <p:nvSpPr>
          <p:cNvPr id="135170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35173" name="Oval 5"/>
          <p:cNvSpPr>
            <a:spLocks noChangeArrowheads="1"/>
          </p:cNvSpPr>
          <p:nvPr/>
        </p:nvSpPr>
        <p:spPr bwMode="auto">
          <a:xfrm>
            <a:off x="874329" y="4407814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6" name="Picture 8" descr="CheckProgres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135177" name="Picture 9" descr="Example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135180" name="Picture 12" descr="LH_2-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914400" y="2428875"/>
            <a:ext cx="2790825" cy="3581400"/>
            <a:chOff x="576" y="1530"/>
            <a:chExt cx="1758" cy="2256"/>
          </a:xfrm>
        </p:grpSpPr>
        <p:sp>
          <p:nvSpPr>
            <p:cNvPr id="135174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76" y="1586"/>
              <a:ext cx="1758" cy="2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135182" name="Picture 14" descr="m3_2_6b"/>
            <p:cNvPicPr>
              <a:picLocks noChangeAspect="1" noChangeArrowheads="1"/>
            </p:cNvPicPr>
            <p:nvPr/>
          </p:nvPicPr>
          <p:blipFill>
            <a:blip r:embed="rId10"/>
            <a:srcRect t="22691" r="90198" b="58153"/>
            <a:stretch>
              <a:fillRect/>
            </a:stretch>
          </p:blipFill>
          <p:spPr bwMode="auto">
            <a:xfrm>
              <a:off x="948" y="1530"/>
              <a:ext cx="333" cy="504"/>
            </a:xfrm>
            <a:prstGeom prst="rect">
              <a:avLst/>
            </a:prstGeom>
            <a:noFill/>
          </p:spPr>
        </p:pic>
        <p:pic>
          <p:nvPicPr>
            <p:cNvPr id="135183" name="Picture 15" descr="m3_2_6b"/>
            <p:cNvPicPr>
              <a:picLocks noChangeAspect="1" noChangeArrowheads="1"/>
            </p:cNvPicPr>
            <p:nvPr/>
          </p:nvPicPr>
          <p:blipFill>
            <a:blip r:embed="rId10"/>
            <a:srcRect t="41847" r="90198" b="39224"/>
            <a:stretch>
              <a:fillRect/>
            </a:stretch>
          </p:blipFill>
          <p:spPr bwMode="auto">
            <a:xfrm>
              <a:off x="948" y="2118"/>
              <a:ext cx="333" cy="498"/>
            </a:xfrm>
            <a:prstGeom prst="rect">
              <a:avLst/>
            </a:prstGeom>
            <a:noFill/>
          </p:spPr>
        </p:pic>
        <p:pic>
          <p:nvPicPr>
            <p:cNvPr id="135184" name="Picture 16" descr="m3_2_6b"/>
            <p:cNvPicPr>
              <a:picLocks noChangeAspect="1" noChangeArrowheads="1"/>
            </p:cNvPicPr>
            <p:nvPr/>
          </p:nvPicPr>
          <p:blipFill>
            <a:blip r:embed="rId10"/>
            <a:srcRect t="61232" r="89755" b="18700"/>
            <a:stretch>
              <a:fillRect/>
            </a:stretch>
          </p:blipFill>
          <p:spPr bwMode="auto">
            <a:xfrm>
              <a:off x="948" y="2700"/>
              <a:ext cx="348" cy="528"/>
            </a:xfrm>
            <a:prstGeom prst="rect">
              <a:avLst/>
            </a:prstGeom>
            <a:noFill/>
          </p:spPr>
        </p:pic>
        <p:pic>
          <p:nvPicPr>
            <p:cNvPr id="135185" name="Picture 17" descr="m3_2_6b"/>
            <p:cNvPicPr>
              <a:picLocks noChangeAspect="1" noChangeArrowheads="1"/>
            </p:cNvPicPr>
            <p:nvPr/>
          </p:nvPicPr>
          <p:blipFill>
            <a:blip r:embed="rId10"/>
            <a:srcRect t="81300" r="92581"/>
            <a:stretch>
              <a:fillRect/>
            </a:stretch>
          </p:blipFill>
          <p:spPr bwMode="auto">
            <a:xfrm>
              <a:off x="948" y="3294"/>
              <a:ext cx="252" cy="492"/>
            </a:xfrm>
            <a:prstGeom prst="rect">
              <a:avLst/>
            </a:prstGeom>
            <a:noFill/>
          </p:spPr>
        </p:pic>
      </p:grpSp>
      <p:sp>
        <p:nvSpPr>
          <p:cNvPr id="18" name="Action Button: Forward or Next 17">
            <a:hlinkClick r:id="" action="ppaction://hlinkshowjump?jump=nextslide" highlightClick="1"/>
          </p:cNvPr>
          <p:cNvSpPr/>
          <p:nvPr/>
        </p:nvSpPr>
        <p:spPr>
          <a:xfrm>
            <a:off x="8534400" y="6400800"/>
            <a:ext cx="6096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ction Button: Back or Previous 18">
            <a:hlinkClick r:id="" action="ppaction://hlinkshowjump?jump=previousslide" highlightClick="1"/>
          </p:cNvPr>
          <p:cNvSpPr/>
          <p:nvPr/>
        </p:nvSpPr>
        <p:spPr>
          <a:xfrm>
            <a:off x="7924800" y="6400800"/>
            <a:ext cx="6096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104900" y="0"/>
            <a:ext cx="8039100" cy="461665"/>
          </a:xfrm>
          <a:prstGeom prst="rect">
            <a:avLst/>
          </a:prstGeom>
          <a:solidFill>
            <a:srgbClr val="FFE60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Combine </a:t>
            </a:r>
            <a:r>
              <a:rPr lang="en-US" sz="2400" b="1" smtClean="0">
                <a:solidFill>
                  <a:schemeClr val="tx2">
                    <a:lumMod val="75000"/>
                  </a:schemeClr>
                </a:solidFill>
              </a:rPr>
              <a:t>UnLike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Fractions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5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35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5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3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3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38245" name="Oval 5"/>
          <p:cNvSpPr>
            <a:spLocks noChangeArrowheads="1"/>
          </p:cNvSpPr>
          <p:nvPr/>
        </p:nvSpPr>
        <p:spPr bwMode="auto">
          <a:xfrm>
            <a:off x="892449" y="4726317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8248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138249" name="Picture 9" descr="Example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138252" name="Picture 12" descr="LH_2-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885825" y="1443038"/>
            <a:ext cx="7877175" cy="1277938"/>
            <a:chOff x="558" y="909"/>
            <a:chExt cx="4962" cy="805"/>
          </a:xfrm>
        </p:grpSpPr>
        <p:sp>
          <p:nvSpPr>
            <p:cNvPr id="138259" name="Text Box 19"/>
            <p:cNvSpPr txBox="1">
              <a:spLocks noChangeArrowheads="1"/>
            </p:cNvSpPr>
            <p:nvPr/>
          </p:nvSpPr>
          <p:spPr bwMode="auto">
            <a:xfrm>
              <a:off x="558" y="909"/>
              <a:ext cx="496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ct val="20000"/>
                </a:spcBef>
              </a:pPr>
              <a:r>
                <a:rPr lang="en-US" sz="2400" b="1" dirty="0" smtClean="0">
                  <a:solidFill>
                    <a:srgbClr val="00539D"/>
                  </a:solidFill>
                </a:rPr>
                <a:t>Combine. </a:t>
              </a:r>
              <a:r>
                <a:rPr lang="en-US" sz="2400" b="1" dirty="0">
                  <a:solidFill>
                    <a:srgbClr val="00539D"/>
                  </a:solidFill>
                </a:rPr>
                <a:t>Write in simplest form.</a:t>
              </a:r>
            </a:p>
          </p:txBody>
        </p:sp>
        <p:pic>
          <p:nvPicPr>
            <p:cNvPr id="138260" name="Picture 20" descr="Eqn_4"/>
            <p:cNvPicPr>
              <a:picLocks noChangeAspect="1" noChangeArrowheads="1"/>
            </p:cNvPicPr>
            <p:nvPr/>
          </p:nvPicPr>
          <p:blipFill>
            <a:blip r:embed="rId9"/>
            <a:srcRect b="80516"/>
            <a:stretch>
              <a:fillRect/>
            </a:stretch>
          </p:blipFill>
          <p:spPr bwMode="auto">
            <a:xfrm>
              <a:off x="594" y="1200"/>
              <a:ext cx="1152" cy="514"/>
            </a:xfrm>
            <a:prstGeom prst="rect">
              <a:avLst/>
            </a:prstGeom>
            <a:noFill/>
          </p:spPr>
        </p:pic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914400" y="2895600"/>
            <a:ext cx="2790825" cy="3263900"/>
            <a:chOff x="576" y="1824"/>
            <a:chExt cx="1758" cy="2056"/>
          </a:xfrm>
        </p:grpSpPr>
        <p:sp>
          <p:nvSpPr>
            <p:cNvPr id="138246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76" y="1940"/>
              <a:ext cx="1758" cy="17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533400" indent="-533400" algn="l">
                <a:spcBef>
                  <a:spcPct val="67000"/>
                </a:spcBef>
                <a:spcAft>
                  <a:spcPct val="67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	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67000"/>
                </a:spcBef>
                <a:spcAft>
                  <a:spcPct val="67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67000"/>
                </a:spcBef>
                <a:spcAft>
                  <a:spcPct val="67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67000"/>
                </a:spcBef>
                <a:spcAft>
                  <a:spcPct val="67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67000"/>
                </a:spcBef>
                <a:spcAft>
                  <a:spcPct val="67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67000"/>
                </a:spcBef>
                <a:spcAft>
                  <a:spcPct val="67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67000"/>
                </a:spcBef>
                <a:spcAft>
                  <a:spcPct val="67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138261" name="Picture 21" descr="Eqn_4"/>
            <p:cNvPicPr>
              <a:picLocks noChangeAspect="1" noChangeArrowheads="1"/>
            </p:cNvPicPr>
            <p:nvPr/>
          </p:nvPicPr>
          <p:blipFill>
            <a:blip r:embed="rId9"/>
            <a:srcRect t="22063" r="57813"/>
            <a:stretch>
              <a:fillRect/>
            </a:stretch>
          </p:blipFill>
          <p:spPr bwMode="auto">
            <a:xfrm>
              <a:off x="912" y="1824"/>
              <a:ext cx="486" cy="2056"/>
            </a:xfrm>
            <a:prstGeom prst="rect">
              <a:avLst/>
            </a:prstGeom>
            <a:noFill/>
          </p:spPr>
        </p:pic>
      </p:grpSp>
      <p:sp>
        <p:nvSpPr>
          <p:cNvPr id="18" name="Action Button: Forward or Next 17">
            <a:hlinkClick r:id="" action="ppaction://hlinkshowjump?jump=nextslide" highlightClick="1"/>
          </p:cNvPr>
          <p:cNvSpPr/>
          <p:nvPr/>
        </p:nvSpPr>
        <p:spPr>
          <a:xfrm>
            <a:off x="8534400" y="6400800"/>
            <a:ext cx="6096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ction Button: Back or Previous 18">
            <a:hlinkClick r:id="" action="ppaction://hlinkshowjump?jump=previousslide" highlightClick="1"/>
          </p:cNvPr>
          <p:cNvSpPr/>
          <p:nvPr/>
        </p:nvSpPr>
        <p:spPr>
          <a:xfrm>
            <a:off x="7924800" y="6400800"/>
            <a:ext cx="6096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104900" y="0"/>
            <a:ext cx="8039100" cy="461665"/>
          </a:xfrm>
          <a:prstGeom prst="rect">
            <a:avLst/>
          </a:prstGeom>
          <a:solidFill>
            <a:srgbClr val="FFE60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Combine </a:t>
            </a:r>
            <a:r>
              <a:rPr lang="en-US" sz="2400" b="1" smtClean="0">
                <a:solidFill>
                  <a:schemeClr val="tx2">
                    <a:lumMod val="75000"/>
                  </a:schemeClr>
                </a:solidFill>
              </a:rPr>
              <a:t>UnLike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Fractions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8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38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38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41317" name="Oval 5"/>
          <p:cNvSpPr>
            <a:spLocks noChangeArrowheads="1"/>
          </p:cNvSpPr>
          <p:nvPr/>
        </p:nvSpPr>
        <p:spPr bwMode="auto">
          <a:xfrm>
            <a:off x="879092" y="3448050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1320" name="Picture 8" descr="Example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141321" name="Picture 9" descr="CheckProgres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141324" name="Picture 12" descr="LH_2-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141325" name="Picture 13" descr="M3_85"/>
          <p:cNvPicPr>
            <a:picLocks noChangeAspect="1" noChangeArrowheads="1"/>
          </p:cNvPicPr>
          <p:nvPr/>
        </p:nvPicPr>
        <p:blipFill>
          <a:blip r:embed="rId9"/>
          <a:srcRect b="80440"/>
          <a:stretch>
            <a:fillRect/>
          </a:stretch>
        </p:blipFill>
        <p:spPr bwMode="auto">
          <a:xfrm>
            <a:off x="942975" y="1341438"/>
            <a:ext cx="5521325" cy="792162"/>
          </a:xfrm>
          <a:prstGeom prst="rect">
            <a:avLst/>
          </a:prstGeom>
          <a:noFill/>
        </p:spPr>
      </p:pic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914400" y="2314575"/>
            <a:ext cx="2790825" cy="3621088"/>
            <a:chOff x="576" y="1458"/>
            <a:chExt cx="1758" cy="2281"/>
          </a:xfrm>
        </p:grpSpPr>
        <p:sp>
          <p:nvSpPr>
            <p:cNvPr id="141318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76" y="1586"/>
              <a:ext cx="1758" cy="2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141326" name="Picture 14" descr="M3_85"/>
            <p:cNvPicPr>
              <a:picLocks noChangeAspect="1" noChangeArrowheads="1"/>
            </p:cNvPicPr>
            <p:nvPr/>
          </p:nvPicPr>
          <p:blipFill>
            <a:blip r:embed="rId9"/>
            <a:srcRect t="19992" r="84358" b="60211"/>
            <a:stretch>
              <a:fillRect/>
            </a:stretch>
          </p:blipFill>
          <p:spPr bwMode="auto">
            <a:xfrm>
              <a:off x="940" y="1458"/>
              <a:ext cx="544" cy="505"/>
            </a:xfrm>
            <a:prstGeom prst="rect">
              <a:avLst/>
            </a:prstGeom>
            <a:noFill/>
          </p:spPr>
        </p:pic>
        <p:pic>
          <p:nvPicPr>
            <p:cNvPr id="141327" name="Picture 15" descr="M3_85"/>
            <p:cNvPicPr>
              <a:picLocks noChangeAspect="1" noChangeArrowheads="1"/>
            </p:cNvPicPr>
            <p:nvPr/>
          </p:nvPicPr>
          <p:blipFill>
            <a:blip r:embed="rId9"/>
            <a:srcRect t="39984" r="84358" b="39514"/>
            <a:stretch>
              <a:fillRect/>
            </a:stretch>
          </p:blipFill>
          <p:spPr bwMode="auto">
            <a:xfrm>
              <a:off x="940" y="2064"/>
              <a:ext cx="544" cy="523"/>
            </a:xfrm>
            <a:prstGeom prst="rect">
              <a:avLst/>
            </a:prstGeom>
            <a:noFill/>
          </p:spPr>
        </p:pic>
        <p:pic>
          <p:nvPicPr>
            <p:cNvPr id="141328" name="Picture 16" descr="M3_85"/>
            <p:cNvPicPr>
              <a:picLocks noChangeAspect="1" noChangeArrowheads="1"/>
            </p:cNvPicPr>
            <p:nvPr/>
          </p:nvPicPr>
          <p:blipFill>
            <a:blip r:embed="rId9"/>
            <a:srcRect t="60211" r="84358" b="19052"/>
            <a:stretch>
              <a:fillRect/>
            </a:stretch>
          </p:blipFill>
          <p:spPr bwMode="auto">
            <a:xfrm>
              <a:off x="940" y="2646"/>
              <a:ext cx="544" cy="529"/>
            </a:xfrm>
            <a:prstGeom prst="rect">
              <a:avLst/>
            </a:prstGeom>
            <a:noFill/>
          </p:spPr>
        </p:pic>
        <p:pic>
          <p:nvPicPr>
            <p:cNvPr id="141329" name="Picture 17" descr="M3_85"/>
            <p:cNvPicPr>
              <a:picLocks noChangeAspect="1" noChangeArrowheads="1"/>
            </p:cNvPicPr>
            <p:nvPr/>
          </p:nvPicPr>
          <p:blipFill>
            <a:blip r:embed="rId9"/>
            <a:srcRect t="80675" r="84358"/>
            <a:stretch>
              <a:fillRect/>
            </a:stretch>
          </p:blipFill>
          <p:spPr bwMode="auto">
            <a:xfrm>
              <a:off x="940" y="3246"/>
              <a:ext cx="544" cy="493"/>
            </a:xfrm>
            <a:prstGeom prst="rect">
              <a:avLst/>
            </a:prstGeom>
            <a:noFill/>
          </p:spPr>
        </p:pic>
      </p:grpSp>
      <p:sp>
        <p:nvSpPr>
          <p:cNvPr id="19" name="Action Button: Forward or Next 18">
            <a:hlinkClick r:id="" action="ppaction://hlinkshowjump?jump=nextslide" highlightClick="1"/>
          </p:cNvPr>
          <p:cNvSpPr/>
          <p:nvPr/>
        </p:nvSpPr>
        <p:spPr>
          <a:xfrm>
            <a:off x="8534400" y="6400800"/>
            <a:ext cx="6096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ction Button: Back or Previous 19">
            <a:hlinkClick r:id="" action="ppaction://hlinkshowjump?jump=previousslide" highlightClick="1"/>
          </p:cNvPr>
          <p:cNvSpPr/>
          <p:nvPr/>
        </p:nvSpPr>
        <p:spPr>
          <a:xfrm>
            <a:off x="7924800" y="6400800"/>
            <a:ext cx="6096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104900" y="0"/>
            <a:ext cx="8039100" cy="461665"/>
          </a:xfrm>
          <a:prstGeom prst="rect">
            <a:avLst/>
          </a:prstGeom>
          <a:solidFill>
            <a:srgbClr val="FFE60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Combine </a:t>
            </a:r>
            <a:r>
              <a:rPr lang="en-US" sz="2400" b="1" smtClean="0">
                <a:solidFill>
                  <a:schemeClr val="tx2">
                    <a:lumMod val="75000"/>
                  </a:schemeClr>
                </a:solidFill>
              </a:rPr>
              <a:t>UnLike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Fractions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1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41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1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41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lphaUcPeriod"/>
            </a:pPr>
            <a:r>
              <a:rPr lang="en-US" sz="2000" dirty="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lphaUcPeriod"/>
            </a:pPr>
            <a:r>
              <a:rPr lang="en-US" sz="2000" dirty="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lphaUcPeriod"/>
            </a:pPr>
            <a:r>
              <a:rPr lang="en-US" sz="2000" dirty="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lphaUcPeriod"/>
            </a:pPr>
            <a:r>
              <a:rPr lang="en-US" sz="2000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44389" name="Oval 5"/>
          <p:cNvSpPr>
            <a:spLocks noChangeArrowheads="1"/>
          </p:cNvSpPr>
          <p:nvPr/>
        </p:nvSpPr>
        <p:spPr bwMode="auto">
          <a:xfrm>
            <a:off x="1891302" y="5143988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4392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144394" name="Picture 10" descr="Example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144396" name="Picture 12" descr="LH_2-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1933575" y="4267200"/>
            <a:ext cx="5000625" cy="1751013"/>
            <a:chOff x="594" y="2809"/>
            <a:chExt cx="3150" cy="1103"/>
          </a:xfrm>
        </p:grpSpPr>
        <p:pic>
          <p:nvPicPr>
            <p:cNvPr id="144398" name="Picture 14" descr="M3_87"/>
            <p:cNvPicPr>
              <a:picLocks noChangeAspect="1" noChangeArrowheads="1"/>
            </p:cNvPicPr>
            <p:nvPr/>
          </p:nvPicPr>
          <p:blipFill>
            <a:blip r:embed="rId9"/>
            <a:srcRect t="52629" r="79135" b="37349"/>
            <a:stretch>
              <a:fillRect/>
            </a:stretch>
          </p:blipFill>
          <p:spPr bwMode="auto">
            <a:xfrm>
              <a:off x="942" y="2832"/>
              <a:ext cx="1008" cy="425"/>
            </a:xfrm>
            <a:prstGeom prst="rect">
              <a:avLst/>
            </a:prstGeom>
            <a:noFill/>
          </p:spPr>
        </p:pic>
        <p:sp>
          <p:nvSpPr>
            <p:cNvPr id="144390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94" y="2904"/>
              <a:ext cx="3150" cy="6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		</a:t>
              </a:r>
              <a:r>
                <a:rPr lang="pt-BR" b="1" dirty="0" smtClean="0">
                  <a:solidFill>
                    <a:schemeClr val="tx1"/>
                  </a:solidFill>
                  <a:sym typeface="Symbol" pitchFamily="-112" charset="2"/>
                </a:rPr>
                <a:t>		         </a:t>
              </a: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                                                   D.</a:t>
              </a:r>
              <a:endParaRPr lang="pt-BR" b="1" dirty="0">
                <a:solidFill>
                  <a:schemeClr val="tx1"/>
                </a:solidFill>
                <a:sym typeface="Symbol" pitchFamily="-112" charset="2"/>
              </a:endParaRPr>
            </a:p>
          </p:txBody>
        </p:sp>
        <p:pic>
          <p:nvPicPr>
            <p:cNvPr id="144399" name="Picture 15" descr="M3_87"/>
            <p:cNvPicPr>
              <a:picLocks noChangeAspect="1" noChangeArrowheads="1"/>
            </p:cNvPicPr>
            <p:nvPr/>
          </p:nvPicPr>
          <p:blipFill>
            <a:blip r:embed="rId9"/>
            <a:srcRect t="64230" r="79135" b="24617"/>
            <a:stretch>
              <a:fillRect/>
            </a:stretch>
          </p:blipFill>
          <p:spPr bwMode="auto">
            <a:xfrm>
              <a:off x="2640" y="2809"/>
              <a:ext cx="1008" cy="473"/>
            </a:xfrm>
            <a:prstGeom prst="rect">
              <a:avLst/>
            </a:prstGeom>
            <a:noFill/>
          </p:spPr>
        </p:pic>
        <p:pic>
          <p:nvPicPr>
            <p:cNvPr id="144400" name="Picture 16" descr="M3_87"/>
            <p:cNvPicPr>
              <a:picLocks noChangeAspect="1" noChangeArrowheads="1"/>
            </p:cNvPicPr>
            <p:nvPr/>
          </p:nvPicPr>
          <p:blipFill>
            <a:blip r:embed="rId9"/>
            <a:srcRect t="75832" r="79135" b="12851"/>
            <a:stretch>
              <a:fillRect/>
            </a:stretch>
          </p:blipFill>
          <p:spPr bwMode="auto">
            <a:xfrm>
              <a:off x="942" y="3384"/>
              <a:ext cx="1008" cy="480"/>
            </a:xfrm>
            <a:prstGeom prst="rect">
              <a:avLst/>
            </a:prstGeom>
            <a:noFill/>
          </p:spPr>
        </p:pic>
        <p:pic>
          <p:nvPicPr>
            <p:cNvPr id="144401" name="Picture 17" descr="M3_87"/>
            <p:cNvPicPr>
              <a:picLocks noChangeAspect="1" noChangeArrowheads="1"/>
            </p:cNvPicPr>
            <p:nvPr/>
          </p:nvPicPr>
          <p:blipFill>
            <a:blip r:embed="rId9"/>
            <a:srcRect t="88281" r="79135"/>
            <a:stretch>
              <a:fillRect/>
            </a:stretch>
          </p:blipFill>
          <p:spPr bwMode="auto">
            <a:xfrm>
              <a:off x="2640" y="3415"/>
              <a:ext cx="1008" cy="497"/>
            </a:xfrm>
            <a:prstGeom prst="rect">
              <a:avLst/>
            </a:prstGeom>
            <a:noFill/>
          </p:spPr>
        </p:pic>
      </p:grp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885825" y="1441450"/>
            <a:ext cx="7953375" cy="2001838"/>
            <a:chOff x="558" y="908"/>
            <a:chExt cx="5010" cy="1261"/>
          </a:xfrm>
        </p:grpSpPr>
        <p:sp>
          <p:nvSpPr>
            <p:cNvPr id="144409" name="Text Box 25"/>
            <p:cNvSpPr txBox="1">
              <a:spLocks noChangeArrowheads="1"/>
            </p:cNvSpPr>
            <p:nvPr/>
          </p:nvSpPr>
          <p:spPr bwMode="auto">
            <a:xfrm>
              <a:off x="558" y="948"/>
              <a:ext cx="5010" cy="1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t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00000"/>
                </a:lnSpc>
                <a:spcAft>
                  <a:spcPts val="4200"/>
                </a:spcAft>
              </a:pPr>
              <a:r>
                <a:rPr lang="en-US" sz="2000" b="1" dirty="0">
                  <a:solidFill>
                    <a:srgbClr val="00539D"/>
                  </a:solidFill>
                </a:rPr>
                <a:t>During July, </a:t>
              </a:r>
              <a:r>
                <a:rPr lang="en-US" sz="2000" b="1" dirty="0" err="1">
                  <a:solidFill>
                    <a:srgbClr val="00539D"/>
                  </a:solidFill>
                </a:rPr>
                <a:t>Carsten</a:t>
              </a:r>
              <a:r>
                <a:rPr lang="en-US" sz="2000" b="1" dirty="0">
                  <a:solidFill>
                    <a:srgbClr val="00539D"/>
                  </a:solidFill>
                </a:rPr>
                <a:t> watched television  </a:t>
              </a:r>
              <a:r>
                <a:rPr lang="en-US" sz="2000" b="1" dirty="0" smtClean="0">
                  <a:solidFill>
                    <a:srgbClr val="00539D"/>
                  </a:solidFill>
                </a:rPr>
                <a:t>         </a:t>
              </a:r>
              <a:r>
                <a:rPr lang="en-US" sz="2000" b="1" dirty="0">
                  <a:solidFill>
                    <a:srgbClr val="00539D"/>
                  </a:solidFill>
                </a:rPr>
                <a:t>hours</a:t>
              </a:r>
              <a:r>
                <a:rPr lang="en-US" sz="2000" b="1" dirty="0" smtClean="0">
                  <a:solidFill>
                    <a:srgbClr val="00539D"/>
                  </a:solidFill>
                </a:rPr>
                <a:t>  the </a:t>
              </a:r>
              <a:r>
                <a:rPr lang="en-US" sz="2000" b="1" dirty="0">
                  <a:solidFill>
                    <a:srgbClr val="00539D"/>
                  </a:solidFill>
                </a:rPr>
                <a:t>first week,  </a:t>
              </a:r>
              <a:r>
                <a:rPr lang="en-US" sz="2000" b="1" dirty="0" smtClean="0">
                  <a:solidFill>
                    <a:srgbClr val="00539D"/>
                  </a:solidFill>
                </a:rPr>
                <a:t>         </a:t>
              </a:r>
            </a:p>
            <a:p>
              <a:pPr algn="l">
                <a:lnSpc>
                  <a:spcPct val="100000"/>
                </a:lnSpc>
                <a:spcAft>
                  <a:spcPts val="3000"/>
                </a:spcAft>
              </a:pPr>
              <a:r>
                <a:rPr lang="en-US" sz="2000" b="1" dirty="0" smtClean="0">
                  <a:solidFill>
                    <a:srgbClr val="00539D"/>
                  </a:solidFill>
                </a:rPr>
                <a:t>hours the second </a:t>
              </a:r>
              <a:r>
                <a:rPr lang="en-US" sz="2000" b="1" dirty="0">
                  <a:solidFill>
                    <a:srgbClr val="00539D"/>
                  </a:solidFill>
                </a:rPr>
                <a:t>week, and     </a:t>
              </a:r>
              <a:r>
                <a:rPr lang="en-US" sz="2000" b="1" dirty="0" smtClean="0">
                  <a:solidFill>
                    <a:srgbClr val="00539D"/>
                  </a:solidFill>
                </a:rPr>
                <a:t>           hours </a:t>
              </a:r>
              <a:r>
                <a:rPr lang="en-US" sz="2000" b="1" dirty="0">
                  <a:solidFill>
                    <a:srgbClr val="00539D"/>
                  </a:solidFill>
                </a:rPr>
                <a:t>the third week. How much</a:t>
              </a:r>
              <a:r>
                <a:rPr lang="en-US" sz="2000" b="1" dirty="0" smtClean="0">
                  <a:solidFill>
                    <a:srgbClr val="00539D"/>
                  </a:solidFill>
                </a:rPr>
                <a:t> </a:t>
              </a:r>
            </a:p>
            <a:p>
              <a:pPr algn="l">
                <a:lnSpc>
                  <a:spcPct val="100000"/>
                </a:lnSpc>
                <a:spcAft>
                  <a:spcPts val="7800"/>
                </a:spcAft>
              </a:pPr>
              <a:r>
                <a:rPr lang="en-US" sz="2000" b="1" dirty="0" smtClean="0">
                  <a:solidFill>
                    <a:srgbClr val="00539D"/>
                  </a:solidFill>
                </a:rPr>
                <a:t>time </a:t>
              </a:r>
              <a:r>
                <a:rPr lang="en-US" sz="2000" b="1" dirty="0">
                  <a:solidFill>
                    <a:srgbClr val="00539D"/>
                  </a:solidFill>
                </a:rPr>
                <a:t>did she </a:t>
              </a:r>
              <a:r>
                <a:rPr lang="en-US" sz="2000" b="1" dirty="0" smtClean="0">
                  <a:solidFill>
                    <a:srgbClr val="00539D"/>
                  </a:solidFill>
                </a:rPr>
                <a:t>watch television </a:t>
              </a:r>
              <a:r>
                <a:rPr lang="en-US" sz="2000" b="1" dirty="0">
                  <a:solidFill>
                    <a:srgbClr val="00539D"/>
                  </a:solidFill>
                </a:rPr>
                <a:t>during the 3-week period? </a:t>
              </a:r>
            </a:p>
          </p:txBody>
        </p:sp>
        <p:pic>
          <p:nvPicPr>
            <p:cNvPr id="144397" name="Picture 13" descr="M3_87"/>
            <p:cNvPicPr>
              <a:picLocks noChangeAspect="1" noChangeArrowheads="1"/>
            </p:cNvPicPr>
            <p:nvPr/>
          </p:nvPicPr>
          <p:blipFill>
            <a:blip r:embed="rId9"/>
            <a:srcRect l="36017" t="7074" r="57504" b="81773"/>
            <a:stretch>
              <a:fillRect/>
            </a:stretch>
          </p:blipFill>
          <p:spPr bwMode="auto">
            <a:xfrm>
              <a:off x="5040" y="908"/>
              <a:ext cx="257" cy="388"/>
            </a:xfrm>
            <a:prstGeom prst="rect">
              <a:avLst/>
            </a:prstGeom>
            <a:noFill/>
          </p:spPr>
        </p:pic>
        <p:pic>
          <p:nvPicPr>
            <p:cNvPr id="144406" name="Picture 22" descr="M3_87"/>
            <p:cNvPicPr>
              <a:picLocks noChangeAspect="1" noChangeArrowheads="1"/>
            </p:cNvPicPr>
            <p:nvPr/>
          </p:nvPicPr>
          <p:blipFill>
            <a:blip r:embed="rId9"/>
            <a:srcRect l="81226" t="6790" r="12172" b="82198"/>
            <a:stretch>
              <a:fillRect/>
            </a:stretch>
          </p:blipFill>
          <p:spPr bwMode="auto">
            <a:xfrm>
              <a:off x="3264" y="912"/>
              <a:ext cx="263" cy="385"/>
            </a:xfrm>
            <a:prstGeom prst="rect">
              <a:avLst/>
            </a:prstGeom>
            <a:noFill/>
          </p:spPr>
        </p:pic>
        <p:pic>
          <p:nvPicPr>
            <p:cNvPr id="144407" name="Picture 23" descr="M3_87"/>
            <p:cNvPicPr>
              <a:picLocks noChangeAspect="1" noChangeArrowheads="1"/>
            </p:cNvPicPr>
            <p:nvPr/>
          </p:nvPicPr>
          <p:blipFill>
            <a:blip r:embed="rId9"/>
            <a:srcRect l="53032" t="18958" r="40862" b="69464"/>
            <a:stretch>
              <a:fillRect/>
            </a:stretch>
          </p:blipFill>
          <p:spPr bwMode="auto">
            <a:xfrm>
              <a:off x="2613" y="1439"/>
              <a:ext cx="231" cy="385"/>
            </a:xfrm>
            <a:prstGeom prst="rect">
              <a:avLst/>
            </a:prstGeom>
            <a:noFill/>
          </p:spPr>
        </p:pic>
      </p:grpSp>
      <p:sp>
        <p:nvSpPr>
          <p:cNvPr id="23" name="Action Button: Forward or Next 22">
            <a:hlinkClick r:id="" action="ppaction://hlinkshowjump?jump=nextslide" highlightClick="1"/>
          </p:cNvPr>
          <p:cNvSpPr/>
          <p:nvPr/>
        </p:nvSpPr>
        <p:spPr>
          <a:xfrm>
            <a:off x="8534400" y="6400800"/>
            <a:ext cx="6096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ction Button: Back or Previous 23">
            <a:hlinkClick r:id="" action="ppaction://hlinkshowjump?jump=previousslide" highlightClick="1"/>
          </p:cNvPr>
          <p:cNvSpPr/>
          <p:nvPr/>
        </p:nvSpPr>
        <p:spPr>
          <a:xfrm>
            <a:off x="7924800" y="6400800"/>
            <a:ext cx="6096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104900" y="0"/>
            <a:ext cx="8039100" cy="461665"/>
          </a:xfrm>
          <a:prstGeom prst="rect">
            <a:avLst/>
          </a:prstGeom>
          <a:solidFill>
            <a:srgbClr val="FFE60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Combine </a:t>
            </a:r>
            <a:r>
              <a:rPr lang="en-US" sz="2400" b="1" smtClean="0">
                <a:solidFill>
                  <a:schemeClr val="tx2">
                    <a:lumMod val="75000"/>
                  </a:schemeClr>
                </a:solidFill>
              </a:rPr>
              <a:t>UnLike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Fractions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4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44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44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94" name="Picture 14" descr="CAM7-EndOf">
            <a:hlinkClick r:id="rId4" action="ppaction://hlinksldjump"/>
          </p:cNvPr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48484" name="Picture 4" descr="RESOURCES3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5724525" y="6465888"/>
            <a:ext cx="914400" cy="365125"/>
          </a:xfrm>
          <a:prstGeom prst="rect">
            <a:avLst/>
          </a:prstGeom>
          <a:noFill/>
        </p:spPr>
      </p:pic>
      <p:pic>
        <p:nvPicPr>
          <p:cNvPr id="148493" name="Picture 13" descr="Math NAV-Online">
            <a:hlinkClick r:id="rId7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5057775" y="6503988"/>
            <a:ext cx="609600" cy="334962"/>
          </a:xfrm>
          <a:prstGeom prst="rect">
            <a:avLst/>
          </a:prstGeom>
          <a:noFill/>
        </p:spPr>
      </p:pic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8538287" y="6400800"/>
            <a:ext cx="6096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ction Button: Home 12">
            <a:hlinkClick r:id="" action="ppaction://hlinkshowjump?jump=firstslide" highlightClick="1"/>
          </p:cNvPr>
          <p:cNvSpPr/>
          <p:nvPr/>
        </p:nvSpPr>
        <p:spPr>
          <a:xfrm>
            <a:off x="7928687" y="6400800"/>
            <a:ext cx="605713" cy="457200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1"/>
  <p:tag name="SLIDEGUID" val="9F33DF25E66244A8949350E6001D9A8D"/>
  <p:tag name="ANSWERSALIAS" val="A¤B¤C¤D"/>
  <p:tag name="RESPONSESGATHERED" val="False"/>
  <p:tag name="QUESTIONTEXT" val="5Min 3-5"/>
  <p:tag name="QUESTIONALIAS" val="5Min 3-5"/>
  <p:tag name="ANIMREMOVED" val="False"/>
</p:tagLst>
</file>

<file path=ppt/tags/tag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1"/>
  <p:tag name="SLIDEGUID" val="BB95B2E47114450A8A27F68BB084D978"/>
  <p:tag name="ANSWERSALIAS" val="A¤B¤C¤D"/>
  <p:tag name="RESPONSESGATHERED" val="False"/>
  <p:tag name="QUESTIONTEXT" val="Which number is least?"/>
  <p:tag name="QUESTIONALIAS" val="Which number is least?"/>
  <p:tag name="ANIMREMOVED" val="False"/>
</p:tagLst>
</file>

<file path=ppt/tags/tag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2"/>
  <p:tag name="SLIDEGUID" val="F86CF4E4DB07446AB34619001785740F"/>
  <p:tag name="ANSWERSALIAS" val="A¤B¤C¤D"/>
  <p:tag name="RESPONSESGATHERED" val="False"/>
  <p:tag name="QUESTIONTEXT" val="Which of the following is 0.032 written as a fraction in simplest form?"/>
  <p:tag name="QUESTIONALIAS" val="Which of the following is 0.032 written as a fraction in simplest form?"/>
  <p:tag name="ANIMREMOVED" val="False"/>
</p:tagLst>
</file>

<file path=ppt/tags/tag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1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12"/>
  <p:tag name="SLIDEGUID" val="3BB8EC79070B4909BEE2F4E2B8DE9604"/>
  <p:tag name="ANSWERSALIAS" val="A¤B¤C¤D"/>
  <p:tag name="RESPONSESGATHERED" val="False"/>
  <p:tag name="QUESTIONTEXT" val="5Min 5-4"/>
  <p:tag name="QUESTIONALIAS" val="5Min 5-4"/>
  <p:tag name="ANIMREMOVED" val="False"/>
</p:tagLst>
</file>

<file path=ppt/tags/tag1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1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6"/>
  <p:tag name="SLIDEGUID" val="6E380882F3E446999D260B19475CEF9F"/>
  <p:tag name="ANSWERSALIAS" val="A¤B¤C¤D"/>
  <p:tag name="RESPONSESGATHERED" val="False"/>
  <p:tag name="QUESTIONTEXT" val="Lesson 6 CYP1"/>
  <p:tag name="QUESTIONALIAS" val="Lesson 6 CYP1"/>
  <p:tag name="ANIMREMOVED" val="False"/>
</p:tagLst>
</file>

<file path=ppt/tags/tag2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2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2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690953321879455FBA61A48D3DE6165E"/>
  <p:tag name="ANSWERSALIAS" val="A¤B¤C¤D"/>
  <p:tag name="RESPONSESGATHERED" val="False"/>
  <p:tag name="QUESTIONTEXT" val="Lesson 6 CYP2"/>
  <p:tag name="QUESTIONALIAS" val="Lesson 6 CYP2"/>
  <p:tag name="ANIMREMOVED" val="False"/>
</p:tagLst>
</file>

<file path=ppt/tags/tag2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2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2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E32E0A651E144EDD8200FB4C20F5D5E1"/>
  <p:tag name="ANSWERSALIAS" val="A¤B¤C¤D"/>
  <p:tag name="RESPONSESGATHERED" val="False"/>
  <p:tag name="QUESTIONTEXT" val="Lesson 6 CYP3"/>
  <p:tag name="QUESTIONALIAS" val="Lesson 6 CYP3"/>
  <p:tag name="ANIMREMOVED" val="False"/>
</p:tagLst>
</file>

<file path=ppt/tags/tag2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2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2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9"/>
  <p:tag name="SLIDEGUID" val="2CA87BA2E7634DD7AF65CB4147D82FA8"/>
  <p:tag name="ANSWERSALIAS" val="A¤B¤C¤D"/>
  <p:tag name="RESPONSESGATHERED" val="False"/>
  <p:tag name="QUESTIONTEXT" val="Lesson 6 CYP4"/>
  <p:tag name="QUESTIONALIAS" val="Lesson 6 CYP4"/>
  <p:tag name="ANIMREMOVED" val="False"/>
</p:tagLst>
</file>

<file path=ppt/tags/tag2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3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3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</TotalTime>
  <Words>508</Words>
  <Application>Microsoft Macintosh PowerPoint</Application>
  <PresentationFormat>On-screen Show (4:3)</PresentationFormat>
  <Paragraphs>176</Paragraphs>
  <Slides>17</Slides>
  <Notes>15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Splash Screen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EUSD</Company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6 Menu</dc:title>
  <dc:creator>Michael Mitchell</dc:creator>
  <cp:lastModifiedBy>Computer</cp:lastModifiedBy>
  <cp:revision>97</cp:revision>
  <dcterms:created xsi:type="dcterms:W3CDTF">2009-10-05T23:14:11Z</dcterms:created>
  <dcterms:modified xsi:type="dcterms:W3CDTF">2009-10-05T23:14:43Z</dcterms:modified>
</cp:coreProperties>
</file>