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13.xml" ContentType="application/vnd.openxmlformats-officedocument.presentationml.tags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tags/tag34.xml" ContentType="application/vnd.openxmlformats-officedocument.presentationml.tags+xml"/>
  <Override PartName="/ppt/tags/tag15.xml" ContentType="application/vnd.openxmlformats-officedocument.presentationml.tags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tags/tag33.xml" ContentType="application/vnd.openxmlformats-officedocument.presentationml.tags+xml"/>
  <Override PartName="/ppt/notesSlides/notesSlide18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27.xml" ContentType="application/vnd.openxmlformats-officedocument.presentationml.slide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ppt/tags/tag19.xml" ContentType="application/vnd.openxmlformats-officedocument.presentationml.tag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tags/tag22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slides/slide3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Default Extension="rels" ContentType="application/vnd.openxmlformats-package.relationship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38"/>
  </p:notesMasterIdLst>
  <p:sldIdLst>
    <p:sldId id="271" r:id="rId2"/>
    <p:sldId id="294" r:id="rId3"/>
    <p:sldId id="295" r:id="rId4"/>
    <p:sldId id="296" r:id="rId5"/>
    <p:sldId id="297" r:id="rId6"/>
    <p:sldId id="299" r:id="rId7"/>
    <p:sldId id="298" r:id="rId8"/>
    <p:sldId id="257" r:id="rId9"/>
    <p:sldId id="258" r:id="rId10"/>
    <p:sldId id="273" r:id="rId11"/>
    <p:sldId id="274" r:id="rId12"/>
    <p:sldId id="272" r:id="rId13"/>
    <p:sldId id="280" r:id="rId14"/>
    <p:sldId id="281" r:id="rId15"/>
    <p:sldId id="291" r:id="rId16"/>
    <p:sldId id="288" r:id="rId17"/>
    <p:sldId id="278" r:id="rId18"/>
    <p:sldId id="284" r:id="rId19"/>
    <p:sldId id="285" r:id="rId20"/>
    <p:sldId id="286" r:id="rId21"/>
    <p:sldId id="259" r:id="rId22"/>
    <p:sldId id="276" r:id="rId23"/>
    <p:sldId id="292" r:id="rId24"/>
    <p:sldId id="275" r:id="rId25"/>
    <p:sldId id="277" r:id="rId26"/>
    <p:sldId id="279" r:id="rId27"/>
    <p:sldId id="289" r:id="rId28"/>
    <p:sldId id="290" r:id="rId29"/>
    <p:sldId id="282" r:id="rId30"/>
    <p:sldId id="260" r:id="rId31"/>
    <p:sldId id="262" r:id="rId32"/>
    <p:sldId id="265" r:id="rId33"/>
    <p:sldId id="267" r:id="rId34"/>
    <p:sldId id="269" r:id="rId35"/>
    <p:sldId id="293" r:id="rId36"/>
    <p:sldId id="270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0048" autoAdjust="0"/>
    <p:restoredTop sz="94660"/>
  </p:normalViewPr>
  <p:slideViewPr>
    <p:cSldViewPr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theme" Target="theme/theme1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39CE5-62D0-684B-BB07-4DDF8A6C450D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159CB-D5F7-4746-B5D3-0E8C4E210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F4DEF-343C-CE45-BE84-74A1D9EA684A}" type="slidenum">
              <a:rPr lang="en-US"/>
              <a:pPr/>
              <a:t>1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473E09-B653-F54F-A7EE-13883630E916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2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11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3F13C8-1E24-3148-8ED9-AD92995A680A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3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21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1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476825-2CBF-D748-9B12-FE6B18A0C589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4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30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7F3E0A-EA1E-1943-87D8-B1B0AF3DF688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5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32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40471-04E5-5349-8051-4FEB5A5B6069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6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34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6032EB-AAB6-BC48-B585-BB10D282B470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7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38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5EEA0-1E67-364B-84FD-72FB28F1B28F}" type="slidenum">
              <a:rPr lang="en-US"/>
              <a:pPr/>
              <a:t>8</a:t>
            </a:fld>
            <a:endParaRPr lang="en-US"/>
          </a:p>
        </p:txBody>
      </p:sp>
      <p:sp>
        <p:nvSpPr>
          <p:cNvPr id="47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00C30E-D9D8-F249-B665-39BC956D7AA1}" type="slidenum">
              <a:rPr lang="en-US"/>
              <a:pPr/>
              <a:t>9</a:t>
            </a:fld>
            <a:endParaRPr lang="en-US"/>
          </a:p>
        </p:txBody>
      </p:sp>
      <p:sp>
        <p:nvSpPr>
          <p:cNvPr id="47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159CB-D5F7-4746-B5D3-0E8C4E21040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159CB-D5F7-4746-B5D3-0E8C4E21040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92BC3-2CE7-4946-9708-4C95DF0D7E26}" type="slidenum">
              <a:rPr lang="en-US"/>
              <a:pPr/>
              <a:t>21</a:t>
            </a:fld>
            <a:endParaRPr lang="en-US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AA6634-D089-D74F-8A08-268DCA0BFF5F}" type="slidenum">
              <a:rPr lang="en-US"/>
              <a:pPr/>
              <a:t>30</a:t>
            </a:fld>
            <a:endParaRPr lang="en-US"/>
          </a:p>
        </p:txBody>
      </p:sp>
      <p:sp>
        <p:nvSpPr>
          <p:cNvPr id="474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A1829E-F973-434B-A10E-401C44B123FA}" type="slidenum">
              <a:rPr lang="en-US"/>
              <a:pPr/>
              <a:t>31</a:t>
            </a:fld>
            <a:endParaRPr lang="en-US"/>
          </a:p>
        </p:txBody>
      </p:sp>
      <p:sp>
        <p:nvSpPr>
          <p:cNvPr id="476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E4343F-4A7D-0E44-99E9-39C588C18C61}" type="slidenum">
              <a:rPr lang="en-US"/>
              <a:pPr/>
              <a:t>32</a:t>
            </a:fld>
            <a:endParaRPr lang="en-US"/>
          </a:p>
        </p:txBody>
      </p:sp>
      <p:sp>
        <p:nvSpPr>
          <p:cNvPr id="479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3E3C72-ED39-614B-9690-6CE1B63FDCCE}" type="slidenum">
              <a:rPr lang="en-US"/>
              <a:pPr/>
              <a:t>33</a:t>
            </a:fld>
            <a:endParaRPr lang="en-US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1A1A18-C5AA-124C-9B55-BA47DC73A7A0}" type="slidenum">
              <a:rPr lang="en-US"/>
              <a:pPr/>
              <a:t>34</a:t>
            </a:fld>
            <a:endParaRPr lang="en-US"/>
          </a:p>
        </p:txBody>
      </p:sp>
      <p:sp>
        <p:nvSpPr>
          <p:cNvPr id="483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AD2F3-995F-994B-A814-F591A21E26D2}" type="slidenum">
              <a:rPr lang="en-US"/>
              <a:pPr/>
              <a:t>36</a:t>
            </a:fld>
            <a:endParaRPr lang="en-US"/>
          </a:p>
        </p:txBody>
      </p:sp>
      <p:sp>
        <p:nvSpPr>
          <p:cNvPr id="484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8145D-0405-294B-A94B-620581F12D97}" type="datetimeFigureOut">
              <a:rPr lang="en-US" smtClean="0"/>
              <a:pPr/>
              <a:t>9/15/09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D140-C8D9-CE44-97C4-CE15B86D73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0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4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8" Type="http://schemas.openxmlformats.org/officeDocument/2006/relationships/image" Target="../media/image11.jpeg"/><Relationship Id="rId13" Type="http://schemas.openxmlformats.org/officeDocument/2006/relationships/image" Target="../media/image13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12" Type="http://schemas.openxmlformats.org/officeDocument/2006/relationships/image" Target="../media/image12.png"/><Relationship Id="rId2" Type="http://schemas.openxmlformats.org/officeDocument/2006/relationships/tags" Target="../tags/tag6.xml"/><Relationship Id="rId9" Type="http://schemas.openxmlformats.org/officeDocument/2006/relationships/image" Target="../media/image4.jpeg"/><Relationship Id="rId3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7.pn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15.jpeg"/><Relationship Id="rId13" Type="http://schemas.openxmlformats.org/officeDocument/2006/relationships/image" Target="../media/image16.png"/><Relationship Id="rId10" Type="http://schemas.openxmlformats.org/officeDocument/2006/relationships/image" Target="../media/image4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7.jpeg"/><Relationship Id="rId2" Type="http://schemas.openxmlformats.org/officeDocument/2006/relationships/tags" Target="../tags/tag9.xml"/><Relationship Id="rId9" Type="http://schemas.openxmlformats.org/officeDocument/2006/relationships/image" Target="../media/image11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0.pn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" Type="http://schemas.openxmlformats.org/officeDocument/2006/relationships/tags" Target="../tags/tag11.xml"/><Relationship Id="rId6" Type="http://schemas.openxmlformats.org/officeDocument/2006/relationships/image" Target="../media/image2.jpeg"/><Relationship Id="rId8" Type="http://schemas.openxmlformats.org/officeDocument/2006/relationships/image" Target="../media/image18.jpeg"/><Relationship Id="rId13" Type="http://schemas.openxmlformats.org/officeDocument/2006/relationships/image" Target="../media/image19.png"/><Relationship Id="rId10" Type="http://schemas.openxmlformats.org/officeDocument/2006/relationships/image" Target="../media/image4.jpeg"/><Relationship Id="rId5" Type="http://schemas.openxmlformats.org/officeDocument/2006/relationships/notesSlide" Target="../notesSlides/notesSlide5.xml"/><Relationship Id="rId12" Type="http://schemas.openxmlformats.org/officeDocument/2006/relationships/image" Target="../media/image7.jpeg"/><Relationship Id="rId2" Type="http://schemas.openxmlformats.org/officeDocument/2006/relationships/tags" Target="../tags/tag12.xml"/><Relationship Id="rId9" Type="http://schemas.openxmlformats.org/officeDocument/2006/relationships/image" Target="../media/image11.jpeg"/><Relationship Id="rId3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3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4.xml"/><Relationship Id="rId6" Type="http://schemas.openxmlformats.org/officeDocument/2006/relationships/image" Target="../media/image2.jpeg"/><Relationship Id="rId8" Type="http://schemas.openxmlformats.org/officeDocument/2006/relationships/image" Target="../media/image11.jpeg"/><Relationship Id="rId13" Type="http://schemas.openxmlformats.org/officeDocument/2006/relationships/image" Target="../media/image22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6.xml"/><Relationship Id="rId12" Type="http://schemas.openxmlformats.org/officeDocument/2006/relationships/image" Target="../media/image21.png"/><Relationship Id="rId2" Type="http://schemas.openxmlformats.org/officeDocument/2006/relationships/tags" Target="../tags/tag15.xml"/><Relationship Id="rId9" Type="http://schemas.openxmlformats.org/officeDocument/2006/relationships/image" Target="../media/image4.jpeg"/><Relationship Id="rId3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7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25.jpeg"/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9" Type="http://schemas.openxmlformats.org/officeDocument/2006/relationships/image" Target="../media/image24.jpeg"/><Relationship Id="rId3" Type="http://schemas.openxmlformats.org/officeDocument/2006/relationships/tags" Target="../tags/tag19.xml"/><Relationship Id="rId6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28.jpeg"/><Relationship Id="rId4" Type="http://schemas.openxmlformats.org/officeDocument/2006/relationships/image" Target="../media/image26.jpe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5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image" Target="../media/image30.jpeg"/><Relationship Id="rId4" Type="http://schemas.openxmlformats.org/officeDocument/2006/relationships/image" Target="../media/image28.jpe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5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Relationship Id="rId7" Type="http://schemas.openxmlformats.org/officeDocument/2006/relationships/image" Target="../media/image10.jpeg"/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6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Relationship Id="rId7" Type="http://schemas.openxmlformats.org/officeDocument/2006/relationships/image" Target="../media/image14.jpeg"/><Relationship Id="rId1" Type="http://schemas.openxmlformats.org/officeDocument/2006/relationships/tags" Target="../tags/tag26.x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6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37.png"/><Relationship Id="rId5" Type="http://schemas.openxmlformats.org/officeDocument/2006/relationships/notesSlide" Target="../notesSlides/notesSlide15.xml"/><Relationship Id="rId7" Type="http://schemas.openxmlformats.org/officeDocument/2006/relationships/image" Target="../media/image35.jpeg"/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9" Type="http://schemas.openxmlformats.org/officeDocument/2006/relationships/image" Target="../media/image36.png"/><Relationship Id="rId3" Type="http://schemas.openxmlformats.org/officeDocument/2006/relationships/tags" Target="../tags/tag31.xml"/><Relationship Id="rId6" Type="http://schemas.openxmlformats.org/officeDocument/2006/relationships/image" Target="../media/image15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Relationship Id="rId7" Type="http://schemas.openxmlformats.org/officeDocument/2006/relationships/image" Target="../media/image18.jpeg"/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9" Type="http://schemas.openxmlformats.org/officeDocument/2006/relationships/image" Target="../media/image38.png"/><Relationship Id="rId3" Type="http://schemas.openxmlformats.org/officeDocument/2006/relationships/tags" Target="../tags/tag34.xml"/><Relationship Id="rId6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7.xml"/><Relationship Id="rId7" Type="http://schemas.openxmlformats.org/officeDocument/2006/relationships/image" Target="../media/image23.jpeg"/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6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4" Type="http://schemas.openxmlformats.org/officeDocument/2006/relationships/slide" Target="slide21.xml"/><Relationship Id="rId5" Type="http://schemas.openxmlformats.org/officeDocument/2006/relationships/image" Target="../media/image39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3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Relationship Id="rId6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101" name="Picture 5" descr="CAM7 Spl-0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4876800" y="5410200"/>
              <a:ext cx="4267200" cy="9541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Lesson 2-9</a:t>
              </a:r>
            </a:p>
            <a:p>
              <a:pPr algn="ctr"/>
              <a:r>
                <a:rPr lang="en-US" sz="2800" dirty="0" smtClean="0"/>
                <a:t>Powers </a:t>
              </a:r>
              <a:r>
                <a:rPr lang="en-US" sz="2800" smtClean="0"/>
                <a:t>&amp; Exponent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7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28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2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2997" name="Oval 5"/>
          <p:cNvSpPr>
            <a:spLocks noChangeArrowheads="1"/>
          </p:cNvSpPr>
          <p:nvPr/>
        </p:nvSpPr>
        <p:spPr bwMode="auto">
          <a:xfrm>
            <a:off x="1081088" y="37338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34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35" name="Picture 12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36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37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2-4)</a:t>
            </a:r>
          </a:p>
        </p:txBody>
      </p:sp>
      <p:pic>
        <p:nvPicPr>
          <p:cNvPr id="410638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685800" y="1600200"/>
            <a:ext cx="8229600" cy="1309688"/>
            <a:chOff x="432" y="1008"/>
            <a:chExt cx="5184" cy="825"/>
          </a:xfrm>
        </p:grpSpPr>
        <p:sp>
          <p:nvSpPr>
            <p:cNvPr id="410646" name="TPQuestion"/>
            <p:cNvSpPr>
              <a:spLocks noChangeArrowheads="1"/>
            </p:cNvSpPr>
            <p:nvPr/>
          </p:nvSpPr>
          <p:spPr bwMode="auto">
            <a:xfrm>
              <a:off x="432" y="1134"/>
              <a:ext cx="51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539D"/>
                  </a:solidFill>
                </a:rPr>
                <a:t>A traditional salad dressing requires     </a:t>
              </a:r>
              <a:r>
                <a:rPr lang="en-US" b="1" dirty="0" smtClean="0">
                  <a:solidFill>
                    <a:srgbClr val="00539D"/>
                  </a:solidFill>
                </a:rPr>
                <a:t>      cup </a:t>
              </a:r>
              <a:r>
                <a:rPr lang="en-US" b="1" dirty="0">
                  <a:solidFill>
                    <a:srgbClr val="00539D"/>
                  </a:solidFill>
                </a:rPr>
                <a:t>of oil</a:t>
              </a: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b="1" dirty="0" smtClean="0">
                  <a:solidFill>
                    <a:srgbClr val="00539D"/>
                  </a:solidFill>
                </a:rPr>
                <a:t>and        </a:t>
              </a:r>
              <a:r>
                <a:rPr lang="en-US" b="1" dirty="0">
                  <a:solidFill>
                    <a:srgbClr val="00539D"/>
                  </a:solidFill>
                </a:rPr>
                <a:t>cup of vinegar per serving. How much oil</a:t>
              </a: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b="1" dirty="0">
                  <a:solidFill>
                    <a:srgbClr val="00539D"/>
                  </a:solidFill>
                </a:rPr>
                <a:t>is in a half serving? </a:t>
              </a:r>
            </a:p>
          </p:txBody>
        </p:sp>
        <p:pic>
          <p:nvPicPr>
            <p:cNvPr id="410647" name="Picture 21" descr="ch2_5mc_26"/>
            <p:cNvPicPr>
              <a:picLocks noChangeAspect="1" noChangeArrowheads="1"/>
            </p:cNvPicPr>
            <p:nvPr/>
          </p:nvPicPr>
          <p:blipFill>
            <a:blip r:embed="rId12"/>
            <a:srcRect l="3035" t="18297" r="63744" b="64563"/>
            <a:stretch>
              <a:fillRect/>
            </a:stretch>
          </p:blipFill>
          <p:spPr bwMode="auto">
            <a:xfrm>
              <a:off x="1003" y="1344"/>
              <a:ext cx="197" cy="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648" name="Picture 22" descr="ch2_5mc_26"/>
            <p:cNvPicPr>
              <a:picLocks noChangeAspect="1" noChangeArrowheads="1"/>
            </p:cNvPicPr>
            <p:nvPr/>
          </p:nvPicPr>
          <p:blipFill>
            <a:blip r:embed="rId12"/>
            <a:srcRect r="67790" b="81387"/>
            <a:stretch>
              <a:fillRect/>
            </a:stretch>
          </p:blipFill>
          <p:spPr bwMode="auto">
            <a:xfrm>
              <a:off x="2928" y="1008"/>
              <a:ext cx="191" cy="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1047750" y="3543300"/>
            <a:ext cx="4495800" cy="2247900"/>
            <a:chOff x="720" y="2232"/>
            <a:chExt cx="2832" cy="1416"/>
          </a:xfrm>
        </p:grpSpPr>
        <p:sp>
          <p:nvSpPr>
            <p:cNvPr id="410642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20" y="2340"/>
              <a:ext cx="2832" cy="1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	</a:t>
              </a:r>
              <a:r>
                <a:rPr lang="pt-BR" b="1" dirty="0" smtClean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b="1" dirty="0" smtClean="0">
                  <a:solidFill>
                    <a:schemeClr val="tx1"/>
                  </a:solidFill>
                  <a:sym typeface="Symbol" pitchFamily="-112" charset="2"/>
                </a:rPr>
                <a:t>			</a:t>
              </a: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	</a:t>
              </a:r>
              <a:r>
                <a:rPr lang="pt-BR" b="1" dirty="0" smtClean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b="1" dirty="0" smtClean="0">
                  <a:solidFill>
                    <a:schemeClr val="tx1"/>
                  </a:solidFill>
                  <a:sym typeface="Symbol" pitchFamily="-112" charset="2"/>
                </a:rPr>
                <a:t>			</a:t>
              </a: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 </a:t>
              </a: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     </a:t>
              </a:r>
              <a:r>
                <a:rPr lang="pt-BR" sz="2400" dirty="0" smtClean="0">
                  <a:solidFill>
                    <a:schemeClr val="tx1"/>
                  </a:solidFill>
                  <a:sym typeface="Symbol" pitchFamily="-112" charset="2"/>
                </a:rPr>
                <a:t>1 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cup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10643" name="Picture 23" descr="ch2_5mc_26"/>
            <p:cNvPicPr>
              <a:picLocks noChangeAspect="1" noChangeArrowheads="1"/>
            </p:cNvPicPr>
            <p:nvPr/>
          </p:nvPicPr>
          <p:blipFill>
            <a:blip r:embed="rId12"/>
            <a:srcRect t="36594" r="-1012" b="45215"/>
            <a:stretch>
              <a:fillRect/>
            </a:stretch>
          </p:blipFill>
          <p:spPr bwMode="auto">
            <a:xfrm>
              <a:off x="1033" y="2232"/>
              <a:ext cx="599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644" name="Picture 25" descr="ch2_5mc_26"/>
            <p:cNvPicPr>
              <a:picLocks noChangeAspect="1" noChangeArrowheads="1"/>
            </p:cNvPicPr>
            <p:nvPr/>
          </p:nvPicPr>
          <p:blipFill>
            <a:blip r:embed="rId12"/>
            <a:srcRect t="54680" r="6071" b="27971"/>
            <a:stretch>
              <a:fillRect/>
            </a:stretch>
          </p:blipFill>
          <p:spPr bwMode="auto">
            <a:xfrm>
              <a:off x="2796" y="2241"/>
              <a:ext cx="557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645" name="Picture 26" descr="ch2_5mc_26"/>
            <p:cNvPicPr>
              <a:picLocks noChangeAspect="1" noChangeArrowheads="1"/>
            </p:cNvPicPr>
            <p:nvPr/>
          </p:nvPicPr>
          <p:blipFill>
            <a:blip r:embed="rId12"/>
            <a:srcRect t="72766" r="6071" b="9042"/>
            <a:stretch>
              <a:fillRect/>
            </a:stretch>
          </p:blipFill>
          <p:spPr bwMode="auto">
            <a:xfrm>
              <a:off x="1033" y="2820"/>
              <a:ext cx="557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3022" name="Picture 30" descr="CAStdPrac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8" descr="Example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9600" y="1828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1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7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868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87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66800" y="34813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20874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875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876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877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2-5)</a:t>
            </a:r>
          </a:p>
        </p:txBody>
      </p:sp>
      <p:pic>
        <p:nvPicPr>
          <p:cNvPr id="420878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066800" y="2305050"/>
            <a:ext cx="2790825" cy="3651250"/>
            <a:chOff x="672" y="1452"/>
            <a:chExt cx="1758" cy="2300"/>
          </a:xfrm>
        </p:grpSpPr>
        <p:sp>
          <p:nvSpPr>
            <p:cNvPr id="420883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84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20884" name="Picture 21" descr="ch2_5mc_31"/>
            <p:cNvPicPr>
              <a:picLocks noChangeAspect="1" noChangeArrowheads="1"/>
            </p:cNvPicPr>
            <p:nvPr/>
          </p:nvPicPr>
          <p:blipFill>
            <a:blip r:embed="rId12"/>
            <a:srcRect t="21674" r="80872" b="58630"/>
            <a:stretch>
              <a:fillRect/>
            </a:stretch>
          </p:blipFill>
          <p:spPr bwMode="auto">
            <a:xfrm>
              <a:off x="1032" y="1452"/>
              <a:ext cx="369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885" name="Picture 22" descr="ch2_5mc_31"/>
            <p:cNvPicPr>
              <a:picLocks noChangeAspect="1" noChangeArrowheads="1"/>
            </p:cNvPicPr>
            <p:nvPr/>
          </p:nvPicPr>
          <p:blipFill>
            <a:blip r:embed="rId12"/>
            <a:srcRect t="40381" r="80872" b="38327"/>
            <a:stretch>
              <a:fillRect/>
            </a:stretch>
          </p:blipFill>
          <p:spPr bwMode="auto">
            <a:xfrm>
              <a:off x="1032" y="2028"/>
              <a:ext cx="369" cy="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886" name="Picture 23" descr="ch2_5mc_31"/>
            <p:cNvPicPr>
              <a:picLocks noChangeAspect="1" noChangeArrowheads="1"/>
            </p:cNvPicPr>
            <p:nvPr/>
          </p:nvPicPr>
          <p:blipFill>
            <a:blip r:embed="rId12"/>
            <a:srcRect t="60457" r="80872" b="19164"/>
            <a:stretch>
              <a:fillRect/>
            </a:stretch>
          </p:blipFill>
          <p:spPr bwMode="auto">
            <a:xfrm>
              <a:off x="1032" y="2634"/>
              <a:ext cx="369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887" name="Picture 24" descr="ch2_5mc_31"/>
            <p:cNvPicPr>
              <a:picLocks noChangeAspect="1" noChangeArrowheads="1"/>
            </p:cNvPicPr>
            <p:nvPr/>
          </p:nvPicPr>
          <p:blipFill>
            <a:blip r:embed="rId12"/>
            <a:srcRect t="81216" r="80872"/>
            <a:stretch>
              <a:fillRect/>
            </a:stretch>
          </p:blipFill>
          <p:spPr bwMode="auto">
            <a:xfrm>
              <a:off x="1032" y="3258"/>
              <a:ext cx="369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685800" y="1219200"/>
            <a:ext cx="2362200" cy="858837"/>
            <a:chOff x="432" y="923"/>
            <a:chExt cx="1488" cy="541"/>
          </a:xfrm>
        </p:grpSpPr>
        <p:pic>
          <p:nvPicPr>
            <p:cNvPr id="420881" name="Picture 27" descr="ch2_5mc_31"/>
            <p:cNvPicPr>
              <a:picLocks noChangeAspect="1" noChangeArrowheads="1"/>
            </p:cNvPicPr>
            <p:nvPr/>
          </p:nvPicPr>
          <p:blipFill>
            <a:blip r:embed="rId13"/>
            <a:srcRect l="51129" b="78926"/>
            <a:stretch>
              <a:fillRect/>
            </a:stretch>
          </p:blipFill>
          <p:spPr bwMode="auto">
            <a:xfrm>
              <a:off x="1163" y="923"/>
              <a:ext cx="757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882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539D"/>
                  </a:solidFill>
                </a:rPr>
                <a:t>Find</a:t>
              </a:r>
              <a:endParaRPr lang="en-US" b="1" dirty="0">
                <a:solidFill>
                  <a:srgbClr val="00539D"/>
                </a:solidFill>
              </a:endParaRPr>
            </a:p>
          </p:txBody>
        </p:sp>
      </p:grpSp>
      <p:pic>
        <p:nvPicPr>
          <p:cNvPr id="21" name="Picture 9" descr="Example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9600" y="1430337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059" name="Picture 17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9060" name="Picture 18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906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2213" name="Oval 5"/>
          <p:cNvSpPr>
            <a:spLocks noChangeArrowheads="1"/>
          </p:cNvSpPr>
          <p:nvPr/>
        </p:nvSpPr>
        <p:spPr bwMode="auto">
          <a:xfrm>
            <a:off x="1071563" y="464185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2216" name="Picture 8" descr="Example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9066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9067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9068" name="Picture 14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9069" name="Text Box 15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2-6)</a:t>
            </a:r>
          </a:p>
        </p:txBody>
      </p:sp>
      <p:pic>
        <p:nvPicPr>
          <p:cNvPr id="429070" name="Picture 16" descr="FiveMinuteCheck"/>
          <p:cNvPicPr>
            <a:picLocks noChangeAspect="1" noChangeArrowheads="1"/>
          </p:cNvPicPr>
          <p:nvPr/>
        </p:nvPicPr>
        <p:blipFill>
          <a:blip r:embed="rId12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047750" y="2511425"/>
            <a:ext cx="2790825" cy="3660775"/>
            <a:chOff x="660" y="1427"/>
            <a:chExt cx="1758" cy="2306"/>
          </a:xfrm>
        </p:grpSpPr>
        <p:sp>
          <p:nvSpPr>
            <p:cNvPr id="429075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60" y="1596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29076" name="Picture 20" descr="ch2_5mc_35"/>
            <p:cNvPicPr>
              <a:picLocks noChangeAspect="1" noChangeArrowheads="1"/>
            </p:cNvPicPr>
            <p:nvPr/>
          </p:nvPicPr>
          <p:blipFill>
            <a:blip r:embed="rId13"/>
            <a:srcRect t="19810" r="88841" b="58064"/>
            <a:stretch>
              <a:fillRect/>
            </a:stretch>
          </p:blipFill>
          <p:spPr bwMode="auto">
            <a:xfrm>
              <a:off x="1020" y="1427"/>
              <a:ext cx="205" cy="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077" name="Picture 21" descr="ch2_5mc_35"/>
            <p:cNvPicPr>
              <a:picLocks noChangeAspect="1" noChangeArrowheads="1"/>
            </p:cNvPicPr>
            <p:nvPr/>
          </p:nvPicPr>
          <p:blipFill>
            <a:blip r:embed="rId13"/>
            <a:srcRect t="41898" r="83942" b="38481"/>
            <a:stretch>
              <a:fillRect/>
            </a:stretch>
          </p:blipFill>
          <p:spPr bwMode="auto">
            <a:xfrm>
              <a:off x="1020" y="2081"/>
              <a:ext cx="295" cy="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078" name="Picture 22" descr="ch2_5mc_35"/>
            <p:cNvPicPr>
              <a:picLocks noChangeAspect="1" noChangeArrowheads="1"/>
            </p:cNvPicPr>
            <p:nvPr/>
          </p:nvPicPr>
          <p:blipFill>
            <a:blip r:embed="rId13"/>
            <a:srcRect t="60568" r="84268" b="19583"/>
            <a:stretch>
              <a:fillRect/>
            </a:stretch>
          </p:blipFill>
          <p:spPr bwMode="auto">
            <a:xfrm>
              <a:off x="1020" y="2633"/>
              <a:ext cx="289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079" name="Picture 23" descr="ch2_5mc_35"/>
            <p:cNvPicPr>
              <a:picLocks noChangeAspect="1" noChangeArrowheads="1"/>
            </p:cNvPicPr>
            <p:nvPr/>
          </p:nvPicPr>
          <p:blipFill>
            <a:blip r:embed="rId13"/>
            <a:srcRect t="80380" r="83942"/>
            <a:stretch>
              <a:fillRect/>
            </a:stretch>
          </p:blipFill>
          <p:spPr bwMode="auto">
            <a:xfrm>
              <a:off x="1020" y="3216"/>
              <a:ext cx="295" cy="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685800" y="1466850"/>
            <a:ext cx="6553200" cy="833438"/>
            <a:chOff x="432" y="924"/>
            <a:chExt cx="4128" cy="525"/>
          </a:xfrm>
        </p:grpSpPr>
        <p:pic>
          <p:nvPicPr>
            <p:cNvPr id="429073" name="Picture 27" descr="ch2_5mc_35"/>
            <p:cNvPicPr>
              <a:picLocks noChangeAspect="1" noChangeArrowheads="1"/>
            </p:cNvPicPr>
            <p:nvPr/>
          </p:nvPicPr>
          <p:blipFill>
            <a:blip r:embed="rId14"/>
            <a:srcRect l="54170" b="79523"/>
            <a:stretch>
              <a:fillRect/>
            </a:stretch>
          </p:blipFill>
          <p:spPr bwMode="auto">
            <a:xfrm>
              <a:off x="1128" y="924"/>
              <a:ext cx="665" cy="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9074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41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2114550" indent="-1771650" algn="l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539D"/>
                  </a:solidFill>
                </a:rPr>
                <a:t>Find</a:t>
              </a:r>
              <a:r>
                <a:rPr lang="en-US" b="1" dirty="0">
                  <a:solidFill>
                    <a:srgbClr val="00539D"/>
                  </a:solidFill>
                </a:rPr>
                <a:t>	</a:t>
              </a:r>
              <a:r>
                <a:rPr lang="en-US" sz="2400" b="1" dirty="0">
                  <a:solidFill>
                    <a:srgbClr val="00539D"/>
                  </a:solidFill>
                </a:rPr>
                <a:t>Write in simplest form.              </a:t>
              </a:r>
              <a:endParaRPr lang="en-US" b="1" dirty="0">
                <a:solidFill>
                  <a:srgbClr val="00539D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2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2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107" name="Picture 17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-2381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08" name="Picture 18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110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3237" name="Oval 5"/>
          <p:cNvSpPr>
            <a:spLocks noChangeArrowheads="1"/>
          </p:cNvSpPr>
          <p:nvPr/>
        </p:nvSpPr>
        <p:spPr bwMode="auto">
          <a:xfrm>
            <a:off x="1059822" y="44196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3241" name="Picture 9" descr="Example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3088" y="1371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14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15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16" name="Picture 14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1117" name="Text Box 15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2-6)</a:t>
            </a:r>
          </a:p>
        </p:txBody>
      </p:sp>
      <p:pic>
        <p:nvPicPr>
          <p:cNvPr id="431118" name="Picture 16" descr="FiveMinuteCheck"/>
          <p:cNvPicPr>
            <a:picLocks noChangeAspect="1" noChangeArrowheads="1"/>
          </p:cNvPicPr>
          <p:nvPr/>
        </p:nvPicPr>
        <p:blipFill>
          <a:blip r:embed="rId12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609600" y="1219200"/>
            <a:ext cx="6553200" cy="820738"/>
            <a:chOff x="384" y="924"/>
            <a:chExt cx="4128" cy="517"/>
          </a:xfrm>
        </p:grpSpPr>
        <p:pic>
          <p:nvPicPr>
            <p:cNvPr id="431121" name="Picture 25" descr="ch2_5mc_36"/>
            <p:cNvPicPr>
              <a:picLocks noChangeAspect="1" noChangeArrowheads="1"/>
            </p:cNvPicPr>
            <p:nvPr/>
          </p:nvPicPr>
          <p:blipFill>
            <a:blip r:embed="rId13"/>
            <a:srcRect l="58569" b="79759"/>
            <a:stretch>
              <a:fillRect/>
            </a:stretch>
          </p:blipFill>
          <p:spPr bwMode="auto">
            <a:xfrm>
              <a:off x="1152" y="924"/>
              <a:ext cx="556" cy="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1122" name="TPQuestion"/>
            <p:cNvSpPr>
              <a:spLocks noChangeArrowheads="1"/>
            </p:cNvSpPr>
            <p:nvPr/>
          </p:nvSpPr>
          <p:spPr bwMode="auto">
            <a:xfrm>
              <a:off x="384" y="972"/>
              <a:ext cx="41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2000250" indent="-1657350" algn="l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 smtClean="0">
                  <a:solidFill>
                    <a:srgbClr val="00539D"/>
                  </a:solidFill>
                </a:rPr>
                <a:t>Find -</a:t>
              </a:r>
              <a:r>
                <a:rPr lang="en-US" b="1" dirty="0" smtClean="0">
                  <a:solidFill>
                    <a:srgbClr val="00539D"/>
                  </a:solidFill>
                </a:rPr>
                <a:t>	</a:t>
              </a:r>
              <a:r>
                <a:rPr lang="en-US" sz="2400" b="1" dirty="0">
                  <a:solidFill>
                    <a:srgbClr val="00539D"/>
                  </a:solidFill>
                </a:rPr>
                <a:t>Write in simplest form.              </a:t>
              </a:r>
              <a:endParaRPr lang="en-US" b="1" dirty="0">
                <a:solidFill>
                  <a:srgbClr val="00539D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066800" y="2314575"/>
            <a:ext cx="2790825" cy="3592513"/>
            <a:chOff x="1066800" y="2314575"/>
            <a:chExt cx="2790825" cy="3592513"/>
          </a:xfrm>
        </p:grpSpPr>
        <p:grpSp>
          <p:nvGrpSpPr>
            <p:cNvPr id="2" name="Group 24"/>
            <p:cNvGrpSpPr>
              <a:grpSpLocks/>
            </p:cNvGrpSpPr>
            <p:nvPr/>
          </p:nvGrpSpPr>
          <p:grpSpPr bwMode="auto">
            <a:xfrm>
              <a:off x="1066800" y="2314575"/>
              <a:ext cx="2790825" cy="3592513"/>
              <a:chOff x="672" y="1458"/>
              <a:chExt cx="1758" cy="2263"/>
            </a:xfrm>
          </p:grpSpPr>
          <p:sp>
            <p:nvSpPr>
              <p:cNvPr id="431123" name="TPAnswers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672" y="1586"/>
                <a:ext cx="1758" cy="2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b="1" dirty="0">
                    <a:solidFill>
                      <a:srgbClr val="00539D"/>
                    </a:solidFill>
                    <a:sym typeface="Symbol" pitchFamily="-112" charset="2"/>
                  </a:rPr>
                  <a:t>A.</a:t>
                </a:r>
                <a:r>
                  <a:rPr lang="pt-BR" b="1" dirty="0">
                    <a:solidFill>
                      <a:schemeClr val="tx1"/>
                    </a:solidFill>
                    <a:sym typeface="Symbol" pitchFamily="-112" charset="2"/>
                  </a:rPr>
                  <a:t>	</a:t>
                </a:r>
                <a:endParaRPr lang="pt-BR" b="1" dirty="0" smtClean="0">
                  <a:solidFill>
                    <a:schemeClr val="tx1"/>
                  </a:solidFill>
                  <a:sym typeface="Symbol" pitchFamily="-112" charset="2"/>
                </a:endParaRPr>
              </a:p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endParaRPr lang="pt-BR" sz="800" b="1" dirty="0" smtClean="0">
                  <a:solidFill>
                    <a:srgbClr val="00539D"/>
                  </a:solidFill>
                  <a:sym typeface="Symbol" pitchFamily="-112" charset="2"/>
                </a:endParaRPr>
              </a:p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b="1" dirty="0" smtClean="0">
                    <a:solidFill>
                      <a:srgbClr val="00539D"/>
                    </a:solidFill>
                    <a:sym typeface="Symbol" pitchFamily="-112" charset="2"/>
                  </a:rPr>
                  <a:t>B</a:t>
                </a:r>
                <a:r>
                  <a:rPr lang="pt-BR" b="1" dirty="0">
                    <a:solidFill>
                      <a:srgbClr val="00539D"/>
                    </a:solidFill>
                    <a:sym typeface="Symbol" pitchFamily="-112" charset="2"/>
                  </a:rPr>
                  <a:t>.</a:t>
                </a:r>
                <a:r>
                  <a:rPr lang="pt-BR" b="1" dirty="0">
                    <a:solidFill>
                      <a:schemeClr val="tx1"/>
                    </a:solidFill>
                    <a:sym typeface="Symbol" pitchFamily="-112" charset="2"/>
                  </a:rPr>
                  <a:t>	</a:t>
                </a:r>
                <a:endParaRPr lang="pt-BR" b="1" dirty="0" smtClean="0">
                  <a:solidFill>
                    <a:schemeClr val="tx1"/>
                  </a:solidFill>
                  <a:sym typeface="Symbol" pitchFamily="-112" charset="2"/>
                </a:endParaRPr>
              </a:p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endParaRPr lang="pt-BR" sz="300" b="1" dirty="0" smtClean="0">
                  <a:solidFill>
                    <a:srgbClr val="00539D"/>
                  </a:solidFill>
                  <a:sym typeface="Symbol" pitchFamily="-112" charset="2"/>
                </a:endParaRPr>
              </a:p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b="1" dirty="0" smtClean="0">
                    <a:solidFill>
                      <a:srgbClr val="00539D"/>
                    </a:solidFill>
                    <a:sym typeface="Symbol" pitchFamily="-112" charset="2"/>
                  </a:rPr>
                  <a:t>C</a:t>
                </a:r>
                <a:r>
                  <a:rPr lang="pt-BR" b="1" dirty="0">
                    <a:solidFill>
                      <a:srgbClr val="00539D"/>
                    </a:solidFill>
                    <a:sym typeface="Symbol" pitchFamily="-112" charset="2"/>
                  </a:rPr>
                  <a:t>.</a:t>
                </a:r>
                <a:r>
                  <a:rPr lang="pt-BR" b="1" dirty="0">
                    <a:solidFill>
                      <a:schemeClr val="tx1"/>
                    </a:solidFill>
                    <a:sym typeface="Symbol" pitchFamily="-112" charset="2"/>
                  </a:rPr>
                  <a:t>	</a:t>
                </a:r>
                <a:endParaRPr lang="pt-BR" b="1" dirty="0" smtClean="0">
                  <a:solidFill>
                    <a:schemeClr val="tx1"/>
                  </a:solidFill>
                  <a:sym typeface="Symbol" pitchFamily="-112" charset="2"/>
                </a:endParaRPr>
              </a:p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endParaRPr lang="pt-BR" sz="600" b="1" dirty="0" smtClean="0">
                  <a:solidFill>
                    <a:srgbClr val="00539D"/>
                  </a:solidFill>
                  <a:sym typeface="Symbol" pitchFamily="-112" charset="2"/>
                </a:endParaRPr>
              </a:p>
              <a:p>
                <a:pPr marL="533400" indent="-533400" algn="l">
                  <a:spcBef>
                    <a:spcPct val="83000"/>
                  </a:spcBef>
                  <a:spcAft>
                    <a:spcPct val="83000"/>
                  </a:spcAft>
                  <a:buClr>
                    <a:srgbClr val="00539D"/>
                  </a:buClr>
                </a:pPr>
                <a:r>
                  <a:rPr lang="pt-BR" b="1" dirty="0" smtClean="0">
                    <a:solidFill>
                      <a:srgbClr val="00539D"/>
                    </a:solidFill>
                    <a:sym typeface="Symbol" pitchFamily="-112" charset="2"/>
                  </a:rPr>
                  <a:t>D</a:t>
                </a:r>
                <a:r>
                  <a:rPr lang="pt-BR" b="1" dirty="0">
                    <a:solidFill>
                      <a:srgbClr val="00539D"/>
                    </a:solidFill>
                    <a:sym typeface="Symbol" pitchFamily="-112" charset="2"/>
                  </a:rPr>
                  <a:t>.</a:t>
                </a:r>
                <a:r>
                  <a:rPr lang="pt-BR" b="1" dirty="0">
                    <a:solidFill>
                      <a:schemeClr val="tx1"/>
                    </a:solidFill>
                    <a:sym typeface="Symbol" pitchFamily="-112" charset="2"/>
                  </a:rPr>
                  <a:t>	</a:t>
                </a:r>
              </a:p>
            </p:txBody>
          </p:sp>
          <p:pic>
            <p:nvPicPr>
              <p:cNvPr id="431124" name="Picture 20" descr="ch2_5mc_36"/>
              <p:cNvPicPr>
                <a:picLocks noChangeAspect="1" noChangeArrowheads="1"/>
              </p:cNvPicPr>
              <p:nvPr/>
            </p:nvPicPr>
            <p:blipFill>
              <a:blip r:embed="rId14"/>
              <a:srcRect t="21552" r="74109" b="58464"/>
              <a:stretch>
                <a:fillRect/>
              </a:stretch>
            </p:blipFill>
            <p:spPr bwMode="auto">
              <a:xfrm>
                <a:off x="1030" y="1458"/>
                <a:ext cx="392" cy="5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1125" name="Picture 21" descr="ch2_5mc_36"/>
              <p:cNvPicPr>
                <a:picLocks noChangeAspect="1" noChangeArrowheads="1"/>
              </p:cNvPicPr>
              <p:nvPr/>
            </p:nvPicPr>
            <p:blipFill>
              <a:blip r:embed="rId14"/>
              <a:srcRect t="41727" r="74109" b="38518"/>
              <a:stretch>
                <a:fillRect/>
              </a:stretch>
            </p:blipFill>
            <p:spPr bwMode="auto">
              <a:xfrm>
                <a:off x="1030" y="2052"/>
                <a:ext cx="392" cy="5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1126" name="Picture 22" descr="ch2_5mc_36"/>
              <p:cNvPicPr>
                <a:picLocks noChangeAspect="1" noChangeArrowheads="1"/>
              </p:cNvPicPr>
              <p:nvPr/>
            </p:nvPicPr>
            <p:blipFill>
              <a:blip r:embed="rId14"/>
              <a:srcRect t="61215" r="74109" b="19029"/>
              <a:stretch>
                <a:fillRect/>
              </a:stretch>
            </p:blipFill>
            <p:spPr bwMode="auto">
              <a:xfrm>
                <a:off x="1030" y="2640"/>
                <a:ext cx="392" cy="5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1127" name="Picture 23" descr="ch2_5mc_36"/>
              <p:cNvPicPr>
                <a:picLocks noChangeAspect="1" noChangeArrowheads="1"/>
              </p:cNvPicPr>
              <p:nvPr/>
            </p:nvPicPr>
            <p:blipFill>
              <a:blip r:embed="rId14"/>
              <a:srcRect t="80933" r="74109"/>
              <a:stretch>
                <a:fillRect/>
              </a:stretch>
            </p:blipFill>
            <p:spPr bwMode="auto">
              <a:xfrm>
                <a:off x="1030" y="3222"/>
                <a:ext cx="392" cy="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cxnSp>
          <p:nvCxnSpPr>
            <p:cNvPr id="24" name="Straight Connector 23"/>
            <p:cNvCxnSpPr/>
            <p:nvPr/>
          </p:nvCxnSpPr>
          <p:spPr>
            <a:xfrm>
              <a:off x="1524000" y="4570412"/>
              <a:ext cx="169333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524000" y="3657600"/>
              <a:ext cx="169333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3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2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5" name="Picture 17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3156" name="Picture 18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315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4261" name="Oval 5"/>
          <p:cNvSpPr>
            <a:spLocks noChangeArrowheads="1"/>
          </p:cNvSpPr>
          <p:nvPr/>
        </p:nvSpPr>
        <p:spPr bwMode="auto">
          <a:xfrm>
            <a:off x="1029585" y="36337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3162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3163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3164" name="Picture 14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3165" name="Text Box 15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/>
              <a:t> (over Lesson 2-6)</a:t>
            </a:r>
          </a:p>
        </p:txBody>
      </p:sp>
      <p:pic>
        <p:nvPicPr>
          <p:cNvPr id="433166" name="Picture 16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066800" y="2335213"/>
            <a:ext cx="2790825" cy="3665537"/>
            <a:chOff x="672" y="1471"/>
            <a:chExt cx="1758" cy="2309"/>
          </a:xfrm>
        </p:grpSpPr>
        <p:sp>
          <p:nvSpPr>
            <p:cNvPr id="433169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90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8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4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33170" name="Picture 20" descr="ch2_5mc_37"/>
            <p:cNvPicPr>
              <a:picLocks noChangeAspect="1" noChangeArrowheads="1"/>
            </p:cNvPicPr>
            <p:nvPr/>
          </p:nvPicPr>
          <p:blipFill>
            <a:blip r:embed="rId12"/>
            <a:srcRect t="20280" r="89233" b="58792"/>
            <a:stretch>
              <a:fillRect/>
            </a:stretch>
          </p:blipFill>
          <p:spPr bwMode="auto">
            <a:xfrm>
              <a:off x="1035" y="1471"/>
              <a:ext cx="354" cy="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171" name="Picture 21" descr="ch2_5mc_37"/>
            <p:cNvPicPr>
              <a:picLocks noChangeAspect="1" noChangeArrowheads="1"/>
            </p:cNvPicPr>
            <p:nvPr/>
          </p:nvPicPr>
          <p:blipFill>
            <a:blip r:embed="rId12"/>
            <a:srcRect t="41930" r="89233" b="39879"/>
            <a:stretch>
              <a:fillRect/>
            </a:stretch>
          </p:blipFill>
          <p:spPr bwMode="auto">
            <a:xfrm>
              <a:off x="1035" y="2119"/>
              <a:ext cx="354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172" name="Picture 22" descr="ch2_5mc_37"/>
            <p:cNvPicPr>
              <a:picLocks noChangeAspect="1" noChangeArrowheads="1"/>
            </p:cNvPicPr>
            <p:nvPr/>
          </p:nvPicPr>
          <p:blipFill>
            <a:blip r:embed="rId12"/>
            <a:srcRect t="62210" r="89233" b="19370"/>
            <a:stretch>
              <a:fillRect/>
            </a:stretch>
          </p:blipFill>
          <p:spPr bwMode="auto">
            <a:xfrm>
              <a:off x="1035" y="2719"/>
              <a:ext cx="354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173" name="Picture 23" descr="ch2_5mc_37"/>
            <p:cNvPicPr>
              <a:picLocks noChangeAspect="1" noChangeArrowheads="1"/>
            </p:cNvPicPr>
            <p:nvPr/>
          </p:nvPicPr>
          <p:blipFill>
            <a:blip r:embed="rId12"/>
            <a:srcRect t="80440" r="89233"/>
            <a:stretch>
              <a:fillRect/>
            </a:stretch>
          </p:blipFill>
          <p:spPr bwMode="auto">
            <a:xfrm>
              <a:off x="1035" y="3265"/>
              <a:ext cx="354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4281" name="Picture 25" descr="ch2_5mc_37"/>
          <p:cNvPicPr>
            <a:picLocks noChangeAspect="1" noChangeArrowheads="1"/>
          </p:cNvPicPr>
          <p:nvPr/>
        </p:nvPicPr>
        <p:blipFill>
          <a:blip r:embed="rId13"/>
          <a:srcRect b="80000"/>
          <a:stretch>
            <a:fillRect/>
          </a:stretch>
        </p:blipFill>
        <p:spPr bwMode="auto">
          <a:xfrm>
            <a:off x="1095375" y="1466850"/>
            <a:ext cx="4908550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9" descr="Example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73088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24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1" name="Picture 15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252" name="Picture 16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725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74437" name="Oval 5"/>
          <p:cNvSpPr>
            <a:spLocks noChangeArrowheads="1"/>
          </p:cNvSpPr>
          <p:nvPr/>
        </p:nvSpPr>
        <p:spPr bwMode="auto">
          <a:xfrm>
            <a:off x="1060376" y="343455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443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7.10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2.84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–2.84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–16.6</a:t>
            </a:r>
          </a:p>
        </p:txBody>
      </p:sp>
      <p:sp>
        <p:nvSpPr>
          <p:cNvPr id="274439" name="TPQuestion"/>
          <p:cNvSpPr>
            <a:spLocks noChangeArrowheads="1"/>
          </p:cNvSpPr>
          <p:nvPr/>
        </p:nvSpPr>
        <p:spPr bwMode="auto">
          <a:xfrm>
            <a:off x="685800" y="1371600"/>
            <a:ext cx="8020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71500" indent="-2286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Solve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+ 2.16 = 5. Then check your solution.</a:t>
            </a:r>
          </a:p>
        </p:txBody>
      </p:sp>
      <p:pic>
        <p:nvPicPr>
          <p:cNvPr id="437260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261" name="Picture 1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7262" name="Picture 12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7263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2-7)</a:t>
            </a:r>
          </a:p>
        </p:txBody>
      </p:sp>
      <p:pic>
        <p:nvPicPr>
          <p:cNvPr id="437264" name="Picture 14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 descr="Example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447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4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4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74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7" grpId="0" animBg="1"/>
      <p:bldP spid="274438" grpId="0" autoUpdateAnimBg="0"/>
      <p:bldP spid="27443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3" name="Picture 3" descr="Vocab 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4900" y="2233613"/>
            <a:ext cx="3529013" cy="511175"/>
          </a:xfrm>
          <a:prstGeom prst="rect">
            <a:avLst/>
          </a:prstGeom>
          <a:noFill/>
        </p:spPr>
      </p:pic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1057275" y="3009241"/>
            <a:ext cx="1381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power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30405" name="Picture 5" descr="Main Idea Head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0138" y="685800"/>
            <a:ext cx="3529012" cy="511175"/>
          </a:xfrm>
          <a:prstGeom prst="rect">
            <a:avLst/>
          </a:prstGeom>
          <a:noFill/>
        </p:spPr>
      </p:pic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1057275" y="3810000"/>
            <a:ext cx="1228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base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30407" name="Rectangle 7"/>
          <p:cNvSpPr>
            <a:spLocks noChangeArrowheads="1"/>
          </p:cNvSpPr>
          <p:nvPr/>
        </p:nvSpPr>
        <p:spPr bwMode="auto">
          <a:xfrm>
            <a:off x="1057275" y="1343025"/>
            <a:ext cx="7553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Use powers and exponents in </a:t>
            </a:r>
            <a:r>
              <a:rPr lang="en-US" sz="2400" dirty="0" smtClean="0">
                <a:solidFill>
                  <a:srgbClr val="000000"/>
                </a:solidFill>
              </a:rPr>
              <a:t>expressions and evaluate.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230409" name="Picture 9" descr="LH_2-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066800" y="4588133"/>
            <a:ext cx="18287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exponent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124200" y="3048000"/>
            <a:ext cx="571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The use of a base number and an exponent.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124200" y="3895094"/>
            <a:ext cx="571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 factor being repeated.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3048000" y="4572000"/>
            <a:ext cx="571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The number of times a base is repeated.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95599" y="5486400"/>
            <a:ext cx="28813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2</a:t>
            </a:r>
            <a:r>
              <a:rPr lang="en-US" sz="6600" baseline="30000" dirty="0" smtClean="0"/>
              <a:t>4</a:t>
            </a:r>
            <a:endParaRPr lang="en-US" sz="6600" dirty="0"/>
          </a:p>
        </p:txBody>
      </p:sp>
      <p:sp>
        <p:nvSpPr>
          <p:cNvPr id="20" name="Freeform 19"/>
          <p:cNvSpPr/>
          <p:nvPr/>
        </p:nvSpPr>
        <p:spPr>
          <a:xfrm>
            <a:off x="-42333" y="3372556"/>
            <a:ext cx="3556000" cy="2737555"/>
          </a:xfrm>
          <a:custGeom>
            <a:avLst/>
            <a:gdLst>
              <a:gd name="connsiteX0" fmla="*/ 1016000 w 3556000"/>
              <a:gd name="connsiteY0" fmla="*/ 0 h 2737555"/>
              <a:gd name="connsiteX1" fmla="*/ 423333 w 3556000"/>
              <a:gd name="connsiteY1" fmla="*/ 1636888 h 2737555"/>
              <a:gd name="connsiteX2" fmla="*/ 3556000 w 3556000"/>
              <a:gd name="connsiteY2" fmla="*/ 2737555 h 2737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6000" h="2737555">
                <a:moveTo>
                  <a:pt x="1016000" y="0"/>
                </a:moveTo>
                <a:cubicBezTo>
                  <a:pt x="508000" y="590314"/>
                  <a:pt x="0" y="1180629"/>
                  <a:pt x="423333" y="1636888"/>
                </a:cubicBezTo>
                <a:cubicBezTo>
                  <a:pt x="846666" y="2093147"/>
                  <a:pt x="2201333" y="2415351"/>
                  <a:pt x="3556000" y="2737555"/>
                </a:cubicBezTo>
              </a:path>
            </a:pathLst>
          </a:custGeom>
          <a:ln w="38100">
            <a:solidFill>
              <a:srgbClr val="FF0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58796" y="4134556"/>
            <a:ext cx="3892315" cy="1961444"/>
          </a:xfrm>
          <a:custGeom>
            <a:avLst/>
            <a:gdLst>
              <a:gd name="connsiteX0" fmla="*/ 943093 w 3892315"/>
              <a:gd name="connsiteY0" fmla="*/ 0 h 1961444"/>
              <a:gd name="connsiteX1" fmla="*/ 491537 w 3892315"/>
              <a:gd name="connsiteY1" fmla="*/ 1397000 h 1961444"/>
              <a:gd name="connsiteX2" fmla="*/ 3892315 w 3892315"/>
              <a:gd name="connsiteY2" fmla="*/ 1961444 h 196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92315" h="1961444">
                <a:moveTo>
                  <a:pt x="943093" y="0"/>
                </a:moveTo>
                <a:cubicBezTo>
                  <a:pt x="471546" y="535046"/>
                  <a:pt x="0" y="1070093"/>
                  <a:pt x="491537" y="1397000"/>
                </a:cubicBezTo>
                <a:cubicBezTo>
                  <a:pt x="983074" y="1723907"/>
                  <a:pt x="3892315" y="1961444"/>
                  <a:pt x="3892315" y="1961444"/>
                </a:cubicBezTo>
              </a:path>
            </a:pathLst>
          </a:custGeom>
          <a:ln w="38100">
            <a:solidFill>
              <a:srgbClr val="FF0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258704" y="4924778"/>
            <a:ext cx="4626092" cy="945444"/>
          </a:xfrm>
          <a:custGeom>
            <a:avLst/>
            <a:gdLst>
              <a:gd name="connsiteX0" fmla="*/ 785518 w 4626092"/>
              <a:gd name="connsiteY0" fmla="*/ 0 h 945444"/>
              <a:gd name="connsiteX1" fmla="*/ 531518 w 4626092"/>
              <a:gd name="connsiteY1" fmla="*/ 620889 h 945444"/>
              <a:gd name="connsiteX2" fmla="*/ 3974629 w 4626092"/>
              <a:gd name="connsiteY2" fmla="*/ 705555 h 945444"/>
              <a:gd name="connsiteX3" fmla="*/ 4440296 w 4626092"/>
              <a:gd name="connsiteY3" fmla="*/ 945444 h 945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6092" h="945444">
                <a:moveTo>
                  <a:pt x="785518" y="0"/>
                </a:moveTo>
                <a:cubicBezTo>
                  <a:pt x="392759" y="251648"/>
                  <a:pt x="0" y="503297"/>
                  <a:pt x="531518" y="620889"/>
                </a:cubicBezTo>
                <a:cubicBezTo>
                  <a:pt x="1063036" y="738481"/>
                  <a:pt x="3323166" y="651463"/>
                  <a:pt x="3974629" y="705555"/>
                </a:cubicBezTo>
                <a:cubicBezTo>
                  <a:pt x="4626092" y="759648"/>
                  <a:pt x="4533194" y="852546"/>
                  <a:pt x="4440296" y="945444"/>
                </a:cubicBezTo>
              </a:path>
            </a:pathLst>
          </a:custGeom>
          <a:ln w="38100">
            <a:solidFill>
              <a:srgbClr val="FF0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0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0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0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autoUpdateAnimBg="0"/>
      <p:bldP spid="230406" grpId="0" build="p" autoUpdateAnimBg="0"/>
      <p:bldP spid="230407" grpId="0" build="p" autoUpdateAnimBg="0" advAuto="0"/>
      <p:bldP spid="13" grpId="0" build="p" autoUpdateAnimBg="0"/>
      <p:bldP spid="14" grpId="0" autoUpdateAnimBg="0"/>
      <p:bldP spid="15" grpId="0" autoUpdateAnimBg="0"/>
      <p:bldP spid="16" grpId="0" autoUpdateAnimBg="0"/>
      <p:bldP spid="17" grpId="0"/>
      <p:bldP spid="20" grpId="0" animBg="1"/>
      <p:bldP spid="20" grpId="1" animBg="1"/>
      <p:bldP spid="22" grpId="0" animBg="1"/>
      <p:bldP spid="22" grpId="1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30" name="Picture 6" descr="LH_2-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231431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533400"/>
            <a:ext cx="4378325" cy="695325"/>
          </a:xfrm>
          <a:prstGeom prst="rect">
            <a:avLst/>
          </a:prstGeom>
          <a:noFill/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057275" y="1368425"/>
            <a:ext cx="7858125" cy="5337177"/>
            <a:chOff x="666" y="947"/>
            <a:chExt cx="4950" cy="3362"/>
          </a:xfrm>
        </p:grpSpPr>
        <p:sp>
          <p:nvSpPr>
            <p:cNvPr id="231428" name="Rectangle 4"/>
            <p:cNvSpPr>
              <a:spLocks noChangeArrowheads="1"/>
            </p:cNvSpPr>
            <p:nvPr/>
          </p:nvSpPr>
          <p:spPr bwMode="auto">
            <a:xfrm>
              <a:off x="666" y="947"/>
              <a:ext cx="4950" cy="3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sz="2400" b="1" dirty="0"/>
                <a:t>	Standard 7NS1.2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400" dirty="0" smtClean="0">
                  <a:solidFill>
                    <a:srgbClr val="000000"/>
                  </a:solidFill>
                </a:rPr>
                <a:t>Combine, </a:t>
              </a:r>
              <a:r>
                <a:rPr lang="en-US" sz="2400" dirty="0">
                  <a:solidFill>
                    <a:srgbClr val="000000"/>
                  </a:solidFill>
                </a:rPr>
                <a:t>multiply, and divide rational numbers (integers, fractions, and terminating decimals) and </a:t>
              </a:r>
              <a:r>
                <a:rPr lang="en-US" sz="2400" b="1" dirty="0">
                  <a:solidFill>
                    <a:srgbClr val="00539D"/>
                  </a:solidFill>
                </a:rPr>
                <a:t>take positive rational numbers to whole-number powers.</a:t>
              </a:r>
              <a:r>
                <a:rPr lang="en-US" sz="2400" dirty="0" smtClean="0">
                  <a:solidFill>
                    <a:srgbClr val="000000"/>
                  </a:solidFill>
                </a:rPr>
                <a:t> </a:t>
              </a: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sz="2400" b="1" dirty="0"/>
                <a:t>Standard 7NS2.1</a:t>
              </a:r>
              <a:r>
                <a:rPr lang="en-US" sz="2400" b="1" dirty="0">
                  <a:solidFill>
                    <a:srgbClr val="FF0000"/>
                  </a:solidFill>
                </a:rPr>
                <a:t>  </a:t>
              </a:r>
              <a:r>
                <a:rPr lang="en-US" sz="2400" b="1" dirty="0">
                  <a:solidFill>
                    <a:srgbClr val="00539D"/>
                  </a:solidFill>
                </a:rPr>
                <a:t>Understand negative whole-number exponents. Multiply and divide expressions involving exponents </a:t>
              </a:r>
              <a:r>
                <a:rPr lang="en-US" sz="2400" dirty="0">
                  <a:solidFill>
                    <a:srgbClr val="000000"/>
                  </a:solidFill>
                </a:rPr>
                <a:t>with a common base.</a:t>
              </a:r>
              <a:r>
                <a:rPr lang="en-US" sz="2400" dirty="0" smtClean="0">
                  <a:solidFill>
                    <a:srgbClr val="000000"/>
                  </a:solidFill>
                </a:rPr>
                <a:t> </a:t>
              </a: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sz="2400" b="1" dirty="0"/>
                <a:t>Standard 7AF2.1</a:t>
              </a:r>
              <a:r>
                <a:rPr lang="en-US" sz="2400" b="1" dirty="0">
                  <a:solidFill>
                    <a:srgbClr val="FF0000"/>
                  </a:solidFill>
                </a:rPr>
                <a:t>  </a:t>
              </a:r>
              <a:r>
                <a:rPr lang="en-US" sz="2400" b="1" dirty="0">
                  <a:solidFill>
                    <a:srgbClr val="00539D"/>
                  </a:solidFill>
                </a:rPr>
                <a:t>Interpret positive whole-number powers as repeated multiplication and negative whole- number powers as repeated division or multiplication by the multiplicative inverse. Simplify and evaluate expressions that include exponents.</a:t>
              </a:r>
            </a:p>
          </p:txBody>
        </p:sp>
        <p:pic>
          <p:nvPicPr>
            <p:cNvPr id="231433" name="Picture 9" descr="k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0" y="1015"/>
              <a:ext cx="541" cy="225"/>
            </a:xfrm>
            <a:prstGeom prst="rect">
              <a:avLst/>
            </a:prstGeom>
            <a:noFill/>
          </p:spPr>
        </p:pic>
      </p:grp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ym Flo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2" y="58336"/>
            <a:ext cx="904557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rgbClr val="008000"/>
            </a:gs>
            <a:gs pos="100000">
              <a:srgbClr val="00000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439650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FF00"/>
                </a:solidFill>
                <a:latin typeface="Engravers MT"/>
                <a:cs typeface="Engravers MT"/>
              </a:rPr>
              <a:t>Presents</a:t>
            </a:r>
            <a:endParaRPr lang="en-US" sz="8800" dirty="0">
              <a:solidFill>
                <a:srgbClr val="FFFF00"/>
              </a:solidFill>
              <a:latin typeface="Engravers MT"/>
              <a:cs typeface="Engravers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34000">
              <a:schemeClr val="accent6">
                <a:lumMod val="60000"/>
                <a:lumOff val="40000"/>
                <a:alpha val="57000"/>
              </a:schemeClr>
            </a:gs>
            <a:gs pos="100000">
              <a:srgbClr val="000000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  <a:effectLst>
            <a:outerShdw dist="266700" dir="2700000" algn="tl" rotWithShape="0">
              <a:srgbClr val="000000">
                <a:alpha val="43000"/>
              </a:srgbClr>
            </a:outerShdw>
            <a:softEdge rad="317500"/>
          </a:effectLst>
          <a:scene3d>
            <a:camera prst="obliqueTopLeft"/>
            <a:lightRig rig="threePt" dir="t"/>
          </a:scene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  <a:t>A Watch</a:t>
            </a:r>
            <a:b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</a:b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  <a:t>and</a:t>
            </a:r>
            <a:b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</a:b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  <a:t>Discover!</a:t>
            </a:r>
            <a:endParaRPr lang="en-US" sz="11500" dirty="0">
              <a:ln>
                <a:solidFill>
                  <a:schemeClr val="tx1"/>
                </a:solidFill>
              </a:ln>
              <a:solidFill>
                <a:schemeClr val="accent6"/>
              </a:solidFill>
              <a:latin typeface="Bauhaus 93"/>
              <a:cs typeface="Bauhaus 9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bg1"/>
            </a:gs>
            <a:gs pos="100000">
              <a:srgbClr val="000000"/>
            </a:gs>
            <a:gs pos="50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1630362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n>
                  <a:solidFill>
                    <a:srgbClr val="FF0000"/>
                  </a:solidFill>
                </a:ln>
              </a:rPr>
              <a:t>One of the following correctly represents the fractions in exponent form:</a:t>
            </a:r>
            <a:endParaRPr lang="en-US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2219980"/>
            <a:ext cx="5029200" cy="52322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3/4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3/4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3/4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3/4</a:t>
            </a:r>
            <a:r>
              <a:rPr lang="en-US" sz="2800" dirty="0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3/4</a:t>
            </a:r>
            <a:endParaRPr lang="en-US" sz="2800" dirty="0"/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1256506" y="3924300"/>
            <a:ext cx="1447800" cy="1588"/>
          </a:xfrm>
          <a:prstGeom prst="straightConnector1">
            <a:avLst/>
          </a:prstGeom>
          <a:ln w="47625">
            <a:tailEnd type="arrow"/>
          </a:ln>
          <a:effectLst>
            <a:outerShdw blurRad="63500" dir="13500000" kx="27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95400" y="4953000"/>
            <a:ext cx="1447800" cy="95410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3</a:t>
            </a:r>
            <a:r>
              <a:rPr lang="en-US" sz="2800" u="sng" baseline="30000" dirty="0" smtClean="0"/>
              <a:t>5</a:t>
            </a:r>
            <a:endParaRPr lang="en-US" sz="2800" u="sng" dirty="0" smtClean="0"/>
          </a:p>
          <a:p>
            <a:pPr algn="ctr"/>
            <a:r>
              <a:rPr lang="en-US" sz="2800" dirty="0" smtClean="0"/>
              <a:t>4</a:t>
            </a:r>
            <a:r>
              <a:rPr lang="en-US" sz="2800" baseline="30000" dirty="0" smtClean="0"/>
              <a:t>5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780505" y="3923506"/>
            <a:ext cx="1447800" cy="1588"/>
          </a:xfrm>
          <a:prstGeom prst="straightConnector1">
            <a:avLst/>
          </a:prstGeom>
          <a:ln w="47625">
            <a:tailEnd type="arrow"/>
          </a:ln>
          <a:effectLst>
            <a:outerShdw blurRad="63500" dir="13500000" kx="27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19400" y="4952206"/>
            <a:ext cx="1447800" cy="95410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3</a:t>
            </a:r>
            <a:r>
              <a:rPr lang="en-US" sz="2800" u="sng" baseline="30000" dirty="0" smtClean="0"/>
              <a:t>5</a:t>
            </a:r>
            <a:endParaRPr lang="en-US" sz="2800" u="sng" dirty="0" smtClean="0"/>
          </a:p>
          <a:p>
            <a:pPr algn="ctr"/>
            <a:r>
              <a:rPr lang="en-US" sz="2800" dirty="0" smtClean="0"/>
              <a:t>4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380706" y="3923506"/>
            <a:ext cx="1447800" cy="1588"/>
          </a:xfrm>
          <a:prstGeom prst="straightConnector1">
            <a:avLst/>
          </a:prstGeom>
          <a:ln w="47625">
            <a:tailEnd type="arrow"/>
          </a:ln>
          <a:effectLst>
            <a:outerShdw blurRad="63500" dir="13500000" kx="27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4419600" y="4876800"/>
            <a:ext cx="1447800" cy="1029513"/>
            <a:chOff x="4419600" y="4876800"/>
            <a:chExt cx="1447800" cy="1029513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sp>
          <p:nvSpPr>
            <p:cNvPr id="11" name="TextBox 10"/>
            <p:cNvSpPr txBox="1"/>
            <p:nvPr/>
          </p:nvSpPr>
          <p:spPr>
            <a:xfrm>
              <a:off x="4419600" y="4952206"/>
              <a:ext cx="1447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smtClean="0"/>
                <a:t>3</a:t>
              </a:r>
              <a:endParaRPr lang="en-US" sz="2800" dirty="0" smtClean="0"/>
            </a:p>
            <a:p>
              <a:pPr algn="ctr"/>
              <a:r>
                <a:rPr lang="en-US" sz="2800" dirty="0" smtClean="0"/>
                <a:t>4</a:t>
              </a:r>
              <a:endParaRPr lang="en-US" dirty="0"/>
            </a:p>
          </p:txBody>
        </p:sp>
        <p:sp>
          <p:nvSpPr>
            <p:cNvPr id="12" name="Right Bracket 11"/>
            <p:cNvSpPr/>
            <p:nvPr/>
          </p:nvSpPr>
          <p:spPr>
            <a:xfrm>
              <a:off x="5257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Bracket 12"/>
            <p:cNvSpPr/>
            <p:nvPr/>
          </p:nvSpPr>
          <p:spPr>
            <a:xfrm flipH="1">
              <a:off x="4876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57800" y="48768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5</a:t>
              </a:r>
              <a:endParaRPr lang="en-US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096000" y="4952206"/>
            <a:ext cx="1447800" cy="95410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3</a:t>
            </a:r>
          </a:p>
          <a:p>
            <a:pPr algn="ctr"/>
            <a:r>
              <a:rPr lang="en-US" sz="2800" dirty="0" smtClean="0"/>
              <a:t>4</a:t>
            </a:r>
            <a:r>
              <a:rPr lang="en-US" sz="2800" baseline="30000" dirty="0" smtClean="0"/>
              <a:t>5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6058694" y="3923506"/>
            <a:ext cx="1447800" cy="1588"/>
          </a:xfrm>
          <a:prstGeom prst="straightConnector1">
            <a:avLst/>
          </a:prstGeom>
          <a:ln w="47625">
            <a:tailEnd type="arrow"/>
          </a:ln>
          <a:effectLst>
            <a:outerShdw blurRad="63500" dir="13500000" kx="27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9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79000">
              <a:schemeClr val="bg1">
                <a:lumMod val="75000"/>
              </a:schemeClr>
            </a:gs>
            <a:gs pos="100000">
              <a:srgbClr val="FFFFFF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228600"/>
            <a:ext cx="7620000" cy="1752600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0000">
                <a:alpha val="43000"/>
              </a:srgbClr>
            </a:outerShdw>
          </a:effectLst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en-US" dirty="0" smtClean="0"/>
              <a:t>Here</a:t>
            </a:r>
            <a:r>
              <a:rPr lang="en-US" dirty="0" smtClean="0">
                <a:latin typeface="Book Antiqua"/>
                <a:cs typeface="Book Antiqua"/>
              </a:rPr>
              <a:t>’s a new set of equations to ponder:</a:t>
            </a:r>
            <a:endParaRPr lang="en-US" dirty="0">
              <a:latin typeface="Book Antiqua"/>
              <a:cs typeface="Book Antiqu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848600" y="1752600"/>
            <a:ext cx="1447800" cy="1029513"/>
            <a:chOff x="4419600" y="4876800"/>
            <a:chExt cx="1447800" cy="1029513"/>
          </a:xfrm>
        </p:grpSpPr>
        <p:sp>
          <p:nvSpPr>
            <p:cNvPr id="7" name="TextBox 6"/>
            <p:cNvSpPr txBox="1"/>
            <p:nvPr/>
          </p:nvSpPr>
          <p:spPr>
            <a:xfrm>
              <a:off x="4419600" y="4952206"/>
              <a:ext cx="1447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smtClean="0"/>
                <a:t>1</a:t>
              </a:r>
              <a:endParaRPr lang="en-US" sz="2800" dirty="0" smtClean="0"/>
            </a:p>
            <a:p>
              <a:pPr algn="ctr"/>
              <a:r>
                <a:rPr lang="en-US" sz="2800" dirty="0" smtClean="0"/>
                <a:t>2</a:t>
              </a:r>
              <a:endParaRPr lang="en-US" dirty="0"/>
            </a:p>
          </p:txBody>
        </p:sp>
        <p:sp>
          <p:nvSpPr>
            <p:cNvPr id="8" name="Right Bracket 7"/>
            <p:cNvSpPr/>
            <p:nvPr/>
          </p:nvSpPr>
          <p:spPr>
            <a:xfrm>
              <a:off x="5257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Bracket 8"/>
            <p:cNvSpPr/>
            <p:nvPr/>
          </p:nvSpPr>
          <p:spPr>
            <a:xfrm flipH="1">
              <a:off x="4876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57800" y="48768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9</a:t>
              </a:r>
              <a:endParaRPr lang="en-US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905000" y="2121932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½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½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½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½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½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½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½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½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½  </a:t>
            </a:r>
            <a:endParaRPr lang="en-US" sz="28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6858000" y="2057400"/>
            <a:ext cx="1384300" cy="685800"/>
            <a:chOff x="5486400" y="5486400"/>
            <a:chExt cx="2057400" cy="685800"/>
          </a:xfrm>
          <a:solidFill>
            <a:srgbClr val="C0504D"/>
          </a:solidFill>
        </p:grpSpPr>
        <p:sp>
          <p:nvSpPr>
            <p:cNvPr id="13" name="Right Arrow 12"/>
            <p:cNvSpPr/>
            <p:nvPr/>
          </p:nvSpPr>
          <p:spPr>
            <a:xfrm>
              <a:off x="5486400" y="5486400"/>
              <a:ext cx="2057400" cy="685800"/>
            </a:xfrm>
            <a:prstGeom prst="rightArrow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15000" y="5669804"/>
              <a:ext cx="1562100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= equals =</a:t>
              </a:r>
              <a:endParaRPr lang="en-US" sz="12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-152400" y="2971800"/>
            <a:ext cx="1447800" cy="1029513"/>
            <a:chOff x="4419600" y="4876800"/>
            <a:chExt cx="1447800" cy="1029513"/>
          </a:xfrm>
        </p:grpSpPr>
        <p:sp>
          <p:nvSpPr>
            <p:cNvPr id="17" name="TextBox 16"/>
            <p:cNvSpPr txBox="1"/>
            <p:nvPr/>
          </p:nvSpPr>
          <p:spPr>
            <a:xfrm>
              <a:off x="4419600" y="4952206"/>
              <a:ext cx="1447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smtClean="0"/>
                <a:t>2</a:t>
              </a:r>
              <a:endParaRPr lang="en-US" sz="2800" dirty="0" smtClean="0"/>
            </a:p>
            <a:p>
              <a:pPr algn="ctr"/>
              <a:r>
                <a:rPr lang="en-US" sz="2800" dirty="0" smtClean="0"/>
                <a:t>3</a:t>
              </a:r>
              <a:endParaRPr lang="en-US" dirty="0"/>
            </a:p>
          </p:txBody>
        </p:sp>
        <p:sp>
          <p:nvSpPr>
            <p:cNvPr id="18" name="Right Bracket 17"/>
            <p:cNvSpPr/>
            <p:nvPr/>
          </p:nvSpPr>
          <p:spPr>
            <a:xfrm>
              <a:off x="5257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Bracket 18"/>
            <p:cNvSpPr/>
            <p:nvPr/>
          </p:nvSpPr>
          <p:spPr>
            <a:xfrm flipH="1">
              <a:off x="4876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57800" y="48768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905000" y="339524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2/3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2/3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2/3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2/3</a:t>
            </a:r>
            <a:endParaRPr lang="en-US" sz="28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1219200" y="3315513"/>
            <a:ext cx="1600200" cy="685800"/>
            <a:chOff x="5486400" y="5486400"/>
            <a:chExt cx="2057400" cy="685800"/>
          </a:xfrm>
        </p:grpSpPr>
        <p:sp>
          <p:nvSpPr>
            <p:cNvPr id="23" name="Right Arrow 22"/>
            <p:cNvSpPr/>
            <p:nvPr/>
          </p:nvSpPr>
          <p:spPr>
            <a:xfrm>
              <a:off x="5486400" y="5486400"/>
              <a:ext cx="2057400" cy="685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15000" y="5638800"/>
              <a:ext cx="1562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= equals =</a:t>
              </a:r>
              <a:endParaRPr lang="en-US" sz="1200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057400" y="4618673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2/5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2/5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2/5</a:t>
            </a:r>
            <a:endParaRPr lang="en-US" sz="28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-152400" y="5447487"/>
            <a:ext cx="1447800" cy="1029513"/>
            <a:chOff x="4419600" y="4876800"/>
            <a:chExt cx="1447800" cy="1029513"/>
          </a:xfrm>
        </p:grpSpPr>
        <p:sp>
          <p:nvSpPr>
            <p:cNvPr id="48" name="TextBox 47"/>
            <p:cNvSpPr txBox="1"/>
            <p:nvPr/>
          </p:nvSpPr>
          <p:spPr>
            <a:xfrm>
              <a:off x="4419600" y="4952206"/>
              <a:ext cx="1447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smtClean="0"/>
                <a:t>a</a:t>
              </a:r>
              <a:endParaRPr lang="en-US" sz="2800" dirty="0" smtClean="0"/>
            </a:p>
            <a:p>
              <a:pPr algn="ctr"/>
              <a:r>
                <a:rPr lang="en-US" sz="2800" dirty="0" smtClean="0"/>
                <a:t>b</a:t>
              </a:r>
              <a:endParaRPr lang="en-US" dirty="0"/>
            </a:p>
          </p:txBody>
        </p:sp>
        <p:sp>
          <p:nvSpPr>
            <p:cNvPr id="49" name="Right Bracket 48"/>
            <p:cNvSpPr/>
            <p:nvPr/>
          </p:nvSpPr>
          <p:spPr>
            <a:xfrm>
              <a:off x="5257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ight Bracket 49"/>
            <p:cNvSpPr/>
            <p:nvPr/>
          </p:nvSpPr>
          <p:spPr>
            <a:xfrm flipH="1">
              <a:off x="4876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257800" y="48768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10</a:t>
              </a:r>
              <a:endParaRPr lang="en-US" dirty="0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394677" y="5794727"/>
            <a:ext cx="5520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a/</a:t>
            </a:r>
            <a:r>
              <a:rPr lang="en-US" sz="2000" dirty="0" err="1" smtClean="0"/>
              <a:t>b</a:t>
            </a:r>
            <a:r>
              <a:rPr lang="en-US" sz="2000" dirty="0" smtClean="0"/>
              <a:t>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/>
              <a:t> a/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/>
              <a:t> a/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/>
              <a:t> a/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/>
              <a:t> a/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/>
              <a:t> a/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/>
              <a:t> a/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/>
              <a:t> a/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/>
              <a:t> a/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r>
              <a:rPr lang="en-US" sz="2800" dirty="0" smtClean="0"/>
              <a:t> </a:t>
            </a:r>
            <a:r>
              <a:rPr lang="en-US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/>
              <a:t> a/</a:t>
            </a:r>
            <a:r>
              <a:rPr lang="en-US" dirty="0" err="1" smtClean="0"/>
              <a:t>b</a:t>
            </a:r>
            <a:r>
              <a:rPr lang="en-US" dirty="0" smtClean="0"/>
              <a:t> </a:t>
            </a:r>
            <a:endParaRPr lang="en-US" sz="2800" dirty="0"/>
          </a:p>
        </p:txBody>
      </p:sp>
      <p:grpSp>
        <p:nvGrpSpPr>
          <p:cNvPr id="53" name="Group 52"/>
          <p:cNvGrpSpPr/>
          <p:nvPr/>
        </p:nvGrpSpPr>
        <p:grpSpPr>
          <a:xfrm>
            <a:off x="1295400" y="5715000"/>
            <a:ext cx="1600200" cy="685800"/>
            <a:chOff x="5486400" y="5486400"/>
            <a:chExt cx="2057400" cy="685800"/>
          </a:xfrm>
        </p:grpSpPr>
        <p:sp>
          <p:nvSpPr>
            <p:cNvPr id="54" name="Right Arrow 53"/>
            <p:cNvSpPr/>
            <p:nvPr/>
          </p:nvSpPr>
          <p:spPr>
            <a:xfrm>
              <a:off x="5486400" y="5486400"/>
              <a:ext cx="2057400" cy="685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715000" y="5638800"/>
              <a:ext cx="1562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= equals =</a:t>
              </a:r>
              <a:endParaRPr lang="en-US" sz="1200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7860041" y="4304487"/>
            <a:ext cx="1447800" cy="1029513"/>
            <a:chOff x="4419600" y="4876800"/>
            <a:chExt cx="1447800" cy="1029513"/>
          </a:xfrm>
        </p:grpSpPr>
        <p:sp>
          <p:nvSpPr>
            <p:cNvPr id="57" name="TextBox 56"/>
            <p:cNvSpPr txBox="1"/>
            <p:nvPr/>
          </p:nvSpPr>
          <p:spPr>
            <a:xfrm>
              <a:off x="4419600" y="4952206"/>
              <a:ext cx="1447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smtClean="0"/>
                <a:t>2</a:t>
              </a:r>
            </a:p>
            <a:p>
              <a:pPr algn="ctr"/>
              <a:r>
                <a:rPr lang="en-US" sz="2800" dirty="0" smtClean="0"/>
                <a:t>5</a:t>
              </a:r>
              <a:endParaRPr lang="en-US" dirty="0"/>
            </a:p>
          </p:txBody>
        </p:sp>
        <p:sp>
          <p:nvSpPr>
            <p:cNvPr id="58" name="Right Bracket 57"/>
            <p:cNvSpPr/>
            <p:nvPr/>
          </p:nvSpPr>
          <p:spPr>
            <a:xfrm>
              <a:off x="5257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ight Bracket 58"/>
            <p:cNvSpPr/>
            <p:nvPr/>
          </p:nvSpPr>
          <p:spPr>
            <a:xfrm flipH="1">
              <a:off x="4876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257800" y="48768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096000" y="3329916"/>
            <a:ext cx="1600200" cy="685800"/>
            <a:chOff x="5486400" y="5486400"/>
            <a:chExt cx="2057400" cy="685800"/>
          </a:xfrm>
        </p:grpSpPr>
        <p:sp>
          <p:nvSpPr>
            <p:cNvPr id="66" name="Right Arrow 65"/>
            <p:cNvSpPr/>
            <p:nvPr/>
          </p:nvSpPr>
          <p:spPr>
            <a:xfrm>
              <a:off x="5486400" y="5486400"/>
              <a:ext cx="2057400" cy="685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715000" y="5638800"/>
              <a:ext cx="1562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= equals =</a:t>
              </a:r>
              <a:endParaRPr lang="en-US" sz="1200" dirty="0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7620000" y="3160693"/>
            <a:ext cx="144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16</a:t>
            </a:r>
            <a:endParaRPr lang="en-US" sz="2800" dirty="0" smtClean="0"/>
          </a:p>
          <a:p>
            <a:pPr algn="ctr"/>
            <a:r>
              <a:rPr lang="en-US" sz="2800" dirty="0" smtClean="0"/>
              <a:t>81</a:t>
            </a:r>
            <a:endParaRPr lang="en-US" dirty="0"/>
          </a:p>
        </p:txBody>
      </p:sp>
      <p:grpSp>
        <p:nvGrpSpPr>
          <p:cNvPr id="69" name="Group 68"/>
          <p:cNvGrpSpPr/>
          <p:nvPr/>
        </p:nvGrpSpPr>
        <p:grpSpPr>
          <a:xfrm>
            <a:off x="6629400" y="4532293"/>
            <a:ext cx="1600200" cy="685800"/>
            <a:chOff x="5486400" y="5486400"/>
            <a:chExt cx="2057400" cy="685800"/>
          </a:xfrm>
          <a:solidFill>
            <a:srgbClr val="C0504D"/>
          </a:solidFill>
        </p:grpSpPr>
        <p:sp>
          <p:nvSpPr>
            <p:cNvPr id="70" name="Right Arrow 69"/>
            <p:cNvSpPr/>
            <p:nvPr/>
          </p:nvSpPr>
          <p:spPr>
            <a:xfrm>
              <a:off x="5486400" y="5486400"/>
              <a:ext cx="2057400" cy="685800"/>
            </a:xfrm>
            <a:prstGeom prst="rightArrow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715000" y="5669804"/>
              <a:ext cx="1562100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= equals =</a:t>
              </a:r>
              <a:endParaRPr lang="en-US" sz="1200" dirty="0"/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-381000" y="4379893"/>
            <a:ext cx="144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8</a:t>
            </a:r>
            <a:endParaRPr lang="en-US" sz="2800" dirty="0" smtClean="0"/>
          </a:p>
          <a:p>
            <a:pPr algn="ctr"/>
            <a:r>
              <a:rPr lang="en-US" sz="2800" dirty="0" smtClean="0"/>
              <a:t>125</a:t>
            </a:r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685800" y="4539841"/>
            <a:ext cx="1600200" cy="685800"/>
            <a:chOff x="5486400" y="5486400"/>
            <a:chExt cx="2057400" cy="685800"/>
          </a:xfrm>
          <a:solidFill>
            <a:srgbClr val="C0504D"/>
          </a:solidFill>
        </p:grpSpPr>
        <p:sp>
          <p:nvSpPr>
            <p:cNvPr id="74" name="Right Arrow 73"/>
            <p:cNvSpPr/>
            <p:nvPr/>
          </p:nvSpPr>
          <p:spPr>
            <a:xfrm>
              <a:off x="5486400" y="5486400"/>
              <a:ext cx="2057400" cy="685800"/>
            </a:xfrm>
            <a:prstGeom prst="rightArrow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715000" y="5669804"/>
              <a:ext cx="1562100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= equals =</a:t>
              </a:r>
              <a:endParaRPr lang="en-US" sz="1200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-381000" y="1865293"/>
            <a:ext cx="144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1</a:t>
            </a:r>
            <a:endParaRPr lang="en-US" sz="2800" dirty="0" smtClean="0"/>
          </a:p>
          <a:p>
            <a:pPr algn="ctr"/>
            <a:r>
              <a:rPr lang="en-US" sz="2800" dirty="0" smtClean="0"/>
              <a:t>512</a:t>
            </a:r>
            <a:endParaRPr lang="en-US" dirty="0"/>
          </a:p>
        </p:txBody>
      </p:sp>
      <p:grpSp>
        <p:nvGrpSpPr>
          <p:cNvPr id="76" name="Group 75"/>
          <p:cNvGrpSpPr/>
          <p:nvPr/>
        </p:nvGrpSpPr>
        <p:grpSpPr>
          <a:xfrm>
            <a:off x="632482" y="2133600"/>
            <a:ext cx="1384300" cy="685800"/>
            <a:chOff x="5486400" y="5486400"/>
            <a:chExt cx="2057400" cy="685800"/>
          </a:xfrm>
          <a:solidFill>
            <a:srgbClr val="C0504D"/>
          </a:solidFill>
        </p:grpSpPr>
        <p:sp>
          <p:nvSpPr>
            <p:cNvPr id="77" name="Right Arrow 76"/>
            <p:cNvSpPr/>
            <p:nvPr/>
          </p:nvSpPr>
          <p:spPr>
            <a:xfrm>
              <a:off x="5486400" y="5486400"/>
              <a:ext cx="2057400" cy="685800"/>
            </a:xfrm>
            <a:prstGeom prst="rightArrow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715000" y="5669804"/>
              <a:ext cx="1562100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= equals =</a:t>
              </a:r>
              <a:endParaRPr lang="en-US" sz="1200" dirty="0"/>
            </a:p>
          </p:txBody>
        </p:sp>
      </p:grpSp>
      <p:sp>
        <p:nvSpPr>
          <p:cNvPr id="62" name="Action Button: Forward or Next 61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Action Button: Back or Previous 62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21" grpId="0"/>
      <p:bldP spid="43" grpId="0"/>
      <p:bldP spid="52" grpId="0"/>
      <p:bldP spid="68" grpId="0"/>
      <p:bldP spid="72" grpId="2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bg1"/>
            </a:gs>
            <a:gs pos="100000">
              <a:srgbClr val="000000"/>
            </a:gs>
            <a:gs pos="50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9144000" cy="1630362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n>
                  <a:solidFill>
                    <a:srgbClr val="FF0000"/>
                  </a:solidFill>
                </a:ln>
              </a:rPr>
              <a:t>Okay, which of the following correctly represents the fractions in exponent form?</a:t>
            </a:r>
            <a:endParaRPr lang="en-US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2219980"/>
            <a:ext cx="5029200" cy="52322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3/4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3/4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3/4 </a:t>
            </a:r>
            <a:r>
              <a:rPr lang="en-US" sz="28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3/4</a:t>
            </a:r>
            <a:r>
              <a:rPr lang="en-US" sz="2800" dirty="0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2800" dirty="0" smtClean="0"/>
              <a:t> 3/4</a:t>
            </a:r>
            <a:endParaRPr lang="en-US" sz="2800" dirty="0"/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1256506" y="3924300"/>
            <a:ext cx="1447800" cy="1588"/>
          </a:xfrm>
          <a:prstGeom prst="straightConnector1">
            <a:avLst/>
          </a:prstGeom>
          <a:ln w="47625">
            <a:tailEnd type="arrow"/>
          </a:ln>
          <a:effectLst>
            <a:outerShdw blurRad="63500" dir="13500000" kx="27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95400" y="4953000"/>
            <a:ext cx="1447800" cy="95410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3</a:t>
            </a:r>
            <a:r>
              <a:rPr lang="en-US" sz="2800" u="sng" baseline="30000" dirty="0" smtClean="0"/>
              <a:t>5</a:t>
            </a:r>
            <a:endParaRPr lang="en-US" sz="2800" u="sng" dirty="0" smtClean="0"/>
          </a:p>
          <a:p>
            <a:pPr algn="ctr"/>
            <a:r>
              <a:rPr lang="en-US" sz="2800" dirty="0" smtClean="0"/>
              <a:t>4</a:t>
            </a:r>
            <a:r>
              <a:rPr lang="en-US" sz="2800" baseline="30000" dirty="0" smtClean="0"/>
              <a:t>5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705100" y="3923506"/>
            <a:ext cx="1447800" cy="1588"/>
          </a:xfrm>
          <a:prstGeom prst="straightConnector1">
            <a:avLst/>
          </a:prstGeom>
          <a:ln w="47625">
            <a:tailEnd type="arrow"/>
          </a:ln>
          <a:effectLst>
            <a:outerShdw blurRad="63500" dir="13500000" kx="27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19400" y="4952206"/>
            <a:ext cx="1447800" cy="95410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3</a:t>
            </a:r>
            <a:r>
              <a:rPr lang="en-US" sz="2800" u="sng" baseline="30000" dirty="0" smtClean="0"/>
              <a:t>5</a:t>
            </a:r>
            <a:endParaRPr lang="en-US" sz="2800" u="sng" dirty="0" smtClean="0"/>
          </a:p>
          <a:p>
            <a:pPr algn="ctr"/>
            <a:r>
              <a:rPr lang="en-US" sz="2800" dirty="0" smtClean="0"/>
              <a:t>4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380706" y="3923506"/>
            <a:ext cx="1447800" cy="1588"/>
          </a:xfrm>
          <a:prstGeom prst="straightConnector1">
            <a:avLst/>
          </a:prstGeom>
          <a:ln w="47625">
            <a:tailEnd type="arrow"/>
          </a:ln>
          <a:effectLst>
            <a:outerShdw blurRad="63500" dir="13500000" kx="27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14"/>
          <p:cNvGrpSpPr/>
          <p:nvPr/>
        </p:nvGrpSpPr>
        <p:grpSpPr>
          <a:xfrm>
            <a:off x="4419600" y="4876800"/>
            <a:ext cx="1447800" cy="1029513"/>
            <a:chOff x="4419600" y="4876800"/>
            <a:chExt cx="1447800" cy="1029513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sp>
          <p:nvSpPr>
            <p:cNvPr id="11" name="TextBox 10"/>
            <p:cNvSpPr txBox="1"/>
            <p:nvPr/>
          </p:nvSpPr>
          <p:spPr>
            <a:xfrm>
              <a:off x="4419600" y="4952206"/>
              <a:ext cx="1447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smtClean="0"/>
                <a:t>3</a:t>
              </a:r>
              <a:endParaRPr lang="en-US" sz="2800" dirty="0" smtClean="0"/>
            </a:p>
            <a:p>
              <a:pPr algn="ctr"/>
              <a:r>
                <a:rPr lang="en-US" sz="2800" dirty="0" smtClean="0"/>
                <a:t>4</a:t>
              </a:r>
              <a:endParaRPr lang="en-US" dirty="0"/>
            </a:p>
          </p:txBody>
        </p:sp>
        <p:sp>
          <p:nvSpPr>
            <p:cNvPr id="12" name="Right Bracket 11"/>
            <p:cNvSpPr/>
            <p:nvPr/>
          </p:nvSpPr>
          <p:spPr>
            <a:xfrm>
              <a:off x="5257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Bracket 12"/>
            <p:cNvSpPr/>
            <p:nvPr/>
          </p:nvSpPr>
          <p:spPr>
            <a:xfrm flipH="1">
              <a:off x="4876800" y="4953000"/>
              <a:ext cx="152400" cy="953313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57800" y="48768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5</a:t>
              </a:r>
              <a:endParaRPr lang="en-US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096000" y="4952206"/>
            <a:ext cx="1447800" cy="95410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3</a:t>
            </a:r>
          </a:p>
          <a:p>
            <a:pPr algn="ctr"/>
            <a:r>
              <a:rPr lang="en-US" sz="2800" dirty="0" smtClean="0"/>
              <a:t>4</a:t>
            </a:r>
            <a:r>
              <a:rPr lang="en-US" sz="2800" baseline="30000" dirty="0" smtClean="0"/>
              <a:t>5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6058694" y="3923506"/>
            <a:ext cx="1447800" cy="1588"/>
          </a:xfrm>
          <a:prstGeom prst="straightConnector1">
            <a:avLst/>
          </a:prstGeom>
          <a:ln w="47625">
            <a:tailEnd type="arrow"/>
          </a:ln>
          <a:effectLst>
            <a:outerShdw blurRad="63500" dir="13500000" kx="27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16000">
              <a:schemeClr val="bg2">
                <a:lumMod val="50000"/>
              </a:schemeClr>
            </a:gs>
            <a:gs pos="100000">
              <a:srgbClr val="FFFF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717544"/>
            <a:ext cx="4295686" cy="3064256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bg2">
                <a:lumMod val="50000"/>
                <a:alpha val="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317500"/>
          </a:effectLst>
          <a:scene3d>
            <a:camera prst="orthographicFront">
              <a:rot lat="0" lon="0" rev="21299999"/>
            </a:camera>
            <a:lightRig rig="threePt" dir="t">
              <a:rot lat="0" lon="0" rev="240000"/>
            </a:lightRig>
          </a:scene3d>
          <a:sp3d/>
        </p:spPr>
      </p:pic>
      <p:grpSp>
        <p:nvGrpSpPr>
          <p:cNvPr id="14" name="Group 13"/>
          <p:cNvGrpSpPr/>
          <p:nvPr/>
        </p:nvGrpSpPr>
        <p:grpSpPr>
          <a:xfrm>
            <a:off x="76200" y="76200"/>
            <a:ext cx="9144000" cy="6303127"/>
            <a:chOff x="76200" y="76200"/>
            <a:chExt cx="9144000" cy="6303127"/>
          </a:xfrm>
        </p:grpSpPr>
        <p:sp>
          <p:nvSpPr>
            <p:cNvPr id="13" name="Cloud Callout 12"/>
            <p:cNvSpPr/>
            <p:nvPr/>
          </p:nvSpPr>
          <p:spPr>
            <a:xfrm>
              <a:off x="76200" y="76200"/>
              <a:ext cx="8991600" cy="3657600"/>
            </a:xfrm>
            <a:prstGeom prst="cloudCallout">
              <a:avLst>
                <a:gd name="adj1" fmla="val 27214"/>
                <a:gd name="adj2" fmla="val 7286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6200" y="1286470"/>
              <a:ext cx="9144000" cy="923330"/>
            </a:xfrm>
            <a:prstGeom prst="rect">
              <a:avLst/>
            </a:prstGeom>
            <a:noFill/>
            <a:effectLst>
              <a:outerShdw blurRad="127000" dist="38100" dir="2700000" algn="tl" rotWithShape="0">
                <a:srgbClr val="000000">
                  <a:alpha val="43000"/>
                </a:srgbClr>
              </a:outerShdw>
              <a:softEdge rad="635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odoni SvtyTwo ITC TT-Book"/>
                  <a:cs typeface="Bodoni SvtyTwo ITC TT-Book"/>
                </a:rPr>
                <a:t>So what’s the rule for this one?</a:t>
              </a:r>
              <a:endParaRPr lang="en-US" sz="5400" dirty="0">
                <a:latin typeface="Bodoni SvtyTwo ITC TT-Book"/>
                <a:cs typeface="Bodoni SvtyTwo ITC TT-Book"/>
              </a:endParaRPr>
            </a:p>
          </p:txBody>
        </p:sp>
        <p:pic>
          <p:nvPicPr>
            <p:cNvPr id="6" name="Picture 5" descr="IMG_2960.jpg"/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37010" y="4725926"/>
              <a:ext cx="1321190" cy="1653401"/>
            </a:xfrm>
            <a:prstGeom prst="rect">
              <a:avLst/>
            </a:prstGeom>
          </p:spPr>
        </p:pic>
        <p:pic>
          <p:nvPicPr>
            <p:cNvPr id="7" name="Picture 6" descr="IMG_2925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765306" y="4724400"/>
              <a:ext cx="1397494" cy="1654927"/>
            </a:xfrm>
            <a:prstGeom prst="rect">
              <a:avLst/>
            </a:prstGeom>
          </p:spPr>
        </p:pic>
      </p:grp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810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reflection blurRad="6350" stA="55000" endA="50" endPos="85000" dir="5400000" sy="-100000" algn="bl" rotWithShape="0"/>
                </a:effectLst>
                <a:latin typeface="Apple Chancery"/>
                <a:cs typeface="Apple Chancery"/>
              </a:rPr>
              <a:t>Rule</a:t>
            </a:r>
            <a:endParaRPr lang="en-US" sz="6000" dirty="0">
              <a:effectLst>
                <a:reflection blurRad="6350" stA="55000" endA="50" endPos="85000" dir="5400000" sy="-100000" algn="bl" rotWithShape="0"/>
              </a:effectLst>
              <a:latin typeface="Apple Chancery"/>
              <a:cs typeface="Apple Chancery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144846" y="2247087"/>
            <a:ext cx="9212646" cy="1029513"/>
            <a:chOff x="-144846" y="4304487"/>
            <a:chExt cx="9212646" cy="1029513"/>
          </a:xfrm>
        </p:grpSpPr>
        <p:sp>
          <p:nvSpPr>
            <p:cNvPr id="3" name="TextBox 2"/>
            <p:cNvSpPr txBox="1"/>
            <p:nvPr/>
          </p:nvSpPr>
          <p:spPr>
            <a:xfrm>
              <a:off x="1752600" y="4618673"/>
              <a:ext cx="5029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2/5 </a:t>
              </a:r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r>
                <a:rPr lang="en-US" sz="2800" dirty="0" smtClean="0"/>
                <a:t> 2/5 </a:t>
              </a:r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r>
                <a:rPr lang="en-US" sz="2800" dirty="0" smtClean="0"/>
                <a:t> 2/5</a:t>
              </a:r>
              <a:endParaRPr lang="en-US" sz="2800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620000" y="4304487"/>
              <a:ext cx="1447800" cy="1029513"/>
              <a:chOff x="4419600" y="4876800"/>
              <a:chExt cx="1447800" cy="1029513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419600" y="4952206"/>
                <a:ext cx="14478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u="sng" dirty="0" smtClean="0"/>
                  <a:t>2</a:t>
                </a:r>
              </a:p>
              <a:p>
                <a:pPr algn="ctr"/>
                <a:r>
                  <a:rPr lang="en-US" sz="2800" dirty="0" smtClean="0"/>
                  <a:t>5</a:t>
                </a:r>
                <a:endParaRPr lang="en-US" dirty="0"/>
              </a:p>
            </p:txBody>
          </p:sp>
          <p:sp>
            <p:nvSpPr>
              <p:cNvPr id="7" name="Right Bracket 6"/>
              <p:cNvSpPr/>
              <p:nvPr/>
            </p:nvSpPr>
            <p:spPr>
              <a:xfrm>
                <a:off x="5257800" y="4953000"/>
                <a:ext cx="152400" cy="953313"/>
              </a:xfrm>
              <a:prstGeom prst="rightBracke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ight Bracket 7"/>
              <p:cNvSpPr/>
              <p:nvPr/>
            </p:nvSpPr>
            <p:spPr>
              <a:xfrm flipH="1">
                <a:off x="4876800" y="4953000"/>
                <a:ext cx="152400" cy="953313"/>
              </a:xfrm>
              <a:prstGeom prst="rightBracke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257800" y="4876800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3</a:t>
                </a:r>
                <a:endParaRPr lang="en-US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096000" y="4532293"/>
              <a:ext cx="1600200" cy="685800"/>
              <a:chOff x="5486400" y="5486400"/>
              <a:chExt cx="2057400" cy="685800"/>
            </a:xfrm>
            <a:solidFill>
              <a:srgbClr val="C0504D"/>
            </a:solidFill>
          </p:grpSpPr>
          <p:sp>
            <p:nvSpPr>
              <p:cNvPr id="11" name="Right Arrow 10"/>
              <p:cNvSpPr/>
              <p:nvPr/>
            </p:nvSpPr>
            <p:spPr>
              <a:xfrm>
                <a:off x="5486400" y="5486400"/>
                <a:ext cx="2057400" cy="685800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715000" y="5669804"/>
                <a:ext cx="1562100" cy="33855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/>
                  <a:t>= equals =</a:t>
                </a:r>
                <a:endParaRPr lang="en-US" sz="1200" dirty="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-144846" y="4379893"/>
              <a:ext cx="1447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smtClean="0"/>
                <a:t>8</a:t>
              </a:r>
              <a:endParaRPr lang="en-US" sz="2800" dirty="0" smtClean="0"/>
            </a:p>
            <a:p>
              <a:pPr algn="ctr"/>
              <a:r>
                <a:rPr lang="en-US" sz="2800" dirty="0" smtClean="0"/>
                <a:t>125</a:t>
              </a:r>
              <a:endParaRPr lang="en-US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215313" y="4539841"/>
              <a:ext cx="1600200" cy="685800"/>
              <a:chOff x="5486400" y="5486400"/>
              <a:chExt cx="2057400" cy="685800"/>
            </a:xfrm>
            <a:solidFill>
              <a:srgbClr val="C0504D"/>
            </a:solidFill>
          </p:grpSpPr>
          <p:sp>
            <p:nvSpPr>
              <p:cNvPr id="15" name="Right Arrow 14"/>
              <p:cNvSpPr/>
              <p:nvPr/>
            </p:nvSpPr>
            <p:spPr>
              <a:xfrm>
                <a:off x="5486400" y="5486400"/>
                <a:ext cx="2057400" cy="685800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715000" y="5669804"/>
                <a:ext cx="1562100" cy="33855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/>
                  <a:t>= equals =</a:t>
                </a:r>
                <a:endParaRPr lang="en-US" sz="1200" dirty="0"/>
              </a:p>
            </p:txBody>
          </p:sp>
        </p:grpSp>
      </p:grp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reflection blurRad="6350" stA="60000" endA="900" endPos="58000" dir="5400000" sy="-100000" algn="bl" rotWithShape="0"/>
                </a:effectLst>
                <a:latin typeface="Bell MT"/>
                <a:cs typeface="Bell MT"/>
              </a:rPr>
              <a:t>Look these over &amp; decide what is happening:</a:t>
            </a:r>
            <a:endParaRPr lang="en-US" sz="3600" b="1" dirty="0">
              <a:effectLst>
                <a:reflection blurRad="6350" stA="60000" endA="900" endPos="58000" dir="5400000" sy="-100000" algn="bl" rotWithShape="0"/>
              </a:effectLst>
              <a:latin typeface="Bell MT"/>
              <a:cs typeface="Bell MT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1295400" y="3295471"/>
            <a:ext cx="6858000" cy="1200329"/>
            <a:chOff x="0" y="3886200"/>
            <a:chExt cx="6858000" cy="1200329"/>
          </a:xfrm>
        </p:grpSpPr>
        <p:grpSp>
          <p:nvGrpSpPr>
            <p:cNvPr id="15" name="Group 14"/>
            <p:cNvGrpSpPr/>
            <p:nvPr/>
          </p:nvGrpSpPr>
          <p:grpSpPr>
            <a:xfrm>
              <a:off x="228600" y="3886200"/>
              <a:ext cx="838200" cy="1200329"/>
              <a:chOff x="3352800" y="5334000"/>
              <a:chExt cx="1066800" cy="1200329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990600" y="3886200"/>
              <a:ext cx="838200" cy="1200329"/>
              <a:chOff x="3352800" y="5334000"/>
              <a:chExt cx="1066800" cy="1200329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828800" y="3886200"/>
              <a:ext cx="838200" cy="1200329"/>
              <a:chOff x="3352800" y="5334000"/>
              <a:chExt cx="1066800" cy="1200329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590800" y="3886200"/>
              <a:ext cx="838200" cy="1200329"/>
              <a:chOff x="3352800" y="5334000"/>
              <a:chExt cx="1066800" cy="1200329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4419599" y="4107359"/>
              <a:ext cx="985157" cy="769441"/>
              <a:chOff x="3200400" y="5486400"/>
              <a:chExt cx="985157" cy="769441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3200400" y="5486400"/>
                <a:ext cx="6858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/>
                  <a:t>4</a:t>
                </a:r>
                <a:endParaRPr lang="en-US" sz="36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586843" y="5689538"/>
                <a:ext cx="598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5187042" y="4107359"/>
              <a:ext cx="985157" cy="769441"/>
              <a:chOff x="3200400" y="5486400"/>
              <a:chExt cx="985157" cy="769441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3200400" y="5486400"/>
                <a:ext cx="6858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/>
                  <a:t>4</a:t>
                </a:r>
                <a:endParaRPr lang="en-US" sz="36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586843" y="5689538"/>
                <a:ext cx="598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949042" y="4107359"/>
              <a:ext cx="685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/>
                <a:t>4</a:t>
              </a:r>
              <a:endParaRPr lang="en-US" sz="36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52800" y="3886200"/>
              <a:ext cx="4789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/>
                <a:t>2</a:t>
              </a:r>
            </a:p>
            <a:p>
              <a:pPr algn="ctr"/>
              <a:r>
                <a:rPr lang="en-US" sz="3600" dirty="0" smtClean="0"/>
                <a:t>3</a:t>
              </a:r>
              <a:endParaRPr lang="en-US" sz="36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4241738"/>
              <a:ext cx="598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0" y="3962400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(</a:t>
              </a:r>
              <a:endParaRPr lang="en-US" sz="6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668485" y="3962400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)</a:t>
              </a:r>
              <a:endParaRPr lang="en-US" sz="6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354285" y="3967769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(</a:t>
              </a:r>
              <a:endParaRPr lang="en-US" sz="60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335485" y="3967769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)</a:t>
              </a:r>
              <a:endParaRPr lang="en-US" sz="6000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1676400" y="1285427"/>
            <a:ext cx="5715000" cy="1229173"/>
            <a:chOff x="1676400" y="2352227"/>
            <a:chExt cx="5715000" cy="1229173"/>
          </a:xfrm>
        </p:grpSpPr>
        <p:grpSp>
          <p:nvGrpSpPr>
            <p:cNvPr id="30" name="Group 29"/>
            <p:cNvGrpSpPr/>
            <p:nvPr/>
          </p:nvGrpSpPr>
          <p:grpSpPr>
            <a:xfrm>
              <a:off x="4604657" y="2352227"/>
              <a:ext cx="609600" cy="1200329"/>
              <a:chOff x="5350329" y="5334000"/>
              <a:chExt cx="609600" cy="120032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350329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54864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/>
            <p:cNvGrpSpPr/>
            <p:nvPr/>
          </p:nvGrpSpPr>
          <p:grpSpPr>
            <a:xfrm>
              <a:off x="2509157" y="2352227"/>
              <a:ext cx="838200" cy="1200329"/>
              <a:chOff x="3352800" y="5334000"/>
              <a:chExt cx="1066800" cy="1200329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3118757" y="2520082"/>
              <a:ext cx="985157" cy="769441"/>
              <a:chOff x="3200400" y="5486400"/>
              <a:chExt cx="985157" cy="769441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3200400" y="5486400"/>
                <a:ext cx="6858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/>
                  <a:t>4</a:t>
                </a:r>
                <a:endParaRPr lang="en-US" sz="3600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586843" y="5689538"/>
                <a:ext cx="598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3956957" y="2352227"/>
              <a:ext cx="838200" cy="1200329"/>
              <a:chOff x="3352800" y="5334000"/>
              <a:chExt cx="1066800" cy="1200329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55" name="Straight Connector 54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5404757" y="2508640"/>
              <a:ext cx="685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/>
                <a:t>4</a:t>
              </a:r>
              <a:endParaRPr lang="en-US" sz="36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963886" y="2724536"/>
              <a:ext cx="598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676400" y="2508747"/>
              <a:ext cx="985157" cy="769441"/>
              <a:chOff x="3200400" y="5486400"/>
              <a:chExt cx="985157" cy="769441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3200400" y="5486400"/>
                <a:ext cx="6858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/>
                  <a:t>4</a:t>
                </a:r>
                <a:endParaRPr lang="en-US" sz="3600" dirty="0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3586843" y="5689538"/>
                <a:ext cx="598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6248400" y="2381071"/>
              <a:ext cx="478971" cy="1200329"/>
              <a:chOff x="3352800" y="5334000"/>
              <a:chExt cx="609600" cy="1200329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TextBox 71"/>
            <p:cNvSpPr txBox="1"/>
            <p:nvPr/>
          </p:nvSpPr>
          <p:spPr>
            <a:xfrm>
              <a:off x="5791200" y="2736190"/>
              <a:ext cx="598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912429" y="2373642"/>
              <a:ext cx="4789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/>
                <a:t>2</a:t>
              </a:r>
            </a:p>
            <a:p>
              <a:pPr algn="ctr"/>
              <a:r>
                <a:rPr lang="en-US" sz="3600" dirty="0" smtClean="0"/>
                <a:t>3</a:t>
              </a:r>
              <a:endParaRPr lang="en-US" sz="3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564086" y="2743200"/>
              <a:ext cx="598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5200" y="5048071"/>
            <a:ext cx="1943099" cy="1200329"/>
            <a:chOff x="3505200" y="3124200"/>
            <a:chExt cx="1943099" cy="1200329"/>
          </a:xfrm>
        </p:grpSpPr>
        <p:sp>
          <p:nvSpPr>
            <p:cNvPr id="82" name="TextBox 81"/>
            <p:cNvSpPr txBox="1"/>
            <p:nvPr/>
          </p:nvSpPr>
          <p:spPr>
            <a:xfrm>
              <a:off x="4762499" y="3257729"/>
              <a:ext cx="685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/>
                <a:t>4</a:t>
              </a:r>
              <a:r>
                <a:rPr lang="en-US" sz="4400" baseline="30000" dirty="0" smtClean="0"/>
                <a:t>3</a:t>
              </a:r>
              <a:endParaRPr lang="en-US" sz="3600" dirty="0"/>
            </a:p>
          </p:txBody>
        </p:sp>
        <p:grpSp>
          <p:nvGrpSpPr>
            <p:cNvPr id="83" name="Group 74"/>
            <p:cNvGrpSpPr/>
            <p:nvPr/>
          </p:nvGrpSpPr>
          <p:grpSpPr>
            <a:xfrm>
              <a:off x="3733801" y="3124200"/>
              <a:ext cx="609600" cy="1200329"/>
              <a:chOff x="2964871" y="5334000"/>
              <a:chExt cx="775855" cy="1200329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2964871" y="5334000"/>
                <a:ext cx="77585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89" name="Straight Connector 88"/>
              <p:cNvCxnSpPr/>
              <p:nvPr/>
            </p:nvCxnSpPr>
            <p:spPr>
              <a:xfrm>
                <a:off x="3158833" y="5972444"/>
                <a:ext cx="304801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TextBox 83"/>
            <p:cNvSpPr txBox="1"/>
            <p:nvPr/>
          </p:nvSpPr>
          <p:spPr>
            <a:xfrm>
              <a:off x="4354286" y="3486329"/>
              <a:ext cx="598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114800" y="3175337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)</a:t>
              </a:r>
              <a:endParaRPr lang="en-US" sz="60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505200" y="3175337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(</a:t>
              </a:r>
              <a:endParaRPr lang="en-US" sz="60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158343" y="3124200"/>
              <a:ext cx="6422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5</a:t>
              </a:r>
              <a:endParaRPr lang="en-US" sz="2800" dirty="0"/>
            </a:p>
          </p:txBody>
        </p:sp>
      </p:grpSp>
      <p:sp>
        <p:nvSpPr>
          <p:cNvPr id="90" name="Action Button: Forward or Next 89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ction Button: Back or Previous 90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 shadeToTitle="1">
        <a:gradFill flip="none" rotWithShape="1">
          <a:gsLst>
            <a:gs pos="57000">
              <a:schemeClr val="tx2">
                <a:lumMod val="40000"/>
                <a:lumOff val="60000"/>
              </a:schemeClr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matter if we use letters?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905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ell MT"/>
                <a:cs typeface="Bell MT"/>
              </a:rPr>
              <a:t>a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11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3200" dirty="0" smtClean="0">
                <a:latin typeface="Bell MT"/>
                <a:cs typeface="Bell MT"/>
              </a:rPr>
              <a:t>a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cs typeface="Bell MT"/>
              </a:rPr>
              <a:t> a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Bell MT"/>
                <a:cs typeface="Bell MT"/>
              </a:rPr>
              <a:t>b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Bell MT"/>
                <a:cs typeface="Bell MT"/>
              </a:rPr>
              <a:t>b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11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3200" dirty="0" err="1" smtClean="0">
                <a:latin typeface="Bell MT"/>
                <a:cs typeface="Bell MT"/>
              </a:rPr>
              <a:t>b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ea typeface="Wingdings"/>
                <a:cs typeface="Bell MT"/>
              </a:rPr>
              <a:t> </a:t>
            </a:r>
            <a:r>
              <a:rPr lang="en-US" sz="3200" dirty="0" err="1" smtClean="0">
                <a:latin typeface="Bell MT"/>
                <a:ea typeface="Wingdings"/>
                <a:cs typeface="Bell MT"/>
              </a:rPr>
              <a:t>b</a:t>
            </a:r>
            <a:r>
              <a:rPr lang="en-US" sz="3200" dirty="0" smtClean="0">
                <a:latin typeface="Bell MT"/>
                <a:ea typeface="Wingdings"/>
                <a:cs typeface="Bell MT"/>
              </a:rPr>
              <a:t> = </a:t>
            </a:r>
            <a:r>
              <a:rPr lang="en-US" sz="3200" dirty="0" smtClean="0">
                <a:latin typeface="Bell MT"/>
                <a:cs typeface="Bell MT"/>
              </a:rPr>
              <a:t>a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11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3200" dirty="0" err="1" smtClean="0">
                <a:latin typeface="Bell MT"/>
                <a:cs typeface="Bell MT"/>
              </a:rPr>
              <a:t>b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Bell MT"/>
                <a:cs typeface="Bell MT"/>
              </a:rPr>
              <a:t>b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cs typeface="Bell MT"/>
              </a:rPr>
              <a:t> a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cs typeface="Bell MT"/>
              </a:rPr>
              <a:t> a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11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3200" dirty="0" err="1" smtClean="0">
                <a:latin typeface="Bell MT"/>
                <a:cs typeface="Bell MT"/>
              </a:rPr>
              <a:t>b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ea typeface="Wingdings"/>
                <a:cs typeface="Bell MT"/>
              </a:rPr>
              <a:t> </a:t>
            </a:r>
            <a:r>
              <a:rPr lang="en-US" sz="3200" dirty="0" err="1" smtClean="0">
                <a:latin typeface="Bell MT"/>
                <a:ea typeface="Wingdings"/>
                <a:cs typeface="Bell MT"/>
              </a:rPr>
              <a:t>b</a:t>
            </a:r>
            <a:endParaRPr lang="en-US" sz="3200" dirty="0" smtClean="0">
              <a:latin typeface="Bell MT"/>
              <a:cs typeface="Bell MT"/>
            </a:endParaRPr>
          </a:p>
          <a:p>
            <a:endParaRPr lang="en-US" sz="4000" dirty="0" smtClean="0">
              <a:latin typeface="Bell MT"/>
              <a:cs typeface="Bell M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733800"/>
            <a:ext cx="8534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ell MT"/>
                <a:cs typeface="Bell MT"/>
              </a:rPr>
              <a:t>(a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11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3200" dirty="0" smtClean="0">
                <a:latin typeface="Bell MT"/>
                <a:cs typeface="Bell MT"/>
              </a:rPr>
              <a:t>a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cs typeface="Bell MT"/>
              </a:rPr>
              <a:t> a)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cs typeface="Bell MT"/>
              </a:rPr>
              <a:t> (</a:t>
            </a:r>
            <a:r>
              <a:rPr lang="en-US" sz="3200" dirty="0" err="1" smtClean="0">
                <a:latin typeface="Bell MT"/>
                <a:cs typeface="Bell MT"/>
              </a:rPr>
              <a:t>b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Bell MT"/>
                <a:cs typeface="Bell MT"/>
              </a:rPr>
              <a:t>b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1100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sz="3200" dirty="0" err="1" smtClean="0">
                <a:latin typeface="Bell MT"/>
                <a:cs typeface="Bell MT"/>
              </a:rPr>
              <a:t>b</a:t>
            </a:r>
            <a:r>
              <a:rPr lang="en-US" sz="3200" dirty="0" smtClean="0">
                <a:latin typeface="Bell MT"/>
                <a:cs typeface="Bell MT"/>
              </a:rPr>
              <a:t> </a:t>
            </a:r>
            <a:r>
              <a:rPr lang="en-US" sz="32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3200" dirty="0" smtClean="0">
                <a:latin typeface="Bell MT"/>
                <a:ea typeface="Wingdings"/>
                <a:cs typeface="Bell MT"/>
              </a:rPr>
              <a:t> </a:t>
            </a:r>
            <a:r>
              <a:rPr lang="en-US" sz="3200" dirty="0" err="1" smtClean="0">
                <a:latin typeface="Bell MT"/>
                <a:ea typeface="Wingdings"/>
                <a:cs typeface="Bell MT"/>
              </a:rPr>
              <a:t>b</a:t>
            </a:r>
            <a:r>
              <a:rPr lang="en-US" sz="3200" dirty="0" smtClean="0">
                <a:latin typeface="Bell MT"/>
                <a:ea typeface="Wingdings"/>
                <a:cs typeface="Bell MT"/>
              </a:rPr>
              <a:t>)</a:t>
            </a:r>
            <a:endParaRPr lang="en-US" sz="3200" dirty="0" smtClean="0">
              <a:latin typeface="Bell MT"/>
              <a:cs typeface="Bell M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52578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Bell MT"/>
                <a:cs typeface="Bell MT"/>
              </a:rPr>
              <a:t>a</a:t>
            </a:r>
            <a:r>
              <a:rPr lang="en-US" sz="4000" baseline="30000" dirty="0" smtClean="0">
                <a:latin typeface="Bell MT"/>
                <a:cs typeface="Bell MT"/>
              </a:rPr>
              <a:t>3 </a:t>
            </a:r>
            <a:r>
              <a:rPr lang="en-US" sz="4000" dirty="0" err="1" smtClean="0">
                <a:latin typeface="Wingdings"/>
                <a:ea typeface="Wingdings"/>
                <a:cs typeface="Wingdings"/>
              </a:rPr>
              <a:t></a:t>
            </a:r>
            <a:r>
              <a:rPr lang="en-US" sz="4000" dirty="0" smtClean="0">
                <a:latin typeface="Bell MT"/>
                <a:cs typeface="Bell MT"/>
              </a:rPr>
              <a:t> b</a:t>
            </a:r>
            <a:r>
              <a:rPr lang="en-US" sz="4000" baseline="30000" dirty="0" smtClean="0">
                <a:latin typeface="Bell MT"/>
                <a:cs typeface="Bell MT"/>
              </a:rPr>
              <a:t>4</a:t>
            </a:r>
            <a:endParaRPr lang="en-US" sz="4000" dirty="0"/>
          </a:p>
        </p:txBody>
      </p:sp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762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reflection blurRad="6350" stA="55000" endA="50" endPos="85000" dir="5400000" sy="-100000" algn="bl" rotWithShape="0"/>
                </a:effectLst>
                <a:latin typeface="Apple Chancery"/>
                <a:cs typeface="Apple Chancery"/>
              </a:rPr>
              <a:t>Rule</a:t>
            </a:r>
            <a:endParaRPr lang="en-US" sz="6000" dirty="0">
              <a:effectLst>
                <a:reflection blurRad="6350" stA="55000" endA="50" endPos="85000" dir="5400000" sy="-100000" algn="bl" rotWithShape="0"/>
              </a:effectLst>
              <a:latin typeface="Apple Chancery"/>
              <a:cs typeface="Apple Chancery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95400" y="1828800"/>
            <a:ext cx="6858000" cy="1200329"/>
            <a:chOff x="0" y="3886200"/>
            <a:chExt cx="6858000" cy="1200329"/>
          </a:xfrm>
        </p:grpSpPr>
        <p:grpSp>
          <p:nvGrpSpPr>
            <p:cNvPr id="5" name="Group 14"/>
            <p:cNvGrpSpPr/>
            <p:nvPr/>
          </p:nvGrpSpPr>
          <p:grpSpPr>
            <a:xfrm>
              <a:off x="228597" y="3886200"/>
              <a:ext cx="838199" cy="1200329"/>
              <a:chOff x="3352800" y="5334000"/>
              <a:chExt cx="1066800" cy="1200329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32" name="Straight Connector 31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6" name="Group 15"/>
            <p:cNvGrpSpPr/>
            <p:nvPr/>
          </p:nvGrpSpPr>
          <p:grpSpPr>
            <a:xfrm>
              <a:off x="990597" y="3886200"/>
              <a:ext cx="838199" cy="1200329"/>
              <a:chOff x="3352800" y="5334000"/>
              <a:chExt cx="1066800" cy="1200329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1828797" y="3886200"/>
              <a:ext cx="838199" cy="1200329"/>
              <a:chOff x="3352800" y="5334000"/>
              <a:chExt cx="1066800" cy="1200329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8" name="Group 23"/>
            <p:cNvGrpSpPr/>
            <p:nvPr/>
          </p:nvGrpSpPr>
          <p:grpSpPr>
            <a:xfrm>
              <a:off x="2590797" y="3886200"/>
              <a:ext cx="838199" cy="1200329"/>
              <a:chOff x="3352800" y="5334000"/>
              <a:chExt cx="1066800" cy="1200329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3352800" y="5334000"/>
                <a:ext cx="60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3505200" y="5972444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3657600" y="5689538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9" name="Group 30"/>
            <p:cNvGrpSpPr/>
            <p:nvPr/>
          </p:nvGrpSpPr>
          <p:grpSpPr>
            <a:xfrm>
              <a:off x="4419599" y="4107359"/>
              <a:ext cx="985157" cy="769441"/>
              <a:chOff x="3200400" y="5486400"/>
              <a:chExt cx="985157" cy="769441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3200400" y="5486400"/>
                <a:ext cx="6858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/>
                  <a:t>4</a:t>
                </a:r>
                <a:endParaRPr lang="en-US" sz="36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586843" y="5689538"/>
                <a:ext cx="598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grpSp>
          <p:nvGrpSpPr>
            <p:cNvPr id="10" name="Group 31"/>
            <p:cNvGrpSpPr/>
            <p:nvPr/>
          </p:nvGrpSpPr>
          <p:grpSpPr>
            <a:xfrm>
              <a:off x="5187042" y="4107359"/>
              <a:ext cx="985157" cy="769441"/>
              <a:chOff x="3200400" y="5486400"/>
              <a:chExt cx="985157" cy="769441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3200400" y="5486400"/>
                <a:ext cx="6858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smtClean="0"/>
                  <a:t>4</a:t>
                </a:r>
                <a:endParaRPr lang="en-US" sz="36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586843" y="5689538"/>
                <a:ext cx="598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latin typeface="Wingdings"/>
                    <a:ea typeface="Wingdings"/>
                    <a:cs typeface="Wingdings"/>
                  </a:rPr>
                  <a:t></a:t>
                </a:r>
                <a:endParaRPr lang="en-US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5949042" y="4107359"/>
              <a:ext cx="685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/>
                <a:t>4</a:t>
              </a:r>
              <a:endParaRPr lang="en-US" sz="36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52800" y="3886200"/>
              <a:ext cx="4789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/>
                <a:t>2</a:t>
              </a:r>
            </a:p>
            <a:p>
              <a:pPr algn="ctr"/>
              <a:r>
                <a:rPr lang="en-US" sz="3600" dirty="0" smtClean="0"/>
                <a:t>3</a:t>
              </a:r>
              <a:endParaRPr lang="en-US" sz="3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86200" y="4241738"/>
              <a:ext cx="598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0" y="3962400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(</a:t>
              </a:r>
              <a:endParaRPr lang="en-US" sz="60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68485" y="3962400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)</a:t>
              </a:r>
              <a:endParaRPr lang="en-US" sz="6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54285" y="3967769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(</a:t>
              </a:r>
              <a:endParaRPr lang="en-US" sz="6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35485" y="3967769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)</a:t>
              </a:r>
              <a:endParaRPr lang="en-US" sz="6000" dirty="0"/>
            </a:p>
          </p:txBody>
        </p:sp>
      </p:grpSp>
      <p:sp>
        <p:nvSpPr>
          <p:cNvPr id="40" name="Freeform 39"/>
          <p:cNvSpPr/>
          <p:nvPr/>
        </p:nvSpPr>
        <p:spPr>
          <a:xfrm>
            <a:off x="5605956" y="2332245"/>
            <a:ext cx="3094716" cy="1340611"/>
          </a:xfrm>
          <a:custGeom>
            <a:avLst/>
            <a:gdLst>
              <a:gd name="connsiteX0" fmla="*/ 2505519 w 3094716"/>
              <a:gd name="connsiteY0" fmla="*/ 82000 h 1340611"/>
              <a:gd name="connsiteX1" fmla="*/ 3088996 w 3094716"/>
              <a:gd name="connsiteY1" fmla="*/ 173535 h 1340611"/>
              <a:gd name="connsiteX2" fmla="*/ 2471196 w 3094716"/>
              <a:gd name="connsiteY2" fmla="*/ 1123214 h 1340611"/>
              <a:gd name="connsiteX3" fmla="*/ 0 w 3094716"/>
              <a:gd name="connsiteY3" fmla="*/ 1340611 h 1340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4716" h="1340611">
                <a:moveTo>
                  <a:pt x="2505519" y="82000"/>
                </a:moveTo>
                <a:cubicBezTo>
                  <a:pt x="2800117" y="41000"/>
                  <a:pt x="3094716" y="0"/>
                  <a:pt x="3088996" y="173535"/>
                </a:cubicBezTo>
                <a:cubicBezTo>
                  <a:pt x="3083276" y="347070"/>
                  <a:pt x="2986029" y="928701"/>
                  <a:pt x="2471196" y="1123214"/>
                </a:cubicBezTo>
                <a:cubicBezTo>
                  <a:pt x="1956363" y="1317727"/>
                  <a:pt x="0" y="1340611"/>
                  <a:pt x="0" y="1340611"/>
                </a:cubicBezTo>
              </a:path>
            </a:pathLst>
          </a:custGeom>
          <a:ln>
            <a:solidFill>
              <a:schemeClr val="tx1"/>
            </a:solidFill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505200" y="3124200"/>
            <a:ext cx="1943099" cy="1200329"/>
            <a:chOff x="3505200" y="3124200"/>
            <a:chExt cx="1943099" cy="1200329"/>
          </a:xfrm>
        </p:grpSpPr>
        <p:sp>
          <p:nvSpPr>
            <p:cNvPr id="35" name="TextBox 34"/>
            <p:cNvSpPr txBox="1"/>
            <p:nvPr/>
          </p:nvSpPr>
          <p:spPr>
            <a:xfrm>
              <a:off x="4762499" y="3257729"/>
              <a:ext cx="685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/>
                <a:t>4</a:t>
              </a:r>
              <a:r>
                <a:rPr lang="en-US" sz="4400" baseline="30000" dirty="0" smtClean="0"/>
                <a:t>3</a:t>
              </a:r>
              <a:endParaRPr lang="en-US" sz="3600" dirty="0"/>
            </a:p>
          </p:txBody>
        </p:sp>
        <p:grpSp>
          <p:nvGrpSpPr>
            <p:cNvPr id="36" name="Group 74"/>
            <p:cNvGrpSpPr/>
            <p:nvPr/>
          </p:nvGrpSpPr>
          <p:grpSpPr>
            <a:xfrm>
              <a:off x="3733801" y="3124200"/>
              <a:ext cx="609600" cy="1200329"/>
              <a:chOff x="2964871" y="5334000"/>
              <a:chExt cx="775855" cy="1200329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2964871" y="5334000"/>
                <a:ext cx="77585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2</a:t>
                </a:r>
              </a:p>
              <a:p>
                <a:pPr algn="ctr"/>
                <a:r>
                  <a:rPr lang="en-US" sz="3600" dirty="0" smtClean="0"/>
                  <a:t>3</a:t>
                </a:r>
                <a:endParaRPr lang="en-US" sz="3600" dirty="0"/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3158833" y="5972444"/>
                <a:ext cx="304801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354286" y="3486329"/>
              <a:ext cx="598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114800" y="3175337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)</a:t>
              </a:r>
              <a:endParaRPr lang="en-US" sz="60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05200" y="3175337"/>
              <a:ext cx="522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smtClean="0"/>
                <a:t>(</a:t>
              </a:r>
              <a:endParaRPr lang="en-US" sz="6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158343" y="3124200"/>
              <a:ext cx="6422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5</a:t>
              </a:r>
              <a:endParaRPr lang="en-US" sz="2800" dirty="0"/>
            </a:p>
          </p:txBody>
        </p:sp>
      </p:grpSp>
      <p:sp>
        <p:nvSpPr>
          <p:cNvPr id="45" name="Action Button: Forward or Next 44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ction Button: Back or Previous 45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an 34"/>
          <p:cNvSpPr/>
          <p:nvPr/>
        </p:nvSpPr>
        <p:spPr>
          <a:xfrm>
            <a:off x="152400" y="3276600"/>
            <a:ext cx="8839200" cy="3124200"/>
          </a:xfrm>
          <a:prstGeom prst="can">
            <a:avLst>
              <a:gd name="adj" fmla="val 10401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2458" name="Picture 10" descr="LH_2-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34" name="Group 33"/>
          <p:cNvGrpSpPr/>
          <p:nvPr/>
        </p:nvGrpSpPr>
        <p:grpSpPr>
          <a:xfrm>
            <a:off x="1447800" y="776645"/>
            <a:ext cx="6629400" cy="980420"/>
            <a:chOff x="1447800" y="1305580"/>
            <a:chExt cx="6629400" cy="980420"/>
          </a:xfrm>
        </p:grpSpPr>
        <p:grpSp>
          <p:nvGrpSpPr>
            <p:cNvPr id="19" name="Group 18"/>
            <p:cNvGrpSpPr/>
            <p:nvPr/>
          </p:nvGrpSpPr>
          <p:grpSpPr>
            <a:xfrm>
              <a:off x="1447800" y="1305580"/>
              <a:ext cx="6629400" cy="457200"/>
              <a:chOff x="1447800" y="1496219"/>
              <a:chExt cx="6629400" cy="457200"/>
            </a:xfrm>
          </p:grpSpPr>
          <p:cxnSp>
            <p:nvCxnSpPr>
              <p:cNvPr id="18" name="Straight Arrow Connector 17"/>
              <p:cNvCxnSpPr/>
              <p:nvPr/>
            </p:nvCxnSpPr>
            <p:spPr>
              <a:xfrm>
                <a:off x="1447800" y="1752600"/>
                <a:ext cx="6629400" cy="1588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4343400" y="1724025"/>
                <a:ext cx="4572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>
              <a:off x="4152106" y="1762780"/>
              <a:ext cx="838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0</a:t>
              </a:r>
              <a:endParaRPr lang="en-US" sz="28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196062" y="898267"/>
            <a:ext cx="1638300" cy="52322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Rounded MT Bold"/>
                <a:cs typeface="Arial Rounded MT Bold"/>
              </a:rPr>
              <a:t>zero</a:t>
            </a:r>
            <a:endParaRPr lang="en-US" sz="2000" dirty="0">
              <a:latin typeface="Arial Rounded MT Bold"/>
              <a:cs typeface="Arial Rounded MT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19200" y="3733800"/>
            <a:ext cx="1905000" cy="92333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Baskerville Old Face"/>
                <a:cs typeface="Baskerville Old Face"/>
              </a:rPr>
              <a:t>0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0</a:t>
            </a:r>
            <a:r>
              <a:rPr lang="en-US" sz="5400" dirty="0" smtClean="0">
                <a:latin typeface="Baskerville Old Face"/>
                <a:cs typeface="Baskerville Old Face"/>
              </a:rPr>
              <a:t> = 1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38600" y="3733800"/>
            <a:ext cx="1905000" cy="92333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Baskerville Old Face"/>
                <a:cs typeface="Baskerville Old Face"/>
              </a:rPr>
              <a:t>a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0</a:t>
            </a:r>
            <a:r>
              <a:rPr lang="en-US" sz="5400" dirty="0" smtClean="0">
                <a:latin typeface="Baskerville Old Face"/>
                <a:cs typeface="Baskerville Old Face"/>
              </a:rPr>
              <a:t> = 1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53200" y="3733800"/>
            <a:ext cx="1905000" cy="92333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Baskerville Old Face"/>
                <a:cs typeface="Baskerville Old Face"/>
              </a:rPr>
              <a:t>2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0</a:t>
            </a:r>
            <a:r>
              <a:rPr lang="en-US" sz="5400" dirty="0" smtClean="0">
                <a:latin typeface="Baskerville Old Face"/>
                <a:cs typeface="Baskerville Old Face"/>
              </a:rPr>
              <a:t> = 1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4800" y="5172670"/>
            <a:ext cx="2246312" cy="92333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Baskerville Old Face"/>
                <a:cs typeface="Baskerville Old Face"/>
              </a:rPr>
              <a:t>10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0</a:t>
            </a:r>
            <a:r>
              <a:rPr lang="en-US" sz="5400" dirty="0" smtClean="0">
                <a:latin typeface="Baskerville Old Face"/>
                <a:cs typeface="Baskerville Old Face"/>
              </a:rPr>
              <a:t> = 1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05200" y="5172670"/>
            <a:ext cx="2438400" cy="92333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Baskerville Old Face"/>
                <a:cs typeface="Baskerville Old Face"/>
              </a:rPr>
              <a:t>bc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0</a:t>
            </a:r>
            <a:r>
              <a:rPr lang="en-US" sz="5400" dirty="0" smtClean="0">
                <a:latin typeface="Baskerville Old Face"/>
                <a:cs typeface="Baskerville Old Face"/>
              </a:rPr>
              <a:t> = 1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24600" y="5172670"/>
            <a:ext cx="2819400" cy="92333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Baskerville Old Face"/>
                <a:cs typeface="Baskerville Old Face"/>
              </a:rPr>
              <a:t>3015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0</a:t>
            </a:r>
            <a:r>
              <a:rPr lang="en-US" sz="5400" dirty="0" smtClean="0">
                <a:latin typeface="Baskerville Old Face"/>
                <a:cs typeface="Baskerville Old Face"/>
              </a:rPr>
              <a:t> = 1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92502" y="2057400"/>
            <a:ext cx="7941898" cy="5232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ndale Mono"/>
                <a:cs typeface="Andale Mono"/>
              </a:rPr>
              <a:t>What if zero is used as an exponent?</a:t>
            </a:r>
            <a:endParaRPr lang="en-US" sz="2800" dirty="0">
              <a:latin typeface="Andale Mono"/>
              <a:cs typeface="Andale Mono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356448" y="589002"/>
            <a:ext cx="1120820" cy="46166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Baskerville Old Face"/>
                <a:cs typeface="Baskerville Old Face"/>
              </a:rPr>
              <a:t>nothing</a:t>
            </a:r>
            <a:endParaRPr lang="en-US" sz="2400" dirty="0">
              <a:latin typeface="Baskerville Old Face"/>
              <a:cs typeface="Baskerville Old Face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867400" y="898267"/>
            <a:ext cx="904389" cy="5232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cademy Engraved LET"/>
                <a:cs typeface="Academy Engraved LET"/>
              </a:rPr>
              <a:t>nada</a:t>
            </a:r>
            <a:endParaRPr lang="en-US" sz="2800" dirty="0">
              <a:latin typeface="Academy Engraved LET"/>
              <a:cs typeface="Academy Engraved LE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08845" y="533400"/>
            <a:ext cx="935322" cy="46166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oper Black"/>
                <a:cs typeface="Cooper Black"/>
              </a:rPr>
              <a:t>zilch</a:t>
            </a:r>
            <a:endParaRPr lang="en-US" sz="2400" dirty="0">
              <a:latin typeface="Cooper Black"/>
              <a:cs typeface="Cooper Black"/>
            </a:endParaRPr>
          </a:p>
        </p:txBody>
      </p:sp>
      <p:sp>
        <p:nvSpPr>
          <p:cNvPr id="25" name="Action Button: Forward or Next 24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ction Button: Back or Previous 35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2" grpId="0"/>
      <p:bldP spid="24" grpId="0"/>
      <p:bldP spid="26" grpId="0"/>
      <p:bldP spid="27" grpId="0"/>
      <p:bldP spid="28" grpId="0"/>
      <p:bldP spid="29" grpId="0"/>
      <p:bldP spid="30" grpId="0"/>
      <p:bldP spid="23" grpId="0"/>
      <p:bldP spid="31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rgbClr val="FF6600"/>
            </a:gs>
            <a:gs pos="100000">
              <a:srgbClr val="000000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717544"/>
            <a:ext cx="4295686" cy="3064256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bg2">
                <a:lumMod val="50000"/>
                <a:alpha val="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317500"/>
          </a:effectLst>
          <a:scene3d>
            <a:camera prst="orthographicFront">
              <a:rot lat="0" lon="0" rev="21299999"/>
            </a:camera>
            <a:lightRig rig="threePt" dir="t">
              <a:rot lat="0" lon="0" rev="240000"/>
            </a:lightRig>
          </a:scene3d>
          <a:sp3d/>
        </p:spPr>
      </p:pic>
      <p:grpSp>
        <p:nvGrpSpPr>
          <p:cNvPr id="19" name="Group 18"/>
          <p:cNvGrpSpPr/>
          <p:nvPr/>
        </p:nvGrpSpPr>
        <p:grpSpPr>
          <a:xfrm>
            <a:off x="76200" y="76200"/>
            <a:ext cx="9144000" cy="6074527"/>
            <a:chOff x="76200" y="76200"/>
            <a:chExt cx="9144000" cy="6074527"/>
          </a:xfrm>
        </p:grpSpPr>
        <p:grpSp>
          <p:nvGrpSpPr>
            <p:cNvPr id="18" name="Group 17"/>
            <p:cNvGrpSpPr/>
            <p:nvPr/>
          </p:nvGrpSpPr>
          <p:grpSpPr>
            <a:xfrm>
              <a:off x="76200" y="76200"/>
              <a:ext cx="8991600" cy="6074527"/>
              <a:chOff x="76200" y="76200"/>
              <a:chExt cx="8991600" cy="6074527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5486400" y="4495800"/>
                <a:ext cx="2718684" cy="1654927"/>
                <a:chOff x="6120516" y="3602873"/>
                <a:chExt cx="2718684" cy="1654927"/>
              </a:xfrm>
            </p:grpSpPr>
            <p:pic>
              <p:nvPicPr>
                <p:cNvPr id="11" name="Picture 10" descr="IMG_2960.jpg"/>
                <p:cNvPicPr>
                  <a:picLocks noChangeAspect="1"/>
                </p:cNvPicPr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 flipH="1">
                  <a:off x="6120516" y="3604399"/>
                  <a:ext cx="1321190" cy="1653401"/>
                </a:xfrm>
                <a:prstGeom prst="rect">
                  <a:avLst/>
                </a:prstGeom>
              </p:spPr>
            </p:pic>
            <p:pic>
              <p:nvPicPr>
                <p:cNvPr id="12" name="Picture 11" descr="IMG_2925.jpg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441706" y="3602873"/>
                  <a:ext cx="1397494" cy="1654927"/>
                </a:xfrm>
                <a:prstGeom prst="rect">
                  <a:avLst/>
                </a:prstGeom>
              </p:spPr>
            </p:pic>
          </p:grpSp>
          <p:sp>
            <p:nvSpPr>
              <p:cNvPr id="14" name="Cloud Callout 13"/>
              <p:cNvSpPr/>
              <p:nvPr/>
            </p:nvSpPr>
            <p:spPr>
              <a:xfrm>
                <a:off x="76200" y="76200"/>
                <a:ext cx="8991600" cy="3657600"/>
              </a:xfrm>
              <a:prstGeom prst="cloudCallout">
                <a:avLst>
                  <a:gd name="adj1" fmla="val 23254"/>
                  <a:gd name="adj2" fmla="val 64431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76200" y="1286470"/>
              <a:ext cx="9144000" cy="923330"/>
            </a:xfrm>
            <a:prstGeom prst="rect">
              <a:avLst/>
            </a:prstGeom>
            <a:noFill/>
            <a:effectLst>
              <a:outerShdw blurRad="127000" dist="38100" dir="2700000" algn="tl" rotWithShape="0">
                <a:srgbClr val="000000">
                  <a:alpha val="43000"/>
                </a:srgbClr>
              </a:outerShdw>
              <a:softEdge rad="635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odoni SvtyTwo ITC TT-Book"/>
                  <a:cs typeface="Bodoni SvtyTwo ITC TT-Book"/>
                </a:rPr>
                <a:t>So what’s the rule for this one?</a:t>
              </a:r>
              <a:endParaRPr lang="en-US" sz="5400" dirty="0">
                <a:latin typeface="Bodoni SvtyTwo ITC TT-Book"/>
                <a:cs typeface="Bodoni SvtyTwo ITC TT-Book"/>
              </a:endParaRPr>
            </a:p>
          </p:txBody>
        </p:sp>
      </p:grpSp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Back or Previous 15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810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reflection blurRad="6350" stA="55000" endA="50" endPos="85000" dir="5400000" sy="-100000" algn="bl" rotWithShape="0"/>
                </a:effectLst>
                <a:latin typeface="Apple Chancery"/>
                <a:cs typeface="Apple Chancery"/>
              </a:rPr>
              <a:t>Rule</a:t>
            </a:r>
            <a:endParaRPr lang="en-US" sz="6000" dirty="0">
              <a:effectLst>
                <a:reflection blurRad="6350" stA="55000" endA="50" endPos="85000" dir="5400000" sy="-100000" algn="bl" rotWithShape="0"/>
              </a:effectLst>
              <a:latin typeface="Apple Chancery"/>
              <a:cs typeface="Apple Chancery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286000" y="2048470"/>
            <a:ext cx="4724400" cy="923330"/>
            <a:chOff x="2286000" y="2048470"/>
            <a:chExt cx="4724400" cy="923330"/>
          </a:xfrm>
        </p:grpSpPr>
        <p:sp>
          <p:nvSpPr>
            <p:cNvPr id="34" name="TextBox 33"/>
            <p:cNvSpPr txBox="1"/>
            <p:nvPr/>
          </p:nvSpPr>
          <p:spPr>
            <a:xfrm>
              <a:off x="2286000" y="2048470"/>
              <a:ext cx="1905000" cy="9233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5400" dirty="0" smtClean="0">
                  <a:latin typeface="Baskerville Old Face"/>
                  <a:cs typeface="Baskerville Old Face"/>
                </a:rPr>
                <a:t>0</a:t>
              </a:r>
              <a:r>
                <a:rPr lang="en-US" sz="5400" baseline="30000" dirty="0" smtClean="0">
                  <a:latin typeface="Baskerville Old Face"/>
                  <a:cs typeface="Baskerville Old Face"/>
                </a:rPr>
                <a:t>0</a:t>
              </a:r>
              <a:r>
                <a:rPr lang="en-US" sz="5400" dirty="0" smtClean="0">
                  <a:latin typeface="Baskerville Old Face"/>
                  <a:cs typeface="Baskerville Old Face"/>
                </a:rPr>
                <a:t> = 1</a:t>
              </a:r>
              <a:endParaRPr lang="en-US" sz="5400" dirty="0">
                <a:latin typeface="Baskerville Old Face"/>
                <a:cs typeface="Baskerville Old Face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105400" y="2048470"/>
              <a:ext cx="1905000" cy="9233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5400" dirty="0" smtClean="0">
                  <a:latin typeface="Baskerville Old Face"/>
                  <a:cs typeface="Baskerville Old Face"/>
                </a:rPr>
                <a:t>a</a:t>
              </a:r>
              <a:r>
                <a:rPr lang="en-US" sz="5400" baseline="30000" dirty="0" smtClean="0">
                  <a:latin typeface="Baskerville Old Face"/>
                  <a:cs typeface="Baskerville Old Face"/>
                </a:rPr>
                <a:t>0</a:t>
              </a:r>
              <a:r>
                <a:rPr lang="en-US" sz="5400" dirty="0" smtClean="0">
                  <a:latin typeface="Baskerville Old Face"/>
                  <a:cs typeface="Baskerville Old Face"/>
                </a:rPr>
                <a:t> = 1</a:t>
              </a:r>
              <a:endParaRPr lang="en-US" sz="5400" dirty="0">
                <a:latin typeface="Baskerville Old Face"/>
                <a:cs typeface="Baskerville Old Face"/>
              </a:endParaRPr>
            </a:p>
          </p:txBody>
        </p:sp>
      </p:grp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55000">
              <a:schemeClr val="accent6">
                <a:lumMod val="75000"/>
              </a:schemeClr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8534400" cy="83099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  <a:bevelB w="38100" h="38100" prst="angle"/>
            </a:sp3d>
          </a:bodyPr>
          <a:lstStyle/>
          <a:p>
            <a:pPr algn="ctr"/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01675" dist="2540000" dir="2700000" algn="tl" rotWithShape="0">
                    <a:srgbClr val="000000">
                      <a:alpha val="0"/>
                    </a:srgbClr>
                  </a:outerShdw>
                </a:effectLst>
              </a:rPr>
              <a:t>What do you think about these?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01675" dist="2540000" dir="2700000" algn="tl" rotWithShape="0">
                  <a:srgbClr val="000000">
                    <a:alpha val="0"/>
                  </a:srgbClr>
                </a:out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59080" y="2060448"/>
            <a:ext cx="8580120" cy="3654552"/>
            <a:chOff x="259080" y="2060448"/>
            <a:chExt cx="8580120" cy="3654552"/>
          </a:xfrm>
        </p:grpSpPr>
        <p:sp>
          <p:nvSpPr>
            <p:cNvPr id="5" name="Curved Right Arrow 4"/>
            <p:cNvSpPr/>
            <p:nvPr/>
          </p:nvSpPr>
          <p:spPr>
            <a:xfrm>
              <a:off x="259080" y="2126396"/>
              <a:ext cx="731520" cy="3436203"/>
            </a:xfrm>
            <a:prstGeom prst="curved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Curved Left Arrow 5"/>
            <p:cNvSpPr/>
            <p:nvPr/>
          </p:nvSpPr>
          <p:spPr>
            <a:xfrm>
              <a:off x="8107680" y="2060448"/>
              <a:ext cx="731520" cy="3654552"/>
            </a:xfrm>
            <a:prstGeom prst="curved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219200" y="2057400"/>
            <a:ext cx="2438400" cy="923330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bg1"/>
                </a:gs>
                <a:gs pos="100000">
                  <a:srgbClr val="000000"/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askerville Old Face"/>
                <a:cs typeface="Baskerville Old Face"/>
              </a:rPr>
              <a:t>bc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1</a:t>
            </a:r>
            <a:r>
              <a:rPr lang="en-US" sz="5400" dirty="0" smtClean="0">
                <a:latin typeface="Baskerville Old Face"/>
                <a:cs typeface="Baskerville Old Face"/>
              </a:rPr>
              <a:t> = </a:t>
            </a:r>
            <a:r>
              <a:rPr lang="en-US" sz="5400" dirty="0" err="1" smtClean="0">
                <a:latin typeface="Baskerville Old Face"/>
                <a:cs typeface="Baskerville Old Face"/>
              </a:rPr>
              <a:t>bc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9000" y="3429000"/>
            <a:ext cx="2438400" cy="923330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bg1"/>
                </a:gs>
                <a:gs pos="100000">
                  <a:srgbClr val="000000"/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askerville Old Face"/>
                <a:cs typeface="Baskerville Old Face"/>
              </a:rPr>
              <a:t>2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1</a:t>
            </a:r>
            <a:r>
              <a:rPr lang="en-US" sz="5400" dirty="0" smtClean="0">
                <a:latin typeface="Baskerville Old Face"/>
                <a:cs typeface="Baskerville Old Face"/>
              </a:rPr>
              <a:t> = 2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2057400"/>
            <a:ext cx="2438400" cy="923330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bg1"/>
                </a:gs>
                <a:gs pos="100000">
                  <a:srgbClr val="000000"/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askerville Old Face"/>
                <a:cs typeface="Baskerville Old Face"/>
              </a:rPr>
              <a:t>a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1</a:t>
            </a:r>
            <a:r>
              <a:rPr lang="en-US" sz="5400" dirty="0" smtClean="0">
                <a:latin typeface="Baskerville Old Face"/>
                <a:cs typeface="Baskerville Old Face"/>
              </a:rPr>
              <a:t> = a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4867870"/>
            <a:ext cx="3200400" cy="923330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bg1"/>
                </a:gs>
                <a:gs pos="100000">
                  <a:srgbClr val="000000"/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askerville Old Face"/>
                <a:cs typeface="Baskerville Old Face"/>
              </a:rPr>
              <a:t>136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1</a:t>
            </a:r>
            <a:r>
              <a:rPr lang="en-US" sz="5400" dirty="0" smtClean="0">
                <a:latin typeface="Baskerville Old Face"/>
                <a:cs typeface="Baskerville Old Face"/>
              </a:rPr>
              <a:t> = 136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4867870"/>
            <a:ext cx="2438400" cy="923330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bg1"/>
                </a:gs>
                <a:gs pos="100000">
                  <a:srgbClr val="000000"/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askerville Old Face"/>
                <a:cs typeface="Baskerville Old Face"/>
              </a:rPr>
              <a:t>25</a:t>
            </a:r>
            <a:r>
              <a:rPr lang="en-US" sz="5400" baseline="30000" dirty="0" smtClean="0">
                <a:latin typeface="Baskerville Old Face"/>
                <a:cs typeface="Baskerville Old Face"/>
              </a:rPr>
              <a:t>1</a:t>
            </a:r>
            <a:r>
              <a:rPr lang="en-US" sz="5400" dirty="0" smtClean="0">
                <a:latin typeface="Baskerville Old Face"/>
                <a:cs typeface="Baskerville Old Face"/>
              </a:rPr>
              <a:t> = 25</a:t>
            </a:r>
            <a:endParaRPr lang="en-US" sz="5400" dirty="0">
              <a:latin typeface="Baskerville Old Face"/>
              <a:cs typeface="Baskerville Old Face"/>
            </a:endParaRPr>
          </a:p>
        </p:txBody>
      </p:sp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rgbClr val="0000FF"/>
            </a:gs>
            <a:gs pos="100000">
              <a:srgbClr val="FFFFFF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717544"/>
            <a:ext cx="4295686" cy="3064256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bg2">
                <a:lumMod val="50000"/>
                <a:alpha val="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317500"/>
          </a:effectLst>
          <a:scene3d>
            <a:camera prst="orthographicFront">
              <a:rot lat="0" lon="0" rev="21299999"/>
            </a:camera>
            <a:lightRig rig="threePt" dir="t">
              <a:rot lat="0" lon="0" rev="240000"/>
            </a:lightRig>
          </a:scene3d>
          <a:sp3d/>
        </p:spPr>
      </p:pic>
      <p:grpSp>
        <p:nvGrpSpPr>
          <p:cNvPr id="10" name="Group 9"/>
          <p:cNvGrpSpPr/>
          <p:nvPr/>
        </p:nvGrpSpPr>
        <p:grpSpPr>
          <a:xfrm>
            <a:off x="76200" y="76200"/>
            <a:ext cx="9144000" cy="6303127"/>
            <a:chOff x="76200" y="76200"/>
            <a:chExt cx="9144000" cy="6303127"/>
          </a:xfrm>
        </p:grpSpPr>
        <p:sp>
          <p:nvSpPr>
            <p:cNvPr id="11" name="Cloud Callout 10"/>
            <p:cNvSpPr/>
            <p:nvPr/>
          </p:nvSpPr>
          <p:spPr>
            <a:xfrm>
              <a:off x="76200" y="76200"/>
              <a:ext cx="8991600" cy="3657600"/>
            </a:xfrm>
            <a:prstGeom prst="cloudCallout">
              <a:avLst>
                <a:gd name="adj1" fmla="val 26290"/>
                <a:gd name="adj2" fmla="val 71896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200" y="1286470"/>
              <a:ext cx="9144000" cy="923330"/>
            </a:xfrm>
            <a:prstGeom prst="rect">
              <a:avLst/>
            </a:prstGeom>
            <a:noFill/>
            <a:effectLst>
              <a:outerShdw blurRad="127000" dist="38100" dir="2700000" algn="tl" rotWithShape="0">
                <a:srgbClr val="000000">
                  <a:alpha val="43000"/>
                </a:srgbClr>
              </a:outerShdw>
              <a:softEdge rad="635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odoni SvtyTwo ITC TT-Book"/>
                  <a:cs typeface="Bodoni SvtyTwo ITC TT-Book"/>
                </a:rPr>
                <a:t>So what’s the rule for this one?</a:t>
              </a:r>
              <a:endParaRPr lang="en-US" sz="5400" dirty="0">
                <a:latin typeface="Bodoni SvtyTwo ITC TT-Book"/>
                <a:cs typeface="Bodoni SvtyTwo ITC TT-Book"/>
              </a:endParaRPr>
            </a:p>
          </p:txBody>
        </p:sp>
        <p:pic>
          <p:nvPicPr>
            <p:cNvPr id="13" name="Picture 12" descr="IMG_2960.jpg"/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37010" y="4725926"/>
              <a:ext cx="1321190" cy="1653401"/>
            </a:xfrm>
            <a:prstGeom prst="rect">
              <a:avLst/>
            </a:prstGeom>
          </p:spPr>
        </p:pic>
        <p:pic>
          <p:nvPicPr>
            <p:cNvPr id="17" name="Picture 16" descr="IMG_2925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765306" y="4724400"/>
              <a:ext cx="1397494" cy="1654927"/>
            </a:xfrm>
            <a:prstGeom prst="rect">
              <a:avLst/>
            </a:prstGeom>
          </p:spPr>
        </p:pic>
      </p:grp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810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reflection blurRad="6350" stA="55000" endA="50" endPos="85000" dir="5400000" sy="-100000" algn="bl" rotWithShape="0"/>
                </a:effectLst>
                <a:latin typeface="Apple Chancery"/>
                <a:cs typeface="Apple Chancery"/>
              </a:rPr>
              <a:t>Rule</a:t>
            </a:r>
            <a:endParaRPr lang="en-US" sz="6000" dirty="0">
              <a:effectLst>
                <a:reflection blurRad="6350" stA="55000" endA="50" endPos="85000" dir="5400000" sy="-100000" algn="bl" rotWithShape="0"/>
              </a:effectLst>
              <a:latin typeface="Apple Chancery"/>
              <a:cs typeface="Apple Chancery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38200" y="2057400"/>
            <a:ext cx="7239000" cy="923330"/>
            <a:chOff x="838200" y="2057400"/>
            <a:chExt cx="7239000" cy="923330"/>
          </a:xfrm>
        </p:grpSpPr>
        <p:sp>
          <p:nvSpPr>
            <p:cNvPr id="3" name="TextBox 2"/>
            <p:cNvSpPr txBox="1"/>
            <p:nvPr/>
          </p:nvSpPr>
          <p:spPr>
            <a:xfrm>
              <a:off x="5638800" y="2057400"/>
              <a:ext cx="2438400" cy="923330"/>
            </a:xfrm>
            <a:prstGeom prst="rect">
              <a:avLst/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rgbClr val="000000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bc</a:t>
              </a:r>
              <a:r>
                <a:rPr lang="en-US" sz="5400" baseline="30000" dirty="0" smtClean="0">
                  <a:latin typeface="Baskerville Old Face"/>
                  <a:cs typeface="Baskerville Old Face"/>
                </a:rPr>
                <a:t>1</a:t>
              </a:r>
              <a:r>
                <a:rPr lang="en-US" sz="5400" dirty="0" smtClean="0">
                  <a:latin typeface="Baskerville Old Face"/>
                  <a:cs typeface="Baskerville Old Face"/>
                </a:rPr>
                <a:t> = </a:t>
              </a:r>
              <a:r>
                <a:rPr lang="en-US" sz="5400" dirty="0" err="1" smtClean="0">
                  <a:latin typeface="Baskerville Old Face"/>
                  <a:cs typeface="Baskerville Old Face"/>
                </a:rPr>
                <a:t>bc</a:t>
              </a:r>
              <a:endParaRPr lang="en-US" sz="5400" dirty="0">
                <a:latin typeface="Baskerville Old Face"/>
                <a:cs typeface="Baskerville Old Face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38200" y="2057400"/>
              <a:ext cx="3200400" cy="923330"/>
            </a:xfrm>
            <a:prstGeom prst="rect">
              <a:avLst/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rgbClr val="000000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136</a:t>
              </a:r>
              <a:r>
                <a:rPr lang="en-US" sz="5400" baseline="30000" dirty="0" smtClean="0">
                  <a:latin typeface="Baskerville Old Face"/>
                  <a:cs typeface="Baskerville Old Face"/>
                </a:rPr>
                <a:t>1</a:t>
              </a:r>
              <a:r>
                <a:rPr lang="en-US" sz="5400" dirty="0" smtClean="0">
                  <a:latin typeface="Baskerville Old Face"/>
                  <a:cs typeface="Baskerville Old Face"/>
                </a:rPr>
                <a:t> = 136</a:t>
              </a:r>
              <a:endParaRPr lang="en-US" sz="5400" dirty="0">
                <a:latin typeface="Baskerville Old Face"/>
                <a:cs typeface="Baskerville Old Face"/>
              </a:endParaRPr>
            </a:p>
          </p:txBody>
        </p:sp>
      </p:grp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80000">
              <a:schemeClr val="accent2">
                <a:lumMod val="20000"/>
                <a:lumOff val="80000"/>
              </a:schemeClr>
            </a:gs>
            <a:gs pos="100000">
              <a:srgbClr val="0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  <a:effectLst>
            <a:outerShdw blurRad="50800" dist="5080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Autofit/>
          </a:bodyPr>
          <a:lstStyle/>
          <a:p>
            <a:r>
              <a:rPr lang="en-US" sz="3600" dirty="0" smtClean="0">
                <a:latin typeface="Constantia"/>
                <a:cs typeface="Constantia"/>
              </a:rPr>
              <a:t>So here’s a really crazy one to think about:</a:t>
            </a:r>
            <a:endParaRPr lang="en-US" sz="3600" dirty="0">
              <a:latin typeface="Constantia"/>
              <a:cs typeface="Constantia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524000" y="3426583"/>
            <a:ext cx="4506686" cy="1450217"/>
            <a:chOff x="1219200" y="1776734"/>
            <a:chExt cx="4506686" cy="1450217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sp>
          <p:nvSpPr>
            <p:cNvPr id="4" name="TextBox 3"/>
            <p:cNvSpPr txBox="1"/>
            <p:nvPr/>
          </p:nvSpPr>
          <p:spPr>
            <a:xfrm>
              <a:off x="1219200" y="2057400"/>
              <a:ext cx="243840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3</a:t>
              </a:r>
              <a:r>
                <a:rPr lang="en-US" sz="5400" baseline="30000" dirty="0" smtClean="0">
                  <a:latin typeface="Baskerville Old Face"/>
                  <a:cs typeface="Baskerville Old Face"/>
                </a:rPr>
                <a:t>-3</a:t>
              </a:r>
              <a:r>
                <a:rPr lang="en-US" sz="5400" dirty="0" smtClean="0">
                  <a:latin typeface="Baskerville Old Face"/>
                  <a:cs typeface="Baskerville Old Face"/>
                </a:rPr>
                <a:t> =</a:t>
              </a:r>
              <a:endParaRPr lang="en-US" sz="5400" dirty="0">
                <a:latin typeface="Baskerville Old Face"/>
                <a:cs typeface="Baskerville Old Face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89514" y="1780401"/>
              <a:ext cx="100148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1</a:t>
              </a:r>
            </a:p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3</a:t>
              </a:r>
              <a:r>
                <a:rPr lang="en-US" sz="4400" baseline="30000" dirty="0" smtClean="0">
                  <a:latin typeface="Baskerville Old Face"/>
                  <a:cs typeface="Baskerville Old Face"/>
                </a:rPr>
                <a:t>3</a:t>
              </a:r>
              <a:endParaRPr lang="en-US" sz="4400" dirty="0">
                <a:latin typeface="Baskerville Old Face"/>
                <a:cs typeface="Baskerville Old Face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3387123" y="2514600"/>
              <a:ext cx="609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099472" y="2057400"/>
              <a:ext cx="762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=</a:t>
              </a:r>
              <a:endParaRPr lang="en-US" sz="5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24400" y="1776734"/>
              <a:ext cx="100148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1</a:t>
              </a:r>
            </a:p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27</a:t>
              </a:r>
              <a:endParaRPr lang="en-US" sz="4400" dirty="0">
                <a:latin typeface="Baskerville Old Face"/>
                <a:cs typeface="Baskerville Old Face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888241" y="2513012"/>
              <a:ext cx="609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0" y="1905000"/>
            <a:ext cx="4506686" cy="1450217"/>
            <a:chOff x="1219200" y="1776734"/>
            <a:chExt cx="4506686" cy="1450217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sp>
          <p:nvSpPr>
            <p:cNvPr id="18" name="TextBox 17"/>
            <p:cNvSpPr txBox="1"/>
            <p:nvPr/>
          </p:nvSpPr>
          <p:spPr>
            <a:xfrm>
              <a:off x="1219200" y="2057400"/>
              <a:ext cx="243840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2</a:t>
              </a:r>
              <a:r>
                <a:rPr lang="en-US" sz="5400" baseline="30000" dirty="0" smtClean="0">
                  <a:latin typeface="Baskerville Old Face"/>
                  <a:cs typeface="Baskerville Old Face"/>
                </a:rPr>
                <a:t>-2</a:t>
              </a:r>
              <a:r>
                <a:rPr lang="en-US" sz="5400" dirty="0" smtClean="0">
                  <a:latin typeface="Baskerville Old Face"/>
                  <a:cs typeface="Baskerville Old Face"/>
                </a:rPr>
                <a:t> =</a:t>
              </a:r>
              <a:endParaRPr lang="en-US" sz="5400" dirty="0">
                <a:latin typeface="Baskerville Old Face"/>
                <a:cs typeface="Baskerville Old Face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189514" y="1780401"/>
              <a:ext cx="100148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1</a:t>
              </a:r>
              <a:endParaRPr lang="en-US" sz="4400" smtClean="0">
                <a:latin typeface="Baskerville Old Face"/>
                <a:cs typeface="Baskerville Old Face"/>
              </a:endParaRPr>
            </a:p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2</a:t>
              </a:r>
              <a:r>
                <a:rPr lang="en-US" sz="4400" baseline="30000" dirty="0" smtClean="0">
                  <a:latin typeface="Baskerville Old Face"/>
                  <a:cs typeface="Baskerville Old Face"/>
                </a:rPr>
                <a:t>2</a:t>
              </a:r>
              <a:endParaRPr lang="en-US" sz="4400" dirty="0">
                <a:latin typeface="Baskerville Old Face"/>
                <a:cs typeface="Baskerville Old Face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3387123" y="2514600"/>
              <a:ext cx="609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099472" y="2057400"/>
              <a:ext cx="762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=</a:t>
              </a:r>
              <a:endParaRPr lang="en-US" sz="5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724400" y="1776734"/>
              <a:ext cx="100148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1</a:t>
              </a:r>
            </a:p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4</a:t>
              </a:r>
              <a:endParaRPr lang="en-US" sz="4400" dirty="0">
                <a:latin typeface="Baskerville Old Face"/>
                <a:cs typeface="Baskerville Old Face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4888241" y="2513012"/>
              <a:ext cx="609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646714" y="4950583"/>
            <a:ext cx="4887686" cy="1450217"/>
            <a:chOff x="1219200" y="1776734"/>
            <a:chExt cx="4506686" cy="1450217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sp>
          <p:nvSpPr>
            <p:cNvPr id="25" name="TextBox 24"/>
            <p:cNvSpPr txBox="1"/>
            <p:nvPr/>
          </p:nvSpPr>
          <p:spPr>
            <a:xfrm>
              <a:off x="1219200" y="2057400"/>
              <a:ext cx="243840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4</a:t>
              </a:r>
              <a:r>
                <a:rPr lang="en-US" sz="5400" baseline="30000" dirty="0" smtClean="0">
                  <a:latin typeface="Baskerville Old Face"/>
                  <a:cs typeface="Baskerville Old Face"/>
                </a:rPr>
                <a:t>-4</a:t>
              </a:r>
              <a:r>
                <a:rPr lang="en-US" sz="5400" dirty="0" smtClean="0">
                  <a:latin typeface="Baskerville Old Face"/>
                  <a:cs typeface="Baskerville Old Face"/>
                </a:rPr>
                <a:t> =</a:t>
              </a:r>
              <a:endParaRPr lang="en-US" sz="5400" dirty="0">
                <a:latin typeface="Baskerville Old Face"/>
                <a:cs typeface="Baskerville Old Face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9514" y="1780401"/>
              <a:ext cx="100148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1</a:t>
              </a:r>
            </a:p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4</a:t>
              </a:r>
              <a:r>
                <a:rPr lang="en-US" sz="4400" baseline="30000" dirty="0" smtClean="0">
                  <a:latin typeface="Baskerville Old Face"/>
                  <a:cs typeface="Baskerville Old Face"/>
                </a:rPr>
                <a:t>4</a:t>
              </a:r>
              <a:endParaRPr lang="en-US" sz="4400" dirty="0">
                <a:latin typeface="Baskerville Old Face"/>
                <a:cs typeface="Baskerville Old Face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3387123" y="2514600"/>
              <a:ext cx="609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099472" y="2057400"/>
              <a:ext cx="762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=</a:t>
              </a:r>
              <a:endParaRPr lang="en-US" sz="5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24400" y="1776734"/>
              <a:ext cx="100148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1</a:t>
              </a:r>
            </a:p>
            <a:p>
              <a:pPr algn="ctr"/>
              <a:r>
                <a:rPr lang="en-US" sz="4400" dirty="0" smtClean="0">
                  <a:latin typeface="Baskerville Old Face"/>
                  <a:cs typeface="Baskerville Old Face"/>
                </a:rPr>
                <a:t>256</a:t>
              </a:r>
              <a:endParaRPr lang="en-US" sz="4400" dirty="0">
                <a:latin typeface="Baskerville Old Face"/>
                <a:cs typeface="Baskerville Old Face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4888241" y="2513012"/>
              <a:ext cx="609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Action Button: Forward or Next 30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ction Button: Back or Previous 31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rgbClr val="FFFFF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717544"/>
            <a:ext cx="4295686" cy="3064256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bg2">
                <a:lumMod val="50000"/>
                <a:alpha val="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317500"/>
          </a:effectLst>
          <a:scene3d>
            <a:camera prst="orthographicFront">
              <a:rot lat="0" lon="0" rev="21299999"/>
            </a:camera>
            <a:lightRig rig="threePt" dir="t">
              <a:rot lat="0" lon="0" rev="240000"/>
            </a:lightRig>
          </a:scene3d>
          <a:sp3d/>
        </p:spPr>
      </p:pic>
      <p:grpSp>
        <p:nvGrpSpPr>
          <p:cNvPr id="18" name="Group 17"/>
          <p:cNvGrpSpPr/>
          <p:nvPr/>
        </p:nvGrpSpPr>
        <p:grpSpPr>
          <a:xfrm>
            <a:off x="76200" y="76200"/>
            <a:ext cx="9144000" cy="6303127"/>
            <a:chOff x="76200" y="76200"/>
            <a:chExt cx="9144000" cy="6303127"/>
          </a:xfrm>
        </p:grpSpPr>
        <p:grpSp>
          <p:nvGrpSpPr>
            <p:cNvPr id="10" name="Group 9"/>
            <p:cNvGrpSpPr/>
            <p:nvPr/>
          </p:nvGrpSpPr>
          <p:grpSpPr>
            <a:xfrm>
              <a:off x="5791200" y="4724400"/>
              <a:ext cx="2718684" cy="1654927"/>
              <a:chOff x="6425316" y="3831473"/>
              <a:chExt cx="2718684" cy="1654927"/>
            </a:xfrm>
          </p:grpSpPr>
          <p:pic>
            <p:nvPicPr>
              <p:cNvPr id="11" name="Picture 10" descr="IMG_2960.jpg"/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flipH="1">
                <a:off x="6425316" y="3832999"/>
                <a:ext cx="1321190" cy="1653401"/>
              </a:xfrm>
              <a:prstGeom prst="rect">
                <a:avLst/>
              </a:prstGeom>
            </p:spPr>
          </p:pic>
          <p:pic>
            <p:nvPicPr>
              <p:cNvPr id="12" name="Picture 11" descr="IMG_2925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6506" y="3831473"/>
                <a:ext cx="1397494" cy="1654927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76200" y="76200"/>
              <a:ext cx="9144000" cy="3657600"/>
              <a:chOff x="76200" y="76200"/>
              <a:chExt cx="9144000" cy="3657600"/>
            </a:xfrm>
          </p:grpSpPr>
          <p:sp>
            <p:nvSpPr>
              <p:cNvPr id="14" name="Cloud Callout 13"/>
              <p:cNvSpPr/>
              <p:nvPr/>
            </p:nvSpPr>
            <p:spPr>
              <a:xfrm>
                <a:off x="76200" y="76200"/>
                <a:ext cx="8991600" cy="3657600"/>
              </a:xfrm>
              <a:prstGeom prst="cloudCallout">
                <a:avLst>
                  <a:gd name="adj1" fmla="val 27214"/>
                  <a:gd name="adj2" fmla="val 72869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6200" y="1286470"/>
                <a:ext cx="9144000" cy="923330"/>
              </a:xfrm>
              <a:prstGeom prst="rect">
                <a:avLst/>
              </a:prstGeom>
              <a:noFill/>
              <a:effectLst>
                <a:outerShdw blurRad="127000" dist="38100" dir="2700000" algn="tl" rotWithShape="0">
                  <a:srgbClr val="000000">
                    <a:alpha val="43000"/>
                  </a:srgbClr>
                </a:outerShdw>
                <a:softEdge rad="6350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 smtClean="0">
                    <a:latin typeface="Bodoni SvtyTwo ITC TT-Book"/>
                    <a:cs typeface="Bodoni SvtyTwo ITC TT-Book"/>
                  </a:rPr>
                  <a:t>So what’s the rule for this one?</a:t>
                </a:r>
                <a:endParaRPr lang="en-US" sz="5400" dirty="0">
                  <a:latin typeface="Bodoni SvtyTwo ITC TT-Book"/>
                  <a:cs typeface="Bodoni SvtyTwo ITC TT-Book"/>
                </a:endParaRPr>
              </a:p>
            </p:txBody>
          </p:sp>
        </p:grpSp>
      </p:grp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reflection blurRad="6350" stA="55000" endA="50" endPos="85000" dir="5400000" sy="-100000" algn="bl" rotWithShape="0"/>
                </a:effectLst>
                <a:latin typeface="Apple Chancery"/>
                <a:cs typeface="Apple Chancery"/>
              </a:rPr>
              <a:t>Rule</a:t>
            </a:r>
            <a:endParaRPr lang="en-US" sz="6000" dirty="0">
              <a:effectLst>
                <a:reflection blurRad="6350" stA="55000" endA="50" endPos="85000" dir="5400000" sy="-100000" algn="bl" rotWithShape="0"/>
              </a:effectLst>
              <a:latin typeface="Apple Chancery"/>
              <a:cs typeface="Apple Chancery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71600" y="2057400"/>
            <a:ext cx="7023100" cy="923330"/>
            <a:chOff x="1905000" y="2057400"/>
            <a:chExt cx="6019800" cy="923330"/>
          </a:xfrm>
        </p:grpSpPr>
        <p:sp>
          <p:nvSpPr>
            <p:cNvPr id="3" name="TextBox 2"/>
            <p:cNvSpPr txBox="1"/>
            <p:nvPr/>
          </p:nvSpPr>
          <p:spPr>
            <a:xfrm>
              <a:off x="5486400" y="2057400"/>
              <a:ext cx="2438400" cy="923330"/>
            </a:xfrm>
            <a:prstGeom prst="rect">
              <a:avLst/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rgbClr val="000000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A</a:t>
              </a:r>
              <a:r>
                <a:rPr lang="en-US" sz="5400" baseline="30000" dirty="0" smtClean="0">
                  <a:latin typeface="Baskerville Old Face"/>
                  <a:cs typeface="Baskerville Old Face"/>
                </a:rPr>
                <a:t>-1</a:t>
              </a:r>
              <a:r>
                <a:rPr lang="en-US" sz="5400" dirty="0" smtClean="0">
                  <a:latin typeface="Baskerville Old Face"/>
                  <a:cs typeface="Baskerville Old Face"/>
                </a:rPr>
                <a:t> = </a:t>
              </a:r>
              <a:r>
                <a:rPr lang="en-US" sz="5400" smtClean="0">
                  <a:latin typeface="Baskerville Old Face"/>
                  <a:cs typeface="Baskerville Old Face"/>
                </a:rPr>
                <a:t>1/A</a:t>
              </a:r>
              <a:endParaRPr lang="en-US" sz="5400" dirty="0">
                <a:latin typeface="Baskerville Old Face"/>
                <a:cs typeface="Baskerville Old Face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905000" y="2057400"/>
              <a:ext cx="3009900" cy="923330"/>
            </a:xfrm>
            <a:prstGeom prst="rect">
              <a:avLst/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rgbClr val="000000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askerville Old Face"/>
                  <a:cs typeface="Baskerville Old Face"/>
                </a:rPr>
                <a:t>25</a:t>
              </a:r>
              <a:r>
                <a:rPr lang="en-US" sz="5400" baseline="30000" dirty="0" smtClean="0">
                  <a:latin typeface="Baskerville Old Face"/>
                  <a:cs typeface="Baskerville Old Face"/>
                </a:rPr>
                <a:t>-1</a:t>
              </a:r>
              <a:r>
                <a:rPr lang="en-US" sz="5400" dirty="0" smtClean="0">
                  <a:latin typeface="Baskerville Old Face"/>
                  <a:cs typeface="Baskerville Old Face"/>
                </a:rPr>
                <a:t> = 1/25</a:t>
              </a:r>
              <a:endParaRPr lang="en-US" sz="5400" dirty="0">
                <a:latin typeface="Baskerville Old Face"/>
                <a:cs typeface="Baskerville Old Face"/>
              </a:endParaRPr>
            </a:p>
          </p:txBody>
        </p:sp>
      </p:grp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34501" name="Oval 5"/>
          <p:cNvSpPr>
            <a:spLocks noChangeArrowheads="1"/>
          </p:cNvSpPr>
          <p:nvPr/>
        </p:nvSpPr>
        <p:spPr bwMode="auto">
          <a:xfrm>
            <a:off x="914400" y="32527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4502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2098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2</a:t>
            </a:r>
            <a:r>
              <a:rPr lang="pt-BR" sz="2400" b="1" baseline="40000" dirty="0">
                <a:solidFill>
                  <a:schemeClr val="tx1"/>
                </a:solidFill>
                <a:sym typeface="Symbol" pitchFamily="-112" charset="2"/>
              </a:rPr>
              <a:t>3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 </a:t>
            </a:r>
            <a:r>
              <a:rPr lang="pt-BR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● 5</a:t>
            </a:r>
            <a:r>
              <a:rPr lang="pt-BR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3</a:t>
            </a:r>
            <a:endParaRPr lang="pt-BR" sz="2400" b="1" dirty="0">
              <a:solidFill>
                <a:schemeClr val="tx1"/>
              </a:solidFill>
              <a:ea typeface="Arial" pitchFamily="-112" charset="0"/>
              <a:cs typeface="Arial" pitchFamily="-112" charset="0"/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2</a:t>
            </a:r>
            <a:r>
              <a:rPr lang="pt-BR" sz="2400" b="1" baseline="40000" dirty="0">
                <a:solidFill>
                  <a:schemeClr val="tx1"/>
                </a:solidFill>
                <a:sym typeface="Symbol" pitchFamily="-112" charset="2"/>
              </a:rPr>
              <a:t>4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 </a:t>
            </a:r>
            <a:r>
              <a:rPr lang="pt-BR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● 5</a:t>
            </a:r>
            <a:r>
              <a:rPr lang="pt-BR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3</a:t>
            </a:r>
            <a:endParaRPr lang="pt-BR" sz="2400" b="1" dirty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(2 </a:t>
            </a:r>
            <a:r>
              <a:rPr lang="pt-BR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● 5)</a:t>
            </a:r>
            <a:r>
              <a:rPr lang="pt-BR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4</a:t>
            </a:r>
            <a:endParaRPr lang="pt-BR" sz="2400" b="1" dirty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(2 </a:t>
            </a:r>
            <a:r>
              <a:rPr lang="pt-BR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● 5)</a:t>
            </a:r>
            <a:r>
              <a:rPr lang="pt-BR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7</a:t>
            </a:r>
          </a:p>
        </p:txBody>
      </p:sp>
      <p:sp>
        <p:nvSpPr>
          <p:cNvPr id="23450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2 ● 2 ● 2 ● 2 ● 5 ● 5 ● 5 using exponents.</a:t>
            </a:r>
          </a:p>
        </p:txBody>
      </p:sp>
      <p:pic>
        <p:nvPicPr>
          <p:cNvPr id="234504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234505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234508" name="Picture 12" descr="LH_2-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4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3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4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34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1" grpId="0" animBg="1"/>
      <p:bldP spid="234502" grpId="0" autoUpdateAnimBg="0"/>
      <p:bldP spid="234503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37573" name="Oval 5"/>
          <p:cNvSpPr>
            <a:spLocks noChangeArrowheads="1"/>
          </p:cNvSpPr>
          <p:nvPr/>
        </p:nvSpPr>
        <p:spPr bwMode="auto">
          <a:xfrm>
            <a:off x="914400" y="2262188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757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2098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pt-BR" sz="2400" b="1" i="1" dirty="0">
                <a:solidFill>
                  <a:schemeClr val="tx1"/>
                </a:solidFill>
                <a:sym typeface="Symbol" pitchFamily="-112" charset="2"/>
              </a:rPr>
              <a:t>x</a:t>
            </a:r>
            <a:r>
              <a:rPr lang="pt-BR" sz="2400" b="1" baseline="40000" dirty="0">
                <a:solidFill>
                  <a:schemeClr val="tx1"/>
                </a:solidFill>
                <a:sym typeface="Symbol" pitchFamily="-112" charset="2"/>
              </a:rPr>
              <a:t>3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 </a:t>
            </a:r>
            <a:r>
              <a:rPr lang="pt-BR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● </a:t>
            </a:r>
            <a:r>
              <a:rPr lang="pt-BR" sz="2400" b="1" i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y</a:t>
            </a:r>
            <a:r>
              <a:rPr lang="pt-BR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4</a:t>
            </a:r>
            <a:endParaRPr lang="pt-BR" sz="2400" b="1" dirty="0">
              <a:solidFill>
                <a:schemeClr val="tx1"/>
              </a:solidFill>
              <a:ea typeface="Arial" pitchFamily="-112" charset="0"/>
              <a:cs typeface="Arial" pitchFamily="-112" charset="0"/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pt-BR" sz="2400" b="1" i="1" dirty="0">
                <a:solidFill>
                  <a:schemeClr val="tx1"/>
                </a:solidFill>
                <a:sym typeface="Symbol" pitchFamily="-112" charset="2"/>
              </a:rPr>
              <a:t>x</a:t>
            </a:r>
            <a:r>
              <a:rPr lang="pt-BR" sz="2400" b="1" baseline="40000" dirty="0">
                <a:solidFill>
                  <a:schemeClr val="tx1"/>
                </a:solidFill>
                <a:sym typeface="Symbol" pitchFamily="-112" charset="2"/>
              </a:rPr>
              <a:t>4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 </a:t>
            </a:r>
            <a:r>
              <a:rPr lang="pt-BR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● </a:t>
            </a:r>
            <a:r>
              <a:rPr lang="pt-BR" sz="2400" b="1" i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y</a:t>
            </a:r>
            <a:r>
              <a:rPr lang="pt-BR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3</a:t>
            </a:r>
            <a:endParaRPr lang="pt-BR" sz="2400" b="1" dirty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pt-BR" sz="2400" b="1" i="1" dirty="0">
                <a:solidFill>
                  <a:schemeClr val="tx1"/>
                </a:solidFill>
                <a:sym typeface="Symbol" pitchFamily="-112" charset="2"/>
              </a:rPr>
              <a:t>x</a:t>
            </a:r>
            <a:r>
              <a:rPr lang="pt-BR" sz="2400" b="1" baseline="40000" dirty="0">
                <a:solidFill>
                  <a:schemeClr val="tx1"/>
                </a:solidFill>
                <a:sym typeface="Symbol" pitchFamily="-112" charset="2"/>
              </a:rPr>
              <a:t>3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 </a:t>
            </a:r>
            <a:r>
              <a:rPr lang="pt-BR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● </a:t>
            </a:r>
            <a:r>
              <a:rPr lang="pt-BR" sz="2400" b="1" i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y</a:t>
            </a:r>
            <a:r>
              <a:rPr lang="pt-BR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7</a:t>
            </a:r>
            <a:endParaRPr lang="pt-BR" sz="2400" b="1" dirty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(</a:t>
            </a:r>
            <a:r>
              <a:rPr lang="pt-BR" sz="2400" b="1" i="1" dirty="0">
                <a:solidFill>
                  <a:schemeClr val="tx1"/>
                </a:solidFill>
                <a:sym typeface="Symbol" pitchFamily="-112" charset="2"/>
              </a:rPr>
              <a:t>x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 </a:t>
            </a:r>
            <a:r>
              <a:rPr lang="pt-BR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● </a:t>
            </a:r>
            <a:r>
              <a:rPr lang="pt-BR" sz="2400" b="1" i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y)</a:t>
            </a:r>
            <a:r>
              <a:rPr lang="pt-BR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7</a:t>
            </a:r>
          </a:p>
        </p:txBody>
      </p:sp>
      <p:sp>
        <p:nvSpPr>
          <p:cNvPr id="237575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</a:t>
            </a:r>
            <a:r>
              <a:rPr lang="en-US" sz="2400" b="1" i="1" dirty="0" err="1">
                <a:solidFill>
                  <a:srgbClr val="00539D"/>
                </a:solidFill>
              </a:rPr>
              <a:t>x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y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x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x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y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y</a:t>
            </a:r>
            <a:r>
              <a:rPr lang="en-US" sz="2400" b="1" i="1" dirty="0">
                <a:solidFill>
                  <a:srgbClr val="00539D"/>
                </a:solidFill>
              </a:rPr>
              <a:t> </a:t>
            </a:r>
            <a:r>
              <a:rPr lang="en-US" sz="2400" b="1" dirty="0">
                <a:solidFill>
                  <a:srgbClr val="00539D"/>
                </a:solidFill>
              </a:rPr>
              <a:t>● </a:t>
            </a:r>
            <a:r>
              <a:rPr lang="en-US" sz="2400" b="1" i="1" dirty="0" err="1">
                <a:solidFill>
                  <a:srgbClr val="00539D"/>
                </a:solidFill>
              </a:rPr>
              <a:t>y</a:t>
            </a:r>
            <a:r>
              <a:rPr lang="en-US" sz="2400" b="1" i="1" dirty="0">
                <a:solidFill>
                  <a:srgbClr val="00539D"/>
                </a:solidFill>
              </a:rPr>
              <a:t> </a:t>
            </a:r>
            <a:r>
              <a:rPr lang="en-US" sz="2400" b="1" dirty="0">
                <a:solidFill>
                  <a:srgbClr val="00539D"/>
                </a:solidFill>
              </a:rPr>
              <a:t>using exponents.</a:t>
            </a:r>
            <a:endParaRPr lang="en-US" sz="2400" b="1" i="1" dirty="0">
              <a:solidFill>
                <a:srgbClr val="00539D"/>
              </a:solidFill>
            </a:endParaRPr>
          </a:p>
        </p:txBody>
      </p:sp>
      <p:pic>
        <p:nvPicPr>
          <p:cNvPr id="237576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237577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237580" name="Picture 12" descr="LH_2-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7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37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7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7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3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3" grpId="0" animBg="1"/>
      <p:bldP spid="237574" grpId="0" autoUpdateAnimBg="0"/>
      <p:bldP spid="237575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40645" name="Oval 5"/>
          <p:cNvSpPr>
            <a:spLocks noChangeArrowheads="1"/>
          </p:cNvSpPr>
          <p:nvPr/>
        </p:nvSpPr>
        <p:spPr bwMode="auto">
          <a:xfrm>
            <a:off x="859713" y="345485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0648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240649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240652" name="Picture 12" descr="LH_2-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240655" name="Picture 15" descr="Eqn_7"/>
          <p:cNvPicPr>
            <a:picLocks noChangeAspect="1" noChangeArrowheads="1"/>
          </p:cNvPicPr>
          <p:nvPr/>
        </p:nvPicPr>
        <p:blipFill>
          <a:blip r:embed="rId9"/>
          <a:srcRect b="78094"/>
          <a:stretch>
            <a:fillRect/>
          </a:stretch>
        </p:blipFill>
        <p:spPr bwMode="auto">
          <a:xfrm>
            <a:off x="939800" y="1266825"/>
            <a:ext cx="2203450" cy="927100"/>
          </a:xfrm>
          <a:prstGeom prst="rect">
            <a:avLst/>
          </a:prstGeom>
          <a:noFill/>
        </p:spPr>
      </p:pic>
      <p:grpSp>
        <p:nvGrpSpPr>
          <p:cNvPr id="14" name="Group 13"/>
          <p:cNvGrpSpPr/>
          <p:nvPr/>
        </p:nvGrpSpPr>
        <p:grpSpPr>
          <a:xfrm>
            <a:off x="914400" y="2428875"/>
            <a:ext cx="2790825" cy="3228975"/>
            <a:chOff x="914400" y="2428875"/>
            <a:chExt cx="2790825" cy="3228975"/>
          </a:xfrm>
        </p:grpSpPr>
        <p:sp>
          <p:nvSpPr>
            <p:cNvPr id="240646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914400" y="2590800"/>
              <a:ext cx="2790825" cy="2818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240657" name="Picture 17" descr="2-9-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447800" y="2428875"/>
              <a:ext cx="630238" cy="3228975"/>
            </a:xfrm>
            <a:prstGeom prst="rect">
              <a:avLst/>
            </a:prstGeom>
            <a:noFill/>
          </p:spPr>
        </p:pic>
      </p:grpSp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40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0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4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43717" name="Oval 5"/>
          <p:cNvSpPr>
            <a:spLocks noChangeArrowheads="1"/>
          </p:cNvSpPr>
          <p:nvPr/>
        </p:nvSpPr>
        <p:spPr bwMode="auto">
          <a:xfrm>
            <a:off x="861082" y="3131808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3719" name="TPQuestion"/>
          <p:cNvSpPr>
            <a:spLocks noChangeArrowheads="1"/>
          </p:cNvSpPr>
          <p:nvPr/>
        </p:nvSpPr>
        <p:spPr bwMode="auto">
          <a:xfrm>
            <a:off x="533400" y="1371600"/>
            <a:ext cx="8305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539D"/>
                </a:solidFill>
              </a:rPr>
              <a:t>Evaluate 2</a:t>
            </a:r>
            <a:r>
              <a:rPr lang="en-US" sz="2800" b="1" baseline="40000" dirty="0">
                <a:solidFill>
                  <a:srgbClr val="00539D"/>
                </a:solidFill>
              </a:rPr>
              <a:t>–5</a:t>
            </a:r>
            <a:r>
              <a:rPr lang="en-US" sz="2800" b="1" dirty="0">
                <a:solidFill>
                  <a:srgbClr val="00539D"/>
                </a:solidFill>
              </a:rPr>
              <a:t>.</a:t>
            </a:r>
            <a:endParaRPr lang="en-US" sz="2800" i="1" dirty="0">
              <a:solidFill>
                <a:srgbClr val="000000"/>
              </a:solidFill>
            </a:endParaRPr>
          </a:p>
        </p:txBody>
      </p:sp>
      <p:pic>
        <p:nvPicPr>
          <p:cNvPr id="243720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243722" name="Picture 10" descr="Example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243724" name="Picture 12" descr="LH_2-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914400" y="2108200"/>
            <a:ext cx="2790825" cy="3606800"/>
            <a:chOff x="576" y="1328"/>
            <a:chExt cx="1758" cy="2272"/>
          </a:xfrm>
        </p:grpSpPr>
        <p:sp>
          <p:nvSpPr>
            <p:cNvPr id="243718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392"/>
              <a:ext cx="1758" cy="2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</a:t>
              </a: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 smtClean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243725" name="Picture 13" descr="M3_98"/>
            <p:cNvPicPr>
              <a:picLocks noChangeAspect="1" noChangeArrowheads="1"/>
            </p:cNvPicPr>
            <p:nvPr/>
          </p:nvPicPr>
          <p:blipFill>
            <a:blip r:embed="rId9"/>
            <a:srcRect t="12987" r="68881" b="65451"/>
            <a:stretch>
              <a:fillRect/>
            </a:stretch>
          </p:blipFill>
          <p:spPr bwMode="auto">
            <a:xfrm>
              <a:off x="948" y="1328"/>
              <a:ext cx="351" cy="508"/>
            </a:xfrm>
            <a:prstGeom prst="rect">
              <a:avLst/>
            </a:prstGeom>
            <a:noFill/>
          </p:spPr>
        </p:pic>
        <p:pic>
          <p:nvPicPr>
            <p:cNvPr id="243726" name="Picture 14" descr="M3_98"/>
            <p:cNvPicPr>
              <a:picLocks noChangeAspect="1" noChangeArrowheads="1"/>
            </p:cNvPicPr>
            <p:nvPr/>
          </p:nvPicPr>
          <p:blipFill>
            <a:blip r:embed="rId9"/>
            <a:srcRect t="34380" r="68881" b="43549"/>
            <a:stretch>
              <a:fillRect/>
            </a:stretch>
          </p:blipFill>
          <p:spPr bwMode="auto">
            <a:xfrm>
              <a:off x="948" y="1898"/>
              <a:ext cx="351" cy="520"/>
            </a:xfrm>
            <a:prstGeom prst="rect">
              <a:avLst/>
            </a:prstGeom>
            <a:noFill/>
          </p:spPr>
        </p:pic>
        <p:pic>
          <p:nvPicPr>
            <p:cNvPr id="243727" name="Picture 15" descr="M3_98"/>
            <p:cNvPicPr>
              <a:picLocks noChangeAspect="1" noChangeArrowheads="1"/>
            </p:cNvPicPr>
            <p:nvPr/>
          </p:nvPicPr>
          <p:blipFill>
            <a:blip r:embed="rId9"/>
            <a:srcRect t="57555" r="68881" b="21138"/>
            <a:stretch>
              <a:fillRect/>
            </a:stretch>
          </p:blipFill>
          <p:spPr bwMode="auto">
            <a:xfrm>
              <a:off x="948" y="2520"/>
              <a:ext cx="351" cy="502"/>
            </a:xfrm>
            <a:prstGeom prst="rect">
              <a:avLst/>
            </a:prstGeom>
            <a:noFill/>
          </p:spPr>
        </p:pic>
        <p:pic>
          <p:nvPicPr>
            <p:cNvPr id="243728" name="Picture 16" descr="M3_98"/>
            <p:cNvPicPr>
              <a:picLocks noChangeAspect="1" noChangeArrowheads="1"/>
            </p:cNvPicPr>
            <p:nvPr/>
          </p:nvPicPr>
          <p:blipFill>
            <a:blip r:embed="rId9"/>
            <a:srcRect t="78862" r="68881"/>
            <a:stretch>
              <a:fillRect/>
            </a:stretch>
          </p:blipFill>
          <p:spPr bwMode="auto">
            <a:xfrm>
              <a:off x="948" y="3102"/>
              <a:ext cx="351" cy="498"/>
            </a:xfrm>
            <a:prstGeom prst="rect">
              <a:avLst/>
            </a:prstGeom>
            <a:noFill/>
          </p:spPr>
        </p:pic>
      </p:grp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4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3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43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7" grpId="0" animBg="1"/>
      <p:bldP spid="24371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46789" name="Oval 5"/>
          <p:cNvSpPr>
            <a:spLocks noChangeArrowheads="1"/>
          </p:cNvSpPr>
          <p:nvPr/>
        </p:nvSpPr>
        <p:spPr bwMode="auto">
          <a:xfrm>
            <a:off x="914400" y="4201054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79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2098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576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1,846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2,304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3,112</a:t>
            </a:r>
          </a:p>
        </p:txBody>
      </p:sp>
      <p:sp>
        <p:nvSpPr>
          <p:cNvPr id="246791" name="TPQuestion"/>
          <p:cNvSpPr>
            <a:spLocks noChangeArrowheads="1"/>
          </p:cNvSpPr>
          <p:nvPr/>
        </p:nvSpPr>
        <p:spPr bwMode="auto">
          <a:xfrm>
            <a:off x="533400" y="1447800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ALGEBRA</a:t>
            </a:r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en-US" sz="2400" b="1" dirty="0">
                <a:solidFill>
                  <a:srgbClr val="00539D"/>
                </a:solidFill>
              </a:rPr>
              <a:t>Evaluate </a:t>
            </a:r>
            <a:r>
              <a:rPr lang="en-US" sz="2400" b="1" i="1" dirty="0">
                <a:solidFill>
                  <a:srgbClr val="00539D"/>
                </a:solidFill>
              </a:rPr>
              <a:t>x</a:t>
            </a:r>
            <a:r>
              <a:rPr lang="en-US" sz="2400" b="1" baseline="40000" dirty="0">
                <a:solidFill>
                  <a:srgbClr val="00539D"/>
                </a:solidFill>
              </a:rPr>
              <a:t>2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>
                <a:solidFill>
                  <a:srgbClr val="00539D"/>
                </a:solidFill>
              </a:rPr>
              <a:t>y</a:t>
            </a:r>
            <a:r>
              <a:rPr lang="en-US" sz="2400" b="1" baseline="40000" dirty="0">
                <a:solidFill>
                  <a:srgbClr val="00539D"/>
                </a:solidFill>
              </a:rPr>
              <a:t>4</a:t>
            </a:r>
            <a:r>
              <a:rPr lang="en-US" sz="2400" b="1" dirty="0">
                <a:solidFill>
                  <a:srgbClr val="00539D"/>
                </a:solidFill>
              </a:rPr>
              <a:t> if </a:t>
            </a:r>
            <a:r>
              <a:rPr lang="en-US" sz="2400" b="1" i="1" dirty="0" err="1">
                <a:solidFill>
                  <a:srgbClr val="00539D"/>
                </a:solidFill>
              </a:rPr>
              <a:t>x</a:t>
            </a:r>
            <a:r>
              <a:rPr lang="en-US" sz="2400" b="1" dirty="0">
                <a:solidFill>
                  <a:srgbClr val="00539D"/>
                </a:solidFill>
              </a:rPr>
              <a:t> = 3 and </a:t>
            </a:r>
            <a:r>
              <a:rPr lang="en-US" sz="2400" b="1" i="1" dirty="0" err="1">
                <a:solidFill>
                  <a:srgbClr val="00539D"/>
                </a:solidFill>
              </a:rPr>
              <a:t>y</a:t>
            </a:r>
            <a:r>
              <a:rPr lang="en-US" sz="2400" b="1" dirty="0">
                <a:solidFill>
                  <a:srgbClr val="00539D"/>
                </a:solidFill>
              </a:rPr>
              <a:t> = 4.</a:t>
            </a:r>
            <a:endParaRPr lang="en-US" sz="2400" i="1" dirty="0">
              <a:solidFill>
                <a:srgbClr val="00539D"/>
              </a:solidFill>
            </a:endParaRPr>
          </a:p>
        </p:txBody>
      </p:sp>
      <p:pic>
        <p:nvPicPr>
          <p:cNvPr id="246792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246794" name="Picture 10" descr="Example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246796" name="Picture 12" descr="LH_2-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4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46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9" grpId="0" animBg="1"/>
      <p:bldP spid="246790" grpId="0" autoUpdateAnimBg="0"/>
      <p:bldP spid="246791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rgbClr val="FFFFF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" y="304800"/>
            <a:ext cx="9144000" cy="6400800"/>
            <a:chOff x="76200" y="304800"/>
            <a:chExt cx="9144000" cy="6400800"/>
          </a:xfrm>
        </p:grpSpPr>
        <p:sp>
          <p:nvSpPr>
            <p:cNvPr id="9" name="Cloud Callout 8"/>
            <p:cNvSpPr/>
            <p:nvPr/>
          </p:nvSpPr>
          <p:spPr>
            <a:xfrm>
              <a:off x="914400" y="304800"/>
              <a:ext cx="7467600" cy="3581400"/>
            </a:xfrm>
            <a:prstGeom prst="cloudCallout">
              <a:avLst>
                <a:gd name="adj1" fmla="val 6897"/>
                <a:gd name="adj2" fmla="val 77835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200" y="905470"/>
              <a:ext cx="9144000" cy="120032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  <a:reflection stA="50000" endPos="75000" dist="12700" dir="5400000" sy="-100000" algn="bl" rotWithShape="0"/>
              <a:softEdge rad="635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dirty="0" smtClean="0">
                  <a:latin typeface="Bodoni SvtyTwo ITC TT-Book"/>
                  <a:cs typeface="Bodoni SvtyTwo ITC TT-Book"/>
                </a:rPr>
                <a:t>Later Dudes!</a:t>
              </a:r>
              <a:endParaRPr lang="en-US" sz="7200" dirty="0">
                <a:latin typeface="Bodoni SvtyTwo ITC TT-Book"/>
                <a:cs typeface="Bodoni SvtyTwo ITC TT-Book"/>
              </a:endParaRPr>
            </a:p>
          </p:txBody>
        </p:sp>
        <p:grpSp>
          <p:nvGrpSpPr>
            <p:cNvPr id="3" name="Group 9"/>
            <p:cNvGrpSpPr/>
            <p:nvPr/>
          </p:nvGrpSpPr>
          <p:grpSpPr>
            <a:xfrm>
              <a:off x="3886200" y="5050673"/>
              <a:ext cx="2718684" cy="1654927"/>
              <a:chOff x="6425316" y="3907673"/>
              <a:chExt cx="2718684" cy="1654927"/>
            </a:xfrm>
          </p:grpSpPr>
          <p:pic>
            <p:nvPicPr>
              <p:cNvPr id="11" name="Picture 10" descr="IMG_2960.jpg"/>
              <p:cNvPicPr>
                <a:picLocks noChangeAspect="1"/>
              </p:cNvPicPr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flipH="1">
                <a:off x="6425316" y="3909199"/>
                <a:ext cx="1321190" cy="1653401"/>
              </a:xfrm>
              <a:prstGeom prst="rect">
                <a:avLst/>
              </a:prstGeom>
            </p:spPr>
          </p:pic>
          <p:pic>
            <p:nvPicPr>
              <p:cNvPr id="12" name="Picture 11" descr="IMG_2925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46506" y="3907673"/>
                <a:ext cx="1397494" cy="1654927"/>
              </a:xfrm>
              <a:prstGeom prst="rect">
                <a:avLst/>
              </a:prstGeom>
            </p:spPr>
          </p:pic>
        </p:grpSp>
      </p:grpSp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775700" y="6477000"/>
            <a:ext cx="368300" cy="3810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394700" y="6477000"/>
            <a:ext cx="368300" cy="3810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20" name="Picture 12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7813" name="Picture 5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</p:spPr>
      </p:pic>
      <p:pic>
        <p:nvPicPr>
          <p:cNvPr id="247819" name="Picture 11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</p:spPr>
      </p:pic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Home 12">
            <a:hlinkClick r:id="" action="ppaction://hlinkshowjump?jump=first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2"/>
  <p:tag name="SLIDEGUID" val="DBC0CF90365D4CB38D1C55A04647CED0"/>
  <p:tag name="ANSWERSALIAS" val="A¤B¤C¤D"/>
  <p:tag name="RESPONSESGATHERED" val="False"/>
  <p:tag name="QUESTIONTEXT" val="5Min 5-6"/>
  <p:tag name="QUESTIONALIAS" val="5Min 5-6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5Min 6-5"/>
  <p:tag name="QUESTIONALIAS" val="5Min 6-5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D39FAD4481F1438EBEB03D9DE9064C65"/>
  <p:tag name="ANSWERSALIAS" val="A¤B¤C¤D"/>
  <p:tag name="RESPONSESGATHERED" val="False"/>
  <p:tag name="QUESTIONTEXT" val="5Min 7-3"/>
  <p:tag name="QUESTIONALIAS" val="5Min 7-3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4"/>
  <p:tag name="SLIDEGUID" val="AAD9DAB68AB34F88B5E673C70DB4D672"/>
  <p:tag name="ANSWERSALIAS" val="A¤B¤C¤D"/>
  <p:tag name="RESPONSESGATHERED" val="False"/>
  <p:tag name="QUESTIONTEXT" val="5Min 7-4"/>
  <p:tag name="QUESTIONALIAS" val="5Min 7-4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4"/>
  <p:tag name="SLIDEGUID" val="69A9C5D27ED94CFA8AC03648CD2B479E"/>
  <p:tag name="ANSWERSALIAS" val="A¤B¤C¤D"/>
  <p:tag name="RESPONSESGATHERED" val="False"/>
  <p:tag name="QUESTIONTEXT" val="5Min 7-5"/>
  <p:tag name="QUESTIONALIAS" val="5Min 7-5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3"/>
  <p:tag name="ANSWERSALIAS" val="A¤B¤C¤D"/>
  <p:tag name="RESPONSESGATHERED" val="False"/>
  <p:tag name="SLIDEGUID" val="94665B58C03311DBB7AC000D93448B5C"/>
  <p:tag name="QUESTIONTEXT" val="Solve c + 2.16 = 5. Then check your solution."/>
  <p:tag name="QUESTIONALIAS" val="Solve c + 2.16 = 5. Then check your solution."/>
  <p:tag name="ANIMREMOVED" val="False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7"/>
  <p:tag name="ANSWERSALIAS" val="A¤B¤C¤D"/>
  <p:tag name="RESPONSESGATHERED" val="False"/>
  <p:tag name="SLIDEGUID" val="93917FFAC03311DBB7AC000D93448B5C"/>
  <p:tag name="QUESTIONTEXT" val="Write 2 ● 2 ● 2 ● 2 ● 5 ● 5 ● 5 using exponents."/>
  <p:tag name="QUESTIONALIAS" val="Write 2 ● 2 ● 2 ● 2 ● 5 ● 5 ● 5 using exponents."/>
  <p:tag name="ANIMREMOVED" val="False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ANSWERSALIAS" val="A¤B¤C¤D"/>
  <p:tag name="RESPONSESGATHERED" val="False"/>
  <p:tag name="SLIDEGUID" val="93957538C03311DBB7AC000D93448B5C"/>
  <p:tag name="QUESTIONTEXT" val="Write x ● y ● x ● x ● y ● y ● y using exponents."/>
  <p:tag name="QUESTIONALIAS" val="Write x ● y ● x ● x ● y ● y ● y using exponents."/>
  <p:tag name="ANIMREMOVED" val="False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ANSWERSALIAS" val="A¤B¤C¤D"/>
  <p:tag name="RESPONSESGATHERED" val="False"/>
  <p:tag name="SLIDEGUID" val="939A423CC03311DBB7AC000D93448B5C"/>
  <p:tag name="QUESTIONTEXT" val="Lesson 9 CYP3"/>
  <p:tag name="QUESTIONALIAS" val="Lesson 9 CYP3"/>
  <p:tag name="ANIMREMOVED" val="False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0"/>
  <p:tag name="ANSWERSALIAS" val="A¤B¤C¤D"/>
  <p:tag name="RESPONSESGATHERED" val="False"/>
  <p:tag name="SLIDEGUID" val="939E0450C03311DBB7AC000D93448B5C"/>
  <p:tag name="QUESTIONTEXT" val="Evaluate 2–5."/>
  <p:tag name="QUESTIONALIAS" val="Evaluate 2–5."/>
  <p:tag name="ANIMREMOVED" val="False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1"/>
  <p:tag name="ANSWERSALIAS" val="A¤B¤C¤D"/>
  <p:tag name="RESPONSESGATHERED" val="False"/>
  <p:tag name="SLIDEGUID" val="93A323C0C03311DBB7AC000D93448B5C"/>
  <p:tag name="QUESTIONTEXT" val="ALGEBRA  Evaluate x2 ● y4 if x = 3 and y = 4."/>
  <p:tag name="QUESTIONALIAS" val="ALGEBRA  Evaluate x2 ● y4 if x = 3 and y = 4."/>
  <p:tag name="ANIMREMOVED" val="False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1083</Words>
  <Application>Microsoft Macintosh PowerPoint</Application>
  <PresentationFormat>On-screen Show (4:3)</PresentationFormat>
  <Paragraphs>360</Paragraphs>
  <Slides>36</Slides>
  <Notes>18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A Watch and Discover!</vt:lpstr>
      <vt:lpstr>One of the following correctly represents the fractions in exponent form:</vt:lpstr>
      <vt:lpstr>Slide 14</vt:lpstr>
      <vt:lpstr>Okay, which of the following correctly represents the fractions in exponent form?</vt:lpstr>
      <vt:lpstr>Slide 16</vt:lpstr>
      <vt:lpstr>Slide 17</vt:lpstr>
      <vt:lpstr>Slide 18</vt:lpstr>
      <vt:lpstr>Does it matter if we use letters?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So here’s a really crazy one to think about: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9 Menu</dc:title>
  <dc:creator>Michael Mitchell</dc:creator>
  <cp:lastModifiedBy>Computer</cp:lastModifiedBy>
  <cp:revision>171</cp:revision>
  <dcterms:created xsi:type="dcterms:W3CDTF">2009-09-15T13:30:19Z</dcterms:created>
  <dcterms:modified xsi:type="dcterms:W3CDTF">2009-09-15T18:30:06Z</dcterms:modified>
</cp:coreProperties>
</file>