
<file path=[Content_Types].xml><?xml version="1.0" encoding="utf-8"?>
<Types xmlns="http://schemas.openxmlformats.org/package/2006/content-types"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4.xml" ContentType="application/vnd.openxmlformats-officedocument.presentationml.tags+xml"/>
  <Override PartName="/ppt/tags/tag23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tags/tag27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ags/tag2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tags/tag24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.xml" ContentType="application/vnd.openxmlformats-officedocument.presentationml.tags+xml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9" r:id="rId3"/>
    <p:sldId id="280" r:id="rId4"/>
    <p:sldId id="281" r:id="rId5"/>
    <p:sldId id="282" r:id="rId6"/>
    <p:sldId id="283" r:id="rId7"/>
    <p:sldId id="257" r:id="rId8"/>
    <p:sldId id="258" r:id="rId9"/>
    <p:sldId id="272" r:id="rId10"/>
    <p:sldId id="273" r:id="rId11"/>
    <p:sldId id="274" r:id="rId12"/>
    <p:sldId id="275" r:id="rId13"/>
    <p:sldId id="277" r:id="rId14"/>
    <p:sldId id="276" r:id="rId15"/>
    <p:sldId id="259" r:id="rId16"/>
    <p:sldId id="262" r:id="rId17"/>
    <p:sldId id="278" r:id="rId18"/>
    <p:sldId id="261" r:id="rId19"/>
    <p:sldId id="26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6" d="100"/>
          <a:sy n="126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191D-813C-5442-A440-12E326207AAD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DBA6-AE0A-CC41-AEA6-591E4E34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E9D5-D1E0-C149-B4E0-CB20E068F3E7}" type="slidenum">
              <a:rPr lang="en-US"/>
              <a:pPr/>
              <a:t>1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0C9E8-79E4-1840-B633-977DFD18D03F}" type="slidenum">
              <a:rPr lang="en-US"/>
              <a:pPr/>
              <a:t>16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AEE27-E9C9-9A44-B9DC-EE67D3C50DD2}" type="slidenum">
              <a:rPr lang="en-US"/>
              <a:pPr/>
              <a:t>18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F485-2CAA-2845-8895-B23389D22FCA}" type="slidenum">
              <a:rPr lang="en-US"/>
              <a:pPr/>
              <a:t>19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E2E65-195E-124C-A9D4-8D7A62E31003}" type="slidenum">
              <a:rPr lang="en-US"/>
              <a:pPr/>
              <a:t>20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23F50-28C3-3548-B818-B3D24B152364}" type="slidenum">
              <a:rPr lang="en-US"/>
              <a:pPr/>
              <a:t>2</a:t>
            </a:fld>
            <a:endParaRPr lang="en-US"/>
          </a:p>
        </p:txBody>
      </p:sp>
      <p:sp>
        <p:nvSpPr>
          <p:cNvPr id="83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A33F5-2E02-CA4A-8D13-7368D5DD833F}" type="slidenum">
              <a:rPr lang="en-US"/>
              <a:pPr/>
              <a:t>3</a:t>
            </a:fld>
            <a:endParaRPr lang="en-US"/>
          </a:p>
        </p:txBody>
      </p:sp>
      <p:sp>
        <p:nvSpPr>
          <p:cNvPr id="83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4A9DF-8EE8-BE40-A7A3-E1CA53827484}" type="slidenum">
              <a:rPr lang="en-US"/>
              <a:pPr/>
              <a:t>4</a:t>
            </a:fld>
            <a:endParaRPr lang="en-US"/>
          </a:p>
        </p:txBody>
      </p:sp>
      <p:sp>
        <p:nvSpPr>
          <p:cNvPr id="83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1FB7-7D1B-A744-8998-190DB344F373}" type="slidenum">
              <a:rPr lang="en-US"/>
              <a:pPr/>
              <a:t>5</a:t>
            </a:fld>
            <a:endParaRPr lang="en-US"/>
          </a:p>
        </p:txBody>
      </p:sp>
      <p:sp>
        <p:nvSpPr>
          <p:cNvPr id="83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A2965-D892-744D-BFB2-38C9019245F9}" type="slidenum">
              <a:rPr lang="en-US"/>
              <a:pPr/>
              <a:t>6</a:t>
            </a:fld>
            <a:endParaRPr lang="en-US"/>
          </a:p>
        </p:txBody>
      </p:sp>
      <p:sp>
        <p:nvSpPr>
          <p:cNvPr id="83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20EE7-B6C7-C249-85E5-F4926909664A}" type="slidenum">
              <a:rPr lang="en-US"/>
              <a:pPr/>
              <a:t>7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AE999-E46A-E645-9622-AB5A6F5C170E}" type="slidenum">
              <a:rPr lang="en-US"/>
              <a:pPr/>
              <a:t>8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BBE8F-F75B-224A-9203-B3B86A5CB919}" type="slidenum">
              <a:rPr lang="en-US"/>
              <a:pPr/>
              <a:t>15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B8C2-48AA-1F4F-875C-75946CCCE195}" type="datetimeFigureOut">
              <a:rPr lang="en-US" smtClean="0"/>
              <a:pPr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D16F-0903-9D41-AF11-EC7C30FBE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24.jpe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4.png"/><Relationship Id="rId5" Type="http://schemas.openxmlformats.org/officeDocument/2006/relationships/image" Target="../media/image41.jpeg"/><Relationship Id="rId6" Type="http://schemas.openxmlformats.org/officeDocument/2006/relationships/image" Target="../media/image24.jpeg"/><Relationship Id="rId7" Type="http://schemas.openxmlformats.org/officeDocument/2006/relationships/image" Target="../media/image11.jpe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6" Type="http://schemas.openxmlformats.org/officeDocument/2006/relationships/image" Target="../media/image55.pdf"/><Relationship Id="rId7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57.jpeg"/><Relationship Id="rId7" Type="http://schemas.openxmlformats.org/officeDocument/2006/relationships/image" Target="../media/image40.jpeg"/><Relationship Id="rId8" Type="http://schemas.openxmlformats.org/officeDocument/2006/relationships/image" Target="../media/image24.jpe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59.png"/><Relationship Id="rId7" Type="http://schemas.openxmlformats.org/officeDocument/2006/relationships/image" Target="../media/image57.jpeg"/><Relationship Id="rId8" Type="http://schemas.openxmlformats.org/officeDocument/2006/relationships/image" Target="../media/image24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19.xml"/><Relationship Id="rId12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slide" Target="slide15.xml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19.xml"/><Relationship Id="rId12" Type="http://schemas.openxmlformats.org/officeDocument/2006/relationships/image" Target="../media/image7.jpeg"/><Relationship Id="rId13" Type="http://schemas.openxmlformats.org/officeDocument/2006/relationships/image" Target="../media/image9.png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6.jpeg"/><Relationship Id="rId10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slide" Target="slide19.xml"/><Relationship Id="rId13" Type="http://schemas.openxmlformats.org/officeDocument/2006/relationships/image" Target="../media/image7.jpeg"/><Relationship Id="rId14" Type="http://schemas.openxmlformats.org/officeDocument/2006/relationships/image" Target="../media/image13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slide" Target="slide19.xml"/><Relationship Id="rId14" Type="http://schemas.openxmlformats.org/officeDocument/2006/relationships/image" Target="../media/image7.jpeg"/><Relationship Id="rId15" Type="http://schemas.openxmlformats.org/officeDocument/2006/relationships/image" Target="../media/image16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0" Type="http://schemas.openxmlformats.org/officeDocument/2006/relationships/image" Target="../media/image6.jpe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slide" Target="slide19.xml"/><Relationship Id="rId17" Type="http://schemas.openxmlformats.org/officeDocument/2006/relationships/image" Target="../media/image7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8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jpeg"/><Relationship Id="rId5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AM7 Spl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144000" cy="6854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4648200"/>
            <a:ext cx="4267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Chapter 3, Lesson 3-2</a:t>
            </a:r>
          </a:p>
          <a:p>
            <a:pPr algn="ctr"/>
            <a:r>
              <a:rPr lang="en-US" sz="2800" dirty="0" smtClean="0"/>
              <a:t>Estimating</a:t>
            </a:r>
          </a:p>
          <a:p>
            <a:pPr algn="ctr"/>
            <a:r>
              <a:rPr lang="en-US" sz="2800" dirty="0" smtClean="0"/>
              <a:t>Square Roots</a:t>
            </a:r>
          </a:p>
        </p:txBody>
      </p:sp>
    </p:spTree>
    <p:custDataLst>
      <p:tags r:id="rId1"/>
    </p:custData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396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Engravers MT"/>
                <a:cs typeface="Engravers MT"/>
              </a:rPr>
              <a:t>Presents</a:t>
            </a:r>
            <a:endParaRPr lang="en-US" sz="8800" dirty="0">
              <a:solidFill>
                <a:srgbClr val="FFFF00"/>
              </a:solidFill>
              <a:latin typeface="Engravers MT"/>
              <a:cs typeface="Engravers MT"/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effectLst>
            <a:outerShdw dist="266700" dir="2700000" algn="tl" rotWithShape="0">
              <a:srgbClr val="000000">
                <a:alpha val="43000"/>
              </a:srgbClr>
            </a:outerShdw>
            <a:softEdge rad="317500"/>
          </a:effectLst>
          <a:scene3d>
            <a:camera prst="obliqueTopLeft"/>
            <a:lightRig rig="threePt" dir="t"/>
          </a:scene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Bauhaus 93"/>
                <a:cs typeface="Bauhaus 93"/>
              </a:rPr>
              <a:t>A Watch</a:t>
            </a:r>
            <a:b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Bauhaus 93"/>
                <a:cs typeface="Bauhaus 93"/>
              </a:rPr>
            </a:b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Bauhaus 93"/>
                <a:cs typeface="Bauhaus 93"/>
              </a:rPr>
              <a:t>and</a:t>
            </a:r>
            <a:b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Bauhaus 93"/>
                <a:cs typeface="Bauhaus 93"/>
              </a:rPr>
            </a:br>
            <a:r>
              <a:rPr lang="en-US" sz="115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Bauhaus 93"/>
                <a:cs typeface="Bauhaus 93"/>
              </a:rPr>
              <a:t>Discover!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chemeClr val="accent6"/>
              </a:solidFill>
              <a:latin typeface="Bauhaus 93"/>
              <a:cs typeface="Bauhaus 93"/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26682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Watch Carefully</a:t>
            </a:r>
            <a:endParaRPr lang="en-US" sz="8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81686" y="736937"/>
            <a:ext cx="7447915" cy="1015663"/>
            <a:chOff x="0" y="533400"/>
            <a:chExt cx="9878286" cy="1015663"/>
          </a:xfrm>
        </p:grpSpPr>
        <p:grpSp>
          <p:nvGrpSpPr>
            <p:cNvPr id="2" name="Group 9"/>
            <p:cNvGrpSpPr/>
            <p:nvPr/>
          </p:nvGrpSpPr>
          <p:grpSpPr>
            <a:xfrm>
              <a:off x="1155390" y="533400"/>
              <a:ext cx="8722896" cy="1015663"/>
              <a:chOff x="1643942" y="1411069"/>
              <a:chExt cx="6501027" cy="101566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43942" y="1411069"/>
                <a:ext cx="85185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smtClean="0">
                    <a:latin typeface="ＭＳ ゴシック"/>
                    <a:ea typeface="ＭＳ ゴシック"/>
                    <a:cs typeface="ＭＳ ゴシック"/>
                  </a:rPr>
                  <a:t>√</a:t>
                </a:r>
                <a:endParaRPr lang="en-US" sz="6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71253" y="1524000"/>
                <a:ext cx="60737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Baskerville Old Face"/>
                    <a:cs typeface="Baskerville Old Face"/>
                  </a:rPr>
                  <a:t>9  is 3</a:t>
                </a:r>
                <a:endParaRPr lang="en-US" sz="4000" dirty="0">
                  <a:latin typeface="Baskerville Old Face"/>
                  <a:cs typeface="Baskerville Old Face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0" y="646331"/>
              <a:ext cx="13750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Baskerville Old Face"/>
                  <a:cs typeface="Baskerville Old Face"/>
                </a:rPr>
                <a:t>The  </a:t>
              </a:r>
              <a:endParaRPr lang="en-US" sz="4400" dirty="0"/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4267200" y="194845"/>
            <a:ext cx="2895600" cy="1084183"/>
          </a:xfrm>
          <a:prstGeom prst="wedgeEllipseCallout">
            <a:avLst>
              <a:gd name="adj1" fmla="val -79765"/>
              <a:gd name="adj2" fmla="val 466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3</a:t>
            </a:r>
            <a:r>
              <a:rPr lang="en-US" sz="44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44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9</a:t>
            </a:r>
            <a:r>
              <a:rPr lang="en-US" sz="24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5800" y="2946737"/>
            <a:ext cx="7447918" cy="1015663"/>
            <a:chOff x="781685" y="1956137"/>
            <a:chExt cx="7447918" cy="1015663"/>
          </a:xfrm>
        </p:grpSpPr>
        <p:grpSp>
          <p:nvGrpSpPr>
            <p:cNvPr id="33" name="Group 32"/>
            <p:cNvGrpSpPr/>
            <p:nvPr/>
          </p:nvGrpSpPr>
          <p:grpSpPr>
            <a:xfrm>
              <a:off x="781685" y="1956137"/>
              <a:ext cx="7447918" cy="1015663"/>
              <a:chOff x="0" y="533400"/>
              <a:chExt cx="9878290" cy="1015663"/>
            </a:xfrm>
          </p:grpSpPr>
          <p:grpSp>
            <p:nvGrpSpPr>
              <p:cNvPr id="34" name="Group 9"/>
              <p:cNvGrpSpPr/>
              <p:nvPr/>
            </p:nvGrpSpPr>
            <p:grpSpPr>
              <a:xfrm>
                <a:off x="1155391" y="533400"/>
                <a:ext cx="8722899" cy="1015663"/>
                <a:chOff x="1643942" y="1411069"/>
                <a:chExt cx="6501027" cy="101566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643942" y="1411069"/>
                  <a:ext cx="851859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0" dirty="0" smtClean="0">
                      <a:latin typeface="ＭＳ ゴシック"/>
                      <a:ea typeface="ＭＳ ゴシック"/>
                      <a:cs typeface="ＭＳ ゴシック"/>
                    </a:rPr>
                    <a:t>√</a:t>
                  </a:r>
                  <a:endParaRPr lang="en-US" sz="60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071253" y="1524000"/>
                  <a:ext cx="607371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742950" indent="-742950">
                    <a:spcAft>
                      <a:spcPts val="2400"/>
                    </a:spcAft>
                    <a:buAutoNum type="arabicPlain" startAt="18"/>
                  </a:pPr>
                  <a:r>
                    <a:rPr lang="en-US" sz="4000" dirty="0" smtClean="0">
                      <a:latin typeface="Baskerville Old Face"/>
                      <a:cs typeface="Baskerville Old Face"/>
                    </a:rPr>
                    <a:t>is  4 &lt;         &lt; 5</a:t>
                  </a:r>
                  <a:r>
                    <a:rPr lang="en-US" sz="4000" baseline="30000" dirty="0" smtClean="0">
                      <a:latin typeface="Baskerville Old Face"/>
                      <a:cs typeface="Baskerville Old Face"/>
                    </a:rPr>
                    <a:t>	 </a:t>
                  </a:r>
                  <a:endParaRPr lang="en-US" sz="4000" dirty="0">
                    <a:latin typeface="Baskerville Old Face"/>
                    <a:cs typeface="Baskerville Old Face"/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0" y="646331"/>
                <a:ext cx="13750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Baskerville Old Face"/>
                    <a:cs typeface="Baskerville Old Face"/>
                  </a:rPr>
                  <a:t>The  </a:t>
                </a:r>
                <a:endParaRPr lang="en-US" sz="4400" dirty="0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267200" y="2164644"/>
              <a:ext cx="781050" cy="57855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781682" y="5427583"/>
            <a:ext cx="7447919" cy="1015663"/>
            <a:chOff x="781682" y="3022937"/>
            <a:chExt cx="7447919" cy="1015663"/>
          </a:xfrm>
        </p:grpSpPr>
        <p:grpSp>
          <p:nvGrpSpPr>
            <p:cNvPr id="41" name="Group 40"/>
            <p:cNvGrpSpPr/>
            <p:nvPr/>
          </p:nvGrpSpPr>
          <p:grpSpPr>
            <a:xfrm>
              <a:off x="781682" y="3022937"/>
              <a:ext cx="7447919" cy="1015663"/>
              <a:chOff x="0" y="609600"/>
              <a:chExt cx="9878291" cy="1015663"/>
            </a:xfrm>
          </p:grpSpPr>
          <p:grpSp>
            <p:nvGrpSpPr>
              <p:cNvPr id="42" name="Group 9"/>
              <p:cNvGrpSpPr/>
              <p:nvPr/>
            </p:nvGrpSpPr>
            <p:grpSpPr>
              <a:xfrm>
                <a:off x="1155391" y="609600"/>
                <a:ext cx="8722900" cy="1015663"/>
                <a:chOff x="1643942" y="1487269"/>
                <a:chExt cx="6501028" cy="101566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643942" y="1487269"/>
                  <a:ext cx="851859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0" dirty="0" smtClean="0">
                      <a:latin typeface="ＭＳ ゴシック"/>
                      <a:ea typeface="ＭＳ ゴシック"/>
                      <a:cs typeface="ＭＳ ゴシック"/>
                    </a:rPr>
                    <a:t>√</a:t>
                  </a:r>
                  <a:endParaRPr lang="en-US" sz="60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807669" y="1600200"/>
                  <a:ext cx="633730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742950" indent="-742950">
                    <a:spcAft>
                      <a:spcPts val="2400"/>
                    </a:spcAft>
                  </a:pPr>
                  <a:r>
                    <a:rPr lang="en-US" sz="4000" dirty="0" smtClean="0">
                      <a:latin typeface="Baskerville Old Face"/>
                      <a:cs typeface="Baskerville Old Face"/>
                    </a:rPr>
                    <a:t>  39 is  6 &lt;         &lt; 7</a:t>
                  </a:r>
                  <a:r>
                    <a:rPr lang="en-US" sz="4000" baseline="30000" dirty="0" smtClean="0">
                      <a:latin typeface="Baskerville Old Face"/>
                      <a:cs typeface="Baskerville Old Face"/>
                    </a:rPr>
                    <a:t>	 </a:t>
                  </a:r>
                  <a:endParaRPr lang="en-US" sz="4000" dirty="0">
                    <a:latin typeface="Baskerville Old Face"/>
                    <a:cs typeface="Baskerville Old Face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0" y="646331"/>
                <a:ext cx="13750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Baskerville Old Face"/>
                    <a:cs typeface="Baskerville Old Face"/>
                  </a:rPr>
                  <a:t>The  </a:t>
                </a:r>
                <a:endParaRPr lang="en-US" sz="4400" dirty="0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114799" y="3200400"/>
              <a:ext cx="810943" cy="559272"/>
            </a:xfrm>
            <a:prstGeom prst="rect">
              <a:avLst/>
            </a:prstGeom>
          </p:spPr>
        </p:pic>
      </p:grpSp>
      <p:sp>
        <p:nvSpPr>
          <p:cNvPr id="49" name="Oval Callout 48"/>
          <p:cNvSpPr/>
          <p:nvPr/>
        </p:nvSpPr>
        <p:spPr>
          <a:xfrm>
            <a:off x="5923915" y="1828800"/>
            <a:ext cx="2895600" cy="1084183"/>
          </a:xfrm>
          <a:prstGeom prst="wedgeEllipseCallout">
            <a:avLst>
              <a:gd name="adj1" fmla="val -91401"/>
              <a:gd name="adj2" fmla="val 71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4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16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5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25</a:t>
            </a:r>
            <a:r>
              <a:rPr lang="en-US" sz="16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Oval Callout 49"/>
          <p:cNvSpPr/>
          <p:nvPr/>
        </p:nvSpPr>
        <p:spPr>
          <a:xfrm>
            <a:off x="5867400" y="4191000"/>
            <a:ext cx="2895600" cy="1084183"/>
          </a:xfrm>
          <a:prstGeom prst="wedgeEllipseCallout">
            <a:avLst>
              <a:gd name="adj1" fmla="val -91401"/>
              <a:gd name="adj2" fmla="val 71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6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36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7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49</a:t>
            </a:r>
            <a:r>
              <a:rPr lang="en-US" sz="16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196" y="3810000"/>
            <a:ext cx="556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The closest whole number square root is 4.</a:t>
            </a:r>
            <a:endParaRPr lang="en-US" sz="2000" dirty="0">
              <a:latin typeface="Bookman Old Style"/>
              <a:cs typeface="Bookman Old Style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6229290"/>
            <a:ext cx="556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The closest whole number square root is 6.</a:t>
            </a:r>
            <a:endParaRPr lang="en-US" sz="2000" dirty="0">
              <a:latin typeface="Bookman Old Style"/>
              <a:cs typeface="Bookman Old Style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1600200"/>
            <a:ext cx="556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The exact whole number square root is 3.</a:t>
            </a:r>
            <a:endParaRPr lang="en-US" sz="20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2" grpId="0" animBg="1"/>
      <p:bldP spid="49" grpId="0" animBg="1"/>
      <p:bldP spid="50" grpId="0" animBg="1"/>
      <p:bldP spid="51" grpId="0"/>
      <p:bldP spid="52" grpId="0"/>
      <p:bldP spid="5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2744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Here’s Some More</a:t>
            </a:r>
            <a:endParaRPr lang="en-US" sz="8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Callout 48"/>
          <p:cNvSpPr/>
          <p:nvPr/>
        </p:nvSpPr>
        <p:spPr>
          <a:xfrm>
            <a:off x="5867400" y="1963817"/>
            <a:ext cx="2895600" cy="1084183"/>
          </a:xfrm>
          <a:prstGeom prst="wedgeEllipseCallout">
            <a:avLst>
              <a:gd name="adj1" fmla="val -91401"/>
              <a:gd name="adj2" fmla="val 71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7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49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8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64</a:t>
            </a:r>
            <a:r>
              <a:rPr lang="en-US" sz="16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Oval Callout 49"/>
          <p:cNvSpPr/>
          <p:nvPr/>
        </p:nvSpPr>
        <p:spPr>
          <a:xfrm>
            <a:off x="6172200" y="4114800"/>
            <a:ext cx="2895600" cy="1084183"/>
          </a:xfrm>
          <a:prstGeom prst="wedgeEllipseCallout">
            <a:avLst>
              <a:gd name="adj1" fmla="val -85136"/>
              <a:gd name="adj2" fmla="val 741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9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81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100</a:t>
            </a:r>
            <a:r>
              <a:rPr lang="en-US" sz="16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5638800" y="76200"/>
            <a:ext cx="2895600" cy="1084183"/>
          </a:xfrm>
          <a:prstGeom prst="wedgeEllipseCallout">
            <a:avLst>
              <a:gd name="adj1" fmla="val -91401"/>
              <a:gd name="adj2" fmla="val 71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4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3</a:t>
            </a:r>
            <a:r>
              <a:rPr lang="en-US" sz="3200" baseline="300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= 9</a:t>
            </a:r>
            <a:r>
              <a:rPr lang="en-US" sz="16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85800" y="3175337"/>
            <a:ext cx="7447918" cy="1015663"/>
            <a:chOff x="685800" y="3175337"/>
            <a:chExt cx="7447918" cy="1015663"/>
          </a:xfrm>
        </p:grpSpPr>
        <p:grpSp>
          <p:nvGrpSpPr>
            <p:cNvPr id="51" name="Group 50"/>
            <p:cNvGrpSpPr/>
            <p:nvPr/>
          </p:nvGrpSpPr>
          <p:grpSpPr>
            <a:xfrm>
              <a:off x="685800" y="3175337"/>
              <a:ext cx="7447918" cy="1015663"/>
              <a:chOff x="685800" y="3175337"/>
              <a:chExt cx="7447918" cy="1015663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685800" y="3175337"/>
                <a:ext cx="7447918" cy="1015663"/>
                <a:chOff x="0" y="533400"/>
                <a:chExt cx="9878290" cy="1015663"/>
              </a:xfrm>
            </p:grpSpPr>
            <p:grpSp>
              <p:nvGrpSpPr>
                <p:cNvPr id="7" name="Group 9"/>
                <p:cNvGrpSpPr/>
                <p:nvPr/>
              </p:nvGrpSpPr>
              <p:grpSpPr>
                <a:xfrm>
                  <a:off x="1155391" y="533400"/>
                  <a:ext cx="8722899" cy="1015663"/>
                  <a:chOff x="1643942" y="1411069"/>
                  <a:chExt cx="6501027" cy="1015663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1643942" y="1411069"/>
                    <a:ext cx="851859" cy="10156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0" dirty="0" smtClean="0">
                        <a:latin typeface="ＭＳ ゴシック"/>
                        <a:ea typeface="ＭＳ ゴシック"/>
                        <a:cs typeface="ＭＳ ゴシック"/>
                      </a:rPr>
                      <a:t>√</a:t>
                    </a:r>
                    <a:endParaRPr lang="en-US" sz="60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071253" y="1524000"/>
                    <a:ext cx="6073716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742950" indent="-742950">
                      <a:spcAft>
                        <a:spcPts val="2400"/>
                      </a:spcAft>
                    </a:pPr>
                    <a:r>
                      <a:rPr lang="en-US" sz="4000" dirty="0" smtClean="0">
                        <a:latin typeface="Baskerville Old Face"/>
                        <a:cs typeface="Baskerville Old Face"/>
                      </a:rPr>
                      <a:t>60 is  7 &lt;         &lt; 8</a:t>
                    </a:r>
                    <a:r>
                      <a:rPr lang="en-US" sz="4000" baseline="30000" dirty="0" smtClean="0">
                        <a:latin typeface="Baskerville Old Face"/>
                        <a:cs typeface="Baskerville Old Face"/>
                      </a:rPr>
                      <a:t>	 </a:t>
                    </a:r>
                    <a:endParaRPr lang="en-US" sz="4000" dirty="0">
                      <a:latin typeface="Baskerville Old Face"/>
                      <a:cs typeface="Baskerville Old Face"/>
                    </a:endParaRP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0" y="646331"/>
                  <a:ext cx="137507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latin typeface="Baskerville Old Face"/>
                      <a:cs typeface="Baskerville Old Face"/>
                    </a:rPr>
                    <a:t>The  </a:t>
                  </a:r>
                  <a:endParaRPr lang="en-US" sz="4400" dirty="0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2028096" y="3378974"/>
                <a:ext cx="906381" cy="1588"/>
              </a:xfrm>
              <a:prstGeom prst="line">
                <a:avLst/>
              </a:prstGeom>
              <a:ln w="952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886200" y="3276600"/>
              <a:ext cx="971816" cy="69415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81682" y="5292566"/>
            <a:ext cx="7447919" cy="1015663"/>
            <a:chOff x="781682" y="5689937"/>
            <a:chExt cx="7447919" cy="1015663"/>
          </a:xfrm>
        </p:grpSpPr>
        <p:grpSp>
          <p:nvGrpSpPr>
            <p:cNvPr id="47" name="Group 46"/>
            <p:cNvGrpSpPr/>
            <p:nvPr/>
          </p:nvGrpSpPr>
          <p:grpSpPr>
            <a:xfrm>
              <a:off x="781682" y="5689937"/>
              <a:ext cx="7447919" cy="1015663"/>
              <a:chOff x="781682" y="5689937"/>
              <a:chExt cx="7447919" cy="1015663"/>
            </a:xfrm>
          </p:grpSpPr>
          <p:grpSp>
            <p:nvGrpSpPr>
              <p:cNvPr id="10" name="Group 40"/>
              <p:cNvGrpSpPr/>
              <p:nvPr/>
            </p:nvGrpSpPr>
            <p:grpSpPr>
              <a:xfrm>
                <a:off x="781682" y="5689937"/>
                <a:ext cx="7447919" cy="1015663"/>
                <a:chOff x="0" y="609600"/>
                <a:chExt cx="9878291" cy="1015663"/>
              </a:xfrm>
            </p:grpSpPr>
            <p:grpSp>
              <p:nvGrpSpPr>
                <p:cNvPr id="11" name="Group 9"/>
                <p:cNvGrpSpPr/>
                <p:nvPr/>
              </p:nvGrpSpPr>
              <p:grpSpPr>
                <a:xfrm>
                  <a:off x="1155391" y="609600"/>
                  <a:ext cx="8722900" cy="1015663"/>
                  <a:chOff x="1643942" y="1487269"/>
                  <a:chExt cx="6501028" cy="1015663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1643942" y="1487269"/>
                    <a:ext cx="851859" cy="10156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0" dirty="0" smtClean="0">
                        <a:latin typeface="ＭＳ ゴシック"/>
                        <a:ea typeface="ＭＳ ゴシック"/>
                        <a:cs typeface="ＭＳ ゴシック"/>
                      </a:rPr>
                      <a:t>√</a:t>
                    </a:r>
                    <a:endParaRPr lang="en-US" sz="6000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807669" y="1600200"/>
                    <a:ext cx="6337301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742950" indent="-742950">
                      <a:spcAft>
                        <a:spcPts val="2400"/>
                      </a:spcAft>
                    </a:pPr>
                    <a:r>
                      <a:rPr lang="en-US" sz="4000" dirty="0" smtClean="0">
                        <a:latin typeface="Baskerville Old Face"/>
                        <a:cs typeface="Baskerville Old Face"/>
                      </a:rPr>
                      <a:t>  92.4 is  9 &lt;          &lt; 10</a:t>
                    </a:r>
                    <a:r>
                      <a:rPr lang="en-US" sz="4000" baseline="30000" dirty="0" smtClean="0">
                        <a:latin typeface="Baskerville Old Face"/>
                        <a:cs typeface="Baskerville Old Face"/>
                      </a:rPr>
                      <a:t>	 </a:t>
                    </a:r>
                    <a:endParaRPr lang="en-US" sz="4000" dirty="0">
                      <a:latin typeface="Baskerville Old Face"/>
                      <a:cs typeface="Baskerville Old Face"/>
                    </a:endParaRPr>
                  </a:p>
                </p:txBody>
              </p:sp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0" y="646331"/>
                  <a:ext cx="137507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latin typeface="Baskerville Old Face"/>
                      <a:cs typeface="Baskerville Old Face"/>
                    </a:rPr>
                    <a:t>The  </a:t>
                  </a:r>
                  <a:endParaRPr lang="en-US" sz="4400" dirty="0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2122195" y="5903138"/>
                <a:ext cx="906381" cy="1588"/>
              </a:xfrm>
              <a:prstGeom prst="line">
                <a:avLst/>
              </a:prstGeom>
              <a:ln w="952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401207" y="5842337"/>
              <a:ext cx="1237593" cy="634663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85800" y="1194137"/>
            <a:ext cx="7447919" cy="1015663"/>
            <a:chOff x="685800" y="1194137"/>
            <a:chExt cx="7447919" cy="1015663"/>
          </a:xfrm>
        </p:grpSpPr>
        <p:grpSp>
          <p:nvGrpSpPr>
            <p:cNvPr id="28" name="Group 32"/>
            <p:cNvGrpSpPr/>
            <p:nvPr/>
          </p:nvGrpSpPr>
          <p:grpSpPr>
            <a:xfrm>
              <a:off x="685800" y="1194137"/>
              <a:ext cx="7447919" cy="1015663"/>
              <a:chOff x="0" y="533400"/>
              <a:chExt cx="9878290" cy="1015663"/>
            </a:xfrm>
          </p:grpSpPr>
          <p:grpSp>
            <p:nvGrpSpPr>
              <p:cNvPr id="31" name="Group 9"/>
              <p:cNvGrpSpPr/>
              <p:nvPr/>
            </p:nvGrpSpPr>
            <p:grpSpPr>
              <a:xfrm>
                <a:off x="1155391" y="533400"/>
                <a:ext cx="8722899" cy="1015663"/>
                <a:chOff x="1643942" y="1411069"/>
                <a:chExt cx="6501027" cy="1015663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643942" y="1411069"/>
                  <a:ext cx="851859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0" dirty="0" smtClean="0">
                      <a:latin typeface="ＭＳ ゴシック"/>
                      <a:ea typeface="ＭＳ ゴシック"/>
                      <a:cs typeface="ＭＳ ゴシック"/>
                    </a:rPr>
                    <a:t>√</a:t>
                  </a:r>
                  <a:endParaRPr lang="en-US" sz="60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71253" y="1566446"/>
                  <a:ext cx="607371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742950" indent="-742950">
                    <a:spcAft>
                      <a:spcPts val="2400"/>
                    </a:spcAft>
                  </a:pPr>
                  <a:r>
                    <a:rPr lang="en-US" sz="4000" dirty="0" smtClean="0">
                      <a:latin typeface="Baskerville Old Face"/>
                      <a:cs typeface="Baskerville Old Face"/>
                    </a:rPr>
                    <a:t>5  is  2  &lt;       &lt; 3</a:t>
                  </a:r>
                  <a:r>
                    <a:rPr lang="en-US" sz="4000" baseline="30000" dirty="0" smtClean="0">
                      <a:latin typeface="Baskerville Old Face"/>
                      <a:cs typeface="Baskerville Old Face"/>
                    </a:rPr>
                    <a:t>	 </a:t>
                  </a:r>
                  <a:endParaRPr lang="en-US" sz="4000" dirty="0">
                    <a:latin typeface="Baskerville Old Face"/>
                    <a:cs typeface="Baskerville Old Face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0" y="646331"/>
                <a:ext cx="13750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Baskerville Old Face"/>
                    <a:cs typeface="Baskerville Old Face"/>
                  </a:rPr>
                  <a:t>The  </a:t>
                </a:r>
                <a:endParaRPr lang="en-US" sz="4400" dirty="0"/>
              </a:p>
            </p:txBody>
          </p:sp>
        </p:grpSp>
        <p:pic>
          <p:nvPicPr>
            <p:cNvPr id="56" name="Picture 5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962400" y="1402670"/>
              <a:ext cx="687466" cy="65473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228600" y="2057400"/>
            <a:ext cx="556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The closest whole number square root is 2.</a:t>
            </a:r>
            <a:endParaRPr lang="en-US" sz="2000" dirty="0">
              <a:latin typeface="Bookman Old Style"/>
              <a:cs typeface="Bookman Old Style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6113383"/>
            <a:ext cx="60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The closest whole number square root is 10.</a:t>
            </a:r>
            <a:endParaRPr lang="en-US" sz="2000" dirty="0">
              <a:latin typeface="Bookman Old Style"/>
              <a:cs typeface="Bookman Old Style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943290"/>
            <a:ext cx="556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The closest whole number square root is 8.</a:t>
            </a:r>
            <a:endParaRPr lang="en-US" sz="20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49" grpId="0" animBg="1"/>
      <p:bldP spid="50" grpId="0" animBg="1"/>
      <p:bldP spid="40" grpId="0" animBg="1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17544"/>
            <a:ext cx="4295686" cy="3064256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bg2">
                <a:lumMod val="50000"/>
                <a:alpha val="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  <a:scene3d>
            <a:camera prst="orthographicFront">
              <a:rot lat="0" lon="0" rev="21299999"/>
            </a:camera>
            <a:lightRig rig="threePt" dir="t">
              <a:rot lat="0" lon="0" rev="240000"/>
            </a:lightRig>
          </a:scene3d>
          <a:sp3d/>
        </p:spPr>
      </p:pic>
      <p:grpSp>
        <p:nvGrpSpPr>
          <p:cNvPr id="2" name="Group 13"/>
          <p:cNvGrpSpPr/>
          <p:nvPr/>
        </p:nvGrpSpPr>
        <p:grpSpPr>
          <a:xfrm>
            <a:off x="76200" y="76200"/>
            <a:ext cx="9144000" cy="6303127"/>
            <a:chOff x="76200" y="76200"/>
            <a:chExt cx="9144000" cy="6303127"/>
          </a:xfrm>
        </p:grpSpPr>
        <p:sp>
          <p:nvSpPr>
            <p:cNvPr id="13" name="Cloud Callout 12"/>
            <p:cNvSpPr/>
            <p:nvPr/>
          </p:nvSpPr>
          <p:spPr>
            <a:xfrm>
              <a:off x="76200" y="76200"/>
              <a:ext cx="8991600" cy="3657600"/>
            </a:xfrm>
            <a:prstGeom prst="cloudCallout">
              <a:avLst>
                <a:gd name="adj1" fmla="val 27214"/>
                <a:gd name="adj2" fmla="val 728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587276"/>
              <a:ext cx="9144000" cy="2308324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srgbClr val="000000">
                  <a:alpha val="43000"/>
                </a:srgbClr>
              </a:outerShdw>
              <a:softEdge rad="635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Bodoni SvtyTwo ITC TT-Book"/>
                  <a:cs typeface="Bodoni SvtyTwo ITC TT-Book"/>
                </a:rPr>
                <a:t>So what is happening here?</a:t>
              </a:r>
            </a:p>
            <a:p>
              <a:pPr algn="ctr"/>
              <a:r>
                <a:rPr lang="en-US" sz="4800" dirty="0" smtClean="0">
                  <a:latin typeface="Bodoni SvtyTwo ITC TT-Book"/>
                  <a:cs typeface="Bodoni SvtyTwo ITC TT-Book"/>
                </a:rPr>
                <a:t>How do we find the √ of numbers</a:t>
              </a:r>
            </a:p>
            <a:p>
              <a:pPr algn="ctr"/>
              <a:r>
                <a:rPr lang="en-US" sz="4800" dirty="0" smtClean="0">
                  <a:latin typeface="Bodoni SvtyTwo ITC TT-Book"/>
                  <a:cs typeface="Bodoni SvtyTwo ITC TT-Book"/>
                </a:rPr>
                <a:t>that aren’t perfect squares?</a:t>
              </a:r>
              <a:endParaRPr lang="en-US" sz="4800" dirty="0">
                <a:latin typeface="Bodoni SvtyTwo ITC TT-Book"/>
                <a:cs typeface="Bodoni SvtyTwo ITC TT-Book"/>
              </a:endParaRPr>
            </a:p>
          </p:txBody>
        </p:sp>
        <p:pic>
          <p:nvPicPr>
            <p:cNvPr id="6" name="Picture 5" descr="IMG_2960.jpg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37010" y="4725926"/>
              <a:ext cx="1321190" cy="1653401"/>
            </a:xfrm>
            <a:prstGeom prst="rect">
              <a:avLst/>
            </a:prstGeom>
          </p:spPr>
        </p:pic>
        <p:pic>
          <p:nvPicPr>
            <p:cNvPr id="7" name="Picture 6" descr="IMG_292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765306" y="4724400"/>
              <a:ext cx="1397494" cy="1654927"/>
            </a:xfrm>
            <a:prstGeom prst="rect">
              <a:avLst/>
            </a:prstGeom>
          </p:spPr>
        </p:pic>
      </p:grp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Estimate Square Roots</a:t>
            </a:r>
          </a:p>
        </p:txBody>
      </p:sp>
      <p:pic>
        <p:nvPicPr>
          <p:cNvPr id="521221" name="Picture 5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21222" name="Picture 6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533400" y="3233737"/>
            <a:ext cx="71199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buClrTx/>
            </a:pPr>
            <a:r>
              <a:rPr lang="en-US" b="0" dirty="0">
                <a:solidFill>
                  <a:schemeClr val="tx1"/>
                </a:solidFill>
              </a:rPr>
              <a:t>The first perfect square greater than 54 is 64.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33400" y="2328862"/>
            <a:ext cx="69659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buClrTx/>
            </a:pPr>
            <a:r>
              <a:rPr lang="en-US" b="0" dirty="0">
                <a:solidFill>
                  <a:schemeClr val="tx1"/>
                </a:solidFill>
              </a:rPr>
              <a:t>The first perfect square less than 54 is 49.</a:t>
            </a:r>
          </a:p>
        </p:txBody>
      </p:sp>
      <p:pic>
        <p:nvPicPr>
          <p:cNvPr id="521234" name="Picture 18" descr="LH_3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1460500"/>
            <a:ext cx="8229600" cy="463550"/>
            <a:chOff x="336" y="920"/>
            <a:chExt cx="5184" cy="292"/>
          </a:xfrm>
        </p:grpSpPr>
        <p:pic>
          <p:nvPicPr>
            <p:cNvPr id="521235" name="Picture 19" descr="MAC3-3Eq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4" y="920"/>
              <a:ext cx="409" cy="284"/>
            </a:xfrm>
            <a:prstGeom prst="rect">
              <a:avLst/>
            </a:prstGeom>
            <a:noFill/>
          </p:spPr>
        </p:pic>
        <p:sp>
          <p:nvSpPr>
            <p:cNvPr id="521236" name="Rectangle 20"/>
            <p:cNvSpPr>
              <a:spLocks noChangeArrowheads="1"/>
            </p:cNvSpPr>
            <p:nvPr/>
          </p:nvSpPr>
          <p:spPr bwMode="auto">
            <a:xfrm>
              <a:off x="336" y="947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1588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 smtClean="0">
                  <a:solidFill>
                    <a:srgbClr val="00539D"/>
                  </a:solidFill>
                </a:rPr>
                <a:t>Estimate            </a:t>
              </a:r>
              <a:r>
                <a:rPr lang="en-US" dirty="0">
                  <a:solidFill>
                    <a:srgbClr val="00539D"/>
                  </a:solidFill>
                </a:rPr>
                <a:t>to the nearest whole number.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</p:grpSp>
      <p:pic>
        <p:nvPicPr>
          <p:cNvPr id="521239" name="Picture 23" descr="MAC3-3Eq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5363" y="3200400"/>
            <a:ext cx="1114425" cy="447675"/>
          </a:xfrm>
          <a:prstGeom prst="rect">
            <a:avLst/>
          </a:prstGeom>
          <a:noFill/>
        </p:spPr>
      </p:pic>
      <p:pic>
        <p:nvPicPr>
          <p:cNvPr id="521240" name="Picture 24" descr="MAC3-3Eq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45363" y="2297112"/>
            <a:ext cx="1114425" cy="447675"/>
          </a:xfrm>
          <a:prstGeom prst="rect">
            <a:avLst/>
          </a:prstGeom>
          <a:noFill/>
        </p:spPr>
      </p:pic>
      <p:sp>
        <p:nvSpPr>
          <p:cNvPr id="521241" name="Text Box 25"/>
          <p:cNvSpPr txBox="1">
            <a:spLocks noChangeArrowheads="1"/>
          </p:cNvSpPr>
          <p:nvPr/>
        </p:nvSpPr>
        <p:spPr bwMode="auto">
          <a:xfrm>
            <a:off x="533401" y="4155043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buClrTx/>
            </a:pPr>
            <a:r>
              <a:rPr lang="en-US" b="0" dirty="0" smtClean="0">
                <a:solidFill>
                  <a:schemeClr val="tx1"/>
                </a:solidFill>
              </a:rPr>
              <a:t>So you express the square root of 54 by writing it like this: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58000" y="4114800"/>
            <a:ext cx="1905000" cy="461665"/>
            <a:chOff x="6858000" y="4238625"/>
            <a:chExt cx="1905000" cy="461665"/>
          </a:xfrm>
        </p:grpSpPr>
        <p:pic>
          <p:nvPicPr>
            <p:cNvPr id="22" name="Picture 26" descr="MAC3-3Eq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28694" y="4238625"/>
              <a:ext cx="649288" cy="45085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858000" y="423862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 &lt;          &lt; 8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400" y="5685610"/>
            <a:ext cx="8229600" cy="715190"/>
            <a:chOff x="533400" y="5646736"/>
            <a:chExt cx="8229600" cy="71519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533400" y="5646736"/>
              <a:ext cx="8229600" cy="69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lnSpc>
                  <a:spcPct val="110000"/>
                </a:lnSpc>
                <a:spcBef>
                  <a:spcPct val="20000"/>
                </a:spcBef>
                <a:spcAft>
                  <a:spcPts val="9432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 b="0" dirty="0" smtClean="0"/>
                <a:t>	So     ,        </a:t>
              </a:r>
              <a:r>
                <a:rPr lang="en-US" b="0" dirty="0"/>
                <a:t>is between 7 and 8.</a:t>
              </a:r>
              <a:r>
                <a:rPr lang="en-US" b="0" dirty="0" smtClean="0"/>
                <a:t>   Since </a:t>
              </a:r>
              <a:r>
                <a:rPr lang="en-US" b="0" dirty="0"/>
                <a:t>54</a:t>
              </a:r>
              <a:r>
                <a:rPr lang="en-US" sz="1400" b="0" dirty="0"/>
                <a:t> </a:t>
              </a:r>
              <a:r>
                <a:rPr lang="en-US" b="0" dirty="0"/>
                <a:t>is closer to 49 than 64, the</a:t>
              </a:r>
              <a:r>
                <a:rPr lang="en-US" b="0" dirty="0" smtClean="0"/>
                <a:t> best </a:t>
              </a:r>
              <a:r>
                <a:rPr lang="en-US" b="0" dirty="0"/>
                <a:t>whole</a:t>
              </a:r>
              <a:r>
                <a:rPr lang="en-US" sz="1600" b="0" dirty="0"/>
                <a:t> </a:t>
              </a:r>
              <a:r>
                <a:rPr lang="en-US" b="0" dirty="0"/>
                <a:t>number estimate for </a:t>
              </a:r>
              <a:r>
                <a:rPr lang="en-US" b="0" dirty="0" smtClean="0"/>
                <a:t>            </a:t>
              </a:r>
              <a:r>
                <a:rPr lang="en-US" b="0" dirty="0"/>
                <a:t>is 7.</a:t>
              </a:r>
            </a:p>
          </p:txBody>
        </p:sp>
        <p:pic>
          <p:nvPicPr>
            <p:cNvPr id="27" name="Picture 29" descr="MAC3-3Eq2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47042" y="5672137"/>
              <a:ext cx="553358" cy="384239"/>
            </a:xfrm>
            <a:prstGeom prst="rect">
              <a:avLst/>
            </a:prstGeom>
            <a:noFill/>
          </p:spPr>
        </p:pic>
        <p:pic>
          <p:nvPicPr>
            <p:cNvPr id="28" name="Picture 30" descr="MAC3-3Eq2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95528" y="5968026"/>
              <a:ext cx="567272" cy="393900"/>
            </a:xfrm>
            <a:prstGeom prst="rect">
              <a:avLst/>
            </a:prstGeom>
            <a:noFill/>
          </p:spPr>
        </p:pic>
      </p:grpSp>
      <p:sp>
        <p:nvSpPr>
          <p:cNvPr id="29" name="Rectangle 28"/>
          <p:cNvSpPr/>
          <p:nvPr/>
        </p:nvSpPr>
        <p:spPr>
          <a:xfrm>
            <a:off x="228600" y="5117068"/>
            <a:ext cx="287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539D"/>
                </a:solidFill>
              </a:rPr>
              <a:t>However, the final answer is: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 autoUpdateAnimBg="0"/>
      <p:bldP spid="521228" grpId="0" autoUpdateAnimBg="0"/>
      <p:bldP spid="521232" grpId="0" autoUpdateAnimBg="0"/>
      <p:bldP spid="521241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42" name="Picture 14" descr="MAC3-3Eq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563" y="2827338"/>
            <a:ext cx="1114425" cy="447675"/>
          </a:xfrm>
          <a:prstGeom prst="rect">
            <a:avLst/>
          </a:prstGeom>
          <a:noFill/>
        </p:spPr>
      </p:pic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Estimate Square Roots</a:t>
            </a:r>
          </a:p>
        </p:txBody>
      </p:sp>
      <p:pic>
        <p:nvPicPr>
          <p:cNvPr id="662533" name="Picture 5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76200" y="2860675"/>
            <a:ext cx="71199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buClrTx/>
            </a:pPr>
            <a:r>
              <a:rPr lang="en-US" b="0" dirty="0">
                <a:solidFill>
                  <a:schemeClr val="tx1"/>
                </a:solidFill>
              </a:rPr>
              <a:t>The first perfect square greater than 41.3 is 49.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76200" y="2238375"/>
            <a:ext cx="69659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buClrTx/>
            </a:pPr>
            <a:r>
              <a:rPr lang="en-US" b="0" dirty="0">
                <a:solidFill>
                  <a:schemeClr val="tx1"/>
                </a:solidFill>
              </a:rPr>
              <a:t>The first perfect square less than 41.3 is 36.</a:t>
            </a:r>
          </a:p>
        </p:txBody>
      </p:sp>
      <p:pic>
        <p:nvPicPr>
          <p:cNvPr id="662537" name="Picture 9" descr="LH_3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62547" name="Picture 1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466850"/>
            <a:ext cx="8229600" cy="457200"/>
            <a:chOff x="336" y="924"/>
            <a:chExt cx="5184" cy="288"/>
          </a:xfrm>
        </p:grpSpPr>
        <p:sp>
          <p:nvSpPr>
            <p:cNvPr id="662540" name="Rectangle 12"/>
            <p:cNvSpPr>
              <a:spLocks noChangeArrowheads="1"/>
            </p:cNvSpPr>
            <p:nvPr/>
          </p:nvSpPr>
          <p:spPr bwMode="auto">
            <a:xfrm>
              <a:off x="336" y="947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1588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 smtClean="0">
                  <a:solidFill>
                    <a:srgbClr val="00539D"/>
                  </a:solidFill>
                </a:rPr>
                <a:t>Estimate                   </a:t>
              </a:r>
              <a:r>
                <a:rPr lang="en-US" dirty="0">
                  <a:solidFill>
                    <a:srgbClr val="00539D"/>
                  </a:solidFill>
                </a:rPr>
                <a:t>to the nearest whole number.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  <p:pic>
          <p:nvPicPr>
            <p:cNvPr id="662548" name="Picture 20" descr="MAC3-3Eq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4" y="924"/>
              <a:ext cx="564" cy="282"/>
            </a:xfrm>
            <a:prstGeom prst="rect">
              <a:avLst/>
            </a:prstGeom>
            <a:noFill/>
          </p:spPr>
        </p:pic>
      </p:grpSp>
      <p:pic>
        <p:nvPicPr>
          <p:cNvPr id="662550" name="Picture 22" descr="MAC3-3Eq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1563" y="2200275"/>
            <a:ext cx="1114425" cy="447675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6201" y="3581400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buClrTx/>
            </a:pPr>
            <a:r>
              <a:rPr lang="en-US" b="0" dirty="0" smtClean="0">
                <a:solidFill>
                  <a:schemeClr val="tx1"/>
                </a:solidFill>
              </a:rPr>
              <a:t>So you express the square root of 41.3by writing it like this: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" y="4648200"/>
            <a:ext cx="287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539D"/>
                </a:solidFill>
              </a:rPr>
              <a:t>However, the final answer is: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" name="Picture 21" descr="MAC3-3Eq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67450" y="3536950"/>
            <a:ext cx="2724150" cy="50165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533400" y="5341937"/>
            <a:ext cx="8229600" cy="715189"/>
            <a:chOff x="533400" y="5341937"/>
            <a:chExt cx="8229600" cy="715189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33400" y="5341937"/>
              <a:ext cx="8229600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lnSpc>
                  <a:spcPct val="110000"/>
                </a:lnSpc>
                <a:spcBef>
                  <a:spcPct val="20000"/>
                </a:spcBef>
                <a:spcAft>
                  <a:spcPts val="9432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 b="0" dirty="0" smtClean="0"/>
                <a:t>	So,                  </a:t>
              </a:r>
              <a:r>
                <a:rPr lang="en-US" b="0" dirty="0"/>
                <a:t>is </a:t>
              </a:r>
              <a:r>
                <a:rPr lang="en-US" b="0"/>
                <a:t>between</a:t>
              </a:r>
              <a:r>
                <a:rPr lang="en-US" b="0" smtClean="0"/>
                <a:t> 6 </a:t>
              </a:r>
              <a:r>
                <a:rPr lang="en-US" b="0"/>
                <a:t>and</a:t>
              </a:r>
              <a:r>
                <a:rPr lang="en-US" b="0" smtClean="0"/>
                <a:t> 7.   </a:t>
              </a:r>
              <a:r>
                <a:rPr lang="en-US" b="0" dirty="0" smtClean="0"/>
                <a:t>Since </a:t>
              </a:r>
              <a:r>
                <a:rPr lang="en-US" dirty="0" smtClean="0"/>
                <a:t>36</a:t>
              </a:r>
              <a:r>
                <a:rPr lang="en-US" sz="1400" b="0" dirty="0" smtClean="0"/>
                <a:t> </a:t>
              </a:r>
              <a:r>
                <a:rPr lang="en-US" b="0" dirty="0"/>
                <a:t>is closer to</a:t>
              </a:r>
              <a:r>
                <a:rPr lang="en-US" b="0" dirty="0" smtClean="0"/>
                <a:t> 41.3 than 49, </a:t>
              </a:r>
              <a:r>
                <a:rPr lang="en-US" b="0" dirty="0"/>
                <a:t>the</a:t>
              </a:r>
              <a:r>
                <a:rPr lang="en-US" b="0" dirty="0" smtClean="0"/>
                <a:t> best </a:t>
              </a:r>
              <a:r>
                <a:rPr lang="en-US" b="0" dirty="0"/>
                <a:t>whole</a:t>
              </a:r>
              <a:r>
                <a:rPr lang="en-US" sz="1600" b="0" dirty="0"/>
                <a:t> </a:t>
              </a:r>
              <a:r>
                <a:rPr lang="en-US" b="0" dirty="0"/>
                <a:t>number estimate </a:t>
              </a:r>
              <a:r>
                <a:rPr lang="en-US" b="0" dirty="0" smtClean="0"/>
                <a:t>for                  </a:t>
              </a:r>
              <a:r>
                <a:rPr lang="en-US" b="0" dirty="0"/>
                <a:t>is</a:t>
              </a:r>
              <a:r>
                <a:rPr lang="en-US" b="0" dirty="0" smtClean="0"/>
                <a:t> 6.</a:t>
              </a:r>
              <a:endParaRPr lang="en-US" b="0" dirty="0"/>
            </a:p>
          </p:txBody>
        </p:sp>
        <p:pic>
          <p:nvPicPr>
            <p:cNvPr id="29" name="Picture 25" descr="MAC3-3Eq3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26" y="5408097"/>
              <a:ext cx="714374" cy="357187"/>
            </a:xfrm>
            <a:prstGeom prst="rect">
              <a:avLst/>
            </a:prstGeom>
            <a:noFill/>
          </p:spPr>
        </p:pic>
        <p:pic>
          <p:nvPicPr>
            <p:cNvPr id="30" name="Picture 26" descr="MAC3-3Eq3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143750" y="5742801"/>
              <a:ext cx="628650" cy="314325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6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autoUpdateAnimBg="0"/>
      <p:bldP spid="662534" grpId="0" autoUpdateAnimBg="0"/>
      <p:bldP spid="662536" grpId="0" autoUpdateAnimBg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02315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/>
                <a:cs typeface="Bookman Old Style"/>
              </a:rPr>
              <a:t>Let’s Try  Some From The Textbook:</a:t>
            </a:r>
            <a:endParaRPr lang="en-US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52800" y="1676401"/>
            <a:ext cx="1828800" cy="130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60395" y="1656444"/>
            <a:ext cx="232791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60395" y="1676401"/>
            <a:ext cx="2289100" cy="1904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889576"/>
            <a:ext cx="8721759" cy="5232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cs typeface="Book Antiqua"/>
              </a:rPr>
              <a:t>Estimate to the nearest whole number: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271463" y="2190750"/>
            <a:ext cx="1438275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522243" name="Oval 3"/>
          <p:cNvSpPr>
            <a:spLocks noChangeArrowheads="1"/>
          </p:cNvSpPr>
          <p:nvPr/>
        </p:nvSpPr>
        <p:spPr bwMode="auto">
          <a:xfrm>
            <a:off x="819205" y="4373832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4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6300" y="218440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6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7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8</a:t>
            </a:r>
          </a:p>
        </p:txBody>
      </p:sp>
      <p:pic>
        <p:nvPicPr>
          <p:cNvPr id="522250" name="Picture 10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22251" name="Picture 11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22256" name="Picture 16" descr="LH_3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1463675"/>
            <a:ext cx="8610600" cy="460375"/>
            <a:chOff x="336" y="922"/>
            <a:chExt cx="5424" cy="290"/>
          </a:xfrm>
        </p:grpSpPr>
        <p:sp>
          <p:nvSpPr>
            <p:cNvPr id="522249" name="TPQuestion"/>
            <p:cNvSpPr>
              <a:spLocks noChangeArrowheads="1"/>
            </p:cNvSpPr>
            <p:nvPr/>
          </p:nvSpPr>
          <p:spPr bwMode="auto">
            <a:xfrm>
              <a:off x="336" y="947"/>
              <a:ext cx="542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609600" indent="-2667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>
                  <a:solidFill>
                    <a:srgbClr val="00539D"/>
                  </a:solidFill>
                </a:rPr>
                <a:t>Estimate        </a:t>
              </a:r>
              <a:r>
                <a:rPr lang="en-US" dirty="0" smtClean="0">
                  <a:solidFill>
                    <a:srgbClr val="00539D"/>
                  </a:solidFill>
                </a:rPr>
                <a:t>      to </a:t>
              </a:r>
              <a:r>
                <a:rPr lang="en-US" dirty="0">
                  <a:solidFill>
                    <a:srgbClr val="00539D"/>
                  </a:solidFill>
                </a:rPr>
                <a:t>the nearest whole number.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  <p:pic>
          <p:nvPicPr>
            <p:cNvPr id="522257" name="Picture 17" descr="MAC3-3Eq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27" y="922"/>
              <a:ext cx="409" cy="284"/>
            </a:xfrm>
            <a:prstGeom prst="rect">
              <a:avLst/>
            </a:prstGeom>
            <a:noFill/>
          </p:spPr>
        </p:pic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animBg="1"/>
      <p:bldP spid="522248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1463675"/>
            <a:ext cx="8610600" cy="460375"/>
            <a:chOff x="336" y="922"/>
            <a:chExt cx="5424" cy="290"/>
          </a:xfrm>
        </p:grpSpPr>
        <p:sp>
          <p:nvSpPr>
            <p:cNvPr id="664590" name="TPQuestion"/>
            <p:cNvSpPr>
              <a:spLocks noChangeArrowheads="1"/>
            </p:cNvSpPr>
            <p:nvPr/>
          </p:nvSpPr>
          <p:spPr bwMode="auto">
            <a:xfrm>
              <a:off x="336" y="947"/>
              <a:ext cx="542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609600" indent="-2667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 smtClean="0">
                  <a:solidFill>
                    <a:srgbClr val="00539D"/>
                  </a:solidFill>
                </a:rPr>
                <a:t>Estimate                 </a:t>
              </a:r>
              <a:r>
                <a:rPr lang="en-US" dirty="0">
                  <a:solidFill>
                    <a:srgbClr val="00539D"/>
                  </a:solidFill>
                </a:rPr>
                <a:t>to the nearest whole number.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  <p:pic>
          <p:nvPicPr>
            <p:cNvPr id="664593" name="Picture 17" descr="MAC3-3Eq3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04" y="922"/>
              <a:ext cx="547" cy="283"/>
            </a:xfrm>
            <a:prstGeom prst="rect">
              <a:avLst/>
            </a:prstGeom>
            <a:noFill/>
          </p:spPr>
        </p:pic>
      </p:grpSp>
      <p:sp>
        <p:nvSpPr>
          <p:cNvPr id="66457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271463" y="2190750"/>
            <a:ext cx="1438275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64579" name="Oval 3"/>
          <p:cNvSpPr>
            <a:spLocks noChangeArrowheads="1"/>
          </p:cNvSpPr>
          <p:nvPr/>
        </p:nvSpPr>
        <p:spPr bwMode="auto">
          <a:xfrm>
            <a:off x="836229" y="295257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8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6300" y="218440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3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4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6</a:t>
            </a:r>
          </a:p>
        </p:txBody>
      </p:sp>
      <p:pic>
        <p:nvPicPr>
          <p:cNvPr id="66458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664588" name="Picture 12" descr="LH_3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64592" name="Picture 16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6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animBg="1"/>
      <p:bldP spid="66458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4422" name="Picture 22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14423" name="Picture 23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1440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14406" name="Oval 6"/>
          <p:cNvSpPr>
            <a:spLocks noChangeArrowheads="1"/>
          </p:cNvSpPr>
          <p:nvPr/>
        </p:nvSpPr>
        <p:spPr bwMode="auto">
          <a:xfrm>
            <a:off x="873530" y="43434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07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14411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14414" name="TPQuestion"/>
          <p:cNvSpPr>
            <a:spLocks noChangeArrowheads="1"/>
          </p:cNvSpPr>
          <p:nvPr/>
        </p:nvSpPr>
        <p:spPr bwMode="auto">
          <a:xfrm>
            <a:off x="533400" y="1484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000" b="1" dirty="0">
                <a:solidFill>
                  <a:srgbClr val="00539D"/>
                </a:solidFill>
              </a:rPr>
              <a:t>Mercury is the closest planet to the Sun. Mercury is 3.6 </a:t>
            </a:r>
            <a:r>
              <a:rPr lang="en-US" sz="2000" b="1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×</a:t>
            </a:r>
            <a:r>
              <a:rPr lang="en-US" sz="2000" b="1" dirty="0">
                <a:solidFill>
                  <a:srgbClr val="00539D"/>
                </a:solidFill>
              </a:rPr>
              <a:t> 10</a:t>
            </a:r>
            <a:r>
              <a:rPr lang="en-US" sz="2000" b="1" baseline="30000" dirty="0">
                <a:solidFill>
                  <a:srgbClr val="00539D"/>
                </a:solidFill>
              </a:rPr>
              <a:t>7</a:t>
            </a:r>
            <a:r>
              <a:rPr lang="en-US" sz="2000" b="1" dirty="0">
                <a:solidFill>
                  <a:srgbClr val="00539D"/>
                </a:solidFill>
              </a:rPr>
              <a:t> miles away from the Sun. Write the distance from Mercury to the Sun in standard form. </a:t>
            </a:r>
          </a:p>
        </p:txBody>
      </p:sp>
      <p:sp>
        <p:nvSpPr>
          <p:cNvPr id="61441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25" y="2860675"/>
            <a:ext cx="3676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360,000 miles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3,600,000 miles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36,000,000 miles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360,000,000 miles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4419" name="Text Box 19"/>
          <p:cNvSpPr txBox="1">
            <a:spLocks noChangeArrowheads="1"/>
          </p:cNvSpPr>
          <p:nvPr/>
        </p:nvSpPr>
        <p:spPr bwMode="auto">
          <a:xfrm>
            <a:off x="4800600" y="730250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Chapter 2)</a:t>
            </a:r>
          </a:p>
        </p:txBody>
      </p:sp>
      <p:pic>
        <p:nvPicPr>
          <p:cNvPr id="614420" name="Picture 20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14424" name="Picture 24" descr="Math NAV-LessBack2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 autoUpdateAnimBg="0"/>
      <p:bldP spid="614406" grpId="0" animBg="1"/>
      <p:bldP spid="614414" grpId="0" autoUpdateAnimBg="0"/>
      <p:bldP spid="61441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22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9415" name="Picture 7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529421" name="Picture 13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077200" y="6553200"/>
            <a:ext cx="533400" cy="2857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450" name="Picture 26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15451" name="Picture 27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1542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15430" name="Oval 6"/>
          <p:cNvSpPr>
            <a:spLocks noChangeArrowheads="1"/>
          </p:cNvSpPr>
          <p:nvPr/>
        </p:nvSpPr>
        <p:spPr bwMode="auto">
          <a:xfrm>
            <a:off x="904875" y="584835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31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615446" name="Text Box 22"/>
          <p:cNvSpPr txBox="1">
            <a:spLocks noChangeArrowheads="1"/>
          </p:cNvSpPr>
          <p:nvPr/>
        </p:nvSpPr>
        <p:spPr bwMode="auto">
          <a:xfrm>
            <a:off x="4800600" y="730250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Chapter 2)</a:t>
            </a:r>
          </a:p>
        </p:txBody>
      </p:sp>
      <p:pic>
        <p:nvPicPr>
          <p:cNvPr id="615447" name="Picture 2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15448" name="Picture 24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615452" name="Picture 28" descr="Math NAV-LessBack2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615453" name="Picture 29" descr="3-1-6"/>
          <p:cNvPicPr>
            <a:picLocks noChangeAspect="1" noChangeArrowheads="1"/>
          </p:cNvPicPr>
          <p:nvPr/>
        </p:nvPicPr>
        <p:blipFill>
          <a:blip r:embed="rId13"/>
          <a:srcRect b="66391"/>
          <a:stretch>
            <a:fillRect/>
          </a:stretch>
        </p:blipFill>
        <p:spPr bwMode="auto">
          <a:xfrm>
            <a:off x="923925" y="1522413"/>
            <a:ext cx="7732713" cy="1677987"/>
          </a:xfrm>
          <a:prstGeom prst="rect">
            <a:avLst/>
          </a:prstGeom>
          <a:noFill/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76300" y="3248025"/>
            <a:ext cx="2790825" cy="3238500"/>
            <a:chOff x="552" y="2046"/>
            <a:chExt cx="1758" cy="2040"/>
          </a:xfrm>
        </p:grpSpPr>
        <p:sp>
          <p:nvSpPr>
            <p:cNvPr id="61543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2" y="2148"/>
              <a:ext cx="175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A.	</a:t>
              </a:r>
              <a:endParaRPr lang="en-US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endParaRPr lang="pt-BR" sz="2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endParaRPr lang="pt-BR" sz="2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B</a:t>
              </a: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  <a:r>
                <a:rPr lang="pt-BR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	</a:t>
              </a:r>
              <a:endParaRPr lang="en-US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endParaRPr lang="pt-BR" sz="4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C</a:t>
              </a: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	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endParaRPr lang="pt-BR" sz="6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D</a:t>
              </a: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  <a:r>
                <a:rPr lang="pt-BR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	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615454" name="Picture 30" descr="3-1-6"/>
            <p:cNvPicPr>
              <a:picLocks noChangeAspect="1" noChangeArrowheads="1"/>
            </p:cNvPicPr>
            <p:nvPr/>
          </p:nvPicPr>
          <p:blipFill>
            <a:blip r:embed="rId13"/>
            <a:srcRect t="35135" r="84109"/>
            <a:stretch>
              <a:fillRect/>
            </a:stretch>
          </p:blipFill>
          <p:spPr bwMode="auto">
            <a:xfrm>
              <a:off x="912" y="2046"/>
              <a:ext cx="774" cy="2040"/>
            </a:xfrm>
            <a:prstGeom prst="rect">
              <a:avLst/>
            </a:prstGeom>
            <a:noFill/>
          </p:spPr>
        </p:pic>
      </p:grpSp>
      <p:pic>
        <p:nvPicPr>
          <p:cNvPr id="615458" name="Picture 34" descr="CAStdPra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8" y="1155700"/>
            <a:ext cx="2017712" cy="376238"/>
          </a:xfrm>
          <a:prstGeom prst="rect">
            <a:avLst/>
          </a:prstGeom>
          <a:noFill/>
        </p:spPr>
      </p:pic>
      <p:pic>
        <p:nvPicPr>
          <p:cNvPr id="22" name="Picture 17" descr="Example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0688" y="1752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9" grpId="0" autoUpdateAnimBg="0"/>
      <p:bldP spid="6154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7494" name="Picture 22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17495" name="Picture 23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1747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17478" name="Oval 6"/>
          <p:cNvSpPr>
            <a:spLocks noChangeArrowheads="1"/>
          </p:cNvSpPr>
          <p:nvPr/>
        </p:nvSpPr>
        <p:spPr bwMode="auto">
          <a:xfrm>
            <a:off x="853372" y="296181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7479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17483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1748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25" y="220345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–14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–12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12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7491" name="Text Box 19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3-1)</a:t>
            </a:r>
          </a:p>
        </p:txBody>
      </p:sp>
      <p:pic>
        <p:nvPicPr>
          <p:cNvPr id="617492" name="Picture 20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33400" y="1446213"/>
            <a:ext cx="8229600" cy="458787"/>
            <a:chOff x="336" y="911"/>
            <a:chExt cx="5184" cy="289"/>
          </a:xfrm>
        </p:grpSpPr>
        <p:sp>
          <p:nvSpPr>
            <p:cNvPr id="617486" name="TPQuestion"/>
            <p:cNvSpPr>
              <a:spLocks noChangeArrowheads="1"/>
            </p:cNvSpPr>
            <p:nvPr/>
          </p:nvSpPr>
          <p:spPr bwMode="auto">
            <a:xfrm>
              <a:off x="336" y="935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609600" indent="-2667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000" b="1" dirty="0">
                  <a:solidFill>
                    <a:srgbClr val="00539D"/>
                  </a:solidFill>
                </a:rPr>
                <a:t>Find</a:t>
              </a:r>
              <a:r>
                <a:rPr lang="en-US" sz="2000" b="1" dirty="0" smtClean="0">
                  <a:solidFill>
                    <a:srgbClr val="00539D"/>
                  </a:solidFill>
                </a:rPr>
                <a:t>       –</a:t>
              </a:r>
              <a:endParaRPr lang="en-US" sz="2000" b="1" dirty="0">
                <a:solidFill>
                  <a:srgbClr val="00539D"/>
                </a:solidFill>
              </a:endParaRPr>
            </a:p>
          </p:txBody>
        </p:sp>
        <p:pic>
          <p:nvPicPr>
            <p:cNvPr id="617496" name="Picture 24" descr="MAC3-3Eq9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91" y="911"/>
              <a:ext cx="536" cy="266"/>
            </a:xfrm>
            <a:prstGeom prst="rect">
              <a:avLst/>
            </a:prstGeom>
            <a:noFill/>
          </p:spPr>
        </p:pic>
      </p:grpSp>
      <p:pic>
        <p:nvPicPr>
          <p:cNvPr id="617498" name="Picture 26" descr="Math NAV-LessBack2">
            <a:hlinkClick r:id="rId1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1" name="Picture 17" descr="Exampl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9100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7" grpId="0" autoUpdateAnimBg="0"/>
      <p:bldP spid="617478" grpId="0" animBg="1"/>
      <p:bldP spid="61748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8517" name="Picture 21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18518" name="Picture 22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1850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18502" name="Oval 6"/>
          <p:cNvSpPr>
            <a:spLocks noChangeArrowheads="1"/>
          </p:cNvSpPr>
          <p:nvPr/>
        </p:nvSpPr>
        <p:spPr bwMode="auto">
          <a:xfrm>
            <a:off x="893688" y="477114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8503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18507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18510" name="TPQuestion"/>
          <p:cNvSpPr>
            <a:spLocks noChangeArrowheads="1"/>
          </p:cNvSpPr>
          <p:nvPr/>
        </p:nvSpPr>
        <p:spPr bwMode="auto">
          <a:xfrm>
            <a:off x="533400" y="1484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000" b="1" dirty="0">
                <a:solidFill>
                  <a:srgbClr val="00539D"/>
                </a:solidFill>
              </a:rPr>
              <a:t>Solve the equation </a:t>
            </a:r>
            <a:r>
              <a:rPr lang="en-US" sz="2000" b="1" i="1" dirty="0">
                <a:solidFill>
                  <a:srgbClr val="00539D"/>
                </a:solidFill>
              </a:rPr>
              <a:t>q</a:t>
            </a:r>
            <a:r>
              <a:rPr lang="en-US" sz="2000" b="1" baseline="30000" dirty="0">
                <a:solidFill>
                  <a:srgbClr val="00539D"/>
                </a:solidFill>
              </a:rPr>
              <a:t>2</a:t>
            </a:r>
            <a:r>
              <a:rPr lang="en-US" sz="2000" b="1" dirty="0">
                <a:solidFill>
                  <a:srgbClr val="00539D"/>
                </a:solidFill>
              </a:rPr>
              <a:t> = 16.</a:t>
            </a:r>
          </a:p>
        </p:txBody>
      </p:sp>
      <p:sp>
        <p:nvSpPr>
          <p:cNvPr id="618514" name="Text Box 18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3-1)</a:t>
            </a:r>
          </a:p>
        </p:txBody>
      </p:sp>
      <p:pic>
        <p:nvPicPr>
          <p:cNvPr id="618515" name="Picture 19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85825" y="2320925"/>
            <a:ext cx="2790825" cy="2022475"/>
            <a:chOff x="558" y="1232"/>
            <a:chExt cx="1758" cy="1274"/>
          </a:xfrm>
        </p:grpSpPr>
        <p:sp>
          <p:nvSpPr>
            <p:cNvPr id="61851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8" y="1388"/>
              <a:ext cx="175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  <a:buAutoNum type="alphaUcPeriod"/>
              </a:pPr>
              <a:r>
                <a:rPr lang="en-US" sz="2400" b="0" dirty="0" smtClean="0">
                  <a:ln>
                    <a:solidFill>
                      <a:schemeClr val="accent1"/>
                    </a:solidFill>
                  </a:ln>
                  <a:ea typeface="Arial" pitchFamily="-112" charset="0"/>
                  <a:cs typeface="Arial" pitchFamily="-112" charset="0"/>
                </a:rPr>
                <a:t>±</a:t>
              </a:r>
              <a:endParaRPr lang="en-US" sz="1100" dirty="0">
                <a:ln>
                  <a:solidFill>
                    <a:schemeClr val="accent1"/>
                  </a:solidFill>
                </a:ln>
                <a:ea typeface="Arial" pitchFamily="-112" charset="0"/>
                <a:cs typeface="Arial" pitchFamily="-112" charset="0"/>
                <a:sym typeface="Symbol" pitchFamily="-112" charset="2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sz="2400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B</a:t>
              </a:r>
              <a:r>
                <a:rPr lang="pt-BR" sz="2400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  <a:r>
                <a:rPr lang="pt-BR" sz="2400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	</a:t>
              </a:r>
              <a:r>
                <a:rPr lang="en-US" sz="2400" b="0" dirty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</a:rPr>
                <a:t>±</a:t>
              </a:r>
              <a:endParaRPr lang="en-US" sz="2400" b="0" dirty="0" smtClean="0">
                <a:solidFill>
                  <a:schemeClr val="tx1"/>
                </a:solidFill>
                <a:ea typeface="Arial" pitchFamily="-112" charset="0"/>
                <a:cs typeface="Arial" pitchFamily="-112" charset="0"/>
                <a:sym typeface="Symbol" pitchFamily="-112" charset="2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endParaRPr lang="pt-BR" sz="5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sz="2400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C</a:t>
              </a:r>
              <a:r>
                <a:rPr lang="pt-BR" sz="2400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  <a:r>
                <a:rPr lang="pt-BR" sz="2400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	</a:t>
              </a:r>
              <a:r>
                <a:rPr lang="en-US" sz="2400" b="0" dirty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</a:rPr>
                <a:t>± 4</a:t>
              </a:r>
              <a:endParaRPr lang="en-US" sz="2400" b="0" dirty="0">
                <a:solidFill>
                  <a:schemeClr val="tx1"/>
                </a:solidFill>
                <a:ea typeface="Arial" pitchFamily="-112" charset="0"/>
                <a:cs typeface="Arial" pitchFamily="-112" charset="0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sz="2400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D.	</a:t>
              </a:r>
              <a:r>
                <a:rPr lang="en-US" sz="2400" b="0" dirty="0">
                  <a:solidFill>
                    <a:schemeClr val="tx1"/>
                  </a:solidFill>
                  <a:ea typeface="Arial" pitchFamily="-112" charset="0"/>
                  <a:cs typeface="Arial" pitchFamily="-112" charset="0"/>
                </a:rPr>
                <a:t>± 8</a:t>
              </a:r>
            </a:p>
          </p:txBody>
        </p:sp>
        <p:pic>
          <p:nvPicPr>
            <p:cNvPr id="618519" name="Picture 23" descr="MAC3-3Eq100"/>
            <p:cNvPicPr>
              <a:picLocks noChangeAspect="1" noChangeArrowheads="1"/>
            </p:cNvPicPr>
            <p:nvPr/>
          </p:nvPicPr>
          <p:blipFill>
            <a:blip r:embed="rId11"/>
            <a:srcRect l="27220"/>
            <a:stretch>
              <a:fillRect/>
            </a:stretch>
          </p:blipFill>
          <p:spPr bwMode="auto">
            <a:xfrm>
              <a:off x="1050" y="1232"/>
              <a:ext cx="377" cy="536"/>
            </a:xfrm>
            <a:prstGeom prst="rect">
              <a:avLst/>
            </a:prstGeom>
            <a:noFill/>
          </p:spPr>
        </p:pic>
        <p:pic>
          <p:nvPicPr>
            <p:cNvPr id="618520" name="Picture 24" descr="MAC3-3Eq101"/>
            <p:cNvPicPr>
              <a:picLocks noChangeAspect="1" noChangeArrowheads="1"/>
            </p:cNvPicPr>
            <p:nvPr/>
          </p:nvPicPr>
          <p:blipFill>
            <a:blip r:embed="rId12"/>
            <a:srcRect l="28032"/>
            <a:stretch>
              <a:fillRect/>
            </a:stretch>
          </p:blipFill>
          <p:spPr bwMode="auto">
            <a:xfrm>
              <a:off x="1044" y="1970"/>
              <a:ext cx="362" cy="536"/>
            </a:xfrm>
            <a:prstGeom prst="rect">
              <a:avLst/>
            </a:prstGeom>
            <a:noFill/>
          </p:spPr>
        </p:pic>
      </p:grpSp>
      <p:pic>
        <p:nvPicPr>
          <p:cNvPr id="618522" name="Picture 26" descr="Math NAV-LessBack2">
            <a:hlinkClick r:id="rId1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2" name="Picture 17" descr="Example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2" grpId="0" animBg="1"/>
      <p:bldP spid="6185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9541" name="Picture 21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19542" name="Picture 22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1952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19526" name="Oval 6"/>
          <p:cNvSpPr>
            <a:spLocks noChangeArrowheads="1"/>
          </p:cNvSpPr>
          <p:nvPr/>
        </p:nvSpPr>
        <p:spPr bwMode="auto">
          <a:xfrm>
            <a:off x="843293" y="375594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9527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19531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19538" name="Text Box 18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3-1)</a:t>
            </a:r>
          </a:p>
        </p:txBody>
      </p:sp>
      <p:pic>
        <p:nvPicPr>
          <p:cNvPr id="619539" name="Picture 19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1316038"/>
            <a:ext cx="8229600" cy="777875"/>
            <a:chOff x="336" y="829"/>
            <a:chExt cx="5184" cy="490"/>
          </a:xfrm>
        </p:grpSpPr>
        <p:sp>
          <p:nvSpPr>
            <p:cNvPr id="619534" name="TPQuestion"/>
            <p:cNvSpPr>
              <a:spLocks noChangeArrowheads="1"/>
            </p:cNvSpPr>
            <p:nvPr/>
          </p:nvSpPr>
          <p:spPr bwMode="auto">
            <a:xfrm>
              <a:off x="336" y="935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000" b="1" dirty="0">
                  <a:solidFill>
                    <a:srgbClr val="00539D"/>
                  </a:solidFill>
                </a:rPr>
                <a:t>Solve the equation               </a:t>
              </a:r>
              <a:r>
                <a:rPr lang="en-US" dirty="0">
                  <a:solidFill>
                    <a:srgbClr val="00539D"/>
                  </a:solidFill>
                </a:rPr>
                <a:t>. </a:t>
              </a:r>
            </a:p>
          </p:txBody>
        </p:sp>
        <p:pic>
          <p:nvPicPr>
            <p:cNvPr id="619543" name="Picture 23" descr="MAC3-3Eq102"/>
            <p:cNvPicPr>
              <a:picLocks noChangeAspect="1" noChangeArrowheads="1"/>
            </p:cNvPicPr>
            <p:nvPr/>
          </p:nvPicPr>
          <p:blipFill>
            <a:blip r:embed="rId11"/>
            <a:srcRect r="9886"/>
            <a:stretch>
              <a:fillRect/>
            </a:stretch>
          </p:blipFill>
          <p:spPr bwMode="auto">
            <a:xfrm>
              <a:off x="1968" y="829"/>
              <a:ext cx="711" cy="490"/>
            </a:xfrm>
            <a:prstGeom prst="rect">
              <a:avLst/>
            </a:prstGeom>
            <a:noFill/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885825" y="2586037"/>
            <a:ext cx="2790825" cy="3586163"/>
            <a:chOff x="558" y="1278"/>
            <a:chExt cx="1758" cy="2259"/>
          </a:xfrm>
        </p:grpSpPr>
        <p:sp>
          <p:nvSpPr>
            <p:cNvPr id="61953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8" y="1388"/>
              <a:ext cx="175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A.</a:t>
              </a:r>
              <a:r>
                <a:rPr lang="pt-BR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	</a:t>
              </a:r>
              <a:endParaRPr lang="en-US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endParaRPr lang="pt-BR" sz="6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B</a:t>
              </a: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	</a:t>
              </a:r>
              <a:endParaRPr lang="en-US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endParaRPr lang="pt-BR" sz="5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C</a:t>
              </a: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	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endParaRPr lang="pt-BR" sz="5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 marL="457200" indent="-457200" algn="l">
                <a:spcBef>
                  <a:spcPct val="83000"/>
                </a:spcBef>
                <a:spcAft>
                  <a:spcPct val="83000"/>
                </a:spcAft>
              </a:pPr>
              <a:r>
                <a:rPr lang="pt-BR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D</a:t>
              </a:r>
              <a:r>
                <a:rPr lang="pt-BR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  <a:r>
                <a:rPr lang="pt-BR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	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19545" name="Picture 25" descr="MAC3-3Eq10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58" y="3048"/>
              <a:ext cx="329" cy="489"/>
            </a:xfrm>
            <a:prstGeom prst="rect">
              <a:avLst/>
            </a:prstGeom>
            <a:noFill/>
          </p:spPr>
        </p:pic>
        <p:pic>
          <p:nvPicPr>
            <p:cNvPr id="619546" name="Picture 26" descr="MAC3-3Eq10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58" y="1278"/>
              <a:ext cx="438" cy="489"/>
            </a:xfrm>
            <a:prstGeom prst="rect">
              <a:avLst/>
            </a:prstGeom>
            <a:noFill/>
          </p:spPr>
        </p:pic>
        <p:pic>
          <p:nvPicPr>
            <p:cNvPr id="619547" name="Picture 27" descr="MAC3-3Eq10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58" y="1868"/>
              <a:ext cx="329" cy="489"/>
            </a:xfrm>
            <a:prstGeom prst="rect">
              <a:avLst/>
            </a:prstGeom>
            <a:noFill/>
          </p:spPr>
        </p:pic>
        <p:pic>
          <p:nvPicPr>
            <p:cNvPr id="619548" name="Picture 28" descr="MAC3-3Eq10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58" y="2458"/>
              <a:ext cx="329" cy="489"/>
            </a:xfrm>
            <a:prstGeom prst="rect">
              <a:avLst/>
            </a:prstGeom>
            <a:noFill/>
          </p:spPr>
        </p:pic>
      </p:grpSp>
      <p:pic>
        <p:nvPicPr>
          <p:cNvPr id="619550" name="Picture 30" descr="Math NAV-LessBack2">
            <a:hlinkClick r:id="rId1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6" name="Picture 18" descr="Example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0688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57275" y="1509713"/>
            <a:ext cx="7553325" cy="493712"/>
          </a:xfrm>
          <a:noFill/>
        </p:spPr>
        <p:txBody>
          <a:bodyPr/>
          <a:lstStyle/>
          <a:p>
            <a:r>
              <a:rPr lang="en-US" sz="2400"/>
              <a:t>Estimate square roots.</a:t>
            </a:r>
          </a:p>
        </p:txBody>
      </p:sp>
      <p:pic>
        <p:nvPicPr>
          <p:cNvPr id="519174" name="Picture 6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pic>
        <p:nvPicPr>
          <p:cNvPr id="519179" name="Picture 11" descr="LH_3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201" name="Picture 9" descr="LH_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1057275" y="1503363"/>
            <a:ext cx="77057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ea typeface="Times New Roman" pitchFamily="-112" charset="0"/>
                <a:cs typeface="Times New Roman" pitchFamily="-112" charset="0"/>
              </a:rPr>
              <a:t>Standard 7NS2.4</a:t>
            </a:r>
            <a:r>
              <a:rPr lang="en-US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Use the inverse relationship  between raising to a power and extracting the root of a perfect square; </a:t>
            </a: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for an integer that is not square, determine without a calculator the two integers between which its square root lies and explain why.</a:t>
            </a:r>
          </a:p>
        </p:txBody>
      </p:sp>
      <p:pic>
        <p:nvPicPr>
          <p:cNvPr id="520207" name="Picture 15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ym Fl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2" y="58336"/>
            <a:ext cx="9045575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10600" y="66294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077200" y="66294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5"/>
  <p:tag name="SLIDEGUID" val="D705CBBB42894B0A9FC985360DE00BE3"/>
  <p:tag name="DELIMITERS" val="3.1"/>
  <p:tag name="ANSWERSALIAS" val=" A¤ B ¤ C¤ D "/>
  <p:tag name="RESPONSESGATHERED" val="False"/>
  <p:tag name="QUESTIONTEXT" val="Solve the equation q2 = 16."/>
  <p:tag name="QUESTIONALIAS" val="Solve the equation q2 = 16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6"/>
  <p:tag name="SLIDEGUID" val="9D932184577C45BC83BFDCB845229255"/>
  <p:tag name="DELIMITERS" val="3.1"/>
  <p:tag name="ANSWERSALIAS" val=" A¤ B ¤ C¤ D "/>
  <p:tag name="RESPONSESGATHERED" val="False"/>
  <p:tag name="QUESTIONTEXT" val="5 Min 2-4"/>
  <p:tag name="QUESTIONALIAS" val="5 Min 2-4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6"/>
  <p:tag name="SLIDEGUID" val="BBA77C66713549DFA69914100A587E8E"/>
  <p:tag name="DELIMITERS" val="3.1"/>
  <p:tag name="ANSWERSALIAS" val=" A¤ B ¤ C¤ D "/>
  <p:tag name="RESPONSESGATHERED" val="False"/>
  <p:tag name="QUESTIONTEXT" val="Mercury is the closest planet to the Sun. Mercury is 3.6 × 107 miles away from the Sun. Write the distance from Mercury to the Sun in standard form. "/>
  <p:tag name="QUESTIONALIAS" val="Mercury is the closest planet to the Sun. Mercury is 3.6 × 107 miles away from the Sun. Write the distance from Mercury to the Sun in standard form. 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6"/>
  <p:tag name="SLIDEGUID" val="7DF8EDFD14084F36B6B871D57B522313"/>
  <p:tag name="DELIMITERS" val="3.1"/>
  <p:tag name="ANSWERSALIAS" val=" A¤ B ¤ C¤ D "/>
  <p:tag name="RESPONSESGATHERED" val="False"/>
  <p:tag name="QUESTIONTEXT" val="Lesson 3-2 Example 1 CYP"/>
  <p:tag name="QUESTIONALIAS" val="Lesson 3-2 Example 1 CYP"/>
  <p:tag name="ANIMREMOVED" val="False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7"/>
  <p:tag name="SLIDEGUID" val="DE69591A98D84CCC9B3380E60A895C06"/>
  <p:tag name="DELIMITERS" val="3.1"/>
  <p:tag name="ANSWERSALIAS" val=" A¤ B ¤ C¤ D "/>
  <p:tag name="RESPONSESGATHERED" val="False"/>
  <p:tag name="QUESTIONTEXT" val="Lesson 3-2 Example 2 CYP"/>
  <p:tag name="QUESTIONALIAS" val="Lesson 3-2 Example 2 CYP"/>
  <p:tag name="ANIMREMOVED" val="Fals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7"/>
  <p:tag name="SLIDEGUID" val="5A668F8915F6418E83B8C802AC30EF83"/>
  <p:tag name="DELIMITERS" val="3.1"/>
  <p:tag name="ANSWERSALIAS" val=" A¤ B ¤ C¤ D "/>
  <p:tag name="RESPONSESGATHERED" val="False"/>
  <p:tag name="QUESTIONTEXT" val="5 Min 1-6"/>
  <p:tag name="QUESTIONALIAS" val="5 Min 1-6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4"/>
  <p:tag name="SLIDEGUID" val="4848E5C012074E70A12EEA0FC3BD36C8"/>
  <p:tag name="DELIMITERS" val="3.1"/>
  <p:tag name="ANSWERSALIAS" val=" A¤ B ¤ C¤ D "/>
  <p:tag name="RESPONSESGATHERED" val="False"/>
  <p:tag name="QUESTIONTEXT" val="5 Min 2-2"/>
  <p:tag name="QUESTIONALIAS" val="5 Min 2-2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681</Words>
  <Application>Microsoft Macintosh PowerPoint</Application>
  <PresentationFormat>On-screen Show (4:3)</PresentationFormat>
  <Paragraphs>152</Paragraphs>
  <Slides>20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 Watch and Discover!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3-2 Menu</dc:title>
  <dc:creator>Michael Mitchell</dc:creator>
  <cp:lastModifiedBy>Michael Mitchell</cp:lastModifiedBy>
  <cp:revision>47</cp:revision>
  <dcterms:created xsi:type="dcterms:W3CDTF">2009-09-17T14:18:26Z</dcterms:created>
  <dcterms:modified xsi:type="dcterms:W3CDTF">2009-09-17T15:10:46Z</dcterms:modified>
</cp:coreProperties>
</file>