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tags/tag17.xml" ContentType="application/vnd.openxmlformats-officedocument.presentationml.tags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9.xml" ContentType="application/vnd.openxmlformats-officedocument.presentationml.tags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Default Extension="png" ContentType="image/png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19.xml" ContentType="application/vnd.openxmlformats-officedocument.presentationml.tags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ags/tag27.xml" ContentType="application/vnd.openxmlformats-officedocument.presentationml.tags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tags/tag28.xml" ContentType="application/vnd.openxmlformats-officedocument.presentationml.tags+xml"/>
  <Override PartName="/ppt/presentation.xml" ContentType="application/vnd.openxmlformats-officedocument.presentationml.presentation.main+xml"/>
  <Override PartName="/ppt/tags/tag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23.xml" ContentType="application/vnd.openxmlformats-officedocument.presentationml.tag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25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tags/tag26.xml" ContentType="application/vnd.openxmlformats-officedocument.presentationml.tag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0"/>
  </p:notesMasterIdLst>
  <p:sldIdLst>
    <p:sldId id="276" r:id="rId2"/>
    <p:sldId id="279" r:id="rId3"/>
    <p:sldId id="280" r:id="rId4"/>
    <p:sldId id="281" r:id="rId5"/>
    <p:sldId id="282" r:id="rId6"/>
    <p:sldId id="283" r:id="rId7"/>
    <p:sldId id="278" r:id="rId8"/>
    <p:sldId id="257" r:id="rId9"/>
    <p:sldId id="258" r:id="rId10"/>
    <p:sldId id="259" r:id="rId11"/>
    <p:sldId id="277" r:id="rId12"/>
    <p:sldId id="266" r:id="rId13"/>
    <p:sldId id="284" r:id="rId14"/>
    <p:sldId id="286" r:id="rId15"/>
    <p:sldId id="285" r:id="rId16"/>
    <p:sldId id="260" r:id="rId17"/>
    <p:sldId id="262" r:id="rId18"/>
    <p:sldId id="264" r:id="rId19"/>
    <p:sldId id="267" r:id="rId20"/>
    <p:sldId id="269" r:id="rId21"/>
    <p:sldId id="271" r:id="rId22"/>
    <p:sldId id="261" r:id="rId23"/>
    <p:sldId id="263" r:id="rId24"/>
    <p:sldId id="265" r:id="rId25"/>
    <p:sldId id="268" r:id="rId26"/>
    <p:sldId id="270" r:id="rId27"/>
    <p:sldId id="27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483" autoAdjust="0"/>
    <p:restoredTop sz="90643" autoAdjust="0"/>
  </p:normalViewPr>
  <p:slideViewPr>
    <p:cSldViewPr snapToObjects="1">
      <p:cViewPr varScale="1">
        <p:scale>
          <a:sx n="91" d="100"/>
          <a:sy n="91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ADF0-CFA8-8F4E-A912-16CD7FB9401F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DFCF-7A41-204F-88D0-FA7CFEA5E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E9D5-D1E0-C149-B4E0-CB20E068F3E7}" type="slidenum">
              <a:rPr lang="en-US"/>
              <a:pPr/>
              <a:t>1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FFFF-B88A-FC45-BBA9-58463F0E6050}" type="slidenum">
              <a:rPr lang="en-US"/>
              <a:pPr/>
              <a:t>12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56D99-AE84-3D4F-9652-E6AD4BF71884}" type="slidenum">
              <a:rPr lang="en-US"/>
              <a:pPr/>
              <a:t>16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92D5D-4198-A84D-B07E-4AC7C0152AB9}" type="slidenum">
              <a:rPr lang="en-US"/>
              <a:pPr/>
              <a:t>17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A2BC-69FC-CE4F-A391-C1259F3939A3}" type="slidenum">
              <a:rPr lang="en-US"/>
              <a:pPr/>
              <a:t>18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67448-70FE-164D-83E6-87255AE676B2}" type="slidenum">
              <a:rPr lang="en-US"/>
              <a:pPr/>
              <a:t>19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D4074-7E4C-404C-BD64-A002DB7E139B}" type="slidenum">
              <a:rPr lang="en-US"/>
              <a:pPr/>
              <a:t>20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A6FE8-7B6E-5146-A6BF-C00F74B07943}" type="slidenum">
              <a:rPr lang="en-US"/>
              <a:pPr/>
              <a:t>21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837E6-B217-BA45-A25A-853C002BEBA7}" type="slidenum">
              <a:rPr lang="en-US"/>
              <a:pPr/>
              <a:t>22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C11E4-32CF-0D4A-9A41-352BCD04B751}" type="slidenum">
              <a:rPr lang="en-US"/>
              <a:pPr/>
              <a:t>23</a:t>
            </a:fld>
            <a:endParaRPr 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4E7EF-434A-324E-8459-89D524E961CD}" type="slidenum">
              <a:rPr lang="en-US"/>
              <a:pPr/>
              <a:t>24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13728-0593-EA48-82B9-915D8A6CC20C}" type="slidenum">
              <a:rPr lang="en-US"/>
              <a:pPr/>
              <a:t>2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E44EE-7F4B-5342-B488-D995FD0AABAF}" type="slidenum">
              <a:rPr lang="en-US"/>
              <a:pPr/>
              <a:t>25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CFF70-FE3C-2B4C-9BDE-A6251A4111B6}" type="slidenum">
              <a:rPr lang="en-US"/>
              <a:pPr/>
              <a:t>26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BE991-7E1A-9746-BC56-DA425AF918D7}" type="slidenum">
              <a:rPr lang="en-US"/>
              <a:pPr/>
              <a:t>27</a:t>
            </a:fld>
            <a:endParaRPr lang="en-US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630EC-68A0-9341-BF5D-6297D1BEA13A}" type="slidenum">
              <a:rPr lang="en-US"/>
              <a:pPr/>
              <a:t>28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AE5CA-B0E2-7E42-B9C8-25EF6ED0EBDA}" type="slidenum">
              <a:rPr lang="en-US"/>
              <a:pPr/>
              <a:t>3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2CFDC-92FE-A24E-85EB-B22F6F31CE8D}" type="slidenum">
              <a:rPr lang="en-US"/>
              <a:pPr/>
              <a:t>4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91683-6FCE-A64C-B968-A035027EA31F}" type="slidenum">
              <a:rPr lang="en-US"/>
              <a:pPr/>
              <a:t>5</a:t>
            </a:fld>
            <a:endParaRPr 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11951-01F5-7542-85FF-C201E7A622E7}" type="slidenum">
              <a:rPr lang="en-US"/>
              <a:pPr/>
              <a:t>6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0E6AC-1A30-E249-B749-8DD912BB9EF6}" type="slidenum">
              <a:rPr lang="en-US"/>
              <a:pPr/>
              <a:t>8</a:t>
            </a:fld>
            <a:endParaRPr lang="en-US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B6283-B4C7-A64A-8A43-26A3BA26D62A}" type="slidenum">
              <a:rPr lang="en-US"/>
              <a:pPr/>
              <a:t>9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CBA3A-6C7B-8A4F-AF3D-8206430CF5A6}" type="slidenum">
              <a:rPr lang="en-US"/>
              <a:pPr/>
              <a:t>10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DEE0D-684F-7048-A00B-A949D40462F6}" type="datetimeFigureOut">
              <a:rPr lang="en-US" smtClean="0"/>
              <a:pPr/>
              <a:t>9/24/09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726F-75D1-E54C-9B24-06E94CF05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1.png"/><Relationship Id="rId4" Type="http://schemas.openxmlformats.org/officeDocument/2006/relationships/image" Target="../media/image21.jpeg"/><Relationship Id="rId7" Type="http://schemas.openxmlformats.org/officeDocument/2006/relationships/image" Target="../media/image24.pdf"/><Relationship Id="rId11" Type="http://schemas.openxmlformats.org/officeDocument/2006/relationships/image" Target="../media/image28.pdf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16" Type="http://schemas.openxmlformats.org/officeDocument/2006/relationships/image" Target="../media/image33.png"/><Relationship Id="rId8" Type="http://schemas.openxmlformats.org/officeDocument/2006/relationships/image" Target="../media/image25.png"/><Relationship Id="rId13" Type="http://schemas.openxmlformats.org/officeDocument/2006/relationships/image" Target="../media/image30.pdf"/><Relationship Id="rId10" Type="http://schemas.openxmlformats.org/officeDocument/2006/relationships/image" Target="../media/image27.png"/><Relationship Id="rId5" Type="http://schemas.openxmlformats.org/officeDocument/2006/relationships/image" Target="../media/image11.jpeg"/><Relationship Id="rId15" Type="http://schemas.openxmlformats.org/officeDocument/2006/relationships/image" Target="../media/image32.pd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6.pdf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df"/><Relationship Id="rId7" Type="http://schemas.openxmlformats.org/officeDocument/2006/relationships/image" Target="../media/image29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df"/><Relationship Id="rId8" Type="http://schemas.openxmlformats.org/officeDocument/2006/relationships/image" Target="../media/image26.pdf"/><Relationship Id="rId13" Type="http://schemas.openxmlformats.org/officeDocument/2006/relationships/image" Target="../media/image33.png"/><Relationship Id="rId10" Type="http://schemas.openxmlformats.org/officeDocument/2006/relationships/image" Target="../media/image30.pdf"/><Relationship Id="rId5" Type="http://schemas.openxmlformats.org/officeDocument/2006/relationships/image" Target="../media/image25.png"/><Relationship Id="rId12" Type="http://schemas.openxmlformats.org/officeDocument/2006/relationships/image" Target="../media/image32.pdf"/><Relationship Id="rId2" Type="http://schemas.openxmlformats.org/officeDocument/2006/relationships/image" Target="../media/image34.jpeg"/><Relationship Id="rId9" Type="http://schemas.openxmlformats.org/officeDocument/2006/relationships/image" Target="../media/image27.png"/><Relationship Id="rId3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5" Type="http://schemas.openxmlformats.org/officeDocument/2006/relationships/image" Target="../media/image36.jpeg"/><Relationship Id="rId7" Type="http://schemas.openxmlformats.org/officeDocument/2006/relationships/image" Target="../media/image2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6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4" Type="http://schemas.openxmlformats.org/officeDocument/2006/relationships/image" Target="../media/image7.jpeg"/><Relationship Id="rId5" Type="http://schemas.openxmlformats.org/officeDocument/2006/relationships/image" Target="../media/image37.jpeg"/><Relationship Id="rId7" Type="http://schemas.openxmlformats.org/officeDocument/2006/relationships/image" Target="../media/image11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6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4" Type="http://schemas.openxmlformats.org/officeDocument/2006/relationships/image" Target="../media/image12.jpeg"/><Relationship Id="rId10" Type="http://schemas.openxmlformats.org/officeDocument/2006/relationships/image" Target="../media/image2.jpeg"/><Relationship Id="rId5" Type="http://schemas.openxmlformats.org/officeDocument/2006/relationships/image" Target="../media/image21.jpeg"/><Relationship Id="rId7" Type="http://schemas.openxmlformats.org/officeDocument/2006/relationships/image" Target="../media/image38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1.jpeg"/><Relationship Id="rId3" Type="http://schemas.openxmlformats.org/officeDocument/2006/relationships/notesSlide" Target="../notesSlides/notesSlide12.xml"/><Relationship Id="rId6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4" Type="http://schemas.openxmlformats.org/officeDocument/2006/relationships/image" Target="../media/image14.jpeg"/><Relationship Id="rId10" Type="http://schemas.openxmlformats.org/officeDocument/2006/relationships/image" Target="../media/image2.jpeg"/><Relationship Id="rId5" Type="http://schemas.openxmlformats.org/officeDocument/2006/relationships/image" Target="../media/image37.jpeg"/><Relationship Id="rId7" Type="http://schemas.openxmlformats.org/officeDocument/2006/relationships/image" Target="../media/image4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1.jpeg"/><Relationship Id="rId3" Type="http://schemas.openxmlformats.org/officeDocument/2006/relationships/notesSlide" Target="../notesSlides/notesSlide13.xml"/><Relationship Id="rId6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image" Target="../media/image37.jpeg"/><Relationship Id="rId7" Type="http://schemas.openxmlformats.org/officeDocument/2006/relationships/image" Target="../media/image21.jpeg"/><Relationship Id="rId11" Type="http://schemas.openxmlformats.org/officeDocument/2006/relationships/image" Target="../media/image46.jpeg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8" Type="http://schemas.openxmlformats.org/officeDocument/2006/relationships/image" Target="../media/image43.png"/><Relationship Id="rId13" Type="http://schemas.openxmlformats.org/officeDocument/2006/relationships/image" Target="../media/image11.jpeg"/><Relationship Id="rId10" Type="http://schemas.openxmlformats.org/officeDocument/2006/relationships/image" Target="../media/image45.png"/><Relationship Id="rId5" Type="http://schemas.openxmlformats.org/officeDocument/2006/relationships/image" Target="../media/image16.jpe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4.png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11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0" Type="http://schemas.openxmlformats.org/officeDocument/2006/relationships/image" Target="../media/image8.jpeg"/><Relationship Id="rId5" Type="http://schemas.openxmlformats.org/officeDocument/2006/relationships/image" Target="../media/image3.jpeg"/><Relationship Id="rId12" Type="http://schemas.openxmlformats.org/officeDocument/2006/relationships/slide" Target="slide18.xml"/><Relationship Id="rId2" Type="http://schemas.openxmlformats.org/officeDocument/2006/relationships/tags" Target="../tags/tag3.xml"/><Relationship Id="rId9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4" Type="http://schemas.openxmlformats.org/officeDocument/2006/relationships/image" Target="../media/image37.jpeg"/><Relationship Id="rId10" Type="http://schemas.openxmlformats.org/officeDocument/2006/relationships/image" Target="../media/image51.png"/><Relationship Id="rId5" Type="http://schemas.openxmlformats.org/officeDocument/2006/relationships/image" Target="../media/image21.jpeg"/><Relationship Id="rId7" Type="http://schemas.openxmlformats.org/officeDocument/2006/relationships/image" Target="../media/image48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50.png"/><Relationship Id="rId3" Type="http://schemas.openxmlformats.org/officeDocument/2006/relationships/notesSlide" Target="../notesSlides/notesSlide15.xml"/><Relationship Id="rId6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4" Type="http://schemas.openxmlformats.org/officeDocument/2006/relationships/image" Target="../media/image37.jpeg"/><Relationship Id="rId10" Type="http://schemas.openxmlformats.org/officeDocument/2006/relationships/image" Target="../media/image11.jpeg"/><Relationship Id="rId5" Type="http://schemas.openxmlformats.org/officeDocument/2006/relationships/image" Target="../media/image21.jpeg"/><Relationship Id="rId7" Type="http://schemas.openxmlformats.org/officeDocument/2006/relationships/image" Target="../media/image53.png"/><Relationship Id="rId11" Type="http://schemas.openxmlformats.org/officeDocument/2006/relationships/image" Target="../media/image2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55.png"/><Relationship Id="rId3" Type="http://schemas.openxmlformats.org/officeDocument/2006/relationships/notesSlide" Target="../notesSlides/notesSlide16.xml"/><Relationship Id="rId6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56.jpeg"/><Relationship Id="rId7" Type="http://schemas.openxmlformats.org/officeDocument/2006/relationships/image" Target="../media/image21.jpe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9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56.jpeg"/><Relationship Id="rId7" Type="http://schemas.openxmlformats.org/officeDocument/2006/relationships/image" Target="../media/image21.jpe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4" Type="http://schemas.openxmlformats.org/officeDocument/2006/relationships/notesSlide" Target="../notesSlides/notesSlide19.xml"/><Relationship Id="rId10" Type="http://schemas.openxmlformats.org/officeDocument/2006/relationships/image" Target="../media/image2.jpeg"/><Relationship Id="rId5" Type="http://schemas.openxmlformats.org/officeDocument/2006/relationships/image" Target="../media/image56.jpeg"/><Relationship Id="rId7" Type="http://schemas.openxmlformats.org/officeDocument/2006/relationships/image" Target="../media/image21.jpe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9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4" Type="http://schemas.openxmlformats.org/officeDocument/2006/relationships/image" Target="../media/image56.jpeg"/><Relationship Id="rId10" Type="http://schemas.openxmlformats.org/officeDocument/2006/relationships/image" Target="../media/image62.jpeg"/><Relationship Id="rId5" Type="http://schemas.openxmlformats.org/officeDocument/2006/relationships/image" Target="../media/image16.jpeg"/><Relationship Id="rId7" Type="http://schemas.openxmlformats.org/officeDocument/2006/relationships/image" Target="../media/image59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61.png"/><Relationship Id="rId3" Type="http://schemas.openxmlformats.org/officeDocument/2006/relationships/notesSlide" Target="../notesSlides/notesSlide20.xml"/><Relationship Id="rId6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4" Type="http://schemas.openxmlformats.org/officeDocument/2006/relationships/notesSlide" Target="../notesSlides/notesSlide21.xml"/><Relationship Id="rId10" Type="http://schemas.openxmlformats.org/officeDocument/2006/relationships/image" Target="../media/image2.jpeg"/><Relationship Id="rId5" Type="http://schemas.openxmlformats.org/officeDocument/2006/relationships/image" Target="../media/image56.jpeg"/><Relationship Id="rId7" Type="http://schemas.openxmlformats.org/officeDocument/2006/relationships/image" Target="../media/image63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9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4" Type="http://schemas.openxmlformats.org/officeDocument/2006/relationships/notesSlide" Target="../notesSlides/notesSlide22.xml"/><Relationship Id="rId10" Type="http://schemas.openxmlformats.org/officeDocument/2006/relationships/image" Target="../media/image2.jpeg"/><Relationship Id="rId5" Type="http://schemas.openxmlformats.org/officeDocument/2006/relationships/image" Target="../media/image21.jpeg"/><Relationship Id="rId7" Type="http://schemas.openxmlformats.org/officeDocument/2006/relationships/image" Target="../media/image52.jpeg"/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9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4" Type="http://schemas.openxmlformats.org/officeDocument/2006/relationships/slide" Target="slide10.xml"/><Relationship Id="rId10" Type="http://schemas.openxmlformats.org/officeDocument/2006/relationships/hyperlink" Target="http://www.ca.gr7math.com/" TargetMode="External"/><Relationship Id="rId5" Type="http://schemas.openxmlformats.org/officeDocument/2006/relationships/image" Target="../media/image65.jpeg"/><Relationship Id="rId7" Type="http://schemas.openxmlformats.org/officeDocument/2006/relationships/image" Target="../media/image2.jpeg"/><Relationship Id="rId11" Type="http://schemas.openxmlformats.org/officeDocument/2006/relationships/image" Target="../media/image68.jpe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67.jpeg"/><Relationship Id="rId3" Type="http://schemas.openxmlformats.org/officeDocument/2006/relationships/notesSlide" Target="../notesSlides/notesSlide23.xml"/><Relationship Id="rId6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4" Type="http://schemas.openxmlformats.org/officeDocument/2006/relationships/notesSlide" Target="../notesSlides/notesSlide3.xml"/><Relationship Id="rId10" Type="http://schemas.openxmlformats.org/officeDocument/2006/relationships/slide" Target="slide18.xml"/><Relationship Id="rId5" Type="http://schemas.openxmlformats.org/officeDocument/2006/relationships/image" Target="../media/image3.jpeg"/><Relationship Id="rId7" Type="http://schemas.openxmlformats.org/officeDocument/2006/relationships/image" Target="../media/image5.jpeg"/><Relationship Id="rId11" Type="http://schemas.openxmlformats.org/officeDocument/2006/relationships/image" Target="../media/image10.jpeg"/><Relationship Id="rId12" Type="http://schemas.openxmlformats.org/officeDocument/2006/relationships/image" Target="../media/image12.jpe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9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11" Type="http://schemas.openxmlformats.org/officeDocument/2006/relationships/slide" Target="slide18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8" Type="http://schemas.openxmlformats.org/officeDocument/2006/relationships/image" Target="../media/image6.jpeg"/><Relationship Id="rId13" Type="http://schemas.openxmlformats.org/officeDocument/2006/relationships/image" Target="../media/image14.jpeg"/><Relationship Id="rId10" Type="http://schemas.openxmlformats.org/officeDocument/2006/relationships/image" Target="../media/image13.png"/><Relationship Id="rId5" Type="http://schemas.openxmlformats.org/officeDocument/2006/relationships/image" Target="../media/image3.jpeg"/><Relationship Id="rId12" Type="http://schemas.openxmlformats.org/officeDocument/2006/relationships/image" Target="../media/image10.jpeg"/><Relationship Id="rId2" Type="http://schemas.openxmlformats.org/officeDocument/2006/relationships/tags" Target="../tags/tag7.xml"/><Relationship Id="rId9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11" Type="http://schemas.openxmlformats.org/officeDocument/2006/relationships/slide" Target="slide18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8" Type="http://schemas.openxmlformats.org/officeDocument/2006/relationships/image" Target="../media/image6.jpeg"/><Relationship Id="rId13" Type="http://schemas.openxmlformats.org/officeDocument/2006/relationships/image" Target="../media/image16.jpeg"/><Relationship Id="rId10" Type="http://schemas.openxmlformats.org/officeDocument/2006/relationships/image" Target="../media/image15.png"/><Relationship Id="rId5" Type="http://schemas.openxmlformats.org/officeDocument/2006/relationships/image" Target="../media/image3.jpeg"/><Relationship Id="rId12" Type="http://schemas.openxmlformats.org/officeDocument/2006/relationships/image" Target="../media/image10.jpeg"/><Relationship Id="rId2" Type="http://schemas.openxmlformats.org/officeDocument/2006/relationships/tags" Target="../tags/tag9.xml"/><Relationship Id="rId9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4" Type="http://schemas.openxmlformats.org/officeDocument/2006/relationships/notesSlide" Target="../notesSlides/notesSlide6.xml"/><Relationship Id="rId10" Type="http://schemas.openxmlformats.org/officeDocument/2006/relationships/slide" Target="slide18.xml"/><Relationship Id="rId5" Type="http://schemas.openxmlformats.org/officeDocument/2006/relationships/image" Target="../media/image3.jpeg"/><Relationship Id="rId7" Type="http://schemas.openxmlformats.org/officeDocument/2006/relationships/image" Target="../media/image5.jpeg"/><Relationship Id="rId11" Type="http://schemas.openxmlformats.org/officeDocument/2006/relationships/image" Target="../media/image10.jpeg"/><Relationship Id="rId12" Type="http://schemas.openxmlformats.org/officeDocument/2006/relationships/image" Target="../media/image17.jpe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9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1" Type="http://schemas.openxmlformats.org/officeDocument/2006/relationships/audio" Target="file://localhost/Users/computer/Desktop/Glencoe%20Math%20Program/Chapter%203-Pythagorean%20Theorem/3-Core%20Lessons/Lesson%203-4/Jeopardy%20-%20Think%20Music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7" Type="http://schemas.openxmlformats.org/officeDocument/2006/relationships/image" Target="../media/image11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6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7" Type="http://schemas.openxmlformats.org/officeDocument/2006/relationships/image" Target="../media/image11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AM7 Spl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144000" cy="6854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4648200"/>
            <a:ext cx="4267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Chapter 3, Lesson 3-4</a:t>
            </a:r>
          </a:p>
          <a:p>
            <a:pPr algn="ctr"/>
            <a:r>
              <a:rPr lang="en-US" sz="2800" dirty="0" smtClean="0"/>
              <a:t>The Real</a:t>
            </a:r>
          </a:p>
          <a:p>
            <a:pPr algn="ctr"/>
            <a:r>
              <a:rPr lang="en-US" sz="2800" dirty="0" smtClean="0"/>
              <a:t>Number System</a:t>
            </a:r>
          </a:p>
        </p:txBody>
      </p:sp>
      <p:pic>
        <p:nvPicPr>
          <p:cNvPr id="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45" name="Picture 21" descr="LH_3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0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4360" y="838200"/>
          <a:ext cx="8148640" cy="540247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629728"/>
                <a:gridCol w="1629728"/>
                <a:gridCol w="1629728"/>
                <a:gridCol w="1629728"/>
                <a:gridCol w="1629728"/>
              </a:tblGrid>
              <a:tr h="7717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</a:t>
                      </a:r>
                    </a:p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Whole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Rational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Irrational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15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33120" y="1600200"/>
            <a:ext cx="995680" cy="71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62000" y="2956342"/>
            <a:ext cx="1268730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01700" y="2361017"/>
            <a:ext cx="774700" cy="536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09600" y="3707612"/>
            <a:ext cx="1661883" cy="447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1700" y="42672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4.83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602069"/>
            <a:ext cx="1005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12/4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07405" y="4913531"/>
            <a:ext cx="1273795" cy="688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67600" y="1626388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7414" y="2310824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0800" y="2956342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298253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2997988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3642142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7400" y="427793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3800" y="4977824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5587424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7200" y="5587424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5587424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76200"/>
            <a:ext cx="9149352" cy="6812544"/>
            <a:chOff x="0" y="76200"/>
            <a:chExt cx="9149352" cy="6812544"/>
          </a:xfrm>
        </p:grpSpPr>
        <p:sp>
          <p:nvSpPr>
            <p:cNvPr id="27" name="Rectangle 26"/>
            <p:cNvSpPr/>
            <p:nvPr/>
          </p:nvSpPr>
          <p:spPr>
            <a:xfrm>
              <a:off x="624939" y="76200"/>
              <a:ext cx="8198766" cy="17543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Rockwell"/>
                  <a:cs typeface="Rockwell"/>
                </a:rPr>
                <a:t>Here’s a Number</a:t>
              </a:r>
            </a:p>
            <a:p>
              <a:pPr algn="ctr"/>
              <a:r>
                <a:rPr lang="en-U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Rockwell"/>
                  <a:cs typeface="Rockwell"/>
                </a:rPr>
                <a:t> by Number Breakdown</a:t>
              </a:r>
              <a:endPara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Rockwell"/>
                <a:cs typeface="Rockwell"/>
              </a:endParaRPr>
            </a:p>
          </p:txBody>
        </p:sp>
        <p:sp>
          <p:nvSpPr>
            <p:cNvPr id="29" name="Cloud Callout 28"/>
            <p:cNvSpPr/>
            <p:nvPr/>
          </p:nvSpPr>
          <p:spPr>
            <a:xfrm>
              <a:off x="0" y="1828801"/>
              <a:ext cx="8991600" cy="2895600"/>
            </a:xfrm>
            <a:prstGeom prst="cloudCallout">
              <a:avLst>
                <a:gd name="adj1" fmla="val 34499"/>
                <a:gd name="adj2" fmla="val 5763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IMG_2960.jp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28162" y="5235343"/>
              <a:ext cx="1321190" cy="1653401"/>
            </a:xfrm>
            <a:prstGeom prst="rect">
              <a:avLst/>
            </a:prstGeom>
          </p:spPr>
        </p:pic>
        <p:pic>
          <p:nvPicPr>
            <p:cNvPr id="32" name="Picture 31" descr="IMG_292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456458" y="5233817"/>
              <a:ext cx="1397494" cy="16549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16560" y="2794000"/>
            <a:ext cx="8498840" cy="863600"/>
            <a:chOff x="416560" y="76200"/>
            <a:chExt cx="8498840" cy="86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16560" y="228600"/>
              <a:ext cx="995680" cy="711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28800" y="76200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square root of 67 is 8.1853527..., a non-terminating decimal, therefore it is an  irrational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2667000"/>
            <a:ext cx="8382000" cy="830997"/>
            <a:chOff x="533400" y="1175603"/>
            <a:chExt cx="8382000" cy="8309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33400" y="1371600"/>
              <a:ext cx="774700" cy="5363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28800" y="1175603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decimal portion of this number, .13131313 repeats, therefore it is a 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2902803"/>
            <a:ext cx="8708405" cy="830997"/>
            <a:chOff x="206995" y="2293203"/>
            <a:chExt cx="8708405" cy="830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06995" y="2362200"/>
              <a:ext cx="1268730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28800" y="2293203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negative square root of 64 is -8 a whole number, and an integer, therefore it is a 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317" y="2819400"/>
            <a:ext cx="8748483" cy="830997"/>
            <a:chOff x="166917" y="3352800"/>
            <a:chExt cx="8748483" cy="8309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66917" y="3581400"/>
              <a:ext cx="1661883" cy="4474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28800" y="3352800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decimal portion of this number is  non-terminating. Therefore it is an irrational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3895" y="2743200"/>
            <a:ext cx="8568705" cy="830997"/>
            <a:chOff x="346695" y="4267200"/>
            <a:chExt cx="8568705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46695" y="4267200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4.83</a:t>
              </a:r>
              <a:endParaRPr 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8800" y="4267200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decimal portion of this number terminates, therefore it is a 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2743200"/>
            <a:ext cx="8513357" cy="830997"/>
            <a:chOff x="152400" y="5255062"/>
            <a:chExt cx="8513357" cy="8309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52400" y="5255062"/>
              <a:ext cx="1273795" cy="68853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79157" y="5255062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negative square root of 90 is -9.4868329…, a non-terminating decimal, therefore it is an irrational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9395" y="2743200"/>
            <a:ext cx="8556005" cy="830997"/>
            <a:chOff x="359395" y="5867400"/>
            <a:chExt cx="8556005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59395" y="5983069"/>
              <a:ext cx="10054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12/4</a:t>
              </a:r>
              <a:endParaRPr lang="en-US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8800" y="5867400"/>
              <a:ext cx="7086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Baskerville Old Face"/>
                  <a:cs typeface="Baskerville Old Face"/>
                </a:rPr>
                <a:t>The fraction simplifies to 3, therefore it is a whole number, an integer, and a rational number.</a:t>
              </a:r>
              <a:endParaRPr lang="en-US" sz="2400" b="1" dirty="0">
                <a:solidFill>
                  <a:srgbClr val="FF0000"/>
                </a:solidFill>
                <a:latin typeface="Baskerville Old Face"/>
                <a:cs typeface="Baskerville Old Face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200" y="587276"/>
            <a:ext cx="9144000" cy="830997"/>
          </a:xfrm>
          <a:prstGeom prst="rect">
            <a:avLst/>
          </a:prstGeom>
          <a:noFill/>
          <a:effectLst>
            <a:outerShdw blurRad="127000" dist="38100" dir="2700000" algn="tl" rotWithShape="0">
              <a:srgbClr val="000000">
                <a:alpha val="43000"/>
              </a:srgbClr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Bodoni SvtyTwo ITC TT-Book"/>
              <a:cs typeface="Bodoni SvtyTwo ITC TT-Boo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93" name="Picture 25" descr="LH_3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70395" name="Picture 27" descr="3-4C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828800"/>
            <a:ext cx="7578725" cy="4422775"/>
          </a:xfrm>
          <a:prstGeom prst="rect">
            <a:avLst/>
          </a:prstGeom>
          <a:noFill/>
          <a:effectLst/>
        </p:spPr>
      </p:pic>
      <p:pic>
        <p:nvPicPr>
          <p:cNvPr id="7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8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731838"/>
            <a:ext cx="774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Real numbers follow the properties that are true for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whole numbers, integers, and rational numbers.</a:t>
            </a:r>
            <a:endParaRPr lang="en-US" sz="2800" dirty="0">
              <a:solidFill>
                <a:srgbClr val="0000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338459"/>
            <a:ext cx="7467600" cy="5222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819400"/>
            <a:ext cx="7467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3429000"/>
            <a:ext cx="7467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833740"/>
            <a:ext cx="7467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4455210"/>
            <a:ext cx="7467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7020" y="5069790"/>
            <a:ext cx="7467600" cy="41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5486400"/>
            <a:ext cx="7467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0090" y="1811950"/>
            <a:ext cx="7467600" cy="5222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9469"/>
            <a:ext cx="8763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ook Antiqua"/>
                <a:cs typeface="Book Antiqua"/>
              </a:rPr>
              <a:t>Take a moment to create this flow chart:</a:t>
            </a:r>
            <a:endParaRPr lang="en-US" sz="36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2400" y="838200"/>
            <a:ext cx="8458200" cy="5562600"/>
            <a:chOff x="152400" y="838200"/>
            <a:chExt cx="8458200" cy="5562600"/>
          </a:xfrm>
        </p:grpSpPr>
        <p:grpSp>
          <p:nvGrpSpPr>
            <p:cNvPr id="26" name="Group 25"/>
            <p:cNvGrpSpPr/>
            <p:nvPr/>
          </p:nvGrpSpPr>
          <p:grpSpPr>
            <a:xfrm>
              <a:off x="2514600" y="1600199"/>
              <a:ext cx="4648200" cy="602720"/>
              <a:chOff x="2514600" y="1600199"/>
              <a:chExt cx="4648200" cy="602720"/>
            </a:xfrm>
          </p:grpSpPr>
          <p:cxnSp>
            <p:nvCxnSpPr>
              <p:cNvPr id="18" name="Straight Connector 17"/>
              <p:cNvCxnSpPr>
                <a:stCxn id="5" idx="2"/>
              </p:cNvCxnSpPr>
              <p:nvPr/>
            </p:nvCxnSpPr>
            <p:spPr>
              <a:xfrm rot="16200000" flipH="1">
                <a:off x="4385675" y="1748425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>
                <a:off x="2514600" y="1898119"/>
                <a:ext cx="20193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 flipV="1">
                <a:off x="4535369" y="1905001"/>
                <a:ext cx="2627431" cy="20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2366377" y="2053226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013106" y="2053226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Alternate Process 4"/>
            <p:cNvSpPr/>
            <p:nvPr/>
          </p:nvSpPr>
          <p:spPr>
            <a:xfrm>
              <a:off x="3048000" y="8382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66800" y="2133600"/>
              <a:ext cx="7543800" cy="762000"/>
              <a:chOff x="1066800" y="2133600"/>
              <a:chExt cx="7543800" cy="762000"/>
            </a:xfrm>
          </p:grpSpPr>
          <p:sp>
            <p:nvSpPr>
              <p:cNvPr id="6" name="Alternate Process 5"/>
              <p:cNvSpPr/>
              <p:nvPr/>
            </p:nvSpPr>
            <p:spPr>
              <a:xfrm>
                <a:off x="1066800" y="21336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8" name="Alternate Process 7"/>
              <p:cNvSpPr/>
              <p:nvPr/>
            </p:nvSpPr>
            <p:spPr>
              <a:xfrm>
                <a:off x="5638800" y="21336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52400" y="5638800"/>
              <a:ext cx="6477000" cy="762000"/>
              <a:chOff x="152400" y="5638800"/>
              <a:chExt cx="6477000" cy="762000"/>
            </a:xfrm>
          </p:grpSpPr>
          <p:sp>
            <p:nvSpPr>
              <p:cNvPr id="10" name="Alternate Process 9"/>
              <p:cNvSpPr/>
              <p:nvPr/>
            </p:nvSpPr>
            <p:spPr>
              <a:xfrm>
                <a:off x="152400" y="56388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11" name="Alternate Process 10"/>
              <p:cNvSpPr/>
              <p:nvPr/>
            </p:nvSpPr>
            <p:spPr>
              <a:xfrm>
                <a:off x="3657600" y="56388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57200" y="3657600"/>
              <a:ext cx="6705600" cy="1447800"/>
              <a:chOff x="457200" y="3657600"/>
              <a:chExt cx="6705600" cy="1447800"/>
            </a:xfrm>
          </p:grpSpPr>
          <p:sp>
            <p:nvSpPr>
              <p:cNvPr id="9" name="Alternate Process 8"/>
              <p:cNvSpPr/>
              <p:nvPr/>
            </p:nvSpPr>
            <p:spPr>
              <a:xfrm>
                <a:off x="457200" y="36576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12" name="Alternate Process 11"/>
              <p:cNvSpPr/>
              <p:nvPr/>
            </p:nvSpPr>
            <p:spPr>
              <a:xfrm>
                <a:off x="3886200" y="3657600"/>
                <a:ext cx="3276600" cy="14478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52602" y="2895600"/>
              <a:ext cx="3886197" cy="762000"/>
              <a:chOff x="1752602" y="2895600"/>
              <a:chExt cx="3886197" cy="762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52602" y="2895600"/>
                <a:ext cx="3886197" cy="762000"/>
                <a:chOff x="2514603" y="1600199"/>
                <a:chExt cx="4648197" cy="60272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3460069" y="1748425"/>
                  <a:ext cx="297919" cy="146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2366377" y="2053226"/>
                  <a:ext cx="297919" cy="146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7013106" y="2053226"/>
                  <a:ext cx="297919" cy="146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1752602" y="3272251"/>
                <a:ext cx="388497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294606" y="4420394"/>
              <a:ext cx="3659188" cy="1219200"/>
              <a:chOff x="1294606" y="4420394"/>
              <a:chExt cx="3659188" cy="1219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1334294" y="4838700"/>
                <a:ext cx="838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95400" y="5258594"/>
                <a:ext cx="36576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1105297" y="5448697"/>
                <a:ext cx="380206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4762897" y="5448697"/>
                <a:ext cx="380206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514600" y="1600199"/>
            <a:ext cx="4648200" cy="602720"/>
            <a:chOff x="2514600" y="1600199"/>
            <a:chExt cx="4648200" cy="602720"/>
          </a:xfrm>
        </p:grpSpPr>
        <p:cxnSp>
          <p:nvCxnSpPr>
            <p:cNvPr id="18" name="Straight Connector 17"/>
            <p:cNvCxnSpPr>
              <a:stCxn id="5" idx="2"/>
            </p:cNvCxnSpPr>
            <p:nvPr/>
          </p:nvCxnSpPr>
          <p:spPr>
            <a:xfrm rot="16200000" flipH="1">
              <a:off x="4385675" y="1748425"/>
              <a:ext cx="297919" cy="1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514600" y="1898119"/>
              <a:ext cx="20193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4535369" y="1905001"/>
              <a:ext cx="2627431" cy="20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366377" y="2053226"/>
              <a:ext cx="297919" cy="1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7013106" y="2053226"/>
              <a:ext cx="297919" cy="1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838200" y="54114"/>
            <a:ext cx="7543800" cy="7078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Book Antiqua"/>
                <a:cs typeface="Book Antiqua"/>
              </a:rPr>
              <a:t>The Real Number System Chart</a:t>
            </a:r>
            <a:endParaRPr lang="en-US" sz="40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3048000" y="838200"/>
            <a:ext cx="2971800" cy="762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/>
                <a:cs typeface="Book Antiqua"/>
              </a:rPr>
              <a:t>Real Numbers</a:t>
            </a:r>
            <a:endParaRPr lang="en-US" sz="3200" b="1" dirty="0">
              <a:solidFill>
                <a:schemeClr val="tx1"/>
              </a:solidFill>
              <a:latin typeface="Book Antiqua"/>
              <a:cs typeface="Book Antiqua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066800" y="2133600"/>
            <a:ext cx="7543800" cy="762000"/>
            <a:chOff x="1066800" y="2133600"/>
            <a:chExt cx="7543800" cy="762000"/>
          </a:xfrm>
        </p:grpSpPr>
        <p:sp>
          <p:nvSpPr>
            <p:cNvPr id="6" name="Alternate Process 5"/>
            <p:cNvSpPr/>
            <p:nvPr/>
          </p:nvSpPr>
          <p:spPr>
            <a:xfrm>
              <a:off x="1066800" y="21336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Rational Numbers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8" name="Alternate Process 7"/>
            <p:cNvSpPr/>
            <p:nvPr/>
          </p:nvSpPr>
          <p:spPr>
            <a:xfrm>
              <a:off x="5638800" y="21336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Irrational Numbers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152400" y="5638800"/>
            <a:ext cx="6477000" cy="762000"/>
            <a:chOff x="152400" y="5638800"/>
            <a:chExt cx="6477000" cy="762000"/>
          </a:xfrm>
        </p:grpSpPr>
        <p:sp>
          <p:nvSpPr>
            <p:cNvPr id="10" name="Alternate Process 9"/>
            <p:cNvSpPr/>
            <p:nvPr/>
          </p:nvSpPr>
          <p:spPr>
            <a:xfrm>
              <a:off x="152400" y="56388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Whole Numbers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11" name="Alternate Process 10"/>
            <p:cNvSpPr/>
            <p:nvPr/>
          </p:nvSpPr>
          <p:spPr>
            <a:xfrm>
              <a:off x="3657600" y="56388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Negative Integers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13" name="Group 36"/>
          <p:cNvGrpSpPr/>
          <p:nvPr/>
        </p:nvGrpSpPr>
        <p:grpSpPr>
          <a:xfrm>
            <a:off x="457200" y="3657600"/>
            <a:ext cx="6705600" cy="1447800"/>
            <a:chOff x="457200" y="3657600"/>
            <a:chExt cx="6705600" cy="1447800"/>
          </a:xfrm>
        </p:grpSpPr>
        <p:sp>
          <p:nvSpPr>
            <p:cNvPr id="9" name="Alternate Process 8"/>
            <p:cNvSpPr/>
            <p:nvPr/>
          </p:nvSpPr>
          <p:spPr>
            <a:xfrm>
              <a:off x="457200" y="36576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Integers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12" name="Alternate Process 11"/>
            <p:cNvSpPr/>
            <p:nvPr/>
          </p:nvSpPr>
          <p:spPr>
            <a:xfrm>
              <a:off x="3886200" y="3657600"/>
              <a:ext cx="3276600" cy="14478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Fractions &amp; Terminating &amp; Repeating Decimals that are not Integers</a:t>
              </a:r>
              <a:endParaRPr lang="en-US" sz="20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1752602" y="2895600"/>
            <a:ext cx="3886197" cy="762000"/>
            <a:chOff x="1752602" y="2895600"/>
            <a:chExt cx="3886197" cy="762000"/>
          </a:xfrm>
        </p:grpSpPr>
        <p:grpSp>
          <p:nvGrpSpPr>
            <p:cNvPr id="15" name="Group 27"/>
            <p:cNvGrpSpPr/>
            <p:nvPr/>
          </p:nvGrpSpPr>
          <p:grpSpPr>
            <a:xfrm>
              <a:off x="1752602" y="2895600"/>
              <a:ext cx="3886197" cy="762000"/>
              <a:chOff x="2514603" y="1600199"/>
              <a:chExt cx="4648197" cy="60272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460069" y="1748425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2366377" y="2053226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7013106" y="2053226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1752602" y="3272251"/>
              <a:ext cx="388497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"/>
          <p:cNvGrpSpPr/>
          <p:nvPr/>
        </p:nvGrpSpPr>
        <p:grpSpPr>
          <a:xfrm>
            <a:off x="1294606" y="4420394"/>
            <a:ext cx="3659188" cy="1219200"/>
            <a:chOff x="1294606" y="4420394"/>
            <a:chExt cx="3659188" cy="12192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1334294" y="483870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95400" y="5258594"/>
              <a:ext cx="3657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05297" y="5448697"/>
              <a:ext cx="38020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62897" y="5448697"/>
              <a:ext cx="38020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514600" y="1600199"/>
            <a:ext cx="4648200" cy="602720"/>
            <a:chOff x="2514600" y="1600199"/>
            <a:chExt cx="4648200" cy="602720"/>
          </a:xfrm>
        </p:grpSpPr>
        <p:cxnSp>
          <p:nvCxnSpPr>
            <p:cNvPr id="18" name="Straight Connector 17"/>
            <p:cNvCxnSpPr>
              <a:stCxn id="5" idx="2"/>
            </p:cNvCxnSpPr>
            <p:nvPr/>
          </p:nvCxnSpPr>
          <p:spPr>
            <a:xfrm rot="16200000" flipH="1">
              <a:off x="4385675" y="1748425"/>
              <a:ext cx="297919" cy="1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514600" y="1898119"/>
              <a:ext cx="20193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4535369" y="1905001"/>
              <a:ext cx="2627431" cy="20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2366377" y="2053226"/>
              <a:ext cx="297919" cy="1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7013106" y="2053226"/>
              <a:ext cx="297919" cy="1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54114"/>
            <a:ext cx="9144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ook Antiqua"/>
                <a:cs typeface="Book Antiqua"/>
              </a:rPr>
              <a:t>The Real Number System Chart Examples</a:t>
            </a:r>
            <a:endParaRPr lang="en-US" sz="36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3048000" y="838200"/>
            <a:ext cx="2971800" cy="762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/>
                <a:cs typeface="Book Antiqua"/>
              </a:rPr>
              <a:t>Real Numbers</a:t>
            </a:r>
            <a:endParaRPr lang="en-US" sz="3200" b="1" dirty="0">
              <a:solidFill>
                <a:schemeClr val="tx1"/>
              </a:solidFill>
              <a:latin typeface="Book Antiqua"/>
              <a:cs typeface="Book Antiqua"/>
            </a:endParaRPr>
          </a:p>
        </p:txBody>
      </p:sp>
      <p:grpSp>
        <p:nvGrpSpPr>
          <p:cNvPr id="7" name="Group 46"/>
          <p:cNvGrpSpPr/>
          <p:nvPr/>
        </p:nvGrpSpPr>
        <p:grpSpPr>
          <a:xfrm>
            <a:off x="152400" y="5638800"/>
            <a:ext cx="6477000" cy="762000"/>
            <a:chOff x="152400" y="5638800"/>
            <a:chExt cx="6477000" cy="762000"/>
          </a:xfrm>
        </p:grpSpPr>
        <p:sp>
          <p:nvSpPr>
            <p:cNvPr id="10" name="Alternate Process 9"/>
            <p:cNvSpPr/>
            <p:nvPr/>
          </p:nvSpPr>
          <p:spPr>
            <a:xfrm>
              <a:off x="152400" y="56388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2, 15, 186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11" name="Alternate Process 10"/>
            <p:cNvSpPr/>
            <p:nvPr/>
          </p:nvSpPr>
          <p:spPr>
            <a:xfrm>
              <a:off x="3657600" y="5638800"/>
              <a:ext cx="2971800" cy="762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ook Antiqua"/>
                  <a:cs typeface="Book Antiqua"/>
                </a:rPr>
                <a:t>-2, -15, -186</a:t>
              </a:r>
              <a:endParaRPr lang="en-US" sz="2400" b="1" dirty="0">
                <a:solidFill>
                  <a:schemeClr val="tx1"/>
                </a:solidFill>
                <a:latin typeface="Book Antiqua"/>
                <a:cs typeface="Book Antiqua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1752602" y="2895600"/>
            <a:ext cx="3886197" cy="762000"/>
            <a:chOff x="1752602" y="2895600"/>
            <a:chExt cx="3886197" cy="762000"/>
          </a:xfrm>
        </p:grpSpPr>
        <p:grpSp>
          <p:nvGrpSpPr>
            <p:cNvPr id="15" name="Group 27"/>
            <p:cNvGrpSpPr/>
            <p:nvPr/>
          </p:nvGrpSpPr>
          <p:grpSpPr>
            <a:xfrm>
              <a:off x="1752602" y="2895600"/>
              <a:ext cx="3886197" cy="762000"/>
              <a:chOff x="2514603" y="1600199"/>
              <a:chExt cx="4648197" cy="60272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460069" y="1748425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2366377" y="2053226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7013106" y="2053226"/>
                <a:ext cx="297919" cy="146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1752602" y="3272251"/>
              <a:ext cx="388497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"/>
          <p:cNvGrpSpPr/>
          <p:nvPr/>
        </p:nvGrpSpPr>
        <p:grpSpPr>
          <a:xfrm>
            <a:off x="1294606" y="4420394"/>
            <a:ext cx="3659188" cy="1219200"/>
            <a:chOff x="1294606" y="4420394"/>
            <a:chExt cx="3659188" cy="12192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1334294" y="483870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95400" y="5258594"/>
              <a:ext cx="3657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05297" y="5448697"/>
              <a:ext cx="38020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762897" y="5448697"/>
              <a:ext cx="38020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57200" y="3657600"/>
            <a:ext cx="6705600" cy="1447800"/>
            <a:chOff x="457200" y="3657600"/>
            <a:chExt cx="6705600" cy="1447800"/>
          </a:xfrm>
        </p:grpSpPr>
        <p:grpSp>
          <p:nvGrpSpPr>
            <p:cNvPr id="13" name="Group 36"/>
            <p:cNvGrpSpPr/>
            <p:nvPr/>
          </p:nvGrpSpPr>
          <p:grpSpPr>
            <a:xfrm>
              <a:off x="457200" y="3657600"/>
              <a:ext cx="6705600" cy="1447800"/>
              <a:chOff x="457200" y="3657600"/>
              <a:chExt cx="6705600" cy="1447800"/>
            </a:xfrm>
          </p:grpSpPr>
          <p:sp>
            <p:nvSpPr>
              <p:cNvPr id="9" name="Alternate Process 8"/>
              <p:cNvSpPr/>
              <p:nvPr/>
            </p:nvSpPr>
            <p:spPr>
              <a:xfrm>
                <a:off x="457200" y="36576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Book Antiqua"/>
                    <a:cs typeface="Book Antiqua"/>
                  </a:rPr>
                  <a:t>-12, 0, 6</a:t>
                </a:r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12" name="Alternate Process 11"/>
              <p:cNvSpPr/>
              <p:nvPr/>
            </p:nvSpPr>
            <p:spPr>
              <a:xfrm>
                <a:off x="3886200" y="3657600"/>
                <a:ext cx="3276600" cy="14478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Book Antiqua"/>
                    <a:cs typeface="Book Antiqua"/>
                  </a:rPr>
                  <a:t>2/3 = .666 = .6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Book Antiqua"/>
                    <a:cs typeface="Book Antiqua"/>
                  </a:rPr>
                  <a:t>4/5 = .8</a:t>
                </a:r>
              </a:p>
              <a:p>
                <a:pPr algn="ctr"/>
                <a:endParaRPr lang="en-US" sz="28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400800" y="403860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066800" y="2133600"/>
            <a:ext cx="7543800" cy="762000"/>
            <a:chOff x="1066800" y="2133600"/>
            <a:chExt cx="7543800" cy="762000"/>
          </a:xfrm>
        </p:grpSpPr>
        <p:grpSp>
          <p:nvGrpSpPr>
            <p:cNvPr id="3" name="Group 26"/>
            <p:cNvGrpSpPr/>
            <p:nvPr/>
          </p:nvGrpSpPr>
          <p:grpSpPr>
            <a:xfrm>
              <a:off x="1066800" y="2133600"/>
              <a:ext cx="7543800" cy="762000"/>
              <a:chOff x="1066800" y="2133600"/>
              <a:chExt cx="7543800" cy="762000"/>
            </a:xfrm>
          </p:grpSpPr>
          <p:sp>
            <p:nvSpPr>
              <p:cNvPr id="6" name="Alternate Process 5"/>
              <p:cNvSpPr/>
              <p:nvPr/>
            </p:nvSpPr>
            <p:spPr>
              <a:xfrm>
                <a:off x="1066800" y="21336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Book Antiqua"/>
                    <a:cs typeface="Book Antiqua"/>
                  </a:rPr>
                  <a:t>Rational Numbers</a:t>
                </a:r>
                <a:endParaRPr lang="en-US" sz="2400" b="1" dirty="0">
                  <a:solidFill>
                    <a:schemeClr val="tx1"/>
                  </a:solidFill>
                  <a:latin typeface="Book Antiqua"/>
                  <a:cs typeface="Book Antiqua"/>
                </a:endParaRPr>
              </a:p>
            </p:txBody>
          </p:sp>
          <p:sp>
            <p:nvSpPr>
              <p:cNvPr id="8" name="Alternate Process 7"/>
              <p:cNvSpPr/>
              <p:nvPr/>
            </p:nvSpPr>
            <p:spPr>
              <a:xfrm>
                <a:off x="5638800" y="2133600"/>
                <a:ext cx="2971800" cy="762000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Arial Rounded MT Bold"/>
                    <a:cs typeface="Arial Rounded MT Bold"/>
                  </a:rPr>
                  <a:t>√10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Book Antiqua"/>
                    <a:cs typeface="Book Antiqua"/>
                  </a:rPr>
                  <a:t>= 3.1622776......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 Rounded MT Bold"/>
                    <a:cs typeface="Arial Rounded MT Bold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Arial Rounded MT Bold"/>
                  <a:cs typeface="Arial Rounded MT Bold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5943600" y="2360612"/>
              <a:ext cx="533400" cy="1588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5525" y="1503363"/>
            <a:ext cx="8423275" cy="749300"/>
          </a:xfrm>
          <a:noFill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539D"/>
                </a:solidFill>
              </a:rPr>
              <a:t>Name </a:t>
            </a:r>
            <a:r>
              <a:rPr lang="en-US" sz="2400" b="1" dirty="0">
                <a:solidFill>
                  <a:srgbClr val="00539D"/>
                </a:solidFill>
              </a:rPr>
              <a:t>all sets of numbers to which</a:t>
            </a:r>
            <a:r>
              <a:rPr lang="en-US" sz="2400" b="1" dirty="0" smtClean="0">
                <a:solidFill>
                  <a:srgbClr val="00539D"/>
                </a:solidFill>
              </a:rPr>
              <a:t>   1/11  belongs. Use</a:t>
            </a: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00539D"/>
                </a:solidFill>
              </a:rPr>
              <a:t>y</a:t>
            </a:r>
            <a:r>
              <a:rPr lang="en-US" sz="2400" b="1" dirty="0" smtClean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our calculators to help you.</a:t>
            </a:r>
            <a:endParaRPr lang="en-US" sz="2400" b="1" dirty="0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1409700" y="3195935"/>
            <a:ext cx="6057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Aft>
                <a:spcPct val="20000"/>
              </a:spcAft>
              <a:buClr>
                <a:srgbClr val="FFFFFF"/>
              </a:buClr>
            </a:pPr>
            <a:r>
              <a:rPr lang="en-US" sz="2400" b="0" dirty="0">
                <a:solidFill>
                  <a:srgbClr val="000000"/>
                </a:solidFill>
              </a:rPr>
              <a:t>The</a:t>
            </a:r>
            <a:r>
              <a:rPr lang="en-US" sz="2400" b="0" dirty="0" smtClean="0">
                <a:solidFill>
                  <a:srgbClr val="000000"/>
                </a:solidFill>
              </a:rPr>
              <a:t> fraction as a decimal ends </a:t>
            </a:r>
            <a:r>
              <a:rPr lang="en-US" sz="2400" b="0" dirty="0">
                <a:solidFill>
                  <a:srgbClr val="000000"/>
                </a:solidFill>
              </a:rPr>
              <a:t>in a repeating pattern.</a:t>
            </a: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Classify Numbers</a:t>
            </a:r>
          </a:p>
        </p:txBody>
      </p:sp>
      <p:pic>
        <p:nvPicPr>
          <p:cNvPr id="672773" name="Picture 5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72774" name="Picture 6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pic>
        <p:nvPicPr>
          <p:cNvPr id="672785" name="Picture 17" descr="LH_3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672775" name="Rectangle 7"/>
          <p:cNvSpPr>
            <a:spLocks noChangeArrowheads="1"/>
          </p:cNvSpPr>
          <p:nvPr/>
        </p:nvSpPr>
        <p:spPr bwMode="auto">
          <a:xfrm>
            <a:off x="533400" y="4592637"/>
            <a:ext cx="8229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28575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r>
              <a:rPr lang="en-US" sz="2400" b="0" dirty="0">
                <a:solidFill>
                  <a:srgbClr val="000000"/>
                </a:solidFill>
              </a:rPr>
              <a:t> 	It is a </a:t>
            </a:r>
            <a:r>
              <a:rPr lang="en-US" sz="2400" b="1" dirty="0">
                <a:solidFill>
                  <a:srgbClr val="000000"/>
                </a:solidFill>
              </a:rPr>
              <a:t>rational number </a:t>
            </a:r>
            <a:r>
              <a:rPr lang="en-US" sz="2400" b="0" dirty="0">
                <a:solidFill>
                  <a:srgbClr val="000000"/>
                </a:solidFill>
              </a:rPr>
              <a:t>because it is </a:t>
            </a:r>
            <a:br>
              <a:rPr lang="en-US" sz="2400" b="0" dirty="0">
                <a:solidFill>
                  <a:srgbClr val="000000"/>
                </a:solidFill>
              </a:rPr>
            </a:br>
            <a:r>
              <a:rPr lang="en-US" sz="2400" b="0" dirty="0">
                <a:solidFill>
                  <a:srgbClr val="000000"/>
                </a:solidFill>
              </a:rPr>
              <a:t>equivalent </a:t>
            </a:r>
            <a:r>
              <a:rPr lang="en-US" sz="2400" b="0" dirty="0" smtClean="0">
                <a:solidFill>
                  <a:srgbClr val="000000"/>
                </a:solidFill>
              </a:rPr>
              <a:t>to </a:t>
            </a:r>
            <a:r>
              <a:rPr lang="en-US" sz="2400" b="1" dirty="0" smtClean="0">
                <a:solidFill>
                  <a:srgbClr val="00539D"/>
                </a:solidFill>
              </a:rPr>
              <a:t>0.090909… 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endParaRPr lang="en-US" sz="2400" b="0" dirty="0">
              <a:solidFill>
                <a:srgbClr val="000000"/>
              </a:solidFill>
            </a:endParaRPr>
          </a:p>
        </p:txBody>
      </p:sp>
      <p:pic>
        <p:nvPicPr>
          <p:cNvPr id="14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229600" y="6505170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5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682038" y="6505170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 autoUpdateAnimBg="0" advAuto="0"/>
      <p:bldP spid="672776" grpId="0" autoUpdateAnimBg="0"/>
      <p:bldP spid="672772" grpId="0" autoUpdateAnimBg="0"/>
      <p:bldP spid="6727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83" name="Picture 11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2438400"/>
            <a:ext cx="457200" cy="457200"/>
          </a:xfrm>
          <a:prstGeom prst="rect">
            <a:avLst/>
          </a:prstGeom>
          <a:noFill/>
        </p:spPr>
      </p:pic>
      <p:pic>
        <p:nvPicPr>
          <p:cNvPr id="566301" name="Picture 29" descr="LH_3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66302" name="Text Box 30"/>
          <p:cNvSpPr txBox="1">
            <a:spLocks noChangeArrowheads="1"/>
          </p:cNvSpPr>
          <p:nvPr/>
        </p:nvSpPr>
        <p:spPr bwMode="auto">
          <a:xfrm>
            <a:off x="2506663" y="105410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Classify Numbers</a:t>
            </a:r>
          </a:p>
        </p:txBody>
      </p:sp>
      <p:pic>
        <p:nvPicPr>
          <p:cNvPr id="566303" name="Picture 31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1050925"/>
            <a:ext cx="2133600" cy="549275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533400" y="2424113"/>
            <a:ext cx="8343900" cy="471487"/>
            <a:chOff x="533400" y="1503363"/>
            <a:chExt cx="8343900" cy="471487"/>
          </a:xfrm>
        </p:grpSpPr>
        <p:pic>
          <p:nvPicPr>
            <p:cNvPr id="566313" name="Picture 41" descr="MAC3-3Eq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0" y="1524000"/>
              <a:ext cx="649288" cy="450850"/>
            </a:xfrm>
            <a:prstGeom prst="rect">
              <a:avLst/>
            </a:prstGeom>
            <a:noFill/>
          </p:spPr>
        </p:pic>
        <p:sp>
          <p:nvSpPr>
            <p:cNvPr id="566314" name="Rectangle 42"/>
            <p:cNvSpPr>
              <a:spLocks noChangeArrowheads="1"/>
            </p:cNvSpPr>
            <p:nvPr/>
          </p:nvSpPr>
          <p:spPr bwMode="auto">
            <a:xfrm>
              <a:off x="533400" y="1503363"/>
              <a:ext cx="8343900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/>
                <a:t>	</a:t>
              </a: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Name all sets of numbers to which       </a:t>
              </a:r>
              <a:r>
                <a:rPr lang="en-US" sz="2400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     belongs</a:t>
              </a: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4038600"/>
            <a:ext cx="8096250" cy="1237262"/>
            <a:chOff x="533400" y="1918300"/>
            <a:chExt cx="8096250" cy="1237262"/>
          </a:xfrm>
        </p:grpSpPr>
        <p:sp>
          <p:nvSpPr>
            <p:cNvPr id="566287" name="Rectangle 15"/>
            <p:cNvSpPr>
              <a:spLocks noChangeArrowheads="1"/>
            </p:cNvSpPr>
            <p:nvPr/>
          </p:nvSpPr>
          <p:spPr bwMode="auto">
            <a:xfrm>
              <a:off x="533400" y="1918300"/>
              <a:ext cx="8096250" cy="123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 sz="2400" dirty="0">
                  <a:solidFill>
                    <a:srgbClr val="00539D"/>
                  </a:solidFill>
                </a:rPr>
                <a:t>Answer:</a:t>
              </a:r>
              <a:r>
                <a:rPr lang="en-US" sz="2400" b="0" dirty="0"/>
                <a:t> </a:t>
              </a:r>
              <a:r>
                <a:rPr lang="en-US" sz="2400" b="0" dirty="0">
                  <a:solidFill>
                    <a:srgbClr val="000000"/>
                  </a:solidFill>
                </a:rPr>
                <a:t>	</a:t>
              </a:r>
              <a:r>
                <a:rPr lang="en-US" sz="2400" b="0" dirty="0" smtClean="0">
                  <a:solidFill>
                    <a:srgbClr val="000000"/>
                  </a:solidFill>
                </a:rPr>
                <a:t>Since                   </a:t>
              </a:r>
              <a:r>
                <a:rPr lang="en-US" sz="2400" b="0" dirty="0">
                  <a:solidFill>
                    <a:srgbClr val="000000"/>
                  </a:solidFill>
                </a:rPr>
                <a:t>, it is a </a:t>
              </a:r>
              <a:r>
                <a:rPr lang="en-US" sz="2400" b="1" dirty="0">
                  <a:solidFill>
                    <a:srgbClr val="000000"/>
                  </a:solidFill>
                </a:rPr>
                <a:t>whole number</a:t>
              </a:r>
              <a:r>
                <a:rPr lang="en-US" sz="2400" b="0" dirty="0">
                  <a:solidFill>
                    <a:srgbClr val="000000"/>
                  </a:solidFill>
                </a:rPr>
                <a:t>, an </a:t>
              </a:r>
              <a:r>
                <a:rPr lang="en-US" sz="2400" b="1" dirty="0">
                  <a:solidFill>
                    <a:srgbClr val="000000"/>
                  </a:solidFill>
                </a:rPr>
                <a:t>integer</a:t>
              </a:r>
              <a:r>
                <a:rPr lang="en-US" sz="2400" b="0" dirty="0">
                  <a:solidFill>
                    <a:srgbClr val="000000"/>
                  </a:solidFill>
                </a:rPr>
                <a:t>, and a </a:t>
              </a:r>
              <a:r>
                <a:rPr lang="en-US" sz="2400" b="1" dirty="0">
                  <a:solidFill>
                    <a:srgbClr val="000000"/>
                  </a:solidFill>
                </a:rPr>
                <a:t>rational number</a:t>
              </a:r>
              <a:r>
                <a:rPr lang="en-US" sz="2400" b="0" dirty="0">
                  <a:solidFill>
                    <a:srgbClr val="000000"/>
                  </a:solidFill>
                </a:rPr>
                <a:t>.</a:t>
              </a:r>
            </a:p>
            <a:p>
              <a:pPr marL="1712913" indent="-1368425" algn="l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857500" algn="l"/>
                </a:tabLst>
              </a:pPr>
              <a:endParaRPr lang="en-US" b="0" dirty="0">
                <a:solidFill>
                  <a:srgbClr val="000000"/>
                </a:solidFill>
              </a:endParaRPr>
            </a:p>
          </p:txBody>
        </p:sp>
        <p:pic>
          <p:nvPicPr>
            <p:cNvPr id="566317" name="Picture 45" descr="MAC3-3Eq4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4200" y="1929845"/>
              <a:ext cx="1114425" cy="447675"/>
            </a:xfrm>
            <a:prstGeom prst="rect">
              <a:avLst/>
            </a:prstGeom>
            <a:noFill/>
          </p:spPr>
        </p:pic>
      </p:grpSp>
      <p:pic>
        <p:nvPicPr>
          <p:cNvPr id="15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3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30" name="Picture 10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Classify Numbers</a:t>
            </a:r>
          </a:p>
        </p:txBody>
      </p:sp>
      <p:pic>
        <p:nvPicPr>
          <p:cNvPr id="568336" name="Picture 16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68346" name="Rectangle 26"/>
          <p:cNvSpPr>
            <a:spLocks noChangeArrowheads="1"/>
          </p:cNvSpPr>
          <p:nvPr/>
        </p:nvSpPr>
        <p:spPr bwMode="auto">
          <a:xfrm>
            <a:off x="533400" y="4579203"/>
            <a:ext cx="8299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28575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/>
              <a:t> 	</a:t>
            </a:r>
            <a:r>
              <a:rPr lang="en-US" sz="2400" b="0" dirty="0">
                <a:solidFill>
                  <a:srgbClr val="000000"/>
                </a:solidFill>
              </a:rPr>
              <a:t>Since the decimal does not repeat or terminate, it is an </a:t>
            </a:r>
            <a:r>
              <a:rPr lang="en-US" sz="2400" b="1" dirty="0">
                <a:solidFill>
                  <a:srgbClr val="000000"/>
                </a:solidFill>
              </a:rPr>
              <a:t>irrational number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68347" name="Picture 27" descr="LH_3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914400" y="1487487"/>
            <a:ext cx="8229600" cy="436564"/>
            <a:chOff x="914400" y="1487487"/>
            <a:chExt cx="8229600" cy="436564"/>
          </a:xfrm>
        </p:grpSpPr>
        <p:pic>
          <p:nvPicPr>
            <p:cNvPr id="568348" name="Picture 28" descr="MAC3-3Eq4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86400" y="1487487"/>
              <a:ext cx="795338" cy="417513"/>
            </a:xfrm>
            <a:prstGeom prst="rect">
              <a:avLst/>
            </a:prstGeom>
            <a:noFill/>
          </p:spPr>
        </p:pic>
        <p:sp>
          <p:nvSpPr>
            <p:cNvPr id="568349" name="Rectangle 29"/>
            <p:cNvSpPr>
              <a:spLocks noChangeArrowheads="1"/>
            </p:cNvSpPr>
            <p:nvPr/>
          </p:nvSpPr>
          <p:spPr bwMode="auto">
            <a:xfrm>
              <a:off x="914400" y="1503363"/>
              <a:ext cx="8229600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Name </a:t>
              </a: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all sets of numbers to which         </a:t>
              </a:r>
              <a:r>
                <a:rPr lang="en-US" sz="2400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       belongs. Use</a:t>
              </a:r>
            </a:p>
            <a:p>
              <a:pPr marL="342900" indent="-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your calculators to help you.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</p:grpSp>
      <p:pic>
        <p:nvPicPr>
          <p:cNvPr id="568352" name="Picture 32" descr="MAC3-3Eq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2846315"/>
            <a:ext cx="5766952" cy="735085"/>
          </a:xfrm>
          <a:prstGeom prst="rect">
            <a:avLst/>
          </a:prstGeom>
          <a:noFill/>
        </p:spPr>
      </p:pic>
      <p:pic>
        <p:nvPicPr>
          <p:cNvPr id="14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5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35" grpId="0" autoUpdateAnimBg="0"/>
      <p:bldP spid="56834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6" name="Text Box 4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Graph Real Numbers</a:t>
            </a:r>
          </a:p>
        </p:txBody>
      </p:sp>
      <p:pic>
        <p:nvPicPr>
          <p:cNvPr id="673797" name="Picture 5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pic>
        <p:nvPicPr>
          <p:cNvPr id="673799" name="Picture 7" descr="Examp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295400" y="4495800"/>
            <a:ext cx="5214938" cy="538163"/>
            <a:chOff x="336" y="3566"/>
            <a:chExt cx="3285" cy="339"/>
          </a:xfrm>
        </p:grpSpPr>
        <p:pic>
          <p:nvPicPr>
            <p:cNvPr id="673824" name="Picture 32" descr="MAC3-3Eq1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27" y="3566"/>
              <a:ext cx="2194" cy="282"/>
            </a:xfrm>
            <a:prstGeom prst="rect">
              <a:avLst/>
            </a:prstGeom>
            <a:noFill/>
          </p:spPr>
        </p:pic>
        <p:sp>
          <p:nvSpPr>
            <p:cNvPr id="673809" name="Rectangle 17"/>
            <p:cNvSpPr>
              <a:spLocks noChangeArrowheads="1"/>
            </p:cNvSpPr>
            <p:nvPr/>
          </p:nvSpPr>
          <p:spPr bwMode="auto">
            <a:xfrm>
              <a:off x="336" y="3594"/>
              <a:ext cx="318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>
                  <a:solidFill>
                    <a:srgbClr val="00539D"/>
                  </a:solidFill>
                </a:rPr>
                <a:t>Answer:</a:t>
              </a:r>
              <a:r>
                <a:rPr lang="en-US" b="0"/>
                <a:t> 	</a:t>
              </a:r>
            </a:p>
          </p:txBody>
        </p:sp>
      </p:grpSp>
      <p:pic>
        <p:nvPicPr>
          <p:cNvPr id="673810" name="Picture 18" descr="LH_3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533400" y="1371600"/>
            <a:ext cx="8229600" cy="895350"/>
            <a:chOff x="533400" y="2381250"/>
            <a:chExt cx="8229600" cy="895350"/>
          </a:xfrm>
        </p:grpSpPr>
        <p:pic>
          <p:nvPicPr>
            <p:cNvPr id="673812" name="Picture 20" descr="MAC3-3Eq4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35137" y="2411702"/>
              <a:ext cx="474663" cy="449263"/>
            </a:xfrm>
            <a:prstGeom prst="rect">
              <a:avLst/>
            </a:prstGeom>
            <a:noFill/>
          </p:spPr>
        </p:pic>
        <p:pic>
          <p:nvPicPr>
            <p:cNvPr id="673813" name="Picture 21" descr="MAC3-3Eq4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5060" y="2398712"/>
              <a:ext cx="647700" cy="420688"/>
            </a:xfrm>
            <a:prstGeom prst="rect">
              <a:avLst/>
            </a:prstGeom>
            <a:noFill/>
          </p:spPr>
        </p:pic>
        <p:pic>
          <p:nvPicPr>
            <p:cNvPr id="673816" name="Picture 24" descr="MAC3-3Eq4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7157" y="2388612"/>
              <a:ext cx="474663" cy="449263"/>
            </a:xfrm>
            <a:prstGeom prst="rect">
              <a:avLst/>
            </a:prstGeom>
            <a:noFill/>
          </p:spPr>
        </p:pic>
        <p:pic>
          <p:nvPicPr>
            <p:cNvPr id="673817" name="Picture 25" descr="MAC3-3Eq4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32780" y="2381250"/>
              <a:ext cx="647700" cy="420688"/>
            </a:xfrm>
            <a:prstGeom prst="rect">
              <a:avLst/>
            </a:prstGeom>
            <a:noFill/>
          </p:spPr>
        </p:pic>
        <p:sp>
          <p:nvSpPr>
            <p:cNvPr id="673818" name="Rectangle 26"/>
            <p:cNvSpPr>
              <a:spLocks noChangeArrowheads="1"/>
            </p:cNvSpPr>
            <p:nvPr/>
          </p:nvSpPr>
          <p:spPr bwMode="auto">
            <a:xfrm>
              <a:off x="533400" y="2381250"/>
              <a:ext cx="82296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lnSpc>
                  <a:spcPct val="110000"/>
                </a:lnSpc>
                <a:spcBef>
                  <a:spcPct val="20000"/>
                </a:spcBef>
                <a:spcAft>
                  <a:spcPct val="40000"/>
                </a:spcAft>
                <a:buClrTx/>
              </a:pPr>
              <a:r>
                <a:rPr lang="en-US" dirty="0">
                  <a:solidFill>
                    <a:srgbClr val="00539D"/>
                  </a:solidFill>
                </a:rPr>
                <a:t>	</a:t>
              </a:r>
              <a:r>
                <a:rPr lang="en-US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Estimate         and             </a:t>
              </a:r>
              <a:r>
                <a:rPr lang="en-US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to the nearest tenth. Then graph     </a:t>
              </a:r>
              <a:r>
                <a:rPr lang="en-US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    and            </a:t>
              </a:r>
              <a:r>
                <a:rPr lang="en-US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on a number line</a:t>
              </a:r>
              <a:r>
                <a:rPr lang="en-US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. Use your calculators to help you.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828800" y="2555875"/>
            <a:ext cx="5181600" cy="492125"/>
            <a:chOff x="617" y="1583"/>
            <a:chExt cx="3264" cy="310"/>
          </a:xfrm>
        </p:grpSpPr>
        <p:sp>
          <p:nvSpPr>
            <p:cNvPr id="673798" name="Text Box 6"/>
            <p:cNvSpPr txBox="1">
              <a:spLocks noChangeArrowheads="1"/>
            </p:cNvSpPr>
            <p:nvPr/>
          </p:nvSpPr>
          <p:spPr bwMode="auto">
            <a:xfrm>
              <a:off x="2106" y="1604"/>
              <a:ext cx="17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b="0">
                  <a:solidFill>
                    <a:srgbClr val="000000"/>
                  </a:solidFill>
                </a:rPr>
                <a:t> or about 2.8</a:t>
              </a:r>
            </a:p>
          </p:txBody>
        </p:sp>
        <p:pic>
          <p:nvPicPr>
            <p:cNvPr id="673815" name="Picture 23" descr="MAC3-3Eq5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7" y="1583"/>
              <a:ext cx="1761" cy="283"/>
            </a:xfrm>
            <a:prstGeom prst="rect">
              <a:avLst/>
            </a:prstGeom>
            <a:noFill/>
          </p:spPr>
        </p:pic>
      </p:grpSp>
      <p:pic>
        <p:nvPicPr>
          <p:cNvPr id="673822" name="Picture 30" descr="3-4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68500" y="5364957"/>
            <a:ext cx="4752975" cy="893762"/>
          </a:xfrm>
          <a:prstGeom prst="rect">
            <a:avLst/>
          </a:prstGeom>
          <a:noFill/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641475" y="3544887"/>
            <a:ext cx="5521325" cy="493713"/>
            <a:chOff x="524" y="2016"/>
            <a:chExt cx="3478" cy="311"/>
          </a:xfrm>
        </p:grpSpPr>
        <p:pic>
          <p:nvPicPr>
            <p:cNvPr id="673814" name="Picture 22" descr="MAC3-3Eq4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4" y="2016"/>
              <a:ext cx="1984" cy="265"/>
            </a:xfrm>
            <a:prstGeom prst="rect">
              <a:avLst/>
            </a:prstGeom>
            <a:noFill/>
          </p:spPr>
        </p:pic>
        <p:sp>
          <p:nvSpPr>
            <p:cNvPr id="673826" name="Text Box 34"/>
            <p:cNvSpPr txBox="1">
              <a:spLocks noChangeArrowheads="1"/>
            </p:cNvSpPr>
            <p:nvPr/>
          </p:nvSpPr>
          <p:spPr bwMode="auto">
            <a:xfrm>
              <a:off x="2227" y="2038"/>
              <a:ext cx="177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b="0">
                  <a:solidFill>
                    <a:srgbClr val="000000"/>
                  </a:solidFill>
                </a:rPr>
                <a:t> or about –1.4</a:t>
              </a:r>
            </a:p>
          </p:txBody>
        </p:sp>
      </p:grpSp>
      <p:pic>
        <p:nvPicPr>
          <p:cNvPr id="25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2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468" name="Picture 20" descr="Math Proto Interface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16469" name="Picture 21" descr="C03I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16454" name="Oval 6"/>
          <p:cNvSpPr>
            <a:spLocks noChangeArrowheads="1"/>
          </p:cNvSpPr>
          <p:nvPr/>
        </p:nvSpPr>
        <p:spPr bwMode="auto">
          <a:xfrm>
            <a:off x="923925" y="40767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455" name="Picture 7" descr="FiveMinuteCheck"/>
          <p:cNvPicPr>
            <a:picLocks noChangeAspect="1" noChangeArrowheads="1"/>
          </p:cNvPicPr>
          <p:nvPr/>
        </p:nvPicPr>
        <p:blipFill>
          <a:blip r:embed="rId7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16459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616463" name="Picture 15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616464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3550" y="2627312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81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18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9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6465" name="Picture 17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sp>
        <p:nvSpPr>
          <p:cNvPr id="616466" name="Text Box 18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3-1)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1435100"/>
            <a:ext cx="8229600" cy="469900"/>
            <a:chOff x="336" y="904"/>
            <a:chExt cx="5184" cy="296"/>
          </a:xfrm>
        </p:grpSpPr>
        <p:sp>
          <p:nvSpPr>
            <p:cNvPr id="616462" name="TPQuestion"/>
            <p:cNvSpPr>
              <a:spLocks noChangeArrowheads="1"/>
            </p:cNvSpPr>
            <p:nvPr/>
          </p:nvSpPr>
          <p:spPr bwMode="auto">
            <a:xfrm>
              <a:off x="336" y="935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>
                  <a:solidFill>
                    <a:srgbClr val="00539D"/>
                  </a:solidFill>
                </a:rPr>
                <a:t>Find</a:t>
              </a:r>
            </a:p>
          </p:txBody>
        </p:sp>
        <p:pic>
          <p:nvPicPr>
            <p:cNvPr id="616470" name="Picture 22" descr="MAC3-3Eq9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50" y="904"/>
              <a:ext cx="409" cy="284"/>
            </a:xfrm>
            <a:prstGeom prst="rect">
              <a:avLst/>
            </a:prstGeom>
            <a:noFill/>
          </p:spPr>
        </p:pic>
      </p:grpSp>
      <p:pic>
        <p:nvPicPr>
          <p:cNvPr id="616472" name="Picture 24" descr="Math NAV-LessBack2">
            <a:hlinkClick r:id="rId1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6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6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4" grpId="0" animBg="1"/>
      <p:bldP spid="616464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3" name="Text Box 3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Compare Real Numbers</a:t>
            </a:r>
          </a:p>
        </p:txBody>
      </p:sp>
      <p:pic>
        <p:nvPicPr>
          <p:cNvPr id="675844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76200" y="2894012"/>
            <a:ext cx="8915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0" dirty="0">
                <a:solidFill>
                  <a:srgbClr val="000000"/>
                </a:solidFill>
              </a:rPr>
              <a:t>Write each number as a decimal</a:t>
            </a:r>
            <a:r>
              <a:rPr lang="en-US" sz="2400" b="0" dirty="0" smtClean="0">
                <a:solidFill>
                  <a:srgbClr val="000000"/>
                </a:solidFill>
              </a:rPr>
              <a:t>. Use your calculators to help you.</a:t>
            </a:r>
            <a:endParaRPr lang="en-US" sz="2400" b="0" dirty="0">
              <a:solidFill>
                <a:srgbClr val="000000"/>
              </a:solidFill>
            </a:endParaRPr>
          </a:p>
        </p:txBody>
      </p:sp>
      <p:pic>
        <p:nvPicPr>
          <p:cNvPr id="675851" name="Picture 11" descr="LH_3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75861" name="Picture 21" descr="Exampl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675859" name="Rectangle 19"/>
          <p:cNvSpPr>
            <a:spLocks noChangeArrowheads="1"/>
          </p:cNvSpPr>
          <p:nvPr/>
        </p:nvSpPr>
        <p:spPr bwMode="auto">
          <a:xfrm>
            <a:off x="533400" y="1435100"/>
            <a:ext cx="8229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Tx/>
            </a:pPr>
            <a:r>
              <a:rPr lang="en-US" dirty="0">
                <a:solidFill>
                  <a:srgbClr val="00539D"/>
                </a:solidFill>
              </a:rPr>
              <a:t>	</a:t>
            </a:r>
            <a:r>
              <a:rPr lang="en-US" sz="2400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Replace </a:t>
            </a:r>
            <a:r>
              <a:rPr lang="en-US" sz="2400" dirty="0">
                <a:solidFill>
                  <a:srgbClr val="00539D"/>
                </a:solidFill>
                <a:ea typeface="Arial" pitchFamily="-112" charset="0"/>
                <a:cs typeface="Arial" pitchFamily="-112" charset="0"/>
                <a:sym typeface="Symbol" pitchFamily="-112" charset="2"/>
              </a:rPr>
              <a:t>•</a:t>
            </a:r>
            <a:r>
              <a:rPr lang="en-US" sz="2400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 with &lt;, &gt;, or = to make			</a:t>
            </a:r>
            <a:br>
              <a:rPr lang="en-US" sz="2400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</a:br>
            <a:r>
              <a:rPr lang="en-US" sz="2400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a true sentence</a:t>
            </a:r>
            <a:r>
              <a:rPr lang="en-US" sz="2400" dirty="0" smtClean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.</a:t>
            </a:r>
            <a:endParaRPr lang="en-US" dirty="0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675862" name="Picture 22" descr="MAC3-3Eq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219200"/>
            <a:ext cx="1279525" cy="777875"/>
          </a:xfrm>
          <a:prstGeom prst="rect">
            <a:avLst/>
          </a:prstGeom>
          <a:noFill/>
        </p:spPr>
      </p:pic>
      <p:pic>
        <p:nvPicPr>
          <p:cNvPr id="675864" name="Picture 24" descr="MAC3-3Eq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73675" y="3995737"/>
            <a:ext cx="2944813" cy="449263"/>
          </a:xfrm>
          <a:prstGeom prst="rect">
            <a:avLst/>
          </a:prstGeom>
          <a:noFill/>
        </p:spPr>
      </p:pic>
      <p:pic>
        <p:nvPicPr>
          <p:cNvPr id="675865" name="Picture 25" descr="MAC3-3Eq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4575" y="3875087"/>
            <a:ext cx="1571625" cy="773113"/>
          </a:xfrm>
          <a:prstGeom prst="rect">
            <a:avLst/>
          </a:prstGeom>
          <a:noFill/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33400" y="5337175"/>
            <a:ext cx="7953375" cy="1368425"/>
            <a:chOff x="336" y="3354"/>
            <a:chExt cx="5010" cy="862"/>
          </a:xfrm>
        </p:grpSpPr>
        <p:sp>
          <p:nvSpPr>
            <p:cNvPr id="675850" name="Rectangle 10"/>
            <p:cNvSpPr>
              <a:spLocks noChangeArrowheads="1"/>
            </p:cNvSpPr>
            <p:nvPr/>
          </p:nvSpPr>
          <p:spPr bwMode="auto">
            <a:xfrm>
              <a:off x="336" y="3354"/>
              <a:ext cx="50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 sz="2400" dirty="0">
                  <a:solidFill>
                    <a:srgbClr val="00539D"/>
                  </a:solidFill>
                </a:rPr>
                <a:t>Answer:</a:t>
              </a:r>
              <a:r>
                <a:rPr lang="en-US" dirty="0">
                  <a:solidFill>
                    <a:srgbClr val="000000"/>
                  </a:solidFill>
                </a:rPr>
                <a:t>	</a:t>
              </a:r>
              <a:r>
                <a:rPr lang="en-US" sz="2400" b="0" dirty="0">
                  <a:solidFill>
                    <a:srgbClr val="000000"/>
                  </a:solidFill>
                </a:rPr>
                <a:t>Since 3.875 is greater than 3.872983346…,</a:t>
              </a:r>
            </a:p>
          </p:txBody>
        </p:sp>
        <p:pic>
          <p:nvPicPr>
            <p:cNvPr id="675867" name="Picture 27" descr="MAC3-3Eq5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70" y="3727"/>
              <a:ext cx="898" cy="489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7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autoUpdateAnimBg="0"/>
      <p:bldP spid="675845" grpId="0" autoUpdateAnimBg="0"/>
      <p:bldP spid="6758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Compare Real Numbers</a:t>
            </a:r>
          </a:p>
        </p:txBody>
      </p:sp>
      <p:pic>
        <p:nvPicPr>
          <p:cNvPr id="67891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pic>
        <p:nvPicPr>
          <p:cNvPr id="678919" name="Picture 7" descr="LH_3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78930" name="Picture 18" descr="Exampl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3557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" y="1295400"/>
            <a:ext cx="8229600" cy="895350"/>
            <a:chOff x="336" y="904"/>
            <a:chExt cx="5184" cy="564"/>
          </a:xfrm>
        </p:grpSpPr>
        <p:sp>
          <p:nvSpPr>
            <p:cNvPr id="678922" name="Rectangle 10"/>
            <p:cNvSpPr>
              <a:spLocks noChangeArrowheads="1"/>
            </p:cNvSpPr>
            <p:nvPr/>
          </p:nvSpPr>
          <p:spPr bwMode="auto">
            <a:xfrm>
              <a:off x="336" y="904"/>
              <a:ext cx="518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lnSpc>
                  <a:spcPct val="110000"/>
                </a:lnSpc>
                <a:spcBef>
                  <a:spcPct val="20000"/>
                </a:spcBef>
                <a:spcAft>
                  <a:spcPct val="40000"/>
                </a:spcAft>
                <a:buClrTx/>
              </a:pPr>
              <a:r>
                <a:rPr lang="en-US" dirty="0">
                  <a:solidFill>
                    <a:srgbClr val="00539D"/>
                  </a:solidFill>
                </a:rPr>
                <a:t>	</a:t>
              </a: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Replace </a:t>
              </a: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  <a:sym typeface="Symbol" pitchFamily="-112" charset="2"/>
                </a:rPr>
                <a:t>•</a:t>
              </a: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with &lt;, &gt;, or = to make			</a:t>
              </a:r>
              <a:b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</a:br>
              <a:r>
                <a:rPr lang="en-US" sz="2400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a true sentence. </a:t>
              </a:r>
              <a:endParaRPr lang="en-US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  <p:pic>
          <p:nvPicPr>
            <p:cNvPr id="678931" name="Picture 19" descr="MAC3-3Eq6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6" y="917"/>
              <a:ext cx="956" cy="282"/>
            </a:xfrm>
            <a:prstGeom prst="rect">
              <a:avLst/>
            </a:prstGeom>
            <a:noFill/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7199" y="2765424"/>
            <a:ext cx="8294688" cy="511176"/>
            <a:chOff x="-583" y="1550"/>
            <a:chExt cx="5225" cy="322"/>
          </a:xfrm>
        </p:grpSpPr>
        <p:sp>
          <p:nvSpPr>
            <p:cNvPr id="678917" name="Text Box 5"/>
            <p:cNvSpPr txBox="1">
              <a:spLocks noChangeArrowheads="1"/>
            </p:cNvSpPr>
            <p:nvPr/>
          </p:nvSpPr>
          <p:spPr bwMode="auto">
            <a:xfrm>
              <a:off x="-583" y="1550"/>
              <a:ext cx="522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b="0" dirty="0" smtClean="0">
                  <a:solidFill>
                    <a:srgbClr val="000000"/>
                  </a:solidFill>
                </a:rPr>
                <a:t>Write                </a:t>
              </a:r>
              <a:r>
                <a:rPr lang="en-US" sz="2400" b="0" dirty="0">
                  <a:solidFill>
                    <a:srgbClr val="000000"/>
                  </a:solidFill>
                </a:rPr>
                <a:t>as a decimal</a:t>
              </a:r>
              <a:r>
                <a:rPr lang="en-US" sz="2400" b="0" dirty="0" smtClean="0">
                  <a:solidFill>
                    <a:srgbClr val="000000"/>
                  </a:solidFill>
                </a:rPr>
                <a:t>. </a:t>
              </a:r>
              <a:r>
                <a:rPr lang="en-US" sz="2400" dirty="0" smtClean="0">
                  <a:solidFill>
                    <a:srgbClr val="000000"/>
                  </a:solidFill>
                </a:rPr>
                <a:t>Use your calculator to help you.</a:t>
              </a:r>
              <a:endParaRPr lang="en-US" sz="2400" b="0" dirty="0">
                <a:solidFill>
                  <a:srgbClr val="000000"/>
                </a:solidFill>
              </a:endParaRPr>
            </a:p>
          </p:txBody>
        </p:sp>
        <p:pic>
          <p:nvPicPr>
            <p:cNvPr id="678934" name="Picture 22" descr="MAC3-3Eq61"/>
            <p:cNvPicPr>
              <a:picLocks noChangeAspect="1" noChangeArrowheads="1"/>
            </p:cNvPicPr>
            <p:nvPr/>
          </p:nvPicPr>
          <p:blipFill>
            <a:blip r:embed="rId8"/>
            <a:srcRect r="71397"/>
            <a:stretch>
              <a:fillRect/>
            </a:stretch>
          </p:blipFill>
          <p:spPr bwMode="auto">
            <a:xfrm>
              <a:off x="185" y="1590"/>
              <a:ext cx="532" cy="282"/>
            </a:xfrm>
            <a:prstGeom prst="rect">
              <a:avLst/>
            </a:prstGeom>
            <a:noFill/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09625" y="5476875"/>
            <a:ext cx="7953375" cy="1076325"/>
            <a:chOff x="336" y="3546"/>
            <a:chExt cx="5010" cy="678"/>
          </a:xfrm>
        </p:grpSpPr>
        <p:sp>
          <p:nvSpPr>
            <p:cNvPr id="678928" name="Rectangle 16"/>
            <p:cNvSpPr>
              <a:spLocks noChangeArrowheads="1"/>
            </p:cNvSpPr>
            <p:nvPr/>
          </p:nvSpPr>
          <p:spPr bwMode="auto">
            <a:xfrm>
              <a:off x="336" y="3549"/>
              <a:ext cx="50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 sz="2400" dirty="0">
                  <a:solidFill>
                    <a:srgbClr val="00539D"/>
                  </a:solidFill>
                </a:rPr>
                <a:t>Answer:</a:t>
              </a:r>
              <a:r>
                <a:rPr lang="en-US" dirty="0">
                  <a:solidFill>
                    <a:srgbClr val="000000"/>
                  </a:solidFill>
                </a:rPr>
                <a:t>	</a:t>
              </a:r>
              <a:r>
                <a:rPr lang="en-US" sz="2400" b="0" dirty="0" smtClean="0">
                  <a:solidFill>
                    <a:srgbClr val="000000"/>
                  </a:solidFill>
                </a:rPr>
                <a:t>Since          </a:t>
              </a:r>
              <a:r>
                <a:rPr lang="en-US" sz="2400" b="0" dirty="0">
                  <a:solidFill>
                    <a:srgbClr val="000000"/>
                  </a:solidFill>
                </a:rPr>
                <a:t>is less than 3.224903099…,</a:t>
              </a:r>
              <a:endParaRPr lang="en-US" b="0" dirty="0">
                <a:solidFill>
                  <a:srgbClr val="000000"/>
                </a:solidFill>
              </a:endParaRPr>
            </a:p>
          </p:txBody>
        </p:sp>
        <p:pic>
          <p:nvPicPr>
            <p:cNvPr id="678937" name="Picture 25" descr="MAC3-3Eq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28" y="3941"/>
              <a:ext cx="1036" cy="283"/>
            </a:xfrm>
            <a:prstGeom prst="rect">
              <a:avLst/>
            </a:prstGeom>
            <a:noFill/>
          </p:spPr>
        </p:pic>
        <p:pic>
          <p:nvPicPr>
            <p:cNvPr id="678939" name="Picture 27" descr="MAC3-3Eq62"/>
            <p:cNvPicPr>
              <a:picLocks noChangeAspect="1" noChangeArrowheads="1"/>
            </p:cNvPicPr>
            <p:nvPr/>
          </p:nvPicPr>
          <p:blipFill>
            <a:blip r:embed="rId9"/>
            <a:srcRect r="70517"/>
            <a:stretch>
              <a:fillRect/>
            </a:stretch>
          </p:blipFill>
          <p:spPr bwMode="auto">
            <a:xfrm>
              <a:off x="1939" y="3546"/>
              <a:ext cx="317" cy="294"/>
            </a:xfrm>
            <a:prstGeom prst="rect">
              <a:avLst/>
            </a:prstGeom>
            <a:noFill/>
          </p:spPr>
        </p:pic>
      </p:grpSp>
      <p:pic>
        <p:nvPicPr>
          <p:cNvPr id="21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22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  <p:pic>
        <p:nvPicPr>
          <p:cNvPr id="20" name="Picture 21" descr="MAC3-3Eq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4038600"/>
            <a:ext cx="2952750" cy="4476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7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Oval 3"/>
          <p:cNvSpPr>
            <a:spLocks noChangeArrowheads="1"/>
          </p:cNvSpPr>
          <p:nvPr/>
        </p:nvSpPr>
        <p:spPr bwMode="auto">
          <a:xfrm>
            <a:off x="890587" y="31003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256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6300" y="3008312"/>
            <a:ext cx="32527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rational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irrational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whole, rational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integer, rational</a:t>
            </a:r>
          </a:p>
        </p:txBody>
      </p:sp>
      <p:sp>
        <p:nvSpPr>
          <p:cNvPr id="565257" name="TPQuestion"/>
          <p:cNvSpPr>
            <a:spLocks noChangeArrowheads="1"/>
          </p:cNvSpPr>
          <p:nvPr/>
        </p:nvSpPr>
        <p:spPr bwMode="auto">
          <a:xfrm>
            <a:off x="533400" y="1503363"/>
            <a:ext cx="8610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1313" indent="1588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1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  <a:t>Name all sets of numbers to which 0.1010101010… belongs.</a:t>
            </a:r>
            <a:br>
              <a:rPr lang="en-US" sz="2800" b="1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rPr>
            </a:br>
            <a:endParaRPr lang="en-US" sz="2800" b="1" dirty="0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565258" name="Picture 10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65259" name="Picture 11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65264" name="Picture 16" descr="LH_3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5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5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animBg="1"/>
      <p:bldP spid="565256" grpId="0" build="p" autoUpdateAnimBg="0" advAuto="0"/>
      <p:bldP spid="5652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Oval 3"/>
          <p:cNvSpPr>
            <a:spLocks noChangeArrowheads="1"/>
          </p:cNvSpPr>
          <p:nvPr/>
        </p:nvSpPr>
        <p:spPr bwMode="auto">
          <a:xfrm>
            <a:off x="845130" y="52339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304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6300" y="2251075"/>
            <a:ext cx="44338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400" dirty="0" smtClean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integer</a:t>
            </a:r>
            <a:endParaRPr lang="pt-BR" sz="2400" dirty="0" smtClean="0">
              <a:solidFill>
                <a:srgbClr val="000000"/>
              </a:solidFill>
              <a:sym typeface="Symbol" pitchFamily="-112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B</a:t>
            </a:r>
            <a:r>
              <a:rPr lang="pt-BR" sz="2400" dirty="0" smtClean="0">
                <a:solidFill>
                  <a:srgbClr val="00539D"/>
                </a:solidFill>
                <a:sym typeface="Symbol" pitchFamily="-112" charset="2"/>
              </a:rPr>
              <a:t>.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   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 rational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, integer 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C</a:t>
            </a:r>
            <a:r>
              <a:rPr lang="pt-BR" sz="2400" dirty="0" smtClean="0">
                <a:solidFill>
                  <a:srgbClr val="00539D"/>
                </a:solidFill>
                <a:sym typeface="Symbol" pitchFamily="-112" charset="2"/>
              </a:rPr>
              <a:t>.</a:t>
            </a:r>
            <a:r>
              <a:rPr lang="pt-BR" sz="2400" dirty="0" smtClean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integer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, whole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sz="2400" dirty="0" smtClean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rational</a:t>
            </a:r>
            <a:r>
              <a:rPr lang="pt-BR" sz="2400" dirty="0" smtClean="0">
                <a:solidFill>
                  <a:srgbClr val="000000"/>
                </a:solidFill>
                <a:sym typeface="Symbol" pitchFamily="-112" charset="2"/>
              </a:rPr>
              <a:t>, integer, 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whole</a:t>
            </a:r>
          </a:p>
        </p:txBody>
      </p:sp>
      <p:pic>
        <p:nvPicPr>
          <p:cNvPr id="567306" name="Picture 10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67309" name="Picture 13" descr="Exampl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67312" name="Picture 16" descr="LH_3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1503364"/>
            <a:ext cx="8610600" cy="477838"/>
            <a:chOff x="336" y="947"/>
            <a:chExt cx="5424" cy="301"/>
          </a:xfrm>
        </p:grpSpPr>
        <p:sp>
          <p:nvSpPr>
            <p:cNvPr id="567305" name="TPQuestion"/>
            <p:cNvSpPr>
              <a:spLocks noChangeArrowheads="1"/>
            </p:cNvSpPr>
            <p:nvPr/>
          </p:nvSpPr>
          <p:spPr bwMode="auto">
            <a:xfrm>
              <a:off x="336" y="947"/>
              <a:ext cx="542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Name all sets of numbers to </a:t>
              </a:r>
              <a:r>
                <a:rPr lang="en-US" sz="2400" b="1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which               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belongs.</a:t>
              </a:r>
            </a:p>
          </p:txBody>
        </p:sp>
        <p:pic>
          <p:nvPicPr>
            <p:cNvPr id="567313" name="Picture 17" descr="MAC3-3Eq4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9" y="964"/>
              <a:ext cx="409" cy="284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7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7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7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animBg="1"/>
      <p:bldP spid="567304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Oval 3"/>
          <p:cNvSpPr>
            <a:spLocks noChangeArrowheads="1"/>
          </p:cNvSpPr>
          <p:nvPr/>
        </p:nvSpPr>
        <p:spPr bwMode="auto">
          <a:xfrm>
            <a:off x="890587" y="32527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352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6300" y="2193925"/>
            <a:ext cx="36861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rational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irrational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rgbClr val="000000"/>
                </a:solidFill>
                <a:sym typeface="Symbol" pitchFamily="-112" charset="2"/>
              </a:rPr>
              <a:t>integer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sz="2400" dirty="0">
                <a:solidFill>
                  <a:schemeClr val="bg1"/>
                </a:solidFill>
                <a:sym typeface="Symbol" pitchFamily="-112" charset="2"/>
              </a:rPr>
              <a:t>integer, irrational</a:t>
            </a:r>
          </a:p>
        </p:txBody>
      </p:sp>
      <p:pic>
        <p:nvPicPr>
          <p:cNvPr id="569354" name="Picture 10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69357" name="Picture 13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69360" name="Picture 16" descr="LH_3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1503364"/>
            <a:ext cx="8353425" cy="477838"/>
            <a:chOff x="336" y="947"/>
            <a:chExt cx="5262" cy="301"/>
          </a:xfrm>
        </p:grpSpPr>
        <p:sp>
          <p:nvSpPr>
            <p:cNvPr id="569353" name="TPQuestion"/>
            <p:cNvSpPr>
              <a:spLocks noChangeArrowheads="1"/>
            </p:cNvSpPr>
            <p:nvPr/>
          </p:nvSpPr>
          <p:spPr bwMode="auto">
            <a:xfrm>
              <a:off x="336" y="947"/>
              <a:ext cx="526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609600" indent="-2667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Name all sets of numbers to which    </a:t>
              </a:r>
              <a:r>
                <a:rPr lang="en-US" sz="2400" b="1" dirty="0" smtClean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            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belongs.</a:t>
              </a:r>
            </a:p>
          </p:txBody>
        </p:sp>
        <p:pic>
          <p:nvPicPr>
            <p:cNvPr id="569361" name="Picture 17" descr="MAC3-3Eq4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37" y="958"/>
              <a:ext cx="403" cy="290"/>
            </a:xfrm>
            <a:prstGeom prst="rect">
              <a:avLst/>
            </a:prstGeom>
            <a:noFill/>
          </p:spPr>
        </p:pic>
      </p:grpSp>
      <p:pic>
        <p:nvPicPr>
          <p:cNvPr id="17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8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9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9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9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9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animBg="1"/>
      <p:bldP spid="569352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402" name="Picture 10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71405" name="Picture 13" descr="Examp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71408" name="Picture 16" descr="LH_3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85800" y="1295400"/>
            <a:ext cx="8610600" cy="990600"/>
            <a:chOff x="420688" y="2667000"/>
            <a:chExt cx="8610600" cy="990600"/>
          </a:xfrm>
        </p:grpSpPr>
        <p:sp>
          <p:nvSpPr>
            <p:cNvPr id="571401" name="TPQuestion"/>
            <p:cNvSpPr>
              <a:spLocks noChangeArrowheads="1"/>
            </p:cNvSpPr>
            <p:nvPr/>
          </p:nvSpPr>
          <p:spPr bwMode="auto">
            <a:xfrm>
              <a:off x="420688" y="2667000"/>
              <a:ext cx="8610600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7663" indent="-4763" algn="l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Estimate     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       and            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to the nearest tenth. Then graph         </a:t>
              </a:r>
              <a:b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      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and           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on a number line.</a:t>
              </a:r>
              <a:r>
                <a:rPr lang="en-US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/>
              </a:r>
              <a:br>
                <a:rPr lang="en-US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endParaRPr lang="en-US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571410" name="Picture 18" descr="MAC3-3Eq5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7712" y="2752725"/>
              <a:ext cx="647700" cy="447675"/>
            </a:xfrm>
            <a:prstGeom prst="rect">
              <a:avLst/>
            </a:prstGeom>
            <a:noFill/>
          </p:spPr>
        </p:pic>
        <p:pic>
          <p:nvPicPr>
            <p:cNvPr id="571411" name="Picture 19" descr="MAC3-3Eq5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16137" y="2751138"/>
              <a:ext cx="474663" cy="447675"/>
            </a:xfrm>
            <a:prstGeom prst="rect">
              <a:avLst/>
            </a:prstGeom>
            <a:noFill/>
          </p:spPr>
        </p:pic>
        <p:pic>
          <p:nvPicPr>
            <p:cNvPr id="571412" name="Picture 20" descr="MAC3-3Eq5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0700" y="3209925"/>
              <a:ext cx="647700" cy="447675"/>
            </a:xfrm>
            <a:prstGeom prst="rect">
              <a:avLst/>
            </a:prstGeom>
            <a:noFill/>
          </p:spPr>
        </p:pic>
        <p:pic>
          <p:nvPicPr>
            <p:cNvPr id="571413" name="Picture 21" descr="MAC3-3Eq5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2000" y="3124200"/>
              <a:ext cx="474663" cy="447675"/>
            </a:xfrm>
            <a:prstGeom prst="rect">
              <a:avLst/>
            </a:prstGeom>
            <a:noFill/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50987" y="3429000"/>
            <a:ext cx="5207000" cy="528637"/>
            <a:chOff x="336" y="1735"/>
            <a:chExt cx="3280" cy="333"/>
          </a:xfrm>
        </p:grpSpPr>
        <p:pic>
          <p:nvPicPr>
            <p:cNvPr id="571418" name="Picture 26" descr="MAC3-3Eq5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39" y="1735"/>
              <a:ext cx="2177" cy="282"/>
            </a:xfrm>
            <a:prstGeom prst="rect">
              <a:avLst/>
            </a:prstGeom>
            <a:noFill/>
          </p:spPr>
        </p:pic>
        <p:sp>
          <p:nvSpPr>
            <p:cNvPr id="571417" name="Rectangle 25"/>
            <p:cNvSpPr>
              <a:spLocks noChangeArrowheads="1"/>
            </p:cNvSpPr>
            <p:nvPr/>
          </p:nvSpPr>
          <p:spPr bwMode="auto">
            <a:xfrm>
              <a:off x="336" y="1757"/>
              <a:ext cx="318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857500" algn="l"/>
                </a:tabLst>
              </a:pPr>
              <a:r>
                <a:rPr lang="en-US">
                  <a:solidFill>
                    <a:srgbClr val="00539D"/>
                  </a:solidFill>
                </a:rPr>
                <a:t>Answer:</a:t>
              </a:r>
              <a:r>
                <a:rPr lang="en-US" b="0"/>
                <a:t> 	</a:t>
              </a:r>
            </a:p>
          </p:txBody>
        </p:sp>
      </p:grpSp>
      <p:pic>
        <p:nvPicPr>
          <p:cNvPr id="571420" name="Picture 28" descr="3-4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5012" y="5181600"/>
            <a:ext cx="4752975" cy="8937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7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2" name="Oval 6"/>
          <p:cNvSpPr>
            <a:spLocks noChangeArrowheads="1"/>
          </p:cNvSpPr>
          <p:nvPr/>
        </p:nvSpPr>
        <p:spPr bwMode="auto">
          <a:xfrm>
            <a:off x="890587" y="27193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4263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6300" y="2606675"/>
            <a:ext cx="45704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800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800" dirty="0">
                <a:solidFill>
                  <a:srgbClr val="000000"/>
                </a:solidFill>
                <a:sym typeface="Symbol" pitchFamily="-112" charset="2"/>
              </a:rPr>
              <a:t>	&lt;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800" dirty="0">
                <a:solidFill>
                  <a:srgbClr val="000090"/>
                </a:solidFill>
                <a:sym typeface="Symbol" pitchFamily="-112" charset="2"/>
              </a:rPr>
              <a:t>B.	</a:t>
            </a:r>
            <a:r>
              <a:rPr lang="pt-BR" sz="2800" dirty="0">
                <a:solidFill>
                  <a:srgbClr val="000000"/>
                </a:solidFill>
                <a:sym typeface="Symbol" pitchFamily="-112" charset="2"/>
              </a:rPr>
              <a:t>&gt;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800" dirty="0">
                <a:solidFill>
                  <a:srgbClr val="000090"/>
                </a:solidFill>
                <a:sym typeface="Symbol" pitchFamily="-112" charset="2"/>
              </a:rPr>
              <a:t>C.</a:t>
            </a:r>
            <a:r>
              <a:rPr lang="pt-BR" sz="2800" dirty="0">
                <a:solidFill>
                  <a:srgbClr val="000000"/>
                </a:solidFill>
                <a:sym typeface="Symbol" pitchFamily="-112" charset="2"/>
              </a:rPr>
              <a:t>	=</a:t>
            </a:r>
          </a:p>
        </p:txBody>
      </p:sp>
      <p:pic>
        <p:nvPicPr>
          <p:cNvPr id="864264" name="Picture 8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864265" name="Picture 9" descr="LH_3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533400" y="1431925"/>
            <a:ext cx="8229600" cy="898525"/>
            <a:chOff x="533400" y="1431925"/>
            <a:chExt cx="8229600" cy="898525"/>
          </a:xfrm>
        </p:grpSpPr>
        <p:pic>
          <p:nvPicPr>
            <p:cNvPr id="864267" name="Picture 11" descr="MAC3-3Eq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54675" y="1431925"/>
              <a:ext cx="1279525" cy="777875"/>
            </a:xfrm>
            <a:prstGeom prst="rect">
              <a:avLst/>
            </a:prstGeom>
            <a:noFill/>
          </p:spPr>
        </p:pic>
        <p:sp>
          <p:nvSpPr>
            <p:cNvPr id="864268" name="Rectangle 12"/>
            <p:cNvSpPr>
              <a:spLocks noChangeArrowheads="1"/>
            </p:cNvSpPr>
            <p:nvPr/>
          </p:nvSpPr>
          <p:spPr bwMode="auto">
            <a:xfrm>
              <a:off x="533400" y="1435100"/>
              <a:ext cx="82296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lnSpc>
                  <a:spcPct val="110000"/>
                </a:lnSpc>
                <a:spcBef>
                  <a:spcPct val="20000"/>
                </a:spcBef>
                <a:spcAft>
                  <a:spcPct val="40000"/>
                </a:spcAft>
                <a:buClrTx/>
              </a:pPr>
              <a:r>
                <a:rPr lang="en-US" dirty="0">
                  <a:solidFill>
                    <a:srgbClr val="00539D"/>
                  </a:solidFill>
                </a:rPr>
                <a:t>	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Replace 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  <a:sym typeface="Symbol" pitchFamily="-112" charset="2"/>
                </a:rPr>
                <a:t>•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with &lt;, &gt;, or = to make			</a:t>
              </a:r>
              <a:b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</a:b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a true sentence. </a:t>
              </a:r>
              <a:endParaRPr lang="en-US" b="1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</p:grpSp>
      <p:pic>
        <p:nvPicPr>
          <p:cNvPr id="864269" name="Picture 13" descr="Example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6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7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6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4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4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4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6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2" grpId="0" animBg="1"/>
      <p:bldP spid="864263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288" name="Picture 8" descr="LH_3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65293" name="Oval 13"/>
          <p:cNvSpPr>
            <a:spLocks noChangeArrowheads="1"/>
          </p:cNvSpPr>
          <p:nvPr/>
        </p:nvSpPr>
        <p:spPr bwMode="auto">
          <a:xfrm>
            <a:off x="881785" y="3839298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5294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6300" y="2606675"/>
            <a:ext cx="36861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800" dirty="0">
                <a:solidFill>
                  <a:srgbClr val="00539D"/>
                </a:solidFill>
                <a:sym typeface="Symbol" pitchFamily="-112" charset="2"/>
              </a:rPr>
              <a:t>A</a:t>
            </a:r>
            <a:r>
              <a:rPr lang="pt-BR" dirty="0">
                <a:solidFill>
                  <a:srgbClr val="00539D"/>
                </a:solidFill>
                <a:sym typeface="Symbol" pitchFamily="-112" charset="2"/>
              </a:rPr>
              <a:t>.</a:t>
            </a:r>
            <a:r>
              <a:rPr lang="pt-BR" sz="2800" dirty="0">
                <a:solidFill>
                  <a:srgbClr val="000000"/>
                </a:solidFill>
                <a:sym typeface="Symbol" pitchFamily="-112" charset="2"/>
              </a:rPr>
              <a:t>	&lt;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800" dirty="0">
                <a:solidFill>
                  <a:srgbClr val="000090"/>
                </a:solidFill>
                <a:sym typeface="Symbol" pitchFamily="-112" charset="2"/>
              </a:rPr>
              <a:t>B.</a:t>
            </a:r>
            <a:r>
              <a:rPr lang="pt-BR" sz="2800" dirty="0">
                <a:solidFill>
                  <a:srgbClr val="000000"/>
                </a:solidFill>
                <a:sym typeface="Symbol" pitchFamily="-112" charset="2"/>
              </a:rPr>
              <a:t>	&gt;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 sz="2800" dirty="0">
                <a:solidFill>
                  <a:srgbClr val="000090"/>
                </a:solidFill>
                <a:sym typeface="Symbol" pitchFamily="-112" charset="2"/>
              </a:rPr>
              <a:t>C.</a:t>
            </a:r>
            <a:r>
              <a:rPr lang="pt-BR" sz="2800" dirty="0">
                <a:solidFill>
                  <a:srgbClr val="000000"/>
                </a:solidFill>
                <a:sym typeface="Symbol" pitchFamily="-112" charset="2"/>
              </a:rPr>
              <a:t>	=</a:t>
            </a:r>
          </a:p>
        </p:txBody>
      </p:sp>
      <p:pic>
        <p:nvPicPr>
          <p:cNvPr id="865295" name="Picture 15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865296" name="Picture 16" descr="Exampl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0" y="1435100"/>
            <a:ext cx="6858000" cy="895350"/>
            <a:chOff x="336" y="904"/>
            <a:chExt cx="4320" cy="564"/>
          </a:xfrm>
        </p:grpSpPr>
        <p:sp>
          <p:nvSpPr>
            <p:cNvPr id="865298" name="Rectangle 18"/>
            <p:cNvSpPr>
              <a:spLocks noChangeArrowheads="1"/>
            </p:cNvSpPr>
            <p:nvPr/>
          </p:nvSpPr>
          <p:spPr bwMode="auto">
            <a:xfrm>
              <a:off x="336" y="904"/>
              <a:ext cx="364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 algn="l">
                <a:lnSpc>
                  <a:spcPct val="110000"/>
                </a:lnSpc>
                <a:spcBef>
                  <a:spcPct val="20000"/>
                </a:spcBef>
                <a:spcAft>
                  <a:spcPct val="40000"/>
                </a:spcAft>
                <a:buClrTx/>
              </a:pPr>
              <a:r>
                <a:rPr lang="en-US" dirty="0">
                  <a:solidFill>
                    <a:srgbClr val="00539D"/>
                  </a:solidFill>
                </a:rPr>
                <a:t>	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Replace 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  <a:sym typeface="Symbol" pitchFamily="-112" charset="2"/>
                </a:rPr>
                <a:t>•</a:t>
              </a: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 with &lt;, &gt;, or = to make </a:t>
              </a:r>
              <a:b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</a:br>
              <a:r>
                <a:rPr lang="en-US" sz="2400" b="1" dirty="0">
                  <a:solidFill>
                    <a:srgbClr val="00539D"/>
                  </a:solidFill>
                  <a:ea typeface="Arial" pitchFamily="-112" charset="0"/>
                  <a:cs typeface="Arial" pitchFamily="-112" charset="0"/>
                </a:rPr>
                <a:t>a true sentence. </a:t>
              </a:r>
              <a:endParaRPr lang="en-US" b="1" dirty="0">
                <a:solidFill>
                  <a:srgbClr val="00539D"/>
                </a:solidFill>
                <a:ea typeface="Arial" pitchFamily="-112" charset="0"/>
                <a:cs typeface="Arial" pitchFamily="-112" charset="0"/>
              </a:endParaRPr>
            </a:p>
          </p:txBody>
        </p:sp>
        <p:pic>
          <p:nvPicPr>
            <p:cNvPr id="865299" name="Picture 19" descr="MAC3-3Eq6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00" y="1014"/>
              <a:ext cx="956" cy="282"/>
            </a:xfrm>
            <a:prstGeom prst="rect">
              <a:avLst/>
            </a:prstGeom>
            <a:noFill/>
          </p:spPr>
        </p:pic>
      </p:grpSp>
      <p:pic>
        <p:nvPicPr>
          <p:cNvPr id="16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7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6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5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5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3" grpId="0" animBg="1"/>
      <p:bldP spid="865294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79" name="Picture 15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4468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574470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  <p:pic>
        <p:nvPicPr>
          <p:cNvPr id="574471" name="Picture 7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574472" name="Picture 8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691437" y="6465888"/>
            <a:ext cx="461963" cy="369887"/>
          </a:xfrm>
          <a:prstGeom prst="rect">
            <a:avLst/>
          </a:prstGeom>
          <a:noFill/>
        </p:spPr>
      </p:pic>
      <p:pic>
        <p:nvPicPr>
          <p:cNvPr id="574478" name="Picture 14" descr="Math NAV-Online">
            <a:hlinkClick r:id="rId10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0565" name="Picture 21" descr="Math Proto Interface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0566" name="Picture 22" descr="C03I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0550" name="Oval 6"/>
          <p:cNvSpPr>
            <a:spLocks noChangeArrowheads="1"/>
          </p:cNvSpPr>
          <p:nvPr/>
        </p:nvSpPr>
        <p:spPr bwMode="auto">
          <a:xfrm>
            <a:off x="882625" y="26431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0551" name="Picture 7" descr="FiveMinuteCheck"/>
          <p:cNvPicPr>
            <a:picLocks noChangeAspect="1" noChangeArrowheads="1"/>
          </p:cNvPicPr>
          <p:nvPr/>
        </p:nvPicPr>
        <p:blipFill>
          <a:blip r:embed="rId7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20555" name="Picture 11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20558" name="TPQuestion"/>
          <p:cNvSpPr>
            <a:spLocks noChangeArrowheads="1"/>
          </p:cNvSpPr>
          <p:nvPr/>
        </p:nvSpPr>
        <p:spPr bwMode="auto">
          <a:xfrm>
            <a:off x="533400" y="1484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</a:rPr>
              <a:t>Find the positive square root of 36.</a:t>
            </a:r>
          </a:p>
        </p:txBody>
      </p:sp>
      <p:sp>
        <p:nvSpPr>
          <p:cNvPr id="620559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2627312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	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	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9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	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12</a:t>
            </a:r>
            <a:r>
              <a:rPr lang="en-US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0562" name="Text Box 18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3-1)</a:t>
            </a:r>
          </a:p>
        </p:txBody>
      </p:sp>
      <p:pic>
        <p:nvPicPr>
          <p:cNvPr id="620563" name="Picture 19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20567" name="Picture 23" descr="Math NAV-LessBack2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4" name="Picture 16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0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0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0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0" grpId="0" animBg="1"/>
      <p:bldP spid="620558" grpId="0" autoUpdateAnimBg="0"/>
      <p:bldP spid="62055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2611" name="Picture 19" descr="Math Proto Interface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2612" name="Picture 20" descr="C03I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2598" name="Oval 6"/>
          <p:cNvSpPr>
            <a:spLocks noChangeArrowheads="1"/>
          </p:cNvSpPr>
          <p:nvPr/>
        </p:nvSpPr>
        <p:spPr bwMode="auto">
          <a:xfrm>
            <a:off x="861975" y="295821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2599" name="Picture 7" descr="FiveMinuteCheck"/>
          <p:cNvPicPr>
            <a:picLocks noChangeAspect="1" noChangeArrowheads="1"/>
          </p:cNvPicPr>
          <p:nvPr/>
        </p:nvPicPr>
        <p:blipFill>
          <a:blip r:embed="rId7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2260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22607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220345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5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	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7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8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22608" name="Picture 1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sp>
        <p:nvSpPr>
          <p:cNvPr id="622609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3-2)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3400" y="1435100"/>
            <a:ext cx="8229600" cy="469900"/>
            <a:chOff x="336" y="904"/>
            <a:chExt cx="5184" cy="296"/>
          </a:xfrm>
        </p:grpSpPr>
        <p:sp>
          <p:nvSpPr>
            <p:cNvPr id="622605" name="TPQuestion"/>
            <p:cNvSpPr>
              <a:spLocks noChangeArrowheads="1"/>
            </p:cNvSpPr>
            <p:nvPr/>
          </p:nvSpPr>
          <p:spPr bwMode="auto">
            <a:xfrm>
              <a:off x="336" y="935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 smtClean="0">
                  <a:solidFill>
                    <a:srgbClr val="00539D"/>
                  </a:solidFill>
                </a:rPr>
                <a:t>Estimate		         </a:t>
              </a:r>
              <a:r>
                <a:rPr lang="en-US" dirty="0">
                  <a:solidFill>
                    <a:srgbClr val="00539D"/>
                  </a:solidFill>
                </a:rPr>
                <a:t>to the nearest whole number.	</a:t>
              </a:r>
            </a:p>
          </p:txBody>
        </p:sp>
        <p:pic>
          <p:nvPicPr>
            <p:cNvPr id="622613" name="Picture 21" descr="MAC3-3Eq10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71" y="904"/>
              <a:ext cx="409" cy="284"/>
            </a:xfrm>
            <a:prstGeom prst="rect">
              <a:avLst/>
            </a:prstGeom>
            <a:noFill/>
          </p:spPr>
        </p:pic>
      </p:grpSp>
      <p:pic>
        <p:nvPicPr>
          <p:cNvPr id="622615" name="Picture 23" descr="Math NAV-LessBack2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6" name="Picture 16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425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2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2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2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2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8" grpId="0" animBg="1"/>
      <p:bldP spid="62260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3636" name="Picture 20" descr="Math Proto Interface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3637" name="Picture 21" descr="C03I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3622" name="Oval 6"/>
          <p:cNvSpPr>
            <a:spLocks noChangeArrowheads="1"/>
          </p:cNvSpPr>
          <p:nvPr/>
        </p:nvSpPr>
        <p:spPr bwMode="auto">
          <a:xfrm>
            <a:off x="923925" y="4086225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3623" name="Picture 7" descr="FiveMinuteCheck"/>
          <p:cNvPicPr>
            <a:picLocks noChangeAspect="1" noChangeArrowheads="1"/>
          </p:cNvPicPr>
          <p:nvPr/>
        </p:nvPicPr>
        <p:blipFill>
          <a:blip r:embed="rId7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2362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23630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8100" y="2613056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	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6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	</a:t>
            </a:r>
            <a:r>
              <a:rPr lang="pt-BR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7</a:t>
            </a:r>
            <a:endParaRPr lang="en-US" dirty="0">
              <a:solidFill>
                <a:schemeClr val="tx1"/>
              </a:solidFill>
              <a:ea typeface="Times New Roman" pitchFamily="-112" charset="0"/>
              <a:cs typeface="Times New Roman" pitchFamily="-112" charset="0"/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8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	</a:t>
            </a:r>
            <a:r>
              <a:rPr lang="pt-BR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3633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3-2)</a:t>
            </a:r>
          </a:p>
        </p:txBody>
      </p:sp>
      <p:pic>
        <p:nvPicPr>
          <p:cNvPr id="623634" name="Picture 18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1447800"/>
            <a:ext cx="8229600" cy="457200"/>
            <a:chOff x="336" y="912"/>
            <a:chExt cx="5184" cy="288"/>
          </a:xfrm>
        </p:grpSpPr>
        <p:sp>
          <p:nvSpPr>
            <p:cNvPr id="623629" name="TPQuestion"/>
            <p:cNvSpPr>
              <a:spLocks noChangeArrowheads="1"/>
            </p:cNvSpPr>
            <p:nvPr/>
          </p:nvSpPr>
          <p:spPr bwMode="auto">
            <a:xfrm>
              <a:off x="336" y="935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609600" indent="-266700"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 smtClean="0">
                  <a:solidFill>
                    <a:srgbClr val="00539D"/>
                  </a:solidFill>
                </a:rPr>
                <a:t>Estimate		            </a:t>
              </a:r>
              <a:r>
                <a:rPr lang="en-US" dirty="0">
                  <a:solidFill>
                    <a:srgbClr val="00539D"/>
                  </a:solidFill>
                </a:rPr>
                <a:t>to the nearest whole number.	</a:t>
              </a:r>
            </a:p>
          </p:txBody>
        </p:sp>
        <p:pic>
          <p:nvPicPr>
            <p:cNvPr id="623638" name="Picture 22" descr="MAC3-3Eq1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48" y="912"/>
              <a:ext cx="564" cy="282"/>
            </a:xfrm>
            <a:prstGeom prst="rect">
              <a:avLst/>
            </a:prstGeom>
            <a:noFill/>
          </p:spPr>
        </p:pic>
      </p:grpSp>
      <p:pic>
        <p:nvPicPr>
          <p:cNvPr id="623640" name="Picture 24" descr="Math NAV-LessBack2">
            <a:hlinkClick r:id="rId11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6" name="Picture 13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3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3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3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2" grpId="0" animBg="1"/>
      <p:bldP spid="62363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660" name="Picture 20" descr="Math Proto Interface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4661" name="Picture 21" descr="C03I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4646" name="Oval 6"/>
          <p:cNvSpPr>
            <a:spLocks noChangeArrowheads="1"/>
          </p:cNvSpPr>
          <p:nvPr/>
        </p:nvSpPr>
        <p:spPr bwMode="auto">
          <a:xfrm>
            <a:off x="862775" y="3346408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647" name="Picture 7" descr="FiveMinuteCheck"/>
          <p:cNvPicPr>
            <a:picLocks noChangeAspect="1" noChangeArrowheads="1"/>
          </p:cNvPicPr>
          <p:nvPr/>
        </p:nvPicPr>
        <p:blipFill>
          <a:blip r:embed="rId7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2465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24653" name="TPQuestion"/>
          <p:cNvSpPr>
            <a:spLocks noChangeArrowheads="1"/>
          </p:cNvSpPr>
          <p:nvPr/>
        </p:nvSpPr>
        <p:spPr bwMode="auto">
          <a:xfrm>
            <a:off x="533400" y="1484313"/>
            <a:ext cx="84201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000" b="1" dirty="0">
                <a:solidFill>
                  <a:srgbClr val="00539D"/>
                </a:solidFill>
              </a:rPr>
              <a:t>Estimate the solution of </a:t>
            </a:r>
            <a:r>
              <a:rPr lang="en-US" sz="2000" b="1" i="1" dirty="0">
                <a:solidFill>
                  <a:srgbClr val="00539D"/>
                </a:solidFill>
              </a:rPr>
              <a:t>x</a:t>
            </a:r>
            <a:r>
              <a:rPr lang="en-US" sz="2000" b="1" baseline="30000" dirty="0">
                <a:solidFill>
                  <a:srgbClr val="00539D"/>
                </a:solidFill>
              </a:rPr>
              <a:t>2</a:t>
            </a:r>
            <a:r>
              <a:rPr lang="en-US" sz="2000" b="1" dirty="0">
                <a:solidFill>
                  <a:srgbClr val="00539D"/>
                </a:solidFill>
              </a:rPr>
              <a:t> = 102</a:t>
            </a:r>
            <a:r>
              <a:rPr lang="en-US" sz="2000" b="1" i="1" dirty="0">
                <a:solidFill>
                  <a:srgbClr val="00539D"/>
                </a:solidFill>
              </a:rPr>
              <a:t> </a:t>
            </a:r>
            <a:r>
              <a:rPr lang="en-US" sz="2000" b="1" dirty="0">
                <a:solidFill>
                  <a:srgbClr val="00539D"/>
                </a:solidFill>
              </a:rPr>
              <a:t>to the nearest integer. </a:t>
            </a:r>
          </a:p>
        </p:txBody>
      </p:sp>
      <p:sp>
        <p:nvSpPr>
          <p:cNvPr id="624654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260350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</a:t>
            </a:r>
            <a:r>
              <a:rPr lang="pt-BR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	</a:t>
            </a:r>
            <a:r>
              <a:rPr lang="pt-BR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9</a:t>
            </a:r>
            <a:r>
              <a:rPr lang="pt-BR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n-US" dirty="0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± 4</a:t>
            </a: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</a:t>
            </a:r>
            <a:r>
              <a:rPr lang="pt-BR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	</a:t>
            </a:r>
            <a:r>
              <a:rPr lang="pt-BR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10</a:t>
            </a:r>
            <a:r>
              <a:rPr lang="pt-BR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n-US" dirty="0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± 5</a:t>
            </a:r>
            <a:endParaRPr lang="en-US" dirty="0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</a:t>
            </a:r>
            <a:r>
              <a:rPr lang="pt-BR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r>
              <a:rPr lang="pt-BR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-9.5</a:t>
            </a:r>
            <a:r>
              <a:rPr lang="en-US" dirty="0" smtClean="0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± 10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</a:t>
            </a:r>
            <a:r>
              <a:rPr lang="pt-BR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	</a:t>
            </a:r>
            <a:r>
              <a:rPr lang="pt-BR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10.5	</a:t>
            </a:r>
            <a:r>
              <a:rPr lang="en-US" dirty="0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± 11</a:t>
            </a:r>
          </a:p>
        </p:txBody>
      </p:sp>
      <p:sp>
        <p:nvSpPr>
          <p:cNvPr id="624657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3-2)</a:t>
            </a:r>
          </a:p>
        </p:txBody>
      </p:sp>
      <p:pic>
        <p:nvPicPr>
          <p:cNvPr id="624658" name="Picture 18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24662" name="Picture 22" descr="Math NAV-LessBack2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0" name="Picture 17" descr="Example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4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4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 animBg="1"/>
      <p:bldP spid="624653" grpId="0" autoUpdateAnimBg="0"/>
      <p:bldP spid="624654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0"/>
            <a:ext cx="873065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Please take a moment to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et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calculator for this lesson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Jeopardy - Think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6400800"/>
            <a:ext cx="249237" cy="2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86" name="Picture 10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133600"/>
            <a:ext cx="3529013" cy="511175"/>
          </a:xfrm>
          <a:prstGeom prst="rect">
            <a:avLst/>
          </a:prstGeom>
          <a:noFill/>
        </p:spPr>
      </p:pic>
      <p:sp>
        <p:nvSpPr>
          <p:cNvPr id="562187" name="Rectangle 11"/>
          <p:cNvSpPr>
            <a:spLocks noChangeArrowheads="1"/>
          </p:cNvSpPr>
          <p:nvPr/>
        </p:nvSpPr>
        <p:spPr bwMode="auto">
          <a:xfrm>
            <a:off x="1057275" y="3203575"/>
            <a:ext cx="77057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b="0">
                <a:solidFill>
                  <a:schemeClr val="tx1"/>
                </a:solidFill>
              </a:rPr>
              <a:t>irrational number</a:t>
            </a:r>
          </a:p>
        </p:txBody>
      </p:sp>
      <p:sp>
        <p:nvSpPr>
          <p:cNvPr id="562188" name="Rectangle 12"/>
          <p:cNvSpPr>
            <a:spLocks noChangeArrowheads="1"/>
          </p:cNvSpPr>
          <p:nvPr/>
        </p:nvSpPr>
        <p:spPr bwMode="auto">
          <a:xfrm>
            <a:off x="1057275" y="3678238"/>
            <a:ext cx="770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b="0">
                <a:solidFill>
                  <a:schemeClr val="tx1"/>
                </a:solidFill>
              </a:rPr>
              <a:t>real number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1509713"/>
            <a:ext cx="7553325" cy="822325"/>
          </a:xfrm>
          <a:noFill/>
        </p:spPr>
        <p:txBody>
          <a:bodyPr/>
          <a:lstStyle/>
          <a:p>
            <a:r>
              <a:rPr lang="en-US" sz="2400"/>
              <a:t>Identify and classify numbers in the real number system.</a:t>
            </a:r>
          </a:p>
        </p:txBody>
      </p:sp>
      <p:pic>
        <p:nvPicPr>
          <p:cNvPr id="562180" name="Picture 4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703560"/>
            <a:ext cx="3529012" cy="511175"/>
          </a:xfrm>
          <a:prstGeom prst="rect">
            <a:avLst/>
          </a:prstGeom>
          <a:noFill/>
        </p:spPr>
      </p:pic>
      <p:pic>
        <p:nvPicPr>
          <p:cNvPr id="562185" name="Picture 9" descr="LH_3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1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2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04900" y="1214735"/>
            <a:ext cx="730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Identify</a:t>
            </a:r>
            <a:r>
              <a:rPr lang="en-US" sz="2400" dirty="0" smtClean="0">
                <a:solidFill>
                  <a:schemeClr val="bg1"/>
                </a:solidFill>
              </a:rPr>
              <a:t> and classify numbers in the real number system.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1435" y="2667000"/>
            <a:ext cx="248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>
                <a:solidFill>
                  <a:srgbClr val="000000"/>
                </a:solidFill>
              </a:rPr>
              <a:t> Rational number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000" y="5786735"/>
            <a:ext cx="2602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>
                <a:solidFill>
                  <a:srgbClr val="000000"/>
                </a:solidFill>
              </a:rPr>
              <a:t> Irrational number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3750" y="3657600"/>
            <a:ext cx="227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>
                <a:solidFill>
                  <a:srgbClr val="000000"/>
                </a:solidFill>
              </a:rPr>
              <a:t> Whole number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910" y="47244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dirty="0" smtClean="0">
                <a:solidFill>
                  <a:srgbClr val="000000"/>
                </a:solidFill>
              </a:rPr>
              <a:t> Integer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2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7" grpId="0" autoUpdateAnimBg="0"/>
      <p:bldP spid="562188" grpId="0" build="p" autoUpdateAnimBg="0"/>
      <p:bldP spid="562179" grpId="0" build="p" autoUpdateAnimBg="0" advAuto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9" name="Picture 9" descr="LH_3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63220" name="Picture 20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57275" y="2284413"/>
            <a:ext cx="7705725" cy="3049587"/>
            <a:chOff x="666" y="1439"/>
            <a:chExt cx="4854" cy="1921"/>
          </a:xfrm>
        </p:grpSpPr>
        <p:sp>
          <p:nvSpPr>
            <p:cNvPr id="563217" name="Rectangle 17"/>
            <p:cNvSpPr>
              <a:spLocks noChangeArrowheads="1"/>
            </p:cNvSpPr>
            <p:nvPr/>
          </p:nvSpPr>
          <p:spPr bwMode="auto">
            <a:xfrm>
              <a:off x="666" y="1439"/>
              <a:ext cx="4854" cy="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  <a:spcAft>
                  <a:spcPct val="20000"/>
                </a:spcAft>
                <a:buClrTx/>
                <a:tabLst>
                  <a:tab pos="914400" algn="l"/>
                </a:tabLst>
              </a:pPr>
              <a:r>
                <a:rPr lang="en-US" dirty="0" smtClean="0">
                  <a:ea typeface="Times New Roman" pitchFamily="-112" charset="0"/>
                  <a:cs typeface="Times New Roman" pitchFamily="-112" charset="0"/>
                </a:rPr>
                <a:t>	</a:t>
              </a:r>
              <a:r>
                <a:rPr lang="en-US" sz="3200" dirty="0" smtClean="0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7NS1.4 </a:t>
              </a:r>
              <a:r>
                <a:rPr lang="en-US" sz="3200" dirty="0" smtClean="0">
                  <a:solidFill>
                    <a:srgbClr val="0000FF"/>
                  </a:solidFill>
                  <a:ea typeface="Times New Roman" pitchFamily="-112" charset="0"/>
                  <a:cs typeface="Times New Roman" pitchFamily="-112" charset="0"/>
                </a:rPr>
                <a:t>Differentiate</a:t>
              </a:r>
              <a:r>
                <a:rPr lang="en-US" sz="3200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 </a:t>
              </a:r>
              <a:r>
                <a:rPr lang="en-US" sz="3200" dirty="0">
                  <a:solidFill>
                    <a:srgbClr val="0000FF"/>
                  </a:solidFill>
                  <a:ea typeface="Times New Roman" pitchFamily="-112" charset="0"/>
                  <a:cs typeface="Times New Roman" pitchFamily="-112" charset="0"/>
                </a:rPr>
                <a:t>between rational and irrational numbers.</a:t>
              </a:r>
            </a:p>
          </p:txBody>
        </p:sp>
        <p:pic>
          <p:nvPicPr>
            <p:cNvPr id="563222" name="Picture 22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" y="1551"/>
              <a:ext cx="541" cy="225"/>
            </a:xfrm>
            <a:prstGeom prst="rect">
              <a:avLst/>
            </a:prstGeom>
            <a:noFill/>
          </p:spPr>
        </p:pic>
      </p:grpSp>
      <p:pic>
        <p:nvPicPr>
          <p:cNvPr id="10" name="Picture 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229600" y="6465888"/>
            <a:ext cx="461963" cy="369887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1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682038" y="6465888"/>
            <a:ext cx="461962" cy="3698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6"/>
  <p:tag name="SLIDEGUID" val="351B2C18933447BF9C31556E6EDB7A3F"/>
  <p:tag name="DELIMITERS" val="3.1"/>
  <p:tag name="ANSWERSALIAS" val=" A¤ B ¤ C¤ D "/>
  <p:tag name="RESPONSESGATHERED" val="False"/>
  <p:tag name="QUESTIONTEXT" val="Estimate the solution of x2 = 102 to the nearest integer. "/>
  <p:tag name="QUESTIONALIAS" val="Estimate the solution of x2 = 102 to the nearest integer. "/>
  <p:tag name="ANIMREMOVED" val="False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3"/>
  <p:tag name="SLIDEGUID" val="F0941680FBC849AFB80CEA8D5ECA4446"/>
  <p:tag name="DELIMITERS" val="3.1"/>
  <p:tag name="ANSWERSALIAS" val=" A¤ B ¤ C¤ D "/>
  <p:tag name="RESPONSESGATHERED" val="False"/>
  <p:tag name="QUESTIONTEXT" val="5 Min 2-1"/>
  <p:tag name="QUESTIONALIAS" val="5 Min 2-1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8"/>
  <p:tag name="SLIDEGUID" val="58F192F78F8244409F2EEDF8D8DDAEB1"/>
  <p:tag name="DELIMITERS" val="3.1"/>
  <p:tag name="ANSWERSALIAS" val=" A¤ B ¤ C¤ D "/>
  <p:tag name="RESPONSESGATHERED" val="False"/>
  <p:tag name="QUESTIONTEXT" val="Name all sets of numbers to which 0.1010101010… belongs."/>
  <p:tag name="QUESTIONALIAS" val="Name all sets of numbers to which 0.1010101010… belongs.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9"/>
  <p:tag name="SLIDEGUID" val="6A5EB96ADE614FB6AC211A5964F7FACC"/>
  <p:tag name="DELIMITERS" val="3.1"/>
  <p:tag name="ANSWERSALIAS" val=" A¤ B ¤ C¤ D "/>
  <p:tag name="RESPONSESGATHERED" val="False"/>
  <p:tag name="QUESTIONTEXT" val="Lesson 3-4 Example 2 CYP"/>
  <p:tag name="QUESTIONALIAS" val="Lesson 3-4 Example 2 CYP"/>
  <p:tag name="ANIMREMOVED" val="Fals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10"/>
  <p:tag name="SLIDEGUID" val="BB5EDE8E9D3F407D9296C5A30CC848E3"/>
  <p:tag name="DELIMITERS" val="3.1"/>
  <p:tag name="ANSWERSALIAS" val=" A¤ B ¤ C¤ D "/>
  <p:tag name="RESPONSESGATHERED" val="False"/>
  <p:tag name="QUESTIONTEXT" val="Lesson 3-4 Example 3 CYP"/>
  <p:tag name="QUESTIONALIAS" val="Lesson 3-4 Example 3 CYP"/>
  <p:tag name="ANIMREMOVED" val="False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DEMOGRAPHIC" val="False"/>
  <p:tag name="SPEEDSCORING" val="False"/>
  <p:tag name="CHARTLABELS" val="0"/>
  <p:tag name="SLIDEORDER" val="10"/>
  <p:tag name="RESPONSESGATHERED" val="False"/>
  <p:tag name="QUESTIONALIAS" val="Lesson 3-4 Example 4 CYP"/>
  <p:tag name="ANSWERSALIAS" val=" A|smicln| B |smicln| C|smicln| D 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65DA860F4C047FFB260095ADC72E7BA"/>
  <p:tag name="SLIDEID" val="765DA860F4C047FFB260095ADC72E7BA"/>
  <p:tag name="SLIDEORDER" val="1"/>
  <p:tag name="SLIDETYPE" val="Q"/>
  <p:tag name="DEMOGRAPHIC" val="False"/>
  <p:tag name="SPEEDSCORING" val="False"/>
  <p:tag name="DELIMITERS" val="3.1"/>
  <p:tag name="ANSWERSALIAS" val="A¤B¤C"/>
  <p:tag name="RESPONSESGATHERED" val="False"/>
  <p:tag name="QUESTIONTEXT" val="Lesson 3-4 Example 5 CYP"/>
  <p:tag name="QUESTIONALIAS" val="Lesson 3-4 Example 5 CYP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65DA860F4C047FFB260095ADC72E7BA"/>
  <p:tag name="SLIDETYPE" val="Q"/>
  <p:tag name="DEMOGRAPHIC" val="False"/>
  <p:tag name="SPEEDSCORING" val="False"/>
  <p:tag name="SLIDEORDER" val="2"/>
  <p:tag name="SLIDEGUID" val="D98BDB90DD894CE89B9B2A99591E0F9E"/>
  <p:tag name="DELIMITERS" val="3.1"/>
  <p:tag name="ANSWERSALIAS" val="A¤B¤C"/>
  <p:tag name="RESPONSESGATHERED" val="False"/>
  <p:tag name="QUESTIONTEXT" val="Lesson 3-4 Example 6 CYP"/>
  <p:tag name="QUESTIONALIAS" val="Lesson 3-4 Example 6 CYP"/>
  <p:tag name="ANIMREMOVED" val="False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7"/>
  <p:tag name="SLIDEGUID" val="7E40B04A86134FACA5C817E950C2FE1B"/>
  <p:tag name="DELIMITERS" val="3.1"/>
  <p:tag name="ANSWERSALIAS" val=" A¤ B ¤ C¤ D "/>
  <p:tag name="RESPONSESGATHERED" val="False"/>
  <p:tag name="QUESTIONTEXT" val="Find the positive square root of 36."/>
  <p:tag name="QUESTIONALIAS" val="Find the positive square root of 36."/>
  <p:tag name="ANIMREMOVED" val="Fals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4"/>
  <p:tag name="SLIDEGUID" val="750FE6CFD67F4BF3B98FE1F9CE99598C"/>
  <p:tag name="DELIMITERS" val="3.1"/>
  <p:tag name="ANSWERSALIAS" val=" A¤ B ¤ C¤ D "/>
  <p:tag name="RESPONSESGATHERED" val="False"/>
  <p:tag name="QUESTIONTEXT" val="5 Min 3-1"/>
  <p:tag name="QUESTIONALIAS" val="5 Min 3-1"/>
  <p:tag name="ANIMREMOVED" val="False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5"/>
  <p:tag name="SLIDEGUID" val="0332396C0533427BB7A872DAB13ABF21"/>
  <p:tag name="DELIMITERS" val="3.1"/>
  <p:tag name="ANSWERSALIAS" val=" A¤ B ¤ C¤ D "/>
  <p:tag name="RESPONSESGATHERED" val="False"/>
  <p:tag name="QUESTIONTEXT" val="5 Min 3-2"/>
  <p:tag name="QUESTIONALIAS" val="5 Min 3-2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967</Words>
  <Application>Microsoft Macintosh PowerPoint</Application>
  <PresentationFormat>On-screen Show (4:3)</PresentationFormat>
  <Paragraphs>170</Paragraphs>
  <Slides>28</Slides>
  <Notes>23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EUSD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3-4 Menu</dc:title>
  <dc:creator>Michael Mitchell</dc:creator>
  <cp:lastModifiedBy>Computer</cp:lastModifiedBy>
  <cp:revision>77</cp:revision>
  <dcterms:created xsi:type="dcterms:W3CDTF">2009-09-24T16:37:34Z</dcterms:created>
  <dcterms:modified xsi:type="dcterms:W3CDTF">2009-09-24T19:18:07Z</dcterms:modified>
</cp:coreProperties>
</file>