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20.xml" ContentType="application/vnd.openxmlformats-officedocument.presentationml.tags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tags/tag22.xml" ContentType="application/vnd.openxmlformats-officedocument.presentationml.tag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3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9.xml" ContentType="application/vnd.openxmlformats-officedocument.presentationml.tag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2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17.xml" ContentType="application/vnd.openxmlformats-officedocument.presentationml.slide+xml"/>
  <Override PartName="/ppt/tags/tag12.xml" ContentType="application/vnd.openxmlformats-officedocument.presentationml.tags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tags/tag10.xml" ContentType="application/vnd.openxmlformats-officedocument.presentationml.tag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tags/tag23.xml" ContentType="application/vnd.openxmlformats-officedocument.presentationml.tags+xml"/>
  <Override PartName="/ppt/presProps.xml" ContentType="application/vnd.openxmlformats-officedocument.presentationml.presProps+xml"/>
  <Default Extension="jpeg" ContentType="image/jpeg"/>
  <Override PartName="/ppt/tags/tag14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7.xml" ContentType="application/vnd.openxmlformats-officedocument.presentationml.tags+xml"/>
  <Override PartName="/ppt/tags/tag5.xml" ContentType="application/vnd.openxmlformats-officedocument.presentationml.tags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docProps/core.xml" ContentType="application/vnd.openxmlformats-package.core-properties+xml"/>
  <Override PartName="/ppt/tags/tag16.xml" ContentType="application/vnd.openxmlformats-officedocument.presentationml.tags+xml"/>
  <Override PartName="/ppt/tags/tag19.xml" ContentType="application/vnd.openxmlformats-officedocument.presentationml.tag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slides/slide9.xml" ContentType="application/vnd.openxmlformats-officedocument.presentationml.slide+xml"/>
  <Default Extension="rels" ContentType="application/vnd.openxmlformats-package.relationships+xml"/>
  <Override PartName="/ppt/tags/tag1.xml" ContentType="application/vnd.openxmlformats-officedocument.presentationml.tags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tags/tag6.xml" ContentType="application/vnd.openxmlformats-officedocument.presentationml.tags+xml"/>
  <Override PartName="/ppt/tags/tag11.xml" ContentType="application/vnd.openxmlformats-officedocument.presentationml.tags+xml"/>
  <Override PartName="/ppt/slides/slide12.xml" ContentType="application/vnd.openxmlformats-officedocument.presentationml.slide+xml"/>
  <Default Extension="pdf" ContentType="application/pdf"/>
  <Override PartName="/ppt/tags/tag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0"/>
  </p:notesMasterIdLst>
  <p:sldIdLst>
    <p:sldId id="270" r:id="rId2"/>
    <p:sldId id="289" r:id="rId3"/>
    <p:sldId id="290" r:id="rId4"/>
    <p:sldId id="291" r:id="rId5"/>
    <p:sldId id="292" r:id="rId6"/>
    <p:sldId id="293" r:id="rId7"/>
    <p:sldId id="257" r:id="rId8"/>
    <p:sldId id="258" r:id="rId9"/>
    <p:sldId id="259" r:id="rId10"/>
    <p:sldId id="271" r:id="rId11"/>
    <p:sldId id="272" r:id="rId12"/>
    <p:sldId id="273" r:id="rId13"/>
    <p:sldId id="275" r:id="rId14"/>
    <p:sldId id="276" r:id="rId15"/>
    <p:sldId id="277" r:id="rId16"/>
    <p:sldId id="278" r:id="rId17"/>
    <p:sldId id="279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  <a:srgbClr val="B9020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6459" autoAdjust="0"/>
    <p:restoredTop sz="94660"/>
  </p:normalViewPr>
  <p:slideViewPr>
    <p:cSldViewPr snapToObjects="1">
      <p:cViewPr varScale="1">
        <p:scale>
          <a:sx n="90" d="100"/>
          <a:sy n="90" d="100"/>
        </p:scale>
        <p:origin x="-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14" Type="http://schemas.openxmlformats.org/officeDocument/2006/relationships/slide" Target="slides/slide13.xml"/><Relationship Id="rId23" Type="http://schemas.openxmlformats.org/officeDocument/2006/relationships/viewProps" Target="viewProps.xml"/><Relationship Id="rId4" Type="http://schemas.openxmlformats.org/officeDocument/2006/relationships/slide" Target="slides/slide3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1" Type="http://schemas.openxmlformats.org/officeDocument/2006/relationships/printerSettings" Target="printerSettings/printerSettings1.bin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E8499-5AD6-0C4D-95FF-4C4052B1FD59}" type="datetimeFigureOut">
              <a:rPr lang="en-US" smtClean="0"/>
              <a:pPr/>
              <a:t>10/5/09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30BAA-D033-774E-AF1D-6A0171667D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ABE9D5-D1E0-C149-B4E0-CB20E068F3E7}" type="slidenum">
              <a:rPr lang="en-US"/>
              <a:pPr/>
              <a:t>1</a:t>
            </a:fld>
            <a:endParaRPr lang="en-US"/>
          </a:p>
        </p:txBody>
      </p:sp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37E627-29F0-324B-A9E7-9499B9CE598F}" type="slidenum">
              <a:rPr lang="en-US"/>
              <a:pPr/>
              <a:t>15</a:t>
            </a:fld>
            <a:endParaRPr lang="en-US"/>
          </a:p>
        </p:txBody>
      </p:sp>
      <p:sp>
        <p:nvSpPr>
          <p:cNvPr id="78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A9D53-B426-5444-A674-EFCF280665C9}" type="slidenum">
              <a:rPr lang="en-US"/>
              <a:pPr/>
              <a:t>16</a:t>
            </a:fld>
            <a:endParaRPr lang="en-US"/>
          </a:p>
        </p:txBody>
      </p:sp>
      <p:sp>
        <p:nvSpPr>
          <p:cNvPr id="78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328097-9A84-9543-B050-2154842DD3E6}" type="slidenum">
              <a:rPr lang="en-US"/>
              <a:pPr/>
              <a:t>17</a:t>
            </a:fld>
            <a:endParaRPr lang="en-US"/>
          </a:p>
        </p:txBody>
      </p:sp>
      <p:sp>
        <p:nvSpPr>
          <p:cNvPr id="78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894E2-10A7-AD41-8C33-66026FFF4B10}" type="slidenum">
              <a:rPr lang="en-US"/>
              <a:pPr/>
              <a:t>18</a:t>
            </a:fld>
            <a:endParaRPr lang="en-US"/>
          </a:p>
        </p:txBody>
      </p:sp>
      <p:sp>
        <p:nvSpPr>
          <p:cNvPr id="78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A63CC4-EDE3-7146-9198-8E22193EA8C1}" type="slidenum">
              <a:rPr lang="en-US"/>
              <a:pPr/>
              <a:t>2</a:t>
            </a:fld>
            <a:endParaRPr lang="en-US"/>
          </a:p>
        </p:txBody>
      </p:sp>
      <p:sp>
        <p:nvSpPr>
          <p:cNvPr id="83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A80FE8-90E8-1D44-9494-B206176C60FE}" type="slidenum">
              <a:rPr lang="en-US"/>
              <a:pPr/>
              <a:t>3</a:t>
            </a:fld>
            <a:endParaRPr lang="en-US"/>
          </a:p>
        </p:txBody>
      </p:sp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88A3A4-ECFA-5C4A-B89E-6BB9DDEBB4C1}" type="slidenum">
              <a:rPr lang="en-US"/>
              <a:pPr/>
              <a:t>4</a:t>
            </a:fld>
            <a:endParaRPr lang="en-US"/>
          </a:p>
        </p:txBody>
      </p:sp>
      <p:sp>
        <p:nvSpPr>
          <p:cNvPr id="84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E9EE60-A62E-1144-B0F8-B5BF62313822}" type="slidenum">
              <a:rPr lang="en-US"/>
              <a:pPr/>
              <a:t>5</a:t>
            </a:fld>
            <a:endParaRPr lang="en-US"/>
          </a:p>
        </p:txBody>
      </p:sp>
      <p:sp>
        <p:nvSpPr>
          <p:cNvPr id="84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5F955F-10A2-B745-BE68-C90C1129D743}" type="slidenum">
              <a:rPr lang="en-US"/>
              <a:pPr/>
              <a:t>6</a:t>
            </a:fld>
            <a:endParaRPr lang="en-US"/>
          </a:p>
        </p:txBody>
      </p:sp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4A097-B972-EE40-AAE4-7D24444C0247}" type="slidenum">
              <a:rPr lang="en-US"/>
              <a:pPr/>
              <a:t>7</a:t>
            </a:fld>
            <a:endParaRPr lang="en-US"/>
          </a:p>
        </p:txBody>
      </p:sp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56038-5600-D249-A29F-3F0A85BAED52}" type="slidenum">
              <a:rPr lang="en-US"/>
              <a:pPr/>
              <a:t>8</a:t>
            </a:fld>
            <a:endParaRPr lang="en-US"/>
          </a:p>
        </p:txBody>
      </p:sp>
      <p:sp>
        <p:nvSpPr>
          <p:cNvPr id="77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C8E41A-EAF4-8642-B58E-C3A4148FF708}" type="slidenum">
              <a:rPr lang="en-US"/>
              <a:pPr/>
              <a:t>9</a:t>
            </a:fld>
            <a:endParaRPr lang="en-US"/>
          </a:p>
        </p:txBody>
      </p:sp>
      <p:sp>
        <p:nvSpPr>
          <p:cNvPr id="77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C31B-5DB2-974E-A7AE-D1831ABD2681}" type="datetimeFigureOut">
              <a:rPr lang="en-US" smtClean="0"/>
              <a:pPr/>
              <a:t>10/5/09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5549-81D6-8640-8854-C76D9CFE2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C31B-5DB2-974E-A7AE-D1831ABD2681}" type="datetimeFigureOut">
              <a:rPr lang="en-US" smtClean="0"/>
              <a:pPr/>
              <a:t>10/5/09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5549-81D6-8640-8854-C76D9CFE2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C31B-5DB2-974E-A7AE-D1831ABD2681}" type="datetimeFigureOut">
              <a:rPr lang="en-US" smtClean="0"/>
              <a:pPr/>
              <a:t>10/5/09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5549-81D6-8640-8854-C76D9CFE2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C31B-5DB2-974E-A7AE-D1831ABD2681}" type="datetimeFigureOut">
              <a:rPr lang="en-US" smtClean="0"/>
              <a:pPr/>
              <a:t>10/5/09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5549-81D6-8640-8854-C76D9CFE2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C31B-5DB2-974E-A7AE-D1831ABD2681}" type="datetimeFigureOut">
              <a:rPr lang="en-US" smtClean="0"/>
              <a:pPr/>
              <a:t>10/5/09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5549-81D6-8640-8854-C76D9CFE2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C31B-5DB2-974E-A7AE-D1831ABD2681}" type="datetimeFigureOut">
              <a:rPr lang="en-US" smtClean="0"/>
              <a:pPr/>
              <a:t>10/5/09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5549-81D6-8640-8854-C76D9CFE2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C31B-5DB2-974E-A7AE-D1831ABD2681}" type="datetimeFigureOut">
              <a:rPr lang="en-US" smtClean="0"/>
              <a:pPr/>
              <a:t>10/5/09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5549-81D6-8640-8854-C76D9CFE2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C31B-5DB2-974E-A7AE-D1831ABD2681}" type="datetimeFigureOut">
              <a:rPr lang="en-US" smtClean="0"/>
              <a:pPr/>
              <a:t>10/5/09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5549-81D6-8640-8854-C76D9CFE2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C31B-5DB2-974E-A7AE-D1831ABD2681}" type="datetimeFigureOut">
              <a:rPr lang="en-US" smtClean="0"/>
              <a:pPr/>
              <a:t>10/5/09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5549-81D6-8640-8854-C76D9CFE2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C31B-5DB2-974E-A7AE-D1831ABD2681}" type="datetimeFigureOut">
              <a:rPr lang="en-US" smtClean="0"/>
              <a:pPr/>
              <a:t>10/5/09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5549-81D6-8640-8854-C76D9CFE2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DC31B-5DB2-974E-A7AE-D1831ABD2681}" type="datetimeFigureOut">
              <a:rPr lang="en-US" smtClean="0"/>
              <a:pPr/>
              <a:t>10/5/09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A5549-81D6-8640-8854-C76D9CFE2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DC31B-5DB2-974E-A7AE-D1831ABD2681}" type="datetimeFigureOut">
              <a:rPr lang="en-US" smtClean="0"/>
              <a:pPr/>
              <a:t>10/5/09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A5549-81D6-8640-8854-C76D9CFE2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df"/><Relationship Id="rId3" Type="http://schemas.openxmlformats.org/officeDocument/2006/relationships/image" Target="../media/image24.png"/><Relationship Id="rId5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df"/><Relationship Id="rId3" Type="http://schemas.openxmlformats.org/officeDocument/2006/relationships/image" Target="../media/image26.png"/><Relationship Id="rId5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Relationship Id="rId5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jpeg"/><Relationship Id="rId5" Type="http://schemas.openxmlformats.org/officeDocument/2006/relationships/image" Target="../media/image19.jpeg"/><Relationship Id="rId7" Type="http://schemas.openxmlformats.org/officeDocument/2006/relationships/image" Target="../media/image34.jpe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Relationship Id="rId6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4" Type="http://schemas.openxmlformats.org/officeDocument/2006/relationships/image" Target="../media/image9.jpeg"/><Relationship Id="rId10" Type="http://schemas.openxmlformats.org/officeDocument/2006/relationships/image" Target="../media/image38.png"/><Relationship Id="rId5" Type="http://schemas.openxmlformats.org/officeDocument/2006/relationships/image" Target="../media/image19.jpeg"/><Relationship Id="rId7" Type="http://schemas.openxmlformats.org/officeDocument/2006/relationships/image" Target="../media/image35.pdf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37.pdf"/><Relationship Id="rId3" Type="http://schemas.openxmlformats.org/officeDocument/2006/relationships/notesSlide" Target="../notesSlides/notesSlide11.xml"/><Relationship Id="rId6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2.xml"/><Relationship Id="rId7" Type="http://schemas.openxmlformats.org/officeDocument/2006/relationships/image" Target="../media/image9.jpeg"/><Relationship Id="rId1" Type="http://schemas.openxmlformats.org/officeDocument/2006/relationships/tags" Target="../tags/tag22.xml"/><Relationship Id="rId2" Type="http://schemas.openxmlformats.org/officeDocument/2006/relationships/tags" Target="../tags/tag23.xml"/><Relationship Id="rId9" Type="http://schemas.openxmlformats.org/officeDocument/2006/relationships/image" Target="../media/image40.jpeg"/><Relationship Id="rId3" Type="http://schemas.openxmlformats.org/officeDocument/2006/relationships/tags" Target="../tags/tag24.xml"/><Relationship Id="rId6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.gr7math.com/" TargetMode="External"/><Relationship Id="rId4" Type="http://schemas.openxmlformats.org/officeDocument/2006/relationships/slide" Target="slide9.xml"/><Relationship Id="rId5" Type="http://schemas.openxmlformats.org/officeDocument/2006/relationships/image" Target="../media/image41.jpeg"/><Relationship Id="rId7" Type="http://schemas.openxmlformats.org/officeDocument/2006/relationships/image" Target="../media/image43.jpeg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44.jpeg"/><Relationship Id="rId3" Type="http://schemas.openxmlformats.org/officeDocument/2006/relationships/notesSlide" Target="../notesSlides/notesSlide13.xml"/><Relationship Id="rId6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11" Type="http://schemas.openxmlformats.org/officeDocument/2006/relationships/image" Target="../media/image7.jpeg"/><Relationship Id="rId1" Type="http://schemas.openxmlformats.org/officeDocument/2006/relationships/tags" Target="../tags/tag2.xml"/><Relationship Id="rId6" Type="http://schemas.openxmlformats.org/officeDocument/2006/relationships/image" Target="../media/image2.jpeg"/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10" Type="http://schemas.openxmlformats.org/officeDocument/2006/relationships/image" Target="../media/image6.jpeg"/><Relationship Id="rId5" Type="http://schemas.openxmlformats.org/officeDocument/2006/relationships/notesSlide" Target="../notesSlides/notesSlide2.xml"/><Relationship Id="rId12" Type="http://schemas.openxmlformats.org/officeDocument/2006/relationships/image" Target="../media/image8.jpeg"/><Relationship Id="rId2" Type="http://schemas.openxmlformats.org/officeDocument/2006/relationships/tags" Target="../tags/tag3.xml"/><Relationship Id="rId9" Type="http://schemas.openxmlformats.org/officeDocument/2006/relationships/image" Target="../media/image5.jpeg"/><Relationship Id="rId3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4" Type="http://schemas.openxmlformats.org/officeDocument/2006/relationships/slideLayout" Target="../slideLayouts/slideLayout2.xml"/><Relationship Id="rId10" Type="http://schemas.openxmlformats.org/officeDocument/2006/relationships/image" Target="../media/image5.jpeg"/><Relationship Id="rId5" Type="http://schemas.openxmlformats.org/officeDocument/2006/relationships/notesSlide" Target="../notesSlides/notesSlide3.xml"/><Relationship Id="rId7" Type="http://schemas.openxmlformats.org/officeDocument/2006/relationships/image" Target="../media/image3.jpeg"/><Relationship Id="rId11" Type="http://schemas.openxmlformats.org/officeDocument/2006/relationships/image" Target="../media/image7.jpeg"/><Relationship Id="rId12" Type="http://schemas.openxmlformats.org/officeDocument/2006/relationships/image" Target="../media/image11.jpeg"/><Relationship Id="rId1" Type="http://schemas.openxmlformats.org/officeDocument/2006/relationships/tags" Target="../tags/tag5.xml"/><Relationship Id="rId2" Type="http://schemas.openxmlformats.org/officeDocument/2006/relationships/tags" Target="../tags/tag6.xml"/><Relationship Id="rId9" Type="http://schemas.openxmlformats.org/officeDocument/2006/relationships/image" Target="../media/image10.jpeg"/><Relationship Id="rId3" Type="http://schemas.openxmlformats.org/officeDocument/2006/relationships/tags" Target="../tags/tag7.xml"/><Relationship Id="rId6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4" Type="http://schemas.openxmlformats.org/officeDocument/2006/relationships/slideLayout" Target="../slideLayouts/slideLayout2.xml"/><Relationship Id="rId10" Type="http://schemas.openxmlformats.org/officeDocument/2006/relationships/image" Target="../media/image5.jpeg"/><Relationship Id="rId5" Type="http://schemas.openxmlformats.org/officeDocument/2006/relationships/notesSlide" Target="../notesSlides/notesSlide4.xml"/><Relationship Id="rId7" Type="http://schemas.openxmlformats.org/officeDocument/2006/relationships/image" Target="../media/image3.jpeg"/><Relationship Id="rId11" Type="http://schemas.openxmlformats.org/officeDocument/2006/relationships/image" Target="../media/image7.jpeg"/><Relationship Id="rId12" Type="http://schemas.openxmlformats.org/officeDocument/2006/relationships/image" Target="../media/image12.jpeg"/><Relationship Id="rId1" Type="http://schemas.openxmlformats.org/officeDocument/2006/relationships/tags" Target="../tags/tag8.xml"/><Relationship Id="rId2" Type="http://schemas.openxmlformats.org/officeDocument/2006/relationships/tags" Target="../tags/tag9.xml"/><Relationship Id="rId9" Type="http://schemas.openxmlformats.org/officeDocument/2006/relationships/image" Target="../media/image10.jpeg"/><Relationship Id="rId3" Type="http://schemas.openxmlformats.org/officeDocument/2006/relationships/tags" Target="../tags/tag10.xml"/><Relationship Id="rId6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4" Type="http://schemas.openxmlformats.org/officeDocument/2006/relationships/slideLayout" Target="../slideLayouts/slideLayout2.xml"/><Relationship Id="rId10" Type="http://schemas.openxmlformats.org/officeDocument/2006/relationships/image" Target="../media/image13.jpeg"/><Relationship Id="rId5" Type="http://schemas.openxmlformats.org/officeDocument/2006/relationships/notesSlide" Target="../notesSlides/notesSlide5.xml"/><Relationship Id="rId7" Type="http://schemas.openxmlformats.org/officeDocument/2006/relationships/image" Target="../media/image3.jpeg"/><Relationship Id="rId11" Type="http://schemas.openxmlformats.org/officeDocument/2006/relationships/image" Target="../media/image7.jpeg"/><Relationship Id="rId12" Type="http://schemas.openxmlformats.org/officeDocument/2006/relationships/image" Target="../media/image14.jpeg"/><Relationship Id="rId1" Type="http://schemas.openxmlformats.org/officeDocument/2006/relationships/tags" Target="../tags/tag11.xml"/><Relationship Id="rId2" Type="http://schemas.openxmlformats.org/officeDocument/2006/relationships/tags" Target="../tags/tag12.xml"/><Relationship Id="rId9" Type="http://schemas.openxmlformats.org/officeDocument/2006/relationships/image" Target="../media/image10.jpeg"/><Relationship Id="rId3" Type="http://schemas.openxmlformats.org/officeDocument/2006/relationships/tags" Target="../tags/tag13.xml"/><Relationship Id="rId6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11" Type="http://schemas.openxmlformats.org/officeDocument/2006/relationships/image" Target="../media/image15.png"/><Relationship Id="rId1" Type="http://schemas.openxmlformats.org/officeDocument/2006/relationships/tags" Target="../tags/tag14.xml"/><Relationship Id="rId6" Type="http://schemas.openxmlformats.org/officeDocument/2006/relationships/image" Target="../media/image2.jpeg"/><Relationship Id="rId8" Type="http://schemas.openxmlformats.org/officeDocument/2006/relationships/image" Target="../media/image4.jpeg"/><Relationship Id="rId13" Type="http://schemas.openxmlformats.org/officeDocument/2006/relationships/image" Target="../media/image16.jpeg"/><Relationship Id="rId10" Type="http://schemas.openxmlformats.org/officeDocument/2006/relationships/image" Target="../media/image5.jpeg"/><Relationship Id="rId5" Type="http://schemas.openxmlformats.org/officeDocument/2006/relationships/notesSlide" Target="../notesSlides/notesSlide6.xml"/><Relationship Id="rId12" Type="http://schemas.openxmlformats.org/officeDocument/2006/relationships/image" Target="../media/image7.jpeg"/><Relationship Id="rId2" Type="http://schemas.openxmlformats.org/officeDocument/2006/relationships/tags" Target="../tags/tag15.xml"/><Relationship Id="rId9" Type="http://schemas.openxmlformats.org/officeDocument/2006/relationships/image" Target="../media/image10.jpeg"/><Relationship Id="rId3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image" Target="../media/image19.jpeg"/><Relationship Id="rId4" Type="http://schemas.openxmlformats.org/officeDocument/2006/relationships/image" Target="../media/image17.jpe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5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image" Target="../media/image21.jpeg"/><Relationship Id="rId4" Type="http://schemas.openxmlformats.org/officeDocument/2006/relationships/image" Target="../media/image19.jpe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5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jpe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5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CAM7 Spl-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"/>
            <a:ext cx="9144000" cy="68548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76800" y="4648200"/>
            <a:ext cx="426720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Chapter 3, Lesson 3-5</a:t>
            </a:r>
          </a:p>
          <a:p>
            <a:pPr algn="ctr"/>
            <a:r>
              <a:rPr lang="en-US" sz="2800" smtClean="0"/>
              <a:t>The</a:t>
            </a:r>
          </a:p>
          <a:p>
            <a:pPr algn="ctr"/>
            <a:r>
              <a:rPr lang="en-US" sz="2800" smtClean="0"/>
              <a:t>Pythagorean </a:t>
            </a:r>
            <a:r>
              <a:rPr lang="en-US" sz="2800" dirty="0" smtClean="0"/>
              <a:t>Theorem</a:t>
            </a:r>
          </a:p>
        </p:txBody>
      </p:sp>
    </p:spTree>
    <p:custDataLst>
      <p:tags r:id="rId1"/>
    </p:custDataLst>
  </p:cSld>
  <p:clrMapOvr>
    <a:masterClrMapping/>
  </p:clrMapOvr>
  <p:transition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90000">
              <a:srgbClr val="FFFF00"/>
            </a:gs>
            <a:gs pos="100000">
              <a:srgbClr val="FFFF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890620" y="0"/>
            <a:ext cx="7667559" cy="1754327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9020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Triangles &amp; The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B9020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Pythagorean Theorem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B9020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1" name="Right Triangle 50"/>
          <p:cNvSpPr/>
          <p:nvPr/>
        </p:nvSpPr>
        <p:spPr>
          <a:xfrm>
            <a:off x="2590800" y="2743199"/>
            <a:ext cx="3962400" cy="2590801"/>
          </a:xfrm>
          <a:prstGeom prst="rtTriangl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5150808" y="1886360"/>
            <a:ext cx="1783392" cy="1569660"/>
            <a:chOff x="4876800" y="1886360"/>
            <a:chExt cx="1783392" cy="1569660"/>
          </a:xfrm>
        </p:grpSpPr>
        <p:sp>
          <p:nvSpPr>
            <p:cNvPr id="49" name="Rounded Rectangular Callout 48"/>
            <p:cNvSpPr/>
            <p:nvPr/>
          </p:nvSpPr>
          <p:spPr>
            <a:xfrm>
              <a:off x="4876800" y="1965067"/>
              <a:ext cx="1783392" cy="1463933"/>
            </a:xfrm>
            <a:prstGeom prst="wedgeRoundRectCallout">
              <a:avLst>
                <a:gd name="adj1" fmla="val -73093"/>
                <a:gd name="adj2" fmla="val 58064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876800" y="1886360"/>
              <a:ext cx="1752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Hi! I’m the hypotenuse of a right triangle.</a:t>
              </a:r>
              <a:endParaRPr lang="en-US" sz="2400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810000" y="32766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</a:t>
            </a:r>
            <a:r>
              <a:rPr lang="en-US" sz="4000" baseline="30000" dirty="0" smtClean="0"/>
              <a:t>2</a:t>
            </a:r>
            <a:endParaRPr lang="en-US" sz="4000" dirty="0"/>
          </a:p>
        </p:txBody>
      </p:sp>
      <p:sp>
        <p:nvSpPr>
          <p:cNvPr id="54" name="TextBox 53"/>
          <p:cNvSpPr txBox="1"/>
          <p:nvPr/>
        </p:nvSpPr>
        <p:spPr>
          <a:xfrm>
            <a:off x="1600200" y="3733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</a:t>
            </a:r>
            <a:r>
              <a:rPr lang="en-US" sz="4000" baseline="30000" dirty="0" smtClean="0"/>
              <a:t>2</a:t>
            </a:r>
            <a:endParaRPr lang="en-US" sz="40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228600" y="1965067"/>
            <a:ext cx="1783392" cy="1219200"/>
            <a:chOff x="228600" y="1965067"/>
            <a:chExt cx="1783392" cy="1219200"/>
          </a:xfrm>
        </p:grpSpPr>
        <p:sp>
          <p:nvSpPr>
            <p:cNvPr id="57" name="Rounded Rectangular Callout 56"/>
            <p:cNvSpPr/>
            <p:nvPr/>
          </p:nvSpPr>
          <p:spPr>
            <a:xfrm>
              <a:off x="228600" y="1965067"/>
              <a:ext cx="1783392" cy="1219200"/>
            </a:xfrm>
            <a:prstGeom prst="wedgeRoundRectCallout">
              <a:avLst>
                <a:gd name="adj1" fmla="val 69979"/>
                <a:gd name="adj2" fmla="val 104910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59392" y="1981200"/>
              <a:ext cx="1752600" cy="1200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Hi! I’m 1 leg of a right triangle.</a:t>
              </a:r>
              <a:endParaRPr lang="en-US" sz="2400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933225" y="4868008"/>
            <a:ext cx="1783392" cy="1610559"/>
            <a:chOff x="6933225" y="4868008"/>
            <a:chExt cx="1783392" cy="1610559"/>
          </a:xfrm>
        </p:grpSpPr>
        <p:sp>
          <p:nvSpPr>
            <p:cNvPr id="61" name="Rounded Rectangular Callout 60"/>
            <p:cNvSpPr/>
            <p:nvPr/>
          </p:nvSpPr>
          <p:spPr>
            <a:xfrm rot="157586">
              <a:off x="6933225" y="4876688"/>
              <a:ext cx="1783392" cy="1601879"/>
            </a:xfrm>
            <a:prstGeom prst="wedgeRoundRectCallout">
              <a:avLst>
                <a:gd name="adj1" fmla="val -175468"/>
                <a:gd name="adj2" fmla="val 1460"/>
                <a:gd name="adj3" fmla="val 166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 rot="157586">
              <a:off x="6961244" y="4868008"/>
              <a:ext cx="1752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Hi! I’m another leg of a right triangle.</a:t>
              </a:r>
              <a:endParaRPr lang="en-US" sz="2400" dirty="0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3752795" y="5311914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</a:t>
            </a:r>
            <a:r>
              <a:rPr lang="en-US" sz="4000" baseline="30000" dirty="0" smtClean="0"/>
              <a:t>2</a:t>
            </a:r>
            <a:endParaRPr lang="en-US" sz="4000" dirty="0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5334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Beginning 16">
            <a:hlinkClick r:id="" action="ppaction://hlinkshowjump?jump=firstslide" highlightClick="1"/>
          </p:cNvPr>
          <p:cNvSpPr/>
          <p:nvPr/>
        </p:nvSpPr>
        <p:spPr>
          <a:xfrm>
            <a:off x="0" y="6477000"/>
            <a:ext cx="533400" cy="381000"/>
          </a:xfrm>
          <a:prstGeom prst="actionButtonBeginn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3" grpId="0"/>
      <p:bldP spid="54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913296" y="304800"/>
            <a:ext cx="3353904" cy="2286000"/>
          </a:xfrm>
          <a:prstGeom prst="rtTriangl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05000" y="816114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</a:t>
            </a:r>
            <a:r>
              <a:rPr lang="en-US" sz="2800" baseline="30000" dirty="0" smtClean="0"/>
              <a:t>2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-228600" y="1524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 = 9</a:t>
            </a:r>
            <a:r>
              <a:rPr lang="en-US" sz="2800" baseline="30000" dirty="0" smtClean="0"/>
              <a:t>2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751496" y="2492513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b</a:t>
            </a:r>
            <a:r>
              <a:rPr lang="en-US" sz="2800" dirty="0" smtClean="0"/>
              <a:t> = 12</a:t>
            </a:r>
            <a:r>
              <a:rPr lang="en-US" sz="2800" baseline="30000" dirty="0" smtClean="0"/>
              <a:t>2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502348" y="304800"/>
            <a:ext cx="266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a</a:t>
            </a:r>
            <a:r>
              <a:rPr lang="en-US" sz="3200" baseline="30000" dirty="0" smtClean="0">
                <a:latin typeface="Times"/>
                <a:cs typeface="Times"/>
              </a:rPr>
              <a:t>2</a:t>
            </a:r>
            <a:r>
              <a:rPr lang="en-US" sz="3200" dirty="0" smtClean="0">
                <a:latin typeface="Times"/>
                <a:cs typeface="Times"/>
              </a:rPr>
              <a:t> + b</a:t>
            </a:r>
            <a:r>
              <a:rPr lang="en-US" sz="3200" baseline="30000" dirty="0" smtClean="0">
                <a:latin typeface="Times"/>
                <a:cs typeface="Times"/>
              </a:rPr>
              <a:t>2</a:t>
            </a:r>
            <a:r>
              <a:rPr lang="en-US" sz="3200" dirty="0" smtClean="0">
                <a:latin typeface="Times"/>
                <a:cs typeface="Times"/>
              </a:rPr>
              <a:t> = c</a:t>
            </a:r>
            <a:r>
              <a:rPr lang="en-US" sz="3200" baseline="30000" dirty="0" smtClean="0">
                <a:latin typeface="Times"/>
                <a:cs typeface="Times"/>
              </a:rPr>
              <a:t>2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6692" y="1295400"/>
            <a:ext cx="266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9</a:t>
            </a:r>
            <a:r>
              <a:rPr lang="en-US" sz="3200" baseline="30000" dirty="0" smtClean="0">
                <a:latin typeface="Times"/>
                <a:cs typeface="Times"/>
              </a:rPr>
              <a:t>2</a:t>
            </a:r>
            <a:r>
              <a:rPr lang="en-US" sz="3200" dirty="0" smtClean="0">
                <a:latin typeface="Times"/>
                <a:cs typeface="Times"/>
              </a:rPr>
              <a:t> + 12</a:t>
            </a:r>
            <a:r>
              <a:rPr lang="en-US" sz="3200" baseline="30000" dirty="0" smtClean="0">
                <a:latin typeface="Times"/>
                <a:cs typeface="Times"/>
              </a:rPr>
              <a:t>2</a:t>
            </a:r>
            <a:r>
              <a:rPr lang="en-US" sz="3200" dirty="0" smtClean="0">
                <a:latin typeface="Times"/>
                <a:cs typeface="Times"/>
              </a:rPr>
              <a:t> = c</a:t>
            </a:r>
            <a:r>
              <a:rPr lang="en-US" sz="3200" baseline="30000" dirty="0" smtClean="0">
                <a:latin typeface="Times"/>
                <a:cs typeface="Times"/>
              </a:rPr>
              <a:t>2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13180" y="2362200"/>
            <a:ext cx="266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81+ 144 = c</a:t>
            </a:r>
            <a:r>
              <a:rPr lang="en-US" sz="3200" baseline="30000" dirty="0" smtClean="0">
                <a:latin typeface="Times"/>
                <a:cs typeface="Times"/>
              </a:rPr>
              <a:t>2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34644" y="3453824"/>
            <a:ext cx="266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225 = c</a:t>
            </a:r>
            <a:r>
              <a:rPr lang="en-US" sz="3200" baseline="30000" dirty="0" smtClean="0">
                <a:latin typeface="Times"/>
                <a:cs typeface="Times"/>
              </a:rPr>
              <a:t>2</a:t>
            </a:r>
            <a:endParaRPr lang="en-US" sz="3200" dirty="0">
              <a:latin typeface="Times"/>
              <a:cs typeface="Time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783892" y="4622800"/>
            <a:ext cx="2384352" cy="635000"/>
            <a:chOff x="5044044" y="3544801"/>
            <a:chExt cx="2384352" cy="6350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5044044" y="3570777"/>
              <a:ext cx="977900" cy="5588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818796" y="3584139"/>
              <a:ext cx="6096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"/>
                  <a:cs typeface="Times"/>
                </a:rPr>
                <a:t> </a:t>
              </a:r>
              <a:r>
                <a:rPr lang="en-US" sz="3200" baseline="30000" dirty="0" smtClean="0">
                  <a:latin typeface="Times"/>
                  <a:cs typeface="Times"/>
                </a:rPr>
                <a:t>2</a:t>
              </a:r>
              <a:endParaRPr lang="en-US" sz="3200" dirty="0">
                <a:latin typeface="Times"/>
                <a:cs typeface="Times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6437796" y="3559315"/>
              <a:ext cx="651510" cy="620486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021697" y="3544801"/>
              <a:ext cx="416099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  <a:latin typeface="Times"/>
                  <a:cs typeface="Times"/>
                </a:rPr>
                <a:t>=</a:t>
              </a:r>
              <a:endParaRPr lang="en-US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590755" y="3352800"/>
            <a:ext cx="3187792" cy="3170099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Watch as the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Pythagorean</a:t>
            </a:r>
          </a:p>
          <a:p>
            <a:pPr algn="ctr"/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Theorem is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demonstrated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</a:t>
            </a:r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or you.</a:t>
            </a: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3179463" y="1299287"/>
            <a:ext cx="2844224" cy="19220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3480609" y="1836341"/>
            <a:ext cx="2006024" cy="168614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0" idx="1"/>
          </p:cNvCxnSpPr>
          <p:nvPr/>
        </p:nvCxnSpPr>
        <p:spPr>
          <a:xfrm flipV="1">
            <a:off x="3640550" y="2654588"/>
            <a:ext cx="1672630" cy="10278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640550" y="3682424"/>
            <a:ext cx="2304570" cy="11387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640550" y="3682424"/>
            <a:ext cx="2128919" cy="11271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640550" y="3682424"/>
            <a:ext cx="2607850" cy="23373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6373776" y="5665820"/>
            <a:ext cx="1524000" cy="584776"/>
          </a:xfrm>
          <a:prstGeom prst="ellipse">
            <a:avLst/>
          </a:prstGeom>
          <a:ln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477000" y="5638800"/>
            <a:ext cx="266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15 = </a:t>
            </a:r>
            <a:r>
              <a:rPr lang="en-US" sz="3200" dirty="0" err="1" smtClean="0">
                <a:latin typeface="Times"/>
                <a:cs typeface="Times"/>
              </a:rPr>
              <a:t>c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91416" y="82136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c</a:t>
            </a:r>
            <a:r>
              <a:rPr lang="en-US" sz="2800" dirty="0" smtClean="0"/>
              <a:t> = 15</a:t>
            </a:r>
            <a:endParaRPr lang="en-US" sz="2800" dirty="0"/>
          </a:p>
        </p:txBody>
      </p:sp>
      <p:cxnSp>
        <p:nvCxnSpPr>
          <p:cNvPr id="45" name="Straight Arrow Connector 44"/>
          <p:cNvCxnSpPr/>
          <p:nvPr/>
        </p:nvCxnSpPr>
        <p:spPr>
          <a:xfrm rot="16200000" flipV="1">
            <a:off x="2635535" y="1599397"/>
            <a:ext cx="4375666" cy="37031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Action Button: Forward or Next 27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ction Button: Beginning 28">
            <a:hlinkClick r:id="" action="ppaction://hlinkshowjump?jump=firstslide" highlightClick="1"/>
          </p:cNvPr>
          <p:cNvSpPr/>
          <p:nvPr/>
        </p:nvSpPr>
        <p:spPr>
          <a:xfrm>
            <a:off x="8077200" y="6477000"/>
            <a:ext cx="533400" cy="381000"/>
          </a:xfrm>
          <a:prstGeom prst="actionButtonBeginn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5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6" grpId="0"/>
      <p:bldP spid="7" grpId="0"/>
      <p:bldP spid="8" grpId="0"/>
      <p:bldP spid="9" grpId="0"/>
      <p:bldP spid="10" grpId="0"/>
      <p:bldP spid="11" grpId="0"/>
      <p:bldP spid="18" grpId="0"/>
      <p:bldP spid="40" grpId="0" animBg="1"/>
      <p:bldP spid="41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/>
          <p:cNvSpPr/>
          <p:nvPr/>
        </p:nvSpPr>
        <p:spPr>
          <a:xfrm>
            <a:off x="6373776" y="5665820"/>
            <a:ext cx="1524000" cy="584776"/>
          </a:xfrm>
          <a:prstGeom prst="ellipse">
            <a:avLst/>
          </a:prstGeom>
          <a:ln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>
            <a:off x="1065696" y="228600"/>
            <a:ext cx="3353904" cy="2286000"/>
          </a:xfrm>
          <a:prstGeom prst="rtTriangle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739914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</a:t>
            </a:r>
            <a:r>
              <a:rPr lang="en-US" sz="2800" baseline="30000" dirty="0" smtClean="0"/>
              <a:t>2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-76200" y="1447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 = 5</a:t>
            </a:r>
            <a:r>
              <a:rPr lang="en-US" sz="2800" baseline="30000" dirty="0" smtClean="0"/>
              <a:t>2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903896" y="2416313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b</a:t>
            </a:r>
            <a:r>
              <a:rPr lang="en-US" sz="2800" dirty="0" smtClean="0"/>
              <a:t> = 12</a:t>
            </a:r>
            <a:r>
              <a:rPr lang="en-US" sz="2800" baseline="30000" dirty="0" smtClean="0"/>
              <a:t>2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930088" y="304800"/>
            <a:ext cx="266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a</a:t>
            </a:r>
            <a:r>
              <a:rPr lang="en-US" sz="3200" baseline="30000" dirty="0" smtClean="0">
                <a:latin typeface="Times"/>
                <a:cs typeface="Times"/>
              </a:rPr>
              <a:t>2</a:t>
            </a:r>
            <a:r>
              <a:rPr lang="en-US" sz="3200" dirty="0" smtClean="0">
                <a:latin typeface="Times"/>
                <a:cs typeface="Times"/>
              </a:rPr>
              <a:t> + b</a:t>
            </a:r>
            <a:r>
              <a:rPr lang="en-US" sz="3200" baseline="30000" dirty="0" smtClean="0">
                <a:latin typeface="Times"/>
                <a:cs typeface="Times"/>
              </a:rPr>
              <a:t>2</a:t>
            </a:r>
            <a:r>
              <a:rPr lang="en-US" sz="3200" dirty="0" smtClean="0">
                <a:latin typeface="Times"/>
                <a:cs typeface="Times"/>
              </a:rPr>
              <a:t> = c</a:t>
            </a:r>
            <a:r>
              <a:rPr lang="en-US" sz="3200" baseline="30000" dirty="0" smtClean="0">
                <a:latin typeface="Times"/>
                <a:cs typeface="Times"/>
              </a:rPr>
              <a:t>2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5540" y="1320224"/>
            <a:ext cx="266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5</a:t>
            </a:r>
            <a:r>
              <a:rPr lang="en-US" sz="3200" baseline="30000" dirty="0" smtClean="0">
                <a:latin typeface="Times"/>
                <a:cs typeface="Times"/>
              </a:rPr>
              <a:t>2</a:t>
            </a:r>
            <a:r>
              <a:rPr lang="en-US" sz="3200" dirty="0" smtClean="0">
                <a:latin typeface="Times"/>
                <a:cs typeface="Times"/>
              </a:rPr>
              <a:t> + 12</a:t>
            </a:r>
            <a:r>
              <a:rPr lang="en-US" sz="3200" baseline="30000" dirty="0" smtClean="0">
                <a:latin typeface="Times"/>
                <a:cs typeface="Times"/>
              </a:rPr>
              <a:t>2</a:t>
            </a:r>
            <a:r>
              <a:rPr lang="en-US" sz="3200" dirty="0" smtClean="0">
                <a:latin typeface="Times"/>
                <a:cs typeface="Times"/>
              </a:rPr>
              <a:t> = c</a:t>
            </a:r>
            <a:r>
              <a:rPr lang="en-US" sz="3200" baseline="30000" dirty="0" smtClean="0">
                <a:latin typeface="Times"/>
                <a:cs typeface="Times"/>
              </a:rPr>
              <a:t>2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2362200"/>
            <a:ext cx="266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25 + 144 = c</a:t>
            </a:r>
            <a:r>
              <a:rPr lang="en-US" sz="3200" baseline="30000" dirty="0" smtClean="0">
                <a:latin typeface="Times"/>
                <a:cs typeface="Times"/>
              </a:rPr>
              <a:t>2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26176" y="3453824"/>
            <a:ext cx="266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169= c</a:t>
            </a:r>
            <a:r>
              <a:rPr lang="en-US" sz="3200" baseline="30000" dirty="0" smtClean="0">
                <a:latin typeface="Times"/>
                <a:cs typeface="Times"/>
              </a:rPr>
              <a:t>2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5638800"/>
            <a:ext cx="266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"/>
                <a:cs typeface="Times"/>
              </a:rPr>
              <a:t>13 = </a:t>
            </a:r>
            <a:r>
              <a:rPr lang="en-US" sz="3200" dirty="0" err="1" smtClean="0">
                <a:latin typeface="Times"/>
                <a:cs typeface="Times"/>
              </a:rPr>
              <a:t>c</a:t>
            </a:r>
            <a:endParaRPr lang="en-US" sz="3200" dirty="0">
              <a:latin typeface="Times"/>
              <a:cs typeface="Time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2310" y="3352800"/>
            <a:ext cx="3373890" cy="3170099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Here’s another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example of the </a:t>
            </a:r>
          </a:p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Pythagorean</a:t>
            </a:r>
          </a:p>
          <a:p>
            <a:pPr algn="ctr"/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Theorem</a:t>
            </a:r>
            <a:endParaRPr lang="en-US" sz="4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in action</a:t>
            </a:r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3477507" y="1229843"/>
            <a:ext cx="2844224" cy="20609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3774333" y="1771217"/>
            <a:ext cx="2006024" cy="18163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0" idx="1"/>
          </p:cNvCxnSpPr>
          <p:nvPr/>
        </p:nvCxnSpPr>
        <p:spPr>
          <a:xfrm flipV="1">
            <a:off x="3889970" y="2654588"/>
            <a:ext cx="1672630" cy="10278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1" idx="1"/>
          </p:cNvCxnSpPr>
          <p:nvPr/>
        </p:nvCxnSpPr>
        <p:spPr>
          <a:xfrm>
            <a:off x="3869150" y="3682424"/>
            <a:ext cx="2657026" cy="637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869150" y="3682424"/>
            <a:ext cx="2128919" cy="11271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869150" y="3682424"/>
            <a:ext cx="2607850" cy="23373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6019800" y="4622800"/>
            <a:ext cx="2377044" cy="635000"/>
            <a:chOff x="6019800" y="4622800"/>
            <a:chExt cx="2377044" cy="635000"/>
          </a:xfrm>
        </p:grpSpPr>
        <p:grpSp>
          <p:nvGrpSpPr>
            <p:cNvPr id="2" name="Group 16"/>
            <p:cNvGrpSpPr/>
            <p:nvPr/>
          </p:nvGrpSpPr>
          <p:grpSpPr>
            <a:xfrm>
              <a:off x="6990145" y="4622800"/>
              <a:ext cx="1406699" cy="635000"/>
              <a:chOff x="6021697" y="3544801"/>
              <a:chExt cx="1406699" cy="63500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818796" y="3584139"/>
                <a:ext cx="6096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Times"/>
                    <a:cs typeface="Times"/>
                  </a:rPr>
                  <a:t> </a:t>
                </a:r>
                <a:r>
                  <a:rPr lang="en-US" sz="3200" baseline="30000" dirty="0" smtClean="0">
                    <a:latin typeface="Times"/>
                    <a:cs typeface="Times"/>
                  </a:rPr>
                  <a:t>2</a:t>
                </a:r>
                <a:endParaRPr lang="en-US" sz="3200" dirty="0">
                  <a:latin typeface="Times"/>
                  <a:cs typeface="Times"/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2"/>
                  <a:stretch>
                    <a:fillRect/>
                  </a:stretch>
                </p:blipFill>
              </mc:Choice>
              <mc:Fallback>
                <p:blipFill>
                  <a:blip r:embed="rId3"/>
                  <a:stretch>
                    <a:fillRect/>
                  </a:stretch>
                </p:blipFill>
              </mc:Fallback>
            </mc:AlternateContent>
            <p:spPr>
              <a:xfrm>
                <a:off x="6437796" y="3559315"/>
                <a:ext cx="651510" cy="620486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6021697" y="3544801"/>
                <a:ext cx="416099" cy="584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 smtClean="0">
                    <a:solidFill>
                      <a:prstClr val="black"/>
                    </a:solidFill>
                    <a:latin typeface="Times"/>
                    <a:cs typeface="Times"/>
                  </a:rPr>
                  <a:t>=</a:t>
                </a:r>
                <a:endParaRPr lang="en-US" dirty="0"/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6019800" y="4633297"/>
              <a:ext cx="1061655" cy="624503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2411376" y="739914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c</a:t>
            </a:r>
            <a:r>
              <a:rPr lang="en-US" sz="2800" dirty="0" smtClean="0"/>
              <a:t> = 13</a:t>
            </a:r>
            <a:endParaRPr lang="en-US" sz="2800" dirty="0"/>
          </a:p>
        </p:txBody>
      </p:sp>
      <p:cxnSp>
        <p:nvCxnSpPr>
          <p:cNvPr id="35" name="Straight Arrow Connector 34"/>
          <p:cNvCxnSpPr/>
          <p:nvPr/>
        </p:nvCxnSpPr>
        <p:spPr>
          <a:xfrm rot="16200000" flipV="1">
            <a:off x="2635535" y="1599397"/>
            <a:ext cx="4375666" cy="370313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>
            <a:outerShdw blurRad="40005" dist="19939" dir="5400000" algn="tl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Action Button: Forward or Next 26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ction Button: Beginning 31">
            <a:hlinkClick r:id="" action="ppaction://hlinkshowjump?jump=firstslide" highlightClick="1"/>
          </p:cNvPr>
          <p:cNvSpPr/>
          <p:nvPr/>
        </p:nvSpPr>
        <p:spPr>
          <a:xfrm>
            <a:off x="8077200" y="6477000"/>
            <a:ext cx="533400" cy="381000"/>
          </a:xfrm>
          <a:prstGeom prst="actionButtonBeginn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5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" grpId="0" animBg="1"/>
      <p:bldP spid="5" grpId="0"/>
      <p:bldP spid="5" grpId="1"/>
      <p:bldP spid="6" grpId="0"/>
      <p:bldP spid="7" grpId="0"/>
      <p:bldP spid="8" grpId="0"/>
      <p:bldP spid="9" grpId="0"/>
      <p:bldP spid="10" grpId="0"/>
      <p:bldP spid="11" grpId="0"/>
      <p:bldP spid="16" grpId="0"/>
      <p:bldP spid="18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76200" y="76200"/>
            <a:ext cx="9144000" cy="6303127"/>
            <a:chOff x="76200" y="76200"/>
            <a:chExt cx="9144000" cy="6303127"/>
          </a:xfrm>
        </p:grpSpPr>
        <p:sp>
          <p:nvSpPr>
            <p:cNvPr id="13" name="Cloud Callout 12"/>
            <p:cNvSpPr/>
            <p:nvPr/>
          </p:nvSpPr>
          <p:spPr>
            <a:xfrm>
              <a:off x="76200" y="76200"/>
              <a:ext cx="8991600" cy="3657600"/>
            </a:xfrm>
            <a:prstGeom prst="cloudCallout">
              <a:avLst>
                <a:gd name="adj1" fmla="val 27214"/>
                <a:gd name="adj2" fmla="val 72869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6200" y="1302603"/>
              <a:ext cx="9144000" cy="1107996"/>
            </a:xfrm>
            <a:prstGeom prst="rect">
              <a:avLst/>
            </a:prstGeom>
            <a:noFill/>
            <a:effectLst>
              <a:outerShdw blurRad="127000" dist="38100" dir="2700000" algn="tl" rotWithShape="0">
                <a:srgbClr val="000000">
                  <a:alpha val="43000"/>
                </a:srgbClr>
              </a:outerShdw>
              <a:softEdge rad="635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smtClean="0">
                  <a:latin typeface="Bodoni SvtyTwo ITC TT-Book"/>
                  <a:cs typeface="Bodoni SvtyTwo ITC TT-Book"/>
                </a:rPr>
                <a:t>So let’s talk this over.</a:t>
              </a:r>
              <a:endParaRPr lang="en-US" sz="6600" dirty="0">
                <a:latin typeface="Bodoni SvtyTwo ITC TT-Book"/>
                <a:cs typeface="Bodoni SvtyTwo ITC TT-Book"/>
              </a:endParaRPr>
            </a:p>
          </p:txBody>
        </p:sp>
        <p:pic>
          <p:nvPicPr>
            <p:cNvPr id="6" name="Picture 5" descr="IMG_2960.jpg"/>
            <p:cNvPicPr>
              <a:picLocks noChangeAspect="1"/>
            </p:cNvPicPr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7137010" y="4725926"/>
              <a:ext cx="1321190" cy="1653401"/>
            </a:xfrm>
            <a:prstGeom prst="rect">
              <a:avLst/>
            </a:prstGeom>
          </p:spPr>
        </p:pic>
        <p:pic>
          <p:nvPicPr>
            <p:cNvPr id="7" name="Picture 6" descr="IMG_2925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5765306" y="4724400"/>
              <a:ext cx="1397494" cy="1654927"/>
            </a:xfrm>
            <a:prstGeom prst="rect">
              <a:avLst/>
            </a:prstGeom>
          </p:spPr>
        </p:pic>
      </p:grp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610600" y="6553200"/>
            <a:ext cx="533400" cy="3048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8077200" y="6553200"/>
            <a:ext cx="533400" cy="304800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143000" y="3813113"/>
            <a:ext cx="2133600" cy="2793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2400" y="2546867"/>
            <a:ext cx="4495800" cy="2710933"/>
            <a:chOff x="-76200" y="228600"/>
            <a:chExt cx="4495800" cy="2710933"/>
          </a:xfrm>
        </p:grpSpPr>
        <p:sp>
          <p:nvSpPr>
            <p:cNvPr id="4" name="Right Triangle 3"/>
            <p:cNvSpPr/>
            <p:nvPr/>
          </p:nvSpPr>
          <p:spPr>
            <a:xfrm>
              <a:off x="1065696" y="228600"/>
              <a:ext cx="3353904" cy="2286000"/>
            </a:xfrm>
            <a:prstGeom prst="rtTriangle">
              <a:avLst/>
            </a:prstGeom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76200" y="1447800"/>
              <a:ext cx="137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a = 5</a:t>
              </a:r>
              <a:r>
                <a:rPr lang="en-US" sz="2800" baseline="30000" dirty="0" smtClean="0"/>
                <a:t>2</a:t>
              </a:r>
              <a:endParaRPr lang="en-US" sz="2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03896" y="2416313"/>
              <a:ext cx="137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/>
                <a:t>b</a:t>
              </a:r>
              <a:r>
                <a:rPr lang="en-US" sz="2800" dirty="0" smtClean="0"/>
                <a:t> = 12</a:t>
              </a:r>
              <a:r>
                <a:rPr lang="en-US" sz="2800" baseline="30000" dirty="0" smtClean="0"/>
                <a:t>2</a:t>
              </a:r>
              <a:endParaRPr lang="en-US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09800" y="729733"/>
              <a:ext cx="137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c</a:t>
              </a:r>
              <a:r>
                <a:rPr lang="en-US" sz="2800" baseline="30000" dirty="0" smtClean="0"/>
                <a:t>2</a:t>
              </a:r>
              <a:r>
                <a:rPr lang="en-US" sz="2800" dirty="0" smtClean="0"/>
                <a:t> = ? </a:t>
              </a:r>
              <a:endParaRPr lang="en-US" sz="28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066800" y="152400"/>
            <a:ext cx="7152920" cy="923330"/>
          </a:xfrm>
          <a:prstGeom prst="rect">
            <a:avLst/>
          </a:prstGeom>
          <a:noFill/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Write these steps down.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eginning 10">
            <a:hlinkClick r:id="" action="ppaction://hlinkshowjump?jump=firstslide" highlightClick="1"/>
          </p:cNvPr>
          <p:cNvSpPr/>
          <p:nvPr/>
        </p:nvSpPr>
        <p:spPr>
          <a:xfrm>
            <a:off x="8077200" y="6477000"/>
            <a:ext cx="533400" cy="381000"/>
          </a:xfrm>
          <a:prstGeom prst="actionButtonBeginn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503363"/>
            <a:ext cx="5045075" cy="1808162"/>
          </a:xfrm>
          <a:noFill/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400" b="1">
                <a:solidFill>
                  <a:srgbClr val="00539D"/>
                </a:solidFill>
              </a:rPr>
              <a:t>	</a:t>
            </a:r>
            <a:r>
              <a:rPr lang="en-US" sz="2400" b="1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Write an equation to find the length of the missing side of the right triangle. Then find the missing length. Round to the nearest tenth, if necessary.</a:t>
            </a:r>
          </a:p>
        </p:txBody>
      </p:sp>
      <p:pic>
        <p:nvPicPr>
          <p:cNvPr id="303110" name="Picture 6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303123" name="Picture 19" descr="LH_3-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303124" name="Text Box 20"/>
          <p:cNvSpPr txBox="1">
            <a:spLocks noChangeArrowheads="1"/>
          </p:cNvSpPr>
          <p:nvPr/>
        </p:nvSpPr>
        <p:spPr bwMode="auto">
          <a:xfrm>
            <a:off x="2506663" y="704850"/>
            <a:ext cx="6370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  <a:buClrTx/>
            </a:pPr>
            <a:r>
              <a:rPr lang="en-US"/>
              <a:t>Find the Length of a Side</a:t>
            </a:r>
          </a:p>
        </p:txBody>
      </p:sp>
      <p:pic>
        <p:nvPicPr>
          <p:cNvPr id="303125" name="Picture 21" descr="EXAMPLEhea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pic>
        <p:nvPicPr>
          <p:cNvPr id="303129" name="Picture 25" descr="3-5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8325" y="1581150"/>
            <a:ext cx="2886075" cy="1990725"/>
          </a:xfrm>
          <a:prstGeom prst="rect">
            <a:avLst/>
          </a:prstGeom>
          <a:noFill/>
        </p:spPr>
      </p:pic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eginning 11">
            <a:hlinkClick r:id="" action="ppaction://hlinkshowjump?jump=firstslide" highlightClick="1"/>
          </p:cNvPr>
          <p:cNvSpPr/>
          <p:nvPr/>
        </p:nvSpPr>
        <p:spPr>
          <a:xfrm>
            <a:off x="8077200" y="6477000"/>
            <a:ext cx="533400" cy="381000"/>
          </a:xfrm>
          <a:prstGeom prst="actionButtonBeginn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0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8" grpId="0" build="p" autoUpdateAnimBg="0" advAuto="0"/>
      <p:bldP spid="30312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Text Box 2"/>
          <p:cNvSpPr txBox="1">
            <a:spLocks noChangeArrowheads="1"/>
          </p:cNvSpPr>
          <p:nvPr/>
        </p:nvSpPr>
        <p:spPr bwMode="auto">
          <a:xfrm>
            <a:off x="881063" y="1379539"/>
            <a:ext cx="22431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algn="l">
              <a:spcBef>
                <a:spcPct val="30000"/>
              </a:spcBef>
              <a:spcAft>
                <a:spcPct val="30000"/>
              </a:spcAft>
              <a:buClrTx/>
              <a:tabLst>
                <a:tab pos="685800" algn="r"/>
                <a:tab pos="804863" algn="l"/>
                <a:tab pos="1084263" algn="l"/>
                <a:tab pos="3200400" algn="l"/>
                <a:tab pos="5486400" algn="l"/>
              </a:tabLst>
            </a:pPr>
            <a:r>
              <a:rPr lang="en-US" b="0" dirty="0" smtClean="0">
                <a:solidFill>
                  <a:srgbClr val="000000"/>
                </a:solidFill>
              </a:rPr>
              <a:t>	</a:t>
            </a:r>
            <a:r>
              <a:rPr lang="en-US" sz="2400" b="0" i="1" dirty="0" smtClean="0">
                <a:solidFill>
                  <a:srgbClr val="000000"/>
                </a:solidFill>
              </a:rPr>
              <a:t>c</a:t>
            </a:r>
            <a:r>
              <a:rPr lang="en-US" sz="2400" b="0" baseline="30000" dirty="0" smtClean="0">
                <a:solidFill>
                  <a:srgbClr val="000000"/>
                </a:solidFill>
              </a:rPr>
              <a:t>2</a:t>
            </a:r>
            <a:r>
              <a:rPr lang="en-US" sz="2400" b="0" dirty="0" smtClean="0">
                <a:solidFill>
                  <a:srgbClr val="000000"/>
                </a:solidFill>
              </a:rPr>
              <a:t>	  =  </a:t>
            </a:r>
            <a:r>
              <a:rPr lang="en-US" sz="2400" b="0" i="1" dirty="0" smtClean="0"/>
              <a:t>a</a:t>
            </a:r>
            <a:r>
              <a:rPr lang="en-US" sz="2400" b="0" baseline="30000" dirty="0" smtClean="0">
                <a:solidFill>
                  <a:srgbClr val="000000"/>
                </a:solidFill>
              </a:rPr>
              <a:t>2</a:t>
            </a:r>
            <a:r>
              <a:rPr lang="en-US" sz="2400" b="0" dirty="0" smtClean="0">
                <a:solidFill>
                  <a:srgbClr val="000000"/>
                </a:solidFill>
              </a:rPr>
              <a:t> </a:t>
            </a:r>
            <a:r>
              <a:rPr lang="en-US" sz="2400" b="0" dirty="0">
                <a:solidFill>
                  <a:srgbClr val="000000"/>
                </a:solidFill>
              </a:rPr>
              <a:t>+</a:t>
            </a:r>
            <a:r>
              <a:rPr lang="en-US" sz="2400" b="0" i="1" dirty="0">
                <a:solidFill>
                  <a:srgbClr val="000000"/>
                </a:solidFill>
              </a:rPr>
              <a:t> </a:t>
            </a:r>
            <a:r>
              <a:rPr lang="en-US" sz="2400" b="0" i="1" dirty="0">
                <a:solidFill>
                  <a:srgbClr val="00539D"/>
                </a:solidFill>
              </a:rPr>
              <a:t>b</a:t>
            </a:r>
            <a:r>
              <a:rPr lang="en-US" sz="2400" b="0" baseline="30000" dirty="0">
                <a:solidFill>
                  <a:srgbClr val="000000"/>
                </a:solidFill>
              </a:rPr>
              <a:t>2</a:t>
            </a:r>
            <a:r>
              <a:rPr lang="en-US" b="0" dirty="0" smtClean="0">
                <a:solidFill>
                  <a:srgbClr val="000000"/>
                </a:solidFill>
              </a:rPr>
              <a:t>	</a:t>
            </a:r>
            <a:endParaRPr lang="en-US" b="0" dirty="0">
              <a:solidFill>
                <a:srgbClr val="000000"/>
              </a:solidFill>
              <a:ea typeface="Arial" pitchFamily="-112" charset="0"/>
              <a:cs typeface="Arial" pitchFamily="-112" charset="0"/>
            </a:endParaRPr>
          </a:p>
        </p:txBody>
      </p:sp>
      <p:pic>
        <p:nvPicPr>
          <p:cNvPr id="576517" name="Picture 5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371600"/>
            <a:ext cx="457200" cy="457200"/>
          </a:xfrm>
          <a:prstGeom prst="rect">
            <a:avLst/>
          </a:prstGeom>
          <a:noFill/>
        </p:spPr>
      </p:pic>
      <p:sp>
        <p:nvSpPr>
          <p:cNvPr id="576523" name="Rectangle 11"/>
          <p:cNvSpPr>
            <a:spLocks noChangeArrowheads="1"/>
          </p:cNvSpPr>
          <p:nvPr/>
        </p:nvSpPr>
        <p:spPr bwMode="auto">
          <a:xfrm>
            <a:off x="533400" y="5561013"/>
            <a:ext cx="8610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4500" indent="-1370013" algn="l">
              <a:spcBef>
                <a:spcPct val="20000"/>
              </a:spcBef>
              <a:spcAft>
                <a:spcPct val="60000"/>
              </a:spcAft>
              <a:buClr>
                <a:srgbClr val="FFFFFF"/>
              </a:buClr>
            </a:pPr>
            <a:r>
              <a:rPr lang="en-US" sz="2400" b="0" dirty="0" smtClean="0"/>
              <a:t>	</a:t>
            </a:r>
            <a:r>
              <a:rPr lang="en-US" sz="2000" b="0" dirty="0" smtClean="0"/>
              <a:t>The </a:t>
            </a:r>
            <a:r>
              <a:rPr lang="en-US" sz="2000" b="0" dirty="0"/>
              <a:t>equation has two solutions, 20 and –20. However, the length of a </a:t>
            </a:r>
            <a:r>
              <a:rPr lang="en-US" sz="2000" b="0" dirty="0" smtClean="0"/>
              <a:t>side must </a:t>
            </a:r>
            <a:r>
              <a:rPr lang="en-US" sz="2000" b="0" dirty="0"/>
              <a:t>be positive. So</a:t>
            </a:r>
            <a:r>
              <a:rPr lang="en-US" sz="2000" b="0" dirty="0" smtClean="0"/>
              <a:t>, the </a:t>
            </a:r>
            <a:r>
              <a:rPr lang="en-US" sz="2000" b="0" dirty="0"/>
              <a:t>hypotenuse is 20 inches long.</a:t>
            </a:r>
            <a:endParaRPr lang="en-US" sz="2400" b="0" dirty="0"/>
          </a:p>
        </p:txBody>
      </p:sp>
      <p:pic>
        <p:nvPicPr>
          <p:cNvPr id="576524" name="Picture 12" descr="LH_3-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576525" name="Text Box 13"/>
          <p:cNvSpPr txBox="1">
            <a:spLocks noChangeArrowheads="1"/>
          </p:cNvSpPr>
          <p:nvPr/>
        </p:nvSpPr>
        <p:spPr bwMode="auto">
          <a:xfrm>
            <a:off x="2506663" y="704850"/>
            <a:ext cx="6370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  <a:buClrTx/>
            </a:pPr>
            <a:r>
              <a:rPr lang="en-US" dirty="0"/>
              <a:t>Find the Length of a Side</a:t>
            </a:r>
          </a:p>
        </p:txBody>
      </p:sp>
      <p:pic>
        <p:nvPicPr>
          <p:cNvPr id="576526" name="Picture 14" descr="EXAMPLEhea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</p:spPr>
      </p:pic>
      <p:sp>
        <p:nvSpPr>
          <p:cNvPr id="576527" name="Text Box 15"/>
          <p:cNvSpPr txBox="1">
            <a:spLocks noChangeArrowheads="1"/>
          </p:cNvSpPr>
          <p:nvPr/>
        </p:nvSpPr>
        <p:spPr bwMode="auto">
          <a:xfrm>
            <a:off x="4448652" y="2129135"/>
            <a:ext cx="43746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30000"/>
              </a:spcBef>
              <a:spcAft>
                <a:spcPct val="30000"/>
              </a:spcAft>
              <a:tabLst>
                <a:tab pos="685800" algn="r"/>
                <a:tab pos="804863" algn="l"/>
                <a:tab pos="1084263" algn="l"/>
                <a:tab pos="3200400" algn="l"/>
                <a:tab pos="548640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Replace </a:t>
            </a:r>
            <a:r>
              <a:rPr lang="en-US" sz="2400" i="1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 with 12 and </a:t>
            </a:r>
            <a:r>
              <a:rPr lang="en-US" sz="2400" i="1" dirty="0" err="1" smtClean="0">
                <a:solidFill>
                  <a:srgbClr val="000000"/>
                </a:solidFill>
              </a:rPr>
              <a:t>b</a:t>
            </a:r>
            <a:r>
              <a:rPr lang="en-US" sz="2400" dirty="0" smtClean="0">
                <a:solidFill>
                  <a:srgbClr val="000000"/>
                </a:solidFill>
              </a:rPr>
              <a:t> with 16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19600" y="1379539"/>
            <a:ext cx="4220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Write the Pythagorean Theorem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1524000" y="3637002"/>
            <a:ext cx="1487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30000"/>
              </a:spcBef>
              <a:spcAft>
                <a:spcPct val="30000"/>
              </a:spcAft>
              <a:tabLst>
                <a:tab pos="685800" algn="r"/>
                <a:tab pos="804863" algn="l"/>
                <a:tab pos="1084263" algn="l"/>
                <a:tab pos="3200400" algn="l"/>
                <a:tab pos="5486400" algn="l"/>
              </a:tabLst>
            </a:pPr>
            <a:r>
              <a:rPr lang="en-US" sz="2400" i="1" dirty="0" smtClean="0">
                <a:solidFill>
                  <a:srgbClr val="000000"/>
                </a:solidFill>
              </a:rPr>
              <a:t>c</a:t>
            </a:r>
            <a:r>
              <a:rPr lang="en-US" sz="2400" baseline="30000" dirty="0" smtClean="0">
                <a:solidFill>
                  <a:srgbClr val="000000"/>
                </a:solidFill>
              </a:rPr>
              <a:t>2	</a:t>
            </a:r>
            <a:r>
              <a:rPr lang="en-US" sz="2400" dirty="0" smtClean="0">
                <a:solidFill>
                  <a:srgbClr val="000000"/>
                </a:solidFill>
              </a:rPr>
              <a:t>=  	400</a:t>
            </a:r>
            <a:endParaRPr lang="en-US" sz="2400" dirty="0">
              <a:solidFill>
                <a:srgbClr val="000000"/>
              </a:solidFill>
              <a:ea typeface="Arial" pitchFamily="-112" charset="0"/>
              <a:cs typeface="Arial" pitchFamily="-11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16812" y="2117429"/>
            <a:ext cx="1974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c</a:t>
            </a:r>
            <a:r>
              <a:rPr lang="en-US" sz="2400" baseline="30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  =  12</a:t>
            </a:r>
            <a:r>
              <a:rPr lang="en-US" sz="2400" baseline="30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 + 16</a:t>
            </a:r>
            <a:r>
              <a:rPr lang="en-US" sz="2400" baseline="30000" dirty="0" smtClean="0">
                <a:solidFill>
                  <a:srgbClr val="000000"/>
                </a:solidFill>
              </a:rPr>
              <a:t>2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1507664" y="2939496"/>
            <a:ext cx="2060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0000"/>
                </a:solidFill>
              </a:rPr>
              <a:t>c</a:t>
            </a:r>
            <a:r>
              <a:rPr lang="en-US" sz="2400" baseline="30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  =  144 + 256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4495800" y="2967335"/>
            <a:ext cx="1239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Evaluate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493900" y="3729335"/>
            <a:ext cx="23793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Add 144 and 256.</a:t>
            </a:r>
            <a:endParaRPr lang="en-US" sz="2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990600" y="4434224"/>
            <a:ext cx="2108676" cy="747376"/>
            <a:chOff x="1252538" y="3593068"/>
            <a:chExt cx="2108676" cy="747376"/>
          </a:xfrm>
        </p:grpSpPr>
        <p:sp>
          <p:nvSpPr>
            <p:cNvPr id="576528" name="Text Box 16"/>
            <p:cNvSpPr txBox="1">
              <a:spLocks noChangeArrowheads="1"/>
            </p:cNvSpPr>
            <p:nvPr/>
          </p:nvSpPr>
          <p:spPr bwMode="auto">
            <a:xfrm>
              <a:off x="1252538" y="3694113"/>
              <a:ext cx="210026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marL="342900" indent="-342900" algn="l">
                <a:spcBef>
                  <a:spcPct val="30000"/>
                </a:spcBef>
                <a:spcAft>
                  <a:spcPct val="30000"/>
                </a:spcAft>
                <a:buClrTx/>
                <a:tabLst>
                  <a:tab pos="685800" algn="r"/>
                  <a:tab pos="804863" algn="l"/>
                  <a:tab pos="1084263" algn="l"/>
                  <a:tab pos="3200400" algn="l"/>
                  <a:tab pos="5486400" algn="l"/>
                </a:tabLst>
              </a:pPr>
              <a:r>
                <a:rPr lang="en-US" b="0" baseline="30000" dirty="0">
                  <a:solidFill>
                    <a:srgbClr val="000000"/>
                  </a:solidFill>
                </a:rPr>
                <a:t>	</a:t>
              </a:r>
              <a:r>
                <a:rPr lang="en-US" b="0" baseline="30000" dirty="0" smtClean="0">
                  <a:solidFill>
                    <a:srgbClr val="000000"/>
                  </a:solidFill>
                </a:rPr>
                <a:t>	       </a:t>
              </a:r>
              <a:r>
                <a:rPr lang="en-US" b="0" dirty="0" smtClean="0">
                  <a:solidFill>
                    <a:srgbClr val="000000"/>
                  </a:solidFill>
                </a:rPr>
                <a:t>=    </a:t>
              </a:r>
              <a:r>
                <a:rPr lang="en-US" b="0" dirty="0">
                  <a:solidFill>
                    <a:srgbClr val="000000"/>
                  </a:solidFill>
                  <a:ea typeface="Arial" pitchFamily="-112" charset="0"/>
                  <a:cs typeface="Arial" pitchFamily="-112" charset="0"/>
                </a:rPr>
                <a:t>	</a:t>
              </a:r>
              <a:r>
                <a:rPr lang="en-US" b="0" dirty="0" smtClean="0">
                  <a:solidFill>
                    <a:srgbClr val="000000"/>
                  </a:solidFill>
                  <a:ea typeface="Arial" pitchFamily="-112" charset="0"/>
                  <a:cs typeface="Arial" pitchFamily="-112" charset="0"/>
                </a:rPr>
                <a:t>	</a:t>
              </a:r>
              <a:endParaRPr lang="en-US" b="0" dirty="0">
                <a:solidFill>
                  <a:srgbClr val="000000"/>
                </a:solidFill>
                <a:ea typeface="Arial" pitchFamily="-112" charset="0"/>
                <a:cs typeface="Arial" pitchFamily="-112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502821" y="3593068"/>
              <a:ext cx="783179" cy="520145"/>
              <a:chOff x="4032236" y="3593068"/>
              <a:chExt cx="783179" cy="520145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mc:AlternateContent>
              <mc:Choice xmlns:ma="http://schemas.microsoft.com/office/mac/drawingml/2008/main" Requires="ma">
                <p:blipFill>
                  <a:blip r:embed="rId7"/>
                  <a:stretch>
                    <a:fillRect/>
                  </a:stretch>
                </p:blipFill>
              </mc:Choice>
              <mc:Fallback>
                <p:blipFill>
                  <a:blip r:embed="rId8"/>
                  <a:stretch>
                    <a:fillRect/>
                  </a:stretch>
                </p:blipFill>
              </mc:Fallback>
            </mc:AlternateContent>
            <p:spPr>
              <a:xfrm>
                <a:off x="4032236" y="3632200"/>
                <a:ext cx="505064" cy="481013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4343400" y="3593068"/>
                <a:ext cx="472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2</a:t>
                </a:r>
                <a:endParaRPr lang="en-US" dirty="0"/>
              </a:p>
            </p:txBody>
          </p:sp>
        </p:grpSp>
        <p:pic>
          <p:nvPicPr>
            <p:cNvPr id="25" name="Picture 24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9"/>
                <a:stretch>
                  <a:fillRect/>
                </a:stretch>
              </p:blipFill>
            </mc:Choice>
            <mc:Fallback>
              <p:blipFill>
                <a:blip r:embed="rId10"/>
                <a:stretch>
                  <a:fillRect/>
                </a:stretch>
              </p:blipFill>
            </mc:Fallback>
          </mc:AlternateContent>
          <p:spPr>
            <a:xfrm>
              <a:off x="2514600" y="3694112"/>
              <a:ext cx="846614" cy="470341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4495800" y="4415135"/>
            <a:ext cx="4381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Find the square root of c</a:t>
            </a:r>
            <a:r>
              <a:rPr lang="en-US" sz="2400" baseline="30000" dirty="0" smtClean="0">
                <a:solidFill>
                  <a:srgbClr val="00000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 &amp; 400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603312" y="5710535"/>
            <a:ext cx="1203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539D"/>
                </a:solidFill>
              </a:rPr>
              <a:t>Answer: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9" name="Action Button: Forward or Next 28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ction Button: Beginning 29">
            <a:hlinkClick r:id="" action="ppaction://hlinkshowjump?jump=firstslide" highlightClick="1"/>
          </p:cNvPr>
          <p:cNvSpPr/>
          <p:nvPr/>
        </p:nvSpPr>
        <p:spPr>
          <a:xfrm>
            <a:off x="8077200" y="6477000"/>
            <a:ext cx="533400" cy="381000"/>
          </a:xfrm>
          <a:prstGeom prst="actionButtonBeginn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6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76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76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4" grpId="0" build="p" autoUpdateAnimBg="0" advAuto="0"/>
      <p:bldP spid="576523" grpId="0" autoUpdateAnimBg="0"/>
      <p:bldP spid="576527" grpId="0" build="p" autoUpdateAnimBg="0"/>
      <p:bldP spid="16" grpId="0"/>
      <p:bldP spid="17" grpId="0"/>
      <p:bldP spid="18" grpId="0"/>
      <p:bldP spid="19" grpId="0"/>
      <p:bldP spid="20" grpId="0"/>
      <p:bldP spid="21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271463" y="3448050"/>
            <a:ext cx="1438275" cy="476250"/>
          </a:xfrm>
        </p:spPr>
        <p:txBody>
          <a:bodyPr>
            <a:normAutofit fontScale="25000" lnSpcReduction="20000"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A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B 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C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D </a:t>
            </a:r>
          </a:p>
        </p:txBody>
      </p:sp>
      <p:sp>
        <p:nvSpPr>
          <p:cNvPr id="578563" name="Oval 3"/>
          <p:cNvSpPr>
            <a:spLocks noChangeArrowheads="1"/>
          </p:cNvSpPr>
          <p:nvPr/>
        </p:nvSpPr>
        <p:spPr bwMode="auto">
          <a:xfrm>
            <a:off x="849258" y="3489325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856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76300" y="3473450"/>
            <a:ext cx="463867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33400" indent="-533400" algn="l">
              <a:spcAft>
                <a:spcPct val="50000"/>
              </a:spcAft>
            </a:pPr>
            <a:r>
              <a:rPr lang="pt-BR">
                <a:solidFill>
                  <a:srgbClr val="00539D"/>
                </a:solidFill>
                <a:sym typeface="Symbol" pitchFamily="-112" charset="2"/>
              </a:rPr>
              <a:t>A.</a:t>
            </a:r>
            <a:r>
              <a:rPr lang="pt-BR">
                <a:solidFill>
                  <a:schemeClr val="tx1"/>
                </a:solidFill>
                <a:sym typeface="Symbol" pitchFamily="-112" charset="2"/>
              </a:rPr>
              <a:t>	</a:t>
            </a:r>
            <a:r>
              <a:rPr lang="pt-BR" i="1">
                <a:solidFill>
                  <a:schemeClr val="tx1"/>
                </a:solidFill>
                <a:sym typeface="Symbol" pitchFamily="-112" charset="2"/>
              </a:rPr>
              <a:t>c</a:t>
            </a:r>
            <a:r>
              <a:rPr lang="pt-BR" baseline="40000">
                <a:solidFill>
                  <a:schemeClr val="tx1"/>
                </a:solidFill>
                <a:sym typeface="Symbol" pitchFamily="-112" charset="2"/>
              </a:rPr>
              <a:t>2</a:t>
            </a:r>
            <a:r>
              <a:rPr lang="pt-BR">
                <a:solidFill>
                  <a:schemeClr val="tx1"/>
                </a:solidFill>
                <a:sym typeface="Symbol" pitchFamily="-112" charset="2"/>
              </a:rPr>
              <a:t> = 8</a:t>
            </a:r>
            <a:r>
              <a:rPr lang="pt-BR" baseline="40000">
                <a:solidFill>
                  <a:schemeClr val="tx1"/>
                </a:solidFill>
                <a:sym typeface="Symbol" pitchFamily="-112" charset="2"/>
              </a:rPr>
              <a:t>2</a:t>
            </a:r>
            <a:r>
              <a:rPr lang="pt-BR">
                <a:solidFill>
                  <a:schemeClr val="tx1"/>
                </a:solidFill>
                <a:sym typeface="Symbol" pitchFamily="-112" charset="2"/>
              </a:rPr>
              <a:t> + 15</a:t>
            </a:r>
            <a:r>
              <a:rPr lang="pt-BR" baseline="40000">
                <a:solidFill>
                  <a:schemeClr val="tx1"/>
                </a:solidFill>
                <a:sym typeface="Symbol" pitchFamily="-112" charset="2"/>
              </a:rPr>
              <a:t>2</a:t>
            </a:r>
            <a:r>
              <a:rPr lang="pt-BR">
                <a:solidFill>
                  <a:schemeClr val="tx1"/>
                </a:solidFill>
                <a:sym typeface="Symbol" pitchFamily="-112" charset="2"/>
              </a:rPr>
              <a:t>; 17 in.</a:t>
            </a:r>
          </a:p>
          <a:p>
            <a:pPr marL="533400" indent="-533400" algn="l">
              <a:spcAft>
                <a:spcPct val="50000"/>
              </a:spcAft>
            </a:pPr>
            <a:r>
              <a:rPr lang="pt-BR">
                <a:solidFill>
                  <a:srgbClr val="00539D"/>
                </a:solidFill>
                <a:sym typeface="Symbol" pitchFamily="-112" charset="2"/>
              </a:rPr>
              <a:t>B.</a:t>
            </a:r>
            <a:r>
              <a:rPr lang="pt-BR">
                <a:solidFill>
                  <a:schemeClr val="tx1"/>
                </a:solidFill>
                <a:sym typeface="Symbol" pitchFamily="-112" charset="2"/>
              </a:rPr>
              <a:t>	</a:t>
            </a:r>
            <a:r>
              <a:rPr lang="pt-BR" i="1">
                <a:solidFill>
                  <a:schemeClr val="tx1"/>
                </a:solidFill>
                <a:sym typeface="Symbol" pitchFamily="-112" charset="2"/>
              </a:rPr>
              <a:t>c</a:t>
            </a:r>
            <a:r>
              <a:rPr lang="pt-BR" baseline="40000">
                <a:solidFill>
                  <a:schemeClr val="tx1"/>
                </a:solidFill>
                <a:sym typeface="Symbol" pitchFamily="-112" charset="2"/>
              </a:rPr>
              <a:t>2</a:t>
            </a:r>
            <a:r>
              <a:rPr lang="pt-BR">
                <a:solidFill>
                  <a:schemeClr val="tx1"/>
                </a:solidFill>
                <a:sym typeface="Symbol" pitchFamily="-112" charset="2"/>
              </a:rPr>
              <a:t> = 15</a:t>
            </a:r>
            <a:r>
              <a:rPr lang="pt-BR" baseline="40000">
                <a:solidFill>
                  <a:schemeClr val="tx1"/>
                </a:solidFill>
                <a:sym typeface="Symbol" pitchFamily="-112" charset="2"/>
              </a:rPr>
              <a:t>2</a:t>
            </a:r>
            <a:r>
              <a:rPr lang="pt-BR">
                <a:solidFill>
                  <a:schemeClr val="tx1"/>
                </a:solidFill>
                <a:sym typeface="Symbol" pitchFamily="-112" charset="2"/>
              </a:rPr>
              <a:t> – 8</a:t>
            </a:r>
            <a:r>
              <a:rPr lang="pt-BR" baseline="40000">
                <a:solidFill>
                  <a:schemeClr val="tx1"/>
                </a:solidFill>
                <a:sym typeface="Symbol" pitchFamily="-112" charset="2"/>
              </a:rPr>
              <a:t>2</a:t>
            </a:r>
            <a:r>
              <a:rPr lang="pt-BR">
                <a:solidFill>
                  <a:schemeClr val="tx1"/>
                </a:solidFill>
                <a:sym typeface="Symbol" pitchFamily="-112" charset="2"/>
              </a:rPr>
              <a:t>; 19 in.</a:t>
            </a:r>
          </a:p>
          <a:p>
            <a:pPr marL="533400" indent="-533400" algn="l">
              <a:spcAft>
                <a:spcPct val="50000"/>
              </a:spcAft>
            </a:pPr>
            <a:r>
              <a:rPr lang="pt-BR">
                <a:solidFill>
                  <a:srgbClr val="00539D"/>
                </a:solidFill>
                <a:sym typeface="Symbol" pitchFamily="-112" charset="2"/>
              </a:rPr>
              <a:t>C.</a:t>
            </a:r>
            <a:r>
              <a:rPr lang="pt-BR">
                <a:solidFill>
                  <a:schemeClr val="tx1"/>
                </a:solidFill>
                <a:sym typeface="Symbol" pitchFamily="-112" charset="2"/>
              </a:rPr>
              <a:t>	15</a:t>
            </a:r>
            <a:r>
              <a:rPr lang="pt-BR" baseline="40000">
                <a:solidFill>
                  <a:schemeClr val="tx1"/>
                </a:solidFill>
                <a:sym typeface="Symbol" pitchFamily="-112" charset="2"/>
              </a:rPr>
              <a:t>2</a:t>
            </a:r>
            <a:r>
              <a:rPr lang="pt-BR">
                <a:solidFill>
                  <a:schemeClr val="tx1"/>
                </a:solidFill>
                <a:sym typeface="Symbol" pitchFamily="-112" charset="2"/>
              </a:rPr>
              <a:t> = </a:t>
            </a:r>
            <a:r>
              <a:rPr lang="pt-BR" i="1">
                <a:solidFill>
                  <a:schemeClr val="tx1"/>
                </a:solidFill>
                <a:sym typeface="Symbol" pitchFamily="-112" charset="2"/>
              </a:rPr>
              <a:t>a</a:t>
            </a:r>
            <a:r>
              <a:rPr lang="pt-BR" baseline="40000">
                <a:solidFill>
                  <a:schemeClr val="tx1"/>
                </a:solidFill>
                <a:sym typeface="Symbol" pitchFamily="-112" charset="2"/>
              </a:rPr>
              <a:t>2</a:t>
            </a:r>
            <a:r>
              <a:rPr lang="pt-BR">
                <a:solidFill>
                  <a:schemeClr val="tx1"/>
                </a:solidFill>
                <a:sym typeface="Symbol" pitchFamily="-112" charset="2"/>
              </a:rPr>
              <a:t> + 8</a:t>
            </a:r>
            <a:r>
              <a:rPr lang="pt-BR" baseline="40000">
                <a:solidFill>
                  <a:schemeClr val="tx1"/>
                </a:solidFill>
                <a:sym typeface="Symbol" pitchFamily="-112" charset="2"/>
              </a:rPr>
              <a:t>2</a:t>
            </a:r>
            <a:r>
              <a:rPr lang="pt-BR">
                <a:solidFill>
                  <a:schemeClr val="tx1"/>
                </a:solidFill>
                <a:sym typeface="Symbol" pitchFamily="-112" charset="2"/>
              </a:rPr>
              <a:t>; 20 in.</a:t>
            </a:r>
          </a:p>
          <a:p>
            <a:pPr marL="533400" indent="-533400" algn="l">
              <a:spcAft>
                <a:spcPct val="50000"/>
              </a:spcAft>
            </a:pPr>
            <a:r>
              <a:rPr lang="pt-BR">
                <a:solidFill>
                  <a:srgbClr val="00539D"/>
                </a:solidFill>
                <a:sym typeface="Symbol" pitchFamily="-112" charset="2"/>
              </a:rPr>
              <a:t>D.</a:t>
            </a:r>
            <a:r>
              <a:rPr lang="pt-BR">
                <a:solidFill>
                  <a:schemeClr val="tx1"/>
                </a:solidFill>
                <a:sym typeface="Symbol" pitchFamily="-112" charset="2"/>
              </a:rPr>
              <a:t>	15</a:t>
            </a:r>
            <a:r>
              <a:rPr lang="pt-BR" baseline="40000">
                <a:solidFill>
                  <a:schemeClr val="tx1"/>
                </a:solidFill>
                <a:sym typeface="Symbol" pitchFamily="-112" charset="2"/>
              </a:rPr>
              <a:t>2</a:t>
            </a:r>
            <a:r>
              <a:rPr lang="pt-BR">
                <a:solidFill>
                  <a:schemeClr val="tx1"/>
                </a:solidFill>
                <a:sym typeface="Symbol" pitchFamily="-112" charset="2"/>
              </a:rPr>
              <a:t> = </a:t>
            </a:r>
            <a:r>
              <a:rPr lang="pt-BR" i="1">
                <a:solidFill>
                  <a:schemeClr val="tx1"/>
                </a:solidFill>
                <a:sym typeface="Symbol" pitchFamily="-112" charset="2"/>
              </a:rPr>
              <a:t>c</a:t>
            </a:r>
            <a:r>
              <a:rPr lang="pt-BR" baseline="40000">
                <a:solidFill>
                  <a:schemeClr val="tx1"/>
                </a:solidFill>
                <a:sym typeface="Symbol" pitchFamily="-112" charset="2"/>
              </a:rPr>
              <a:t>2</a:t>
            </a:r>
            <a:r>
              <a:rPr lang="pt-BR">
                <a:solidFill>
                  <a:schemeClr val="tx1"/>
                </a:solidFill>
                <a:sym typeface="Symbol" pitchFamily="-112" charset="2"/>
              </a:rPr>
              <a:t> – 8</a:t>
            </a:r>
            <a:r>
              <a:rPr lang="pt-BR" baseline="40000">
                <a:solidFill>
                  <a:schemeClr val="tx1"/>
                </a:solidFill>
                <a:sym typeface="Symbol" pitchFamily="-112" charset="2"/>
              </a:rPr>
              <a:t>2</a:t>
            </a:r>
            <a:r>
              <a:rPr lang="pt-BR">
                <a:solidFill>
                  <a:schemeClr val="tx1"/>
                </a:solidFill>
                <a:sym typeface="Symbol" pitchFamily="-112" charset="2"/>
              </a:rPr>
              <a:t>; 21 in.</a:t>
            </a:r>
          </a:p>
        </p:txBody>
      </p:sp>
      <p:sp>
        <p:nvSpPr>
          <p:cNvPr id="578569" name="TPQuestion"/>
          <p:cNvSpPr>
            <a:spLocks noChangeArrowheads="1"/>
          </p:cNvSpPr>
          <p:nvPr/>
        </p:nvSpPr>
        <p:spPr bwMode="auto">
          <a:xfrm>
            <a:off x="533400" y="1512888"/>
            <a:ext cx="5341938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Write an equation to find the length of the missing side of the right triangle. Then find the missing length. Round to the nearest tenth, if necessary.</a:t>
            </a:r>
          </a:p>
        </p:txBody>
      </p:sp>
      <p:pic>
        <p:nvPicPr>
          <p:cNvPr id="578570" name="Picture 10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</p:spPr>
      </p:pic>
      <p:pic>
        <p:nvPicPr>
          <p:cNvPr id="578574" name="Picture 14" descr="Example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  <p:pic>
        <p:nvPicPr>
          <p:cNvPr id="578577" name="Picture 17" descr="LH_3-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578579" name="Picture 19" descr="3-5-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35663" y="1504950"/>
            <a:ext cx="2767012" cy="1616075"/>
          </a:xfrm>
          <a:prstGeom prst="rect">
            <a:avLst/>
          </a:prstGeom>
          <a:noFill/>
        </p:spPr>
      </p:pic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Beginning 16">
            <a:hlinkClick r:id="" action="ppaction://hlinkshowjump?jump=firstslide" highlightClick="1"/>
          </p:cNvPr>
          <p:cNvSpPr/>
          <p:nvPr/>
        </p:nvSpPr>
        <p:spPr>
          <a:xfrm>
            <a:off x="8077200" y="6477000"/>
            <a:ext cx="533400" cy="381000"/>
          </a:xfrm>
          <a:prstGeom prst="actionButtonBeginn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8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7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78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78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8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8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85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85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57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3" grpId="0" animBg="1"/>
      <p:bldP spid="578568" grpId="0" build="p" autoUpdateAnimBg="0" advAuto="0"/>
      <p:bldP spid="57856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89" name="Picture 21" descr="CAM7-EndOf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4374" name="Picture 6" descr="RESOURCES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5724525" y="6465888"/>
            <a:ext cx="914400" cy="365125"/>
          </a:xfrm>
          <a:prstGeom prst="rect">
            <a:avLst/>
          </a:prstGeom>
          <a:noFill/>
        </p:spPr>
      </p:pic>
      <p:pic>
        <p:nvPicPr>
          <p:cNvPr id="314375" name="Picture 7" descr="Menu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6705600" y="6465888"/>
            <a:ext cx="461963" cy="369887"/>
          </a:xfrm>
          <a:prstGeom prst="rect">
            <a:avLst/>
          </a:prstGeom>
          <a:noFill/>
        </p:spPr>
      </p:pic>
      <p:pic>
        <p:nvPicPr>
          <p:cNvPr id="314388" name="Picture 20" descr="Math NAV-Online">
            <a:hlinkClick r:id="rId8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5057775" y="6503988"/>
            <a:ext cx="609600" cy="334962"/>
          </a:xfrm>
          <a:prstGeom prst="rect">
            <a:avLst/>
          </a:prstGeom>
          <a:noFill/>
        </p:spPr>
      </p:pic>
      <p:sp>
        <p:nvSpPr>
          <p:cNvPr id="12" name="Action Button: Beginning 11">
            <a:hlinkClick r:id="" action="ppaction://hlinkshowjump?jump=firs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Beginn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Click="0">
    <p:wipe dir="r"/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21591" name="Picture 23" descr="Math Proto Interface2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hidden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pic>
          <p:nvPicPr>
            <p:cNvPr id="621592" name="Picture 24" descr="C03IB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hidden">
            <a:xfrm>
              <a:off x="0" y="0"/>
              <a:ext cx="5760" cy="765"/>
            </a:xfrm>
            <a:prstGeom prst="rect">
              <a:avLst/>
            </a:prstGeom>
            <a:noFill/>
          </p:spPr>
        </p:pic>
      </p:grpSp>
      <p:sp>
        <p:nvSpPr>
          <p:cNvPr id="621573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419100" y="2505075"/>
            <a:ext cx="4114800" cy="476250"/>
          </a:xfrm>
        </p:spPr>
        <p:txBody>
          <a:bodyPr>
            <a:normAutofit fontScale="25000" lnSpcReduction="20000"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A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B 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C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D </a:t>
            </a:r>
          </a:p>
        </p:txBody>
      </p:sp>
      <p:sp>
        <p:nvSpPr>
          <p:cNvPr id="621574" name="Oval 6"/>
          <p:cNvSpPr>
            <a:spLocks noChangeArrowheads="1"/>
          </p:cNvSpPr>
          <p:nvPr/>
        </p:nvSpPr>
        <p:spPr bwMode="auto">
          <a:xfrm>
            <a:off x="864400" y="3962400"/>
            <a:ext cx="404813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21575" name="Picture 7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sp>
        <p:nvSpPr>
          <p:cNvPr id="621582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85825" y="3089275"/>
            <a:ext cx="27908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457200" indent="-457200" algn="l">
              <a:spcAft>
                <a:spcPct val="50000"/>
              </a:spcAft>
            </a:pPr>
            <a:r>
              <a:rPr lang="pt-BR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A.</a:t>
            </a:r>
            <a:r>
              <a:rPr lang="pt-BR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	13</a:t>
            </a:r>
            <a:endParaRPr lang="en-US">
              <a:solidFill>
                <a:schemeClr val="tx1"/>
              </a:solidFill>
              <a:sym typeface="Symbol" pitchFamily="-112" charset="2"/>
            </a:endParaRPr>
          </a:p>
          <a:p>
            <a:pPr marL="457200" indent="-457200" algn="l">
              <a:spcAft>
                <a:spcPct val="50000"/>
              </a:spcAft>
            </a:pPr>
            <a:r>
              <a:rPr lang="pt-BR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B.</a:t>
            </a:r>
            <a:r>
              <a:rPr lang="pt-BR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	14</a:t>
            </a:r>
            <a:endParaRPr lang="en-US">
              <a:solidFill>
                <a:schemeClr val="tx1"/>
              </a:solidFill>
              <a:sym typeface="Symbol" pitchFamily="-112" charset="2"/>
            </a:endParaRPr>
          </a:p>
          <a:p>
            <a:pPr marL="457200" indent="-457200" algn="l">
              <a:spcAft>
                <a:spcPct val="50000"/>
              </a:spcAft>
            </a:pPr>
            <a:r>
              <a:rPr lang="pt-BR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C.</a:t>
            </a:r>
            <a:r>
              <a:rPr lang="pt-BR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	15</a:t>
            </a:r>
            <a:endParaRPr lang="en-US">
              <a:solidFill>
                <a:schemeClr val="tx1"/>
              </a:solidFill>
            </a:endParaRPr>
          </a:p>
          <a:p>
            <a:pPr marL="457200" indent="-457200" algn="l">
              <a:spcAft>
                <a:spcPct val="50000"/>
              </a:spcAft>
            </a:pPr>
            <a:r>
              <a:rPr lang="pt-BR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D.</a:t>
            </a:r>
            <a:r>
              <a:rPr lang="pt-BR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	25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21584" name="TPQuestion"/>
          <p:cNvSpPr>
            <a:spLocks noChangeArrowheads="1"/>
          </p:cNvSpPr>
          <p:nvPr/>
        </p:nvSpPr>
        <p:spPr bwMode="auto">
          <a:xfrm>
            <a:off x="533400" y="1773238"/>
            <a:ext cx="82296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00539D"/>
                </a:solidFill>
              </a:rPr>
              <a:t>The chairs in the multi-purpose room of a school need to be arranged in a square. If there are 225 chairs, how many should be in each row?</a:t>
            </a:r>
          </a:p>
        </p:txBody>
      </p:sp>
      <p:sp>
        <p:nvSpPr>
          <p:cNvPr id="621587" name="Text Box 19"/>
          <p:cNvSpPr txBox="1">
            <a:spLocks noChangeArrowheads="1"/>
          </p:cNvSpPr>
          <p:nvPr/>
        </p:nvSpPr>
        <p:spPr bwMode="auto">
          <a:xfrm>
            <a:off x="4800600" y="730250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/>
              <a:t> (over Lesson 3-1)</a:t>
            </a:r>
          </a:p>
        </p:txBody>
      </p:sp>
      <p:pic>
        <p:nvPicPr>
          <p:cNvPr id="621588" name="Picture 20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</p:spPr>
      </p:pic>
      <p:pic>
        <p:nvPicPr>
          <p:cNvPr id="621589" name="Picture 21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8180388" y="6465888"/>
            <a:ext cx="461962" cy="369887"/>
          </a:xfrm>
          <a:prstGeom prst="rect">
            <a:avLst/>
          </a:prstGeom>
          <a:noFill/>
        </p:spPr>
      </p:pic>
      <p:pic>
        <p:nvPicPr>
          <p:cNvPr id="621593" name="Picture 25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621596" name="Picture 28" descr="CAStdPrac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4338" y="1231900"/>
            <a:ext cx="2017712" cy="376238"/>
          </a:xfrm>
          <a:prstGeom prst="rect">
            <a:avLst/>
          </a:prstGeom>
          <a:noFill/>
        </p:spPr>
      </p:pic>
      <p:pic>
        <p:nvPicPr>
          <p:cNvPr id="20" name="Picture 14" descr="Example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7200" y="17526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1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21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21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1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21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21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2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73" grpId="0" autoUpdateAnimBg="0"/>
      <p:bldP spid="621574" grpId="0" animBg="1"/>
      <p:bldP spid="621582" grpId="0" build="p" autoUpdateAnimBg="0" advAuto="0"/>
      <p:bldP spid="62158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25684" name="Picture 20" descr="Math Proto Interface2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hidden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pic>
          <p:nvPicPr>
            <p:cNvPr id="625685" name="Picture 21" descr="C03IB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hidden">
            <a:xfrm>
              <a:off x="0" y="0"/>
              <a:ext cx="5760" cy="765"/>
            </a:xfrm>
            <a:prstGeom prst="rect">
              <a:avLst/>
            </a:prstGeom>
            <a:noFill/>
          </p:spPr>
        </p:pic>
      </p:grpSp>
      <p:sp>
        <p:nvSpPr>
          <p:cNvPr id="62566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419100" y="2505075"/>
            <a:ext cx="4114800" cy="476250"/>
          </a:xfrm>
        </p:spPr>
        <p:txBody>
          <a:bodyPr>
            <a:normAutofit fontScale="25000" lnSpcReduction="20000"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A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B 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C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D </a:t>
            </a:r>
          </a:p>
        </p:txBody>
      </p:sp>
      <p:sp>
        <p:nvSpPr>
          <p:cNvPr id="625670" name="Oval 6"/>
          <p:cNvSpPr>
            <a:spLocks noChangeArrowheads="1"/>
          </p:cNvSpPr>
          <p:nvPr/>
        </p:nvSpPr>
        <p:spPr bwMode="auto">
          <a:xfrm>
            <a:off x="844400" y="4419600"/>
            <a:ext cx="404813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25671" name="Picture 7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pic>
        <p:nvPicPr>
          <p:cNvPr id="625674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</p:spPr>
      </p:pic>
      <p:sp>
        <p:nvSpPr>
          <p:cNvPr id="625677" name="TPQuestion"/>
          <p:cNvSpPr>
            <a:spLocks noChangeArrowheads="1"/>
          </p:cNvSpPr>
          <p:nvPr/>
        </p:nvSpPr>
        <p:spPr bwMode="auto">
          <a:xfrm>
            <a:off x="533400" y="1484313"/>
            <a:ext cx="84582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09600" indent="-266700"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00539D"/>
                </a:solidFill>
              </a:rPr>
              <a:t>Estimate the solution of </a:t>
            </a:r>
            <a:r>
              <a:rPr lang="en-US" i="1">
                <a:solidFill>
                  <a:srgbClr val="00539D"/>
                </a:solidFill>
              </a:rPr>
              <a:t>p</a:t>
            </a:r>
            <a:r>
              <a:rPr lang="en-US" baseline="30000">
                <a:solidFill>
                  <a:srgbClr val="00539D"/>
                </a:solidFill>
              </a:rPr>
              <a:t>2</a:t>
            </a:r>
            <a:r>
              <a:rPr lang="en-US">
                <a:solidFill>
                  <a:srgbClr val="00539D"/>
                </a:solidFill>
              </a:rPr>
              <a:t> = 62 to the nearest integer. </a:t>
            </a:r>
          </a:p>
        </p:txBody>
      </p:sp>
      <p:sp>
        <p:nvSpPr>
          <p:cNvPr id="62567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85825" y="2209800"/>
            <a:ext cx="27908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533400" indent="-533400" algn="l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A.	</a:t>
            </a:r>
            <a:r>
              <a:rPr lang="en-US">
                <a:solidFill>
                  <a:schemeClr val="tx1"/>
                </a:solidFill>
              </a:rPr>
              <a:t>± 3</a:t>
            </a:r>
            <a:endParaRPr lang="en-US">
              <a:solidFill>
                <a:schemeClr val="tx1"/>
              </a:solidFill>
              <a:sym typeface="Symbol" pitchFamily="-112" charset="2"/>
            </a:endParaRP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B.</a:t>
            </a:r>
            <a:r>
              <a:rPr lang="pt-BR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	</a:t>
            </a:r>
            <a:r>
              <a:rPr lang="en-US">
                <a:solidFill>
                  <a:schemeClr val="tx1"/>
                </a:solidFill>
              </a:rPr>
              <a:t>± 4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C.	</a:t>
            </a:r>
            <a:r>
              <a:rPr lang="en-US">
                <a:solidFill>
                  <a:schemeClr val="tx1"/>
                </a:solidFill>
              </a:rPr>
              <a:t>± 7</a:t>
            </a:r>
          </a:p>
          <a:p>
            <a:pPr marL="533400" indent="-533400" algn="l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D.	</a:t>
            </a:r>
            <a:r>
              <a:rPr lang="en-US">
                <a:solidFill>
                  <a:schemeClr val="tx1"/>
                </a:solidFill>
              </a:rPr>
              <a:t>± 8</a:t>
            </a:r>
          </a:p>
        </p:txBody>
      </p:sp>
      <p:sp>
        <p:nvSpPr>
          <p:cNvPr id="625681" name="Text Box 17"/>
          <p:cNvSpPr txBox="1">
            <a:spLocks noChangeArrowheads="1"/>
          </p:cNvSpPr>
          <p:nvPr/>
        </p:nvSpPr>
        <p:spPr bwMode="auto">
          <a:xfrm>
            <a:off x="4800600" y="730250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/>
              <a:t> (over Lesson 3-2)</a:t>
            </a:r>
          </a:p>
        </p:txBody>
      </p:sp>
      <p:pic>
        <p:nvPicPr>
          <p:cNvPr id="625682" name="Picture 18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</p:spPr>
      </p:pic>
      <p:pic>
        <p:nvPicPr>
          <p:cNvPr id="625686" name="Picture 22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19" name="Picture 16" descr="Example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57200" y="15240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5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5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25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25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5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25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2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9" grpId="0" autoUpdateAnimBg="0"/>
      <p:bldP spid="625670" grpId="0" animBg="1"/>
      <p:bldP spid="625677" grpId="0" autoUpdateAnimBg="0"/>
      <p:bldP spid="625678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26708" name="Picture 20" descr="Math Proto Interface2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hidden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pic>
          <p:nvPicPr>
            <p:cNvPr id="626709" name="Picture 21" descr="C03IB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hidden">
            <a:xfrm>
              <a:off x="0" y="0"/>
              <a:ext cx="5760" cy="765"/>
            </a:xfrm>
            <a:prstGeom prst="rect">
              <a:avLst/>
            </a:prstGeom>
            <a:noFill/>
          </p:spPr>
        </p:pic>
      </p:grpSp>
      <p:sp>
        <p:nvSpPr>
          <p:cNvPr id="626693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419100" y="2505075"/>
            <a:ext cx="4114800" cy="476250"/>
          </a:xfrm>
        </p:spPr>
        <p:txBody>
          <a:bodyPr>
            <a:normAutofit fontScale="25000" lnSpcReduction="20000"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A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B 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C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D </a:t>
            </a:r>
          </a:p>
        </p:txBody>
      </p:sp>
      <p:sp>
        <p:nvSpPr>
          <p:cNvPr id="626694" name="Oval 6"/>
          <p:cNvSpPr>
            <a:spLocks noChangeArrowheads="1"/>
          </p:cNvSpPr>
          <p:nvPr/>
        </p:nvSpPr>
        <p:spPr bwMode="auto">
          <a:xfrm>
            <a:off x="923925" y="2657475"/>
            <a:ext cx="404813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26695" name="Picture 7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pic>
        <p:nvPicPr>
          <p:cNvPr id="626698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</p:spPr>
      </p:pic>
      <p:sp>
        <p:nvSpPr>
          <p:cNvPr id="626701" name="TPQuestion"/>
          <p:cNvSpPr>
            <a:spLocks noChangeArrowheads="1"/>
          </p:cNvSpPr>
          <p:nvPr/>
        </p:nvSpPr>
        <p:spPr bwMode="auto">
          <a:xfrm>
            <a:off x="533400" y="1484313"/>
            <a:ext cx="82296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00539D"/>
                </a:solidFill>
              </a:rPr>
              <a:t>Choose the two numbers that have square roots between 9 and 10.	</a:t>
            </a:r>
          </a:p>
        </p:txBody>
      </p:sp>
      <p:sp>
        <p:nvSpPr>
          <p:cNvPr id="626702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85825" y="2622550"/>
            <a:ext cx="27908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457200" indent="-457200" algn="l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A.	</a:t>
            </a:r>
            <a:r>
              <a:rPr lang="pt-BR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82, 87</a:t>
            </a:r>
            <a:r>
              <a:rPr lang="en-US">
                <a:solidFill>
                  <a:schemeClr val="tx1"/>
                </a:solidFill>
              </a:rPr>
              <a:t> </a:t>
            </a:r>
            <a:endParaRPr lang="en-US">
              <a:solidFill>
                <a:schemeClr val="tx1"/>
              </a:solidFill>
              <a:sym typeface="Symbol" pitchFamily="-112" charset="2"/>
            </a:endParaRPr>
          </a:p>
          <a:p>
            <a:pPr marL="457200" indent="-457200" algn="l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B.</a:t>
            </a:r>
            <a:r>
              <a:rPr lang="pt-BR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	80, 87</a:t>
            </a:r>
            <a:endParaRPr lang="en-US">
              <a:solidFill>
                <a:schemeClr val="tx1"/>
              </a:solidFill>
              <a:sym typeface="Symbol" pitchFamily="-112" charset="2"/>
            </a:endParaRPr>
          </a:p>
          <a:p>
            <a:pPr marL="457200" indent="-457200" algn="l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C.</a:t>
            </a:r>
            <a:r>
              <a:rPr lang="pt-BR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	79, 101</a:t>
            </a:r>
            <a:endParaRPr lang="en-US">
              <a:solidFill>
                <a:schemeClr val="tx1"/>
              </a:solidFill>
            </a:endParaRPr>
          </a:p>
          <a:p>
            <a:pPr marL="457200" indent="-457200" algn="l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D.	</a:t>
            </a:r>
            <a:r>
              <a:rPr lang="pt-BR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82, 101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26705" name="Text Box 17"/>
          <p:cNvSpPr txBox="1">
            <a:spLocks noChangeArrowheads="1"/>
          </p:cNvSpPr>
          <p:nvPr/>
        </p:nvSpPr>
        <p:spPr bwMode="auto">
          <a:xfrm>
            <a:off x="4800600" y="730250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/>
              <a:t> (over Lesson 3-2)</a:t>
            </a:r>
          </a:p>
        </p:txBody>
      </p:sp>
      <p:pic>
        <p:nvPicPr>
          <p:cNvPr id="626706" name="Picture 18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</p:spPr>
      </p:pic>
      <p:pic>
        <p:nvPicPr>
          <p:cNvPr id="626710" name="Picture 22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19" name="Picture 16" descr="Example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2425" y="1524000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6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6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26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26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6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26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26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693" grpId="0" autoUpdateAnimBg="0"/>
      <p:bldP spid="626694" grpId="0" animBg="1"/>
      <p:bldP spid="626701" grpId="0" autoUpdateAnimBg="0"/>
      <p:bldP spid="626702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34899" name="Picture 19" descr="Math Proto Interface2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hidden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pic>
          <p:nvPicPr>
            <p:cNvPr id="634900" name="Picture 20" descr="C03IB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hidden">
            <a:xfrm>
              <a:off x="0" y="0"/>
              <a:ext cx="5760" cy="765"/>
            </a:xfrm>
            <a:prstGeom prst="rect">
              <a:avLst/>
            </a:prstGeom>
            <a:noFill/>
          </p:spPr>
        </p:pic>
      </p:grpSp>
      <p:sp>
        <p:nvSpPr>
          <p:cNvPr id="63488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419100" y="2505075"/>
            <a:ext cx="4114800" cy="476250"/>
          </a:xfrm>
        </p:spPr>
        <p:txBody>
          <a:bodyPr>
            <a:normAutofit fontScale="25000" lnSpcReduction="20000"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A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B 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C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D </a:t>
            </a:r>
          </a:p>
        </p:txBody>
      </p:sp>
      <p:sp>
        <p:nvSpPr>
          <p:cNvPr id="634886" name="Oval 6"/>
          <p:cNvSpPr>
            <a:spLocks noChangeArrowheads="1"/>
          </p:cNvSpPr>
          <p:nvPr/>
        </p:nvSpPr>
        <p:spPr bwMode="auto">
          <a:xfrm>
            <a:off x="904875" y="2552700"/>
            <a:ext cx="404813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34887" name="Picture 7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pic>
        <p:nvPicPr>
          <p:cNvPr id="634890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</p:spPr>
      </p:pic>
      <p:sp>
        <p:nvSpPr>
          <p:cNvPr id="634893" name="TPQuestion"/>
          <p:cNvSpPr>
            <a:spLocks noChangeArrowheads="1"/>
          </p:cNvSpPr>
          <p:nvPr/>
        </p:nvSpPr>
        <p:spPr bwMode="auto">
          <a:xfrm>
            <a:off x="533400" y="1484313"/>
            <a:ext cx="82296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algn="l">
              <a:spcBef>
                <a:spcPct val="20000"/>
              </a:spcBef>
              <a:spcAft>
                <a:spcPct val="20000"/>
              </a:spcAft>
              <a:buClrTx/>
            </a:pPr>
            <a:r>
              <a:rPr lang="en-US">
                <a:solidFill>
                  <a:srgbClr val="00539D"/>
                </a:solidFill>
              </a:rPr>
              <a:t>Name all sets of numbers to which the real number 286 belongs.	</a:t>
            </a:r>
          </a:p>
        </p:txBody>
      </p:sp>
      <p:sp>
        <p:nvSpPr>
          <p:cNvPr id="634895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76300" y="2517775"/>
            <a:ext cx="46482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457200" indent="-457200" algn="l">
              <a:spcAft>
                <a:spcPct val="50000"/>
              </a:spcAft>
            </a:pPr>
            <a:r>
              <a:rPr lang="pt-BR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A.</a:t>
            </a:r>
            <a:r>
              <a:rPr lang="pt-BR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	</a:t>
            </a:r>
            <a:r>
              <a:rPr lang="en-US">
                <a:solidFill>
                  <a:schemeClr val="tx1"/>
                </a:solidFill>
                <a:sym typeface="Symbol" pitchFamily="-112" charset="2"/>
              </a:rPr>
              <a:t>rational, integer, whole number, real</a:t>
            </a:r>
          </a:p>
          <a:p>
            <a:pPr marL="457200" indent="-457200" algn="l">
              <a:spcAft>
                <a:spcPct val="50000"/>
              </a:spcAft>
            </a:pPr>
            <a:r>
              <a:rPr lang="pt-BR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B.	</a:t>
            </a:r>
            <a:r>
              <a:rPr lang="pt-BR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integer, irrational, rational, real</a:t>
            </a:r>
            <a:endParaRPr lang="en-US">
              <a:solidFill>
                <a:schemeClr val="tx1"/>
              </a:solidFill>
              <a:sym typeface="Symbol" pitchFamily="-112" charset="2"/>
            </a:endParaRPr>
          </a:p>
          <a:p>
            <a:pPr marL="457200" indent="-457200" algn="l">
              <a:spcAft>
                <a:spcPct val="50000"/>
              </a:spcAft>
            </a:pPr>
            <a:r>
              <a:rPr lang="pt-BR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C.</a:t>
            </a:r>
            <a:r>
              <a:rPr lang="pt-BR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	integer, irrational, real</a:t>
            </a:r>
            <a:r>
              <a:rPr lang="en-US">
                <a:solidFill>
                  <a:schemeClr val="tx1"/>
                </a:solidFill>
              </a:rPr>
              <a:t> </a:t>
            </a:r>
          </a:p>
          <a:p>
            <a:pPr marL="457200" indent="-457200" algn="l">
              <a:spcAft>
                <a:spcPct val="50000"/>
              </a:spcAft>
            </a:pPr>
            <a:r>
              <a:rPr lang="pt-BR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D.</a:t>
            </a:r>
            <a:r>
              <a:rPr lang="pt-BR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	irrational, real</a:t>
            </a:r>
            <a:r>
              <a:rPr lang="en-US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34896" name="Picture 16" descr="Math NAV-BKD2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</p:spPr>
      </p:pic>
      <p:sp>
        <p:nvSpPr>
          <p:cNvPr id="634897" name="Text Box 17"/>
          <p:cNvSpPr txBox="1">
            <a:spLocks noChangeArrowheads="1"/>
          </p:cNvSpPr>
          <p:nvPr/>
        </p:nvSpPr>
        <p:spPr bwMode="auto">
          <a:xfrm>
            <a:off x="4800600" y="730250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/>
              <a:t> (over Lesson 3-4)</a:t>
            </a:r>
          </a:p>
        </p:txBody>
      </p:sp>
      <p:pic>
        <p:nvPicPr>
          <p:cNvPr id="634901" name="Picture 21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19" name="Picture 16" descr="Example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4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4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4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34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4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34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34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5" grpId="0" autoUpdateAnimBg="0"/>
      <p:bldP spid="634886" grpId="0" animBg="1"/>
      <p:bldP spid="634893" grpId="0" autoUpdateAnimBg="0"/>
      <p:bldP spid="634895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35924" name="Picture 20" descr="Math Proto Interface2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hidden">
            <a:xfrm>
              <a:off x="0" y="0"/>
              <a:ext cx="5760" cy="4320"/>
            </a:xfrm>
            <a:prstGeom prst="rect">
              <a:avLst/>
            </a:prstGeom>
            <a:noFill/>
          </p:spPr>
        </p:pic>
        <p:pic>
          <p:nvPicPr>
            <p:cNvPr id="635925" name="Picture 21" descr="C03IB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hidden">
            <a:xfrm>
              <a:off x="0" y="0"/>
              <a:ext cx="5760" cy="765"/>
            </a:xfrm>
            <a:prstGeom prst="rect">
              <a:avLst/>
            </a:prstGeom>
            <a:noFill/>
          </p:spPr>
        </p:pic>
      </p:grpSp>
      <p:sp>
        <p:nvSpPr>
          <p:cNvPr id="63590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419100" y="2505075"/>
            <a:ext cx="4114800" cy="476250"/>
          </a:xfrm>
        </p:spPr>
        <p:txBody>
          <a:bodyPr>
            <a:normAutofit fontScale="25000" lnSpcReduction="20000"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A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B 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C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FontTx/>
              <a:buAutoNum type="alphaUcPeriod"/>
            </a:pPr>
            <a:r>
              <a:rPr lang="en-US" sz="2400" b="1">
                <a:solidFill>
                  <a:schemeClr val="bg1"/>
                </a:solidFill>
              </a:rPr>
              <a:t> D </a:t>
            </a:r>
          </a:p>
        </p:txBody>
      </p:sp>
      <p:sp>
        <p:nvSpPr>
          <p:cNvPr id="635910" name="Oval 6"/>
          <p:cNvSpPr>
            <a:spLocks noChangeArrowheads="1"/>
          </p:cNvSpPr>
          <p:nvPr/>
        </p:nvSpPr>
        <p:spPr bwMode="auto">
          <a:xfrm>
            <a:off x="852224" y="4794864"/>
            <a:ext cx="404813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35911" name="Picture 7" descr="FiveMinuteCheck"/>
          <p:cNvPicPr>
            <a:picLocks noChangeAspect="1" noChangeArrowheads="1"/>
          </p:cNvPicPr>
          <p:nvPr/>
        </p:nvPicPr>
        <p:blipFill>
          <a:blip r:embed="rId8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</p:spPr>
      </p:pic>
      <p:pic>
        <p:nvPicPr>
          <p:cNvPr id="635914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</p:spPr>
      </p:pic>
      <p:sp>
        <p:nvSpPr>
          <p:cNvPr id="63591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85825" y="2584450"/>
            <a:ext cx="367665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457200" indent="-457200" algn="l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A.</a:t>
            </a:r>
            <a:r>
              <a:rPr lang="pt-BR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	rational, real</a:t>
            </a:r>
            <a:endParaRPr lang="en-US">
              <a:solidFill>
                <a:schemeClr val="tx1"/>
              </a:solidFill>
              <a:sym typeface="Symbol" pitchFamily="-112" charset="2"/>
            </a:endParaRPr>
          </a:p>
          <a:p>
            <a:pPr marL="457200" indent="-457200" algn="l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B.	</a:t>
            </a:r>
            <a:r>
              <a:rPr lang="pt-BR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integer, real</a:t>
            </a:r>
            <a:endParaRPr lang="en-US">
              <a:solidFill>
                <a:schemeClr val="tx1"/>
              </a:solidFill>
              <a:sym typeface="Symbol" pitchFamily="-112" charset="2"/>
            </a:endParaRPr>
          </a:p>
          <a:p>
            <a:pPr marL="457200" indent="-457200" algn="l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C.	</a:t>
            </a:r>
            <a:r>
              <a:rPr lang="pt-BR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whole number, real</a:t>
            </a:r>
            <a:endParaRPr lang="en-US">
              <a:solidFill>
                <a:schemeClr val="tx1"/>
              </a:solidFill>
            </a:endParaRPr>
          </a:p>
          <a:p>
            <a:pPr marL="457200" indent="-457200" algn="l">
              <a:spcBef>
                <a:spcPct val="83000"/>
              </a:spcBef>
              <a:spcAft>
                <a:spcPct val="83000"/>
              </a:spcAft>
            </a:pPr>
            <a:r>
              <a:rPr lang="pt-BR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D.</a:t>
            </a:r>
            <a:r>
              <a:rPr lang="pt-BR">
                <a:solidFill>
                  <a:srgbClr val="000000"/>
                </a:solidFill>
                <a:ea typeface="Times New Roman" pitchFamily="-112" charset="0"/>
                <a:cs typeface="Times New Roman" pitchFamily="-112" charset="0"/>
              </a:rPr>
              <a:t>	irrational, real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35921" name="Text Box 17"/>
          <p:cNvSpPr txBox="1">
            <a:spLocks noChangeArrowheads="1"/>
          </p:cNvSpPr>
          <p:nvPr/>
        </p:nvSpPr>
        <p:spPr bwMode="auto">
          <a:xfrm>
            <a:off x="4800600" y="730250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/>
              <a:t> (over Lesson 3-4)</a:t>
            </a:r>
          </a:p>
        </p:txBody>
      </p:sp>
      <p:pic>
        <p:nvPicPr>
          <p:cNvPr id="635922" name="Picture 18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33400" y="1427165"/>
            <a:ext cx="8229600" cy="449263"/>
            <a:chOff x="336" y="899"/>
            <a:chExt cx="5184" cy="283"/>
          </a:xfrm>
        </p:grpSpPr>
        <p:sp>
          <p:nvSpPr>
            <p:cNvPr id="635917" name="TPQuestion"/>
            <p:cNvSpPr>
              <a:spLocks noChangeArrowheads="1"/>
            </p:cNvSpPr>
            <p:nvPr/>
          </p:nvSpPr>
          <p:spPr bwMode="auto">
            <a:xfrm>
              <a:off x="336" y="899"/>
              <a:ext cx="5184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marL="342900" algn="l">
                <a:lnSpc>
                  <a:spcPct val="110000"/>
                </a:lnSpc>
                <a:spcBef>
                  <a:spcPct val="20000"/>
                </a:spcBef>
                <a:spcAft>
                  <a:spcPct val="20000"/>
                </a:spcAft>
                <a:buClrTx/>
              </a:pPr>
              <a:r>
                <a:rPr lang="en-US" dirty="0">
                  <a:solidFill>
                    <a:srgbClr val="00539D"/>
                  </a:solidFill>
                </a:rPr>
                <a:t>Name all sets of numbers to which the real number    </a:t>
              </a:r>
              <a:r>
                <a:rPr lang="en-US" dirty="0" smtClean="0">
                  <a:solidFill>
                    <a:srgbClr val="00539D"/>
                  </a:solidFill>
                </a:rPr>
                <a:t> 		belongs</a:t>
              </a:r>
              <a:r>
                <a:rPr lang="en-US" dirty="0">
                  <a:solidFill>
                    <a:srgbClr val="00539D"/>
                  </a:solidFill>
                </a:rPr>
                <a:t>.</a:t>
              </a:r>
            </a:p>
          </p:txBody>
        </p:sp>
        <p:pic>
          <p:nvPicPr>
            <p:cNvPr id="635926" name="Picture 22" descr="MAC3-3Eq109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648" y="899"/>
              <a:ext cx="392" cy="283"/>
            </a:xfrm>
            <a:prstGeom prst="rect">
              <a:avLst/>
            </a:prstGeom>
            <a:noFill/>
          </p:spPr>
        </p:pic>
      </p:grpSp>
      <p:pic>
        <p:nvPicPr>
          <p:cNvPr id="635928" name="Picture 24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</p:spPr>
      </p:pic>
      <p:pic>
        <p:nvPicPr>
          <p:cNvPr id="21" name="Picture 16" descr="Example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5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359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5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359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3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09" grpId="0" autoUpdateAnimBg="0"/>
      <p:bldP spid="635910" grpId="0" animBg="1"/>
      <p:bldP spid="635918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57" name="Picture 25" descr="Vocab 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2239963"/>
            <a:ext cx="3529013" cy="511175"/>
          </a:xfrm>
          <a:prstGeom prst="rect">
            <a:avLst/>
          </a:prstGeom>
          <a:noFill/>
        </p:spPr>
      </p:pic>
      <p:sp>
        <p:nvSpPr>
          <p:cNvPr id="300058" name="Rectangle 26"/>
          <p:cNvSpPr>
            <a:spLocks noChangeArrowheads="1"/>
          </p:cNvSpPr>
          <p:nvPr/>
        </p:nvSpPr>
        <p:spPr bwMode="auto">
          <a:xfrm>
            <a:off x="1057275" y="2886075"/>
            <a:ext cx="77057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 algn="l">
              <a:spcBef>
                <a:spcPct val="2000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b="0" dirty="0">
                <a:solidFill>
                  <a:schemeClr val="tx1"/>
                </a:solidFill>
              </a:rPr>
              <a:t>legs</a:t>
            </a:r>
          </a:p>
        </p:txBody>
      </p:sp>
      <p:sp>
        <p:nvSpPr>
          <p:cNvPr id="300059" name="Rectangle 27"/>
          <p:cNvSpPr>
            <a:spLocks noChangeArrowheads="1"/>
          </p:cNvSpPr>
          <p:nvPr/>
        </p:nvSpPr>
        <p:spPr bwMode="auto">
          <a:xfrm>
            <a:off x="1057275" y="3360738"/>
            <a:ext cx="7705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 algn="l">
              <a:spcBef>
                <a:spcPct val="20000"/>
              </a:spcBef>
              <a:spcAft>
                <a:spcPct val="20000"/>
              </a:spcAft>
              <a:buClrTx/>
              <a:buFontTx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hypotenuse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300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57275" y="1509713"/>
            <a:ext cx="7553325" cy="493712"/>
          </a:xfrm>
          <a:noFill/>
        </p:spPr>
        <p:txBody>
          <a:bodyPr/>
          <a:lstStyle/>
          <a:p>
            <a:r>
              <a:rPr lang="en-US" sz="2400" dirty="0"/>
              <a:t>Use the Pythagorean Theorem.</a:t>
            </a:r>
          </a:p>
        </p:txBody>
      </p:sp>
      <p:pic>
        <p:nvPicPr>
          <p:cNvPr id="300055" name="Picture 23" descr="Main Idea Head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0138" y="842963"/>
            <a:ext cx="3529012" cy="511175"/>
          </a:xfrm>
          <a:prstGeom prst="rect">
            <a:avLst/>
          </a:prstGeom>
          <a:noFill/>
        </p:spPr>
      </p:pic>
      <p:pic>
        <p:nvPicPr>
          <p:cNvPr id="300056" name="Picture 24" descr="LH_3-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sp>
        <p:nvSpPr>
          <p:cNvPr id="10" name="Action Button: Forward or Next 9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Beginning 12">
            <a:hlinkClick r:id="" action="ppaction://hlinkshowjump?jump=firstslide" highlightClick="1"/>
          </p:cNvPr>
          <p:cNvSpPr/>
          <p:nvPr/>
        </p:nvSpPr>
        <p:spPr>
          <a:xfrm>
            <a:off x="8077200" y="6477000"/>
            <a:ext cx="533400" cy="381000"/>
          </a:xfrm>
          <a:prstGeom prst="actionButtonBeginn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04900" y="380756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1313"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dirty="0" smtClean="0"/>
              <a:t>Pythagorean Theorem</a:t>
            </a:r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0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0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58" grpId="0" autoUpdateAnimBg="0"/>
      <p:bldP spid="300059" grpId="0" build="p" autoUpdateAnimBg="0"/>
      <p:bldP spid="300036" grpId="0" build="p" autoUpdateAnimBg="0" advAuto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71" name="Picture 15" descr="LH_3-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301074" name="Picture 18" descr="CA STDS IC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7763" y="765175"/>
            <a:ext cx="4378325" cy="695325"/>
          </a:xfrm>
          <a:prstGeom prst="rect">
            <a:avLst/>
          </a:prstGeom>
          <a:noFill/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057275" y="1903413"/>
            <a:ext cx="7705725" cy="3049587"/>
            <a:chOff x="666" y="947"/>
            <a:chExt cx="4854" cy="1921"/>
          </a:xfrm>
        </p:grpSpPr>
        <p:pic>
          <p:nvPicPr>
            <p:cNvPr id="301077" name="Picture 21" descr="ke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14" y="968"/>
              <a:ext cx="541" cy="225"/>
            </a:xfrm>
            <a:prstGeom prst="rect">
              <a:avLst/>
            </a:prstGeom>
            <a:noFill/>
          </p:spPr>
        </p:pic>
        <p:sp>
          <p:nvSpPr>
            <p:cNvPr id="301080" name="Text Box 24"/>
            <p:cNvSpPr txBox="1">
              <a:spLocks noChangeArrowheads="1"/>
            </p:cNvSpPr>
            <p:nvPr/>
          </p:nvSpPr>
          <p:spPr bwMode="auto">
            <a:xfrm>
              <a:off x="666" y="947"/>
              <a:ext cx="4854" cy="1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l">
                <a:spcBef>
                  <a:spcPct val="20000"/>
                </a:spcBef>
                <a:spcAft>
                  <a:spcPct val="20000"/>
                </a:spcAft>
                <a:buClrTx/>
                <a:tabLst>
                  <a:tab pos="914400" algn="l"/>
                </a:tabLst>
              </a:pPr>
              <a:r>
                <a:rPr lang="en-US" altLang="ko-KR" dirty="0">
                  <a:ea typeface="굴림" pitchFamily="-112" charset="-127"/>
                  <a:cs typeface="굴림" pitchFamily="-112" charset="-127"/>
                </a:rPr>
                <a:t>	Standard 7MG3.3</a:t>
              </a:r>
              <a:r>
                <a:rPr lang="en-US" altLang="ko-KR" dirty="0">
                  <a:solidFill>
                    <a:srgbClr val="FF0000"/>
                  </a:solidFill>
                  <a:ea typeface="굴림" pitchFamily="-112" charset="-127"/>
                  <a:cs typeface="굴림" pitchFamily="-112" charset="-127"/>
                </a:rPr>
                <a:t>  </a:t>
              </a:r>
              <a:r>
                <a:rPr lang="en-US" altLang="ko-KR" dirty="0">
                  <a:solidFill>
                    <a:srgbClr val="00539D"/>
                  </a:solidFill>
                  <a:ea typeface="굴림" pitchFamily="-112" charset="-127"/>
                  <a:cs typeface="굴림" pitchFamily="-112" charset="-127"/>
                </a:rPr>
                <a:t>Know and understand the Pythagorean theorem and its converse and use it to find the length of the missing side of a right triangle and the lengths of other line segments</a:t>
              </a:r>
              <a:r>
                <a:rPr lang="en-US" altLang="ko-KR" dirty="0">
                  <a:solidFill>
                    <a:srgbClr val="000000"/>
                  </a:solidFill>
                  <a:ea typeface="굴림" pitchFamily="-112" charset="-127"/>
                  <a:cs typeface="굴림" pitchFamily="-112" charset="-127"/>
                </a:rPr>
                <a:t> </a:t>
              </a:r>
              <a:r>
                <a:rPr lang="en-US" altLang="ko-KR" b="0" dirty="0">
                  <a:solidFill>
                    <a:srgbClr val="000000"/>
                  </a:solidFill>
                  <a:ea typeface="굴림" pitchFamily="-112" charset="-127"/>
                  <a:cs typeface="굴림" pitchFamily="-112" charset="-127"/>
                </a:rPr>
                <a:t>and, in some situations, empirically verify the Pythagorean theorem by direct measurement</a:t>
              </a:r>
              <a:r>
                <a:rPr lang="en-US" altLang="ko-KR" b="0" dirty="0" smtClean="0">
                  <a:solidFill>
                    <a:srgbClr val="000000"/>
                  </a:solidFill>
                  <a:ea typeface="굴림" pitchFamily="-112" charset="-127"/>
                  <a:cs typeface="굴림" pitchFamily="-112" charset="-127"/>
                </a:rPr>
                <a:t>.</a:t>
              </a:r>
            </a:p>
            <a:p>
              <a:pPr algn="l">
                <a:spcBef>
                  <a:spcPct val="20000"/>
                </a:spcBef>
                <a:spcAft>
                  <a:spcPct val="20000"/>
                </a:spcAft>
                <a:buClrTx/>
                <a:tabLst>
                  <a:tab pos="914400" algn="l"/>
                </a:tabLst>
              </a:pPr>
              <a:endParaRPr lang="en-US" altLang="ko-KR" dirty="0" smtClean="0">
                <a:solidFill>
                  <a:srgbClr val="000000"/>
                </a:solidFill>
                <a:ea typeface="굴림" pitchFamily="-112" charset="-127"/>
                <a:cs typeface="굴림" pitchFamily="-112" charset="-127"/>
              </a:endParaRPr>
            </a:p>
            <a:p>
              <a:pPr algn="l">
                <a:spcBef>
                  <a:spcPct val="20000"/>
                </a:spcBef>
                <a:spcAft>
                  <a:spcPct val="20000"/>
                </a:spcAft>
                <a:buClrTx/>
                <a:tabLst>
                  <a:tab pos="914400" algn="l"/>
                </a:tabLst>
              </a:pPr>
              <a:r>
                <a:rPr lang="en-US" altLang="ko-KR" b="0" dirty="0" smtClean="0">
                  <a:solidFill>
                    <a:srgbClr val="000000"/>
                  </a:solidFill>
                  <a:ea typeface="굴림" pitchFamily="-112" charset="-127"/>
                  <a:cs typeface="굴림" pitchFamily="-112" charset="-127"/>
                </a:rPr>
                <a:t> </a:t>
              </a:r>
              <a:endParaRPr lang="en-US" altLang="ko-KR" b="0" dirty="0">
                <a:solidFill>
                  <a:srgbClr val="000000"/>
                </a:solidFill>
                <a:ea typeface="굴림" pitchFamily="-112" charset="-127"/>
                <a:cs typeface="굴림" pitchFamily="-112" charset="-127"/>
              </a:endParaRPr>
            </a:p>
            <a:p>
              <a:pPr algn="l">
                <a:spcBef>
                  <a:spcPct val="20000"/>
                </a:spcBef>
                <a:spcAft>
                  <a:spcPct val="20000"/>
                </a:spcAft>
                <a:buClrTx/>
                <a:tabLst>
                  <a:tab pos="914400" algn="l"/>
                </a:tabLst>
              </a:pPr>
              <a:r>
                <a:rPr lang="en-US" altLang="ko-KR" dirty="0">
                  <a:ea typeface="굴림" pitchFamily="-112" charset="-127"/>
                  <a:cs typeface="굴림" pitchFamily="-112" charset="-127"/>
                </a:rPr>
                <a:t>Standard 7MR3.2</a:t>
              </a:r>
              <a:r>
                <a:rPr lang="en-US" altLang="ko-KR" dirty="0">
                  <a:solidFill>
                    <a:srgbClr val="FF0000"/>
                  </a:solidFill>
                  <a:ea typeface="굴림" pitchFamily="-112" charset="-127"/>
                  <a:cs typeface="굴림" pitchFamily="-112" charset="-127"/>
                </a:rPr>
                <a:t>  </a:t>
              </a:r>
              <a:r>
                <a:rPr lang="en-US" altLang="ko-KR" dirty="0">
                  <a:solidFill>
                    <a:srgbClr val="00539D"/>
                  </a:solidFill>
                  <a:ea typeface="굴림" pitchFamily="-112" charset="-127"/>
                  <a:cs typeface="굴림" pitchFamily="-112" charset="-127"/>
                </a:rPr>
                <a:t>Note the method of deriving the solution and demonstrate a conceptual understanding of the derivation by  solving similar problems.</a:t>
              </a:r>
            </a:p>
          </p:txBody>
        </p:sp>
      </p:grp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eginning 11">
            <a:hlinkClick r:id="" action="ppaction://hlinkshowjump?jump=firstslide" highlightClick="1"/>
          </p:cNvPr>
          <p:cNvSpPr/>
          <p:nvPr/>
        </p:nvSpPr>
        <p:spPr>
          <a:xfrm>
            <a:off x="8077200" y="6477000"/>
            <a:ext cx="533400" cy="381000"/>
          </a:xfrm>
          <a:prstGeom prst="actionButtonBeginn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968" name="Picture 8" descr="LH_3-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</p:spPr>
      </p:pic>
      <p:pic>
        <p:nvPicPr>
          <p:cNvPr id="680970" name="Picture 10" descr="3-5-kc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266826"/>
            <a:ext cx="8991600" cy="345757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400" y="2057400"/>
            <a:ext cx="8839200" cy="2514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610600" y="6477000"/>
            <a:ext cx="533400" cy="38100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eginning 9">
            <a:hlinkClick r:id="" action="ppaction://hlinkshowjump?jump=firstslide" highlightClick="1"/>
          </p:cNvPr>
          <p:cNvSpPr/>
          <p:nvPr/>
        </p:nvSpPr>
        <p:spPr>
          <a:xfrm>
            <a:off x="8077200" y="6477000"/>
            <a:ext cx="533400" cy="381000"/>
          </a:xfrm>
          <a:prstGeom prst="actionButtonBeginn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70"/>
  <p:tag name="FONTSIZE" val="24"/>
  <p:tag name="BULLETTYPE" val="ppBulletAlphaUCPeriod"/>
  <p:tag name="ANSWERTEXT" val="3 (8 – n) = –13 &#10;3n – 8 = –13 &#10;3 (n – 8) = –13 &#10;3 × 8 – n = –13 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805CD42A739949FE9E8E2B77D91F23E2"/>
  <p:tag name="SLIDETYPE" val="Q"/>
  <p:tag name="DEMOGRAPHIC" val="False"/>
  <p:tag name="SPEEDSCORING" val="False"/>
  <p:tag name="CHARTLABELS" val="0"/>
  <p:tag name="SLIDEORDER" val="5"/>
  <p:tag name="SLIDEGUID" val="E10BCD5D91624443B900A570893D9986"/>
  <p:tag name="DELIMITERS" val="3.1"/>
  <p:tag name="ANSWERSALIAS" val=" A¤ B ¤ C¤ D "/>
  <p:tag name="RESPONSESGATHERED" val="False"/>
  <p:tag name="QUESTIONTEXT" val="Name all sets of numbers to which the real number 286 belongs. "/>
  <p:tag name="QUESTIONALIAS" val="Name all sets of numbers to which the real number 286 belongs. "/>
  <p:tag name="ANIMREMOVED" val="False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6"/>
  <p:tag name="FONTSIZE" val="24"/>
  <p:tag name="BULLETTYPE" val="ppBulletAlphaUCPeriod"/>
  <p:tag name="ANSWERTEXT" val=" A&#10; B &#10; C&#10; D 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70"/>
  <p:tag name="FONTSIZE" val="24"/>
  <p:tag name="BULLETTYPE" val="ppBulletAlphaUCPeriod"/>
  <p:tag name="ANSWERTEXT" val="3 (8 – n) = –13 &#10;3n – 8 = –13 &#10;3 (n – 8) = –13 &#10;3 × 8 – n = –13 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805CD42A739949FE9E8E2B77D91F23E2"/>
  <p:tag name="SLIDETYPE" val="Q"/>
  <p:tag name="DEMOGRAPHIC" val="False"/>
  <p:tag name="SPEEDSCORING" val="False"/>
  <p:tag name="CHARTLABELS" val="0"/>
  <p:tag name="SLIDEORDER" val="6"/>
  <p:tag name="SLIDEGUID" val="86598CE6420D40E6A54D5C5058F4C2A3"/>
  <p:tag name="DELIMITERS" val="3.1"/>
  <p:tag name="ANSWERSALIAS" val=" A¤ B ¤ C¤ D "/>
  <p:tag name="RESPONSESGATHERED" val="False"/>
  <p:tag name="QUESTIONTEXT" val="5 Min 5-2"/>
  <p:tag name="QUESTIONALIAS" val="5 Min 5-2"/>
  <p:tag name="ANIMREMOVED" val="False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6"/>
  <p:tag name="FONTSIZE" val="24"/>
  <p:tag name="BULLETTYPE" val="ppBulletAlphaUCPeriod"/>
  <p:tag name="ANSWERTEXT" val=" A&#10; B &#10; C&#10; D 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70"/>
  <p:tag name="FONTSIZE" val="24"/>
  <p:tag name="BULLETTYPE" val="ppBulletAlphaUCPeriod"/>
  <p:tag name="ANSWERTEXT" val="3 (8 – n) = –13 &#10;3n – 8 = –13 &#10;3 (n – 8) = –13 &#10;3 × 8 – n = –13 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805CD42A739949FE9E8E2B77D91F23E2"/>
  <p:tag name="SLIDETYPE" val="Q"/>
  <p:tag name="DEMOGRAPHIC" val="False"/>
  <p:tag name="SPEEDSCORING" val="False"/>
  <p:tag name="CHARTLABELS" val="0"/>
  <p:tag name="SLIDEORDER" val="8"/>
  <p:tag name="SLIDEGUID" val="2BBEB96ED0F441E2AA8EAC7C741EB0F9"/>
  <p:tag name="DELIMITERS" val="3.1"/>
  <p:tag name="ANSWERSALIAS" val=" A¤ B ¤ C¤ D "/>
  <p:tag name="RESPONSESGATHERED" val="False"/>
  <p:tag name="QUESTIONTEXT" val="The chairs in the multi-purpose room of a school need to be arranged in a square. If there are 225 chairs, how many should be in each row?"/>
  <p:tag name="QUESTIONALIAS" val="The chairs in the multi-purpose room of a school need to be arranged in a square. If there are 225 chairs, how many should be in each row?"/>
  <p:tag name="ANIMREMOVED" val="False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805CD42A739949FE9E8E2B77D91F23E2"/>
  <p:tag name="SLIDETYPE" val="Q"/>
  <p:tag name="DEMOGRAPHIC" val="False"/>
  <p:tag name="SPEEDSCORING" val="False"/>
  <p:tag name="CHARTLABELS" val="0"/>
  <p:tag name="SLIDEORDER" val="11"/>
  <p:tag name="SLIDEGUID" val="3E489D98660C46BE9750D9B7705A65CF"/>
  <p:tag name="DELIMITERS" val="3.1"/>
  <p:tag name="ANSWERSALIAS" val=" A¤ B ¤ C¤ D "/>
  <p:tag name="RESPONSESGATHERED" val="False"/>
  <p:tag name="QUESTIONTEXT" val="Write an equation to find the length of the missing side of the right triangle. Then find the missing length. Round to the nearest tenth, if necessary."/>
  <p:tag name="QUESTIONALIAS" val="Write an equation to find the length of the missing side of the right triangle. Then find the missing length. Round to the nearest tenth, if necessary."/>
  <p:tag name="ANIMREMOVED" val="False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6"/>
  <p:tag name="FONTSIZE" val="24"/>
  <p:tag name="BULLETTYPE" val="ppBulletAlphaUCPeriod"/>
  <p:tag name="ANSWERTEXT" val=" A&#10; B &#10; C&#10; D 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6"/>
  <p:tag name="FONTSIZE" val="24"/>
  <p:tag name="BULLETTYPE" val="ppBulletAlphaUCPeriod"/>
  <p:tag name="ANSWERTEXT" val=" A&#10; B &#10; C&#10; D 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70"/>
  <p:tag name="FONTSIZE" val="24"/>
  <p:tag name="BULLETTYPE" val="ppBulletAlphaUCPeriod"/>
  <p:tag name="ANSWERTEXT" val="3 (8 – n) = –13 &#10;3n – 8 = –13 &#10;3 (n – 8) = –13 &#10;3 × 8 – n = –13 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805CD42A739949FE9E8E2B77D91F23E2"/>
  <p:tag name="SLIDETYPE" val="Q"/>
  <p:tag name="DEMOGRAPHIC" val="False"/>
  <p:tag name="SPEEDSCORING" val="False"/>
  <p:tag name="CHARTLABELS" val="0"/>
  <p:tag name="SLIDEORDER" val="7"/>
  <p:tag name="SLIDEGUID" val="1CA7FB6076FC4E02B3A677213047FE3E"/>
  <p:tag name="DELIMITERS" val="3.1"/>
  <p:tag name="ANSWERSALIAS" val=" A¤ B ¤ C¤ D "/>
  <p:tag name="RESPONSESGATHERED" val="False"/>
  <p:tag name="QUESTIONTEXT" val="Estimate the solution of p2 = 62 to the nearest integer. "/>
  <p:tag name="QUESTIONALIAS" val="Estimate the solution of p2 = 62 to the nearest integer. "/>
  <p:tag name="ANIMREMOVED" val="False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6"/>
  <p:tag name="FONTSIZE" val="24"/>
  <p:tag name="BULLETTYPE" val="ppBulletAlphaUCPeriod"/>
  <p:tag name="ANSWERTEXT" val=" A&#10; B &#10; C&#10; D 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70"/>
  <p:tag name="FONTSIZE" val="24"/>
  <p:tag name="BULLETTYPE" val="ppBulletAlphaUCPeriod"/>
  <p:tag name="ANSWERTEXT" val="3 (8 – n) = –13 &#10;3n – 8 = –13 &#10;3 (n – 8) = –13 &#10;3 × 8 – n = –13 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805CD42A739949FE9E8E2B77D91F23E2"/>
  <p:tag name="SLIDETYPE" val="Q"/>
  <p:tag name="DEMOGRAPHIC" val="False"/>
  <p:tag name="SPEEDSCORING" val="False"/>
  <p:tag name="CHARTLABELS" val="0"/>
  <p:tag name="SLIDEORDER" val="8"/>
  <p:tag name="SLIDEGUID" val="BAF06E2FD70D4A629D38E1CAB137C8C6"/>
  <p:tag name="DELIMITERS" val="3.1"/>
  <p:tag name="ANSWERSALIAS" val=" A¤ B ¤ C¤ D "/>
  <p:tag name="RESPONSESGATHERED" val="False"/>
  <p:tag name="QUESTIONTEXT" val="Choose the two numbers that have square roots between 9 and 10. "/>
  <p:tag name="QUESTIONALIAS" val="Choose the two numbers that have square roots between 9 and 10. "/>
  <p:tag name="ANIMREMOVED" val="False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6"/>
  <p:tag name="FONTSIZE" val="24"/>
  <p:tag name="BULLETTYPE" val="ppBulletAlphaUCPeriod"/>
  <p:tag name="ANSWERTEXT" val=" A&#10; B &#10; C&#10; D 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760</Words>
  <Application>Microsoft Macintosh PowerPoint</Application>
  <PresentationFormat>On-screen Show (4:3)</PresentationFormat>
  <Paragraphs>144</Paragraphs>
  <Slides>18</Slides>
  <Notes>13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EUSD</Company>
  <LinksUpToDate>false</LinksUpToDate>
  <SharedDoc>false</SharedDoc>
  <HyperlinksChanged>false</HyperlinksChanged>
  <AppVersion>12.0001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3-5 Menu</dc:title>
  <dc:creator>Michael Mitchell</dc:creator>
  <cp:lastModifiedBy>Computer</cp:lastModifiedBy>
  <cp:revision>85</cp:revision>
  <dcterms:created xsi:type="dcterms:W3CDTF">2009-10-05T23:16:11Z</dcterms:created>
  <dcterms:modified xsi:type="dcterms:W3CDTF">2009-10-05T23:16:48Z</dcterms:modified>
</cp:coreProperties>
</file>