
<file path=[Content_Types].xml><?xml version="1.0" encoding="utf-8"?>
<Types xmlns="http://schemas.openxmlformats.org/package/2006/content-types">
  <Override PartName="/ppt/slideLayouts/slideLayout8.xml" ContentType="application/vnd.openxmlformats-officedocument.presentationml.slideLayout+xml"/>
  <Override PartName="/ppt/tags/tag13.xml" ContentType="application/vnd.openxmlformats-officedocument.presentationml.tags+xml"/>
  <Override PartName="/ppt/notesSlides/notesSlide11.xml" ContentType="application/vnd.openxmlformats-officedocument.presentationml.notesSlide+xml"/>
  <Override PartName="/docProps/app.xml" ContentType="application/vnd.openxmlformats-officedocument.extended-properties+xml"/>
  <Override PartName="/ppt/tags/tag3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tags/tag17.xml" ContentType="application/vnd.openxmlformats-officedocument.presentationml.tags+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tags/tag32.xml" ContentType="application/vnd.openxmlformats-officedocument.presentationml.tags+xml"/>
  <Override PartName="/ppt/tags/tag9.xml" ContentType="application/vnd.openxmlformats-officedocument.presentationml.tags+xml"/>
  <Override PartName="/ppt/slides/slide13.xml" ContentType="application/vnd.openxmlformats-officedocument.presentationml.slide+xml"/>
  <Override PartName="/ppt/tags/tag35.xml" ContentType="application/vnd.openxmlformats-officedocument.presentationml.tags+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tags/tag12.xml" ContentType="application/vnd.openxmlformats-officedocument.presentationml.tags+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ags/tag24.xml" ContentType="application/vnd.openxmlformats-officedocument.presentationml.tags+xml"/>
  <Override PartName="/ppt/slideLayouts/slideLayout6.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presProps.xml" ContentType="application/vnd.openxmlformats-officedocument.presentationml.presProps+xml"/>
  <Override PartName="/ppt/tags/tag14.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Default Extension="png" ContentType="image/png"/>
  <Override PartName="/ppt/tags/tag7.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ppt/tags/tag19.xml" ContentType="application/vnd.openxmlformats-officedocument.presentationml.tags+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ppt/slides/slide19.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ags/tag20.xml" ContentType="application/vnd.openxmlformats-officedocument.presentationml.tags+xml"/>
  <Override PartName="/ppt/theme/theme2.xml" ContentType="application/vnd.openxmlformats-officedocument.theme+xml"/>
  <Override PartName="/ppt/slides/slide2.xml" ContentType="application/vnd.openxmlformats-officedocument.presentationml.slide+xml"/>
  <Override PartName="/ppt/tags/tag22.xml" ContentType="application/vnd.openxmlformats-officedocument.presentationml.tags+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tags/tag3.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Default Extension="xml" ContentType="application/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tags/tag4.xml" ContentType="application/vnd.openxmlformats-officedocument.presentationml.tags+xml"/>
  <Override PartName="/ppt/tags/tag18.xml" ContentType="application/vnd.openxmlformats-officedocument.presentationml.tags+xml"/>
  <Override PartName="/ppt/slides/slide14.xml" ContentType="application/vnd.openxmlformats-officedocument.presentationml.slide+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ags/tag27.xml" ContentType="application/vnd.openxmlformats-officedocument.presentationml.tags+xml"/>
  <Override PartName="/ppt/theme/theme1.xml" ContentType="application/vnd.openxmlformats-officedocument.theme+xml"/>
  <Override PartName="/ppt/tags/tag10.xml" ContentType="application/vnd.openxmlformats-officedocument.presentationml.tags+xml"/>
  <Override PartName="/ppt/tags/tag28.xml" ContentType="application/vnd.openxmlformats-officedocument.presentationml.tags+xml"/>
  <Override PartName="/ppt/presentation.xml" ContentType="application/vnd.openxmlformats-officedocument.presentationml.presentation.main+xml"/>
  <Override PartName="/ppt/tags/tag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23.xml" ContentType="application/vnd.openxmlformats-officedocument.presentationml.tag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tags/tag25.xml" ContentType="application/vnd.openxmlformats-officedocument.presentationml.tags+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tags/tag16.xml" ContentType="application/vnd.openxmlformats-officedocument.presentationml.tags+xml"/>
  <Override PartName="/ppt/slides/slide8.xml" ContentType="application/vnd.openxmlformats-officedocument.presentationml.slide+xml"/>
  <Override PartName="/ppt/tags/tag36.xml" ContentType="application/vnd.openxmlformats-officedocument.presentationml.tags+xml"/>
  <Override PartName="/ppt/slides/slide15.xml" ContentType="application/vnd.openxmlformats-officedocument.presentationml.slide+xml"/>
  <Default Extension="rels" ContentType="application/vnd.openxmlformats-package.relationships+xml"/>
  <Override PartName="/ppt/tags/tag26.xml" ContentType="application/vnd.openxmlformats-officedocument.presentationml.tags+xml"/>
  <Override PartName="/ppt/slides/slide9.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1"/>
  </p:notesMasterIdLst>
  <p:sldIdLst>
    <p:sldId id="269" r:id="rId2"/>
    <p:sldId id="271" r:id="rId3"/>
    <p:sldId id="272" r:id="rId4"/>
    <p:sldId id="273" r:id="rId5"/>
    <p:sldId id="274" r:id="rId6"/>
    <p:sldId id="275" r:id="rId7"/>
    <p:sldId id="276" r:id="rId8"/>
    <p:sldId id="257" r:id="rId9"/>
    <p:sldId id="258" r:id="rId10"/>
    <p:sldId id="259" r:id="rId11"/>
    <p:sldId id="260" r:id="rId12"/>
    <p:sldId id="262" r:id="rId13"/>
    <p:sldId id="263" r:id="rId14"/>
    <p:sldId id="264" r:id="rId15"/>
    <p:sldId id="265" r:id="rId16"/>
    <p:sldId id="261" r:id="rId17"/>
    <p:sldId id="266" r:id="rId18"/>
    <p:sldId id="270" r:id="rId19"/>
    <p:sldId id="2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8517" autoAdjust="0"/>
    <p:restoredTop sz="94660"/>
  </p:normalViewPr>
  <p:slideViewPr>
    <p:cSldViewPr snapToObjects="1">
      <p:cViewPr varScale="1">
        <p:scale>
          <a:sx n="90" d="100"/>
          <a:sy n="90" d="100"/>
        </p:scale>
        <p:origin x="-1552"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notesMaster" Target="notesMasters/notes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E0E37-D2FA-934A-A36B-E90058D20432}" type="datetimeFigureOut">
              <a:rPr lang="en-US" smtClean="0"/>
              <a:pPr/>
              <a:t>9/29/09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B4CAF-EDF0-5D40-B08F-21003C178B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E9D5-D1E0-C149-B4E0-CB20E068F3E7}" type="slidenum">
              <a:rPr lang="en-US"/>
              <a:pPr/>
              <a:t>1</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777AD-A603-BC41-8A6B-652BD697BCC2}" type="slidenum">
              <a:rPr lang="en-US"/>
              <a:pPr/>
              <a:t>10</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E4764-AF42-3147-80C8-E786F3ABC13F}" type="slidenum">
              <a:rPr lang="en-US"/>
              <a:pPr/>
              <a:t>11</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877BE-7D53-864A-9110-3FCD0561A8AD}" type="slidenum">
              <a:rPr lang="en-US"/>
              <a:pPr/>
              <a:t>12</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0B0ED-D430-A543-B303-6902DE563263}" type="slidenum">
              <a:rPr lang="en-US"/>
              <a:pPr/>
              <a:t>13</a:t>
            </a:fld>
            <a:endParaRPr 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A6B84-201F-6C4A-9A34-1E5A8E97CDC5}" type="slidenum">
              <a:rPr lang="en-US"/>
              <a:pPr/>
              <a:t>14</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BF1CE-AAED-0044-9128-6DFC62A11B6A}" type="slidenum">
              <a:rPr lang="en-US"/>
              <a:pPr/>
              <a:t>15</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B2F48-7CBA-B74D-BE71-B2DE8FE166E7}" type="slidenum">
              <a:rPr lang="en-US"/>
              <a:pPr/>
              <a:t>16</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2AD67-1D47-B147-8819-01451B4EDD8E}" type="slidenum">
              <a:rPr lang="en-US"/>
              <a:pPr/>
              <a:t>17</a:t>
            </a:fld>
            <a:endParaRPr lang="en-US"/>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26929-A5B7-8949-829A-0C436EBCAA3E}" type="slidenum">
              <a:rPr lang="en-US"/>
              <a:pPr/>
              <a:t>19</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2C256-DEBE-1245-9354-E0A87907455B}" type="slidenum">
              <a:rPr lang="en-US"/>
              <a:pPr/>
              <a:t>2</a:t>
            </a:fld>
            <a:endParaRPr lang="en-US"/>
          </a:p>
        </p:txBody>
      </p:sp>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6C8FB-BFE9-9A4A-9AEE-487FDDFD3174}" type="slidenum">
              <a:rPr lang="en-US"/>
              <a:pPr/>
              <a:t>3</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E3321-94FE-FD4B-94C4-7447747A9810}" type="slidenum">
              <a:rPr lang="en-US"/>
              <a:pPr/>
              <a:t>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EFD79-1037-FE49-8137-835A89C99E19}" type="slidenum">
              <a:rPr lang="en-US"/>
              <a:pPr/>
              <a:t>5</a:t>
            </a:fld>
            <a:endParaRPr 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3E924-53AD-074C-8E6C-42DDBE25AC1D}" type="slidenum">
              <a:rPr lang="en-US"/>
              <a:pPr/>
              <a:t>6</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CB8D4-16FD-1249-A6A8-47C58CD8FB32}" type="slidenum">
              <a:rPr lang="en-US"/>
              <a:pPr/>
              <a:t>7</a:t>
            </a:fld>
            <a:endParaRPr lang="en-US"/>
          </a:p>
        </p:txBody>
      </p:sp>
      <p:sp>
        <p:nvSpPr>
          <p:cNvPr id="857090" name="Rectangle 2"/>
          <p:cNvSpPr>
            <a:spLocks noGrp="1" noRot="1" noChangeAspect="1" noChangeArrowheads="1" noTextEdit="1"/>
          </p:cNvSpPr>
          <p:nvPr>
            <p:ph type="sldImg"/>
          </p:nvPr>
        </p:nvSpPr>
        <p:spPr>
          <a:ln/>
        </p:spPr>
      </p:sp>
      <p:sp>
        <p:nvSpPr>
          <p:cNvPr id="85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0664D-D396-1542-8854-F3DFB4B90EB3}" type="slidenum">
              <a:rPr lang="en-US"/>
              <a:pPr/>
              <a:t>8</a:t>
            </a:fld>
            <a:endParaRPr lang="en-US"/>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DDB59-2193-6142-9BF6-7A7D83EEB6C3}" type="slidenum">
              <a:rPr lang="en-US"/>
              <a:pPr/>
              <a:t>9</a:t>
            </a:fld>
            <a:endParaRPr lang="en-US"/>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1731D6-D6CE-A044-BDC6-626B26B262E3}" type="datetimeFigureOut">
              <a:rPr lang="en-US" smtClean="0"/>
              <a:pPr/>
              <a:t>9/29/09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31D6-D6CE-A044-BDC6-626B26B262E3}" type="datetimeFigureOut">
              <a:rPr lang="en-US" smtClean="0"/>
              <a:pPr/>
              <a:t>9/29/09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31D6-D6CE-A044-BDC6-626B26B262E3}" type="datetimeFigureOut">
              <a:rPr lang="en-US" smtClean="0"/>
              <a:pPr/>
              <a:t>9/29/09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31D6-D6CE-A044-BDC6-626B26B262E3}" type="datetimeFigureOut">
              <a:rPr lang="en-US" smtClean="0"/>
              <a:pPr/>
              <a:t>9/29/09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731D6-D6CE-A044-BDC6-626B26B262E3}" type="datetimeFigureOut">
              <a:rPr lang="en-US" smtClean="0"/>
              <a:pPr/>
              <a:t>9/29/09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1731D6-D6CE-A044-BDC6-626B26B262E3}" type="datetimeFigureOut">
              <a:rPr lang="en-US" smtClean="0"/>
              <a:pPr/>
              <a:t>9/29/09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1731D6-D6CE-A044-BDC6-626B26B262E3}" type="datetimeFigureOut">
              <a:rPr lang="en-US" smtClean="0"/>
              <a:pPr/>
              <a:t>9/29/09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731D6-D6CE-A044-BDC6-626B26B262E3}" type="datetimeFigureOut">
              <a:rPr lang="en-US" smtClean="0"/>
              <a:pPr/>
              <a:t>9/29/09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731D6-D6CE-A044-BDC6-626B26B262E3}" type="datetimeFigureOut">
              <a:rPr lang="en-US" smtClean="0"/>
              <a:pPr/>
              <a:t>9/29/09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731D6-D6CE-A044-BDC6-626B26B262E3}" type="datetimeFigureOut">
              <a:rPr lang="en-US" smtClean="0"/>
              <a:pPr/>
              <a:t>9/29/09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731D6-D6CE-A044-BDC6-626B26B262E3}" type="datetimeFigureOut">
              <a:rPr lang="en-US" smtClean="0"/>
              <a:pPr/>
              <a:t>9/29/09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221A4-BE2C-E343-8C44-04282D1EE0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731D6-D6CE-A044-BDC6-626B26B262E3}" type="datetimeFigureOut">
              <a:rPr lang="en-US" smtClean="0"/>
              <a:pPr/>
              <a:t>9/29/09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221A4-BE2C-E343-8C44-04282D1EE0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4" Type="http://schemas.openxmlformats.org/officeDocument/2006/relationships/image" Target="../media/image9.jpeg"/><Relationship Id="rId5" Type="http://schemas.openxmlformats.org/officeDocument/2006/relationships/image" Target="../media/image22.jpeg"/><Relationship Id="rId7" Type="http://schemas.openxmlformats.org/officeDocument/2006/relationships/image" Target="../media/image26.jpeg"/><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10.xml"/><Relationship Id="rId6" Type="http://schemas.openxmlformats.org/officeDocument/2006/relationships/image" Target="../media/image25.jpeg"/></Relationships>
</file>

<file path=ppt/slides/_rels/slide11.xml.rels><?xml version="1.0" encoding="UTF-8" standalone="yes"?>
<Relationships xmlns="http://schemas.openxmlformats.org/package/2006/relationships"><Relationship Id="rId4" Type="http://schemas.openxmlformats.org/officeDocument/2006/relationships/image" Target="../media/image9.jpeg"/><Relationship Id="rId5" Type="http://schemas.openxmlformats.org/officeDocument/2006/relationships/image" Target="../media/image22.jpeg"/><Relationship Id="rId7" Type="http://schemas.openxmlformats.org/officeDocument/2006/relationships/image" Target="../media/image26.jpeg"/><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1.xml"/><Relationship Id="rId6"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4" Type="http://schemas.openxmlformats.org/officeDocument/2006/relationships/notesSlide" Target="../notesSlides/notesSlide12.xml"/><Relationship Id="rId5" Type="http://schemas.openxmlformats.org/officeDocument/2006/relationships/image" Target="../media/image22.jpeg"/><Relationship Id="rId7" Type="http://schemas.openxmlformats.org/officeDocument/2006/relationships/image" Target="../media/image27.jpeg"/><Relationship Id="rId1" Type="http://schemas.openxmlformats.org/officeDocument/2006/relationships/tags" Target="../tags/tag24.xml"/><Relationship Id="rId2" Type="http://schemas.openxmlformats.org/officeDocument/2006/relationships/tags" Target="../tags/tag25.xml"/><Relationship Id="rId3" Type="http://schemas.openxmlformats.org/officeDocument/2006/relationships/slideLayout" Target="../slideLayouts/slideLayout2.xml"/><Relationship Id="rId6" Type="http://schemas.openxmlformats.org/officeDocument/2006/relationships/image" Target="../media/image11.jpeg"/></Relationships>
</file>

<file path=ppt/slides/_rels/slide13.xml.rels><?xml version="1.0" encoding="UTF-8" standalone="yes"?>
<Relationships xmlns="http://schemas.openxmlformats.org/package/2006/relationships"><Relationship Id="rId4" Type="http://schemas.openxmlformats.org/officeDocument/2006/relationships/image" Target="../media/image27.jpeg"/><Relationship Id="rId5" Type="http://schemas.openxmlformats.org/officeDocument/2006/relationships/image" Target="../media/image22.jpeg"/><Relationship Id="rId7" Type="http://schemas.openxmlformats.org/officeDocument/2006/relationships/image" Target="../media/image28.jpeg"/><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3.xml"/><Relationship Id="rId6" Type="http://schemas.openxmlformats.org/officeDocument/2006/relationships/image" Target="../media/image11.jpeg"/></Relationships>
</file>

<file path=ppt/slides/_rels/slide14.xml.rels><?xml version="1.0" encoding="UTF-8" standalone="yes"?>
<Relationships xmlns="http://schemas.openxmlformats.org/package/2006/relationships"><Relationship Id="rId4" Type="http://schemas.openxmlformats.org/officeDocument/2006/relationships/image" Target="../media/image22.jpeg"/><Relationship Id="rId5" Type="http://schemas.openxmlformats.org/officeDocument/2006/relationships/image" Target="../media/image11.jpeg"/><Relationship Id="rId7" Type="http://schemas.openxmlformats.org/officeDocument/2006/relationships/image" Target="../media/image27.jpeg"/><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14.xml"/><Relationship Id="rId6"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4" Type="http://schemas.openxmlformats.org/officeDocument/2006/relationships/notesSlide" Target="../notesSlides/notesSlide15.xml"/><Relationship Id="rId5" Type="http://schemas.openxmlformats.org/officeDocument/2006/relationships/image" Target="../media/image22.jpeg"/><Relationship Id="rId7" Type="http://schemas.openxmlformats.org/officeDocument/2006/relationships/image" Target="../media/image27.jpeg"/><Relationship Id="rId1" Type="http://schemas.openxmlformats.org/officeDocument/2006/relationships/tags" Target="../tags/tag28.xml"/><Relationship Id="rId2" Type="http://schemas.openxmlformats.org/officeDocument/2006/relationships/tags" Target="../tags/tag29.xml"/><Relationship Id="rId3" Type="http://schemas.openxmlformats.org/officeDocument/2006/relationships/slideLayout" Target="../slideLayouts/slideLayout2.xml"/><Relationship Id="rId6"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4" Type="http://schemas.openxmlformats.org/officeDocument/2006/relationships/slideLayout" Target="../slideLayouts/slideLayout2.xml"/><Relationship Id="rId5" Type="http://schemas.openxmlformats.org/officeDocument/2006/relationships/notesSlide" Target="../notesSlides/notesSlide16.xml"/><Relationship Id="rId7" Type="http://schemas.openxmlformats.org/officeDocument/2006/relationships/image" Target="../media/image9.jpeg"/><Relationship Id="rId1" Type="http://schemas.openxmlformats.org/officeDocument/2006/relationships/tags" Target="../tags/tag30.xml"/><Relationship Id="rId2" Type="http://schemas.openxmlformats.org/officeDocument/2006/relationships/tags" Target="../tags/tag31.xml"/><Relationship Id="rId3" Type="http://schemas.openxmlformats.org/officeDocument/2006/relationships/tags" Target="../tags/tag32.xml"/><Relationship Id="rId6"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4" Type="http://schemas.openxmlformats.org/officeDocument/2006/relationships/slideLayout" Target="../slideLayouts/slideLayout2.xml"/><Relationship Id="rId5" Type="http://schemas.openxmlformats.org/officeDocument/2006/relationships/notesSlide" Target="../notesSlides/notesSlide17.xml"/><Relationship Id="rId7" Type="http://schemas.openxmlformats.org/officeDocument/2006/relationships/image" Target="../media/image11.jpeg"/><Relationship Id="rId1" Type="http://schemas.openxmlformats.org/officeDocument/2006/relationships/tags" Target="../tags/tag33.xml"/><Relationship Id="rId2" Type="http://schemas.openxmlformats.org/officeDocument/2006/relationships/tags" Target="../tags/tag34.xml"/><Relationship Id="rId9" Type="http://schemas.openxmlformats.org/officeDocument/2006/relationships/image" Target="../media/image30.jpeg"/><Relationship Id="rId3" Type="http://schemas.openxmlformats.org/officeDocument/2006/relationships/tags" Target="../tags/tag35.xml"/><Relationship Id="rId6"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4" Type="http://schemas.openxmlformats.org/officeDocument/2006/relationships/slide" Target="slide10.xml"/><Relationship Id="rId5" Type="http://schemas.openxmlformats.org/officeDocument/2006/relationships/image" Target="../media/image32.jpeg"/><Relationship Id="rId7" Type="http://schemas.openxmlformats.org/officeDocument/2006/relationships/hyperlink" Target="http://www.ca.gr7math.com/" TargetMode="External"/><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notesSlide" Target="../notesSlides/notesSlide18.xml"/><Relationship Id="rId6" Type="http://schemas.openxmlformats.org/officeDocument/2006/relationships/image" Target="../media/image33.jpeg"/></Relationships>
</file>

<file path=ppt/slides/_rels/slide2.xml.rels><?xml version="1.0" encoding="UTF-8" standalone="yes"?>
<Relationships xmlns="http://schemas.openxmlformats.org/package/2006/relationships"><Relationship Id="rId14" Type="http://schemas.openxmlformats.org/officeDocument/2006/relationships/image" Target="../media/image9.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image" Target="../media/image7.png"/><Relationship Id="rId1" Type="http://schemas.openxmlformats.org/officeDocument/2006/relationships/tags" Target="../tags/tag2.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8.jpeg"/><Relationship Id="rId10" Type="http://schemas.openxmlformats.org/officeDocument/2006/relationships/image" Target="../media/image6.jpeg"/><Relationship Id="rId5" Type="http://schemas.openxmlformats.org/officeDocument/2006/relationships/notesSlide" Target="../notesSlides/notesSlide2.xml"/><Relationship Id="rId12" Type="http://schemas.openxmlformats.org/officeDocument/2006/relationships/slide" Target="slide14.xml"/><Relationship Id="rId2" Type="http://schemas.openxmlformats.org/officeDocument/2006/relationships/tags" Target="../tags/tag3.xml"/><Relationship Id="rId9" Type="http://schemas.openxmlformats.org/officeDocument/2006/relationships/image" Target="../media/image5.jpeg"/><Relationship Id="rId3" Type="http://schemas.openxmlformats.org/officeDocument/2006/relationships/tags" Target="../tags/tag4.xml"/></Relationships>
</file>

<file path=ppt/slides/_rels/slide3.xml.rels><?xml version="1.0" encoding="UTF-8" standalone="yes"?>
<Relationships xmlns="http://schemas.openxmlformats.org/package/2006/relationships"><Relationship Id="rId14" Type="http://schemas.openxmlformats.org/officeDocument/2006/relationships/image" Target="../media/image11.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image" Target="../media/image10.png"/><Relationship Id="rId1" Type="http://schemas.openxmlformats.org/officeDocument/2006/relationships/tags" Target="../tags/tag5.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8.jpeg"/><Relationship Id="rId10" Type="http://schemas.openxmlformats.org/officeDocument/2006/relationships/image" Target="../media/image6.jpeg"/><Relationship Id="rId5" Type="http://schemas.openxmlformats.org/officeDocument/2006/relationships/notesSlide" Target="../notesSlides/notesSlide3.xml"/><Relationship Id="rId12" Type="http://schemas.openxmlformats.org/officeDocument/2006/relationships/slide" Target="slide14.xml"/><Relationship Id="rId2" Type="http://schemas.openxmlformats.org/officeDocument/2006/relationships/tags" Target="../tags/tag6.xml"/><Relationship Id="rId9" Type="http://schemas.openxmlformats.org/officeDocument/2006/relationships/image" Target="../media/image5.jpeg"/><Relationship Id="rId3" Type="http://schemas.openxmlformats.org/officeDocument/2006/relationships/tags" Target="../tags/tag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slide" Target="slide14.xml"/><Relationship Id="rId1" Type="http://schemas.openxmlformats.org/officeDocument/2006/relationships/tags" Target="../tags/tag8.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12.jpeg"/><Relationship Id="rId10" Type="http://schemas.openxmlformats.org/officeDocument/2006/relationships/image" Target="../media/image6.jpeg"/><Relationship Id="rId5" Type="http://schemas.openxmlformats.org/officeDocument/2006/relationships/notesSlide" Target="../notesSlides/notesSlide4.xml"/><Relationship Id="rId12" Type="http://schemas.openxmlformats.org/officeDocument/2006/relationships/image" Target="../media/image8.jpeg"/><Relationship Id="rId2" Type="http://schemas.openxmlformats.org/officeDocument/2006/relationships/tags" Target="../tags/tag9.xml"/><Relationship Id="rId9" Type="http://schemas.openxmlformats.org/officeDocument/2006/relationships/image" Target="../media/image5.jpeg"/><Relationship Id="rId3" Type="http://schemas.openxmlformats.org/officeDocument/2006/relationships/tags" Target="../tags/tag10.xml"/></Relationships>
</file>

<file path=ppt/slides/_rels/slide5.xml.rels><?xml version="1.0" encoding="UTF-8" standalone="yes"?>
<Relationships xmlns="http://schemas.openxmlformats.org/package/2006/relationships"><Relationship Id="rId14" Type="http://schemas.openxmlformats.org/officeDocument/2006/relationships/image" Target="../media/image15.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slide" Target="slide14.xml"/><Relationship Id="rId1" Type="http://schemas.openxmlformats.org/officeDocument/2006/relationships/tags" Target="../tags/tag11.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14.jpeg"/><Relationship Id="rId10" Type="http://schemas.openxmlformats.org/officeDocument/2006/relationships/image" Target="../media/image13.jpeg"/><Relationship Id="rId5" Type="http://schemas.openxmlformats.org/officeDocument/2006/relationships/notesSlide" Target="../notesSlides/notesSlide5.xml"/><Relationship Id="rId12" Type="http://schemas.openxmlformats.org/officeDocument/2006/relationships/image" Target="../media/image8.jpeg"/><Relationship Id="rId2" Type="http://schemas.openxmlformats.org/officeDocument/2006/relationships/tags" Target="../tags/tag12.xml"/><Relationship Id="rId9" Type="http://schemas.openxmlformats.org/officeDocument/2006/relationships/image" Target="../media/image5.jpeg"/><Relationship Id="rId3" Type="http://schemas.openxmlformats.org/officeDocument/2006/relationships/tags" Target="../tags/tag13.xml"/></Relationships>
</file>

<file path=ppt/slides/_rels/slide6.xml.rels><?xml version="1.0" encoding="UTF-8" standalone="yes"?>
<Relationships xmlns="http://schemas.openxmlformats.org/package/2006/relationships"><Relationship Id="rId14" Type="http://schemas.openxmlformats.org/officeDocument/2006/relationships/image" Target="../media/image17.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image" Target="../media/image6.jpeg"/><Relationship Id="rId1" Type="http://schemas.openxmlformats.org/officeDocument/2006/relationships/tags" Target="../tags/tag14.xml"/><Relationship Id="rId6" Type="http://schemas.openxmlformats.org/officeDocument/2006/relationships/image" Target="../media/image2.jpeg"/><Relationship Id="rId8" Type="http://schemas.openxmlformats.org/officeDocument/2006/relationships/image" Target="../media/image16.jpeg"/><Relationship Id="rId13" Type="http://schemas.openxmlformats.org/officeDocument/2006/relationships/image" Target="../media/image8.jpeg"/><Relationship Id="rId10" Type="http://schemas.openxmlformats.org/officeDocument/2006/relationships/image" Target="../media/image5.jpeg"/><Relationship Id="rId5" Type="http://schemas.openxmlformats.org/officeDocument/2006/relationships/notesSlide" Target="../notesSlides/notesSlide6.xml"/><Relationship Id="rId12" Type="http://schemas.openxmlformats.org/officeDocument/2006/relationships/slide" Target="slide14.xml"/><Relationship Id="rId2" Type="http://schemas.openxmlformats.org/officeDocument/2006/relationships/tags" Target="../tags/tag15.xml"/><Relationship Id="rId9" Type="http://schemas.openxmlformats.org/officeDocument/2006/relationships/image" Target="../media/image4.jpeg"/><Relationship Id="rId3" Type="http://schemas.openxmlformats.org/officeDocument/2006/relationships/tags" Target="../tags/tag16.xml"/></Relationships>
</file>

<file path=ppt/slides/_rels/slide7.xml.rels><?xml version="1.0" encoding="UTF-8" standalone="yes"?>
<Relationships xmlns="http://schemas.openxmlformats.org/package/2006/relationships"><Relationship Id="rId14" Type="http://schemas.openxmlformats.org/officeDocument/2006/relationships/image" Target="../media/image20.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image" Target="../media/image19.jpeg"/><Relationship Id="rId1" Type="http://schemas.openxmlformats.org/officeDocument/2006/relationships/tags" Target="../tags/tag17.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8.jpeg"/><Relationship Id="rId10" Type="http://schemas.openxmlformats.org/officeDocument/2006/relationships/image" Target="../media/image18.jpeg"/><Relationship Id="rId5" Type="http://schemas.openxmlformats.org/officeDocument/2006/relationships/notesSlide" Target="../notesSlides/notesSlide7.xml"/><Relationship Id="rId12" Type="http://schemas.openxmlformats.org/officeDocument/2006/relationships/slide" Target="slide14.xml"/><Relationship Id="rId2" Type="http://schemas.openxmlformats.org/officeDocument/2006/relationships/tags" Target="../tags/tag18.xml"/><Relationship Id="rId9" Type="http://schemas.openxmlformats.org/officeDocument/2006/relationships/image" Target="../media/image6.jpeg"/><Relationship Id="rId3" Type="http://schemas.openxmlformats.org/officeDocument/2006/relationships/tags" Target="../tags/tag19.xml"/></Relationships>
</file>

<file path=ppt/slides/_rels/slide8.xml.rels><?xml version="1.0" encoding="UTF-8" standalone="yes"?>
<Relationships xmlns="http://schemas.openxmlformats.org/package/2006/relationships"><Relationship Id="rId4" Type="http://schemas.openxmlformats.org/officeDocument/2006/relationships/image" Target="../media/image21.jpeg"/><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8.xml"/><Relationship Id="rId5" Type="http://schemas.openxmlformats.org/officeDocument/2006/relationships/image" Target="../media/image22.jpeg"/></Relationships>
</file>

<file path=ppt/slides/_rels/slide9.xml.rels><?xml version="1.0" encoding="UTF-8" standalone="yes"?>
<Relationships xmlns="http://schemas.openxmlformats.org/package/2006/relationships"><Relationship Id="rId6" Type="http://schemas.openxmlformats.org/officeDocument/2006/relationships/image" Target="../media/image24.jpeg"/><Relationship Id="rId4" Type="http://schemas.openxmlformats.org/officeDocument/2006/relationships/image" Target="../media/image23.jpeg"/><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9.xml"/><Relationship Id="rId5"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10" name="Picture 14" descr="CAM7 Spl-03"/>
          <p:cNvPicPr>
            <a:picLocks noChangeAspect="1" noChangeArrowheads="1"/>
          </p:cNvPicPr>
          <p:nvPr/>
        </p:nvPicPr>
        <p:blipFill>
          <a:blip r:embed="rId4"/>
          <a:srcRect/>
          <a:stretch>
            <a:fillRect/>
          </a:stretch>
        </p:blipFill>
        <p:spPr bwMode="auto">
          <a:xfrm>
            <a:off x="0" y="-14288"/>
            <a:ext cx="9144000" cy="6854826"/>
          </a:xfrm>
          <a:prstGeom prst="rect">
            <a:avLst/>
          </a:prstGeom>
          <a:noFill/>
        </p:spPr>
      </p:pic>
      <p:sp>
        <p:nvSpPr>
          <p:cNvPr id="4" name="TextBox 3"/>
          <p:cNvSpPr txBox="1"/>
          <p:nvPr/>
        </p:nvSpPr>
        <p:spPr>
          <a:xfrm>
            <a:off x="4876800" y="4648200"/>
            <a:ext cx="42672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t>Chapter 3, Lesson 3-6</a:t>
            </a:r>
          </a:p>
          <a:p>
            <a:pPr algn="ctr"/>
            <a:r>
              <a:rPr lang="en-US" sz="2800" dirty="0" smtClean="0"/>
              <a:t>Using the</a:t>
            </a:r>
          </a:p>
          <a:p>
            <a:pPr algn="ctr"/>
            <a:r>
              <a:rPr lang="en-US" sz="2800" dirty="0" smtClean="0"/>
              <a:t>Pythagorean Theorem</a:t>
            </a:r>
          </a:p>
        </p:txBody>
      </p:sp>
      <p:sp>
        <p:nvSpPr>
          <p:cNvPr id="8" name="Action Button: Forward or Next 7">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82659" name="Rectangle 3"/>
          <p:cNvSpPr>
            <a:spLocks noGrp="1" noChangeArrowheads="1"/>
          </p:cNvSpPr>
          <p:nvPr>
            <p:ph type="body" idx="1"/>
          </p:nvPr>
        </p:nvSpPr>
        <p:spPr>
          <a:xfrm>
            <a:off x="533400" y="1503363"/>
            <a:ext cx="8229600" cy="2063750"/>
          </a:xfrm>
          <a:noFill/>
        </p:spPr>
        <p:txBody>
          <a:bodyPr/>
          <a:lstStyle/>
          <a:p>
            <a:pPr indent="0">
              <a:buFontTx/>
              <a:buNone/>
            </a:pPr>
            <a:r>
              <a:rPr lang="en-US" sz="2400" b="1" dirty="0">
                <a:solidFill>
                  <a:srgbClr val="E01B22"/>
                </a:solidFill>
                <a:ea typeface="Arial" pitchFamily="-112" charset="0"/>
                <a:cs typeface="Arial" pitchFamily="-112" charset="0"/>
              </a:rPr>
              <a:t>RAMPS</a:t>
            </a:r>
            <a:r>
              <a:rPr lang="en-US" sz="2400" b="1" dirty="0">
                <a:solidFill>
                  <a:srgbClr val="00539D"/>
                </a:solidFill>
                <a:ea typeface="Arial" pitchFamily="-112" charset="0"/>
                <a:cs typeface="Arial" pitchFamily="-112" charset="0"/>
              </a:rPr>
              <a:t>  A ramp to a newly constructed building must be built according to the guidelines stated in the Americans with Disabilities Act. If the ramp is 24.1 feet long and the top of the ramp is 2 feet off the ground, how far is the bottom of the ramp from the base of the building?</a:t>
            </a:r>
          </a:p>
        </p:txBody>
      </p:sp>
      <p:pic>
        <p:nvPicPr>
          <p:cNvPr id="582661" name="Picture 5"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582676" name="Picture 20" descr="LH_3-6"/>
          <p:cNvPicPr>
            <a:picLocks noChangeAspect="1" noChangeArrowheads="1"/>
          </p:cNvPicPr>
          <p:nvPr/>
        </p:nvPicPr>
        <p:blipFill>
          <a:blip r:embed="rId5"/>
          <a:srcRect/>
          <a:stretch>
            <a:fillRect/>
          </a:stretch>
        </p:blipFill>
        <p:spPr bwMode="hidden">
          <a:xfrm>
            <a:off x="0" y="0"/>
            <a:ext cx="9144000" cy="731838"/>
          </a:xfrm>
          <a:prstGeom prst="rect">
            <a:avLst/>
          </a:prstGeom>
          <a:noFill/>
        </p:spPr>
      </p:pic>
      <p:pic>
        <p:nvPicPr>
          <p:cNvPr id="582677" name="Picture 21" descr="RealWorldExample"/>
          <p:cNvPicPr>
            <a:picLocks noChangeAspect="1" noChangeArrowheads="1"/>
          </p:cNvPicPr>
          <p:nvPr/>
        </p:nvPicPr>
        <p:blipFill>
          <a:blip r:embed="rId6"/>
          <a:srcRect/>
          <a:stretch>
            <a:fillRect/>
          </a:stretch>
        </p:blipFill>
        <p:spPr bwMode="auto">
          <a:xfrm>
            <a:off x="381000" y="693738"/>
            <a:ext cx="3667125" cy="563562"/>
          </a:xfrm>
          <a:prstGeom prst="rect">
            <a:avLst/>
          </a:prstGeom>
          <a:noFill/>
        </p:spPr>
      </p:pic>
      <p:pic>
        <p:nvPicPr>
          <p:cNvPr id="582680" name="Picture 24" descr="3-6-3"/>
          <p:cNvPicPr>
            <a:picLocks noChangeAspect="1" noChangeArrowheads="1"/>
          </p:cNvPicPr>
          <p:nvPr/>
        </p:nvPicPr>
        <p:blipFill>
          <a:blip r:embed="rId7"/>
          <a:srcRect/>
          <a:stretch>
            <a:fillRect/>
          </a:stretch>
        </p:blipFill>
        <p:spPr bwMode="auto">
          <a:xfrm>
            <a:off x="741363" y="3703638"/>
            <a:ext cx="4416425" cy="2649537"/>
          </a:xfrm>
          <a:prstGeom prst="rect">
            <a:avLst/>
          </a:prstGeom>
          <a:noFill/>
        </p:spPr>
      </p:pic>
      <p:sp>
        <p:nvSpPr>
          <p:cNvPr id="582681" name="Text Box 25"/>
          <p:cNvSpPr txBox="1">
            <a:spLocks noChangeArrowheads="1"/>
          </p:cNvSpPr>
          <p:nvPr/>
        </p:nvSpPr>
        <p:spPr bwMode="auto">
          <a:xfrm>
            <a:off x="5410200" y="3638550"/>
            <a:ext cx="3419475" cy="707886"/>
          </a:xfrm>
          <a:prstGeom prst="rect">
            <a:avLst/>
          </a:prstGeom>
          <a:noFill/>
          <a:ln w="9525">
            <a:noFill/>
            <a:miter lim="800000"/>
            <a:headEnd/>
            <a:tailEnd/>
          </a:ln>
          <a:effectLst/>
        </p:spPr>
        <p:txBody>
          <a:bodyPr>
            <a:prstTxWarp prst="textNoShape">
              <a:avLst/>
            </a:prstTxWarp>
            <a:spAutoFit/>
          </a:bodyPr>
          <a:lstStyle/>
          <a:p>
            <a:pPr algn="l"/>
            <a:r>
              <a:rPr lang="en-US" sz="2000" b="1" dirty="0">
                <a:solidFill>
                  <a:srgbClr val="000000"/>
                </a:solidFill>
              </a:rPr>
              <a:t>Notice the problem involves a right triangle.</a:t>
            </a:r>
          </a:p>
        </p:txBody>
      </p:sp>
      <p:sp>
        <p:nvSpPr>
          <p:cNvPr id="582682" name="Text Box 26"/>
          <p:cNvSpPr txBox="1">
            <a:spLocks noChangeArrowheads="1"/>
          </p:cNvSpPr>
          <p:nvPr/>
        </p:nvSpPr>
        <p:spPr bwMode="auto">
          <a:xfrm>
            <a:off x="5410200" y="5007114"/>
            <a:ext cx="3419475" cy="707886"/>
          </a:xfrm>
          <a:prstGeom prst="rect">
            <a:avLst/>
          </a:prstGeom>
          <a:noFill/>
          <a:ln w="9525">
            <a:noFill/>
            <a:miter lim="800000"/>
            <a:headEnd/>
            <a:tailEnd/>
          </a:ln>
          <a:effectLst/>
        </p:spPr>
        <p:txBody>
          <a:bodyPr>
            <a:prstTxWarp prst="textNoShape">
              <a:avLst/>
            </a:prstTxWarp>
            <a:spAutoFit/>
          </a:bodyPr>
          <a:lstStyle/>
          <a:p>
            <a:pPr algn="l"/>
            <a:r>
              <a:rPr lang="en-US" sz="2000" b="1" i="1" dirty="0">
                <a:solidFill>
                  <a:srgbClr val="000000"/>
                </a:solidFill>
              </a:rPr>
              <a:t>Use the Pythagorean Theorem.</a:t>
            </a:r>
          </a:p>
        </p:txBody>
      </p:sp>
      <p:sp>
        <p:nvSpPr>
          <p:cNvPr id="582685" name="Text Box 29"/>
          <p:cNvSpPr txBox="1">
            <a:spLocks noChangeArrowheads="1"/>
          </p:cNvSpPr>
          <p:nvPr/>
        </p:nvSpPr>
        <p:spPr bwMode="auto">
          <a:xfrm>
            <a:off x="3979863" y="542925"/>
            <a:ext cx="4897437" cy="822325"/>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a:t>Use the Pythagorean Theorem</a:t>
            </a:r>
            <a:br>
              <a:rPr lang="en-US"/>
            </a:br>
            <a:r>
              <a:rPr lang="en-US"/>
              <a:t>to Solve a Problem</a:t>
            </a:r>
          </a:p>
        </p:txBody>
      </p:sp>
      <p:sp>
        <p:nvSpPr>
          <p:cNvPr id="12" name="Action Button: Forward or Next 11">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2677"/>
                                        </p:tgtEl>
                                        <p:attrNameLst>
                                          <p:attrName>style.visibility</p:attrName>
                                        </p:attrNameLst>
                                      </p:cBhvr>
                                      <p:to>
                                        <p:strVal val="visible"/>
                                      </p:to>
                                    </p:set>
                                    <p:animEffect transition="in" filter="wipe(left)">
                                      <p:cBhvr>
                                        <p:cTn id="7" dur="500"/>
                                        <p:tgtEl>
                                          <p:spTgt spid="5826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2685"/>
                                        </p:tgtEl>
                                        <p:attrNameLst>
                                          <p:attrName>style.visibility</p:attrName>
                                        </p:attrNameLst>
                                      </p:cBhvr>
                                      <p:to>
                                        <p:strVal val="visible"/>
                                      </p:to>
                                    </p:set>
                                    <p:animEffect transition="in" filter="wipe(left)">
                                      <p:cBhvr>
                                        <p:cTn id="11" dur="500"/>
                                        <p:tgtEl>
                                          <p:spTgt spid="582685"/>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582661"/>
                                        </p:tgtEl>
                                        <p:attrNameLst>
                                          <p:attrName>style.visibility</p:attrName>
                                        </p:attrNameLst>
                                      </p:cBhvr>
                                      <p:to>
                                        <p:strVal val="visible"/>
                                      </p:to>
                                    </p:set>
                                    <p:animEffect transition="in" filter="box(out)">
                                      <p:cBhvr>
                                        <p:cTn id="15" dur="500"/>
                                        <p:tgtEl>
                                          <p:spTgt spid="58266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2659">
                                            <p:txEl>
                                              <p:pRg st="0" end="0"/>
                                            </p:txEl>
                                          </p:spTgt>
                                        </p:tgtEl>
                                        <p:attrNameLst>
                                          <p:attrName>style.visibility</p:attrName>
                                        </p:attrNameLst>
                                      </p:cBhvr>
                                      <p:to>
                                        <p:strVal val="visible"/>
                                      </p:to>
                                    </p:set>
                                    <p:animEffect transition="in" filter="wipe(left)">
                                      <p:cBhvr>
                                        <p:cTn id="19" dur="500"/>
                                        <p:tgtEl>
                                          <p:spTgt spid="58265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82680"/>
                                        </p:tgtEl>
                                        <p:attrNameLst>
                                          <p:attrName>style.visibility</p:attrName>
                                        </p:attrNameLst>
                                      </p:cBhvr>
                                      <p:to>
                                        <p:strVal val="visible"/>
                                      </p:to>
                                    </p:set>
                                    <p:animEffect transition="in" filter="wipe(left)">
                                      <p:cBhvr>
                                        <p:cTn id="23" dur="500"/>
                                        <p:tgtEl>
                                          <p:spTgt spid="58268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82681"/>
                                        </p:tgtEl>
                                        <p:attrNameLst>
                                          <p:attrName>style.visibility</p:attrName>
                                        </p:attrNameLst>
                                      </p:cBhvr>
                                      <p:to>
                                        <p:strVal val="visible"/>
                                      </p:to>
                                    </p:set>
                                    <p:animEffect transition="in" filter="wipe(left)">
                                      <p:cBhvr>
                                        <p:cTn id="28" dur="500"/>
                                        <p:tgtEl>
                                          <p:spTgt spid="58268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82682"/>
                                        </p:tgtEl>
                                        <p:attrNameLst>
                                          <p:attrName>style.visibility</p:attrName>
                                        </p:attrNameLst>
                                      </p:cBhvr>
                                      <p:to>
                                        <p:strVal val="visible"/>
                                      </p:to>
                                    </p:set>
                                    <p:animEffect transition="in" filter="wipe(left)">
                                      <p:cBhvr>
                                        <p:cTn id="33" dur="500"/>
                                        <p:tgtEl>
                                          <p:spTgt spid="582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autoUpdateAnimBg="0" advAuto="0"/>
      <p:bldP spid="582681" grpId="0" autoUpdateAnimBg="0"/>
      <p:bldP spid="582682" grpId="0" autoUpdateAnimBg="0"/>
      <p:bldP spid="582685"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0180" name="Picture 4" descr="Example1"/>
          <p:cNvPicPr>
            <a:picLocks noChangeAspect="1" noChangeArrowheads="1"/>
          </p:cNvPicPr>
          <p:nvPr/>
        </p:nvPicPr>
        <p:blipFill>
          <a:blip r:embed="rId4"/>
          <a:srcRect/>
          <a:stretch>
            <a:fillRect/>
          </a:stretch>
        </p:blipFill>
        <p:spPr bwMode="auto">
          <a:xfrm>
            <a:off x="76200" y="1495425"/>
            <a:ext cx="457200" cy="457200"/>
          </a:xfrm>
          <a:prstGeom prst="rect">
            <a:avLst/>
          </a:prstGeom>
          <a:noFill/>
        </p:spPr>
      </p:pic>
      <p:sp>
        <p:nvSpPr>
          <p:cNvPr id="690181" name="Rectangle 5"/>
          <p:cNvSpPr>
            <a:spLocks noChangeArrowheads="1"/>
          </p:cNvSpPr>
          <p:nvPr/>
        </p:nvSpPr>
        <p:spPr bwMode="auto">
          <a:xfrm>
            <a:off x="-228600" y="5955268"/>
            <a:ext cx="7086600" cy="707886"/>
          </a:xfrm>
          <a:prstGeom prst="rect">
            <a:avLst/>
          </a:prstGeom>
          <a:noFill/>
          <a:ln w="9525">
            <a:noFill/>
            <a:miter lim="800000"/>
            <a:headEnd/>
            <a:tailEnd/>
          </a:ln>
          <a:effectLst/>
        </p:spPr>
        <p:txBody>
          <a:bodyPr wrap="square">
            <a:prstTxWarp prst="textNoShape">
              <a:avLst/>
            </a:prstTxWarp>
            <a:spAutoFit/>
          </a:bodyPr>
          <a:lstStyle/>
          <a:p>
            <a:pPr marL="1712913" indent="-1368425" algn="l">
              <a:spcBef>
                <a:spcPct val="20000"/>
              </a:spcBef>
              <a:spcAft>
                <a:spcPct val="20000"/>
              </a:spcAft>
              <a:buClr>
                <a:srgbClr val="FFFFFF"/>
              </a:buClr>
              <a:tabLst>
                <a:tab pos="2857500" algn="l"/>
              </a:tabLst>
            </a:pPr>
            <a:r>
              <a:rPr lang="en-US" sz="2000" b="1" dirty="0">
                <a:solidFill>
                  <a:srgbClr val="00539D"/>
                </a:solidFill>
              </a:rPr>
              <a:t>Answer:</a:t>
            </a:r>
            <a:r>
              <a:rPr lang="en-US" sz="2000" b="1" dirty="0"/>
              <a:t> 	The end of the ramp is about 24 feet from </a:t>
            </a:r>
            <a:r>
              <a:rPr lang="en-US" sz="2000" b="1" dirty="0" smtClean="0"/>
              <a:t>the base </a:t>
            </a:r>
            <a:r>
              <a:rPr lang="en-US" sz="2000" b="1" dirty="0"/>
              <a:t>of the building.</a:t>
            </a:r>
          </a:p>
        </p:txBody>
      </p:sp>
      <p:sp>
        <p:nvSpPr>
          <p:cNvPr id="690183" name="Text Box 7"/>
          <p:cNvSpPr txBox="1">
            <a:spLocks noChangeArrowheads="1"/>
          </p:cNvSpPr>
          <p:nvPr/>
        </p:nvSpPr>
        <p:spPr bwMode="auto">
          <a:xfrm>
            <a:off x="547687" y="1485900"/>
            <a:ext cx="2957513" cy="461665"/>
          </a:xfrm>
          <a:prstGeom prst="rect">
            <a:avLst/>
          </a:prstGeom>
          <a:noFill/>
          <a:ln w="9525">
            <a:noFill/>
            <a:miter lim="800000"/>
            <a:headEnd/>
            <a:tailEnd/>
          </a:ln>
          <a:effectLst/>
        </p:spPr>
        <p:txBody>
          <a:bodyPr wrap="square">
            <a:prstTxWarp prst="textNoShape">
              <a:avLst/>
            </a:prstTxWarp>
            <a:spAutoFit/>
          </a:bodyPr>
          <a:lstStyle/>
          <a:p>
            <a:pPr marL="342900" algn="l">
              <a:spcBef>
                <a:spcPct val="30000"/>
              </a:spcBef>
              <a:spcAft>
                <a:spcPct val="30000"/>
              </a:spcAft>
              <a:buClrTx/>
              <a:tabLst>
                <a:tab pos="1885950" algn="r"/>
                <a:tab pos="2000250" algn="l"/>
                <a:tab pos="2286000" algn="l"/>
                <a:tab pos="4114800" algn="l"/>
              </a:tabLst>
            </a:pPr>
            <a:r>
              <a:rPr lang="en-US" sz="2400" b="0" dirty="0" smtClean="0">
                <a:solidFill>
                  <a:srgbClr val="000000"/>
                </a:solidFill>
              </a:rPr>
              <a:t>24.1</a:t>
            </a:r>
            <a:r>
              <a:rPr lang="en-US" sz="2400" b="0" baseline="30000" dirty="0" smtClean="0">
                <a:solidFill>
                  <a:srgbClr val="000000"/>
                </a:solidFill>
              </a:rPr>
              <a:t>2</a:t>
            </a:r>
            <a:r>
              <a:rPr lang="en-US" sz="2400" dirty="0" smtClean="0">
                <a:solidFill>
                  <a:srgbClr val="000000"/>
                </a:solidFill>
              </a:rPr>
              <a:t>   </a:t>
            </a:r>
            <a:r>
              <a:rPr lang="en-US" sz="2400" b="0" dirty="0" smtClean="0">
                <a:solidFill>
                  <a:srgbClr val="000000"/>
                </a:solidFill>
              </a:rPr>
              <a:t>=</a:t>
            </a:r>
            <a:r>
              <a:rPr lang="en-US" sz="2400" dirty="0" smtClean="0">
                <a:solidFill>
                  <a:srgbClr val="000000"/>
                </a:solidFill>
              </a:rPr>
              <a:t>   </a:t>
            </a:r>
            <a:r>
              <a:rPr lang="en-US" sz="2400" b="0" i="1" dirty="0" smtClean="0">
                <a:solidFill>
                  <a:srgbClr val="000000"/>
                </a:solidFill>
              </a:rPr>
              <a:t>a</a:t>
            </a:r>
            <a:r>
              <a:rPr lang="en-US" sz="2400" b="0" baseline="30000" dirty="0" smtClean="0">
                <a:solidFill>
                  <a:srgbClr val="000000"/>
                </a:solidFill>
              </a:rPr>
              <a:t>2</a:t>
            </a:r>
            <a:r>
              <a:rPr lang="en-US" sz="2400" b="0" dirty="0" smtClean="0">
                <a:solidFill>
                  <a:srgbClr val="000000"/>
                </a:solidFill>
              </a:rPr>
              <a:t> + 2</a:t>
            </a:r>
            <a:r>
              <a:rPr lang="en-US" sz="2400" b="0" baseline="30000" dirty="0" smtClean="0">
                <a:solidFill>
                  <a:srgbClr val="000000"/>
                </a:solidFill>
              </a:rPr>
              <a:t>2</a:t>
            </a:r>
            <a:endParaRPr lang="en-US" sz="2400" b="0" baseline="30000" dirty="0">
              <a:solidFill>
                <a:srgbClr val="000000"/>
              </a:solidFill>
              <a:ea typeface="Arial" pitchFamily="-112" charset="0"/>
              <a:cs typeface="Arial" pitchFamily="-112" charset="0"/>
            </a:endParaRPr>
          </a:p>
        </p:txBody>
      </p:sp>
      <p:pic>
        <p:nvPicPr>
          <p:cNvPr id="690185" name="Picture 9" descr="LH_3-6"/>
          <p:cNvPicPr>
            <a:picLocks noChangeAspect="1" noChangeArrowheads="1"/>
          </p:cNvPicPr>
          <p:nvPr/>
        </p:nvPicPr>
        <p:blipFill>
          <a:blip r:embed="rId5"/>
          <a:srcRect/>
          <a:stretch>
            <a:fillRect/>
          </a:stretch>
        </p:blipFill>
        <p:spPr bwMode="hidden">
          <a:xfrm>
            <a:off x="0" y="0"/>
            <a:ext cx="9144000" cy="731838"/>
          </a:xfrm>
          <a:prstGeom prst="rect">
            <a:avLst/>
          </a:prstGeom>
          <a:noFill/>
        </p:spPr>
      </p:pic>
      <p:pic>
        <p:nvPicPr>
          <p:cNvPr id="690186" name="Picture 10" descr="RealWorldExample"/>
          <p:cNvPicPr>
            <a:picLocks noChangeAspect="1" noChangeArrowheads="1"/>
          </p:cNvPicPr>
          <p:nvPr/>
        </p:nvPicPr>
        <p:blipFill>
          <a:blip r:embed="rId6"/>
          <a:srcRect/>
          <a:stretch>
            <a:fillRect/>
          </a:stretch>
        </p:blipFill>
        <p:spPr bwMode="auto">
          <a:xfrm>
            <a:off x="381000" y="693738"/>
            <a:ext cx="3667125" cy="563562"/>
          </a:xfrm>
          <a:prstGeom prst="rect">
            <a:avLst/>
          </a:prstGeom>
          <a:noFill/>
        </p:spPr>
      </p:pic>
      <p:sp>
        <p:nvSpPr>
          <p:cNvPr id="690188" name="Text Box 12"/>
          <p:cNvSpPr txBox="1">
            <a:spLocks noChangeArrowheads="1"/>
          </p:cNvSpPr>
          <p:nvPr/>
        </p:nvSpPr>
        <p:spPr bwMode="auto">
          <a:xfrm>
            <a:off x="457200" y="2209800"/>
            <a:ext cx="2590800" cy="461665"/>
          </a:xfrm>
          <a:prstGeom prst="rect">
            <a:avLst/>
          </a:prstGeom>
          <a:noFill/>
          <a:ln w="9525">
            <a:noFill/>
            <a:miter lim="800000"/>
            <a:headEnd/>
            <a:tailEnd/>
          </a:ln>
          <a:effectLst/>
        </p:spPr>
        <p:txBody>
          <a:bodyPr wrap="square">
            <a:prstTxWarp prst="textNoShape">
              <a:avLst/>
            </a:prstTxWarp>
            <a:spAutoFit/>
          </a:bodyPr>
          <a:lstStyle/>
          <a:p>
            <a:pPr marL="342900" algn="l">
              <a:spcBef>
                <a:spcPct val="30000"/>
              </a:spcBef>
              <a:spcAft>
                <a:spcPct val="30000"/>
              </a:spcAft>
              <a:buClrTx/>
              <a:tabLst>
                <a:tab pos="1885950" algn="r"/>
                <a:tab pos="2000250" algn="l"/>
                <a:tab pos="2286000" algn="l"/>
                <a:tab pos="4114800" algn="l"/>
              </a:tabLst>
            </a:pPr>
            <a:r>
              <a:rPr lang="en-US" sz="2400" b="0" dirty="0" smtClean="0"/>
              <a:t>580.81</a:t>
            </a:r>
            <a:r>
              <a:rPr lang="en-US" sz="2400" dirty="0" smtClean="0"/>
              <a:t> </a:t>
            </a:r>
            <a:r>
              <a:rPr lang="en-US" sz="2400" b="0" dirty="0" smtClean="0">
                <a:solidFill>
                  <a:schemeClr val="tx1"/>
                </a:solidFill>
                <a:ea typeface="Arial" pitchFamily="-112" charset="0"/>
                <a:cs typeface="Arial" pitchFamily="-112" charset="0"/>
              </a:rPr>
              <a:t>= 	</a:t>
            </a:r>
            <a:r>
              <a:rPr lang="en-US" sz="2400" b="0" i="1" dirty="0">
                <a:solidFill>
                  <a:schemeClr val="tx1"/>
                </a:solidFill>
                <a:ea typeface="Arial" pitchFamily="-112" charset="0"/>
                <a:cs typeface="Arial" pitchFamily="-112" charset="0"/>
              </a:rPr>
              <a:t>a</a:t>
            </a:r>
            <a:r>
              <a:rPr lang="en-US" sz="2400" b="0" baseline="30000" dirty="0">
                <a:solidFill>
                  <a:schemeClr val="tx1"/>
                </a:solidFill>
                <a:ea typeface="Arial" pitchFamily="-112" charset="0"/>
                <a:cs typeface="Arial" pitchFamily="-112" charset="0"/>
              </a:rPr>
              <a:t>2</a:t>
            </a:r>
            <a:r>
              <a:rPr lang="en-US" sz="2400" b="0" dirty="0">
                <a:solidFill>
                  <a:srgbClr val="000000"/>
                </a:solidFill>
                <a:ea typeface="Arial" pitchFamily="-112" charset="0"/>
                <a:cs typeface="Arial" pitchFamily="-112" charset="0"/>
              </a:rPr>
              <a:t> </a:t>
            </a:r>
            <a:r>
              <a:rPr lang="en-US" sz="2400" b="0" dirty="0">
                <a:solidFill>
                  <a:srgbClr val="000000"/>
                </a:solidFill>
              </a:rPr>
              <a:t>+ </a:t>
            </a:r>
            <a:r>
              <a:rPr lang="en-US" sz="2400" b="0" dirty="0" smtClean="0"/>
              <a:t>4</a:t>
            </a:r>
            <a:endParaRPr lang="en-US" sz="2400" b="0" dirty="0">
              <a:solidFill>
                <a:srgbClr val="000000"/>
              </a:solidFill>
            </a:endParaRPr>
          </a:p>
        </p:txBody>
      </p:sp>
      <p:sp>
        <p:nvSpPr>
          <p:cNvPr id="690190" name="Text Box 14"/>
          <p:cNvSpPr txBox="1">
            <a:spLocks noChangeArrowheads="1"/>
          </p:cNvSpPr>
          <p:nvPr/>
        </p:nvSpPr>
        <p:spPr bwMode="auto">
          <a:xfrm>
            <a:off x="838200" y="4964668"/>
            <a:ext cx="2025650" cy="461665"/>
          </a:xfrm>
          <a:prstGeom prst="rect">
            <a:avLst/>
          </a:prstGeom>
          <a:noFill/>
          <a:ln w="9525">
            <a:noFill/>
            <a:miter lim="800000"/>
            <a:headEnd/>
            <a:tailEnd/>
          </a:ln>
          <a:effectLst/>
        </p:spPr>
        <p:txBody>
          <a:bodyPr wrap="square">
            <a:prstTxWarp prst="textNoShape">
              <a:avLst/>
            </a:prstTxWarp>
            <a:spAutoFit/>
          </a:bodyPr>
          <a:lstStyle/>
          <a:p>
            <a:pPr marL="342900" algn="l">
              <a:spcBef>
                <a:spcPct val="30000"/>
              </a:spcBef>
              <a:spcAft>
                <a:spcPct val="30000"/>
              </a:spcAft>
              <a:buClrTx/>
              <a:tabLst>
                <a:tab pos="1885950" algn="r"/>
                <a:tab pos="2000250" algn="l"/>
                <a:tab pos="2286000" algn="l"/>
                <a:tab pos="4114800" algn="l"/>
              </a:tabLst>
            </a:pPr>
            <a:r>
              <a:rPr lang="en-US" sz="2400" dirty="0" smtClean="0">
                <a:solidFill>
                  <a:srgbClr val="000000"/>
                </a:solidFill>
              </a:rPr>
              <a:t>24.0    </a:t>
            </a:r>
            <a:r>
              <a:rPr lang="en-US" sz="2400" dirty="0" smtClean="0">
                <a:solidFill>
                  <a:srgbClr val="000000"/>
                </a:solidFill>
                <a:ea typeface="Arial" pitchFamily="-112" charset="0"/>
                <a:cs typeface="Arial" pitchFamily="-112" charset="0"/>
              </a:rPr>
              <a:t>≈    </a:t>
            </a:r>
            <a:r>
              <a:rPr lang="en-US" sz="2400" i="1" dirty="0" smtClean="0">
                <a:solidFill>
                  <a:srgbClr val="000000"/>
                </a:solidFill>
                <a:ea typeface="Arial" pitchFamily="-112" charset="0"/>
                <a:cs typeface="Arial" pitchFamily="-112" charset="0"/>
              </a:rPr>
              <a:t>a	</a:t>
            </a:r>
            <a:endParaRPr lang="en-US" sz="2400" baseline="30000" dirty="0">
              <a:solidFill>
                <a:srgbClr val="000000"/>
              </a:solidFill>
              <a:ea typeface="Arial" pitchFamily="-112" charset="0"/>
              <a:cs typeface="Arial" pitchFamily="-112" charset="0"/>
            </a:endParaRPr>
          </a:p>
        </p:txBody>
      </p:sp>
      <p:sp>
        <p:nvSpPr>
          <p:cNvPr id="690195" name="Text Box 19"/>
          <p:cNvSpPr txBox="1">
            <a:spLocks noChangeArrowheads="1"/>
          </p:cNvSpPr>
          <p:nvPr/>
        </p:nvSpPr>
        <p:spPr bwMode="auto">
          <a:xfrm>
            <a:off x="3979863" y="542925"/>
            <a:ext cx="4897437" cy="822325"/>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a:t>Use the Pythagorean Theorem</a:t>
            </a:r>
            <a:br>
              <a:rPr lang="en-US"/>
            </a:br>
            <a:r>
              <a:rPr lang="en-US"/>
              <a:t>to Solve a Problem</a:t>
            </a:r>
          </a:p>
        </p:txBody>
      </p:sp>
      <p:sp>
        <p:nvSpPr>
          <p:cNvPr id="15" name="Rectangle 14"/>
          <p:cNvSpPr/>
          <p:nvPr/>
        </p:nvSpPr>
        <p:spPr>
          <a:xfrm>
            <a:off x="76200" y="2983468"/>
            <a:ext cx="3930648" cy="461665"/>
          </a:xfrm>
          <a:prstGeom prst="rect">
            <a:avLst/>
          </a:prstGeom>
        </p:spPr>
        <p:txBody>
          <a:bodyPr wrap="square">
            <a:spAutoFit/>
          </a:bodyPr>
          <a:lstStyle/>
          <a:p>
            <a:pPr marL="342900">
              <a:spcBef>
                <a:spcPct val="30000"/>
              </a:spcBef>
              <a:spcAft>
                <a:spcPct val="30000"/>
              </a:spcAft>
              <a:tabLst>
                <a:tab pos="1885950" algn="r"/>
                <a:tab pos="2000250" algn="l"/>
                <a:tab pos="2286000" algn="l"/>
                <a:tab pos="4114800" algn="l"/>
              </a:tabLst>
            </a:pPr>
            <a:r>
              <a:rPr lang="en-US" sz="2400" dirty="0" smtClean="0">
                <a:solidFill>
                  <a:srgbClr val="000000"/>
                </a:solidFill>
              </a:rPr>
              <a:t>580.81 </a:t>
            </a:r>
            <a:r>
              <a:rPr lang="en-US" sz="2400" dirty="0" smtClean="0"/>
              <a:t>– 4</a:t>
            </a:r>
            <a:r>
              <a:rPr lang="en-US" sz="2400" dirty="0" smtClean="0">
                <a:solidFill>
                  <a:srgbClr val="000000"/>
                </a:solidFill>
              </a:rPr>
              <a:t>  =  </a:t>
            </a:r>
            <a:r>
              <a:rPr lang="en-US" sz="2400" i="1" dirty="0" smtClean="0">
                <a:solidFill>
                  <a:srgbClr val="000000"/>
                </a:solidFill>
              </a:rPr>
              <a:t>a</a:t>
            </a:r>
            <a:r>
              <a:rPr lang="en-US" sz="2400" baseline="30000" dirty="0" smtClean="0">
                <a:solidFill>
                  <a:srgbClr val="000000"/>
                </a:solidFill>
              </a:rPr>
              <a:t>2</a:t>
            </a:r>
            <a:r>
              <a:rPr lang="en-US" sz="2400" dirty="0" smtClean="0">
                <a:solidFill>
                  <a:srgbClr val="000000"/>
                </a:solidFill>
              </a:rPr>
              <a:t> + 4 </a:t>
            </a:r>
            <a:r>
              <a:rPr lang="en-US" sz="2400" dirty="0" smtClean="0"/>
              <a:t>– 4</a:t>
            </a:r>
            <a:endParaRPr lang="en-US" dirty="0" smtClean="0">
              <a:solidFill>
                <a:srgbClr val="000000"/>
              </a:solidFill>
            </a:endParaRPr>
          </a:p>
        </p:txBody>
      </p:sp>
      <p:sp>
        <p:nvSpPr>
          <p:cNvPr id="16" name="Rectangle 15"/>
          <p:cNvSpPr/>
          <p:nvPr/>
        </p:nvSpPr>
        <p:spPr>
          <a:xfrm>
            <a:off x="685800" y="4045803"/>
            <a:ext cx="2743201" cy="461665"/>
          </a:xfrm>
          <a:prstGeom prst="rect">
            <a:avLst/>
          </a:prstGeom>
        </p:spPr>
        <p:txBody>
          <a:bodyPr wrap="square">
            <a:spAutoFit/>
          </a:bodyPr>
          <a:lstStyle/>
          <a:p>
            <a:pPr marL="342900">
              <a:spcBef>
                <a:spcPct val="30000"/>
              </a:spcBef>
              <a:spcAft>
                <a:spcPct val="30000"/>
              </a:spcAft>
              <a:tabLst>
                <a:tab pos="1885950" algn="r"/>
                <a:tab pos="2000250" algn="l"/>
                <a:tab pos="2286000" algn="l"/>
                <a:tab pos="4114800" algn="l"/>
              </a:tabLst>
            </a:pPr>
            <a:r>
              <a:rPr lang="en-US" sz="2400" dirty="0" smtClean="0">
                <a:solidFill>
                  <a:srgbClr val="000000"/>
                </a:solidFill>
              </a:rPr>
              <a:t>576.81  =	</a:t>
            </a:r>
            <a:r>
              <a:rPr lang="en-US" sz="2400" i="1" dirty="0" smtClean="0">
                <a:solidFill>
                  <a:srgbClr val="000000"/>
                </a:solidFill>
              </a:rPr>
              <a:t>a</a:t>
            </a:r>
            <a:r>
              <a:rPr lang="en-US" sz="2400" baseline="30000" dirty="0" smtClean="0">
                <a:solidFill>
                  <a:srgbClr val="000000"/>
                </a:solidFill>
              </a:rPr>
              <a:t>2	</a:t>
            </a:r>
            <a:endParaRPr lang="en-US" sz="2400" dirty="0">
              <a:solidFill>
                <a:srgbClr val="000000"/>
              </a:solidFill>
            </a:endParaRPr>
          </a:p>
        </p:txBody>
      </p:sp>
      <p:sp>
        <p:nvSpPr>
          <p:cNvPr id="17" name="Action Button: Forward or Next 16">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419600" y="4045803"/>
            <a:ext cx="4495800" cy="830997"/>
          </a:xfrm>
          <a:prstGeom prst="rect">
            <a:avLst/>
          </a:prstGeom>
        </p:spPr>
        <p:txBody>
          <a:bodyPr wrap="square">
            <a:spAutoFit/>
          </a:bodyPr>
          <a:lstStyle/>
          <a:p>
            <a:pPr marL="342900" lvl="0">
              <a:spcBef>
                <a:spcPct val="30000"/>
              </a:spcBef>
              <a:spcAft>
                <a:spcPct val="30000"/>
              </a:spcAft>
              <a:tabLst>
                <a:tab pos="1885950" algn="r"/>
                <a:tab pos="2000250" algn="l"/>
                <a:tab pos="2286000" algn="l"/>
                <a:tab pos="4114800" algn="l"/>
              </a:tabLst>
            </a:pPr>
            <a:r>
              <a:rPr lang="en-US" sz="2400" dirty="0" smtClean="0">
                <a:solidFill>
                  <a:srgbClr val="000000"/>
                </a:solidFill>
              </a:rPr>
              <a:t>Simplify by finding the square root of 576.81 and a</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sp>
        <p:nvSpPr>
          <p:cNvPr id="19" name="Rectangle 18"/>
          <p:cNvSpPr/>
          <p:nvPr/>
        </p:nvSpPr>
        <p:spPr>
          <a:xfrm>
            <a:off x="4724400" y="2983468"/>
            <a:ext cx="4152900" cy="830997"/>
          </a:xfrm>
          <a:prstGeom prst="rect">
            <a:avLst/>
          </a:prstGeom>
        </p:spPr>
        <p:txBody>
          <a:bodyPr wrap="square">
            <a:spAutoFit/>
          </a:bodyPr>
          <a:lstStyle/>
          <a:p>
            <a:r>
              <a:rPr lang="en-US" sz="2400" dirty="0" smtClean="0">
                <a:solidFill>
                  <a:srgbClr val="000000"/>
                </a:solidFill>
              </a:rPr>
              <a:t>Isolate the variable by combining a -4 from each side.</a:t>
            </a:r>
            <a:endParaRPr lang="en-US" sz="2400" dirty="0"/>
          </a:p>
        </p:txBody>
      </p:sp>
      <p:sp>
        <p:nvSpPr>
          <p:cNvPr id="20" name="Rectangle 19"/>
          <p:cNvSpPr/>
          <p:nvPr/>
        </p:nvSpPr>
        <p:spPr>
          <a:xfrm>
            <a:off x="4652118" y="2297668"/>
            <a:ext cx="4187082" cy="461665"/>
          </a:xfrm>
          <a:prstGeom prst="rect">
            <a:avLst/>
          </a:prstGeom>
        </p:spPr>
        <p:txBody>
          <a:bodyPr wrap="square">
            <a:spAutoFit/>
          </a:bodyPr>
          <a:lstStyle/>
          <a:p>
            <a:r>
              <a:rPr lang="en-US" sz="2400" dirty="0" smtClean="0">
                <a:solidFill>
                  <a:srgbClr val="000000"/>
                </a:solidFill>
              </a:rPr>
              <a:t> Evaluate 24.1</a:t>
            </a:r>
            <a:r>
              <a:rPr lang="en-US" sz="2400" baseline="30000" dirty="0" smtClean="0">
                <a:solidFill>
                  <a:srgbClr val="000000"/>
                </a:solidFill>
              </a:rPr>
              <a:t>2</a:t>
            </a:r>
            <a:r>
              <a:rPr lang="en-US" sz="2400" dirty="0" smtClean="0">
                <a:solidFill>
                  <a:srgbClr val="000000"/>
                </a:solidFill>
              </a:rPr>
              <a:t> and 2</a:t>
            </a:r>
            <a:r>
              <a:rPr lang="en-US" sz="2400" baseline="30000" dirty="0" smtClean="0">
                <a:solidFill>
                  <a:srgbClr val="000000"/>
                </a:solidFill>
              </a:rPr>
              <a:t>2</a:t>
            </a:r>
            <a:r>
              <a:rPr lang="en-US" sz="2400" dirty="0" smtClean="0">
                <a:solidFill>
                  <a:srgbClr val="000000"/>
                </a:solidFill>
              </a:rPr>
              <a:t>.</a:t>
            </a:r>
            <a:endParaRPr lang="en-US" sz="2400" dirty="0"/>
          </a:p>
        </p:txBody>
      </p:sp>
      <p:sp>
        <p:nvSpPr>
          <p:cNvPr id="21" name="Rectangle 20"/>
          <p:cNvSpPr/>
          <p:nvPr/>
        </p:nvSpPr>
        <p:spPr>
          <a:xfrm>
            <a:off x="4343401" y="1583293"/>
            <a:ext cx="5410199" cy="461665"/>
          </a:xfrm>
          <a:prstGeom prst="rect">
            <a:avLst/>
          </a:prstGeom>
        </p:spPr>
        <p:txBody>
          <a:bodyPr wrap="square">
            <a:spAutoFit/>
          </a:bodyPr>
          <a:lstStyle/>
          <a:p>
            <a:pPr marL="342900">
              <a:spcBef>
                <a:spcPct val="30000"/>
              </a:spcBef>
              <a:spcAft>
                <a:spcPct val="30000"/>
              </a:spcAft>
              <a:tabLst>
                <a:tab pos="1885950" algn="r"/>
                <a:tab pos="2000250" algn="l"/>
                <a:tab pos="2286000" algn="l"/>
                <a:tab pos="4114800" algn="l"/>
              </a:tabLst>
            </a:pPr>
            <a:r>
              <a:rPr lang="en-US" sz="2400" dirty="0" smtClean="0">
                <a:solidFill>
                  <a:srgbClr val="000000"/>
                </a:solidFill>
              </a:rPr>
              <a:t>Replace </a:t>
            </a:r>
            <a:r>
              <a:rPr lang="en-US" sz="2400" i="1" dirty="0" err="1" smtClean="0">
                <a:solidFill>
                  <a:srgbClr val="000000"/>
                </a:solidFill>
              </a:rPr>
              <a:t>c</a:t>
            </a:r>
            <a:r>
              <a:rPr lang="en-US" sz="2400" i="1" dirty="0" smtClean="0">
                <a:solidFill>
                  <a:srgbClr val="000000"/>
                </a:solidFill>
              </a:rPr>
              <a:t> </a:t>
            </a:r>
            <a:r>
              <a:rPr lang="en-US" sz="2400" dirty="0" smtClean="0">
                <a:solidFill>
                  <a:srgbClr val="000000"/>
                </a:solidFill>
              </a:rPr>
              <a:t>with 24.1 and </a:t>
            </a:r>
            <a:r>
              <a:rPr lang="en-US" sz="2400" i="1" dirty="0" err="1" smtClean="0">
                <a:solidFill>
                  <a:srgbClr val="000000"/>
                </a:solidFill>
              </a:rPr>
              <a:t>b</a:t>
            </a:r>
            <a:r>
              <a:rPr lang="en-US" sz="2400" i="1" dirty="0" smtClean="0">
                <a:solidFill>
                  <a:srgbClr val="000000"/>
                </a:solidFill>
              </a:rPr>
              <a:t> </a:t>
            </a:r>
            <a:r>
              <a:rPr lang="en-US" sz="2400" dirty="0" smtClean="0">
                <a:solidFill>
                  <a:srgbClr val="000000"/>
                </a:solidFill>
              </a:rPr>
              <a:t>with 2.</a:t>
            </a:r>
            <a:endParaRPr lang="en-US" sz="2400" baseline="30000" dirty="0">
              <a:solidFill>
                <a:srgbClr val="000000"/>
              </a:solidFill>
              <a:ea typeface="Arial" pitchFamily="-112" charset="0"/>
              <a:cs typeface="Arial" pitchFamily="-112" charset="0"/>
            </a:endParaRPr>
          </a:p>
        </p:txBody>
      </p:sp>
      <p:sp>
        <p:nvSpPr>
          <p:cNvPr id="22" name="Rectangle 21"/>
          <p:cNvSpPr/>
          <p:nvPr/>
        </p:nvSpPr>
        <p:spPr>
          <a:xfrm>
            <a:off x="4724400" y="5057001"/>
            <a:ext cx="1306142" cy="461665"/>
          </a:xfrm>
          <a:prstGeom prst="rect">
            <a:avLst/>
          </a:prstGeom>
        </p:spPr>
        <p:txBody>
          <a:bodyPr wrap="none">
            <a:spAutoFit/>
          </a:bodyPr>
          <a:lstStyle/>
          <a:p>
            <a:r>
              <a:rPr lang="en-US" i="1" dirty="0" smtClean="0">
                <a:solidFill>
                  <a:srgbClr val="000000"/>
                </a:solidFill>
                <a:ea typeface="Arial" pitchFamily="-112" charset="0"/>
                <a:cs typeface="Arial" pitchFamily="-112" charset="0"/>
              </a:rPr>
              <a:t> </a:t>
            </a:r>
            <a:r>
              <a:rPr lang="en-US" sz="2400" dirty="0" smtClean="0">
                <a:solidFill>
                  <a:srgbClr val="000000"/>
                </a:solidFill>
                <a:ea typeface="Arial" pitchFamily="-112" charset="0"/>
                <a:cs typeface="Arial" pitchFamily="-112" charset="0"/>
              </a:rPr>
              <a:t>Simplify</a:t>
            </a:r>
            <a:r>
              <a:rPr lang="en-US" dirty="0" smtClean="0">
                <a:solidFill>
                  <a:srgbClr val="000000"/>
                </a:solidFill>
                <a:ea typeface="Arial" pitchFamily="-112" charset="0"/>
                <a:cs typeface="Arial" pitchFamily="-112" charset="0"/>
              </a:rPr>
              <a:t>.</a:t>
            </a:r>
            <a:endParaRPr lang="en-US" dirty="0"/>
          </a:p>
        </p:txBody>
      </p:sp>
      <p:pic>
        <p:nvPicPr>
          <p:cNvPr id="23" name="Picture 24" descr="3-6-3"/>
          <p:cNvPicPr>
            <a:picLocks noChangeAspect="1" noChangeArrowheads="1"/>
          </p:cNvPicPr>
          <p:nvPr/>
        </p:nvPicPr>
        <p:blipFill>
          <a:blip r:embed="rId7"/>
          <a:srcRect/>
          <a:stretch>
            <a:fillRect/>
          </a:stretch>
        </p:blipFill>
        <p:spPr bwMode="auto">
          <a:xfrm>
            <a:off x="7042031" y="76200"/>
            <a:ext cx="2101969" cy="1261030"/>
          </a:xfrm>
          <a:prstGeom prst="rect">
            <a:avLst/>
          </a:prstGeom>
          <a:noFill/>
        </p:spPr>
      </p:pic>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90183">
                                            <p:txEl>
                                              <p:pRg st="0" end="0"/>
                                            </p:txEl>
                                          </p:spTgt>
                                        </p:tgtEl>
                                        <p:attrNameLst>
                                          <p:attrName>style.visibility</p:attrName>
                                        </p:attrNameLst>
                                      </p:cBhvr>
                                      <p:to>
                                        <p:strVal val="visible"/>
                                      </p:to>
                                    </p:set>
                                    <p:animEffect transition="in" filter="wipe(left)">
                                      <p:cBhvr>
                                        <p:cTn id="16" dur="500"/>
                                        <p:tgtEl>
                                          <p:spTgt spid="6901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0188">
                                            <p:txEl>
                                              <p:pRg st="0" end="0"/>
                                            </p:txEl>
                                          </p:spTgt>
                                        </p:tgtEl>
                                        <p:attrNameLst>
                                          <p:attrName>style.visibility</p:attrName>
                                        </p:attrNameLst>
                                      </p:cBhvr>
                                      <p:to>
                                        <p:strVal val="visible"/>
                                      </p:to>
                                    </p:set>
                                    <p:animEffect transition="in" filter="wipe(left)">
                                      <p:cBhvr>
                                        <p:cTn id="26" dur="500"/>
                                        <p:tgtEl>
                                          <p:spTgt spid="69018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accel="50000" decel="5000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accel="50000" decel="5000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90190">
                                            <p:txEl>
                                              <p:pRg st="0" end="0"/>
                                            </p:txEl>
                                          </p:spTgt>
                                        </p:tgtEl>
                                        <p:attrNameLst>
                                          <p:attrName>style.visibility</p:attrName>
                                        </p:attrNameLst>
                                      </p:cBhvr>
                                      <p:to>
                                        <p:strVal val="visible"/>
                                      </p:to>
                                    </p:set>
                                    <p:animEffect transition="in" filter="wipe(left)">
                                      <p:cBhvr>
                                        <p:cTn id="58" dur="500"/>
                                        <p:tgtEl>
                                          <p:spTgt spid="69019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90181">
                                            <p:txEl>
                                              <p:pRg st="0" end="0"/>
                                            </p:txEl>
                                          </p:spTgt>
                                        </p:tgtEl>
                                        <p:attrNameLst>
                                          <p:attrName>style.visibility</p:attrName>
                                        </p:attrNameLst>
                                      </p:cBhvr>
                                      <p:to>
                                        <p:strVal val="visible"/>
                                      </p:to>
                                    </p:set>
                                    <p:animEffect transition="in" filter="wipe(left)">
                                      <p:cBhvr>
                                        <p:cTn id="63" dur="500"/>
                                        <p:tgtEl>
                                          <p:spTgt spid="690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build="p" autoUpdateAnimBg="0"/>
      <p:bldP spid="690183" grpId="0" build="p" autoUpdateAnimBg="0" advAuto="0"/>
      <p:bldP spid="690188" grpId="0" build="p" autoUpdateAnimBg="0"/>
      <p:bldP spid="690190" grpId="0" build="p" autoUpdateAnimBg="0"/>
      <p:bldP spid="15" grpId="0"/>
      <p:bldP spid="16" grpId="0"/>
      <p:bldP spid="14"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589839" name="Picture 15" descr="LH_3-6"/>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589827" name="Rectangle 3"/>
          <p:cNvSpPr>
            <a:spLocks noGrp="1" noChangeArrowheads="1"/>
          </p:cNvSpPr>
          <p:nvPr>
            <p:ph type="body" idx="1"/>
          </p:nvPr>
        </p:nvSpPr>
        <p:spPr>
          <a:xfrm>
            <a:off x="533400" y="1512888"/>
            <a:ext cx="8229600" cy="822325"/>
          </a:xfrm>
          <a:noFill/>
        </p:spPr>
        <p:txBody>
          <a:bodyPr>
            <a:normAutofit lnSpcReduction="10000"/>
          </a:bodyPr>
          <a:lstStyle/>
          <a:p>
            <a:pPr indent="0">
              <a:buFontTx/>
              <a:buNone/>
            </a:pPr>
            <a:r>
              <a:rPr lang="en-US" sz="2400" b="1" dirty="0">
                <a:solidFill>
                  <a:srgbClr val="00539D"/>
                </a:solidFill>
                <a:ea typeface="Arial" pitchFamily="-112" charset="0"/>
                <a:cs typeface="Arial" pitchFamily="-112" charset="0"/>
              </a:rPr>
              <a:t>The cross-section of a camping tent is shown below. Find the width of the base of the tent.</a:t>
            </a:r>
          </a:p>
        </p:txBody>
      </p:sp>
      <p:pic>
        <p:nvPicPr>
          <p:cNvPr id="589836" name="Picture 12" descr="Example2"/>
          <p:cNvPicPr>
            <a:picLocks noChangeAspect="1" noChangeArrowheads="1"/>
          </p:cNvPicPr>
          <p:nvPr/>
        </p:nvPicPr>
        <p:blipFill>
          <a:blip r:embed="rId6"/>
          <a:srcRect/>
          <a:stretch>
            <a:fillRect/>
          </a:stretch>
        </p:blipFill>
        <p:spPr bwMode="auto">
          <a:xfrm>
            <a:off x="420688" y="1495425"/>
            <a:ext cx="457200" cy="457200"/>
          </a:xfrm>
          <a:prstGeom prst="rect">
            <a:avLst/>
          </a:prstGeom>
          <a:noFill/>
        </p:spPr>
      </p:pic>
      <p:sp>
        <p:nvSpPr>
          <p:cNvPr id="589840" name="TPAnswers"/>
          <p:cNvSpPr>
            <a:spLocks noChangeArrowheads="1"/>
          </p:cNvSpPr>
          <p:nvPr>
            <p:custDataLst>
              <p:tags r:id="rId2"/>
            </p:custDataLst>
          </p:nvPr>
        </p:nvSpPr>
        <p:spPr bwMode="auto">
          <a:xfrm>
            <a:off x="881063" y="3160712"/>
            <a:ext cx="2790825" cy="420688"/>
          </a:xfrm>
          <a:prstGeom prst="rect">
            <a:avLst/>
          </a:prstGeom>
          <a:noFill/>
          <a:ln w="9525">
            <a:noFill/>
            <a:miter lim="800000"/>
            <a:headEnd/>
            <a:tailEnd/>
          </a:ln>
          <a:effectLst/>
        </p:spPr>
        <p:txBody>
          <a:bodyPr>
            <a:prstTxWarp prst="textNoShape">
              <a:avLst/>
            </a:prstTxWarp>
          </a:bodyPr>
          <a:lstStyle/>
          <a:p>
            <a:pPr marL="533400" indent="-533400" algn="l">
              <a:spcBef>
                <a:spcPct val="40000"/>
              </a:spcBef>
              <a:spcAft>
                <a:spcPct val="40000"/>
              </a:spcAft>
            </a:pPr>
            <a:r>
              <a:rPr lang="pt-BR" sz="2400" b="1" dirty="0">
                <a:solidFill>
                  <a:srgbClr val="00539D"/>
                </a:solidFill>
                <a:sym typeface="Symbol" pitchFamily="-112" charset="2"/>
              </a:rPr>
              <a:t>A.</a:t>
            </a:r>
            <a:r>
              <a:rPr lang="pt-BR" sz="2400" b="1" dirty="0">
                <a:solidFill>
                  <a:schemeClr val="tx1"/>
                </a:solidFill>
                <a:sym typeface="Symbol" pitchFamily="-112" charset="2"/>
              </a:rPr>
              <a:t>	6 ft</a:t>
            </a:r>
          </a:p>
          <a:p>
            <a:pPr marL="533400" indent="-533400" algn="l">
              <a:spcBef>
                <a:spcPct val="40000"/>
              </a:spcBef>
              <a:spcAft>
                <a:spcPct val="40000"/>
              </a:spcAft>
            </a:pPr>
            <a:r>
              <a:rPr lang="pt-BR" sz="2400" b="1" dirty="0">
                <a:solidFill>
                  <a:srgbClr val="00539D"/>
                </a:solidFill>
                <a:sym typeface="Symbol" pitchFamily="-112" charset="2"/>
              </a:rPr>
              <a:t>B.</a:t>
            </a:r>
            <a:r>
              <a:rPr lang="pt-BR" sz="2400" b="1" dirty="0">
                <a:solidFill>
                  <a:schemeClr val="tx1"/>
                </a:solidFill>
                <a:sym typeface="Symbol" pitchFamily="-112" charset="2"/>
              </a:rPr>
              <a:t>	8 ft</a:t>
            </a:r>
          </a:p>
          <a:p>
            <a:pPr marL="533400" indent="-533400" algn="l">
              <a:spcBef>
                <a:spcPct val="40000"/>
              </a:spcBef>
              <a:spcAft>
                <a:spcPct val="40000"/>
              </a:spcAft>
            </a:pPr>
            <a:r>
              <a:rPr lang="pt-BR" sz="2400" b="1" dirty="0">
                <a:solidFill>
                  <a:srgbClr val="00539D"/>
                </a:solidFill>
                <a:sym typeface="Symbol" pitchFamily="-112" charset="2"/>
              </a:rPr>
              <a:t>C.</a:t>
            </a:r>
            <a:r>
              <a:rPr lang="pt-BR" sz="2400" b="1" dirty="0">
                <a:solidFill>
                  <a:schemeClr val="tx1"/>
                </a:solidFill>
                <a:sym typeface="Symbol" pitchFamily="-112" charset="2"/>
              </a:rPr>
              <a:t>	10 ft</a:t>
            </a:r>
          </a:p>
          <a:p>
            <a:pPr marL="533400" indent="-533400" algn="l">
              <a:spcBef>
                <a:spcPct val="40000"/>
              </a:spcBef>
              <a:spcAft>
                <a:spcPct val="40000"/>
              </a:spcAft>
            </a:pPr>
            <a:r>
              <a:rPr lang="pt-BR" sz="2400" b="1" dirty="0">
                <a:solidFill>
                  <a:srgbClr val="00539D"/>
                </a:solidFill>
                <a:sym typeface="Symbol" pitchFamily="-112" charset="2"/>
              </a:rPr>
              <a:t>D.</a:t>
            </a:r>
            <a:r>
              <a:rPr lang="pt-BR" sz="2400" b="1" dirty="0">
                <a:solidFill>
                  <a:schemeClr val="tx1"/>
                </a:solidFill>
                <a:sym typeface="Symbol" pitchFamily="-112" charset="2"/>
              </a:rPr>
              <a:t>	12 ft</a:t>
            </a:r>
          </a:p>
        </p:txBody>
      </p:sp>
      <p:sp>
        <p:nvSpPr>
          <p:cNvPr id="589843" name="Text Box 19"/>
          <p:cNvSpPr txBox="1">
            <a:spLocks noChangeArrowheads="1"/>
          </p:cNvSpPr>
          <p:nvPr/>
        </p:nvSpPr>
        <p:spPr bwMode="auto">
          <a:xfrm>
            <a:off x="3678238" y="790575"/>
            <a:ext cx="4884737" cy="457200"/>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a:t>Use the Pythagorean Theorem</a:t>
            </a:r>
          </a:p>
        </p:txBody>
      </p:sp>
      <p:pic>
        <p:nvPicPr>
          <p:cNvPr id="589845" name="Picture 21" descr="3-6-1"/>
          <p:cNvPicPr>
            <a:picLocks noChangeAspect="1" noChangeArrowheads="1"/>
          </p:cNvPicPr>
          <p:nvPr/>
        </p:nvPicPr>
        <p:blipFill>
          <a:blip r:embed="rId7"/>
          <a:srcRect/>
          <a:stretch>
            <a:fillRect/>
          </a:stretch>
        </p:blipFill>
        <p:spPr bwMode="auto">
          <a:xfrm>
            <a:off x="3671888" y="2819400"/>
            <a:ext cx="3184525" cy="2540000"/>
          </a:xfrm>
          <a:prstGeom prst="rect">
            <a:avLst/>
          </a:prstGeom>
          <a:noFill/>
        </p:spPr>
      </p:pic>
      <p:pic>
        <p:nvPicPr>
          <p:cNvPr id="589851" name="Picture 27" descr="CAStdEX"/>
          <p:cNvPicPr>
            <a:picLocks noChangeAspect="1" noChangeArrowheads="1"/>
          </p:cNvPicPr>
          <p:nvPr/>
        </p:nvPicPr>
        <p:blipFill>
          <a:blip r:embed="rId8"/>
          <a:srcRect/>
          <a:stretch>
            <a:fillRect/>
          </a:stretch>
        </p:blipFill>
        <p:spPr bwMode="auto">
          <a:xfrm>
            <a:off x="381000" y="700088"/>
            <a:ext cx="3352800" cy="644525"/>
          </a:xfrm>
          <a:prstGeom prst="rect">
            <a:avLst/>
          </a:prstGeom>
          <a:noFill/>
        </p:spPr>
      </p:pic>
      <p:sp>
        <p:nvSpPr>
          <p:cNvPr id="11" name="Action Button: Forward or Next 10">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295400" y="5867400"/>
            <a:ext cx="6096000" cy="523220"/>
          </a:xfrm>
          <a:prstGeom prst="rect">
            <a:avLst/>
          </a:prstGeom>
          <a:noFill/>
        </p:spPr>
        <p:txBody>
          <a:bodyPr wrap="square" rtlCol="0">
            <a:spAutoFit/>
          </a:bodyPr>
          <a:lstStyle/>
          <a:p>
            <a:r>
              <a:rPr lang="en-US" sz="2800" dirty="0" smtClean="0"/>
              <a:t>Don’t solve yet, let’s explore this first.</a:t>
            </a:r>
            <a:endParaRPr lang="en-US" sz="2800" dirty="0"/>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9851"/>
                                        </p:tgtEl>
                                        <p:attrNameLst>
                                          <p:attrName>style.visibility</p:attrName>
                                        </p:attrNameLst>
                                      </p:cBhvr>
                                      <p:to>
                                        <p:strVal val="visible"/>
                                      </p:to>
                                    </p:set>
                                    <p:animEffect transition="in" filter="wipe(left)">
                                      <p:cBhvr>
                                        <p:cTn id="7" dur="500"/>
                                        <p:tgtEl>
                                          <p:spTgt spid="5898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9843"/>
                                        </p:tgtEl>
                                        <p:attrNameLst>
                                          <p:attrName>style.visibility</p:attrName>
                                        </p:attrNameLst>
                                      </p:cBhvr>
                                      <p:to>
                                        <p:strVal val="visible"/>
                                      </p:to>
                                    </p:set>
                                    <p:animEffect transition="in" filter="wipe(left)">
                                      <p:cBhvr>
                                        <p:cTn id="11" dur="500"/>
                                        <p:tgtEl>
                                          <p:spTgt spid="58984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589836"/>
                                        </p:tgtEl>
                                        <p:attrNameLst>
                                          <p:attrName>style.visibility</p:attrName>
                                        </p:attrNameLst>
                                      </p:cBhvr>
                                      <p:to>
                                        <p:strVal val="visible"/>
                                      </p:to>
                                    </p:set>
                                    <p:animEffect transition="in" filter="box(out)">
                                      <p:cBhvr>
                                        <p:cTn id="15" dur="500"/>
                                        <p:tgtEl>
                                          <p:spTgt spid="5898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9827">
                                            <p:txEl>
                                              <p:pRg st="0" end="0"/>
                                            </p:txEl>
                                          </p:spTgt>
                                        </p:tgtEl>
                                        <p:attrNameLst>
                                          <p:attrName>style.visibility</p:attrName>
                                        </p:attrNameLst>
                                      </p:cBhvr>
                                      <p:to>
                                        <p:strVal val="visible"/>
                                      </p:to>
                                    </p:set>
                                    <p:animEffect transition="in" filter="wipe(left)">
                                      <p:cBhvr>
                                        <p:cTn id="19" dur="500"/>
                                        <p:tgtEl>
                                          <p:spTgt spid="58982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89845"/>
                                        </p:tgtEl>
                                        <p:attrNameLst>
                                          <p:attrName>style.visibility</p:attrName>
                                        </p:attrNameLst>
                                      </p:cBhvr>
                                      <p:to>
                                        <p:strVal val="visible"/>
                                      </p:to>
                                    </p:set>
                                    <p:animEffect transition="in" filter="wipe(up)">
                                      <p:cBhvr>
                                        <p:cTn id="23" dur="500"/>
                                        <p:tgtEl>
                                          <p:spTgt spid="58984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89840"/>
                                        </p:tgtEl>
                                        <p:attrNameLst>
                                          <p:attrName>style.visibility</p:attrName>
                                        </p:attrNameLst>
                                      </p:cBhvr>
                                      <p:to>
                                        <p:strVal val="visible"/>
                                      </p:to>
                                    </p:set>
                                    <p:animEffect transition="in" filter="wipe(left)">
                                      <p:cBhvr>
                                        <p:cTn id="27" dur="500"/>
                                        <p:tgtEl>
                                          <p:spTgt spid="589840"/>
                                        </p:tgtEl>
                                      </p:cBhvr>
                                    </p:animEffect>
                                  </p:childTnLst>
                                </p:cTn>
                              </p:par>
                            </p:childTnLst>
                          </p:cTn>
                        </p:par>
                        <p:par>
                          <p:cTn id="28" fill="hold">
                            <p:stCondLst>
                              <p:cond delay="3000"/>
                            </p:stCondLst>
                            <p:childTnLst>
                              <p:par>
                                <p:cTn id="29" presetID="15"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4"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build="p" autoUpdateAnimBg="0" advAuto="0"/>
      <p:bldP spid="589840" grpId="0" autoUpdateAnimBg="0"/>
      <p:bldP spid="589843" grpId="0" autoUpdateAnimBg="0"/>
      <p:bldP spid="1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2" name="Picture 21" descr="3-6-1"/>
          <p:cNvPicPr>
            <a:picLocks noChangeAspect="1" noChangeArrowheads="1"/>
          </p:cNvPicPr>
          <p:nvPr/>
        </p:nvPicPr>
        <p:blipFill>
          <a:blip r:embed="rId4"/>
          <a:srcRect/>
          <a:stretch>
            <a:fillRect/>
          </a:stretch>
        </p:blipFill>
        <p:spPr bwMode="auto">
          <a:xfrm>
            <a:off x="5791200" y="736600"/>
            <a:ext cx="3184525" cy="2540000"/>
          </a:xfrm>
          <a:prstGeom prst="rect">
            <a:avLst/>
          </a:prstGeom>
          <a:noFill/>
        </p:spPr>
      </p:pic>
      <p:pic>
        <p:nvPicPr>
          <p:cNvPr id="691202" name="Picture 2" descr="LH_3-6"/>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691204" name="Rectangle 4"/>
          <p:cNvSpPr>
            <a:spLocks noGrp="1" noChangeArrowheads="1"/>
          </p:cNvSpPr>
          <p:nvPr>
            <p:ph type="body" idx="1"/>
          </p:nvPr>
        </p:nvSpPr>
        <p:spPr>
          <a:xfrm>
            <a:off x="533400" y="1885950"/>
            <a:ext cx="8229600" cy="493712"/>
          </a:xfrm>
          <a:noFill/>
        </p:spPr>
        <p:txBody>
          <a:bodyPr/>
          <a:lstStyle/>
          <a:p>
            <a:pPr indent="0">
              <a:buFontTx/>
              <a:buNone/>
            </a:pPr>
            <a:r>
              <a:rPr lang="en-US" sz="2400" b="1" dirty="0">
                <a:solidFill>
                  <a:srgbClr val="00539D"/>
                </a:solidFill>
                <a:ea typeface="Arial" pitchFamily="-112" charset="0"/>
                <a:cs typeface="Arial" pitchFamily="-112" charset="0"/>
              </a:rPr>
              <a:t>Read the Item</a:t>
            </a:r>
          </a:p>
        </p:txBody>
      </p:sp>
      <p:pic>
        <p:nvPicPr>
          <p:cNvPr id="691210" name="Picture 10" descr="Example2"/>
          <p:cNvPicPr>
            <a:picLocks noChangeAspect="1" noChangeArrowheads="1"/>
          </p:cNvPicPr>
          <p:nvPr/>
        </p:nvPicPr>
        <p:blipFill>
          <a:blip r:embed="rId6"/>
          <a:srcRect/>
          <a:stretch>
            <a:fillRect/>
          </a:stretch>
        </p:blipFill>
        <p:spPr bwMode="auto">
          <a:xfrm>
            <a:off x="420688" y="1868487"/>
            <a:ext cx="457200" cy="457200"/>
          </a:xfrm>
          <a:prstGeom prst="rect">
            <a:avLst/>
          </a:prstGeom>
          <a:noFill/>
        </p:spPr>
      </p:pic>
      <p:sp>
        <p:nvSpPr>
          <p:cNvPr id="691206" name="Text Box 6"/>
          <p:cNvSpPr txBox="1">
            <a:spLocks noChangeArrowheads="1"/>
          </p:cNvSpPr>
          <p:nvPr/>
        </p:nvSpPr>
        <p:spPr bwMode="auto">
          <a:xfrm>
            <a:off x="828675" y="3519354"/>
            <a:ext cx="7324725" cy="2277547"/>
          </a:xfrm>
          <a:prstGeom prst="rect">
            <a:avLst/>
          </a:prstGeom>
          <a:noFill/>
          <a:ln w="9525">
            <a:noFill/>
            <a:miter lim="800000"/>
            <a:headEnd/>
            <a:tailEnd/>
          </a:ln>
          <a:effectLst/>
        </p:spPr>
        <p:txBody>
          <a:bodyPr wrap="square">
            <a:prstTxWarp prst="textNoShape">
              <a:avLst/>
            </a:prstTxWarp>
            <a:spAutoFit/>
          </a:bodyPr>
          <a:lstStyle/>
          <a:p>
            <a:pPr marL="342900" algn="l">
              <a:lnSpc>
                <a:spcPct val="150000"/>
              </a:lnSpc>
              <a:spcBef>
                <a:spcPct val="20000"/>
              </a:spcBef>
              <a:spcAft>
                <a:spcPct val="20000"/>
              </a:spcAft>
              <a:buClrTx/>
            </a:pPr>
            <a:r>
              <a:rPr lang="en-US" sz="2400" b="0" dirty="0">
                <a:solidFill>
                  <a:srgbClr val="000000"/>
                </a:solidFill>
              </a:rPr>
              <a:t>From the diagram, you know that the tent forms two congruent right triangles.</a:t>
            </a:r>
            <a:r>
              <a:rPr lang="en-US" sz="2400" b="0" dirty="0" smtClean="0">
                <a:solidFill>
                  <a:srgbClr val="000000"/>
                </a:solidFill>
              </a:rPr>
              <a:t> We can use the Pythagorean Theorem to help us find </a:t>
            </a:r>
            <a:r>
              <a:rPr lang="en-US" sz="2400" b="0" i="1" dirty="0" smtClean="0">
                <a:solidFill>
                  <a:srgbClr val="000000"/>
                </a:solidFill>
              </a:rPr>
              <a:t>a</a:t>
            </a:r>
            <a:r>
              <a:rPr lang="en-US" sz="2400" i="1" dirty="0" smtClean="0">
                <a:solidFill>
                  <a:srgbClr val="000000"/>
                </a:solidFill>
              </a:rPr>
              <a:t>. We know a </a:t>
            </a:r>
            <a:r>
              <a:rPr lang="en-US" sz="2400" b="0" dirty="0" smtClean="0">
                <a:solidFill>
                  <a:srgbClr val="000000"/>
                </a:solidFill>
              </a:rPr>
              <a:t>represents </a:t>
            </a:r>
            <a:r>
              <a:rPr lang="en-US" sz="2400" b="0" dirty="0">
                <a:solidFill>
                  <a:srgbClr val="000000"/>
                </a:solidFill>
              </a:rPr>
              <a:t>half the base of the tent</a:t>
            </a:r>
            <a:r>
              <a:rPr lang="en-US" sz="2400" b="0" dirty="0" smtClean="0">
                <a:solidFill>
                  <a:srgbClr val="000000"/>
                </a:solidFill>
              </a:rPr>
              <a:t>.</a:t>
            </a:r>
            <a:endParaRPr lang="en-US" sz="2400" b="0" dirty="0">
              <a:solidFill>
                <a:srgbClr val="000000"/>
              </a:solidFill>
            </a:endParaRPr>
          </a:p>
        </p:txBody>
      </p:sp>
      <p:sp>
        <p:nvSpPr>
          <p:cNvPr id="691215" name="Text Box 15"/>
          <p:cNvSpPr txBox="1">
            <a:spLocks noChangeArrowheads="1"/>
          </p:cNvSpPr>
          <p:nvPr/>
        </p:nvSpPr>
        <p:spPr bwMode="auto">
          <a:xfrm>
            <a:off x="3678238" y="790575"/>
            <a:ext cx="4884737" cy="457200"/>
          </a:xfrm>
          <a:prstGeom prst="rect">
            <a:avLst/>
          </a:prstGeom>
          <a:noFill/>
          <a:ln w="9525">
            <a:noFill/>
            <a:miter lim="800000"/>
            <a:headEnd/>
            <a:tailEnd/>
          </a:ln>
          <a:effectLst/>
        </p:spPr>
        <p:txBody>
          <a:bodyPr>
            <a:prstTxWarp prst="textNoShape">
              <a:avLst/>
            </a:prstTxWarp>
          </a:bodyPr>
          <a:lstStyle/>
          <a:p>
            <a:pPr algn="l">
              <a:lnSpc>
                <a:spcPct val="100000"/>
              </a:lnSpc>
              <a:spcAft>
                <a:spcPct val="0"/>
              </a:spcAft>
              <a:buClrTx/>
            </a:pPr>
            <a:r>
              <a:rPr lang="en-US"/>
              <a:t>Use the Pythagorean Theorem</a:t>
            </a:r>
          </a:p>
        </p:txBody>
      </p:sp>
      <p:pic>
        <p:nvPicPr>
          <p:cNvPr id="691220" name="Picture 20" descr="CAStdEX"/>
          <p:cNvPicPr>
            <a:picLocks noChangeAspect="1" noChangeArrowheads="1"/>
          </p:cNvPicPr>
          <p:nvPr/>
        </p:nvPicPr>
        <p:blipFill>
          <a:blip r:embed="rId7"/>
          <a:srcRect/>
          <a:stretch>
            <a:fillRect/>
          </a:stretch>
        </p:blipFill>
        <p:spPr bwMode="auto">
          <a:xfrm>
            <a:off x="381000" y="700088"/>
            <a:ext cx="3352800" cy="644525"/>
          </a:xfrm>
          <a:prstGeom prst="rect">
            <a:avLst/>
          </a:prstGeom>
          <a:noFill/>
        </p:spPr>
      </p:pic>
      <p:sp>
        <p:nvSpPr>
          <p:cNvPr id="10" name="Action Button: Forward or Next 9">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1204">
                                            <p:txEl>
                                              <p:pRg st="0" end="0"/>
                                            </p:txEl>
                                          </p:spTgt>
                                        </p:tgtEl>
                                        <p:attrNameLst>
                                          <p:attrName>style.visibility</p:attrName>
                                        </p:attrNameLst>
                                      </p:cBhvr>
                                      <p:to>
                                        <p:strVal val="visible"/>
                                      </p:to>
                                    </p:set>
                                    <p:animEffect transition="in" filter="wipe(left)">
                                      <p:cBhvr>
                                        <p:cTn id="7" dur="500"/>
                                        <p:tgtEl>
                                          <p:spTgt spid="691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1206"/>
                                        </p:tgtEl>
                                        <p:attrNameLst>
                                          <p:attrName>style.visibility</p:attrName>
                                        </p:attrNameLst>
                                      </p:cBhvr>
                                      <p:to>
                                        <p:strVal val="visible"/>
                                      </p:to>
                                    </p:set>
                                    <p:animEffect transition="in" filter="wipe(left)">
                                      <p:cBhvr>
                                        <p:cTn id="12" dur="500"/>
                                        <p:tgtEl>
                                          <p:spTgt spid="69120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4" grpId="0" build="p" autoUpdateAnimBg="0" advAuto="0"/>
      <p:bldP spid="691206" grpId="0"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692226" name="Picture 2" descr="LH_3-6"/>
          <p:cNvPicPr>
            <a:picLocks noChangeAspect="1" noChangeArrowheads="1"/>
          </p:cNvPicPr>
          <p:nvPr/>
        </p:nvPicPr>
        <p:blipFill>
          <a:blip r:embed="rId4"/>
          <a:srcRect/>
          <a:stretch>
            <a:fillRect/>
          </a:stretch>
        </p:blipFill>
        <p:spPr bwMode="hidden">
          <a:xfrm>
            <a:off x="0" y="0"/>
            <a:ext cx="9144000" cy="731838"/>
          </a:xfrm>
          <a:prstGeom prst="rect">
            <a:avLst/>
          </a:prstGeom>
          <a:noFill/>
        </p:spPr>
      </p:pic>
      <p:sp>
        <p:nvSpPr>
          <p:cNvPr id="692228" name="Rectangle 4"/>
          <p:cNvSpPr>
            <a:spLocks noGrp="1" noChangeArrowheads="1"/>
          </p:cNvSpPr>
          <p:nvPr>
            <p:ph type="body" idx="1"/>
          </p:nvPr>
        </p:nvSpPr>
        <p:spPr>
          <a:xfrm>
            <a:off x="533400" y="1295400"/>
            <a:ext cx="2438400" cy="493712"/>
          </a:xfrm>
          <a:noFill/>
        </p:spPr>
        <p:txBody>
          <a:bodyPr/>
          <a:lstStyle/>
          <a:p>
            <a:pPr indent="0">
              <a:buFontTx/>
              <a:buNone/>
            </a:pPr>
            <a:r>
              <a:rPr lang="en-US" sz="2400" b="1" dirty="0">
                <a:solidFill>
                  <a:srgbClr val="00539D"/>
                </a:solidFill>
                <a:ea typeface="Arial" pitchFamily="-112" charset="0"/>
                <a:cs typeface="Arial" pitchFamily="-112" charset="0"/>
              </a:rPr>
              <a:t>Solve the Item</a:t>
            </a:r>
          </a:p>
        </p:txBody>
      </p:sp>
      <p:sp>
        <p:nvSpPr>
          <p:cNvPr id="692230" name="Text Box 6"/>
          <p:cNvSpPr txBox="1">
            <a:spLocks noChangeArrowheads="1"/>
          </p:cNvSpPr>
          <p:nvPr/>
        </p:nvSpPr>
        <p:spPr bwMode="auto">
          <a:xfrm>
            <a:off x="457200" y="2168188"/>
            <a:ext cx="2133600" cy="400110"/>
          </a:xfrm>
          <a:prstGeom prst="rect">
            <a:avLst/>
          </a:prstGeom>
          <a:noFill/>
          <a:ln w="9525">
            <a:noFill/>
            <a:miter lim="800000"/>
            <a:headEnd/>
            <a:tailEnd/>
          </a:ln>
          <a:effectLst/>
        </p:spPr>
        <p:txBody>
          <a:bodyPr wrap="square">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sz="2000" b="1" i="1" dirty="0" smtClean="0"/>
              <a:t>c</a:t>
            </a:r>
            <a:r>
              <a:rPr lang="en-US" sz="2000" b="1" baseline="30000" dirty="0" smtClean="0">
                <a:solidFill>
                  <a:schemeClr val="tx1"/>
                </a:solidFill>
              </a:rPr>
              <a:t>2</a:t>
            </a:r>
            <a:r>
              <a:rPr lang="en-US" sz="2000" b="1" dirty="0" smtClean="0"/>
              <a:t>   </a:t>
            </a:r>
            <a:r>
              <a:rPr lang="en-US" sz="2000" b="1" dirty="0" smtClean="0">
                <a:solidFill>
                  <a:schemeClr val="tx1"/>
                </a:solidFill>
              </a:rPr>
              <a:t>=</a:t>
            </a:r>
            <a:r>
              <a:rPr lang="en-US" sz="2000" b="1" dirty="0" smtClean="0"/>
              <a:t>   </a:t>
            </a:r>
            <a:r>
              <a:rPr lang="en-US" sz="2000" b="1" i="1" dirty="0" smtClean="0"/>
              <a:t>a</a:t>
            </a:r>
            <a:r>
              <a:rPr lang="en-US" sz="2000" b="1" baseline="30000" dirty="0" smtClean="0">
                <a:solidFill>
                  <a:schemeClr val="tx1"/>
                </a:solidFill>
              </a:rPr>
              <a:t>2</a:t>
            </a:r>
            <a:r>
              <a:rPr lang="en-US" sz="2000" b="1" dirty="0" smtClean="0">
                <a:solidFill>
                  <a:schemeClr val="tx1"/>
                </a:solidFill>
              </a:rPr>
              <a:t> + </a:t>
            </a:r>
            <a:r>
              <a:rPr lang="en-US" sz="2000" b="1" i="1" dirty="0" smtClean="0">
                <a:solidFill>
                  <a:srgbClr val="00539D"/>
                </a:solidFill>
              </a:rPr>
              <a:t>b</a:t>
            </a:r>
            <a:r>
              <a:rPr lang="en-US" sz="2000" b="1" baseline="30000" dirty="0" smtClean="0">
                <a:solidFill>
                  <a:schemeClr val="tx1"/>
                </a:solidFill>
              </a:rPr>
              <a:t>2</a:t>
            </a:r>
            <a:endParaRPr lang="en-US" sz="2000" b="1" dirty="0">
              <a:solidFill>
                <a:schemeClr val="tx1"/>
              </a:solidFill>
            </a:endParaRPr>
          </a:p>
        </p:txBody>
      </p:sp>
      <p:pic>
        <p:nvPicPr>
          <p:cNvPr id="692233" name="Picture 9" descr="Example2"/>
          <p:cNvPicPr>
            <a:picLocks noChangeAspect="1" noChangeArrowheads="1"/>
          </p:cNvPicPr>
          <p:nvPr/>
        </p:nvPicPr>
        <p:blipFill>
          <a:blip r:embed="rId5"/>
          <a:srcRect/>
          <a:stretch>
            <a:fillRect/>
          </a:stretch>
        </p:blipFill>
        <p:spPr bwMode="auto">
          <a:xfrm>
            <a:off x="420688" y="1371600"/>
            <a:ext cx="457200" cy="457200"/>
          </a:xfrm>
          <a:prstGeom prst="rect">
            <a:avLst/>
          </a:prstGeom>
          <a:noFill/>
        </p:spPr>
      </p:pic>
      <p:sp>
        <p:nvSpPr>
          <p:cNvPr id="692235" name="Text Box 11"/>
          <p:cNvSpPr txBox="1">
            <a:spLocks noChangeArrowheads="1"/>
          </p:cNvSpPr>
          <p:nvPr/>
        </p:nvSpPr>
        <p:spPr bwMode="auto">
          <a:xfrm>
            <a:off x="533400" y="1676400"/>
            <a:ext cx="4114799" cy="369332"/>
          </a:xfrm>
          <a:prstGeom prst="rect">
            <a:avLst/>
          </a:prstGeom>
          <a:noFill/>
          <a:ln w="9525">
            <a:noFill/>
            <a:miter lim="800000"/>
            <a:headEnd/>
            <a:tailEnd/>
          </a:ln>
          <a:effectLst/>
        </p:spPr>
        <p:txBody>
          <a:bodyPr wrap="square">
            <a:prstTxWarp prst="textNoShape">
              <a:avLst/>
            </a:prstTxWarp>
            <a:spAutoFit/>
          </a:bodyPr>
          <a:lstStyle/>
          <a:p>
            <a:pPr marL="342900" algn="l">
              <a:spcBef>
                <a:spcPct val="20000"/>
              </a:spcBef>
              <a:spcAft>
                <a:spcPct val="20000"/>
              </a:spcAft>
              <a:buClrTx/>
            </a:pPr>
            <a:r>
              <a:rPr lang="en-US" b="1" dirty="0">
                <a:solidFill>
                  <a:srgbClr val="000000"/>
                </a:solidFill>
              </a:rPr>
              <a:t>Use the Pythagorean Theorem.</a:t>
            </a:r>
          </a:p>
        </p:txBody>
      </p:sp>
      <p:sp>
        <p:nvSpPr>
          <p:cNvPr id="692239" name="Text Box 15"/>
          <p:cNvSpPr txBox="1">
            <a:spLocks noChangeArrowheads="1"/>
          </p:cNvSpPr>
          <p:nvPr/>
        </p:nvSpPr>
        <p:spPr bwMode="auto">
          <a:xfrm>
            <a:off x="457200" y="6412468"/>
            <a:ext cx="1828800" cy="400110"/>
          </a:xfrm>
          <a:prstGeom prst="rect">
            <a:avLst/>
          </a:prstGeom>
          <a:noFill/>
          <a:ln w="9525">
            <a:noFill/>
            <a:miter lim="800000"/>
            <a:headEnd/>
            <a:tailEnd/>
          </a:ln>
          <a:effectLst/>
        </p:spPr>
        <p:txBody>
          <a:bodyPr wrap="square">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sz="2000" b="1" dirty="0" smtClean="0">
                <a:solidFill>
                  <a:srgbClr val="FF0000"/>
                </a:solidFill>
              </a:rPr>
              <a:t>6   =   a</a:t>
            </a:r>
            <a:endParaRPr lang="en-US" sz="2000" b="1" baseline="30000" dirty="0">
              <a:solidFill>
                <a:srgbClr val="FF0000"/>
              </a:solidFill>
            </a:endParaRPr>
          </a:p>
        </p:txBody>
      </p:sp>
      <p:sp>
        <p:nvSpPr>
          <p:cNvPr id="692242" name="Text Box 18"/>
          <p:cNvSpPr txBox="1">
            <a:spLocks noChangeArrowheads="1"/>
          </p:cNvSpPr>
          <p:nvPr/>
        </p:nvSpPr>
        <p:spPr bwMode="auto">
          <a:xfrm>
            <a:off x="3678238" y="790575"/>
            <a:ext cx="4884737" cy="457200"/>
          </a:xfrm>
          <a:prstGeom prst="rect">
            <a:avLst/>
          </a:prstGeom>
          <a:noFill/>
          <a:ln w="9525">
            <a:noFill/>
            <a:miter lim="800000"/>
            <a:headEnd/>
            <a:tailEnd/>
          </a:ln>
          <a:effectLst/>
        </p:spPr>
        <p:txBody>
          <a:bodyPr>
            <a:prstTxWarp prst="textNoShape">
              <a:avLst/>
            </a:prstTxWarp>
          </a:bodyPr>
          <a:lstStyle/>
          <a:p>
            <a:pPr algn="l">
              <a:lnSpc>
                <a:spcPct val="100000"/>
              </a:lnSpc>
              <a:spcAft>
                <a:spcPct val="0"/>
              </a:spcAft>
              <a:buClrTx/>
            </a:pPr>
            <a:r>
              <a:rPr lang="en-US"/>
              <a:t>Use the Pythagorean Theorem</a:t>
            </a:r>
          </a:p>
        </p:txBody>
      </p:sp>
      <p:pic>
        <p:nvPicPr>
          <p:cNvPr id="692247" name="Picture 23" descr="CAStdEX"/>
          <p:cNvPicPr>
            <a:picLocks noChangeAspect="1" noChangeArrowheads="1"/>
          </p:cNvPicPr>
          <p:nvPr/>
        </p:nvPicPr>
        <p:blipFill>
          <a:blip r:embed="rId6"/>
          <a:srcRect/>
          <a:stretch>
            <a:fillRect/>
          </a:stretch>
        </p:blipFill>
        <p:spPr bwMode="auto">
          <a:xfrm>
            <a:off x="381000" y="700088"/>
            <a:ext cx="3352800" cy="644525"/>
          </a:xfrm>
          <a:prstGeom prst="rect">
            <a:avLst/>
          </a:prstGeom>
          <a:noFill/>
        </p:spPr>
      </p:pic>
      <p:sp>
        <p:nvSpPr>
          <p:cNvPr id="15" name="Rectangle 14"/>
          <p:cNvSpPr/>
          <p:nvPr/>
        </p:nvSpPr>
        <p:spPr>
          <a:xfrm>
            <a:off x="316241" y="2925633"/>
            <a:ext cx="1969759" cy="400110"/>
          </a:xfrm>
          <a:prstGeom prst="rect">
            <a:avLst/>
          </a:prstGeom>
        </p:spPr>
        <p:txBody>
          <a:bodyPr wrap="square">
            <a:spAutoFit/>
          </a:bodyPr>
          <a:lstStyle/>
          <a:p>
            <a:pPr marL="685800" indent="-342900">
              <a:spcBef>
                <a:spcPct val="20000"/>
              </a:spcBef>
              <a:spcAft>
                <a:spcPct val="20000"/>
              </a:spcAft>
              <a:tabLst>
                <a:tab pos="1771650" algn="r"/>
                <a:tab pos="1885950" algn="l"/>
                <a:tab pos="2171700" algn="l"/>
                <a:tab pos="4229100" algn="l"/>
              </a:tabLst>
            </a:pPr>
            <a:r>
              <a:rPr lang="en-US" sz="2000" b="1" dirty="0" smtClean="0">
                <a:ea typeface="Arial" pitchFamily="-112" charset="0"/>
                <a:cs typeface="Arial" pitchFamily="-112" charset="0"/>
              </a:rPr>
              <a:t>10</a:t>
            </a:r>
            <a:r>
              <a:rPr lang="en-US" sz="2000" b="1" baseline="30000" dirty="0" smtClean="0">
                <a:ea typeface="Arial" pitchFamily="-112" charset="0"/>
                <a:cs typeface="Arial" pitchFamily="-112" charset="0"/>
              </a:rPr>
              <a:t>2</a:t>
            </a:r>
            <a:r>
              <a:rPr lang="en-US" sz="2000" b="1" dirty="0" smtClean="0">
                <a:ea typeface="Arial" pitchFamily="-112" charset="0"/>
                <a:cs typeface="Arial" pitchFamily="-112" charset="0"/>
              </a:rPr>
              <a:t>  =   </a:t>
            </a:r>
            <a:r>
              <a:rPr lang="en-US" sz="2000" b="1" i="1" dirty="0" smtClean="0">
                <a:ea typeface="Arial" pitchFamily="-112" charset="0"/>
                <a:cs typeface="Arial" pitchFamily="-112" charset="0"/>
              </a:rPr>
              <a:t>a</a:t>
            </a:r>
            <a:r>
              <a:rPr lang="en-US" sz="2000" b="1" baseline="30000" dirty="0" smtClean="0">
                <a:ea typeface="Arial" pitchFamily="-112" charset="0"/>
                <a:cs typeface="Arial" pitchFamily="-112" charset="0"/>
              </a:rPr>
              <a:t>2</a:t>
            </a:r>
            <a:r>
              <a:rPr lang="en-US" sz="2000" b="1" dirty="0" smtClean="0">
                <a:ea typeface="Arial" pitchFamily="-112" charset="0"/>
                <a:cs typeface="Arial" pitchFamily="-112" charset="0"/>
              </a:rPr>
              <a:t> + </a:t>
            </a:r>
            <a:r>
              <a:rPr lang="en-US" sz="2000" b="1" dirty="0" smtClean="0">
                <a:solidFill>
                  <a:srgbClr val="00539D"/>
                </a:solidFill>
                <a:ea typeface="Arial" pitchFamily="-112" charset="0"/>
                <a:cs typeface="Arial" pitchFamily="-112" charset="0"/>
              </a:rPr>
              <a:t>8</a:t>
            </a:r>
            <a:r>
              <a:rPr lang="en-US" sz="2000" b="1" baseline="30000" dirty="0" smtClean="0">
                <a:ea typeface="Arial" pitchFamily="-112" charset="0"/>
                <a:cs typeface="Arial" pitchFamily="-112" charset="0"/>
              </a:rPr>
              <a:t>2</a:t>
            </a:r>
            <a:endParaRPr lang="en-US" sz="2000" b="1" dirty="0" smtClean="0"/>
          </a:p>
        </p:txBody>
      </p:sp>
      <p:sp>
        <p:nvSpPr>
          <p:cNvPr id="16" name="Rectangle 15"/>
          <p:cNvSpPr/>
          <p:nvPr/>
        </p:nvSpPr>
        <p:spPr>
          <a:xfrm>
            <a:off x="304800" y="3886200"/>
            <a:ext cx="2286000" cy="400110"/>
          </a:xfrm>
          <a:prstGeom prst="rect">
            <a:avLst/>
          </a:prstGeom>
        </p:spPr>
        <p:txBody>
          <a:bodyPr wrap="square">
            <a:spAutoFit/>
          </a:bodyPr>
          <a:lstStyle/>
          <a:p>
            <a:pPr marL="685800" indent="-342900">
              <a:spcBef>
                <a:spcPct val="20000"/>
              </a:spcBef>
              <a:spcAft>
                <a:spcPct val="20000"/>
              </a:spcAft>
              <a:tabLst>
                <a:tab pos="1771650" algn="r"/>
                <a:tab pos="1885950" algn="l"/>
                <a:tab pos="2171700" algn="l"/>
                <a:tab pos="4229100" algn="l"/>
              </a:tabLst>
            </a:pPr>
            <a:r>
              <a:rPr lang="en-US" sz="2000" b="1" dirty="0" smtClean="0"/>
              <a:t>100  =  </a:t>
            </a:r>
            <a:r>
              <a:rPr lang="en-US" sz="2000" b="1" i="1" dirty="0" smtClean="0"/>
              <a:t>a</a:t>
            </a:r>
            <a:r>
              <a:rPr lang="en-US" sz="2000" b="1" baseline="30000" dirty="0" smtClean="0"/>
              <a:t>2</a:t>
            </a:r>
            <a:r>
              <a:rPr lang="en-US" sz="2000" b="1" dirty="0" smtClean="0"/>
              <a:t> + 64</a:t>
            </a:r>
          </a:p>
        </p:txBody>
      </p:sp>
      <p:sp>
        <p:nvSpPr>
          <p:cNvPr id="17" name="Rectangle 16"/>
          <p:cNvSpPr/>
          <p:nvPr/>
        </p:nvSpPr>
        <p:spPr>
          <a:xfrm>
            <a:off x="-152400" y="4696599"/>
            <a:ext cx="3124200" cy="400110"/>
          </a:xfrm>
          <a:prstGeom prst="rect">
            <a:avLst/>
          </a:prstGeom>
        </p:spPr>
        <p:txBody>
          <a:bodyPr wrap="square">
            <a:spAutoFit/>
          </a:bodyPr>
          <a:lstStyle/>
          <a:p>
            <a:pPr marL="342900">
              <a:spcBef>
                <a:spcPct val="20000"/>
              </a:spcBef>
              <a:spcAft>
                <a:spcPct val="20000"/>
              </a:spcAft>
              <a:tabLst>
                <a:tab pos="1771650" algn="r"/>
                <a:tab pos="1885950" algn="l"/>
                <a:tab pos="2171700" algn="l"/>
                <a:tab pos="4229100" algn="l"/>
              </a:tabLst>
            </a:pPr>
            <a:r>
              <a:rPr lang="en-US" sz="2000" b="1" dirty="0" smtClean="0"/>
              <a:t>100 – 64  =  	</a:t>
            </a:r>
            <a:r>
              <a:rPr lang="en-US" sz="2000" b="1" i="1" dirty="0" smtClean="0"/>
              <a:t>a</a:t>
            </a:r>
            <a:r>
              <a:rPr lang="en-US" sz="2000" b="1" baseline="30000" dirty="0" smtClean="0"/>
              <a:t>2</a:t>
            </a:r>
            <a:r>
              <a:rPr lang="en-US" sz="2000" b="1" dirty="0" smtClean="0"/>
              <a:t> + 64 – 64</a:t>
            </a:r>
          </a:p>
        </p:txBody>
      </p:sp>
      <p:sp>
        <p:nvSpPr>
          <p:cNvPr id="18" name="Rectangle 17"/>
          <p:cNvSpPr/>
          <p:nvPr/>
        </p:nvSpPr>
        <p:spPr>
          <a:xfrm>
            <a:off x="363048" y="5650468"/>
            <a:ext cx="1694352" cy="400110"/>
          </a:xfrm>
          <a:prstGeom prst="rect">
            <a:avLst/>
          </a:prstGeom>
        </p:spPr>
        <p:txBody>
          <a:bodyPr wrap="square">
            <a:spAutoFit/>
          </a:bodyPr>
          <a:lstStyle/>
          <a:p>
            <a:pPr marL="685800" indent="-342900">
              <a:spcBef>
                <a:spcPct val="20000"/>
              </a:spcBef>
              <a:spcAft>
                <a:spcPct val="20000"/>
              </a:spcAft>
              <a:buAutoNum type="arabicPlain" startAt="36"/>
              <a:tabLst>
                <a:tab pos="1771650" algn="r"/>
                <a:tab pos="1885950" algn="l"/>
                <a:tab pos="2171700" algn="l"/>
                <a:tab pos="4229100" algn="l"/>
              </a:tabLst>
            </a:pPr>
            <a:r>
              <a:rPr lang="en-US" sz="2000" b="1" dirty="0" smtClean="0"/>
              <a:t>=   </a:t>
            </a:r>
            <a:r>
              <a:rPr lang="en-US" sz="2000" b="1" i="1" dirty="0" smtClean="0"/>
              <a:t>a</a:t>
            </a:r>
            <a:r>
              <a:rPr lang="en-US" sz="2000" b="1" i="1" baseline="30000" dirty="0" smtClean="0"/>
              <a:t>2</a:t>
            </a:r>
            <a:endParaRPr lang="en-US" sz="2000" b="1" dirty="0"/>
          </a:p>
        </p:txBody>
      </p:sp>
      <p:sp>
        <p:nvSpPr>
          <p:cNvPr id="19" name="Action Button: Forward or Next 18">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895599" y="2133600"/>
            <a:ext cx="6248401" cy="400110"/>
          </a:xfrm>
          <a:prstGeom prst="rect">
            <a:avLst/>
          </a:prstGeom>
        </p:spPr>
        <p:txBody>
          <a:bodyPr wrap="square">
            <a:spAutoFit/>
          </a:bodyPr>
          <a:lstStyle/>
          <a:p>
            <a:r>
              <a:rPr lang="en-US" sz="2000" b="1" dirty="0" smtClean="0"/>
              <a:t>Write the formula for the Pythagorean Theorem.</a:t>
            </a:r>
            <a:endParaRPr lang="en-US" sz="2000" b="1" dirty="0"/>
          </a:p>
        </p:txBody>
      </p:sp>
      <p:sp>
        <p:nvSpPr>
          <p:cNvPr id="22" name="Rectangle 21"/>
          <p:cNvSpPr/>
          <p:nvPr/>
        </p:nvSpPr>
        <p:spPr>
          <a:xfrm>
            <a:off x="2590800" y="2895600"/>
            <a:ext cx="6553200" cy="707886"/>
          </a:xfrm>
          <a:prstGeom prst="rect">
            <a:avLst/>
          </a:prstGeom>
        </p:spPr>
        <p:txBody>
          <a:bodyPr wrap="square">
            <a:spAutoFit/>
          </a:bodyPr>
          <a:lstStyle/>
          <a:p>
            <a:pPr marL="685800" indent="-342900">
              <a:spcBef>
                <a:spcPct val="20000"/>
              </a:spcBef>
              <a:spcAft>
                <a:spcPct val="20000"/>
              </a:spcAft>
              <a:tabLst>
                <a:tab pos="1771650" algn="r"/>
                <a:tab pos="1885950" algn="l"/>
                <a:tab pos="2171700" algn="l"/>
                <a:tab pos="4229100" algn="l"/>
              </a:tabLst>
            </a:pPr>
            <a:r>
              <a:rPr lang="en-US" sz="2000" b="1" dirty="0" smtClean="0">
                <a:ea typeface="Arial" pitchFamily="-112" charset="0"/>
                <a:cs typeface="Arial" pitchFamily="-112" charset="0"/>
              </a:rPr>
              <a:t>Replace the variables with the known values: </a:t>
            </a:r>
            <a:r>
              <a:rPr lang="en-US" sz="2000" b="1" i="1" dirty="0" err="1" smtClean="0"/>
              <a:t>c</a:t>
            </a:r>
            <a:r>
              <a:rPr lang="en-US" sz="2000" b="1" i="1" dirty="0" smtClean="0"/>
              <a:t> = </a:t>
            </a:r>
            <a:r>
              <a:rPr lang="en-US" sz="2000" b="1" dirty="0" smtClean="0"/>
              <a:t>10 and </a:t>
            </a:r>
            <a:r>
              <a:rPr lang="en-US" sz="2000" b="1" i="1" dirty="0" err="1" smtClean="0"/>
              <a:t>b</a:t>
            </a:r>
            <a:r>
              <a:rPr lang="en-US" sz="2000" b="1" i="1" dirty="0" smtClean="0"/>
              <a:t> </a:t>
            </a:r>
            <a:r>
              <a:rPr lang="en-US" sz="2000" b="1" dirty="0" smtClean="0"/>
              <a:t>= 8</a:t>
            </a:r>
            <a:r>
              <a:rPr lang="en-US" dirty="0" smtClean="0"/>
              <a:t>	</a:t>
            </a:r>
          </a:p>
        </p:txBody>
      </p:sp>
      <p:sp>
        <p:nvSpPr>
          <p:cNvPr id="23" name="Rectangle 22"/>
          <p:cNvSpPr/>
          <p:nvPr/>
        </p:nvSpPr>
        <p:spPr>
          <a:xfrm>
            <a:off x="2895600" y="3892898"/>
            <a:ext cx="5013849" cy="400110"/>
          </a:xfrm>
          <a:prstGeom prst="rect">
            <a:avLst/>
          </a:prstGeom>
        </p:spPr>
        <p:txBody>
          <a:bodyPr wrap="square">
            <a:spAutoFit/>
          </a:bodyPr>
          <a:lstStyle/>
          <a:p>
            <a:r>
              <a:rPr lang="en-US" dirty="0" smtClean="0"/>
              <a:t> </a:t>
            </a:r>
            <a:r>
              <a:rPr lang="en-US" sz="2000" b="1" dirty="0" smtClean="0"/>
              <a:t>Evaluate 10</a:t>
            </a:r>
            <a:r>
              <a:rPr lang="en-US" sz="2000" b="1" baseline="30000" dirty="0" smtClean="0"/>
              <a:t>2</a:t>
            </a:r>
            <a:r>
              <a:rPr lang="en-US" sz="2000" b="1" dirty="0" smtClean="0"/>
              <a:t> and 8</a:t>
            </a:r>
            <a:r>
              <a:rPr lang="en-US" sz="2000" b="1" baseline="30000" dirty="0" smtClean="0"/>
              <a:t>2</a:t>
            </a:r>
            <a:r>
              <a:rPr lang="en-US" sz="2000" b="1" dirty="0" smtClean="0"/>
              <a:t>.</a:t>
            </a:r>
            <a:endParaRPr lang="en-US" sz="2000" b="1" dirty="0"/>
          </a:p>
        </p:txBody>
      </p:sp>
      <p:sp>
        <p:nvSpPr>
          <p:cNvPr id="24" name="Rectangle 23"/>
          <p:cNvSpPr/>
          <p:nvPr/>
        </p:nvSpPr>
        <p:spPr>
          <a:xfrm>
            <a:off x="2971800" y="4648200"/>
            <a:ext cx="4572000" cy="707886"/>
          </a:xfrm>
          <a:prstGeom prst="rect">
            <a:avLst/>
          </a:prstGeom>
        </p:spPr>
        <p:txBody>
          <a:bodyPr>
            <a:spAutoFit/>
          </a:bodyPr>
          <a:lstStyle/>
          <a:p>
            <a:r>
              <a:rPr lang="en-US" sz="2000" b="1" dirty="0" smtClean="0"/>
              <a:t>Isolate the variable by combining a -64 from each side.</a:t>
            </a:r>
            <a:endParaRPr lang="en-US" sz="2000" b="1" dirty="0"/>
          </a:p>
        </p:txBody>
      </p:sp>
      <p:sp>
        <p:nvSpPr>
          <p:cNvPr id="25" name="Rectangle 24"/>
          <p:cNvSpPr/>
          <p:nvPr/>
        </p:nvSpPr>
        <p:spPr>
          <a:xfrm>
            <a:off x="2619996" y="5570673"/>
            <a:ext cx="5791200" cy="707886"/>
          </a:xfrm>
          <a:prstGeom prst="rect">
            <a:avLst/>
          </a:prstGeom>
        </p:spPr>
        <p:txBody>
          <a:bodyPr wrap="square">
            <a:spAutoFit/>
          </a:bodyPr>
          <a:lstStyle/>
          <a:p>
            <a:pPr marL="685800" indent="-342900">
              <a:spcBef>
                <a:spcPct val="20000"/>
              </a:spcBef>
              <a:spcAft>
                <a:spcPct val="20000"/>
              </a:spcAft>
              <a:tabLst>
                <a:tab pos="1771650" algn="r"/>
                <a:tab pos="1885950" algn="l"/>
                <a:tab pos="2171700" algn="l"/>
                <a:tab pos="4229100" algn="l"/>
              </a:tabLst>
            </a:pPr>
            <a:r>
              <a:rPr lang="en-US" sz="2000" b="1" dirty="0" smtClean="0"/>
              <a:t>Simplify to find the value of the variable, a, by finding the square root of 36 and a</a:t>
            </a:r>
            <a:r>
              <a:rPr lang="en-US" sz="2000" b="1" baseline="30000" dirty="0" smtClean="0"/>
              <a:t>2</a:t>
            </a:r>
            <a:r>
              <a:rPr lang="en-US" sz="2000" b="1" dirty="0" smtClean="0"/>
              <a:t>.</a:t>
            </a:r>
            <a:endParaRPr lang="en-US" sz="2000" b="1" dirty="0"/>
          </a:p>
        </p:txBody>
      </p:sp>
      <p:sp>
        <p:nvSpPr>
          <p:cNvPr id="26" name="Rectangle 25"/>
          <p:cNvSpPr/>
          <p:nvPr/>
        </p:nvSpPr>
        <p:spPr>
          <a:xfrm>
            <a:off x="2971800" y="6412468"/>
            <a:ext cx="1097213" cy="400110"/>
          </a:xfrm>
          <a:prstGeom prst="rect">
            <a:avLst/>
          </a:prstGeom>
        </p:spPr>
        <p:txBody>
          <a:bodyPr wrap="none">
            <a:spAutoFit/>
          </a:bodyPr>
          <a:lstStyle/>
          <a:p>
            <a:r>
              <a:rPr lang="en-US" b="1" dirty="0" smtClean="0">
                <a:solidFill>
                  <a:srgbClr val="FF0000"/>
                </a:solidFill>
              </a:rPr>
              <a:t> </a:t>
            </a:r>
            <a:r>
              <a:rPr lang="en-US" sz="2000" b="1" dirty="0" smtClean="0">
                <a:solidFill>
                  <a:srgbClr val="FF0000"/>
                </a:solidFill>
              </a:rPr>
              <a:t>Simplify</a:t>
            </a:r>
            <a:endParaRPr lang="en-US" dirty="0"/>
          </a:p>
        </p:txBody>
      </p:sp>
      <p:pic>
        <p:nvPicPr>
          <p:cNvPr id="27" name="Picture 21" descr="3-6-1"/>
          <p:cNvPicPr>
            <a:picLocks noChangeAspect="1" noChangeArrowheads="1"/>
          </p:cNvPicPr>
          <p:nvPr/>
        </p:nvPicPr>
        <p:blipFill>
          <a:blip r:embed="rId7"/>
          <a:srcRect/>
          <a:stretch>
            <a:fillRect/>
          </a:stretch>
        </p:blipFill>
        <p:spPr bwMode="auto">
          <a:xfrm>
            <a:off x="6579163" y="0"/>
            <a:ext cx="2564837" cy="2045732"/>
          </a:xfrm>
          <a:prstGeom prst="rect">
            <a:avLst/>
          </a:prstGeom>
          <a:noFill/>
        </p:spPr>
      </p:pic>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228">
                                            <p:txEl>
                                              <p:pRg st="0" end="0"/>
                                            </p:txEl>
                                          </p:spTgt>
                                        </p:tgtEl>
                                        <p:attrNameLst>
                                          <p:attrName>style.visibility</p:attrName>
                                        </p:attrNameLst>
                                      </p:cBhvr>
                                      <p:to>
                                        <p:strVal val="visible"/>
                                      </p:to>
                                    </p:set>
                                    <p:animEffect transition="in" filter="wipe(left)">
                                      <p:cBhvr>
                                        <p:cTn id="11" dur="500"/>
                                        <p:tgtEl>
                                          <p:spTgt spid="69222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92235"/>
                                        </p:tgtEl>
                                        <p:attrNameLst>
                                          <p:attrName>style.visibility</p:attrName>
                                        </p:attrNameLst>
                                      </p:cBhvr>
                                      <p:to>
                                        <p:strVal val="visible"/>
                                      </p:to>
                                    </p:set>
                                    <p:animEffect transition="in" filter="wipe(left)">
                                      <p:cBhvr>
                                        <p:cTn id="16" dur="500"/>
                                        <p:tgtEl>
                                          <p:spTgt spid="6922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2230">
                                            <p:txEl>
                                              <p:pRg st="0" end="0"/>
                                            </p:txEl>
                                          </p:spTgt>
                                        </p:tgtEl>
                                        <p:attrNameLst>
                                          <p:attrName>style.visibility</p:attrName>
                                        </p:attrNameLst>
                                      </p:cBhvr>
                                      <p:to>
                                        <p:strVal val="visible"/>
                                      </p:to>
                                    </p:set>
                                    <p:animEffect transition="in" filter="wipe(left)">
                                      <p:cBhvr>
                                        <p:cTn id="26" dur="500"/>
                                        <p:tgtEl>
                                          <p:spTgt spid="69223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accel="50000" decel="5000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accel="50000" decel="5000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accel="50000" decel="5000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0-#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accel="50000" decel="5000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0-#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92239">
                                            <p:txEl>
                                              <p:pRg st="0" end="0"/>
                                            </p:txEl>
                                          </p:spTgt>
                                        </p:tgtEl>
                                        <p:attrNameLst>
                                          <p:attrName>style.visibility</p:attrName>
                                        </p:attrNameLst>
                                      </p:cBhvr>
                                      <p:to>
                                        <p:strVal val="visible"/>
                                      </p:to>
                                    </p:set>
                                    <p:animEffect transition="in" filter="wipe(left)">
                                      <p:cBhvr>
                                        <p:cTn id="80" dur="500"/>
                                        <p:tgtEl>
                                          <p:spTgt spid="6922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8" grpId="0" build="p" autoUpdateAnimBg="0" advAuto="0"/>
      <p:bldP spid="692230" grpId="0" build="p" autoUpdateAnimBg="0"/>
      <p:bldP spid="692235" grpId="0" autoUpdateAnimBg="0"/>
      <p:bldP spid="692239" grpId="0" build="p" autoUpdateAnimBg="0"/>
      <p:bldP spid="15" grpId="0"/>
      <p:bldP spid="16" grpId="0"/>
      <p:bldP spid="17" grpId="0"/>
      <p:bldP spid="18" grpId="0"/>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3270" name="Oval 22"/>
          <p:cNvSpPr>
            <a:spLocks noChangeArrowheads="1"/>
          </p:cNvSpPr>
          <p:nvPr/>
        </p:nvSpPr>
        <p:spPr bwMode="auto">
          <a:xfrm>
            <a:off x="890587" y="4852987"/>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93250" name="Picture 2" descr="LH_3-6"/>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693253" name="Rectangle 5"/>
          <p:cNvSpPr>
            <a:spLocks noChangeArrowheads="1"/>
          </p:cNvSpPr>
          <p:nvPr/>
        </p:nvSpPr>
        <p:spPr bwMode="auto">
          <a:xfrm>
            <a:off x="228600" y="5807075"/>
            <a:ext cx="8229600" cy="830997"/>
          </a:xfrm>
          <a:prstGeom prst="rect">
            <a:avLst/>
          </a:prstGeom>
          <a:noFill/>
          <a:ln w="9525">
            <a:noFill/>
            <a:miter lim="800000"/>
            <a:headEnd/>
            <a:tailEnd/>
          </a:ln>
          <a:effectLst/>
        </p:spPr>
        <p:txBody>
          <a:bodyPr>
            <a:prstTxWarp prst="textNoShape">
              <a:avLst/>
            </a:prstTxWarp>
            <a:spAutoFit/>
          </a:bodyPr>
          <a:lstStyle/>
          <a:p>
            <a:pPr marL="1712913" indent="-1368425" algn="l">
              <a:spcBef>
                <a:spcPct val="20000"/>
              </a:spcBef>
              <a:spcAft>
                <a:spcPct val="20000"/>
              </a:spcAft>
              <a:buClr>
                <a:srgbClr val="FFFFFF"/>
              </a:buClr>
              <a:tabLst>
                <a:tab pos="2857500" algn="l"/>
              </a:tabLst>
            </a:pPr>
            <a:r>
              <a:rPr lang="en-US" sz="2400" b="1" dirty="0">
                <a:solidFill>
                  <a:srgbClr val="00539D"/>
                </a:solidFill>
              </a:rPr>
              <a:t>Answer:</a:t>
            </a:r>
            <a:r>
              <a:rPr lang="en-US" sz="2400" b="1" dirty="0"/>
              <a:t> 	</a:t>
            </a:r>
            <a:r>
              <a:rPr lang="en-US" sz="2400" b="1" dirty="0">
                <a:ea typeface="Times New Roman" pitchFamily="-112" charset="0"/>
                <a:cs typeface="Times New Roman" pitchFamily="-112" charset="0"/>
              </a:rPr>
              <a:t>The width of the base of the tent is 2</a:t>
            </a:r>
            <a:r>
              <a:rPr lang="en-US" sz="2400" b="1" i="1" dirty="0">
                <a:ea typeface="Times New Roman" pitchFamily="-112" charset="0"/>
                <a:cs typeface="Times New Roman" pitchFamily="-112" charset="0"/>
              </a:rPr>
              <a:t>a</a:t>
            </a:r>
            <a:r>
              <a:rPr lang="en-US" sz="2400" b="1" dirty="0">
                <a:ea typeface="Times New Roman" pitchFamily="-112" charset="0"/>
                <a:cs typeface="Times New Roman" pitchFamily="-112" charset="0"/>
              </a:rPr>
              <a:t> or </a:t>
            </a:r>
            <a:br>
              <a:rPr lang="en-US" sz="2400" b="1" dirty="0">
                <a:ea typeface="Times New Roman" pitchFamily="-112" charset="0"/>
                <a:cs typeface="Times New Roman" pitchFamily="-112" charset="0"/>
              </a:rPr>
            </a:br>
            <a:r>
              <a:rPr lang="en-US" sz="2400" b="1" dirty="0">
                <a:ea typeface="Times New Roman" pitchFamily="-112" charset="0"/>
                <a:cs typeface="Times New Roman" pitchFamily="-112" charset="0"/>
              </a:rPr>
              <a:t>(2)6 = 12 feet. Therefore, choice D is correct</a:t>
            </a:r>
            <a:r>
              <a:rPr lang="en-US" b="0" dirty="0">
                <a:ea typeface="Times New Roman" pitchFamily="-112" charset="0"/>
                <a:cs typeface="Times New Roman" pitchFamily="-112" charset="0"/>
              </a:rPr>
              <a:t>.</a:t>
            </a:r>
          </a:p>
        </p:txBody>
      </p:sp>
      <p:pic>
        <p:nvPicPr>
          <p:cNvPr id="693257" name="Picture 9" descr="Example2"/>
          <p:cNvPicPr>
            <a:picLocks noChangeAspect="1" noChangeArrowheads="1"/>
          </p:cNvPicPr>
          <p:nvPr/>
        </p:nvPicPr>
        <p:blipFill>
          <a:blip r:embed="rId6"/>
          <a:srcRect/>
          <a:stretch>
            <a:fillRect/>
          </a:stretch>
        </p:blipFill>
        <p:spPr bwMode="auto">
          <a:xfrm>
            <a:off x="420688" y="1495425"/>
            <a:ext cx="457200" cy="457200"/>
          </a:xfrm>
          <a:prstGeom prst="rect">
            <a:avLst/>
          </a:prstGeom>
          <a:noFill/>
        </p:spPr>
      </p:pic>
      <p:sp>
        <p:nvSpPr>
          <p:cNvPr id="693267" name="Rectangle 19"/>
          <p:cNvSpPr>
            <a:spLocks noGrp="1" noChangeArrowheads="1"/>
          </p:cNvSpPr>
          <p:nvPr>
            <p:ph type="body" idx="1"/>
          </p:nvPr>
        </p:nvSpPr>
        <p:spPr>
          <a:xfrm>
            <a:off x="533400" y="1512888"/>
            <a:ext cx="8229600" cy="822325"/>
          </a:xfrm>
          <a:noFill/>
          <a:ln/>
        </p:spPr>
        <p:txBody>
          <a:bodyPr>
            <a:normAutofit lnSpcReduction="10000"/>
          </a:bodyPr>
          <a:lstStyle/>
          <a:p>
            <a:pPr indent="0">
              <a:buFontTx/>
              <a:buNone/>
            </a:pPr>
            <a:r>
              <a:rPr lang="en-US" sz="2400" b="1" dirty="0">
                <a:solidFill>
                  <a:srgbClr val="00539D"/>
                </a:solidFill>
                <a:ea typeface="Arial" pitchFamily="-112" charset="0"/>
                <a:cs typeface="Arial" pitchFamily="-112" charset="0"/>
              </a:rPr>
              <a:t>The cross-section of a camping tent is shown below. Find the width of the base of the tent.</a:t>
            </a:r>
          </a:p>
        </p:txBody>
      </p:sp>
      <p:sp>
        <p:nvSpPr>
          <p:cNvPr id="693268" name="TPAnswers"/>
          <p:cNvSpPr>
            <a:spLocks noChangeArrowheads="1"/>
          </p:cNvSpPr>
          <p:nvPr>
            <p:custDataLst>
              <p:tags r:id="rId2"/>
            </p:custDataLst>
          </p:nvPr>
        </p:nvSpPr>
        <p:spPr bwMode="auto">
          <a:xfrm>
            <a:off x="881063" y="2821586"/>
            <a:ext cx="2790825" cy="420688"/>
          </a:xfrm>
          <a:prstGeom prst="rect">
            <a:avLst/>
          </a:prstGeom>
          <a:noFill/>
          <a:ln w="9525">
            <a:noFill/>
            <a:miter lim="800000"/>
            <a:headEnd/>
            <a:tailEnd/>
          </a:ln>
          <a:effectLst/>
        </p:spPr>
        <p:txBody>
          <a:bodyPr>
            <a:prstTxWarp prst="textNoShape">
              <a:avLst/>
            </a:prstTxWarp>
          </a:bodyPr>
          <a:lstStyle/>
          <a:p>
            <a:pPr marL="533400" indent="-533400" algn="l">
              <a:spcBef>
                <a:spcPct val="40000"/>
              </a:spcBef>
              <a:spcAft>
                <a:spcPct val="40000"/>
              </a:spcAft>
            </a:pPr>
            <a:r>
              <a:rPr lang="pt-BR" sz="2400" dirty="0">
                <a:solidFill>
                  <a:srgbClr val="00539D"/>
                </a:solidFill>
                <a:sym typeface="Symbol" pitchFamily="-112" charset="2"/>
              </a:rPr>
              <a:t>A.</a:t>
            </a:r>
            <a:r>
              <a:rPr lang="pt-BR" sz="2400" dirty="0">
                <a:solidFill>
                  <a:schemeClr val="tx1"/>
                </a:solidFill>
                <a:sym typeface="Symbol" pitchFamily="-112" charset="2"/>
              </a:rPr>
              <a:t>	6 ft</a:t>
            </a:r>
          </a:p>
          <a:p>
            <a:pPr marL="533400" indent="-533400" algn="l">
              <a:spcBef>
                <a:spcPct val="40000"/>
              </a:spcBef>
              <a:spcAft>
                <a:spcPct val="40000"/>
              </a:spcAft>
            </a:pPr>
            <a:r>
              <a:rPr lang="pt-BR" sz="2400" dirty="0">
                <a:solidFill>
                  <a:srgbClr val="00539D"/>
                </a:solidFill>
                <a:sym typeface="Symbol" pitchFamily="-112" charset="2"/>
              </a:rPr>
              <a:t>B.</a:t>
            </a:r>
            <a:r>
              <a:rPr lang="pt-BR" sz="2400" dirty="0">
                <a:solidFill>
                  <a:schemeClr val="tx1"/>
                </a:solidFill>
                <a:sym typeface="Symbol" pitchFamily="-112" charset="2"/>
              </a:rPr>
              <a:t>	8 ft</a:t>
            </a:r>
          </a:p>
          <a:p>
            <a:pPr marL="533400" indent="-533400" algn="l">
              <a:spcBef>
                <a:spcPct val="40000"/>
              </a:spcBef>
              <a:spcAft>
                <a:spcPct val="40000"/>
              </a:spcAft>
            </a:pPr>
            <a:r>
              <a:rPr lang="pt-BR" sz="2400" dirty="0">
                <a:solidFill>
                  <a:srgbClr val="00539D"/>
                </a:solidFill>
                <a:sym typeface="Symbol" pitchFamily="-112" charset="2"/>
              </a:rPr>
              <a:t>C.</a:t>
            </a:r>
            <a:r>
              <a:rPr lang="pt-BR" sz="2400" dirty="0">
                <a:solidFill>
                  <a:schemeClr val="tx1"/>
                </a:solidFill>
                <a:sym typeface="Symbol" pitchFamily="-112" charset="2"/>
              </a:rPr>
              <a:t>	10 ft</a:t>
            </a:r>
          </a:p>
          <a:p>
            <a:pPr marL="533400" indent="-533400" algn="l">
              <a:spcBef>
                <a:spcPct val="40000"/>
              </a:spcBef>
              <a:spcAft>
                <a:spcPct val="40000"/>
              </a:spcAft>
            </a:pPr>
            <a:r>
              <a:rPr lang="pt-BR" sz="2400" dirty="0">
                <a:solidFill>
                  <a:srgbClr val="00539D"/>
                </a:solidFill>
                <a:sym typeface="Symbol" pitchFamily="-112" charset="2"/>
              </a:rPr>
              <a:t>D.</a:t>
            </a:r>
            <a:r>
              <a:rPr lang="pt-BR" sz="2400" dirty="0">
                <a:solidFill>
                  <a:schemeClr val="tx1"/>
                </a:solidFill>
                <a:sym typeface="Symbol" pitchFamily="-112" charset="2"/>
              </a:rPr>
              <a:t>	12 ft</a:t>
            </a:r>
          </a:p>
        </p:txBody>
      </p:sp>
      <p:sp>
        <p:nvSpPr>
          <p:cNvPr id="693272" name="Text Box 24"/>
          <p:cNvSpPr txBox="1">
            <a:spLocks noChangeArrowheads="1"/>
          </p:cNvSpPr>
          <p:nvPr/>
        </p:nvSpPr>
        <p:spPr bwMode="auto">
          <a:xfrm>
            <a:off x="3678238" y="790575"/>
            <a:ext cx="4884737" cy="457200"/>
          </a:xfrm>
          <a:prstGeom prst="rect">
            <a:avLst/>
          </a:prstGeom>
          <a:noFill/>
          <a:ln w="9525">
            <a:noFill/>
            <a:miter lim="800000"/>
            <a:headEnd/>
            <a:tailEnd/>
          </a:ln>
          <a:effectLst/>
        </p:spPr>
        <p:txBody>
          <a:bodyPr>
            <a:prstTxWarp prst="textNoShape">
              <a:avLst/>
            </a:prstTxWarp>
          </a:bodyPr>
          <a:lstStyle/>
          <a:p>
            <a:pPr algn="l">
              <a:lnSpc>
                <a:spcPct val="100000"/>
              </a:lnSpc>
              <a:spcAft>
                <a:spcPct val="0"/>
              </a:spcAft>
              <a:buClrTx/>
            </a:pPr>
            <a:r>
              <a:rPr lang="en-US"/>
              <a:t>Use the Pythagorean Theorem</a:t>
            </a:r>
          </a:p>
        </p:txBody>
      </p:sp>
      <p:pic>
        <p:nvPicPr>
          <p:cNvPr id="693274" name="Picture 26" descr="3-6-1"/>
          <p:cNvPicPr>
            <a:picLocks noChangeAspect="1" noChangeArrowheads="1"/>
          </p:cNvPicPr>
          <p:nvPr/>
        </p:nvPicPr>
        <p:blipFill>
          <a:blip r:embed="rId7"/>
          <a:srcRect/>
          <a:stretch>
            <a:fillRect/>
          </a:stretch>
        </p:blipFill>
        <p:spPr bwMode="auto">
          <a:xfrm>
            <a:off x="3597275" y="2641600"/>
            <a:ext cx="3184525" cy="2540000"/>
          </a:xfrm>
          <a:prstGeom prst="rect">
            <a:avLst/>
          </a:prstGeom>
          <a:noFill/>
        </p:spPr>
      </p:pic>
      <p:pic>
        <p:nvPicPr>
          <p:cNvPr id="693279" name="Picture 31" descr="CAStdEX"/>
          <p:cNvPicPr>
            <a:picLocks noChangeAspect="1" noChangeArrowheads="1"/>
          </p:cNvPicPr>
          <p:nvPr/>
        </p:nvPicPr>
        <p:blipFill>
          <a:blip r:embed="rId8"/>
          <a:srcRect/>
          <a:stretch>
            <a:fillRect/>
          </a:stretch>
        </p:blipFill>
        <p:spPr bwMode="auto">
          <a:xfrm>
            <a:off x="381000" y="700088"/>
            <a:ext cx="3352800" cy="644525"/>
          </a:xfrm>
          <a:prstGeom prst="rect">
            <a:avLst/>
          </a:prstGeom>
          <a:noFill/>
        </p:spPr>
      </p:pic>
      <p:sp>
        <p:nvSpPr>
          <p:cNvPr id="13" name="Action Button: Forward or Next 12">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3253">
                                            <p:txEl>
                                              <p:pRg st="0" end="0"/>
                                            </p:txEl>
                                          </p:spTgt>
                                        </p:tgtEl>
                                        <p:attrNameLst>
                                          <p:attrName>style.visibility</p:attrName>
                                        </p:attrNameLst>
                                      </p:cBhvr>
                                      <p:to>
                                        <p:strVal val="visible"/>
                                      </p:to>
                                    </p:set>
                                    <p:animEffect transition="in" filter="wipe(left)">
                                      <p:cBhvr>
                                        <p:cTn id="7" dur="500"/>
                                        <p:tgtEl>
                                          <p:spTgt spid="693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93270"/>
                                        </p:tgtEl>
                                        <p:attrNameLst>
                                          <p:attrName>style.visibility</p:attrName>
                                        </p:attrNameLst>
                                      </p:cBhvr>
                                      <p:to>
                                        <p:strVal val="visible"/>
                                      </p:to>
                                    </p:set>
                                    <p:animEffect transition="in" filter="box(in)">
                                      <p:cBhvr>
                                        <p:cTn id="12" dur="500"/>
                                        <p:tgtEl>
                                          <p:spTgt spid="693270"/>
                                        </p:tgtEl>
                                      </p:cBhvr>
                                    </p:animEffec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6932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0" grpId="0" animBg="1"/>
      <p:bldP spid="693253" grpId="0" build="p" autoUpdateAnimBg="0" advAuto="0"/>
      <p:bldP spid="693253" grpId="1" build="allAtOnce"/>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83682" name="TPAnswers"/>
          <p:cNvSpPr>
            <a:spLocks noGrp="1" noChangeArrowheads="1"/>
          </p:cNvSpPr>
          <p:nvPr>
            <p:ph type="body" idx="1"/>
            <p:custDataLst>
              <p:tags r:id="rId2"/>
            </p:custDataLst>
          </p:nvPr>
        </p:nvSpPr>
        <p:spPr bwMode="hidden">
          <a:xfrm>
            <a:off x="271463" y="2190750"/>
            <a:ext cx="1438275"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583683" name="Oval 3"/>
          <p:cNvSpPr>
            <a:spLocks noChangeArrowheads="1"/>
          </p:cNvSpPr>
          <p:nvPr/>
        </p:nvSpPr>
        <p:spPr bwMode="auto">
          <a:xfrm>
            <a:off x="890587" y="2947987"/>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583688" name="TPAnswers"/>
          <p:cNvSpPr>
            <a:spLocks noChangeArrowheads="1"/>
          </p:cNvSpPr>
          <p:nvPr>
            <p:custDataLst>
              <p:tags r:id="rId3"/>
            </p:custDataLst>
          </p:nvPr>
        </p:nvSpPr>
        <p:spPr bwMode="auto">
          <a:xfrm>
            <a:off x="871538" y="2822575"/>
            <a:ext cx="3267075" cy="420688"/>
          </a:xfrm>
          <a:prstGeom prst="rect">
            <a:avLst/>
          </a:prstGeom>
          <a:noFill/>
          <a:ln w="9525">
            <a:noFill/>
            <a:miter lim="800000"/>
            <a:headEnd/>
            <a:tailEnd/>
          </a:ln>
          <a:effectLst/>
        </p:spPr>
        <p:txBody>
          <a:bodyPr>
            <a:prstTxWarp prst="textNoShape">
              <a:avLst/>
            </a:prstTxWarp>
          </a:bodyPr>
          <a:lstStyle/>
          <a:p>
            <a:pPr marL="533400" indent="-533400" algn="l">
              <a:spcAft>
                <a:spcPct val="50000"/>
              </a:spcAft>
            </a:pPr>
            <a:r>
              <a:rPr lang="pt-BR" sz="2800" dirty="0">
                <a:solidFill>
                  <a:srgbClr val="00539D"/>
                </a:solidFill>
                <a:sym typeface="Symbol" pitchFamily="-112" charset="2"/>
              </a:rPr>
              <a:t>A.</a:t>
            </a:r>
            <a:r>
              <a:rPr lang="pt-BR" sz="2800" dirty="0">
                <a:solidFill>
                  <a:schemeClr val="tx1"/>
                </a:solidFill>
                <a:sym typeface="Symbol" pitchFamily="-112" charset="2"/>
              </a:rPr>
              <a:t>	about 30.4 feet</a:t>
            </a:r>
          </a:p>
          <a:p>
            <a:pPr marL="533400" indent="-533400" algn="l">
              <a:spcAft>
                <a:spcPct val="50000"/>
              </a:spcAft>
            </a:pPr>
            <a:r>
              <a:rPr lang="pt-BR" sz="2800" dirty="0">
                <a:solidFill>
                  <a:srgbClr val="00539D"/>
                </a:solidFill>
                <a:sym typeface="Symbol" pitchFamily="-112" charset="2"/>
              </a:rPr>
              <a:t>B.</a:t>
            </a:r>
            <a:r>
              <a:rPr lang="pt-BR" sz="2800" dirty="0">
                <a:solidFill>
                  <a:schemeClr val="tx1"/>
                </a:solidFill>
                <a:sym typeface="Symbol" pitchFamily="-112" charset="2"/>
              </a:rPr>
              <a:t>	about 31.5 feet</a:t>
            </a:r>
          </a:p>
          <a:p>
            <a:pPr marL="533400" indent="-533400" algn="l">
              <a:spcAft>
                <a:spcPct val="50000"/>
              </a:spcAft>
            </a:pPr>
            <a:r>
              <a:rPr lang="pt-BR" sz="2800" dirty="0">
                <a:solidFill>
                  <a:srgbClr val="00539D"/>
                </a:solidFill>
                <a:sym typeface="Symbol" pitchFamily="-112" charset="2"/>
              </a:rPr>
              <a:t>C.</a:t>
            </a:r>
            <a:r>
              <a:rPr lang="pt-BR" sz="2800" dirty="0">
                <a:solidFill>
                  <a:schemeClr val="tx1"/>
                </a:solidFill>
                <a:sym typeface="Symbol" pitchFamily="-112" charset="2"/>
              </a:rPr>
              <a:t>	about 33.8 feet</a:t>
            </a:r>
          </a:p>
          <a:p>
            <a:pPr marL="533400" indent="-533400" algn="l">
              <a:spcAft>
                <a:spcPct val="50000"/>
              </a:spcAft>
            </a:pPr>
            <a:r>
              <a:rPr lang="pt-BR" sz="2800" dirty="0">
                <a:solidFill>
                  <a:srgbClr val="00539D"/>
                </a:solidFill>
                <a:sym typeface="Symbol" pitchFamily="-112" charset="2"/>
              </a:rPr>
              <a:t>D.</a:t>
            </a:r>
            <a:r>
              <a:rPr lang="pt-BR" sz="2800" dirty="0">
                <a:solidFill>
                  <a:schemeClr val="tx1"/>
                </a:solidFill>
                <a:sym typeface="Symbol" pitchFamily="-112" charset="2"/>
              </a:rPr>
              <a:t>	about 35.1 feet</a:t>
            </a:r>
          </a:p>
        </p:txBody>
      </p:sp>
      <p:sp>
        <p:nvSpPr>
          <p:cNvPr id="583689" name="TPQuestion"/>
          <p:cNvSpPr>
            <a:spLocks noChangeArrowheads="1"/>
          </p:cNvSpPr>
          <p:nvPr/>
        </p:nvSpPr>
        <p:spPr bwMode="auto">
          <a:xfrm>
            <a:off x="533400" y="1503363"/>
            <a:ext cx="8334375"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a:t>RAMPS</a:t>
            </a:r>
            <a:r>
              <a:rPr lang="en-US">
                <a:solidFill>
                  <a:srgbClr val="00539D"/>
                </a:solidFill>
              </a:rPr>
              <a:t>  If a truck ramp is 32 feet long and the top of the ramp is 10 feet off the ground, how far is the end of the ramp from the truck?</a:t>
            </a:r>
            <a:br>
              <a:rPr lang="en-US">
                <a:solidFill>
                  <a:srgbClr val="00539D"/>
                </a:solidFill>
              </a:rPr>
            </a:br>
            <a:endParaRPr lang="en-US">
              <a:solidFill>
                <a:srgbClr val="00539D"/>
              </a:solidFill>
            </a:endParaRPr>
          </a:p>
        </p:txBody>
      </p:sp>
      <p:pic>
        <p:nvPicPr>
          <p:cNvPr id="583690" name="Picture 10"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583691" name="Picture 11" descr="Example1"/>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583696" name="Picture 16" descr="LH_3-6"/>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3690"/>
                                        </p:tgtEl>
                                        <p:attrNameLst>
                                          <p:attrName>style.visibility</p:attrName>
                                        </p:attrNameLst>
                                      </p:cBhvr>
                                      <p:to>
                                        <p:strVal val="visible"/>
                                      </p:to>
                                    </p:set>
                                    <p:animEffect transition="in" filter="wipe(left)">
                                      <p:cBhvr>
                                        <p:cTn id="7" dur="500"/>
                                        <p:tgtEl>
                                          <p:spTgt spid="58369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83691"/>
                                        </p:tgtEl>
                                        <p:attrNameLst>
                                          <p:attrName>style.visibility</p:attrName>
                                        </p:attrNameLst>
                                      </p:cBhvr>
                                      <p:to>
                                        <p:strVal val="visible"/>
                                      </p:to>
                                    </p:set>
                                    <p:animEffect transition="in" filter="box(out)">
                                      <p:cBhvr>
                                        <p:cTn id="11" dur="500"/>
                                        <p:tgtEl>
                                          <p:spTgt spid="58369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83689"/>
                                        </p:tgtEl>
                                        <p:attrNameLst>
                                          <p:attrName>style.visibility</p:attrName>
                                        </p:attrNameLst>
                                      </p:cBhvr>
                                      <p:to>
                                        <p:strVal val="visible"/>
                                      </p:to>
                                    </p:set>
                                    <p:animEffect transition="in" filter="wipe(left)">
                                      <p:cBhvr>
                                        <p:cTn id="15" dur="500"/>
                                        <p:tgtEl>
                                          <p:spTgt spid="58368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3688">
                                            <p:txEl>
                                              <p:pRg st="0" end="0"/>
                                            </p:txEl>
                                          </p:spTgt>
                                        </p:tgtEl>
                                        <p:attrNameLst>
                                          <p:attrName>style.visibility</p:attrName>
                                        </p:attrNameLst>
                                      </p:cBhvr>
                                      <p:to>
                                        <p:strVal val="visible"/>
                                      </p:to>
                                    </p:set>
                                    <p:animEffect transition="in" filter="wipe(left)">
                                      <p:cBhvr>
                                        <p:cTn id="19" dur="500"/>
                                        <p:tgtEl>
                                          <p:spTgt spid="583688">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83688">
                                            <p:txEl>
                                              <p:pRg st="1" end="1"/>
                                            </p:txEl>
                                          </p:spTgt>
                                        </p:tgtEl>
                                        <p:attrNameLst>
                                          <p:attrName>style.visibility</p:attrName>
                                        </p:attrNameLst>
                                      </p:cBhvr>
                                      <p:to>
                                        <p:strVal val="visible"/>
                                      </p:to>
                                    </p:set>
                                    <p:animEffect transition="in" filter="wipe(left)">
                                      <p:cBhvr>
                                        <p:cTn id="23" dur="500"/>
                                        <p:tgtEl>
                                          <p:spTgt spid="583688">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83688">
                                            <p:txEl>
                                              <p:pRg st="2" end="2"/>
                                            </p:txEl>
                                          </p:spTgt>
                                        </p:tgtEl>
                                        <p:attrNameLst>
                                          <p:attrName>style.visibility</p:attrName>
                                        </p:attrNameLst>
                                      </p:cBhvr>
                                      <p:to>
                                        <p:strVal val="visible"/>
                                      </p:to>
                                    </p:set>
                                    <p:animEffect transition="in" filter="wipe(left)">
                                      <p:cBhvr>
                                        <p:cTn id="27" dur="500"/>
                                        <p:tgtEl>
                                          <p:spTgt spid="583688">
                                            <p:txEl>
                                              <p:pRg st="2" end="2"/>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83688">
                                            <p:txEl>
                                              <p:pRg st="3" end="3"/>
                                            </p:txEl>
                                          </p:spTgt>
                                        </p:tgtEl>
                                        <p:attrNameLst>
                                          <p:attrName>style.visibility</p:attrName>
                                        </p:attrNameLst>
                                      </p:cBhvr>
                                      <p:to>
                                        <p:strVal val="visible"/>
                                      </p:to>
                                    </p:set>
                                    <p:animEffect transition="in" filter="wipe(left)">
                                      <p:cBhvr>
                                        <p:cTn id="31" dur="500"/>
                                        <p:tgtEl>
                                          <p:spTgt spid="58368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83683"/>
                                        </p:tgtEl>
                                        <p:attrNameLst>
                                          <p:attrName>style.visibility</p:attrName>
                                        </p:attrNameLst>
                                      </p:cBhvr>
                                      <p:to>
                                        <p:strVal val="visible"/>
                                      </p:to>
                                    </p:set>
                                    <p:animEffect transition="in" filter="box(in)">
                                      <p:cBhvr>
                                        <p:cTn id="36" dur="500"/>
                                        <p:tgtEl>
                                          <p:spTgt spid="583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animBg="1"/>
      <p:bldP spid="583688" grpId="0" build="p" autoUpdateAnimBg="0" advAuto="0"/>
      <p:bldP spid="583689"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0850" name="TPAnswers"/>
          <p:cNvSpPr>
            <a:spLocks noGrp="1" noChangeArrowheads="1"/>
          </p:cNvSpPr>
          <p:nvPr>
            <p:ph type="body" idx="1"/>
            <p:custDataLst>
              <p:tags r:id="rId2"/>
            </p:custDataLst>
          </p:nvPr>
        </p:nvSpPr>
        <p:spPr bwMode="hidden">
          <a:xfrm>
            <a:off x="271463" y="2190750"/>
            <a:ext cx="1438275"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590851" name="Oval 3"/>
          <p:cNvSpPr>
            <a:spLocks noChangeArrowheads="1"/>
          </p:cNvSpPr>
          <p:nvPr/>
        </p:nvSpPr>
        <p:spPr bwMode="auto">
          <a:xfrm>
            <a:off x="890587" y="4267200"/>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590856" name="TPAnswers"/>
          <p:cNvSpPr>
            <a:spLocks noChangeArrowheads="1"/>
          </p:cNvSpPr>
          <p:nvPr>
            <p:custDataLst>
              <p:tags r:id="rId3"/>
            </p:custDataLst>
          </p:nvPr>
        </p:nvSpPr>
        <p:spPr bwMode="auto">
          <a:xfrm>
            <a:off x="881063" y="2884488"/>
            <a:ext cx="2790825" cy="420687"/>
          </a:xfrm>
          <a:prstGeom prst="rect">
            <a:avLst/>
          </a:prstGeom>
          <a:noFill/>
          <a:ln w="9525">
            <a:noFill/>
            <a:miter lim="800000"/>
            <a:headEnd/>
            <a:tailEnd/>
          </a:ln>
          <a:effectLst/>
        </p:spPr>
        <p:txBody>
          <a:bodyPr>
            <a:prstTxWarp prst="textNoShape">
              <a:avLst/>
            </a:prstTxWarp>
          </a:bodyPr>
          <a:lstStyle/>
          <a:p>
            <a:pPr marL="533400" indent="-533400" algn="l">
              <a:spcAft>
                <a:spcPct val="50000"/>
              </a:spcAft>
            </a:pPr>
            <a:r>
              <a:rPr lang="pt-BR" sz="2800" dirty="0">
                <a:solidFill>
                  <a:srgbClr val="00539D"/>
                </a:solidFill>
                <a:sym typeface="Symbol" pitchFamily="-112" charset="2"/>
              </a:rPr>
              <a:t>A.</a:t>
            </a:r>
            <a:r>
              <a:rPr lang="pt-BR" sz="2800" dirty="0">
                <a:solidFill>
                  <a:schemeClr val="tx1"/>
                </a:solidFill>
                <a:sym typeface="Symbol" pitchFamily="-112" charset="2"/>
              </a:rPr>
              <a:t>	15 ft</a:t>
            </a:r>
          </a:p>
          <a:p>
            <a:pPr marL="533400" indent="-533400" algn="l">
              <a:spcAft>
                <a:spcPct val="50000"/>
              </a:spcAft>
            </a:pPr>
            <a:r>
              <a:rPr lang="pt-BR" sz="2800" dirty="0">
                <a:solidFill>
                  <a:srgbClr val="00539D"/>
                </a:solidFill>
                <a:sym typeface="Symbol" pitchFamily="-112" charset="2"/>
              </a:rPr>
              <a:t>B.</a:t>
            </a:r>
            <a:r>
              <a:rPr lang="pt-BR" sz="2800" dirty="0">
                <a:solidFill>
                  <a:schemeClr val="tx1"/>
                </a:solidFill>
                <a:sym typeface="Symbol" pitchFamily="-112" charset="2"/>
              </a:rPr>
              <a:t>	18 ft</a:t>
            </a:r>
          </a:p>
          <a:p>
            <a:pPr marL="533400" indent="-533400" algn="l">
              <a:spcAft>
                <a:spcPct val="50000"/>
              </a:spcAft>
            </a:pPr>
            <a:r>
              <a:rPr lang="pt-BR" sz="2800" dirty="0">
                <a:solidFill>
                  <a:srgbClr val="00539D"/>
                </a:solidFill>
                <a:sym typeface="Symbol" pitchFamily="-112" charset="2"/>
              </a:rPr>
              <a:t>C.</a:t>
            </a:r>
            <a:r>
              <a:rPr lang="pt-BR" sz="2800" dirty="0">
                <a:solidFill>
                  <a:schemeClr val="tx1"/>
                </a:solidFill>
                <a:sym typeface="Symbol" pitchFamily="-112" charset="2"/>
              </a:rPr>
              <a:t>	20 ft</a:t>
            </a:r>
          </a:p>
          <a:p>
            <a:pPr marL="533400" indent="-533400" algn="l">
              <a:spcAft>
                <a:spcPct val="50000"/>
              </a:spcAft>
            </a:pPr>
            <a:r>
              <a:rPr lang="pt-BR" sz="2800" dirty="0">
                <a:solidFill>
                  <a:srgbClr val="00539D"/>
                </a:solidFill>
                <a:sym typeface="Symbol" pitchFamily="-112" charset="2"/>
              </a:rPr>
              <a:t>D.</a:t>
            </a:r>
            <a:r>
              <a:rPr lang="pt-BR" sz="2800" dirty="0">
                <a:solidFill>
                  <a:schemeClr val="tx1"/>
                </a:solidFill>
                <a:sym typeface="Symbol" pitchFamily="-112" charset="2"/>
              </a:rPr>
              <a:t>	22 ft</a:t>
            </a:r>
          </a:p>
        </p:txBody>
      </p:sp>
      <p:sp>
        <p:nvSpPr>
          <p:cNvPr id="590857" name="TPQuestion"/>
          <p:cNvSpPr>
            <a:spLocks noChangeArrowheads="1"/>
          </p:cNvSpPr>
          <p:nvPr/>
        </p:nvSpPr>
        <p:spPr bwMode="auto">
          <a:xfrm>
            <a:off x="533400" y="1503363"/>
            <a:ext cx="5257800"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dirty="0">
                <a:solidFill>
                  <a:srgbClr val="00539D"/>
                </a:solidFill>
              </a:rPr>
              <a:t>This picture shows the cross-section of a roof. How long is each rafter, </a:t>
            </a:r>
            <a:r>
              <a:rPr lang="en-US" sz="2400" i="1" dirty="0" err="1">
                <a:solidFill>
                  <a:srgbClr val="00539D"/>
                </a:solidFill>
              </a:rPr>
              <a:t>r</a:t>
            </a:r>
            <a:r>
              <a:rPr lang="en-US" sz="2400" dirty="0">
                <a:solidFill>
                  <a:srgbClr val="00539D"/>
                </a:solidFill>
              </a:rPr>
              <a:t>?</a:t>
            </a:r>
          </a:p>
        </p:txBody>
      </p:sp>
      <p:pic>
        <p:nvPicPr>
          <p:cNvPr id="590858" name="Picture 10"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590862" name="Picture 14" descr="Example2"/>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590863" name="Picture 15" descr="LH_3-6"/>
          <p:cNvPicPr>
            <a:picLocks noChangeAspect="1" noChangeArrowheads="1"/>
          </p:cNvPicPr>
          <p:nvPr/>
        </p:nvPicPr>
        <p:blipFill>
          <a:blip r:embed="rId8"/>
          <a:srcRect/>
          <a:stretch>
            <a:fillRect/>
          </a:stretch>
        </p:blipFill>
        <p:spPr bwMode="hidden">
          <a:xfrm>
            <a:off x="0" y="0"/>
            <a:ext cx="9144000" cy="731838"/>
          </a:xfrm>
          <a:prstGeom prst="rect">
            <a:avLst/>
          </a:prstGeom>
          <a:noFill/>
        </p:spPr>
      </p:pic>
      <p:pic>
        <p:nvPicPr>
          <p:cNvPr id="590864" name="Picture 16" descr="3-6-2"/>
          <p:cNvPicPr>
            <a:picLocks noChangeAspect="1" noChangeArrowheads="1"/>
          </p:cNvPicPr>
          <p:nvPr/>
        </p:nvPicPr>
        <p:blipFill>
          <a:blip r:embed="rId9"/>
          <a:srcRect/>
          <a:stretch>
            <a:fillRect/>
          </a:stretch>
        </p:blipFill>
        <p:spPr bwMode="auto">
          <a:xfrm>
            <a:off x="4381500" y="2538412"/>
            <a:ext cx="3319462" cy="1533525"/>
          </a:xfrm>
          <a:prstGeom prst="rect">
            <a:avLst/>
          </a:prstGeom>
          <a:noFill/>
        </p:spPr>
      </p:pic>
      <p:sp>
        <p:nvSpPr>
          <p:cNvPr id="12" name="Action Button: Forward or Next 11">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0858"/>
                                        </p:tgtEl>
                                        <p:attrNameLst>
                                          <p:attrName>style.visibility</p:attrName>
                                        </p:attrNameLst>
                                      </p:cBhvr>
                                      <p:to>
                                        <p:strVal val="visible"/>
                                      </p:to>
                                    </p:set>
                                    <p:animEffect transition="in" filter="wipe(left)">
                                      <p:cBhvr>
                                        <p:cTn id="7" dur="500"/>
                                        <p:tgtEl>
                                          <p:spTgt spid="59085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90862"/>
                                        </p:tgtEl>
                                        <p:attrNameLst>
                                          <p:attrName>style.visibility</p:attrName>
                                        </p:attrNameLst>
                                      </p:cBhvr>
                                      <p:to>
                                        <p:strVal val="visible"/>
                                      </p:to>
                                    </p:set>
                                    <p:animEffect transition="in" filter="box(out)">
                                      <p:cBhvr>
                                        <p:cTn id="11" dur="500"/>
                                        <p:tgtEl>
                                          <p:spTgt spid="5908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90857"/>
                                        </p:tgtEl>
                                        <p:attrNameLst>
                                          <p:attrName>style.visibility</p:attrName>
                                        </p:attrNameLst>
                                      </p:cBhvr>
                                      <p:to>
                                        <p:strVal val="visible"/>
                                      </p:to>
                                    </p:set>
                                    <p:animEffect transition="in" filter="wipe(left)">
                                      <p:cBhvr>
                                        <p:cTn id="15" dur="500"/>
                                        <p:tgtEl>
                                          <p:spTgt spid="59085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0864"/>
                                        </p:tgtEl>
                                        <p:attrNameLst>
                                          <p:attrName>style.visibility</p:attrName>
                                        </p:attrNameLst>
                                      </p:cBhvr>
                                      <p:to>
                                        <p:strVal val="visible"/>
                                      </p:to>
                                    </p:set>
                                    <p:animEffect transition="in" filter="wipe(up)">
                                      <p:cBhvr>
                                        <p:cTn id="19" dur="500"/>
                                        <p:tgtEl>
                                          <p:spTgt spid="59086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0856">
                                            <p:txEl>
                                              <p:pRg st="0" end="0"/>
                                            </p:txEl>
                                          </p:spTgt>
                                        </p:tgtEl>
                                        <p:attrNameLst>
                                          <p:attrName>style.visibility</p:attrName>
                                        </p:attrNameLst>
                                      </p:cBhvr>
                                      <p:to>
                                        <p:strVal val="visible"/>
                                      </p:to>
                                    </p:set>
                                    <p:animEffect transition="in" filter="wipe(left)">
                                      <p:cBhvr>
                                        <p:cTn id="23" dur="500"/>
                                        <p:tgtEl>
                                          <p:spTgt spid="590856">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90856">
                                            <p:txEl>
                                              <p:pRg st="1" end="1"/>
                                            </p:txEl>
                                          </p:spTgt>
                                        </p:tgtEl>
                                        <p:attrNameLst>
                                          <p:attrName>style.visibility</p:attrName>
                                        </p:attrNameLst>
                                      </p:cBhvr>
                                      <p:to>
                                        <p:strVal val="visible"/>
                                      </p:to>
                                    </p:set>
                                    <p:animEffect transition="in" filter="wipe(left)">
                                      <p:cBhvr>
                                        <p:cTn id="27" dur="500"/>
                                        <p:tgtEl>
                                          <p:spTgt spid="590856">
                                            <p:txEl>
                                              <p:pRg st="1" end="1"/>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90856">
                                            <p:txEl>
                                              <p:pRg st="2" end="2"/>
                                            </p:txEl>
                                          </p:spTgt>
                                        </p:tgtEl>
                                        <p:attrNameLst>
                                          <p:attrName>style.visibility</p:attrName>
                                        </p:attrNameLst>
                                      </p:cBhvr>
                                      <p:to>
                                        <p:strVal val="visible"/>
                                      </p:to>
                                    </p:set>
                                    <p:animEffect transition="in" filter="wipe(left)">
                                      <p:cBhvr>
                                        <p:cTn id="31" dur="500"/>
                                        <p:tgtEl>
                                          <p:spTgt spid="590856">
                                            <p:txEl>
                                              <p:pRg st="2" end="2"/>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90856">
                                            <p:txEl>
                                              <p:pRg st="3" end="3"/>
                                            </p:txEl>
                                          </p:spTgt>
                                        </p:tgtEl>
                                        <p:attrNameLst>
                                          <p:attrName>style.visibility</p:attrName>
                                        </p:attrNameLst>
                                      </p:cBhvr>
                                      <p:to>
                                        <p:strVal val="visible"/>
                                      </p:to>
                                    </p:set>
                                    <p:animEffect transition="in" filter="wipe(left)">
                                      <p:cBhvr>
                                        <p:cTn id="35" dur="500"/>
                                        <p:tgtEl>
                                          <p:spTgt spid="59085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90851"/>
                                        </p:tgtEl>
                                        <p:attrNameLst>
                                          <p:attrName>style.visibility</p:attrName>
                                        </p:attrNameLst>
                                      </p:cBhvr>
                                      <p:to>
                                        <p:strVal val="visible"/>
                                      </p:to>
                                    </p:set>
                                    <p:animEffect transition="in" filter="box(in)">
                                      <p:cBhvr>
                                        <p:cTn id="40" dur="500"/>
                                        <p:tgtEl>
                                          <p:spTgt spid="59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animBg="1"/>
      <p:bldP spid="590856" grpId="0" build="p" autoUpdateAnimBg="0" advAuto="0"/>
      <p:bldP spid="590857"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66FF"/>
        </a:solidFill>
        <a:effectLst/>
      </p:bgPr>
    </p:bg>
    <p:spTree>
      <p:nvGrpSpPr>
        <p:cNvPr id="1" name=""/>
        <p:cNvGrpSpPr/>
        <p:nvPr/>
      </p:nvGrpSpPr>
      <p:grpSpPr>
        <a:xfrm>
          <a:off x="0" y="0"/>
          <a:ext cx="0" cy="0"/>
          <a:chOff x="0" y="0"/>
          <a:chExt cx="0" cy="0"/>
        </a:xfrm>
      </p:grpSpPr>
      <p:pic>
        <p:nvPicPr>
          <p:cNvPr id="8" name="Picture 7" descr="Picture 2.png"/>
          <p:cNvPicPr>
            <a:picLocks noChangeAspect="1"/>
          </p:cNvPicPr>
          <p:nvPr/>
        </p:nvPicPr>
        <p:blipFill>
          <a:blip r:embed="rId2"/>
          <a:stretch>
            <a:fillRect/>
          </a:stretch>
        </p:blipFill>
        <p:spPr>
          <a:xfrm>
            <a:off x="204992" y="527294"/>
            <a:ext cx="8768269" cy="5872913"/>
          </a:xfrm>
          <a:prstGeom prst="rect">
            <a:avLst/>
          </a:prstGeom>
          <a:effectLst>
            <a:outerShdw blurRad="50800" dist="38100" dir="2700000" algn="tl" rotWithShape="0">
              <a:srgbClr val="000000">
                <a:alpha val="43000"/>
              </a:srgbClr>
            </a:outerShdw>
          </a:effectLst>
        </p:spPr>
      </p:pic>
      <p:sp>
        <p:nvSpPr>
          <p:cNvPr id="4" name="TextBox 3"/>
          <p:cNvSpPr txBox="1"/>
          <p:nvPr/>
        </p:nvSpPr>
        <p:spPr>
          <a:xfrm>
            <a:off x="0" y="2590800"/>
            <a:ext cx="9144000" cy="830997"/>
          </a:xfrm>
          <a:prstGeom prst="rect">
            <a:avLst/>
          </a:prstGeom>
          <a:noFill/>
          <a:effectLst>
            <a:outerShdw blurRad="50800" dist="215900" dir="20520000" algn="tl" rotWithShape="0">
              <a:srgbClr val="000000">
                <a:alpha val="33000"/>
              </a:srgbClr>
            </a:outerShdw>
          </a:effectLst>
        </p:spPr>
        <p:txBody>
          <a:bodyPr wrap="square" rtlCol="0">
            <a:spAutoFit/>
          </a:bodyPr>
          <a:lstStyle/>
          <a:p>
            <a:pPr algn="ctr"/>
            <a:r>
              <a:rPr lang="en-US" sz="4800" b="1" dirty="0" smtClean="0">
                <a:solidFill>
                  <a:srgbClr val="FF0000"/>
                </a:solidFill>
                <a:latin typeface="Academy Engraved LET"/>
                <a:cs typeface="Academy Engraved LET"/>
              </a:rPr>
              <a:t>Let’s try some out of the textbook</a:t>
            </a:r>
            <a:r>
              <a:rPr lang="en-US" sz="3200" dirty="0" smtClean="0">
                <a:solidFill>
                  <a:schemeClr val="bg1"/>
                </a:solidFill>
                <a:latin typeface="Academy Engraved LET"/>
                <a:cs typeface="Academy Engraved LET"/>
              </a:rPr>
              <a:t>.</a:t>
            </a:r>
            <a:endParaRPr lang="en-US" sz="3200" dirty="0">
              <a:solidFill>
                <a:schemeClr val="bg1"/>
              </a:solidFill>
              <a:latin typeface="Academy Engraved LET"/>
              <a:cs typeface="Academy Engraved LET"/>
            </a:endParaRPr>
          </a:p>
        </p:txBody>
      </p:sp>
      <p:sp>
        <p:nvSpPr>
          <p:cNvPr id="5" name="Action Button: Forward or Next 4">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588816" name="Picture 16"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588808" name="Picture 8" descr="RESOURCES3">
            <a:hlinkClick r:id="" action="ppaction://noaction" highlightClick="1"/>
          </p:cNvPr>
          <p:cNvPicPr>
            <a:picLocks noChangeAspect="1" noChangeArrowheads="1"/>
          </p:cNvPicPr>
          <p:nvPr/>
        </p:nvPicPr>
        <p:blipFill>
          <a:blip r:embed="rId6"/>
          <a:srcRect/>
          <a:stretch>
            <a:fillRect/>
          </a:stretch>
        </p:blipFill>
        <p:spPr bwMode="hidden">
          <a:xfrm>
            <a:off x="5724525" y="6465888"/>
            <a:ext cx="914400" cy="365125"/>
          </a:xfrm>
          <a:prstGeom prst="rect">
            <a:avLst/>
          </a:prstGeom>
          <a:noFill/>
        </p:spPr>
      </p:pic>
      <p:pic>
        <p:nvPicPr>
          <p:cNvPr id="588815" name="Picture 15" descr="Math NAV-Online">
            <a:hlinkClick r:id="rId7" highlightClick="1"/>
          </p:cNvPr>
          <p:cNvPicPr>
            <a:picLocks noChangeAspect="1" noChangeArrowheads="1"/>
          </p:cNvPicPr>
          <p:nvPr/>
        </p:nvPicPr>
        <p:blipFill>
          <a:blip r:embed="rId8"/>
          <a:srcRect/>
          <a:stretch>
            <a:fillRect/>
          </a:stretch>
        </p:blipFill>
        <p:spPr bwMode="hidden">
          <a:xfrm>
            <a:off x="5057775" y="6503988"/>
            <a:ext cx="609600" cy="334962"/>
          </a:xfrm>
          <a:prstGeom prst="rect">
            <a:avLst/>
          </a:prstGeom>
          <a:noFill/>
        </p:spPr>
      </p:pic>
      <p:sp>
        <p:nvSpPr>
          <p:cNvPr id="7" name="Action Button: Home 6"/>
          <p:cNvSpPr/>
          <p:nvPr/>
        </p:nvSpPr>
        <p:spPr>
          <a:xfrm>
            <a:off x="8039212" y="6400800"/>
            <a:ext cx="571388" cy="452480"/>
          </a:xfrm>
          <a:prstGeom prst="actionButtonHome">
            <a:avLst/>
          </a:prstGeom>
          <a:ln/>
        </p:spPr>
        <p:style>
          <a:lnRef idx="1">
            <a:schemeClr val="accent1"/>
          </a:lnRef>
          <a:fillRef idx="3">
            <a:schemeClr val="accent1"/>
          </a:fillRef>
          <a:effectRef idx="2">
            <a:schemeClr val="accent1"/>
          </a:effectRef>
          <a:fontRef idx="minor">
            <a:schemeClr val="lt1"/>
          </a:fontRef>
        </p:style>
      </p:sp>
      <p:sp>
        <p:nvSpPr>
          <p:cNvPr id="8" name="Action Button: Forward or Next 7">
            <a:hlinkClick r:id="" action="ppaction://hlinkshowjump?jump=nextslide" highlightClick="1"/>
          </p:cNvPr>
          <p:cNvSpPr/>
          <p:nvPr/>
        </p:nvSpPr>
        <p:spPr>
          <a:xfrm>
            <a:off x="8610600" y="6400800"/>
            <a:ext cx="553066"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wipe dir="r"/>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144000" cy="6858000"/>
            <a:chOff x="0" y="0"/>
            <a:chExt cx="5760" cy="4320"/>
          </a:xfrm>
        </p:grpSpPr>
        <p:pic>
          <p:nvPicPr>
            <p:cNvPr id="636948" name="Picture 20"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636949" name="Picture 21"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636933"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36934" name="Oval 6"/>
          <p:cNvSpPr>
            <a:spLocks noChangeArrowheads="1"/>
          </p:cNvSpPr>
          <p:nvPr/>
        </p:nvSpPr>
        <p:spPr bwMode="auto">
          <a:xfrm>
            <a:off x="893688" y="3233970"/>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36935"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636938" name="Picture 10" descr="Math NAV-FWD2">
            <a:hlinkClick r:id="" action="ppaction://hlinkshowjump?jump=nextslide" highlightClick="1"/>
          </p:cNvPr>
          <p:cNvPicPr>
            <a:picLocks noChangeAspect="1" noChangeArrowheads="1"/>
          </p:cNvPicPr>
          <p:nvPr/>
        </p:nvPicPr>
        <p:blipFill>
          <a:blip r:embed="rId9"/>
          <a:srcRect/>
          <a:stretch>
            <a:fillRect/>
          </a:stretch>
        </p:blipFill>
        <p:spPr bwMode="hidden">
          <a:xfrm>
            <a:off x="8180388" y="6465888"/>
            <a:ext cx="461962" cy="368300"/>
          </a:xfrm>
          <a:prstGeom prst="rect">
            <a:avLst/>
          </a:prstGeom>
          <a:noFill/>
        </p:spPr>
      </p:pic>
      <p:sp>
        <p:nvSpPr>
          <p:cNvPr id="636942" name="TPAnswers"/>
          <p:cNvSpPr>
            <a:spLocks noChangeArrowheads="1"/>
          </p:cNvSpPr>
          <p:nvPr>
            <p:custDataLst>
              <p:tags r:id="rId3"/>
            </p:custDataLst>
          </p:nvPr>
        </p:nvSpPr>
        <p:spPr bwMode="auto">
          <a:xfrm>
            <a:off x="885825" y="2203450"/>
            <a:ext cx="2790825" cy="420688"/>
          </a:xfrm>
          <a:prstGeom prst="rect">
            <a:avLst/>
          </a:prstGeom>
          <a:noFill/>
          <a:ln w="9525">
            <a:noFill/>
            <a:miter lim="800000"/>
            <a:headEnd/>
            <a:tailEnd/>
          </a:ln>
          <a:effectLst/>
        </p:spPr>
        <p:txBody>
          <a:bodyPr>
            <a:prstTxWarp prst="textNoShape">
              <a:avLst/>
            </a:prstTxWarp>
          </a:bodyPr>
          <a:lstStyle/>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A.</a:t>
            </a:r>
            <a:r>
              <a:rPr lang="pt-BR" sz="2400" dirty="0">
                <a:solidFill>
                  <a:srgbClr val="000000"/>
                </a:solidFill>
                <a:ea typeface="Times New Roman" pitchFamily="-112" charset="0"/>
                <a:cs typeface="Times New Roman" pitchFamily="-112" charset="0"/>
              </a:rPr>
              <a:t>	6</a:t>
            </a:r>
            <a:endParaRPr lang="en-US" sz="2400" dirty="0">
              <a:solidFill>
                <a:schemeClr val="tx1"/>
              </a:solidFill>
              <a:sym typeface="Symbol" pitchFamily="-112" charset="2"/>
            </a:endParaRPr>
          </a:p>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B.</a:t>
            </a:r>
            <a:r>
              <a:rPr lang="pt-BR" sz="2400" dirty="0">
                <a:solidFill>
                  <a:srgbClr val="000000"/>
                </a:solidFill>
                <a:ea typeface="Times New Roman" pitchFamily="-112" charset="0"/>
                <a:cs typeface="Times New Roman" pitchFamily="-112" charset="0"/>
              </a:rPr>
              <a:t>	5.8</a:t>
            </a:r>
            <a:endParaRPr lang="en-US" sz="2400" dirty="0">
              <a:solidFill>
                <a:schemeClr val="tx1"/>
              </a:solidFill>
              <a:sym typeface="Symbol" pitchFamily="-112" charset="2"/>
            </a:endParaRPr>
          </a:p>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C.</a:t>
            </a:r>
            <a:r>
              <a:rPr lang="pt-BR" sz="2400" dirty="0">
                <a:solidFill>
                  <a:srgbClr val="000000"/>
                </a:solidFill>
                <a:ea typeface="Times New Roman" pitchFamily="-112" charset="0"/>
                <a:cs typeface="Times New Roman" pitchFamily="-112" charset="0"/>
              </a:rPr>
              <a:t>	5</a:t>
            </a:r>
            <a:endParaRPr lang="en-US" sz="2400" dirty="0">
              <a:solidFill>
                <a:schemeClr val="tx1"/>
              </a:solidFill>
            </a:endParaRPr>
          </a:p>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D.	</a:t>
            </a:r>
            <a:r>
              <a:rPr lang="pt-BR" sz="2400" dirty="0">
                <a:solidFill>
                  <a:srgbClr val="000000"/>
                </a:solidFill>
                <a:ea typeface="Times New Roman" pitchFamily="-112" charset="0"/>
                <a:cs typeface="Times New Roman" pitchFamily="-112" charset="0"/>
              </a:rPr>
              <a:t>2.9</a:t>
            </a:r>
            <a:endParaRPr lang="en-US" sz="2400" dirty="0">
              <a:solidFill>
                <a:schemeClr val="tx1"/>
              </a:solidFill>
            </a:endParaRPr>
          </a:p>
        </p:txBody>
      </p:sp>
      <p:sp>
        <p:nvSpPr>
          <p:cNvPr id="636945" name="Text Box 17"/>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3-4)</a:t>
            </a:r>
          </a:p>
        </p:txBody>
      </p:sp>
      <p:pic>
        <p:nvPicPr>
          <p:cNvPr id="636946" name="Picture 18" descr="Math NAV-BKD2">
            <a:hlinkClick r:id="" action="ppaction://hlinkshowjump?jump=previousslide" highlightClick="1"/>
          </p:cNvPr>
          <p:cNvPicPr>
            <a:picLocks noChangeAspect="1" noChangeArrowheads="1"/>
          </p:cNvPicPr>
          <p:nvPr/>
        </p:nvPicPr>
        <p:blipFill>
          <a:blip r:embed="rId10"/>
          <a:srcRect/>
          <a:stretch>
            <a:fillRect/>
          </a:stretch>
        </p:blipFill>
        <p:spPr bwMode="hidden">
          <a:xfrm>
            <a:off x="7708900" y="6465888"/>
            <a:ext cx="461963" cy="369887"/>
          </a:xfrm>
          <a:prstGeom prst="rect">
            <a:avLst/>
          </a:prstGeom>
          <a:noFill/>
        </p:spPr>
      </p:pic>
      <p:grpSp>
        <p:nvGrpSpPr>
          <p:cNvPr id="3" name="Group 23"/>
          <p:cNvGrpSpPr>
            <a:grpSpLocks/>
          </p:cNvGrpSpPr>
          <p:nvPr/>
        </p:nvGrpSpPr>
        <p:grpSpPr bwMode="auto">
          <a:xfrm>
            <a:off x="533400" y="1484314"/>
            <a:ext cx="8229600" cy="496888"/>
            <a:chOff x="336" y="935"/>
            <a:chExt cx="5184" cy="313"/>
          </a:xfrm>
        </p:grpSpPr>
        <p:sp>
          <p:nvSpPr>
            <p:cNvPr id="636941" name="TPQuestion"/>
            <p:cNvSpPr>
              <a:spLocks noChangeArrowheads="1"/>
            </p:cNvSpPr>
            <p:nvPr/>
          </p:nvSpPr>
          <p:spPr bwMode="auto">
            <a:xfrm>
              <a:off x="336" y="935"/>
              <a:ext cx="5184" cy="265"/>
            </a:xfrm>
            <a:prstGeom prst="rect">
              <a:avLst/>
            </a:prstGeom>
            <a:noFill/>
            <a:ln w="9525">
              <a:noFill/>
              <a:miter lim="800000"/>
              <a:headEnd/>
              <a:tailEnd/>
            </a:ln>
            <a:effectLst/>
          </p:spPr>
          <p:txBody>
            <a:bodyPr>
              <a:prstTxWarp prst="textNoShape">
                <a:avLst/>
              </a:prstTxWarp>
            </a:bodyPr>
            <a:lstStyle/>
            <a:p>
              <a:pPr marL="609600" indent="-266700" algn="l">
                <a:spcBef>
                  <a:spcPct val="20000"/>
                </a:spcBef>
                <a:spcAft>
                  <a:spcPct val="20000"/>
                </a:spcAft>
                <a:buClrTx/>
              </a:pPr>
              <a:r>
                <a:rPr lang="en-US" sz="2400" b="1" dirty="0" smtClean="0">
                  <a:solidFill>
                    <a:srgbClr val="00539D"/>
                  </a:solidFill>
                </a:rPr>
                <a:t>Estimate	         </a:t>
              </a:r>
              <a:r>
                <a:rPr lang="en-US" sz="2400" b="1" dirty="0">
                  <a:solidFill>
                    <a:srgbClr val="00539D"/>
                  </a:solidFill>
                </a:rPr>
                <a:t>to the nearest tenth</a:t>
              </a:r>
              <a:r>
                <a:rPr lang="en-US" dirty="0">
                  <a:solidFill>
                    <a:srgbClr val="00539D"/>
                  </a:solidFill>
                </a:rPr>
                <a:t>.</a:t>
              </a:r>
            </a:p>
          </p:txBody>
        </p:sp>
        <p:pic>
          <p:nvPicPr>
            <p:cNvPr id="636950" name="Picture 22" descr="MAC3-3Eq110"/>
            <p:cNvPicPr>
              <a:picLocks noChangeAspect="1" noChangeArrowheads="1"/>
            </p:cNvPicPr>
            <p:nvPr/>
          </p:nvPicPr>
          <p:blipFill>
            <a:blip r:embed="rId11"/>
            <a:srcRect/>
            <a:stretch>
              <a:fillRect/>
            </a:stretch>
          </p:blipFill>
          <p:spPr bwMode="auto">
            <a:xfrm>
              <a:off x="1415" y="964"/>
              <a:ext cx="409" cy="284"/>
            </a:xfrm>
            <a:prstGeom prst="rect">
              <a:avLst/>
            </a:prstGeom>
            <a:noFill/>
          </p:spPr>
        </p:pic>
      </p:grpSp>
      <p:pic>
        <p:nvPicPr>
          <p:cNvPr id="636952" name="Picture 24" descr="Math NAV-LessBack2">
            <a:hlinkClick r:id="rId12" action="ppaction://hlinksldjump" highlightClick="1"/>
          </p:cNvPr>
          <p:cNvPicPr>
            <a:picLocks noChangeAspect="1" noChangeArrowheads="1"/>
          </p:cNvPicPr>
          <p:nvPr/>
        </p:nvPicPr>
        <p:blipFill>
          <a:blip r:embed="rId13"/>
          <a:srcRect/>
          <a:stretch>
            <a:fillRect/>
          </a:stretch>
        </p:blipFill>
        <p:spPr bwMode="hidden">
          <a:xfrm>
            <a:off x="7239000" y="6465888"/>
            <a:ext cx="461963" cy="368300"/>
          </a:xfrm>
          <a:prstGeom prst="rect">
            <a:avLst/>
          </a:prstGeom>
          <a:noFill/>
        </p:spPr>
      </p:pic>
      <p:pic>
        <p:nvPicPr>
          <p:cNvPr id="21" name="Picture 14" descr="Example1"/>
          <p:cNvPicPr>
            <a:picLocks noChangeAspect="1" noChangeArrowheads="1"/>
          </p:cNvPicPr>
          <p:nvPr/>
        </p:nvPicPr>
        <p:blipFill>
          <a:blip r:embed="rId14"/>
          <a:srcRect/>
          <a:stretch>
            <a:fillRect/>
          </a:stretch>
        </p:blipFill>
        <p:spPr bwMode="auto">
          <a:xfrm>
            <a:off x="381000" y="15240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6942">
                                            <p:txEl>
                                              <p:pRg st="0" end="0"/>
                                            </p:txEl>
                                          </p:spTgt>
                                        </p:tgtEl>
                                        <p:attrNameLst>
                                          <p:attrName>style.visibility</p:attrName>
                                        </p:attrNameLst>
                                      </p:cBhvr>
                                      <p:to>
                                        <p:strVal val="visible"/>
                                      </p:to>
                                    </p:set>
                                    <p:animEffect transition="in" filter="wipe(left)">
                                      <p:cBhvr>
                                        <p:cTn id="11" dur="500"/>
                                        <p:tgtEl>
                                          <p:spTgt spid="63694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6942">
                                            <p:txEl>
                                              <p:pRg st="1" end="1"/>
                                            </p:txEl>
                                          </p:spTgt>
                                        </p:tgtEl>
                                        <p:attrNameLst>
                                          <p:attrName>style.visibility</p:attrName>
                                        </p:attrNameLst>
                                      </p:cBhvr>
                                      <p:to>
                                        <p:strVal val="visible"/>
                                      </p:to>
                                    </p:set>
                                    <p:animEffect transition="in" filter="wipe(left)">
                                      <p:cBhvr>
                                        <p:cTn id="15" dur="500"/>
                                        <p:tgtEl>
                                          <p:spTgt spid="63694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36942">
                                            <p:txEl>
                                              <p:pRg st="2" end="2"/>
                                            </p:txEl>
                                          </p:spTgt>
                                        </p:tgtEl>
                                        <p:attrNameLst>
                                          <p:attrName>style.visibility</p:attrName>
                                        </p:attrNameLst>
                                      </p:cBhvr>
                                      <p:to>
                                        <p:strVal val="visible"/>
                                      </p:to>
                                    </p:set>
                                    <p:animEffect transition="in" filter="wipe(left)">
                                      <p:cBhvr>
                                        <p:cTn id="19" dur="500"/>
                                        <p:tgtEl>
                                          <p:spTgt spid="63694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36942">
                                            <p:txEl>
                                              <p:pRg st="3" end="3"/>
                                            </p:txEl>
                                          </p:spTgt>
                                        </p:tgtEl>
                                        <p:attrNameLst>
                                          <p:attrName>style.visibility</p:attrName>
                                        </p:attrNameLst>
                                      </p:cBhvr>
                                      <p:to>
                                        <p:strVal val="visible"/>
                                      </p:to>
                                    </p:set>
                                    <p:animEffect transition="in" filter="wipe(left)">
                                      <p:cBhvr>
                                        <p:cTn id="23" dur="500"/>
                                        <p:tgtEl>
                                          <p:spTgt spid="63694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36934"/>
                                        </p:tgtEl>
                                        <p:attrNameLst>
                                          <p:attrName>style.visibility</p:attrName>
                                        </p:attrNameLst>
                                      </p:cBhvr>
                                      <p:to>
                                        <p:strVal val="visible"/>
                                      </p:to>
                                    </p:set>
                                    <p:animEffect transition="in" filter="box(in)">
                                      <p:cBhvr>
                                        <p:cTn id="28" dur="500"/>
                                        <p:tgtEl>
                                          <p:spTgt spid="636934"/>
                                        </p:tgtEl>
                                      </p:cBhvr>
                                    </p:animEffect>
                                  </p:childTnLst>
                                </p:cTn>
                              </p:par>
                            </p:childTnLst>
                          </p:cTn>
                        </p:par>
                        <p:par>
                          <p:cTn id="29" fill="hold">
                            <p:stCondLst>
                              <p:cond delay="500"/>
                            </p:stCondLst>
                            <p:childTnLst>
                              <p:par>
                                <p:cTn id="30" presetID="4" presetClass="entr" presetSubtype="3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ou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4" grpId="0" animBg="1"/>
      <p:bldP spid="636942" grpId="0" build="p" autoUpdateAnimBg="0" advAuto="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0"/>
            <a:ext cx="9144000" cy="6858000"/>
            <a:chOff x="0" y="0"/>
            <a:chExt cx="5760" cy="4320"/>
          </a:xfrm>
        </p:grpSpPr>
        <p:pic>
          <p:nvPicPr>
            <p:cNvPr id="637974" name="Picture 22"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637975" name="Picture 23"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637957"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37958" name="Oval 6"/>
          <p:cNvSpPr>
            <a:spLocks noChangeArrowheads="1"/>
          </p:cNvSpPr>
          <p:nvPr/>
        </p:nvSpPr>
        <p:spPr bwMode="auto">
          <a:xfrm>
            <a:off x="893688" y="4217587"/>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37959"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637962" name="Picture 10" descr="Math NAV-FWD2">
            <a:hlinkClick r:id="" action="ppaction://hlinkshowjump?jump=nextslide" highlightClick="1"/>
          </p:cNvPr>
          <p:cNvPicPr>
            <a:picLocks noChangeAspect="1" noChangeArrowheads="1"/>
          </p:cNvPicPr>
          <p:nvPr/>
        </p:nvPicPr>
        <p:blipFill>
          <a:blip r:embed="rId9"/>
          <a:srcRect/>
          <a:stretch>
            <a:fillRect/>
          </a:stretch>
        </p:blipFill>
        <p:spPr bwMode="hidden">
          <a:xfrm>
            <a:off x="8180388" y="6465888"/>
            <a:ext cx="461962" cy="368300"/>
          </a:xfrm>
          <a:prstGeom prst="rect">
            <a:avLst/>
          </a:prstGeom>
          <a:noFill/>
        </p:spPr>
      </p:pic>
      <p:sp>
        <p:nvSpPr>
          <p:cNvPr id="637966" name="TPAnswers"/>
          <p:cNvSpPr>
            <a:spLocks noChangeArrowheads="1"/>
          </p:cNvSpPr>
          <p:nvPr>
            <p:custDataLst>
              <p:tags r:id="rId3"/>
            </p:custDataLst>
          </p:nvPr>
        </p:nvSpPr>
        <p:spPr bwMode="auto">
          <a:xfrm>
            <a:off x="885825" y="2203450"/>
            <a:ext cx="2790825" cy="420688"/>
          </a:xfrm>
          <a:prstGeom prst="rect">
            <a:avLst/>
          </a:prstGeom>
          <a:noFill/>
          <a:ln w="9525">
            <a:noFill/>
            <a:miter lim="800000"/>
            <a:headEnd/>
            <a:tailEnd/>
          </a:ln>
          <a:effectLst/>
        </p:spPr>
        <p:txBody>
          <a:bodyPr>
            <a:prstTxWarp prst="textNoShape">
              <a:avLst/>
            </a:prstTxWarp>
          </a:bodyPr>
          <a:lstStyle/>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A.</a:t>
            </a:r>
            <a:r>
              <a:rPr lang="pt-BR" sz="2400" dirty="0">
                <a:solidFill>
                  <a:srgbClr val="000000"/>
                </a:solidFill>
                <a:ea typeface="Times New Roman" pitchFamily="-112" charset="0"/>
                <a:cs typeface="Times New Roman" pitchFamily="-112" charset="0"/>
              </a:rPr>
              <a:t>	16.6</a:t>
            </a:r>
            <a:endParaRPr lang="en-US" sz="2400" dirty="0">
              <a:solidFill>
                <a:schemeClr val="tx1"/>
              </a:solidFill>
              <a:sym typeface="Symbol" pitchFamily="-112" charset="2"/>
            </a:endParaRPr>
          </a:p>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B.</a:t>
            </a:r>
            <a:r>
              <a:rPr lang="pt-BR" sz="2400" dirty="0">
                <a:solidFill>
                  <a:srgbClr val="000000"/>
                </a:solidFill>
                <a:ea typeface="Times New Roman" pitchFamily="-112" charset="0"/>
                <a:cs typeface="Times New Roman" pitchFamily="-112" charset="0"/>
              </a:rPr>
              <a:t>	17</a:t>
            </a:r>
            <a:endParaRPr lang="en-US" sz="2400" dirty="0">
              <a:solidFill>
                <a:schemeClr val="tx1"/>
              </a:solidFill>
              <a:sym typeface="Symbol" pitchFamily="-112" charset="2"/>
            </a:endParaRPr>
          </a:p>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C.</a:t>
            </a:r>
            <a:r>
              <a:rPr lang="pt-BR" sz="2400" dirty="0">
                <a:solidFill>
                  <a:srgbClr val="000000"/>
                </a:solidFill>
                <a:ea typeface="Times New Roman" pitchFamily="-112" charset="0"/>
                <a:cs typeface="Times New Roman" pitchFamily="-112" charset="0"/>
              </a:rPr>
              <a:t>	17.9</a:t>
            </a:r>
            <a:endParaRPr lang="en-US" sz="2400" dirty="0">
              <a:solidFill>
                <a:schemeClr val="tx1"/>
              </a:solidFill>
            </a:endParaRPr>
          </a:p>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D.</a:t>
            </a:r>
            <a:r>
              <a:rPr lang="pt-BR" sz="2400" dirty="0">
                <a:solidFill>
                  <a:srgbClr val="000000"/>
                </a:solidFill>
                <a:ea typeface="Times New Roman" pitchFamily="-112" charset="0"/>
                <a:cs typeface="Times New Roman" pitchFamily="-112" charset="0"/>
              </a:rPr>
              <a:t>	18</a:t>
            </a:r>
            <a:endParaRPr lang="en-US" dirty="0">
              <a:solidFill>
                <a:schemeClr val="tx1"/>
              </a:solidFill>
            </a:endParaRPr>
          </a:p>
        </p:txBody>
      </p:sp>
      <p:sp>
        <p:nvSpPr>
          <p:cNvPr id="637969" name="Text Box 17"/>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3-4)</a:t>
            </a:r>
          </a:p>
        </p:txBody>
      </p:sp>
      <p:pic>
        <p:nvPicPr>
          <p:cNvPr id="637970" name="Picture 18" descr="Math NAV-BKD2">
            <a:hlinkClick r:id="" action="ppaction://hlinkshowjump?jump=previousslide" highlightClick="1"/>
          </p:cNvPr>
          <p:cNvPicPr>
            <a:picLocks noChangeAspect="1" noChangeArrowheads="1"/>
          </p:cNvPicPr>
          <p:nvPr/>
        </p:nvPicPr>
        <p:blipFill>
          <a:blip r:embed="rId10"/>
          <a:srcRect/>
          <a:stretch>
            <a:fillRect/>
          </a:stretch>
        </p:blipFill>
        <p:spPr bwMode="hidden">
          <a:xfrm>
            <a:off x="7708900" y="6465888"/>
            <a:ext cx="461963" cy="369887"/>
          </a:xfrm>
          <a:prstGeom prst="rect">
            <a:avLst/>
          </a:prstGeom>
          <a:noFill/>
        </p:spPr>
      </p:pic>
      <p:grpSp>
        <p:nvGrpSpPr>
          <p:cNvPr id="3" name="Group 25"/>
          <p:cNvGrpSpPr>
            <a:grpSpLocks/>
          </p:cNvGrpSpPr>
          <p:nvPr/>
        </p:nvGrpSpPr>
        <p:grpSpPr bwMode="auto">
          <a:xfrm>
            <a:off x="533400" y="1484314"/>
            <a:ext cx="8229600" cy="496888"/>
            <a:chOff x="336" y="935"/>
            <a:chExt cx="5184" cy="313"/>
          </a:xfrm>
        </p:grpSpPr>
        <p:sp>
          <p:nvSpPr>
            <p:cNvPr id="637965" name="TPQuestion"/>
            <p:cNvSpPr>
              <a:spLocks noChangeArrowheads="1"/>
            </p:cNvSpPr>
            <p:nvPr/>
          </p:nvSpPr>
          <p:spPr bwMode="auto">
            <a:xfrm>
              <a:off x="336" y="935"/>
              <a:ext cx="5184" cy="265"/>
            </a:xfrm>
            <a:prstGeom prst="rect">
              <a:avLst/>
            </a:prstGeom>
            <a:noFill/>
            <a:ln w="9525">
              <a:noFill/>
              <a:miter lim="800000"/>
              <a:headEnd/>
              <a:tailEnd/>
            </a:ln>
            <a:effectLst/>
          </p:spPr>
          <p:txBody>
            <a:bodyPr>
              <a:prstTxWarp prst="textNoShape">
                <a:avLst/>
              </a:prstTxWarp>
            </a:bodyPr>
            <a:lstStyle/>
            <a:p>
              <a:pPr marL="609600" indent="-266700" algn="l">
                <a:spcBef>
                  <a:spcPct val="20000"/>
                </a:spcBef>
                <a:spcAft>
                  <a:spcPct val="20000"/>
                </a:spcAft>
                <a:buClrTx/>
              </a:pPr>
              <a:r>
                <a:rPr lang="en-US" sz="2400" b="1" dirty="0" smtClean="0">
                  <a:solidFill>
                    <a:srgbClr val="00539D"/>
                  </a:solidFill>
                </a:rPr>
                <a:t>Estimate		           </a:t>
              </a:r>
              <a:r>
                <a:rPr lang="en-US" sz="2400" b="1" dirty="0">
                  <a:solidFill>
                    <a:srgbClr val="00539D"/>
                  </a:solidFill>
                </a:rPr>
                <a:t>to the nearest tenth.</a:t>
              </a:r>
            </a:p>
          </p:txBody>
        </p:sp>
        <p:pic>
          <p:nvPicPr>
            <p:cNvPr id="637976" name="Picture 24" descr="MAC3-3Eq111"/>
            <p:cNvPicPr>
              <a:picLocks noChangeAspect="1" noChangeArrowheads="1"/>
            </p:cNvPicPr>
            <p:nvPr/>
          </p:nvPicPr>
          <p:blipFill>
            <a:blip r:embed="rId11"/>
            <a:srcRect/>
            <a:stretch>
              <a:fillRect/>
            </a:stretch>
          </p:blipFill>
          <p:spPr bwMode="auto">
            <a:xfrm>
              <a:off x="1546" y="964"/>
              <a:ext cx="518" cy="284"/>
            </a:xfrm>
            <a:prstGeom prst="rect">
              <a:avLst/>
            </a:prstGeom>
            <a:noFill/>
          </p:spPr>
        </p:pic>
      </p:grpSp>
      <p:pic>
        <p:nvPicPr>
          <p:cNvPr id="637978" name="Picture 26" descr="Math NAV-LessBack2">
            <a:hlinkClick r:id="rId12" action="ppaction://hlinksldjump" highlightClick="1"/>
          </p:cNvPr>
          <p:cNvPicPr>
            <a:picLocks noChangeAspect="1" noChangeArrowheads="1"/>
          </p:cNvPicPr>
          <p:nvPr/>
        </p:nvPicPr>
        <p:blipFill>
          <a:blip r:embed="rId13"/>
          <a:srcRect/>
          <a:stretch>
            <a:fillRect/>
          </a:stretch>
        </p:blipFill>
        <p:spPr bwMode="hidden">
          <a:xfrm>
            <a:off x="7239000" y="6465888"/>
            <a:ext cx="461963" cy="368300"/>
          </a:xfrm>
          <a:prstGeom prst="rect">
            <a:avLst/>
          </a:prstGeom>
          <a:noFill/>
        </p:spPr>
      </p:pic>
      <p:pic>
        <p:nvPicPr>
          <p:cNvPr id="21" name="Picture 16" descr="Example2"/>
          <p:cNvPicPr>
            <a:picLocks noChangeAspect="1" noChangeArrowheads="1"/>
          </p:cNvPicPr>
          <p:nvPr/>
        </p:nvPicPr>
        <p:blipFill>
          <a:blip r:embed="rId14"/>
          <a:srcRect/>
          <a:stretch>
            <a:fillRect/>
          </a:stretch>
        </p:blipFill>
        <p:spPr bwMode="auto">
          <a:xfrm>
            <a:off x="457200" y="15240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7966">
                                            <p:txEl>
                                              <p:pRg st="0" end="0"/>
                                            </p:txEl>
                                          </p:spTgt>
                                        </p:tgtEl>
                                        <p:attrNameLst>
                                          <p:attrName>style.visibility</p:attrName>
                                        </p:attrNameLst>
                                      </p:cBhvr>
                                      <p:to>
                                        <p:strVal val="visible"/>
                                      </p:to>
                                    </p:set>
                                    <p:animEffect transition="in" filter="wipe(left)">
                                      <p:cBhvr>
                                        <p:cTn id="15" dur="500"/>
                                        <p:tgtEl>
                                          <p:spTgt spid="637966">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37966">
                                            <p:txEl>
                                              <p:pRg st="1" end="1"/>
                                            </p:txEl>
                                          </p:spTgt>
                                        </p:tgtEl>
                                        <p:attrNameLst>
                                          <p:attrName>style.visibility</p:attrName>
                                        </p:attrNameLst>
                                      </p:cBhvr>
                                      <p:to>
                                        <p:strVal val="visible"/>
                                      </p:to>
                                    </p:set>
                                    <p:animEffect transition="in" filter="wipe(left)">
                                      <p:cBhvr>
                                        <p:cTn id="19" dur="500"/>
                                        <p:tgtEl>
                                          <p:spTgt spid="637966">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37966">
                                            <p:txEl>
                                              <p:pRg st="2" end="2"/>
                                            </p:txEl>
                                          </p:spTgt>
                                        </p:tgtEl>
                                        <p:attrNameLst>
                                          <p:attrName>style.visibility</p:attrName>
                                        </p:attrNameLst>
                                      </p:cBhvr>
                                      <p:to>
                                        <p:strVal val="visible"/>
                                      </p:to>
                                    </p:set>
                                    <p:animEffect transition="in" filter="wipe(left)">
                                      <p:cBhvr>
                                        <p:cTn id="23" dur="500"/>
                                        <p:tgtEl>
                                          <p:spTgt spid="637966">
                                            <p:txEl>
                                              <p:pRg st="2" end="2"/>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37966">
                                            <p:txEl>
                                              <p:pRg st="3" end="3"/>
                                            </p:txEl>
                                          </p:spTgt>
                                        </p:tgtEl>
                                        <p:attrNameLst>
                                          <p:attrName>style.visibility</p:attrName>
                                        </p:attrNameLst>
                                      </p:cBhvr>
                                      <p:to>
                                        <p:strVal val="visible"/>
                                      </p:to>
                                    </p:set>
                                    <p:animEffect transition="in" filter="wipe(left)">
                                      <p:cBhvr>
                                        <p:cTn id="27" dur="500"/>
                                        <p:tgtEl>
                                          <p:spTgt spid="63796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37958"/>
                                        </p:tgtEl>
                                        <p:attrNameLst>
                                          <p:attrName>style.visibility</p:attrName>
                                        </p:attrNameLst>
                                      </p:cBhvr>
                                      <p:to>
                                        <p:strVal val="visible"/>
                                      </p:to>
                                    </p:set>
                                    <p:animEffect transition="in" filter="box(in)">
                                      <p:cBhvr>
                                        <p:cTn id="32" dur="500"/>
                                        <p:tgtEl>
                                          <p:spTgt spid="637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8" grpId="0" animBg="1"/>
      <p:bldP spid="637966" grpId="0" build="p" autoUpdateAnimBg="0" advAuto="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0"/>
            <a:ext cx="9144000" cy="6858000"/>
            <a:chOff x="0" y="0"/>
            <a:chExt cx="5760" cy="4320"/>
          </a:xfrm>
        </p:grpSpPr>
        <p:pic>
          <p:nvPicPr>
            <p:cNvPr id="869383" name="Picture 7"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869384" name="Picture 8"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869379" name="TPAnswers"/>
          <p:cNvSpPr>
            <a:spLocks noGrp="1" noChangeArrowheads="1"/>
          </p:cNvSpPr>
          <p:nvPr>
            <p:ph type="body" idx="1"/>
            <p:custDataLst>
              <p:tags r:id="rId2"/>
            </p:custDataLst>
          </p:nvPr>
        </p:nvSpPr>
        <p:spPr bwMode="hidden">
          <a:xfrm>
            <a:off x="4000500" y="4619625"/>
            <a:ext cx="1733550" cy="476250"/>
          </a:xfrm>
        </p:spPr>
        <p:txBody>
          <a:bodyPr>
            <a:normAutofit fontScale="25000" lnSpcReduction="20000"/>
          </a:bodyPr>
          <a:lstStyle/>
          <a:p>
            <a:pPr marL="533400" indent="-533400">
              <a:lnSpc>
                <a:spcPct val="100000"/>
              </a:lnSpc>
              <a:spcAft>
                <a:spcPct val="0"/>
              </a:spcAft>
              <a:buFontTx/>
              <a:buAutoNum type="arabicPeriod"/>
            </a:pPr>
            <a:r>
              <a:rPr lang="en-US">
                <a:solidFill>
                  <a:schemeClr val="bg1"/>
                </a:solidFill>
              </a:rPr>
              <a:t>A</a:t>
            </a:r>
          </a:p>
          <a:p>
            <a:pPr marL="533400" indent="-533400">
              <a:lnSpc>
                <a:spcPct val="100000"/>
              </a:lnSpc>
              <a:spcAft>
                <a:spcPct val="0"/>
              </a:spcAft>
              <a:buFontTx/>
              <a:buAutoNum type="arabicPeriod"/>
            </a:pPr>
            <a:r>
              <a:rPr lang="en-US">
                <a:solidFill>
                  <a:schemeClr val="bg1"/>
                </a:solidFill>
              </a:rPr>
              <a:t>B</a:t>
            </a:r>
          </a:p>
          <a:p>
            <a:pPr marL="533400" indent="-533400">
              <a:lnSpc>
                <a:spcPct val="100000"/>
              </a:lnSpc>
              <a:spcAft>
                <a:spcPct val="0"/>
              </a:spcAft>
              <a:buFontTx/>
              <a:buAutoNum type="arabicPeriod"/>
            </a:pPr>
            <a:r>
              <a:rPr lang="en-US">
                <a:solidFill>
                  <a:schemeClr val="bg1"/>
                </a:solidFill>
              </a:rPr>
              <a:t>C</a:t>
            </a:r>
          </a:p>
        </p:txBody>
      </p:sp>
      <p:sp>
        <p:nvSpPr>
          <p:cNvPr id="869385" name="Oval 9"/>
          <p:cNvSpPr>
            <a:spLocks noChangeArrowheads="1"/>
          </p:cNvSpPr>
          <p:nvPr/>
        </p:nvSpPr>
        <p:spPr bwMode="auto">
          <a:xfrm>
            <a:off x="893688" y="4929187"/>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869386" name="Picture 10"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869387" name="TPAnswers"/>
          <p:cNvSpPr>
            <a:spLocks noChangeArrowheads="1"/>
          </p:cNvSpPr>
          <p:nvPr>
            <p:custDataLst>
              <p:tags r:id="rId3"/>
            </p:custDataLst>
          </p:nvPr>
        </p:nvSpPr>
        <p:spPr bwMode="auto">
          <a:xfrm>
            <a:off x="885825" y="2945057"/>
            <a:ext cx="4162425" cy="420688"/>
          </a:xfrm>
          <a:prstGeom prst="rect">
            <a:avLst/>
          </a:prstGeom>
          <a:noFill/>
          <a:ln w="9525">
            <a:noFill/>
            <a:miter lim="800000"/>
            <a:headEnd/>
            <a:tailEnd/>
          </a:ln>
          <a:effectLst/>
        </p:spPr>
        <p:txBody>
          <a:bodyPr>
            <a:prstTxWarp prst="textNoShape">
              <a:avLst/>
            </a:prstTxWarp>
          </a:bodyPr>
          <a:lstStyle/>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A.</a:t>
            </a:r>
            <a:r>
              <a:rPr lang="pt-BR" sz="2400" dirty="0">
                <a:solidFill>
                  <a:srgbClr val="000000"/>
                </a:solidFill>
                <a:ea typeface="Times New Roman" pitchFamily="-112" charset="0"/>
                <a:cs typeface="Times New Roman" pitchFamily="-112" charset="0"/>
              </a:rPr>
              <a:t>	always</a:t>
            </a:r>
            <a:endParaRPr lang="en-US" sz="2400" dirty="0">
              <a:solidFill>
                <a:schemeClr val="tx1"/>
              </a:solidFill>
              <a:sym typeface="Symbol" pitchFamily="-112" charset="2"/>
            </a:endParaRPr>
          </a:p>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B.</a:t>
            </a:r>
            <a:r>
              <a:rPr lang="pt-BR" sz="2400" dirty="0">
                <a:solidFill>
                  <a:srgbClr val="000000"/>
                </a:solidFill>
                <a:ea typeface="Times New Roman" pitchFamily="-112" charset="0"/>
                <a:cs typeface="Times New Roman" pitchFamily="-112" charset="0"/>
              </a:rPr>
              <a:t>	sometimes</a:t>
            </a:r>
            <a:endParaRPr lang="en-US" sz="2400" dirty="0">
              <a:solidFill>
                <a:schemeClr val="tx1"/>
              </a:solidFill>
              <a:sym typeface="Symbol" pitchFamily="-112" charset="2"/>
            </a:endParaRPr>
          </a:p>
          <a:p>
            <a:pPr marL="457200" indent="-457200" algn="l">
              <a:spcBef>
                <a:spcPct val="83000"/>
              </a:spcBef>
              <a:spcAft>
                <a:spcPct val="83000"/>
              </a:spcAft>
            </a:pPr>
            <a:r>
              <a:rPr lang="pt-BR" sz="2400" dirty="0">
                <a:solidFill>
                  <a:srgbClr val="00539D"/>
                </a:solidFill>
                <a:ea typeface="Times New Roman" pitchFamily="-112" charset="0"/>
                <a:cs typeface="Times New Roman" pitchFamily="-112" charset="0"/>
              </a:rPr>
              <a:t>C.</a:t>
            </a:r>
            <a:r>
              <a:rPr lang="pt-BR" sz="2400" dirty="0">
                <a:solidFill>
                  <a:srgbClr val="000000"/>
                </a:solidFill>
                <a:ea typeface="Times New Roman" pitchFamily="-112" charset="0"/>
                <a:cs typeface="Times New Roman" pitchFamily="-112" charset="0"/>
              </a:rPr>
              <a:t>	never</a:t>
            </a:r>
            <a:endParaRPr lang="en-US" sz="2400" dirty="0">
              <a:solidFill>
                <a:schemeClr val="tx1"/>
              </a:solidFill>
            </a:endParaRPr>
          </a:p>
        </p:txBody>
      </p:sp>
      <p:sp>
        <p:nvSpPr>
          <p:cNvPr id="869388" name="Text Box 12"/>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3-4)</a:t>
            </a:r>
          </a:p>
        </p:txBody>
      </p:sp>
      <p:sp>
        <p:nvSpPr>
          <p:cNvPr id="869389" name="TPQuestion"/>
          <p:cNvSpPr>
            <a:spLocks noChangeArrowheads="1"/>
          </p:cNvSpPr>
          <p:nvPr/>
        </p:nvSpPr>
        <p:spPr bwMode="auto">
          <a:xfrm>
            <a:off x="533400" y="1484313"/>
            <a:ext cx="8229600"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b="1" dirty="0">
                <a:solidFill>
                  <a:srgbClr val="00539D"/>
                </a:solidFill>
              </a:rPr>
              <a:t>Are irrational numbers </a:t>
            </a:r>
            <a:r>
              <a:rPr lang="en-US" sz="2400" b="1" i="1" dirty="0">
                <a:solidFill>
                  <a:srgbClr val="00539D"/>
                </a:solidFill>
              </a:rPr>
              <a:t>sometimes</a:t>
            </a:r>
            <a:r>
              <a:rPr lang="en-US" sz="2400" b="1" dirty="0">
                <a:solidFill>
                  <a:srgbClr val="00539D"/>
                </a:solidFill>
              </a:rPr>
              <a:t>, </a:t>
            </a:r>
            <a:r>
              <a:rPr lang="en-US" sz="2400" b="1" i="1" dirty="0">
                <a:solidFill>
                  <a:srgbClr val="00539D"/>
                </a:solidFill>
              </a:rPr>
              <a:t>always</a:t>
            </a:r>
            <a:r>
              <a:rPr lang="en-US" sz="2400" b="1" dirty="0">
                <a:solidFill>
                  <a:srgbClr val="00539D"/>
                </a:solidFill>
              </a:rPr>
              <a:t>, or </a:t>
            </a:r>
            <a:r>
              <a:rPr lang="en-US" sz="2400" b="1" i="1" dirty="0">
                <a:solidFill>
                  <a:srgbClr val="00539D"/>
                </a:solidFill>
              </a:rPr>
              <a:t>never</a:t>
            </a:r>
            <a:r>
              <a:rPr lang="en-US" sz="2400" b="1" dirty="0">
                <a:solidFill>
                  <a:srgbClr val="00539D"/>
                </a:solidFill>
              </a:rPr>
              <a:t> rational numbers?</a:t>
            </a:r>
          </a:p>
        </p:txBody>
      </p:sp>
      <p:pic>
        <p:nvPicPr>
          <p:cNvPr id="869391" name="Picture 15" descr="Math NAV-FWD2">
            <a:hlinkClick r:id="" action="ppaction://hlinkshowjump?jump=nextslide" highlightClick="1"/>
          </p:cNvPr>
          <p:cNvPicPr>
            <a:picLocks noChangeAspect="1" noChangeArrowheads="1"/>
          </p:cNvPicPr>
          <p:nvPr/>
        </p:nvPicPr>
        <p:blipFill>
          <a:blip r:embed="rId9"/>
          <a:srcRect/>
          <a:stretch>
            <a:fillRect/>
          </a:stretch>
        </p:blipFill>
        <p:spPr bwMode="hidden">
          <a:xfrm>
            <a:off x="8180388" y="6465888"/>
            <a:ext cx="461962" cy="368300"/>
          </a:xfrm>
          <a:prstGeom prst="rect">
            <a:avLst/>
          </a:prstGeom>
          <a:noFill/>
        </p:spPr>
      </p:pic>
      <p:pic>
        <p:nvPicPr>
          <p:cNvPr id="869392" name="Picture 16" descr="Math NAV-BKD2">
            <a:hlinkClick r:id="" action="ppaction://hlinkshowjump?jump=previousslide" highlightClick="1"/>
          </p:cNvPr>
          <p:cNvPicPr>
            <a:picLocks noChangeAspect="1" noChangeArrowheads="1"/>
          </p:cNvPicPr>
          <p:nvPr/>
        </p:nvPicPr>
        <p:blipFill>
          <a:blip r:embed="rId10"/>
          <a:srcRect/>
          <a:stretch>
            <a:fillRect/>
          </a:stretch>
        </p:blipFill>
        <p:spPr bwMode="hidden">
          <a:xfrm>
            <a:off x="7708900" y="6465888"/>
            <a:ext cx="461963" cy="369887"/>
          </a:xfrm>
          <a:prstGeom prst="rect">
            <a:avLst/>
          </a:prstGeom>
          <a:noFill/>
        </p:spPr>
      </p:pic>
      <p:pic>
        <p:nvPicPr>
          <p:cNvPr id="869393" name="Picture 17" descr="Math NAV-LessBack2">
            <a:hlinkClick r:id="rId11" action="ppaction://hlinksldjump" highlightClick="1"/>
          </p:cNvPr>
          <p:cNvPicPr>
            <a:picLocks noChangeAspect="1" noChangeArrowheads="1"/>
          </p:cNvPicPr>
          <p:nvPr/>
        </p:nvPicPr>
        <p:blipFill>
          <a:blip r:embed="rId12"/>
          <a:srcRect/>
          <a:stretch>
            <a:fillRect/>
          </a:stretch>
        </p:blipFill>
        <p:spPr bwMode="hidden">
          <a:xfrm>
            <a:off x="7239000" y="6465888"/>
            <a:ext cx="461963" cy="368300"/>
          </a:xfrm>
          <a:prstGeom prst="rect">
            <a:avLst/>
          </a:prstGeom>
          <a:noFill/>
        </p:spPr>
      </p:pic>
      <p:pic>
        <p:nvPicPr>
          <p:cNvPr id="19" name="Picture 16" descr="Example3"/>
          <p:cNvPicPr>
            <a:picLocks noChangeAspect="1" noChangeArrowheads="1"/>
          </p:cNvPicPr>
          <p:nvPr/>
        </p:nvPicPr>
        <p:blipFill>
          <a:blip r:embed="rId13"/>
          <a:srcRect/>
          <a:stretch>
            <a:fillRect/>
          </a:stretch>
        </p:blipFill>
        <p:spPr bwMode="auto">
          <a:xfrm>
            <a:off x="420688" y="1495425"/>
            <a:ext cx="457200" cy="4572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9389"/>
                                        </p:tgtEl>
                                        <p:attrNameLst>
                                          <p:attrName>style.visibility</p:attrName>
                                        </p:attrNameLst>
                                      </p:cBhvr>
                                      <p:to>
                                        <p:strVal val="visible"/>
                                      </p:to>
                                    </p:set>
                                    <p:animEffect transition="in" filter="wipe(left)">
                                      <p:cBhvr>
                                        <p:cTn id="11" dur="500"/>
                                        <p:tgtEl>
                                          <p:spTgt spid="86938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9387">
                                            <p:txEl>
                                              <p:pRg st="0" end="0"/>
                                            </p:txEl>
                                          </p:spTgt>
                                        </p:tgtEl>
                                        <p:attrNameLst>
                                          <p:attrName>style.visibility</p:attrName>
                                        </p:attrNameLst>
                                      </p:cBhvr>
                                      <p:to>
                                        <p:strVal val="visible"/>
                                      </p:to>
                                    </p:set>
                                    <p:animEffect transition="in" filter="wipe(left)">
                                      <p:cBhvr>
                                        <p:cTn id="15" dur="500"/>
                                        <p:tgtEl>
                                          <p:spTgt spid="869387">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69387">
                                            <p:txEl>
                                              <p:pRg st="1" end="1"/>
                                            </p:txEl>
                                          </p:spTgt>
                                        </p:tgtEl>
                                        <p:attrNameLst>
                                          <p:attrName>style.visibility</p:attrName>
                                        </p:attrNameLst>
                                      </p:cBhvr>
                                      <p:to>
                                        <p:strVal val="visible"/>
                                      </p:to>
                                    </p:set>
                                    <p:animEffect transition="in" filter="wipe(left)">
                                      <p:cBhvr>
                                        <p:cTn id="19" dur="500"/>
                                        <p:tgtEl>
                                          <p:spTgt spid="869387">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69387">
                                            <p:txEl>
                                              <p:pRg st="2" end="2"/>
                                            </p:txEl>
                                          </p:spTgt>
                                        </p:tgtEl>
                                        <p:attrNameLst>
                                          <p:attrName>style.visibility</p:attrName>
                                        </p:attrNameLst>
                                      </p:cBhvr>
                                      <p:to>
                                        <p:strVal val="visible"/>
                                      </p:to>
                                    </p:set>
                                    <p:animEffect transition="in" filter="wipe(left)">
                                      <p:cBhvr>
                                        <p:cTn id="23" dur="500"/>
                                        <p:tgtEl>
                                          <p:spTgt spid="8693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69385"/>
                                        </p:tgtEl>
                                        <p:attrNameLst>
                                          <p:attrName>style.visibility</p:attrName>
                                        </p:attrNameLst>
                                      </p:cBhvr>
                                      <p:to>
                                        <p:strVal val="visible"/>
                                      </p:to>
                                    </p:set>
                                    <p:animEffect transition="in" filter="box(in)">
                                      <p:cBhvr>
                                        <p:cTn id="28" dur="500"/>
                                        <p:tgtEl>
                                          <p:spTgt spid="869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5" grpId="0" animBg="1"/>
      <p:bldP spid="869387" grpId="0" build="p" autoUpdateAnimBg="0" advAuto="0"/>
      <p:bldP spid="869389"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0" y="0"/>
            <a:ext cx="9144000" cy="6858000"/>
            <a:chOff x="0" y="0"/>
            <a:chExt cx="5760" cy="4320"/>
          </a:xfrm>
        </p:grpSpPr>
        <p:pic>
          <p:nvPicPr>
            <p:cNvPr id="641045" name="Picture 21"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641046" name="Picture 22"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641029"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41030" name="Oval 6"/>
          <p:cNvSpPr>
            <a:spLocks noChangeArrowheads="1"/>
          </p:cNvSpPr>
          <p:nvPr/>
        </p:nvSpPr>
        <p:spPr bwMode="auto">
          <a:xfrm>
            <a:off x="873530" y="4876800"/>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41031"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641034" name="Picture 10" descr="Math NAV-FWD2">
            <a:hlinkClick r:id="" action="ppaction://hlinkshowjump?jump=nextslide" highlightClick="1"/>
          </p:cNvPr>
          <p:cNvPicPr>
            <a:picLocks noChangeAspect="1" noChangeArrowheads="1"/>
          </p:cNvPicPr>
          <p:nvPr/>
        </p:nvPicPr>
        <p:blipFill>
          <a:blip r:embed="rId9"/>
          <a:srcRect/>
          <a:stretch>
            <a:fillRect/>
          </a:stretch>
        </p:blipFill>
        <p:spPr bwMode="hidden">
          <a:xfrm>
            <a:off x="8180388" y="6465888"/>
            <a:ext cx="461962" cy="368300"/>
          </a:xfrm>
          <a:prstGeom prst="rect">
            <a:avLst/>
          </a:prstGeom>
          <a:noFill/>
        </p:spPr>
      </p:pic>
      <p:sp>
        <p:nvSpPr>
          <p:cNvPr id="641037" name="TPQuestion"/>
          <p:cNvSpPr>
            <a:spLocks noChangeArrowheads="1"/>
          </p:cNvSpPr>
          <p:nvPr/>
        </p:nvSpPr>
        <p:spPr bwMode="auto">
          <a:xfrm>
            <a:off x="533400" y="1484313"/>
            <a:ext cx="5686425"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b="1" dirty="0">
                <a:solidFill>
                  <a:srgbClr val="00539D"/>
                </a:solidFill>
              </a:rPr>
              <a:t>Write an equation you could use to find the length of the missing side of the right triangle. Then find the missing length. Round to the nearest tenth if necessary.</a:t>
            </a:r>
          </a:p>
        </p:txBody>
      </p:sp>
      <p:sp>
        <p:nvSpPr>
          <p:cNvPr id="641039" name="TPAnswers"/>
          <p:cNvSpPr>
            <a:spLocks noChangeArrowheads="1"/>
          </p:cNvSpPr>
          <p:nvPr>
            <p:custDataLst>
              <p:tags r:id="rId3"/>
            </p:custDataLst>
          </p:nvPr>
        </p:nvSpPr>
        <p:spPr bwMode="auto">
          <a:xfrm>
            <a:off x="871538" y="3708400"/>
            <a:ext cx="4067175" cy="420688"/>
          </a:xfrm>
          <a:prstGeom prst="rect">
            <a:avLst/>
          </a:prstGeom>
          <a:noFill/>
          <a:ln w="9525">
            <a:noFill/>
            <a:miter lim="800000"/>
            <a:headEnd/>
            <a:tailEnd/>
          </a:ln>
          <a:effectLst/>
        </p:spPr>
        <p:txBody>
          <a:bodyPr>
            <a:prstTxWarp prst="textNoShape">
              <a:avLst/>
            </a:prstTxWarp>
          </a:bodyPr>
          <a:lstStyle/>
          <a:p>
            <a:pPr marL="457200" indent="-457200" algn="l">
              <a:spcAft>
                <a:spcPct val="50000"/>
              </a:spcAft>
            </a:pPr>
            <a:r>
              <a:rPr lang="pt-BR" sz="2400" dirty="0">
                <a:solidFill>
                  <a:srgbClr val="00539D"/>
                </a:solidFill>
                <a:ea typeface="Times New Roman" pitchFamily="-112" charset="0"/>
                <a:cs typeface="Times New Roman" pitchFamily="-112" charset="0"/>
              </a:rPr>
              <a:t>A.</a:t>
            </a:r>
            <a:r>
              <a:rPr lang="pt-BR" sz="2400" dirty="0">
                <a:solidFill>
                  <a:srgbClr val="000000"/>
                </a:solidFill>
                <a:ea typeface="Times New Roman" pitchFamily="-112" charset="0"/>
                <a:cs typeface="Times New Roman" pitchFamily="-112" charset="0"/>
              </a:rPr>
              <a:t>	</a:t>
            </a:r>
            <a:r>
              <a:rPr lang="pt-BR" sz="2400" i="1" dirty="0">
                <a:solidFill>
                  <a:srgbClr val="000000"/>
                </a:solidFill>
                <a:ea typeface="Times New Roman" pitchFamily="-112" charset="0"/>
                <a:cs typeface="Times New Roman" pitchFamily="-112" charset="0"/>
              </a:rPr>
              <a:t>x</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+ 4</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3</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5 cm</a:t>
            </a:r>
            <a:endParaRPr lang="en-US" sz="2400" dirty="0">
              <a:solidFill>
                <a:schemeClr val="tx1"/>
              </a:solidFill>
              <a:sym typeface="Symbol" pitchFamily="-112" charset="2"/>
            </a:endParaRPr>
          </a:p>
          <a:p>
            <a:pPr marL="457200" indent="-457200" algn="l">
              <a:spcAft>
                <a:spcPct val="50000"/>
              </a:spcAft>
            </a:pPr>
            <a:r>
              <a:rPr lang="pt-BR" sz="2400" dirty="0">
                <a:solidFill>
                  <a:srgbClr val="00539D"/>
                </a:solidFill>
                <a:ea typeface="Times New Roman" pitchFamily="-112" charset="0"/>
                <a:cs typeface="Times New Roman" pitchFamily="-112" charset="0"/>
              </a:rPr>
              <a:t>B.</a:t>
            </a:r>
            <a:r>
              <a:rPr lang="pt-BR" sz="2400" dirty="0">
                <a:solidFill>
                  <a:srgbClr val="000000"/>
                </a:solidFill>
                <a:ea typeface="Times New Roman" pitchFamily="-112" charset="0"/>
                <a:cs typeface="Times New Roman" pitchFamily="-112" charset="0"/>
              </a:rPr>
              <a:t>	</a:t>
            </a:r>
            <a:r>
              <a:rPr lang="pt-BR" sz="2400" i="1" dirty="0">
                <a:solidFill>
                  <a:srgbClr val="000000"/>
                </a:solidFill>
                <a:ea typeface="Times New Roman" pitchFamily="-112" charset="0"/>
                <a:cs typeface="Times New Roman" pitchFamily="-112" charset="0"/>
              </a:rPr>
              <a:t>x</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+ 3</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4</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3.6 cm</a:t>
            </a:r>
            <a:endParaRPr lang="en-US" sz="2400" dirty="0">
              <a:solidFill>
                <a:schemeClr val="tx1"/>
              </a:solidFill>
              <a:sym typeface="Symbol" pitchFamily="-112" charset="2"/>
            </a:endParaRPr>
          </a:p>
          <a:p>
            <a:pPr marL="457200" indent="-457200" algn="l">
              <a:spcAft>
                <a:spcPct val="50000"/>
              </a:spcAft>
            </a:pPr>
            <a:r>
              <a:rPr lang="pt-BR" sz="2400" dirty="0">
                <a:solidFill>
                  <a:srgbClr val="00539D"/>
                </a:solidFill>
                <a:ea typeface="Times New Roman" pitchFamily="-112" charset="0"/>
                <a:cs typeface="Times New Roman" pitchFamily="-112" charset="0"/>
              </a:rPr>
              <a:t>C.</a:t>
            </a:r>
            <a:r>
              <a:rPr lang="pt-BR" sz="2400" dirty="0">
                <a:solidFill>
                  <a:srgbClr val="000000"/>
                </a:solidFill>
                <a:ea typeface="Times New Roman" pitchFamily="-112" charset="0"/>
                <a:cs typeface="Times New Roman" pitchFamily="-112" charset="0"/>
              </a:rPr>
              <a:t>	3</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+ 4</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a:t>
            </a:r>
            <a:r>
              <a:rPr lang="pt-BR" sz="2400" i="1" dirty="0">
                <a:solidFill>
                  <a:srgbClr val="000000"/>
                </a:solidFill>
                <a:ea typeface="Times New Roman" pitchFamily="-112" charset="0"/>
                <a:cs typeface="Times New Roman" pitchFamily="-112" charset="0"/>
              </a:rPr>
              <a:t>x</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5 cm</a:t>
            </a:r>
            <a:r>
              <a:rPr lang="en-US" sz="2400" dirty="0">
                <a:solidFill>
                  <a:schemeClr val="tx1"/>
                </a:solidFill>
              </a:rPr>
              <a:t> </a:t>
            </a:r>
          </a:p>
          <a:p>
            <a:pPr marL="457200" indent="-457200" algn="l">
              <a:spcAft>
                <a:spcPct val="50000"/>
              </a:spcAft>
            </a:pPr>
            <a:r>
              <a:rPr lang="pt-BR" sz="2400" dirty="0">
                <a:solidFill>
                  <a:srgbClr val="00539D"/>
                </a:solidFill>
                <a:ea typeface="Times New Roman" pitchFamily="-112" charset="0"/>
                <a:cs typeface="Times New Roman" pitchFamily="-112" charset="0"/>
              </a:rPr>
              <a:t>D.</a:t>
            </a:r>
            <a:r>
              <a:rPr lang="pt-BR" sz="2400" dirty="0">
                <a:solidFill>
                  <a:srgbClr val="000000"/>
                </a:solidFill>
                <a:ea typeface="Times New Roman" pitchFamily="-112" charset="0"/>
                <a:cs typeface="Times New Roman" pitchFamily="-112" charset="0"/>
              </a:rPr>
              <a:t>	3</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+ 4</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a:t>
            </a:r>
            <a:r>
              <a:rPr lang="pt-BR" sz="2400" i="1" dirty="0">
                <a:solidFill>
                  <a:srgbClr val="000000"/>
                </a:solidFill>
                <a:ea typeface="Times New Roman" pitchFamily="-112" charset="0"/>
                <a:cs typeface="Times New Roman" pitchFamily="-112" charset="0"/>
              </a:rPr>
              <a:t>x</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25 cm</a:t>
            </a:r>
            <a:endParaRPr lang="en-US" sz="2400" dirty="0">
              <a:solidFill>
                <a:srgbClr val="000000"/>
              </a:solidFill>
              <a:ea typeface="Times New Roman" pitchFamily="-112" charset="0"/>
              <a:cs typeface="Times New Roman" pitchFamily="-112" charset="0"/>
            </a:endParaRPr>
          </a:p>
        </p:txBody>
      </p:sp>
      <p:pic>
        <p:nvPicPr>
          <p:cNvPr id="641040" name="Picture 16" descr="Math NAV-BKD2DEAD">
            <a:hlinkClick r:id="" action="ppaction://noaction" highlightClick="1"/>
          </p:cNvPr>
          <p:cNvPicPr>
            <a:picLocks noChangeAspect="1" noChangeArrowheads="1"/>
          </p:cNvPicPr>
          <p:nvPr/>
        </p:nvPicPr>
        <p:blipFill>
          <a:blip r:embed="rId10"/>
          <a:srcRect/>
          <a:stretch>
            <a:fillRect/>
          </a:stretch>
        </p:blipFill>
        <p:spPr bwMode="hidden">
          <a:xfrm>
            <a:off x="7708900" y="6465888"/>
            <a:ext cx="461963" cy="369887"/>
          </a:xfrm>
          <a:prstGeom prst="rect">
            <a:avLst/>
          </a:prstGeom>
          <a:noFill/>
        </p:spPr>
      </p:pic>
      <p:sp>
        <p:nvSpPr>
          <p:cNvPr id="641041" name="Text Box 17"/>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3-5)</a:t>
            </a:r>
          </a:p>
        </p:txBody>
      </p:sp>
      <p:pic>
        <p:nvPicPr>
          <p:cNvPr id="641048" name="Picture 24" descr="Math NAV-LessBack2">
            <a:hlinkClick r:id="rId11" action="ppaction://hlinksldjump" highlightClick="1"/>
          </p:cNvPr>
          <p:cNvPicPr>
            <a:picLocks noChangeAspect="1" noChangeArrowheads="1"/>
          </p:cNvPicPr>
          <p:nvPr/>
        </p:nvPicPr>
        <p:blipFill>
          <a:blip r:embed="rId12"/>
          <a:srcRect/>
          <a:stretch>
            <a:fillRect/>
          </a:stretch>
        </p:blipFill>
        <p:spPr bwMode="hidden">
          <a:xfrm>
            <a:off x="7239000" y="6465888"/>
            <a:ext cx="461963" cy="368300"/>
          </a:xfrm>
          <a:prstGeom prst="rect">
            <a:avLst/>
          </a:prstGeom>
          <a:noFill/>
        </p:spPr>
      </p:pic>
      <p:grpSp>
        <p:nvGrpSpPr>
          <p:cNvPr id="3" name="Group 28"/>
          <p:cNvGrpSpPr>
            <a:grpSpLocks/>
          </p:cNvGrpSpPr>
          <p:nvPr/>
        </p:nvGrpSpPr>
        <p:grpSpPr bwMode="auto">
          <a:xfrm>
            <a:off x="6353175" y="1285875"/>
            <a:ext cx="2193925" cy="2247900"/>
            <a:chOff x="4002" y="810"/>
            <a:chExt cx="1382" cy="1416"/>
          </a:xfrm>
        </p:grpSpPr>
        <p:pic>
          <p:nvPicPr>
            <p:cNvPr id="641047" name="Picture 23" descr="FMC_3-1"/>
            <p:cNvPicPr>
              <a:picLocks noChangeAspect="1" noChangeArrowheads="1"/>
            </p:cNvPicPr>
            <p:nvPr/>
          </p:nvPicPr>
          <p:blipFill>
            <a:blip r:embed="rId13"/>
            <a:srcRect/>
            <a:stretch>
              <a:fillRect/>
            </a:stretch>
          </p:blipFill>
          <p:spPr bwMode="auto">
            <a:xfrm>
              <a:off x="4002" y="810"/>
              <a:ext cx="1120" cy="1386"/>
            </a:xfrm>
            <a:prstGeom prst="rect">
              <a:avLst/>
            </a:prstGeom>
            <a:noFill/>
          </p:spPr>
        </p:pic>
        <p:sp>
          <p:nvSpPr>
            <p:cNvPr id="641049" name="Rectangle 25"/>
            <p:cNvSpPr>
              <a:spLocks noChangeArrowheads="1"/>
            </p:cNvSpPr>
            <p:nvPr/>
          </p:nvSpPr>
          <p:spPr bwMode="auto">
            <a:xfrm>
              <a:off x="4506" y="1996"/>
              <a:ext cx="308" cy="230"/>
            </a:xfrm>
            <a:prstGeom prst="rect">
              <a:avLst/>
            </a:prstGeom>
            <a:noFill/>
            <a:ln w="9525">
              <a:noFill/>
              <a:miter lim="800000"/>
              <a:headEnd/>
              <a:tailEnd/>
            </a:ln>
            <a:effectLst/>
          </p:spPr>
          <p:txBody>
            <a:bodyPr wrap="none">
              <a:prstTxWarp prst="textNoShape">
                <a:avLst/>
              </a:prstTxWarp>
              <a:spAutoFit/>
            </a:bodyPr>
            <a:lstStyle/>
            <a:p>
              <a:pPr marL="533400" indent="-533400" algn="l">
                <a:spcBef>
                  <a:spcPct val="20000"/>
                </a:spcBef>
              </a:pPr>
              <a:r>
                <a:rPr lang="en-US" sz="1800" b="0">
                  <a:solidFill>
                    <a:schemeClr val="tx1"/>
                  </a:solidFill>
                </a:rPr>
                <a:t>cm</a:t>
              </a:r>
            </a:p>
          </p:txBody>
        </p:sp>
        <p:sp>
          <p:nvSpPr>
            <p:cNvPr id="641050" name="Rectangle 26"/>
            <p:cNvSpPr>
              <a:spLocks noChangeArrowheads="1"/>
            </p:cNvSpPr>
            <p:nvPr/>
          </p:nvSpPr>
          <p:spPr bwMode="auto">
            <a:xfrm>
              <a:off x="5076" y="1318"/>
              <a:ext cx="308" cy="230"/>
            </a:xfrm>
            <a:prstGeom prst="rect">
              <a:avLst/>
            </a:prstGeom>
            <a:noFill/>
            <a:ln w="9525">
              <a:noFill/>
              <a:miter lim="800000"/>
              <a:headEnd/>
              <a:tailEnd/>
            </a:ln>
            <a:effectLst/>
          </p:spPr>
          <p:txBody>
            <a:bodyPr wrap="none">
              <a:prstTxWarp prst="textNoShape">
                <a:avLst/>
              </a:prstTxWarp>
              <a:spAutoFit/>
            </a:bodyPr>
            <a:lstStyle/>
            <a:p>
              <a:pPr marL="533400" indent="-533400" algn="l">
                <a:spcBef>
                  <a:spcPct val="20000"/>
                </a:spcBef>
              </a:pPr>
              <a:r>
                <a:rPr lang="en-US" sz="1800" b="0">
                  <a:solidFill>
                    <a:schemeClr val="tx1"/>
                  </a:solidFill>
                </a:rPr>
                <a:t>cm</a:t>
              </a:r>
            </a:p>
          </p:txBody>
        </p:sp>
      </p:grpSp>
      <p:pic>
        <p:nvPicPr>
          <p:cNvPr id="23" name="Picture 16" descr="Example4"/>
          <p:cNvPicPr>
            <a:picLocks noChangeAspect="1" noChangeArrowheads="1"/>
          </p:cNvPicPr>
          <p:nvPr/>
        </p:nvPicPr>
        <p:blipFill>
          <a:blip r:embed="rId14"/>
          <a:srcRect/>
          <a:stretch>
            <a:fillRect/>
          </a:stretch>
        </p:blipFill>
        <p:spPr bwMode="auto">
          <a:xfrm>
            <a:off x="381000" y="16002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1037"/>
                                        </p:tgtEl>
                                        <p:attrNameLst>
                                          <p:attrName>style.visibility</p:attrName>
                                        </p:attrNameLst>
                                      </p:cBhvr>
                                      <p:to>
                                        <p:strVal val="visible"/>
                                      </p:to>
                                    </p:set>
                                    <p:animEffect transition="in" filter="wipe(left)">
                                      <p:cBhvr>
                                        <p:cTn id="11" dur="500"/>
                                        <p:tgtEl>
                                          <p:spTgt spid="64103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41039">
                                            <p:txEl>
                                              <p:pRg st="0" end="0"/>
                                            </p:txEl>
                                          </p:spTgt>
                                        </p:tgtEl>
                                        <p:attrNameLst>
                                          <p:attrName>style.visibility</p:attrName>
                                        </p:attrNameLst>
                                      </p:cBhvr>
                                      <p:to>
                                        <p:strVal val="visible"/>
                                      </p:to>
                                    </p:set>
                                    <p:animEffect transition="in" filter="wipe(left)">
                                      <p:cBhvr>
                                        <p:cTn id="19" dur="500"/>
                                        <p:tgtEl>
                                          <p:spTgt spid="641039">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41039">
                                            <p:txEl>
                                              <p:pRg st="1" end="1"/>
                                            </p:txEl>
                                          </p:spTgt>
                                        </p:tgtEl>
                                        <p:attrNameLst>
                                          <p:attrName>style.visibility</p:attrName>
                                        </p:attrNameLst>
                                      </p:cBhvr>
                                      <p:to>
                                        <p:strVal val="visible"/>
                                      </p:to>
                                    </p:set>
                                    <p:animEffect transition="in" filter="wipe(left)">
                                      <p:cBhvr>
                                        <p:cTn id="23" dur="500"/>
                                        <p:tgtEl>
                                          <p:spTgt spid="641039">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41039">
                                            <p:txEl>
                                              <p:pRg st="2" end="2"/>
                                            </p:txEl>
                                          </p:spTgt>
                                        </p:tgtEl>
                                        <p:attrNameLst>
                                          <p:attrName>style.visibility</p:attrName>
                                        </p:attrNameLst>
                                      </p:cBhvr>
                                      <p:to>
                                        <p:strVal val="visible"/>
                                      </p:to>
                                    </p:set>
                                    <p:animEffect transition="in" filter="wipe(left)">
                                      <p:cBhvr>
                                        <p:cTn id="27" dur="500"/>
                                        <p:tgtEl>
                                          <p:spTgt spid="641039">
                                            <p:txEl>
                                              <p:pRg st="2" end="2"/>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41039">
                                            <p:txEl>
                                              <p:pRg st="3" end="3"/>
                                            </p:txEl>
                                          </p:spTgt>
                                        </p:tgtEl>
                                        <p:attrNameLst>
                                          <p:attrName>style.visibility</p:attrName>
                                        </p:attrNameLst>
                                      </p:cBhvr>
                                      <p:to>
                                        <p:strVal val="visible"/>
                                      </p:to>
                                    </p:set>
                                    <p:animEffect transition="in" filter="wipe(left)">
                                      <p:cBhvr>
                                        <p:cTn id="31" dur="500"/>
                                        <p:tgtEl>
                                          <p:spTgt spid="64103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41030"/>
                                        </p:tgtEl>
                                        <p:attrNameLst>
                                          <p:attrName>style.visibility</p:attrName>
                                        </p:attrNameLst>
                                      </p:cBhvr>
                                      <p:to>
                                        <p:strVal val="visible"/>
                                      </p:to>
                                    </p:set>
                                    <p:animEffect transition="in" filter="box(in)">
                                      <p:cBhvr>
                                        <p:cTn id="36" dur="500"/>
                                        <p:tgtEl>
                                          <p:spTgt spid="64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0" grpId="0" animBg="1"/>
      <p:bldP spid="641037" grpId="0" autoUpdateAnimBg="0"/>
      <p:bldP spid="641039" grpId="0" build="p" autoUpdateAnimBg="0" advAuto="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0" y="0"/>
            <a:ext cx="9144000" cy="6858000"/>
            <a:chOff x="0" y="0"/>
            <a:chExt cx="5760" cy="4320"/>
          </a:xfrm>
        </p:grpSpPr>
        <p:pic>
          <p:nvPicPr>
            <p:cNvPr id="642069" name="Picture 21"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642070" name="Picture 22"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pic>
        <p:nvPicPr>
          <p:cNvPr id="642072" name="Picture 24" descr="FMC_3-2"/>
          <p:cNvPicPr>
            <a:picLocks noChangeAspect="1" noChangeArrowheads="1"/>
          </p:cNvPicPr>
          <p:nvPr/>
        </p:nvPicPr>
        <p:blipFill>
          <a:blip r:embed="rId8"/>
          <a:srcRect/>
          <a:stretch>
            <a:fillRect/>
          </a:stretch>
        </p:blipFill>
        <p:spPr bwMode="auto">
          <a:xfrm>
            <a:off x="5372100" y="2149475"/>
            <a:ext cx="3387725" cy="2041525"/>
          </a:xfrm>
          <a:prstGeom prst="rect">
            <a:avLst/>
          </a:prstGeom>
          <a:noFill/>
        </p:spPr>
      </p:pic>
      <p:sp>
        <p:nvSpPr>
          <p:cNvPr id="642053"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42054" name="Oval 6"/>
          <p:cNvSpPr>
            <a:spLocks noChangeArrowheads="1"/>
          </p:cNvSpPr>
          <p:nvPr/>
        </p:nvSpPr>
        <p:spPr bwMode="auto">
          <a:xfrm>
            <a:off x="884163" y="3840795"/>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42055" name="Picture 7" descr="FiveMinuteCheck"/>
          <p:cNvPicPr>
            <a:picLocks noChangeAspect="1" noChangeArrowheads="1"/>
          </p:cNvPicPr>
          <p:nvPr/>
        </p:nvPicPr>
        <p:blipFill>
          <a:blip r:embed="rId9"/>
          <a:srcRect t="5835"/>
          <a:stretch>
            <a:fillRect/>
          </a:stretch>
        </p:blipFill>
        <p:spPr bwMode="auto">
          <a:xfrm>
            <a:off x="1255713" y="619125"/>
            <a:ext cx="3657600" cy="563563"/>
          </a:xfrm>
          <a:prstGeom prst="rect">
            <a:avLst/>
          </a:prstGeom>
          <a:noFill/>
        </p:spPr>
      </p:pic>
      <p:pic>
        <p:nvPicPr>
          <p:cNvPr id="642058" name="Picture 10" descr="Math NAV-FWD2">
            <a:hlinkClick r:id="" action="ppaction://hlinkshowjump?jump=nextslide" highlightClick="1"/>
          </p:cNvPr>
          <p:cNvPicPr>
            <a:picLocks noChangeAspect="1" noChangeArrowheads="1"/>
          </p:cNvPicPr>
          <p:nvPr/>
        </p:nvPicPr>
        <p:blipFill>
          <a:blip r:embed="rId10"/>
          <a:srcRect/>
          <a:stretch>
            <a:fillRect/>
          </a:stretch>
        </p:blipFill>
        <p:spPr bwMode="hidden">
          <a:xfrm>
            <a:off x="8180388" y="6465888"/>
            <a:ext cx="461962" cy="368300"/>
          </a:xfrm>
          <a:prstGeom prst="rect">
            <a:avLst/>
          </a:prstGeom>
          <a:noFill/>
        </p:spPr>
      </p:pic>
      <p:sp>
        <p:nvSpPr>
          <p:cNvPr id="642061" name="TPQuestion"/>
          <p:cNvSpPr>
            <a:spLocks noChangeArrowheads="1"/>
          </p:cNvSpPr>
          <p:nvPr/>
        </p:nvSpPr>
        <p:spPr bwMode="auto">
          <a:xfrm>
            <a:off x="533400" y="1484313"/>
            <a:ext cx="5876925"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b="1" dirty="0">
                <a:solidFill>
                  <a:srgbClr val="00539D"/>
                </a:solidFill>
              </a:rPr>
              <a:t>Write an equation you could use to find the length of the missing side of the right triangle. Then find the missing length. Round to the nearest tenth if necessary.</a:t>
            </a:r>
          </a:p>
        </p:txBody>
      </p:sp>
      <p:sp>
        <p:nvSpPr>
          <p:cNvPr id="642062" name="TPAnswers"/>
          <p:cNvSpPr>
            <a:spLocks noChangeArrowheads="1"/>
          </p:cNvSpPr>
          <p:nvPr>
            <p:custDataLst>
              <p:tags r:id="rId3"/>
            </p:custDataLst>
          </p:nvPr>
        </p:nvSpPr>
        <p:spPr bwMode="auto">
          <a:xfrm>
            <a:off x="876300" y="3775075"/>
            <a:ext cx="3429000" cy="420688"/>
          </a:xfrm>
          <a:prstGeom prst="rect">
            <a:avLst/>
          </a:prstGeom>
          <a:noFill/>
          <a:ln w="9525">
            <a:noFill/>
            <a:miter lim="800000"/>
            <a:headEnd/>
            <a:tailEnd/>
          </a:ln>
          <a:effectLst/>
        </p:spPr>
        <p:txBody>
          <a:bodyPr>
            <a:prstTxWarp prst="textNoShape">
              <a:avLst/>
            </a:prstTxWarp>
          </a:bodyPr>
          <a:lstStyle/>
          <a:p>
            <a:pPr marL="457200" indent="-457200" algn="l">
              <a:spcAft>
                <a:spcPct val="50000"/>
              </a:spcAft>
            </a:pPr>
            <a:r>
              <a:rPr lang="pt-BR" sz="2400" dirty="0">
                <a:solidFill>
                  <a:srgbClr val="00539D"/>
                </a:solidFill>
                <a:ea typeface="Times New Roman" pitchFamily="-112" charset="0"/>
                <a:cs typeface="Times New Roman" pitchFamily="-112" charset="0"/>
              </a:rPr>
              <a:t>A.</a:t>
            </a:r>
            <a:r>
              <a:rPr lang="pt-BR" sz="2400" dirty="0">
                <a:solidFill>
                  <a:srgbClr val="000000"/>
                </a:solidFill>
                <a:ea typeface="Times New Roman" pitchFamily="-112" charset="0"/>
                <a:cs typeface="Times New Roman" pitchFamily="-112" charset="0"/>
              </a:rPr>
              <a:t>	15</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a:t>
            </a:r>
            <a:r>
              <a:rPr lang="pt-BR" sz="2400" i="1" dirty="0">
                <a:solidFill>
                  <a:srgbClr val="000000"/>
                </a:solidFill>
                <a:ea typeface="Times New Roman" pitchFamily="-112" charset="0"/>
                <a:cs typeface="Times New Roman" pitchFamily="-112" charset="0"/>
              </a:rPr>
              <a:t>x</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25</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20</a:t>
            </a:r>
            <a:endParaRPr lang="en-US" sz="2400" dirty="0">
              <a:solidFill>
                <a:schemeClr val="tx1"/>
              </a:solidFill>
              <a:sym typeface="Symbol" pitchFamily="-112" charset="2"/>
            </a:endParaRPr>
          </a:p>
          <a:p>
            <a:pPr marL="457200" indent="-457200" algn="l">
              <a:spcAft>
                <a:spcPct val="50000"/>
              </a:spcAft>
            </a:pPr>
            <a:r>
              <a:rPr lang="pt-BR" sz="2400" dirty="0">
                <a:solidFill>
                  <a:srgbClr val="00539D"/>
                </a:solidFill>
                <a:ea typeface="Times New Roman" pitchFamily="-112" charset="0"/>
                <a:cs typeface="Times New Roman" pitchFamily="-112" charset="0"/>
              </a:rPr>
              <a:t>B.</a:t>
            </a:r>
            <a:r>
              <a:rPr lang="pt-BR" sz="2400" dirty="0">
                <a:solidFill>
                  <a:srgbClr val="000000"/>
                </a:solidFill>
                <a:ea typeface="Times New Roman" pitchFamily="-112" charset="0"/>
                <a:cs typeface="Times New Roman" pitchFamily="-112" charset="0"/>
              </a:rPr>
              <a:t>	25</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a:t>
            </a:r>
            <a:r>
              <a:rPr lang="pt-BR" sz="2400" i="1" dirty="0">
                <a:solidFill>
                  <a:srgbClr val="000000"/>
                </a:solidFill>
                <a:ea typeface="Times New Roman" pitchFamily="-112" charset="0"/>
                <a:cs typeface="Times New Roman" pitchFamily="-112" charset="0"/>
              </a:rPr>
              <a:t>x</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15</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24.7</a:t>
            </a:r>
            <a:endParaRPr lang="en-US" sz="2400" dirty="0">
              <a:solidFill>
                <a:schemeClr val="tx1"/>
              </a:solidFill>
              <a:sym typeface="Symbol" pitchFamily="-112" charset="2"/>
            </a:endParaRPr>
          </a:p>
          <a:p>
            <a:pPr marL="457200" indent="-457200" algn="l">
              <a:spcAft>
                <a:spcPct val="50000"/>
              </a:spcAft>
            </a:pPr>
            <a:r>
              <a:rPr lang="pt-BR" sz="2400" dirty="0">
                <a:solidFill>
                  <a:srgbClr val="00539D"/>
                </a:solidFill>
                <a:ea typeface="Times New Roman" pitchFamily="-112" charset="0"/>
                <a:cs typeface="Times New Roman" pitchFamily="-112" charset="0"/>
              </a:rPr>
              <a:t>C.</a:t>
            </a:r>
            <a:r>
              <a:rPr lang="pt-BR" sz="2400" dirty="0">
                <a:solidFill>
                  <a:srgbClr val="000000"/>
                </a:solidFill>
                <a:ea typeface="Times New Roman" pitchFamily="-112" charset="0"/>
                <a:cs typeface="Times New Roman" pitchFamily="-112" charset="0"/>
              </a:rPr>
              <a:t>	15</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+ 25</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a:t>
            </a:r>
            <a:r>
              <a:rPr lang="pt-BR" sz="2400" i="1" dirty="0">
                <a:solidFill>
                  <a:srgbClr val="000000"/>
                </a:solidFill>
                <a:ea typeface="Times New Roman" pitchFamily="-112" charset="0"/>
                <a:cs typeface="Times New Roman" pitchFamily="-112" charset="0"/>
              </a:rPr>
              <a:t>x</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25.3</a:t>
            </a:r>
            <a:endParaRPr lang="en-US" sz="2400" dirty="0">
              <a:solidFill>
                <a:schemeClr val="tx1"/>
              </a:solidFill>
            </a:endParaRPr>
          </a:p>
          <a:p>
            <a:pPr marL="457200" indent="-457200" algn="l">
              <a:spcAft>
                <a:spcPct val="50000"/>
              </a:spcAft>
            </a:pPr>
            <a:r>
              <a:rPr lang="pt-BR" sz="2400" dirty="0">
                <a:solidFill>
                  <a:srgbClr val="00539D"/>
                </a:solidFill>
                <a:ea typeface="Times New Roman" pitchFamily="-112" charset="0"/>
                <a:cs typeface="Times New Roman" pitchFamily="-112" charset="0"/>
              </a:rPr>
              <a:t>D.</a:t>
            </a:r>
            <a:r>
              <a:rPr lang="pt-BR" sz="2400" dirty="0">
                <a:solidFill>
                  <a:srgbClr val="000000"/>
                </a:solidFill>
                <a:ea typeface="Times New Roman" pitchFamily="-112" charset="0"/>
                <a:cs typeface="Times New Roman" pitchFamily="-112" charset="0"/>
              </a:rPr>
              <a:t>	15</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+ 25</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a:t>
            </a:r>
            <a:r>
              <a:rPr lang="pt-BR" sz="2400" i="1" dirty="0">
                <a:solidFill>
                  <a:srgbClr val="000000"/>
                </a:solidFill>
                <a:ea typeface="Times New Roman" pitchFamily="-112" charset="0"/>
                <a:cs typeface="Times New Roman" pitchFamily="-112" charset="0"/>
              </a:rPr>
              <a:t>x</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29.2</a:t>
            </a:r>
            <a:endParaRPr lang="en-US" sz="2400" dirty="0">
              <a:solidFill>
                <a:srgbClr val="000000"/>
              </a:solidFill>
              <a:ea typeface="Times New Roman" pitchFamily="-112" charset="0"/>
              <a:cs typeface="Times New Roman" pitchFamily="-112" charset="0"/>
            </a:endParaRPr>
          </a:p>
        </p:txBody>
      </p:sp>
      <p:sp>
        <p:nvSpPr>
          <p:cNvPr id="642065" name="Text Box 17"/>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3-5)</a:t>
            </a:r>
          </a:p>
        </p:txBody>
      </p:sp>
      <p:pic>
        <p:nvPicPr>
          <p:cNvPr id="642066" name="Picture 18" descr="Math NAV-BKD2">
            <a:hlinkClick r:id="" action="ppaction://hlinkshowjump?jump=previousslide" highlightClick="1"/>
          </p:cNvPr>
          <p:cNvPicPr>
            <a:picLocks noChangeAspect="1" noChangeArrowheads="1"/>
          </p:cNvPicPr>
          <p:nvPr/>
        </p:nvPicPr>
        <p:blipFill>
          <a:blip r:embed="rId11"/>
          <a:srcRect/>
          <a:stretch>
            <a:fillRect/>
          </a:stretch>
        </p:blipFill>
        <p:spPr bwMode="hidden">
          <a:xfrm>
            <a:off x="7708900" y="6465888"/>
            <a:ext cx="461963" cy="369887"/>
          </a:xfrm>
          <a:prstGeom prst="rect">
            <a:avLst/>
          </a:prstGeom>
          <a:noFill/>
        </p:spPr>
      </p:pic>
      <p:pic>
        <p:nvPicPr>
          <p:cNvPr id="642073" name="Picture 25" descr="Math NAV-LessBack2">
            <a:hlinkClick r:id="rId12" action="ppaction://hlinksldjump" highlightClick="1"/>
          </p:cNvPr>
          <p:cNvPicPr>
            <a:picLocks noChangeAspect="1" noChangeArrowheads="1"/>
          </p:cNvPicPr>
          <p:nvPr/>
        </p:nvPicPr>
        <p:blipFill>
          <a:blip r:embed="rId13"/>
          <a:srcRect/>
          <a:stretch>
            <a:fillRect/>
          </a:stretch>
        </p:blipFill>
        <p:spPr bwMode="hidden">
          <a:xfrm>
            <a:off x="7239000" y="6465888"/>
            <a:ext cx="461963" cy="368300"/>
          </a:xfrm>
          <a:prstGeom prst="rect">
            <a:avLst/>
          </a:prstGeom>
          <a:noFill/>
        </p:spPr>
      </p:pic>
      <p:pic>
        <p:nvPicPr>
          <p:cNvPr id="20" name="Picture 14" descr="Example5"/>
          <p:cNvPicPr>
            <a:picLocks noChangeAspect="1" noChangeArrowheads="1"/>
          </p:cNvPicPr>
          <p:nvPr/>
        </p:nvPicPr>
        <p:blipFill>
          <a:blip r:embed="rId14"/>
          <a:srcRect/>
          <a:stretch>
            <a:fillRect/>
          </a:stretch>
        </p:blipFill>
        <p:spPr bwMode="auto">
          <a:xfrm>
            <a:off x="457200" y="15240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2061"/>
                                        </p:tgtEl>
                                        <p:attrNameLst>
                                          <p:attrName>style.visibility</p:attrName>
                                        </p:attrNameLst>
                                      </p:cBhvr>
                                      <p:to>
                                        <p:strVal val="visible"/>
                                      </p:to>
                                    </p:set>
                                    <p:animEffect transition="in" filter="wipe(left)">
                                      <p:cBhvr>
                                        <p:cTn id="11" dur="500"/>
                                        <p:tgtEl>
                                          <p:spTgt spid="64206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42072"/>
                                        </p:tgtEl>
                                        <p:attrNameLst>
                                          <p:attrName>style.visibility</p:attrName>
                                        </p:attrNameLst>
                                      </p:cBhvr>
                                      <p:to>
                                        <p:strVal val="visible"/>
                                      </p:to>
                                    </p:set>
                                    <p:animEffect transition="in" filter="wipe(up)">
                                      <p:cBhvr>
                                        <p:cTn id="15" dur="500"/>
                                        <p:tgtEl>
                                          <p:spTgt spid="64207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42053"/>
                                        </p:tgtEl>
                                        <p:attrNameLst>
                                          <p:attrName>style.visibility</p:attrName>
                                        </p:attrNameLst>
                                      </p:cBhvr>
                                      <p:to>
                                        <p:strVal val="visible"/>
                                      </p:to>
                                    </p:set>
                                    <p:animEffect transition="in" filter="wipe(left)">
                                      <p:cBhvr>
                                        <p:cTn id="19" dur="500"/>
                                        <p:tgtEl>
                                          <p:spTgt spid="6420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42062">
                                            <p:txEl>
                                              <p:pRg st="0" end="0"/>
                                            </p:txEl>
                                          </p:spTgt>
                                        </p:tgtEl>
                                        <p:attrNameLst>
                                          <p:attrName>style.visibility</p:attrName>
                                        </p:attrNameLst>
                                      </p:cBhvr>
                                      <p:to>
                                        <p:strVal val="visible"/>
                                      </p:to>
                                    </p:set>
                                    <p:animEffect transition="in" filter="wipe(left)">
                                      <p:cBhvr>
                                        <p:cTn id="23" dur="500"/>
                                        <p:tgtEl>
                                          <p:spTgt spid="642062">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42062">
                                            <p:txEl>
                                              <p:pRg st="1" end="1"/>
                                            </p:txEl>
                                          </p:spTgt>
                                        </p:tgtEl>
                                        <p:attrNameLst>
                                          <p:attrName>style.visibility</p:attrName>
                                        </p:attrNameLst>
                                      </p:cBhvr>
                                      <p:to>
                                        <p:strVal val="visible"/>
                                      </p:to>
                                    </p:set>
                                    <p:animEffect transition="in" filter="wipe(left)">
                                      <p:cBhvr>
                                        <p:cTn id="27" dur="500"/>
                                        <p:tgtEl>
                                          <p:spTgt spid="642062">
                                            <p:txEl>
                                              <p:pRg st="1" end="1"/>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42062">
                                            <p:txEl>
                                              <p:pRg st="2" end="2"/>
                                            </p:txEl>
                                          </p:spTgt>
                                        </p:tgtEl>
                                        <p:attrNameLst>
                                          <p:attrName>style.visibility</p:attrName>
                                        </p:attrNameLst>
                                      </p:cBhvr>
                                      <p:to>
                                        <p:strVal val="visible"/>
                                      </p:to>
                                    </p:set>
                                    <p:animEffect transition="in" filter="wipe(left)">
                                      <p:cBhvr>
                                        <p:cTn id="31" dur="500"/>
                                        <p:tgtEl>
                                          <p:spTgt spid="642062">
                                            <p:txEl>
                                              <p:pRg st="2" end="2"/>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2062">
                                            <p:txEl>
                                              <p:pRg st="3" end="3"/>
                                            </p:txEl>
                                          </p:spTgt>
                                        </p:tgtEl>
                                        <p:attrNameLst>
                                          <p:attrName>style.visibility</p:attrName>
                                        </p:attrNameLst>
                                      </p:cBhvr>
                                      <p:to>
                                        <p:strVal val="visible"/>
                                      </p:to>
                                    </p:set>
                                    <p:animEffect transition="in" filter="wipe(left)">
                                      <p:cBhvr>
                                        <p:cTn id="35" dur="500"/>
                                        <p:tgtEl>
                                          <p:spTgt spid="64206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42054"/>
                                        </p:tgtEl>
                                        <p:attrNameLst>
                                          <p:attrName>style.visibility</p:attrName>
                                        </p:attrNameLst>
                                      </p:cBhvr>
                                      <p:to>
                                        <p:strVal val="visible"/>
                                      </p:to>
                                    </p:set>
                                    <p:animEffect transition="in" filter="box(in)">
                                      <p:cBhvr>
                                        <p:cTn id="40" dur="500"/>
                                        <p:tgtEl>
                                          <p:spTgt spid="64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3" grpId="0" autoUpdateAnimBg="0"/>
      <p:bldP spid="642054" grpId="0" animBg="1"/>
      <p:bldP spid="642061" grpId="0" autoUpdateAnimBg="0"/>
      <p:bldP spid="642062" grpId="0" build="p" autoUpdateAnimBg="0" advAuto="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0" y="0"/>
            <a:ext cx="9144000" cy="6858000"/>
            <a:chOff x="0" y="0"/>
            <a:chExt cx="5760" cy="4320"/>
          </a:xfrm>
        </p:grpSpPr>
        <p:pic>
          <p:nvPicPr>
            <p:cNvPr id="643093" name="Picture 21"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643094" name="Picture 22"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643077"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43078" name="Oval 6"/>
          <p:cNvSpPr>
            <a:spLocks noChangeArrowheads="1"/>
          </p:cNvSpPr>
          <p:nvPr/>
        </p:nvSpPr>
        <p:spPr bwMode="auto">
          <a:xfrm>
            <a:off x="893688" y="5758185"/>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43079"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643085" name="TPQuestion"/>
          <p:cNvSpPr>
            <a:spLocks noChangeArrowheads="1"/>
          </p:cNvSpPr>
          <p:nvPr/>
        </p:nvSpPr>
        <p:spPr bwMode="auto">
          <a:xfrm>
            <a:off x="533400" y="1484313"/>
            <a:ext cx="5800725"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b="1" dirty="0">
                <a:solidFill>
                  <a:srgbClr val="00539D"/>
                </a:solidFill>
              </a:rPr>
              <a:t>Write an equation you could use to find the length of the missing side of the right triangle. Then find the missing length. Round to the nearest tenth if necessary.</a:t>
            </a:r>
          </a:p>
        </p:txBody>
      </p:sp>
      <p:sp>
        <p:nvSpPr>
          <p:cNvPr id="643086" name="TPAnswers"/>
          <p:cNvSpPr>
            <a:spLocks noChangeArrowheads="1"/>
          </p:cNvSpPr>
          <p:nvPr>
            <p:custDataLst>
              <p:tags r:id="rId3"/>
            </p:custDataLst>
          </p:nvPr>
        </p:nvSpPr>
        <p:spPr bwMode="auto">
          <a:xfrm>
            <a:off x="885825" y="3736975"/>
            <a:ext cx="4067175" cy="420688"/>
          </a:xfrm>
          <a:prstGeom prst="rect">
            <a:avLst/>
          </a:prstGeom>
          <a:noFill/>
          <a:ln w="9525">
            <a:noFill/>
            <a:miter lim="800000"/>
            <a:headEnd/>
            <a:tailEnd/>
          </a:ln>
          <a:effectLst/>
        </p:spPr>
        <p:txBody>
          <a:bodyPr>
            <a:prstTxWarp prst="textNoShape">
              <a:avLst/>
            </a:prstTxWarp>
          </a:bodyPr>
          <a:lstStyle/>
          <a:p>
            <a:pPr marL="457200" indent="-457200" algn="l">
              <a:spcAft>
                <a:spcPct val="50000"/>
              </a:spcAft>
            </a:pPr>
            <a:r>
              <a:rPr lang="pt-BR" sz="2800" dirty="0">
                <a:solidFill>
                  <a:srgbClr val="00539D"/>
                </a:solidFill>
                <a:ea typeface="Times New Roman" pitchFamily="-112" charset="0"/>
                <a:cs typeface="Times New Roman" pitchFamily="-112" charset="0"/>
              </a:rPr>
              <a:t>A.</a:t>
            </a:r>
            <a:r>
              <a:rPr lang="pt-BR" sz="2800" dirty="0">
                <a:solidFill>
                  <a:srgbClr val="000000"/>
                </a:solidFill>
                <a:ea typeface="Times New Roman" pitchFamily="-112" charset="0"/>
                <a:cs typeface="Times New Roman" pitchFamily="-112" charset="0"/>
              </a:rPr>
              <a:t>	12</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+ 13</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a:t>
            </a:r>
            <a:r>
              <a:rPr lang="pt-BR" sz="2800" i="1" dirty="0">
                <a:solidFill>
                  <a:srgbClr val="000000"/>
                </a:solidFill>
                <a:ea typeface="Times New Roman" pitchFamily="-112" charset="0"/>
                <a:cs typeface="Times New Roman" pitchFamily="-112" charset="0"/>
              </a:rPr>
              <a:t>x</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17.7</a:t>
            </a:r>
            <a:endParaRPr lang="en-US" sz="2800" dirty="0">
              <a:solidFill>
                <a:schemeClr val="tx1"/>
              </a:solidFill>
              <a:sym typeface="Symbol" pitchFamily="-112" charset="2"/>
            </a:endParaRPr>
          </a:p>
          <a:p>
            <a:pPr marL="457200" indent="-457200" algn="l">
              <a:spcAft>
                <a:spcPct val="50000"/>
              </a:spcAft>
            </a:pPr>
            <a:r>
              <a:rPr lang="pt-BR" sz="2800" dirty="0">
                <a:solidFill>
                  <a:srgbClr val="00539D"/>
                </a:solidFill>
                <a:ea typeface="Times New Roman" pitchFamily="-112" charset="0"/>
                <a:cs typeface="Times New Roman" pitchFamily="-112" charset="0"/>
              </a:rPr>
              <a:t>B.</a:t>
            </a:r>
            <a:r>
              <a:rPr lang="pt-BR" sz="2800" dirty="0">
                <a:solidFill>
                  <a:srgbClr val="000000"/>
                </a:solidFill>
                <a:ea typeface="Times New Roman" pitchFamily="-112" charset="0"/>
                <a:cs typeface="Times New Roman" pitchFamily="-112" charset="0"/>
              </a:rPr>
              <a:t>	12</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+ 13</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a:t>
            </a:r>
            <a:r>
              <a:rPr lang="pt-BR" sz="2800" i="1" dirty="0">
                <a:solidFill>
                  <a:srgbClr val="000000"/>
                </a:solidFill>
                <a:ea typeface="Times New Roman" pitchFamily="-112" charset="0"/>
                <a:cs typeface="Times New Roman" pitchFamily="-112" charset="0"/>
              </a:rPr>
              <a:t> x</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13.5</a:t>
            </a:r>
            <a:endParaRPr lang="en-US" sz="2800" dirty="0">
              <a:solidFill>
                <a:schemeClr val="tx1"/>
              </a:solidFill>
              <a:sym typeface="Symbol" pitchFamily="-112" charset="2"/>
            </a:endParaRPr>
          </a:p>
          <a:p>
            <a:pPr marL="457200" indent="-457200" algn="l">
              <a:spcAft>
                <a:spcPct val="50000"/>
              </a:spcAft>
            </a:pPr>
            <a:r>
              <a:rPr lang="pt-BR" sz="2800" dirty="0">
                <a:solidFill>
                  <a:srgbClr val="00539D"/>
                </a:solidFill>
                <a:ea typeface="Times New Roman" pitchFamily="-112" charset="0"/>
                <a:cs typeface="Times New Roman" pitchFamily="-112" charset="0"/>
              </a:rPr>
              <a:t>C.</a:t>
            </a:r>
            <a:r>
              <a:rPr lang="pt-BR" sz="2800" dirty="0">
                <a:solidFill>
                  <a:srgbClr val="000000"/>
                </a:solidFill>
                <a:ea typeface="Times New Roman" pitchFamily="-112" charset="0"/>
                <a:cs typeface="Times New Roman" pitchFamily="-112" charset="0"/>
              </a:rPr>
              <a:t>	</a:t>
            </a:r>
            <a:r>
              <a:rPr lang="pt-BR" sz="2800" i="1" dirty="0">
                <a:solidFill>
                  <a:srgbClr val="000000"/>
                </a:solidFill>
                <a:ea typeface="Times New Roman" pitchFamily="-112" charset="0"/>
                <a:cs typeface="Times New Roman" pitchFamily="-112" charset="0"/>
              </a:rPr>
              <a:t>x</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+ 12</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a:t>
            </a:r>
            <a:r>
              <a:rPr lang="pt-BR" sz="2800" i="1" dirty="0">
                <a:solidFill>
                  <a:srgbClr val="000000"/>
                </a:solidFill>
                <a:ea typeface="Times New Roman" pitchFamily="-112" charset="0"/>
                <a:cs typeface="Times New Roman" pitchFamily="-112" charset="0"/>
              </a:rPr>
              <a:t> </a:t>
            </a:r>
            <a:r>
              <a:rPr lang="pt-BR" sz="2800" dirty="0">
                <a:solidFill>
                  <a:srgbClr val="000000"/>
                </a:solidFill>
                <a:ea typeface="Times New Roman" pitchFamily="-112" charset="0"/>
                <a:cs typeface="Times New Roman" pitchFamily="-112" charset="0"/>
              </a:rPr>
              <a:t>13</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12.5</a:t>
            </a:r>
            <a:endParaRPr lang="en-US" sz="2800" dirty="0">
              <a:solidFill>
                <a:schemeClr val="tx1"/>
              </a:solidFill>
            </a:endParaRPr>
          </a:p>
          <a:p>
            <a:pPr marL="457200" indent="-457200" algn="l">
              <a:spcAft>
                <a:spcPct val="50000"/>
              </a:spcAft>
            </a:pPr>
            <a:r>
              <a:rPr lang="pt-BR" sz="2800" dirty="0">
                <a:solidFill>
                  <a:srgbClr val="00539D"/>
                </a:solidFill>
                <a:ea typeface="Times New Roman" pitchFamily="-112" charset="0"/>
                <a:cs typeface="Times New Roman" pitchFamily="-112" charset="0"/>
              </a:rPr>
              <a:t>D.</a:t>
            </a:r>
            <a:r>
              <a:rPr lang="pt-BR" sz="2800" dirty="0">
                <a:solidFill>
                  <a:srgbClr val="000000"/>
                </a:solidFill>
                <a:ea typeface="Times New Roman" pitchFamily="-112" charset="0"/>
                <a:cs typeface="Times New Roman" pitchFamily="-112" charset="0"/>
              </a:rPr>
              <a:t>	</a:t>
            </a:r>
            <a:r>
              <a:rPr lang="pt-BR" sz="2800" i="1" dirty="0">
                <a:solidFill>
                  <a:srgbClr val="000000"/>
                </a:solidFill>
                <a:ea typeface="Times New Roman" pitchFamily="-112" charset="0"/>
                <a:cs typeface="Times New Roman" pitchFamily="-112" charset="0"/>
              </a:rPr>
              <a:t>x</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+ 12</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a:t>
            </a:r>
            <a:r>
              <a:rPr lang="pt-BR" sz="2800" i="1" dirty="0">
                <a:solidFill>
                  <a:srgbClr val="000000"/>
                </a:solidFill>
                <a:ea typeface="Times New Roman" pitchFamily="-112" charset="0"/>
                <a:cs typeface="Times New Roman" pitchFamily="-112" charset="0"/>
              </a:rPr>
              <a:t> </a:t>
            </a:r>
            <a:r>
              <a:rPr lang="pt-BR" sz="2800" dirty="0">
                <a:solidFill>
                  <a:srgbClr val="000000"/>
                </a:solidFill>
                <a:ea typeface="Times New Roman" pitchFamily="-112" charset="0"/>
                <a:cs typeface="Times New Roman" pitchFamily="-112" charset="0"/>
              </a:rPr>
              <a:t>13</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5</a:t>
            </a:r>
            <a:endParaRPr lang="en-US" sz="2800" dirty="0">
              <a:solidFill>
                <a:srgbClr val="000000"/>
              </a:solidFill>
              <a:ea typeface="Times New Roman" pitchFamily="-112" charset="0"/>
              <a:cs typeface="Times New Roman" pitchFamily="-112" charset="0"/>
            </a:endParaRPr>
          </a:p>
        </p:txBody>
      </p:sp>
      <p:sp>
        <p:nvSpPr>
          <p:cNvPr id="643089" name="Text Box 17"/>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3-5)</a:t>
            </a:r>
          </a:p>
        </p:txBody>
      </p:sp>
      <p:pic>
        <p:nvPicPr>
          <p:cNvPr id="643090" name="Picture 18"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643091" name="Picture 19" descr="Math NAV-FWD_DEAD2">
            <a:hlinkClick r:id="" action="ppaction://noaction" highlightClick="1"/>
          </p:cNvPr>
          <p:cNvPicPr>
            <a:picLocks noChangeAspect="1" noChangeArrowheads="1"/>
          </p:cNvPicPr>
          <p:nvPr/>
        </p:nvPicPr>
        <p:blipFill>
          <a:blip r:embed="rId10"/>
          <a:srcRect/>
          <a:stretch>
            <a:fillRect/>
          </a:stretch>
        </p:blipFill>
        <p:spPr bwMode="hidden">
          <a:xfrm>
            <a:off x="8180388" y="6465888"/>
            <a:ext cx="461962" cy="369887"/>
          </a:xfrm>
          <a:prstGeom prst="rect">
            <a:avLst/>
          </a:prstGeom>
          <a:noFill/>
        </p:spPr>
      </p:pic>
      <p:pic>
        <p:nvPicPr>
          <p:cNvPr id="643095" name="Picture 23" descr="FMC_3-3"/>
          <p:cNvPicPr>
            <a:picLocks noChangeAspect="1" noChangeArrowheads="1"/>
          </p:cNvPicPr>
          <p:nvPr/>
        </p:nvPicPr>
        <p:blipFill>
          <a:blip r:embed="rId11"/>
          <a:srcRect/>
          <a:stretch>
            <a:fillRect/>
          </a:stretch>
        </p:blipFill>
        <p:spPr bwMode="auto">
          <a:xfrm>
            <a:off x="6046230" y="2112962"/>
            <a:ext cx="2269095" cy="2916238"/>
          </a:xfrm>
          <a:prstGeom prst="rect">
            <a:avLst/>
          </a:prstGeom>
          <a:noFill/>
        </p:spPr>
      </p:pic>
      <p:pic>
        <p:nvPicPr>
          <p:cNvPr id="643096" name="Picture 24" descr="Math NAV-LessBack2">
            <a:hlinkClick r:id="rId12" action="ppaction://hlinksldjump" highlightClick="1"/>
          </p:cNvPr>
          <p:cNvPicPr>
            <a:picLocks noChangeAspect="1" noChangeArrowheads="1"/>
          </p:cNvPicPr>
          <p:nvPr/>
        </p:nvPicPr>
        <p:blipFill>
          <a:blip r:embed="rId13"/>
          <a:srcRect/>
          <a:stretch>
            <a:fillRect/>
          </a:stretch>
        </p:blipFill>
        <p:spPr bwMode="hidden">
          <a:xfrm>
            <a:off x="7239000" y="6465888"/>
            <a:ext cx="461963" cy="368300"/>
          </a:xfrm>
          <a:prstGeom prst="rect">
            <a:avLst/>
          </a:prstGeom>
          <a:noFill/>
        </p:spPr>
      </p:pic>
      <p:pic>
        <p:nvPicPr>
          <p:cNvPr id="20" name="Picture 17" descr="Example6"/>
          <p:cNvPicPr>
            <a:picLocks noChangeAspect="1" noChangeArrowheads="1"/>
          </p:cNvPicPr>
          <p:nvPr/>
        </p:nvPicPr>
        <p:blipFill>
          <a:blip r:embed="rId14"/>
          <a:srcRect/>
          <a:stretch>
            <a:fillRect/>
          </a:stretch>
        </p:blipFill>
        <p:spPr bwMode="auto">
          <a:xfrm>
            <a:off x="420688" y="16002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3085"/>
                                        </p:tgtEl>
                                        <p:attrNameLst>
                                          <p:attrName>style.visibility</p:attrName>
                                        </p:attrNameLst>
                                      </p:cBhvr>
                                      <p:to>
                                        <p:strVal val="visible"/>
                                      </p:to>
                                    </p:set>
                                    <p:animEffect transition="in" filter="wipe(left)">
                                      <p:cBhvr>
                                        <p:cTn id="11" dur="500"/>
                                        <p:tgtEl>
                                          <p:spTgt spid="64308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43095"/>
                                        </p:tgtEl>
                                        <p:attrNameLst>
                                          <p:attrName>style.visibility</p:attrName>
                                        </p:attrNameLst>
                                      </p:cBhvr>
                                      <p:to>
                                        <p:strVal val="visible"/>
                                      </p:to>
                                    </p:set>
                                    <p:animEffect transition="in" filter="wipe(up)">
                                      <p:cBhvr>
                                        <p:cTn id="15" dur="500"/>
                                        <p:tgtEl>
                                          <p:spTgt spid="64309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43086">
                                            <p:txEl>
                                              <p:pRg st="0" end="0"/>
                                            </p:txEl>
                                          </p:spTgt>
                                        </p:tgtEl>
                                        <p:attrNameLst>
                                          <p:attrName>style.visibility</p:attrName>
                                        </p:attrNameLst>
                                      </p:cBhvr>
                                      <p:to>
                                        <p:strVal val="visible"/>
                                      </p:to>
                                    </p:set>
                                    <p:animEffect transition="in" filter="wipe(left)">
                                      <p:cBhvr>
                                        <p:cTn id="19" dur="500"/>
                                        <p:tgtEl>
                                          <p:spTgt spid="643086">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43086">
                                            <p:txEl>
                                              <p:pRg st="1" end="1"/>
                                            </p:txEl>
                                          </p:spTgt>
                                        </p:tgtEl>
                                        <p:attrNameLst>
                                          <p:attrName>style.visibility</p:attrName>
                                        </p:attrNameLst>
                                      </p:cBhvr>
                                      <p:to>
                                        <p:strVal val="visible"/>
                                      </p:to>
                                    </p:set>
                                    <p:animEffect transition="in" filter="wipe(left)">
                                      <p:cBhvr>
                                        <p:cTn id="23" dur="500"/>
                                        <p:tgtEl>
                                          <p:spTgt spid="643086">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43086">
                                            <p:txEl>
                                              <p:pRg st="2" end="2"/>
                                            </p:txEl>
                                          </p:spTgt>
                                        </p:tgtEl>
                                        <p:attrNameLst>
                                          <p:attrName>style.visibility</p:attrName>
                                        </p:attrNameLst>
                                      </p:cBhvr>
                                      <p:to>
                                        <p:strVal val="visible"/>
                                      </p:to>
                                    </p:set>
                                    <p:animEffect transition="in" filter="wipe(left)">
                                      <p:cBhvr>
                                        <p:cTn id="27" dur="500"/>
                                        <p:tgtEl>
                                          <p:spTgt spid="643086">
                                            <p:txEl>
                                              <p:pRg st="2" end="2"/>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43086">
                                            <p:txEl>
                                              <p:pRg st="3" end="3"/>
                                            </p:txEl>
                                          </p:spTgt>
                                        </p:tgtEl>
                                        <p:attrNameLst>
                                          <p:attrName>style.visibility</p:attrName>
                                        </p:attrNameLst>
                                      </p:cBhvr>
                                      <p:to>
                                        <p:strVal val="visible"/>
                                      </p:to>
                                    </p:set>
                                    <p:animEffect transition="in" filter="wipe(left)">
                                      <p:cBhvr>
                                        <p:cTn id="31" dur="500"/>
                                        <p:tgtEl>
                                          <p:spTgt spid="64308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43078"/>
                                        </p:tgtEl>
                                        <p:attrNameLst>
                                          <p:attrName>style.visibility</p:attrName>
                                        </p:attrNameLst>
                                      </p:cBhvr>
                                      <p:to>
                                        <p:strVal val="visible"/>
                                      </p:to>
                                    </p:set>
                                    <p:animEffect transition="in" filter="box(in)">
                                      <p:cBhvr>
                                        <p:cTn id="36" dur="500"/>
                                        <p:tgtEl>
                                          <p:spTgt spid="64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8" grpId="0" animBg="1"/>
      <p:bldP spid="643085" grpId="0" autoUpdateAnimBg="0"/>
      <p:bldP spid="643086" grpId="0" build="p" autoUpdateAnimBg="0" advAuto="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80611" name="Rectangle 3"/>
          <p:cNvSpPr>
            <a:spLocks noGrp="1" noChangeArrowheads="1"/>
          </p:cNvSpPr>
          <p:nvPr>
            <p:ph type="body" idx="1"/>
          </p:nvPr>
        </p:nvSpPr>
        <p:spPr>
          <a:xfrm>
            <a:off x="1057275" y="1509713"/>
            <a:ext cx="7553325" cy="493712"/>
          </a:xfrm>
          <a:noFill/>
        </p:spPr>
        <p:txBody>
          <a:bodyPr>
            <a:noAutofit/>
          </a:bodyPr>
          <a:lstStyle/>
          <a:p>
            <a:r>
              <a:rPr lang="en-US" sz="2800" dirty="0"/>
              <a:t>Solve problems using the Pythagorean Theorem.</a:t>
            </a:r>
          </a:p>
        </p:txBody>
      </p:sp>
      <p:pic>
        <p:nvPicPr>
          <p:cNvPr id="580612" name="Picture 4" descr="Main Idea Head2"/>
          <p:cNvPicPr>
            <a:picLocks noChangeAspect="1" noChangeArrowheads="1"/>
          </p:cNvPicPr>
          <p:nvPr/>
        </p:nvPicPr>
        <p:blipFill>
          <a:blip r:embed="rId4"/>
          <a:srcRect/>
          <a:stretch>
            <a:fillRect/>
          </a:stretch>
        </p:blipFill>
        <p:spPr bwMode="auto">
          <a:xfrm>
            <a:off x="1100138" y="842963"/>
            <a:ext cx="3529012" cy="511175"/>
          </a:xfrm>
          <a:prstGeom prst="rect">
            <a:avLst/>
          </a:prstGeom>
          <a:noFill/>
        </p:spPr>
      </p:pic>
      <p:pic>
        <p:nvPicPr>
          <p:cNvPr id="580620" name="Picture 12" descr="LH_3-6"/>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7" name="Action Button: Forward or Next 6">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0612"/>
                                        </p:tgtEl>
                                        <p:attrNameLst>
                                          <p:attrName>style.visibility</p:attrName>
                                        </p:attrNameLst>
                                      </p:cBhvr>
                                      <p:to>
                                        <p:strVal val="visible"/>
                                      </p:to>
                                    </p:set>
                                    <p:animEffect transition="in" filter="wipe(left)">
                                      <p:cBhvr>
                                        <p:cTn id="7" dur="500"/>
                                        <p:tgtEl>
                                          <p:spTgt spid="5806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0611">
                                            <p:txEl>
                                              <p:pRg st="0" end="0"/>
                                            </p:txEl>
                                          </p:spTgt>
                                        </p:tgtEl>
                                        <p:attrNameLst>
                                          <p:attrName>style.visibility</p:attrName>
                                        </p:attrNameLst>
                                      </p:cBhvr>
                                      <p:to>
                                        <p:strVal val="visible"/>
                                      </p:to>
                                    </p:set>
                                    <p:animEffect transition="in" filter="wipe(left)">
                                      <p:cBhvr>
                                        <p:cTn id="11" dur="500"/>
                                        <p:tgtEl>
                                          <p:spTgt spid="580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autoUpdateAnimBg="0" advAuto="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057275" y="2132013"/>
            <a:ext cx="7705725" cy="3049587"/>
            <a:chOff x="666" y="1343"/>
            <a:chExt cx="4854" cy="1921"/>
          </a:xfrm>
        </p:grpSpPr>
        <p:pic>
          <p:nvPicPr>
            <p:cNvPr id="581646" name="Picture 14" descr="key"/>
            <p:cNvPicPr>
              <a:picLocks noChangeAspect="1" noChangeArrowheads="1"/>
            </p:cNvPicPr>
            <p:nvPr/>
          </p:nvPicPr>
          <p:blipFill>
            <a:blip r:embed="rId4"/>
            <a:srcRect/>
            <a:stretch>
              <a:fillRect/>
            </a:stretch>
          </p:blipFill>
          <p:spPr bwMode="auto">
            <a:xfrm>
              <a:off x="714" y="1364"/>
              <a:ext cx="541" cy="225"/>
            </a:xfrm>
            <a:prstGeom prst="rect">
              <a:avLst/>
            </a:prstGeom>
            <a:noFill/>
          </p:spPr>
        </p:pic>
        <p:sp>
          <p:nvSpPr>
            <p:cNvPr id="581647" name="Text Box 15"/>
            <p:cNvSpPr txBox="1">
              <a:spLocks noChangeArrowheads="1"/>
            </p:cNvSpPr>
            <p:nvPr/>
          </p:nvSpPr>
          <p:spPr bwMode="auto">
            <a:xfrm>
              <a:off x="666" y="1343"/>
              <a:ext cx="4854" cy="1921"/>
            </a:xfrm>
            <a:prstGeom prst="rect">
              <a:avLst/>
            </a:prstGeom>
            <a:noFill/>
            <a:ln w="9525">
              <a:noFill/>
              <a:miter lim="800000"/>
              <a:headEnd/>
              <a:tailEnd/>
            </a:ln>
            <a:effectLst/>
          </p:spPr>
          <p:txBody>
            <a:bodyPr>
              <a:prstTxWarp prst="textNoShape">
                <a:avLst/>
              </a:prstTxWarp>
            </a:bodyPr>
            <a:lstStyle/>
            <a:p>
              <a:pPr algn="l">
                <a:spcBef>
                  <a:spcPct val="20000"/>
                </a:spcBef>
                <a:spcAft>
                  <a:spcPct val="20000"/>
                </a:spcAft>
                <a:buClrTx/>
                <a:tabLst>
                  <a:tab pos="914400" algn="l"/>
                </a:tabLst>
              </a:pPr>
              <a:r>
                <a:rPr lang="en-US" altLang="ko-KR" sz="2400" dirty="0">
                  <a:ea typeface="굴림" pitchFamily="-112" charset="-127"/>
                  <a:cs typeface="굴림" pitchFamily="-112" charset="-127"/>
                </a:rPr>
                <a:t>	</a:t>
              </a:r>
              <a:r>
                <a:rPr lang="en-US" altLang="ko-KR" sz="2400" b="1" dirty="0">
                  <a:ea typeface="굴림" pitchFamily="-112" charset="-127"/>
                  <a:cs typeface="굴림" pitchFamily="-112" charset="-127"/>
                </a:rPr>
                <a:t>Standard 7MG3.3</a:t>
              </a:r>
              <a:r>
                <a:rPr lang="en-US" altLang="ko-KR" sz="2400" b="1" dirty="0">
                  <a:solidFill>
                    <a:srgbClr val="FF0000"/>
                  </a:solidFill>
                  <a:ea typeface="굴림" pitchFamily="-112" charset="-127"/>
                  <a:cs typeface="굴림" pitchFamily="-112" charset="-127"/>
                </a:rPr>
                <a:t>  </a:t>
              </a:r>
              <a:r>
                <a:rPr lang="en-US" altLang="ko-KR" sz="2400" b="1" dirty="0">
                  <a:solidFill>
                    <a:srgbClr val="00539D"/>
                  </a:solidFill>
                  <a:ea typeface="굴림" pitchFamily="-112" charset="-127"/>
                  <a:cs typeface="굴림" pitchFamily="-112" charset="-127"/>
                </a:rPr>
                <a:t>Know and understand the Pythagorean theorem </a:t>
              </a:r>
              <a:r>
                <a:rPr lang="en-US" altLang="ko-KR" sz="2400" b="1" dirty="0">
                  <a:solidFill>
                    <a:schemeClr val="tx1"/>
                  </a:solidFill>
                  <a:ea typeface="굴림" pitchFamily="-112" charset="-127"/>
                  <a:cs typeface="굴림" pitchFamily="-112" charset="-127"/>
                </a:rPr>
                <a:t>and its converse</a:t>
              </a:r>
              <a:r>
                <a:rPr lang="en-US" altLang="ko-KR" sz="2400" b="1" dirty="0">
                  <a:solidFill>
                    <a:srgbClr val="00539D"/>
                  </a:solidFill>
                  <a:ea typeface="굴림" pitchFamily="-112" charset="-127"/>
                  <a:cs typeface="굴림" pitchFamily="-112" charset="-127"/>
                </a:rPr>
                <a:t> and use it to find the length of the missing side of a right triangle and the lengths of other line segments</a:t>
              </a:r>
              <a:r>
                <a:rPr lang="en-US" altLang="ko-KR" sz="2400" b="1" dirty="0">
                  <a:solidFill>
                    <a:srgbClr val="000000"/>
                  </a:solidFill>
                  <a:ea typeface="굴림" pitchFamily="-112" charset="-127"/>
                  <a:cs typeface="굴림" pitchFamily="-112" charset="-127"/>
                </a:rPr>
                <a:t> and, in some situations, empirically verify the Pythagorean theorem by direct measurement. </a:t>
              </a:r>
              <a:endParaRPr lang="en-US" altLang="ko-KR" sz="2400" b="1" dirty="0">
                <a:solidFill>
                  <a:srgbClr val="00539D"/>
                </a:solidFill>
                <a:ea typeface="굴림" pitchFamily="-112" charset="-127"/>
                <a:cs typeface="굴림" pitchFamily="-112" charset="-127"/>
              </a:endParaRPr>
            </a:p>
          </p:txBody>
        </p:sp>
      </p:grpSp>
      <p:pic>
        <p:nvPicPr>
          <p:cNvPr id="581641" name="Picture 9" descr="LH_3-6"/>
          <p:cNvPicPr>
            <a:picLocks noChangeAspect="1" noChangeArrowheads="1"/>
          </p:cNvPicPr>
          <p:nvPr/>
        </p:nvPicPr>
        <p:blipFill>
          <a:blip r:embed="rId5"/>
          <a:srcRect/>
          <a:stretch>
            <a:fillRect/>
          </a:stretch>
        </p:blipFill>
        <p:spPr bwMode="hidden">
          <a:xfrm>
            <a:off x="0" y="0"/>
            <a:ext cx="9144000" cy="731838"/>
          </a:xfrm>
          <a:prstGeom prst="rect">
            <a:avLst/>
          </a:prstGeom>
          <a:noFill/>
        </p:spPr>
      </p:pic>
      <p:pic>
        <p:nvPicPr>
          <p:cNvPr id="581643" name="Picture 11" descr="CA STDS ICON"/>
          <p:cNvPicPr>
            <a:picLocks noChangeAspect="1" noChangeArrowheads="1"/>
          </p:cNvPicPr>
          <p:nvPr/>
        </p:nvPicPr>
        <p:blipFill>
          <a:blip r:embed="rId6"/>
          <a:srcRect/>
          <a:stretch>
            <a:fillRect/>
          </a:stretch>
        </p:blipFill>
        <p:spPr bwMode="auto">
          <a:xfrm>
            <a:off x="1147763" y="904875"/>
            <a:ext cx="4378325" cy="695325"/>
          </a:xfrm>
          <a:prstGeom prst="rect">
            <a:avLst/>
          </a:prstGeom>
          <a:noFill/>
        </p:spPr>
      </p:pic>
      <p:sp>
        <p:nvSpPr>
          <p:cNvPr id="9" name="Action Button: Forward or Next 8">
            <a:hlinkClick r:id="" action="ppaction://hlinkshowjump?jump=nextslide" highlightClick="1"/>
          </p:cNvPr>
          <p:cNvSpPr/>
          <p:nvPr/>
        </p:nvSpPr>
        <p:spPr>
          <a:xfrm>
            <a:off x="8534400" y="6248400"/>
            <a:ext cx="609600"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7848600" y="6244872"/>
            <a:ext cx="685800" cy="61312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5"/>
  <p:tag name="SLIDEGUID" val="6BE3BF7FBDDF435DBCB6D96B33CD1410"/>
  <p:tag name="DELIMITERS" val="3.1"/>
  <p:tag name="ANSWERSALIAS" val=" A¤ B ¤ C¤ D "/>
  <p:tag name="RESPONSESGATHERED" val="False"/>
  <p:tag name="QUESTIONTEXT" val="Write an equation you could use to find the length of the missing side of the right triangle. Then find the missing length. Round to the nearest tenth if necessary."/>
  <p:tag name="QUESTIONALIAS" val="Write an equation you could use to find the length of the missing side of the right triangle. Then find the missing length. Round to the nearest tenth if necessary."/>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6"/>
  <p:tag name="SLIDEGUID" val="902CFDB3A7E34BAB8B36234FD991D3C4"/>
  <p:tag name="DELIMITERS" val="3.1"/>
  <p:tag name="ANSWERSALIAS" val=" A¤ B ¤ C¤ D "/>
  <p:tag name="RESPONSESGATHERED" val="False"/>
  <p:tag name="QUESTIONTEXT" val="Write an equation you could use to find the length of the missing side of the right triangle. Then find the missing length. Round to the nearest tenth if necessary."/>
  <p:tag name="QUESTIONALIAS" val="Write an equation you could use to find the length of the missing side of the right triangle. Then find the missing length. Round to the nearest tenth if necessary."/>
  <p:tag name="ANIMREMOVED" val="Fals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7"/>
  <p:tag name="SLIDEGUID" val="CEC39E787E6444DEAC23AA9CAAD6C10C"/>
  <p:tag name="DELIMITERS" val="3.1"/>
  <p:tag name="ANSWERSALIAS" val=" A¤ B ¤ C¤ D "/>
  <p:tag name="RESPONSESGATHERED" val="False"/>
  <p:tag name="QUESTIONTEXT" val="Write an equation you could use to find the length of the missing side of the right triangle. Then find the missing length. Round to the nearest tenth if necessary."/>
  <p:tag name="QUESTIONALIAS" val="Write an equation you could use to find the length of the missing side of the right triangle. Then find the missing length. Round to the nearest tenth if necessary."/>
  <p:tag name="ANIMREMOVED" val="False"/>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7"/>
  <p:tag name="SLIDEGUID" val="F29B0C08BC4F41FCAE05DFD31B0AFB9C"/>
  <p:tag name="DELIMITERS" val="3.1"/>
  <p:tag name="ANSWERSALIAS" val=" A¤ B ¤ C¤ D "/>
  <p:tag name="RESPONSESGATHERED" val="False"/>
  <p:tag name="QUESTIONTEXT" val="5 Min 5-3"/>
  <p:tag name="QUESTIONALIAS" val="5 Min 5-3"/>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9"/>
  <p:tag name="SLIDEGUID" val="5F4527BC626B4450B69409731DE9C000"/>
  <p:tag name="DELIMITERS" val="3.1"/>
  <p:tag name="ANSWERSALIAS" val=" A¤ B ¤ C¤ D "/>
  <p:tag name="RESPONSESGATHERED" val="False"/>
  <p:tag name="QUESTIONTEXT" val="RAMPS  If a truck ramp is 32 feet long and the top of the ramp is 10 feet off the ground, how far is the end of the ramp from the truck?"/>
  <p:tag name="QUESTIONALIAS" val="RAMPS  If a truck ramp is 32 feet long and the top of the ramp is 10 feet off the ground, how far is the end of the ramp from the truck?"/>
  <p:tag name="ANIMREMOVED" val="False"/>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0"/>
  <p:tag name="SLIDEGUID" val="82ADDD9D987045FA973C1A209E4DC9B3"/>
  <p:tag name="DELIMITERS" val="3.1"/>
  <p:tag name="ANSWERSALIAS" val=" A¤ B ¤ C¤ D "/>
  <p:tag name="RESPONSESGATHERED" val="False"/>
  <p:tag name="QUESTIONTEXT" val="This picture shows the cross-section of a roof. How long is each rafter, r?"/>
  <p:tag name="QUESTIONALIAS" val="This picture shows the cross-section of a roof. How long is each rafter, r?"/>
  <p:tag name="ANIMREMOVED" val="False"/>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8"/>
  <p:tag name="SLIDEGUID" val="B3FFEDDC12E04629A1F34D25682A4CA7"/>
  <p:tag name="DELIMITERS" val="3.1"/>
  <p:tag name="ANSWERSALIAS" val=" A¤ B ¤ C¤ D "/>
  <p:tag name="RESPONSESGATHERED" val="False"/>
  <p:tag name="QUESTIONTEXT" val="5 Min 5-4"/>
  <p:tag name="QUESTIONALIAS" val="5 Min 5-4"/>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GUID" val="717FF7B44D774844A1EB3BD8AC47AACF"/>
  <p:tag name="SLIDEID" val="717FF7B44D774844A1EB3BD8AC47AACF"/>
  <p:tag name="SLIDEORDER" val="1"/>
  <p:tag name="SLIDETYPE" val="Q"/>
  <p:tag name="DEMOGRAPHIC" val="False"/>
  <p:tag name="SPEEDSCORING" val="False"/>
  <p:tag name="DELIMITERS" val="3.1"/>
  <p:tag name="ANSWERSALIAS" val="A¤B¤C"/>
  <p:tag name="RESPONSESGATHERED" val="False"/>
  <p:tag name="QUESTIONTEXT" val="Are irrational numbers sometimes, always, or never rational numbers?"/>
  <p:tag name="QUESTIONALIAS" val="Are irrational numbers sometimes, always, or never rational numbers?"/>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3"/>
  <p:tag name="TEXTLENGTH" val="7"/>
  <p:tag name="FONTSIZE" val="28"/>
  <p:tag name="BULLETTYPE" val="ppBulletArabicPeriod"/>
  <p:tag name="ANSWERTEXT" val="A&#10;B&#10;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724</TotalTime>
  <Words>1057</Words>
  <Application>Microsoft Macintosh PowerPoint</Application>
  <PresentationFormat>On-screen Show (4:3)</PresentationFormat>
  <Paragraphs>150</Paragraphs>
  <Slides>19</Slides>
  <Notes>18</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EUSD</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3-6 Menu</dc:title>
  <dc:creator>Michael Mitchell</dc:creator>
  <cp:lastModifiedBy>Computer</cp:lastModifiedBy>
  <cp:revision>49</cp:revision>
  <dcterms:created xsi:type="dcterms:W3CDTF">2009-09-29T14:32:12Z</dcterms:created>
  <dcterms:modified xsi:type="dcterms:W3CDTF">2009-09-29T16:22:55Z</dcterms:modified>
</cp:coreProperties>
</file>