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tags/tag13.xml" ContentType="application/vnd.openxmlformats-officedocument.presentationml.tags+xml"/>
  <Override PartName="/ppt/slides/slide22.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tags/tag34.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15.xml" ContentType="application/vnd.openxmlformats-officedocument.presentationml.tag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tags/tag17.xml" ContentType="application/vnd.openxmlformats-officedocument.presentationml.tags+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tags/tag32.xml" ContentType="application/vnd.openxmlformats-officedocument.presentationml.tags+xml"/>
  <Override PartName="/ppt/tags/tag9.xml" ContentType="application/vnd.openxmlformats-officedocument.presentationml.tags+xml"/>
  <Override PartName="/ppt/slides/slide13.xml" ContentType="application/vnd.openxmlformats-officedocument.presentationml.slide+xml"/>
  <Override PartName="/ppt/tags/tag35.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ags/tag12.xml" ContentType="application/vnd.openxmlformats-officedocument.presentationml.tags+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tags/tag47.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slideLayouts/slideLayout6.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tags/tag40.xml" ContentType="application/vnd.openxmlformats-officedocument.presentationml.tags+xml"/>
  <Override PartName="/ppt/presProps.xml" ContentType="application/vnd.openxmlformats-officedocument.presentationml.presProps+xml"/>
  <Override PartName="/ppt/tags/tag14.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Default Extension="png" ContentType="image/png"/>
  <Override PartName="/ppt/tags/tag7.xml" ContentType="application/vnd.openxmlformats-officedocument.presentationml.tags+xml"/>
  <Override PartName="/ppt/tags/tag5.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ppt/tags/tag42.xml" ContentType="application/vnd.openxmlformats-officedocument.presentationml.tags+xml"/>
  <Override PartName="/ppt/tags/tag19.xml" ContentType="application/vnd.openxmlformats-officedocument.presentationml.tags+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ppt/slides/slide19.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heme/theme2.xml" ContentType="application/vnd.openxmlformats-officedocument.theme+xml"/>
  <Override PartName="/ppt/slides/slide2.xml" ContentType="application/vnd.openxmlformats-officedocument.presentationml.slide+xml"/>
  <Override PartName="/ppt/tags/tag44.xml" ContentType="application/vnd.openxmlformats-officedocument.presentationml.tags+xml"/>
  <Override PartName="/ppt/tags/tag22.xml" ContentType="application/vnd.openxmlformats-officedocument.presentationml.tag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tags/tag3.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Default Extension="xml" ContentType="application/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tags/tag4.xml" ContentType="application/vnd.openxmlformats-officedocument.presentationml.tags+xml"/>
  <Override PartName="/ppt/tags/tag18.xml" ContentType="application/vnd.openxmlformats-officedocument.presentationml.tags+xml"/>
  <Override PartName="/ppt/notesSlides/notesSlide19.xml" ContentType="application/vnd.openxmlformats-officedocument.presentationml.notesSlide+xml"/>
  <Override PartName="/ppt/slides/slide14.xml" ContentType="application/vnd.openxmlformats-officedocument.presentationml.slide+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ags/tag27.xml" ContentType="application/vnd.openxmlformats-officedocument.presentationml.tags+xml"/>
  <Override PartName="/ppt/theme/theme1.xml" ContentType="application/vnd.openxmlformats-officedocument.theme+xml"/>
  <Override PartName="/ppt/tags/tag10.xml" ContentType="application/vnd.openxmlformats-officedocument.presentationml.tags+xml"/>
  <Override PartName="/ppt/tags/tag28.xml" ContentType="application/vnd.openxmlformats-officedocument.presentationml.tags+xml"/>
  <Override PartName="/ppt/presentation.xml" ContentType="application/vnd.openxmlformats-officedocument.presentationml.presentation.main+xml"/>
  <Override PartName="/ppt/tags/tag31.xml" ContentType="application/vnd.openxmlformats-officedocument.presentationml.tags+xml"/>
  <Override PartName="/ppt/tags/tag39.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23.xml" ContentType="application/vnd.openxmlformats-officedocument.presentationml.tag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tags/tag25.xml" ContentType="application/vnd.openxmlformats-officedocument.presentationml.tags+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tags/tag16.xml" ContentType="application/vnd.openxmlformats-officedocument.presentationml.tags+xml"/>
  <Override PartName="/ppt/slides/slide8.xml" ContentType="application/vnd.openxmlformats-officedocument.presentationml.slide+xml"/>
  <Override PartName="/ppt/tags/tag36.xml" ContentType="application/vnd.openxmlformats-officedocument.presentationml.tags+xml"/>
  <Override PartName="/ppt/slides/slide15.xml" ContentType="application/vnd.openxmlformats-officedocument.presentationml.slide+xml"/>
  <Override PartName="/ppt/tags/tag49.xml" ContentType="application/vnd.openxmlformats-officedocument.presentationml.tags+xml"/>
  <Default Extension="rels" ContentType="application/vnd.openxmlformats-package.relationships+xml"/>
  <Override PartName="/ppt/tags/tag26.xml" ContentType="application/vnd.openxmlformats-officedocument.presentationml.tags+xml"/>
  <Override PartName="/ppt/slides/slide9.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tags/tag48.xml" ContentType="application/vnd.openxmlformats-officedocument.presentationml.tag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6"/>
  </p:notesMasterIdLst>
  <p:sldIdLst>
    <p:sldId id="274" r:id="rId2"/>
    <p:sldId id="276" r:id="rId3"/>
    <p:sldId id="277" r:id="rId4"/>
    <p:sldId id="278" r:id="rId5"/>
    <p:sldId id="279" r:id="rId6"/>
    <p:sldId id="280" r:id="rId7"/>
    <p:sldId id="281" r:id="rId8"/>
    <p:sldId id="257" r:id="rId9"/>
    <p:sldId id="258" r:id="rId10"/>
    <p:sldId id="259" r:id="rId11"/>
    <p:sldId id="261" r:id="rId12"/>
    <p:sldId id="263" r:id="rId13"/>
    <p:sldId id="265" r:id="rId14"/>
    <p:sldId id="267" r:id="rId15"/>
    <p:sldId id="268" r:id="rId16"/>
    <p:sldId id="270" r:id="rId17"/>
    <p:sldId id="271" r:id="rId18"/>
    <p:sldId id="260" r:id="rId19"/>
    <p:sldId id="262" r:id="rId20"/>
    <p:sldId id="264" r:id="rId21"/>
    <p:sldId id="266" r:id="rId22"/>
    <p:sldId id="269" r:id="rId23"/>
    <p:sldId id="272" r:id="rId24"/>
    <p:sldId id="27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p:scale>
          <a:sx n="100" d="100"/>
          <a:sy n="100" d="100"/>
        </p:scale>
        <p:origin x="-584" y="32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notesMaster" Target="notesMasters/notes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C1A6D-A509-7743-9A0B-3D44FBDE8ECB}" type="datetimeFigureOut">
              <a:rPr lang="en-US" smtClean="0"/>
              <a:pPr/>
              <a:t>10/5/09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AB3FA-0067-C445-B933-517A39C71D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BE9D5-D1E0-C149-B4E0-CB20E068F3E7}" type="slidenum">
              <a:rPr lang="en-US"/>
              <a:pPr/>
              <a:t>1</a:t>
            </a:fld>
            <a:endParaRPr 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D523A-73A0-9C4C-9858-4C4C6CF7FBBD}" type="slidenum">
              <a:rPr lang="en-US"/>
              <a:pPr/>
              <a:t>10</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F4F4A-42D7-2849-AFBC-BD00F051FBDA}" type="slidenum">
              <a:rPr lang="en-US"/>
              <a:pPr/>
              <a:t>11</a:t>
            </a:fld>
            <a:endParaRPr lang="en-US"/>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95654-9F97-D546-A71E-C1001E16B1C8}" type="slidenum">
              <a:rPr lang="en-US"/>
              <a:pPr/>
              <a:t>12</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65C62-527F-D043-AEE4-DE6E16BD423D}" type="slidenum">
              <a:rPr lang="en-US"/>
              <a:pPr/>
              <a:t>13</a:t>
            </a:fld>
            <a:endParaRPr 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732FD-E8C6-0642-9D5D-A7A3B3ABC939}" type="slidenum">
              <a:rPr lang="en-US"/>
              <a:pPr/>
              <a:t>14</a:t>
            </a:fld>
            <a:endParaRPr lang="en-US"/>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4F8CD-499A-004A-B1EE-55F7EDE95BD0}" type="slidenum">
              <a:rPr lang="en-US"/>
              <a:pPr/>
              <a:t>15</a:t>
            </a:fld>
            <a:endParaRPr lang="en-US"/>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ECD21-B087-6A4A-B76A-85CB683E91AC}" type="slidenum">
              <a:rPr lang="en-US"/>
              <a:pPr/>
              <a:t>16</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61C13-C21E-F240-982A-F05AB8F8EB4B}" type="slidenum">
              <a:rPr lang="en-US"/>
              <a:pPr/>
              <a:t>17</a:t>
            </a:fld>
            <a:endParaRPr lang="en-US"/>
          </a:p>
        </p:txBody>
      </p:sp>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8340C-B79E-CF40-A697-A4CB48622F9A}" type="slidenum">
              <a:rPr lang="en-US"/>
              <a:pPr/>
              <a:t>18</a:t>
            </a:fld>
            <a:endParaRPr lang="en-US"/>
          </a:p>
        </p:txBody>
      </p:sp>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A5C95-509B-DB44-AB10-B7F71B5D52A1}" type="slidenum">
              <a:rPr lang="en-US"/>
              <a:pPr/>
              <a:t>19</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31455-1494-6343-B107-95451246AFED}" type="slidenum">
              <a:rPr lang="en-US"/>
              <a:pPr/>
              <a:t>2</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1B9A5-03C7-9945-9A1D-AFC3CBDDC1F6}" type="slidenum">
              <a:rPr lang="en-US"/>
              <a:pPr/>
              <a:t>20</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A7190-CAA3-EE49-AD58-2048080C4A37}" type="slidenum">
              <a:rPr lang="en-US"/>
              <a:pPr/>
              <a:t>21</a:t>
            </a:fld>
            <a:endParaRPr lang="en-US"/>
          </a:p>
        </p:txBody>
      </p:sp>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0F297-719A-844D-BA36-10FF43002013}" type="slidenum">
              <a:rPr lang="en-US"/>
              <a:pPr/>
              <a:t>22</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9F7D6-2568-1F44-A5A1-7F186CAA24B7}" type="slidenum">
              <a:rPr lang="en-US"/>
              <a:pPr/>
              <a:t>23</a:t>
            </a:fld>
            <a:endParaRPr lang="en-US"/>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98D06-8CBB-2545-B03E-56BEF7D4A5FE}" type="slidenum">
              <a:rPr lang="en-US"/>
              <a:pPr/>
              <a:t>24</a:t>
            </a:fld>
            <a:endParaRPr lang="en-US"/>
          </a:p>
        </p:txBody>
      </p:sp>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3C2AA-3E0E-3445-A910-8ECA48ECEC5F}" type="slidenum">
              <a:rPr lang="en-US"/>
              <a:pPr/>
              <a:t>3</a:t>
            </a:fld>
            <a:endParaRPr 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6F17C-6EC1-0F41-812E-03A5F856F818}" type="slidenum">
              <a:rPr lang="en-US"/>
              <a:pPr/>
              <a:t>4</a:t>
            </a:fld>
            <a:endParaRPr 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540C7-F203-0645-82B7-8429911071B1}" type="slidenum">
              <a:rPr lang="en-US"/>
              <a:pPr/>
              <a:t>5</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FCB16-6125-2C47-AEC2-21735364E1EB}" type="slidenum">
              <a:rPr lang="en-US"/>
              <a:pPr/>
              <a:t>6</a:t>
            </a:fld>
            <a:endParaRPr lang="en-US"/>
          </a:p>
        </p:txBody>
      </p:sp>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B3B7E-7F33-454F-86F2-26BBBDFB82BC}" type="slidenum">
              <a:rPr lang="en-US"/>
              <a:pPr/>
              <a:t>7</a:t>
            </a:fld>
            <a:endParaRPr lang="en-US"/>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5FB0-E3F3-3046-BC6C-79925C7E309D}" type="slidenum">
              <a:rPr lang="en-US"/>
              <a:pPr/>
              <a:t>8</a:t>
            </a:fld>
            <a:endParaRPr 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9B723-631C-E84F-BC0C-6CB513F19111}" type="slidenum">
              <a:rPr lang="en-US"/>
              <a:pPr/>
              <a:t>9</a:t>
            </a:fld>
            <a:endParaRPr lang="en-US"/>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DF4517-DF32-A34A-85C1-55718B5990BF}"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F4517-DF32-A34A-85C1-55718B5990BF}"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F4517-DF32-A34A-85C1-55718B5990BF}"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F4517-DF32-A34A-85C1-55718B5990BF}"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F4517-DF32-A34A-85C1-55718B5990BF}"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F4517-DF32-A34A-85C1-55718B5990BF}" type="datetimeFigureOut">
              <a:rPr lang="en-US" smtClean="0"/>
              <a:pPr/>
              <a:t>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F4517-DF32-A34A-85C1-55718B5990BF}" type="datetimeFigureOut">
              <a:rPr lang="en-US" smtClean="0"/>
              <a:pPr/>
              <a:t>10/5/09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F4517-DF32-A34A-85C1-55718B5990BF}" type="datetimeFigureOut">
              <a:rPr lang="en-US" smtClean="0"/>
              <a:pPr/>
              <a:t>10/5/09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F4517-DF32-A34A-85C1-55718B5990BF}" type="datetimeFigureOut">
              <a:rPr lang="en-US" smtClean="0"/>
              <a:pPr/>
              <a:t>10/5/09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F4517-DF32-A34A-85C1-55718B5990BF}" type="datetimeFigureOut">
              <a:rPr lang="en-US" smtClean="0"/>
              <a:pPr/>
              <a:t>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F4517-DF32-A34A-85C1-55718B5990BF}" type="datetimeFigureOut">
              <a:rPr lang="en-US" smtClean="0"/>
              <a:pPr/>
              <a:t>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3EBE3-36C3-684C-BAB8-C4D8B635E5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F4517-DF32-A34A-85C1-55718B5990BF}" type="datetimeFigureOut">
              <a:rPr lang="en-US" smtClean="0"/>
              <a:pPr/>
              <a:t>10/5/09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3EBE3-36C3-684C-BAB8-C4D8B635E5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4" Type="http://schemas.openxmlformats.org/officeDocument/2006/relationships/image" Target="../media/image25.jpeg"/><Relationship Id="rId5" Type="http://schemas.openxmlformats.org/officeDocument/2006/relationships/image" Target="../media/image10.jpeg"/><Relationship Id="rId7" Type="http://schemas.openxmlformats.org/officeDocument/2006/relationships/image" Target="../media/image23.jpeg"/><Relationship Id="rId1" Type="http://schemas.openxmlformats.org/officeDocument/2006/relationships/tags" Target="../tags/tag21.xml"/><Relationship Id="rId2" Type="http://schemas.openxmlformats.org/officeDocument/2006/relationships/slideLayout" Target="../slideLayouts/slideLayout2.xml"/><Relationship Id="rId9" Type="http://schemas.openxmlformats.org/officeDocument/2006/relationships/image" Target="../media/image28.png"/><Relationship Id="rId3" Type="http://schemas.openxmlformats.org/officeDocument/2006/relationships/notesSlide" Target="../notesSlides/notesSlide10.xml"/><Relationship Id="rId6"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4" Type="http://schemas.openxmlformats.org/officeDocument/2006/relationships/image" Target="../media/image29.jpeg"/><Relationship Id="rId5" Type="http://schemas.openxmlformats.org/officeDocument/2006/relationships/image" Target="../media/image26.jpeg"/><Relationship Id="rId7" Type="http://schemas.openxmlformats.org/officeDocument/2006/relationships/image" Target="../media/image12.jpeg"/><Relationship Id="rId1" Type="http://schemas.openxmlformats.org/officeDocument/2006/relationships/tags" Target="../tags/tag22.xml"/><Relationship Id="rId2" Type="http://schemas.openxmlformats.org/officeDocument/2006/relationships/slideLayout" Target="../slideLayouts/slideLayout2.xml"/><Relationship Id="rId9" Type="http://schemas.openxmlformats.org/officeDocument/2006/relationships/image" Target="../media/image31.png"/><Relationship Id="rId3" Type="http://schemas.openxmlformats.org/officeDocument/2006/relationships/notesSlide" Target="../notesSlides/notesSlide11.xml"/><Relationship Id="rId6"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4" Type="http://schemas.openxmlformats.org/officeDocument/2006/relationships/image" Target="../media/image26.jpeg"/><Relationship Id="rId5" Type="http://schemas.openxmlformats.org/officeDocument/2006/relationships/image" Target="../media/image23.jpeg"/><Relationship Id="rId7" Type="http://schemas.openxmlformats.org/officeDocument/2006/relationships/image" Target="../media/image32.jpeg"/><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2.xml"/><Relationship Id="rId6"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4" Type="http://schemas.openxmlformats.org/officeDocument/2006/relationships/image" Target="../media/image34.jpeg"/><Relationship Id="rId10" Type="http://schemas.openxmlformats.org/officeDocument/2006/relationships/image" Target="../media/image37.png"/><Relationship Id="rId5" Type="http://schemas.openxmlformats.org/officeDocument/2006/relationships/image" Target="../media/image35.jpeg"/><Relationship Id="rId7" Type="http://schemas.openxmlformats.org/officeDocument/2006/relationships/image" Target="../media/image23.jpeg"/><Relationship Id="rId11" Type="http://schemas.openxmlformats.org/officeDocument/2006/relationships/image" Target="../media/image38.png"/><Relationship Id="rId1" Type="http://schemas.openxmlformats.org/officeDocument/2006/relationships/tags" Target="../tags/tag24.xml"/><Relationship Id="rId2" Type="http://schemas.openxmlformats.org/officeDocument/2006/relationships/slideLayout" Target="../slideLayouts/slideLayout2.xml"/><Relationship Id="rId9" Type="http://schemas.openxmlformats.org/officeDocument/2006/relationships/image" Target="../media/image36.png"/><Relationship Id="rId3" Type="http://schemas.openxmlformats.org/officeDocument/2006/relationships/notesSlide" Target="../notesSlides/notesSlide13.xml"/><Relationship Id="rId6" Type="http://schemas.openxmlformats.org/officeDocument/2006/relationships/image" Target="../media/image26.jpeg"/></Relationships>
</file>

<file path=ppt/slides/_rels/slide14.xml.rels><?xml version="1.0" encoding="UTF-8" standalone="yes"?>
<Relationships xmlns="http://schemas.openxmlformats.org/package/2006/relationships"><Relationship Id="rId4" Type="http://schemas.openxmlformats.org/officeDocument/2006/relationships/image" Target="../media/image26.jpeg"/><Relationship Id="rId5" Type="http://schemas.openxmlformats.org/officeDocument/2006/relationships/image" Target="../media/image18.jpeg"/><Relationship Id="rId7" Type="http://schemas.openxmlformats.org/officeDocument/2006/relationships/image" Target="../media/image39.jpeg"/><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14.xml"/><Relationship Id="rId6"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4" Type="http://schemas.openxmlformats.org/officeDocument/2006/relationships/image" Target="../media/image26.jpeg"/><Relationship Id="rId5" Type="http://schemas.openxmlformats.org/officeDocument/2006/relationships/image" Target="../media/image18.jpeg"/><Relationship Id="rId7" Type="http://schemas.openxmlformats.org/officeDocument/2006/relationships/image" Target="../media/image40.png"/><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15.xml"/><Relationship Id="rId6" Type="http://schemas.openxmlformats.org/officeDocument/2006/relationships/image" Target="../media/image23.jpeg"/></Relationships>
</file>

<file path=ppt/slides/_rels/slide16.xml.rels><?xml version="1.0" encoding="UTF-8" standalone="yes"?>
<Relationships xmlns="http://schemas.openxmlformats.org/package/2006/relationships"><Relationship Id="rId4" Type="http://schemas.openxmlformats.org/officeDocument/2006/relationships/image" Target="../media/image42.jpeg"/><Relationship Id="rId5" Type="http://schemas.openxmlformats.org/officeDocument/2006/relationships/image" Target="../media/image20.jpeg"/><Relationship Id="rId7" Type="http://schemas.openxmlformats.org/officeDocument/2006/relationships/image" Target="../media/image43.jpeg"/><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16.xml"/><Relationship Id="rId6"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4" Type="http://schemas.openxmlformats.org/officeDocument/2006/relationships/image" Target="../media/image42.jpeg"/><Relationship Id="rId5" Type="http://schemas.openxmlformats.org/officeDocument/2006/relationships/image" Target="../media/image20.jpeg"/><Relationship Id="rId7" Type="http://schemas.openxmlformats.org/officeDocument/2006/relationships/image" Target="../media/image41.png"/><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17.xml"/><Relationship Id="rId6" Type="http://schemas.openxmlformats.org/officeDocument/2006/relationships/image" Target="../media/image2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7" Type="http://schemas.openxmlformats.org/officeDocument/2006/relationships/image" Target="../media/image10.jpeg"/><Relationship Id="rId11" Type="http://schemas.openxmlformats.org/officeDocument/2006/relationships/image" Target="../media/image48.png"/><Relationship Id="rId1" Type="http://schemas.openxmlformats.org/officeDocument/2006/relationships/tags" Target="../tags/tag29.xml"/><Relationship Id="rId6" Type="http://schemas.openxmlformats.org/officeDocument/2006/relationships/image" Target="../media/image45.jpeg"/><Relationship Id="rId8" Type="http://schemas.openxmlformats.org/officeDocument/2006/relationships/image" Target="../media/image23.jpeg"/><Relationship Id="rId13" Type="http://schemas.openxmlformats.org/officeDocument/2006/relationships/image" Target="../media/image50.png"/><Relationship Id="rId10" Type="http://schemas.openxmlformats.org/officeDocument/2006/relationships/image" Target="../media/image47.png"/><Relationship Id="rId5" Type="http://schemas.openxmlformats.org/officeDocument/2006/relationships/notesSlide" Target="../notesSlides/notesSlide18.xml"/><Relationship Id="rId12" Type="http://schemas.openxmlformats.org/officeDocument/2006/relationships/image" Target="../media/image49.png"/><Relationship Id="rId2" Type="http://schemas.openxmlformats.org/officeDocument/2006/relationships/tags" Target="../tags/tag30.xml"/><Relationship Id="rId9" Type="http://schemas.openxmlformats.org/officeDocument/2006/relationships/image" Target="../media/image46.jpeg"/><Relationship Id="rId3" Type="http://schemas.openxmlformats.org/officeDocument/2006/relationships/tags" Target="../tags/tag3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7" Type="http://schemas.openxmlformats.org/officeDocument/2006/relationships/image" Target="../media/image23.jpeg"/><Relationship Id="rId11" Type="http://schemas.openxmlformats.org/officeDocument/2006/relationships/image" Target="../media/image53.png"/><Relationship Id="rId1" Type="http://schemas.openxmlformats.org/officeDocument/2006/relationships/tags" Target="../tags/tag32.xml"/><Relationship Id="rId6" Type="http://schemas.openxmlformats.org/officeDocument/2006/relationships/image" Target="../media/image45.jpeg"/><Relationship Id="rId8" Type="http://schemas.openxmlformats.org/officeDocument/2006/relationships/image" Target="../media/image12.jpeg"/><Relationship Id="rId13" Type="http://schemas.openxmlformats.org/officeDocument/2006/relationships/image" Target="../media/image55.jpeg"/><Relationship Id="rId10" Type="http://schemas.openxmlformats.org/officeDocument/2006/relationships/image" Target="../media/image52.png"/><Relationship Id="rId5" Type="http://schemas.openxmlformats.org/officeDocument/2006/relationships/notesSlide" Target="../notesSlides/notesSlide19.xml"/><Relationship Id="rId12" Type="http://schemas.openxmlformats.org/officeDocument/2006/relationships/image" Target="../media/image54.png"/><Relationship Id="rId2" Type="http://schemas.openxmlformats.org/officeDocument/2006/relationships/tags" Target="../tags/tag33.xml"/><Relationship Id="rId9" Type="http://schemas.openxmlformats.org/officeDocument/2006/relationships/image" Target="../media/image51.png"/><Relationship Id="rId3" Type="http://schemas.openxmlformats.org/officeDocument/2006/relationships/tags" Target="../tags/tag34.xml"/></Relationships>
</file>

<file path=ppt/slides/_rels/slide2.xml.rels><?xml version="1.0" encoding="UTF-8" standalone="yes"?>
<Relationships xmlns="http://schemas.openxmlformats.org/package/2006/relationships"><Relationship Id="rId14" Type="http://schemas.openxmlformats.org/officeDocument/2006/relationships/image" Target="../media/image9.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image" Target="../media/image7.png"/><Relationship Id="rId1" Type="http://schemas.openxmlformats.org/officeDocument/2006/relationships/tags" Target="../tags/tag2.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8.jpeg"/><Relationship Id="rId10" Type="http://schemas.openxmlformats.org/officeDocument/2006/relationships/image" Target="../media/image6.jpeg"/><Relationship Id="rId5" Type="http://schemas.openxmlformats.org/officeDocument/2006/relationships/notesSlide" Target="../notesSlides/notesSlide2.xml"/><Relationship Id="rId15" Type="http://schemas.openxmlformats.org/officeDocument/2006/relationships/image" Target="../media/image10.jpeg"/><Relationship Id="rId12" Type="http://schemas.openxmlformats.org/officeDocument/2006/relationships/slide" Target="slide20.xml"/><Relationship Id="rId2" Type="http://schemas.openxmlformats.org/officeDocument/2006/relationships/tags" Target="../tags/tag3.xml"/><Relationship Id="rId9" Type="http://schemas.openxmlformats.org/officeDocument/2006/relationships/image" Target="../media/image5.jpeg"/><Relationship Id="rId3" Type="http://schemas.openxmlformats.org/officeDocument/2006/relationships/tags" Target="../tags/tag4.xml"/></Relationships>
</file>

<file path=ppt/slides/_rels/slide20.xml.rels><?xml version="1.0" encoding="UTF-8" standalone="yes"?>
<Relationships xmlns="http://schemas.openxmlformats.org/package/2006/relationships"><Relationship Id="rId4" Type="http://schemas.openxmlformats.org/officeDocument/2006/relationships/tags" Target="../tags/tag38.xml"/><Relationship Id="rId7" Type="http://schemas.openxmlformats.org/officeDocument/2006/relationships/image" Target="../media/image45.jpeg"/><Relationship Id="rId11" Type="http://schemas.openxmlformats.org/officeDocument/2006/relationships/image" Target="../media/image57.jpeg"/><Relationship Id="rId1" Type="http://schemas.openxmlformats.org/officeDocument/2006/relationships/tags" Target="../tags/tag35.xml"/><Relationship Id="rId6" Type="http://schemas.openxmlformats.org/officeDocument/2006/relationships/notesSlide" Target="../notesSlides/notesSlide20.xml"/><Relationship Id="rId8" Type="http://schemas.openxmlformats.org/officeDocument/2006/relationships/image" Target="../media/image23.jpeg"/><Relationship Id="rId13" Type="http://schemas.openxmlformats.org/officeDocument/2006/relationships/image" Target="../media/image59.jpeg"/><Relationship Id="rId10" Type="http://schemas.openxmlformats.org/officeDocument/2006/relationships/image" Target="../media/image56.jpeg"/><Relationship Id="rId5" Type="http://schemas.openxmlformats.org/officeDocument/2006/relationships/slideLayout" Target="../slideLayouts/slideLayout2.xml"/><Relationship Id="rId12" Type="http://schemas.openxmlformats.org/officeDocument/2006/relationships/image" Target="../media/image58.jpeg"/><Relationship Id="rId2" Type="http://schemas.openxmlformats.org/officeDocument/2006/relationships/tags" Target="../tags/tag36.xml"/><Relationship Id="rId9" Type="http://schemas.openxmlformats.org/officeDocument/2006/relationships/image" Target="../media/image13.jpeg"/><Relationship Id="rId3" Type="http://schemas.openxmlformats.org/officeDocument/2006/relationships/tags" Target="../tags/tag37.xml"/></Relationships>
</file>

<file path=ppt/slides/_rels/slide21.xml.rels><?xml version="1.0" encoding="UTF-8" standalone="yes"?>
<Relationships xmlns="http://schemas.openxmlformats.org/package/2006/relationships"><Relationship Id="rId14" Type="http://schemas.openxmlformats.org/officeDocument/2006/relationships/image" Target="../media/image64.jpeg"/><Relationship Id="rId4" Type="http://schemas.openxmlformats.org/officeDocument/2006/relationships/tags" Target="../tags/tag42.xml"/><Relationship Id="rId7" Type="http://schemas.openxmlformats.org/officeDocument/2006/relationships/image" Target="../media/image45.jpeg"/><Relationship Id="rId11" Type="http://schemas.openxmlformats.org/officeDocument/2006/relationships/image" Target="../media/image61.jpeg"/><Relationship Id="rId1" Type="http://schemas.openxmlformats.org/officeDocument/2006/relationships/tags" Target="../tags/tag39.xml"/><Relationship Id="rId6" Type="http://schemas.openxmlformats.org/officeDocument/2006/relationships/notesSlide" Target="../notesSlides/notesSlide21.xml"/><Relationship Id="rId8" Type="http://schemas.openxmlformats.org/officeDocument/2006/relationships/image" Target="../media/image23.jpeg"/><Relationship Id="rId13" Type="http://schemas.openxmlformats.org/officeDocument/2006/relationships/image" Target="../media/image63.jpeg"/><Relationship Id="rId10" Type="http://schemas.openxmlformats.org/officeDocument/2006/relationships/image" Target="../media/image16.jpeg"/><Relationship Id="rId5" Type="http://schemas.openxmlformats.org/officeDocument/2006/relationships/slideLayout" Target="../slideLayouts/slideLayout2.xml"/><Relationship Id="rId12" Type="http://schemas.openxmlformats.org/officeDocument/2006/relationships/image" Target="../media/image62.jpeg"/><Relationship Id="rId2" Type="http://schemas.openxmlformats.org/officeDocument/2006/relationships/tags" Target="../tags/tag40.xml"/><Relationship Id="rId9" Type="http://schemas.openxmlformats.org/officeDocument/2006/relationships/image" Target="../media/image60.png"/><Relationship Id="rId3" Type="http://schemas.openxmlformats.org/officeDocument/2006/relationships/tags" Target="../tags/tag41.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4" Type="http://schemas.openxmlformats.org/officeDocument/2006/relationships/slideLayout" Target="../slideLayouts/slideLayout2.xml"/><Relationship Id="rId5" Type="http://schemas.openxmlformats.org/officeDocument/2006/relationships/notesSlide" Target="../notesSlides/notesSlide22.xml"/><Relationship Id="rId7" Type="http://schemas.openxmlformats.org/officeDocument/2006/relationships/image" Target="../media/image18.jpeg"/><Relationship Id="rId1" Type="http://schemas.openxmlformats.org/officeDocument/2006/relationships/tags" Target="../tags/tag43.xml"/><Relationship Id="rId2" Type="http://schemas.openxmlformats.org/officeDocument/2006/relationships/tags" Target="../tags/tag44.xml"/><Relationship Id="rId9" Type="http://schemas.openxmlformats.org/officeDocument/2006/relationships/image" Target="../media/image65.jpeg"/><Relationship Id="rId3" Type="http://schemas.openxmlformats.org/officeDocument/2006/relationships/tags" Target="../tags/tag45.xml"/><Relationship Id="rId6" Type="http://schemas.openxmlformats.org/officeDocument/2006/relationships/image" Target="../media/image45.jpeg"/></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4" Type="http://schemas.openxmlformats.org/officeDocument/2006/relationships/slideLayout" Target="../slideLayouts/slideLayout2.xml"/><Relationship Id="rId5" Type="http://schemas.openxmlformats.org/officeDocument/2006/relationships/notesSlide" Target="../notesSlides/notesSlide23.xml"/><Relationship Id="rId7" Type="http://schemas.openxmlformats.org/officeDocument/2006/relationships/image" Target="../media/image45.jpeg"/><Relationship Id="rId1" Type="http://schemas.openxmlformats.org/officeDocument/2006/relationships/tags" Target="../tags/tag46.xml"/><Relationship Id="rId2" Type="http://schemas.openxmlformats.org/officeDocument/2006/relationships/tags" Target="../tags/tag47.xml"/><Relationship Id="rId9" Type="http://schemas.openxmlformats.org/officeDocument/2006/relationships/image" Target="../media/image23.jpeg"/><Relationship Id="rId3" Type="http://schemas.openxmlformats.org/officeDocument/2006/relationships/tags" Target="../tags/tag48.xml"/><Relationship Id="rId6" Type="http://schemas.openxmlformats.org/officeDocument/2006/relationships/image" Target="../media/image43.jpeg"/></Relationships>
</file>

<file path=ppt/slides/_rels/slide24.xml.rels><?xml version="1.0" encoding="UTF-8" standalone="yes"?>
<Relationships xmlns="http://schemas.openxmlformats.org/package/2006/relationships"><Relationship Id="rId8" Type="http://schemas.openxmlformats.org/officeDocument/2006/relationships/image" Target="../media/image68.jpeg"/><Relationship Id="rId4" Type="http://schemas.openxmlformats.org/officeDocument/2006/relationships/slide" Target="slide10.xml"/><Relationship Id="rId5" Type="http://schemas.openxmlformats.org/officeDocument/2006/relationships/image" Target="../media/image66.jpeg"/><Relationship Id="rId7" Type="http://schemas.openxmlformats.org/officeDocument/2006/relationships/hyperlink" Target="http://www.ca.gr7math.com/" TargetMode="External"/><Relationship Id="rId1" Type="http://schemas.openxmlformats.org/officeDocument/2006/relationships/tags" Target="../tags/tag49.xml"/><Relationship Id="rId2" Type="http://schemas.openxmlformats.org/officeDocument/2006/relationships/slideLayout" Target="../slideLayouts/slideLayout2.xml"/><Relationship Id="rId3" Type="http://schemas.openxmlformats.org/officeDocument/2006/relationships/notesSlide" Target="../notesSlides/notesSlide24.xml"/><Relationship Id="rId6" Type="http://schemas.openxmlformats.org/officeDocument/2006/relationships/image" Target="../media/image67.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4" Type="http://schemas.openxmlformats.org/officeDocument/2006/relationships/notesSlide" Target="../notesSlides/notesSlide3.xml"/><Relationship Id="rId10" Type="http://schemas.openxmlformats.org/officeDocument/2006/relationships/slide" Target="slide20.xml"/><Relationship Id="rId5" Type="http://schemas.openxmlformats.org/officeDocument/2006/relationships/image" Target="../media/image2.jpeg"/><Relationship Id="rId7" Type="http://schemas.openxmlformats.org/officeDocument/2006/relationships/image" Target="../media/image4.jpeg"/><Relationship Id="rId11" Type="http://schemas.openxmlformats.org/officeDocument/2006/relationships/image" Target="../media/image8.jpeg"/><Relationship Id="rId12" Type="http://schemas.openxmlformats.org/officeDocument/2006/relationships/image" Target="../media/image12.jpeg"/><Relationship Id="rId1" Type="http://schemas.openxmlformats.org/officeDocument/2006/relationships/tags" Target="../tags/tag5.xml"/><Relationship Id="rId2" Type="http://schemas.openxmlformats.org/officeDocument/2006/relationships/tags" Target="../tags/tag6.xml"/><Relationship Id="rId9" Type="http://schemas.openxmlformats.org/officeDocument/2006/relationships/image" Target="../media/image5.jpeg"/><Relationship Id="rId3" Type="http://schemas.openxmlformats.org/officeDocument/2006/relationships/slideLayout" Target="../slideLayouts/slideLayout2.xml"/><Relationship Id="rId6" Type="http://schemas.openxmlformats.org/officeDocument/2006/relationships/image" Target="../media/image3.jpeg"/></Relationships>
</file>

<file path=ppt/slides/_rels/slide4.xml.rels><?xml version="1.0" encoding="UTF-8" standalone="yes"?>
<Relationships xmlns="http://schemas.openxmlformats.org/package/2006/relationships"><Relationship Id="rId14" Type="http://schemas.openxmlformats.org/officeDocument/2006/relationships/image" Target="../media/image13.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slide" Target="slide20.xml"/><Relationship Id="rId1" Type="http://schemas.openxmlformats.org/officeDocument/2006/relationships/tags" Target="../tags/tag7.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9.jpeg"/><Relationship Id="rId10" Type="http://schemas.openxmlformats.org/officeDocument/2006/relationships/image" Target="../media/image6.jpeg"/><Relationship Id="rId5" Type="http://schemas.openxmlformats.org/officeDocument/2006/relationships/notesSlide" Target="../notesSlides/notesSlide4.xml"/><Relationship Id="rId12" Type="http://schemas.openxmlformats.org/officeDocument/2006/relationships/image" Target="../media/image8.jpeg"/><Relationship Id="rId2" Type="http://schemas.openxmlformats.org/officeDocument/2006/relationships/tags" Target="../tags/tag8.xml"/><Relationship Id="rId9" Type="http://schemas.openxmlformats.org/officeDocument/2006/relationships/image" Target="../media/image5.jpeg"/><Relationship Id="rId3" Type="http://schemas.openxmlformats.org/officeDocument/2006/relationships/tags" Target="../tags/tag9.xml"/></Relationships>
</file>

<file path=ppt/slides/_rels/slide5.xml.rels><?xml version="1.0" encoding="UTF-8" standalone="yes"?>
<Relationships xmlns="http://schemas.openxmlformats.org/package/2006/relationships"><Relationship Id="rId14" Type="http://schemas.openxmlformats.org/officeDocument/2006/relationships/image" Target="../media/image16.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slide" Target="slide20.xml"/><Relationship Id="rId1" Type="http://schemas.openxmlformats.org/officeDocument/2006/relationships/tags" Target="../tags/tag10.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15.jpeg"/><Relationship Id="rId10" Type="http://schemas.openxmlformats.org/officeDocument/2006/relationships/image" Target="../media/image14.jpeg"/><Relationship Id="rId5" Type="http://schemas.openxmlformats.org/officeDocument/2006/relationships/notesSlide" Target="../notesSlides/notesSlide5.xml"/><Relationship Id="rId12" Type="http://schemas.openxmlformats.org/officeDocument/2006/relationships/image" Target="../media/image8.jpeg"/><Relationship Id="rId2" Type="http://schemas.openxmlformats.org/officeDocument/2006/relationships/tags" Target="../tags/tag11.xml"/><Relationship Id="rId9" Type="http://schemas.openxmlformats.org/officeDocument/2006/relationships/image" Target="../media/image11.jpeg"/><Relationship Id="rId3" Type="http://schemas.openxmlformats.org/officeDocument/2006/relationships/tags" Target="../tags/tag12.xml"/></Relationships>
</file>

<file path=ppt/slides/_rels/slide6.xml.rels><?xml version="1.0" encoding="UTF-8" standalone="yes"?>
<Relationships xmlns="http://schemas.openxmlformats.org/package/2006/relationships"><Relationship Id="rId14" Type="http://schemas.openxmlformats.org/officeDocument/2006/relationships/image" Target="../media/image18.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image" Target="../media/image5.jpeg"/><Relationship Id="rId1" Type="http://schemas.openxmlformats.org/officeDocument/2006/relationships/tags" Target="../tags/tag13.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8.jpeg"/><Relationship Id="rId10" Type="http://schemas.openxmlformats.org/officeDocument/2006/relationships/image" Target="../media/image17.jpeg"/><Relationship Id="rId5" Type="http://schemas.openxmlformats.org/officeDocument/2006/relationships/notesSlide" Target="../notesSlides/notesSlide6.xml"/><Relationship Id="rId12" Type="http://schemas.openxmlformats.org/officeDocument/2006/relationships/slide" Target="slide20.xml"/><Relationship Id="rId2" Type="http://schemas.openxmlformats.org/officeDocument/2006/relationships/tags" Target="../tags/tag14.xml"/><Relationship Id="rId9" Type="http://schemas.openxmlformats.org/officeDocument/2006/relationships/image" Target="../media/image11.jpeg"/><Relationship Id="rId3" Type="http://schemas.openxmlformats.org/officeDocument/2006/relationships/tags" Target="../tags/tag15.xml"/></Relationships>
</file>

<file path=ppt/slides/_rels/slide7.xml.rels><?xml version="1.0" encoding="UTF-8" standalone="yes"?>
<Relationships xmlns="http://schemas.openxmlformats.org/package/2006/relationships"><Relationship Id="rId14" Type="http://schemas.openxmlformats.org/officeDocument/2006/relationships/image" Target="../media/image9.jpeg"/><Relationship Id="rId4" Type="http://schemas.openxmlformats.org/officeDocument/2006/relationships/slideLayout" Target="../slideLayouts/slideLayout2.xml"/><Relationship Id="rId7" Type="http://schemas.openxmlformats.org/officeDocument/2006/relationships/image" Target="../media/image3.jpeg"/><Relationship Id="rId11" Type="http://schemas.openxmlformats.org/officeDocument/2006/relationships/image" Target="../media/image19.jpeg"/><Relationship Id="rId1" Type="http://schemas.openxmlformats.org/officeDocument/2006/relationships/tags" Target="../tags/tag16.xml"/><Relationship Id="rId6" Type="http://schemas.openxmlformats.org/officeDocument/2006/relationships/image" Target="../media/image2.jpeg"/><Relationship Id="rId8" Type="http://schemas.openxmlformats.org/officeDocument/2006/relationships/image" Target="../media/image4.jpeg"/><Relationship Id="rId13" Type="http://schemas.openxmlformats.org/officeDocument/2006/relationships/image" Target="../media/image8.jpeg"/><Relationship Id="rId10" Type="http://schemas.openxmlformats.org/officeDocument/2006/relationships/image" Target="../media/image6.jpeg"/><Relationship Id="rId5" Type="http://schemas.openxmlformats.org/officeDocument/2006/relationships/notesSlide" Target="../notesSlides/notesSlide7.xml"/><Relationship Id="rId15" Type="http://schemas.openxmlformats.org/officeDocument/2006/relationships/image" Target="../media/image20.jpeg"/><Relationship Id="rId12" Type="http://schemas.openxmlformats.org/officeDocument/2006/relationships/slide" Target="slide20.xml"/><Relationship Id="rId2" Type="http://schemas.openxmlformats.org/officeDocument/2006/relationships/tags" Target="../tags/tag17.xml"/><Relationship Id="rId9" Type="http://schemas.openxmlformats.org/officeDocument/2006/relationships/image" Target="../media/image5.jpeg"/><Relationship Id="rId3" Type="http://schemas.openxmlformats.org/officeDocument/2006/relationships/tags" Target="../tags/tag18.xml"/></Relationships>
</file>

<file path=ppt/slides/_rels/slide8.xml.rels><?xml version="1.0" encoding="UTF-8" standalone="yes"?>
<Relationships xmlns="http://schemas.openxmlformats.org/package/2006/relationships"><Relationship Id="rId6" Type="http://schemas.openxmlformats.org/officeDocument/2006/relationships/image" Target="../media/image23.jpeg"/><Relationship Id="rId4" Type="http://schemas.openxmlformats.org/officeDocument/2006/relationships/image" Target="../media/image21.jpeg"/><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8.xml"/><Relationship Id="rId5" Type="http://schemas.openxmlformats.org/officeDocument/2006/relationships/image" Target="../media/image22.jpeg"/></Relationships>
</file>

<file path=ppt/slides/_rels/slide9.xml.rels><?xml version="1.0" encoding="UTF-8" standalone="yes"?>
<Relationships xmlns="http://schemas.openxmlformats.org/package/2006/relationships"><Relationship Id="rId4" Type="http://schemas.openxmlformats.org/officeDocument/2006/relationships/image" Target="../media/image23.jpeg"/><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9.xml"/><Relationship Id="rId5"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10" name="Picture 14" descr="CAM7 Spl-03"/>
          <p:cNvPicPr>
            <a:picLocks noChangeAspect="1" noChangeArrowheads="1"/>
          </p:cNvPicPr>
          <p:nvPr/>
        </p:nvPicPr>
        <p:blipFill>
          <a:blip r:embed="rId4"/>
          <a:srcRect/>
          <a:stretch>
            <a:fillRect/>
          </a:stretch>
        </p:blipFill>
        <p:spPr bwMode="auto">
          <a:xfrm>
            <a:off x="0" y="-14288"/>
            <a:ext cx="9144000" cy="6854826"/>
          </a:xfrm>
          <a:prstGeom prst="rect">
            <a:avLst/>
          </a:prstGeom>
          <a:noFill/>
        </p:spPr>
      </p:pic>
      <p:sp>
        <p:nvSpPr>
          <p:cNvPr id="4" name="TextBox 3"/>
          <p:cNvSpPr txBox="1"/>
          <p:nvPr/>
        </p:nvSpPr>
        <p:spPr>
          <a:xfrm>
            <a:off x="4876800" y="4648200"/>
            <a:ext cx="42672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t>Chapter 3, Lesson 3-7</a:t>
            </a:r>
          </a:p>
          <a:p>
            <a:pPr algn="ctr"/>
            <a:r>
              <a:rPr lang="en-US" sz="2800" dirty="0" smtClean="0"/>
              <a:t>Distance </a:t>
            </a:r>
            <a:r>
              <a:rPr lang="en-US" sz="2800" smtClean="0"/>
              <a:t>on the</a:t>
            </a:r>
          </a:p>
          <a:p>
            <a:pPr algn="ctr"/>
            <a:r>
              <a:rPr lang="en-US" sz="2800" smtClean="0"/>
              <a:t>Coordinate </a:t>
            </a:r>
            <a:r>
              <a:rPr lang="en-US" sz="2800" dirty="0" smtClean="0"/>
              <a:t>Plane</a:t>
            </a:r>
          </a:p>
        </p:txBody>
      </p:sp>
      <p:sp>
        <p:nvSpPr>
          <p:cNvPr id="8" name="Action Button: Forward or Next 7">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610328" name="Picture 24" descr="3-7-1"/>
          <p:cNvPicPr>
            <a:picLocks noChangeAspect="1" noChangeArrowheads="1"/>
          </p:cNvPicPr>
          <p:nvPr/>
        </p:nvPicPr>
        <p:blipFill>
          <a:blip r:embed="rId4"/>
          <a:srcRect/>
          <a:stretch>
            <a:fillRect/>
          </a:stretch>
        </p:blipFill>
        <p:spPr bwMode="auto">
          <a:xfrm>
            <a:off x="5751513" y="2203450"/>
            <a:ext cx="2459037" cy="2459038"/>
          </a:xfrm>
          <a:prstGeom prst="rect">
            <a:avLst/>
          </a:prstGeom>
          <a:noFill/>
        </p:spPr>
      </p:pic>
      <p:sp>
        <p:nvSpPr>
          <p:cNvPr id="610306" name="Text Box 2"/>
          <p:cNvSpPr txBox="1">
            <a:spLocks noChangeArrowheads="1"/>
          </p:cNvSpPr>
          <p:nvPr/>
        </p:nvSpPr>
        <p:spPr bwMode="auto">
          <a:xfrm>
            <a:off x="533400" y="2124075"/>
            <a:ext cx="4654550" cy="400110"/>
          </a:xfrm>
          <a:prstGeom prst="rect">
            <a:avLst/>
          </a:prstGeom>
          <a:noFill/>
          <a:ln w="9525">
            <a:noFill/>
            <a:miter lim="800000"/>
            <a:headEnd/>
            <a:tailEnd/>
          </a:ln>
          <a:effectLst/>
        </p:spPr>
        <p:txBody>
          <a:bodyPr>
            <a:prstTxWarp prst="textNoShape">
              <a:avLst/>
            </a:prstTxWarp>
            <a:spAutoFit/>
          </a:bodyPr>
          <a:lstStyle/>
          <a:p>
            <a:pPr marL="685800" indent="-342900" algn="l">
              <a:spcBef>
                <a:spcPct val="40000"/>
              </a:spcBef>
              <a:spcAft>
                <a:spcPct val="40000"/>
              </a:spcAft>
              <a:buClrTx/>
              <a:buFontTx/>
              <a:buChar char="•"/>
            </a:pPr>
            <a:r>
              <a:rPr lang="en-US" sz="2000" b="0" dirty="0">
                <a:solidFill>
                  <a:srgbClr val="000000"/>
                </a:solidFill>
              </a:rPr>
              <a:t>Start at the origin</a:t>
            </a:r>
            <a:r>
              <a:rPr lang="en-US" b="0" dirty="0">
                <a:solidFill>
                  <a:srgbClr val="000000"/>
                </a:solidFill>
              </a:rPr>
              <a:t>.</a:t>
            </a:r>
          </a:p>
        </p:txBody>
      </p:sp>
      <p:sp>
        <p:nvSpPr>
          <p:cNvPr id="610308" name="Rectangle 4"/>
          <p:cNvSpPr>
            <a:spLocks noGrp="1" noChangeArrowheads="1"/>
          </p:cNvSpPr>
          <p:nvPr>
            <p:ph type="body" idx="1"/>
          </p:nvPr>
        </p:nvSpPr>
        <p:spPr>
          <a:xfrm>
            <a:off x="533400" y="1512888"/>
            <a:ext cx="8229600" cy="493712"/>
          </a:xfrm>
          <a:noFill/>
        </p:spPr>
        <p:txBody>
          <a:bodyPr/>
          <a:lstStyle/>
          <a:p>
            <a:pPr indent="0">
              <a:buFontTx/>
              <a:buNone/>
            </a:pPr>
            <a:r>
              <a:rPr lang="en-US" sz="2400" b="1">
                <a:solidFill>
                  <a:srgbClr val="00539D"/>
                </a:solidFill>
              </a:rPr>
              <a:t>Name the ordered pair for point </a:t>
            </a:r>
            <a:r>
              <a:rPr lang="en-US" sz="2400" b="1" i="1">
                <a:solidFill>
                  <a:srgbClr val="00539D"/>
                </a:solidFill>
              </a:rPr>
              <a:t>A.</a:t>
            </a:r>
            <a:endParaRPr lang="en-US" sz="2400" b="1" i="1">
              <a:solidFill>
                <a:srgbClr val="00539D"/>
              </a:solidFill>
              <a:ea typeface="Arial" pitchFamily="-112" charset="0"/>
              <a:cs typeface="Arial" pitchFamily="-112" charset="0"/>
            </a:endParaRPr>
          </a:p>
        </p:txBody>
      </p:sp>
      <p:sp>
        <p:nvSpPr>
          <p:cNvPr id="610309" name="Text Box 5"/>
          <p:cNvSpPr txBox="1">
            <a:spLocks noChangeArrowheads="1"/>
          </p:cNvSpPr>
          <p:nvPr/>
        </p:nvSpPr>
        <p:spPr bwMode="auto">
          <a:xfrm>
            <a:off x="2506663" y="704850"/>
            <a:ext cx="6370637" cy="457200"/>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a:t>Name an Ordered Pair</a:t>
            </a:r>
          </a:p>
        </p:txBody>
      </p:sp>
      <p:pic>
        <p:nvPicPr>
          <p:cNvPr id="610310" name="Picture 6" descr="Example1"/>
          <p:cNvPicPr>
            <a:picLocks noChangeAspect="1" noChangeArrowheads="1"/>
          </p:cNvPicPr>
          <p:nvPr/>
        </p:nvPicPr>
        <p:blipFill>
          <a:blip r:embed="rId5"/>
          <a:srcRect/>
          <a:stretch>
            <a:fillRect/>
          </a:stretch>
        </p:blipFill>
        <p:spPr bwMode="auto">
          <a:xfrm>
            <a:off x="420688" y="1600200"/>
            <a:ext cx="457200" cy="457200"/>
          </a:xfrm>
          <a:prstGeom prst="rect">
            <a:avLst/>
          </a:prstGeom>
          <a:noFill/>
        </p:spPr>
      </p:pic>
      <p:pic>
        <p:nvPicPr>
          <p:cNvPr id="610311" name="Picture 7" descr="EXAMPLEhead"/>
          <p:cNvPicPr>
            <a:picLocks noChangeAspect="1" noChangeArrowheads="1"/>
          </p:cNvPicPr>
          <p:nvPr/>
        </p:nvPicPr>
        <p:blipFill>
          <a:blip r:embed="rId6"/>
          <a:srcRect/>
          <a:stretch>
            <a:fillRect/>
          </a:stretch>
        </p:blipFill>
        <p:spPr bwMode="auto">
          <a:xfrm>
            <a:off x="412750" y="701675"/>
            <a:ext cx="2133600" cy="549275"/>
          </a:xfrm>
          <a:prstGeom prst="rect">
            <a:avLst/>
          </a:prstGeom>
          <a:noFill/>
        </p:spPr>
      </p:pic>
      <p:pic>
        <p:nvPicPr>
          <p:cNvPr id="610315" name="Picture 11" descr="LH_3-7"/>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610318" name="Text Box 14"/>
          <p:cNvSpPr txBox="1">
            <a:spLocks noChangeArrowheads="1"/>
          </p:cNvSpPr>
          <p:nvPr/>
        </p:nvSpPr>
        <p:spPr bwMode="auto">
          <a:xfrm>
            <a:off x="533400" y="2744788"/>
            <a:ext cx="4654550" cy="707886"/>
          </a:xfrm>
          <a:prstGeom prst="rect">
            <a:avLst/>
          </a:prstGeom>
          <a:noFill/>
          <a:ln w="9525">
            <a:noFill/>
            <a:miter lim="800000"/>
            <a:headEnd/>
            <a:tailEnd/>
          </a:ln>
          <a:effectLst/>
        </p:spPr>
        <p:txBody>
          <a:bodyPr>
            <a:prstTxWarp prst="textNoShape">
              <a:avLst/>
            </a:prstTxWarp>
            <a:spAutoFit/>
          </a:bodyPr>
          <a:lstStyle/>
          <a:p>
            <a:pPr marL="685800" indent="-342900" algn="l">
              <a:spcBef>
                <a:spcPct val="40000"/>
              </a:spcBef>
              <a:spcAft>
                <a:spcPct val="40000"/>
              </a:spcAft>
              <a:buClrTx/>
              <a:buFontTx/>
              <a:buChar char="•"/>
            </a:pPr>
            <a:r>
              <a:rPr lang="en-US" sz="2000" b="0" dirty="0">
                <a:solidFill>
                  <a:srgbClr val="000000"/>
                </a:solidFill>
              </a:rPr>
              <a:t>Move right to find the </a:t>
            </a:r>
            <a:br>
              <a:rPr lang="en-US" sz="2000" b="0" dirty="0">
                <a:solidFill>
                  <a:srgbClr val="000000"/>
                </a:solidFill>
              </a:rPr>
            </a:br>
            <a:r>
              <a:rPr lang="en-US" sz="2000" b="0" i="1" dirty="0" err="1">
                <a:solidFill>
                  <a:srgbClr val="000000"/>
                </a:solidFill>
              </a:rPr>
              <a:t>x</a:t>
            </a:r>
            <a:r>
              <a:rPr lang="en-US" sz="2000" b="0" dirty="0">
                <a:solidFill>
                  <a:srgbClr val="000000"/>
                </a:solidFill>
              </a:rPr>
              <a:t>-coordinate of point </a:t>
            </a:r>
            <a:r>
              <a:rPr lang="en-US" sz="2000" b="0" i="1" dirty="0">
                <a:solidFill>
                  <a:srgbClr val="000000"/>
                </a:solidFill>
              </a:rPr>
              <a:t>A</a:t>
            </a:r>
            <a:r>
              <a:rPr lang="en-US" sz="2000" b="0" dirty="0">
                <a:solidFill>
                  <a:srgbClr val="000000"/>
                </a:solidFill>
              </a:rPr>
              <a:t>, which is 2.</a:t>
            </a:r>
          </a:p>
        </p:txBody>
      </p:sp>
      <p:grpSp>
        <p:nvGrpSpPr>
          <p:cNvPr id="2" name="Group 18"/>
          <p:cNvGrpSpPr>
            <a:grpSpLocks/>
          </p:cNvGrpSpPr>
          <p:nvPr/>
        </p:nvGrpSpPr>
        <p:grpSpPr bwMode="auto">
          <a:xfrm>
            <a:off x="533400" y="3733800"/>
            <a:ext cx="4654550" cy="777875"/>
            <a:chOff x="336" y="2534"/>
            <a:chExt cx="2932" cy="490"/>
          </a:xfrm>
        </p:grpSpPr>
        <p:sp>
          <p:nvSpPr>
            <p:cNvPr id="610319" name="Text Box 15"/>
            <p:cNvSpPr txBox="1">
              <a:spLocks noChangeArrowheads="1"/>
            </p:cNvSpPr>
            <p:nvPr/>
          </p:nvSpPr>
          <p:spPr bwMode="auto">
            <a:xfrm>
              <a:off x="336" y="2534"/>
              <a:ext cx="2932" cy="446"/>
            </a:xfrm>
            <a:prstGeom prst="rect">
              <a:avLst/>
            </a:prstGeom>
            <a:noFill/>
            <a:ln w="9525">
              <a:noFill/>
              <a:miter lim="800000"/>
              <a:headEnd/>
              <a:tailEnd/>
            </a:ln>
            <a:effectLst/>
          </p:spPr>
          <p:txBody>
            <a:bodyPr>
              <a:prstTxWarp prst="textNoShape">
                <a:avLst/>
              </a:prstTxWarp>
              <a:spAutoFit/>
            </a:bodyPr>
            <a:lstStyle/>
            <a:p>
              <a:pPr marL="685800" indent="-342900" algn="l">
                <a:spcBef>
                  <a:spcPct val="40000"/>
                </a:spcBef>
                <a:spcAft>
                  <a:spcPct val="40000"/>
                </a:spcAft>
                <a:buClrTx/>
                <a:buFontTx/>
                <a:buChar char="•"/>
              </a:pPr>
              <a:r>
                <a:rPr lang="en-US" sz="2000" b="0" dirty="0">
                  <a:solidFill>
                    <a:srgbClr val="000000"/>
                  </a:solidFill>
                </a:rPr>
                <a:t>Move up to find the </a:t>
              </a:r>
              <a:br>
                <a:rPr lang="en-US" sz="2000" b="0" dirty="0">
                  <a:solidFill>
                    <a:srgbClr val="000000"/>
                  </a:solidFill>
                </a:rPr>
              </a:br>
              <a:r>
                <a:rPr lang="en-US" sz="2000" b="0" i="1" dirty="0" err="1">
                  <a:solidFill>
                    <a:srgbClr val="000000"/>
                  </a:solidFill>
                </a:rPr>
                <a:t>y</a:t>
              </a:r>
              <a:r>
                <a:rPr lang="en-US" sz="2000" b="0" i="1" dirty="0">
                  <a:solidFill>
                    <a:srgbClr val="000000"/>
                  </a:solidFill>
                </a:rPr>
                <a:t>-</a:t>
              </a:r>
              <a:r>
                <a:rPr lang="en-US" sz="2000" b="0" dirty="0">
                  <a:solidFill>
                    <a:srgbClr val="000000"/>
                  </a:solidFill>
                </a:rPr>
                <a:t>coordinate, which is </a:t>
              </a:r>
            </a:p>
          </p:txBody>
        </p:sp>
        <p:pic>
          <p:nvPicPr>
            <p:cNvPr id="610321" name="Picture 17" descr="MAC3-3Eq71"/>
            <p:cNvPicPr>
              <a:picLocks noChangeAspect="1" noChangeArrowheads="1"/>
            </p:cNvPicPr>
            <p:nvPr/>
          </p:nvPicPr>
          <p:blipFill>
            <a:blip r:embed="rId8"/>
            <a:srcRect/>
            <a:stretch>
              <a:fillRect/>
            </a:stretch>
          </p:blipFill>
          <p:spPr bwMode="auto">
            <a:xfrm>
              <a:off x="2304" y="2688"/>
              <a:ext cx="247" cy="336"/>
            </a:xfrm>
            <a:prstGeom prst="rect">
              <a:avLst/>
            </a:prstGeom>
            <a:noFill/>
          </p:spPr>
        </p:pic>
      </p:grpSp>
      <p:grpSp>
        <p:nvGrpSpPr>
          <p:cNvPr id="3" name="Group 20"/>
          <p:cNvGrpSpPr>
            <a:grpSpLocks/>
          </p:cNvGrpSpPr>
          <p:nvPr/>
        </p:nvGrpSpPr>
        <p:grpSpPr bwMode="auto">
          <a:xfrm>
            <a:off x="533400" y="5395913"/>
            <a:ext cx="7581900" cy="852487"/>
            <a:chOff x="336" y="3099"/>
            <a:chExt cx="4776" cy="537"/>
          </a:xfrm>
        </p:grpSpPr>
        <p:sp>
          <p:nvSpPr>
            <p:cNvPr id="610312" name="Rectangle 8"/>
            <p:cNvSpPr>
              <a:spLocks noChangeArrowheads="1"/>
            </p:cNvSpPr>
            <p:nvPr/>
          </p:nvSpPr>
          <p:spPr bwMode="auto">
            <a:xfrm>
              <a:off x="336" y="3222"/>
              <a:ext cx="4038" cy="252"/>
            </a:xfrm>
            <a:prstGeom prst="rect">
              <a:avLst/>
            </a:prstGeom>
            <a:noFill/>
            <a:ln w="9525">
              <a:noFill/>
              <a:miter lim="800000"/>
              <a:headEnd/>
              <a:tailEnd/>
            </a:ln>
            <a:effectLst/>
          </p:spPr>
          <p:txBody>
            <a:bodyPr>
              <a:prstTxWarp prst="textNoShape">
                <a:avLst/>
              </a:prstTxWarp>
              <a:spAutoFit/>
            </a:bodyPr>
            <a:lstStyle/>
            <a:p>
              <a:pPr marL="1712913" indent="-1368425" algn="l">
                <a:spcBef>
                  <a:spcPct val="20000"/>
                </a:spcBef>
                <a:spcAft>
                  <a:spcPct val="20000"/>
                </a:spcAft>
                <a:buClr>
                  <a:srgbClr val="FFFFFF"/>
                </a:buClr>
                <a:tabLst>
                  <a:tab pos="2857500" algn="l"/>
                </a:tabLst>
              </a:pPr>
              <a:r>
                <a:rPr lang="en-US" sz="2000" dirty="0">
                  <a:solidFill>
                    <a:srgbClr val="00539D"/>
                  </a:solidFill>
                </a:rPr>
                <a:t>Answer:</a:t>
              </a:r>
              <a:r>
                <a:rPr lang="en-US" sz="2000" b="0" dirty="0"/>
                <a:t> 	So, the ordered pair for point </a:t>
              </a:r>
              <a:r>
                <a:rPr lang="en-US" sz="2000" b="0" i="1" dirty="0"/>
                <a:t>A</a:t>
              </a:r>
              <a:r>
                <a:rPr lang="en-US" sz="2000" b="0" dirty="0"/>
                <a:t> is</a:t>
              </a:r>
              <a:endParaRPr lang="en-US" sz="2000" b="0" i="1" baseline="30000" dirty="0">
                <a:ea typeface="Arial" pitchFamily="-112" charset="0"/>
                <a:cs typeface="Arial" pitchFamily="-112" charset="0"/>
              </a:endParaRPr>
            </a:p>
          </p:txBody>
        </p:sp>
        <p:pic>
          <p:nvPicPr>
            <p:cNvPr id="610323" name="Picture 19" descr="MAC3-3Eq72"/>
            <p:cNvPicPr>
              <a:picLocks noChangeAspect="1" noChangeArrowheads="1"/>
            </p:cNvPicPr>
            <p:nvPr/>
          </p:nvPicPr>
          <p:blipFill>
            <a:blip r:embed="rId9"/>
            <a:srcRect/>
            <a:stretch>
              <a:fillRect/>
            </a:stretch>
          </p:blipFill>
          <p:spPr bwMode="auto">
            <a:xfrm>
              <a:off x="4335" y="3099"/>
              <a:ext cx="777" cy="537"/>
            </a:xfrm>
            <a:prstGeom prst="rect">
              <a:avLst/>
            </a:prstGeom>
            <a:noFill/>
          </p:spPr>
        </p:pic>
      </p:grpSp>
      <p:sp>
        <p:nvSpPr>
          <p:cNvPr id="610325" name="Line 21"/>
          <p:cNvSpPr>
            <a:spLocks noChangeShapeType="1"/>
          </p:cNvSpPr>
          <p:nvPr/>
        </p:nvSpPr>
        <p:spPr bwMode="auto">
          <a:xfrm>
            <a:off x="6991350" y="3429000"/>
            <a:ext cx="457200" cy="0"/>
          </a:xfrm>
          <a:prstGeom prst="line">
            <a:avLst/>
          </a:prstGeom>
          <a:noFill/>
          <a:ln w="25400">
            <a:solidFill>
              <a:srgbClr val="E01B22"/>
            </a:solidFill>
            <a:round/>
            <a:headEnd/>
            <a:tailEnd type="triangle" w="med" len="med"/>
          </a:ln>
          <a:effectLst/>
        </p:spPr>
        <p:txBody>
          <a:bodyPr>
            <a:prstTxWarp prst="textNoShape">
              <a:avLst/>
            </a:prstTxWarp>
          </a:bodyPr>
          <a:lstStyle/>
          <a:p>
            <a:endParaRPr lang="en-US"/>
          </a:p>
        </p:txBody>
      </p:sp>
      <p:sp>
        <p:nvSpPr>
          <p:cNvPr id="610326" name="Line 22"/>
          <p:cNvSpPr>
            <a:spLocks noChangeShapeType="1"/>
          </p:cNvSpPr>
          <p:nvPr/>
        </p:nvSpPr>
        <p:spPr bwMode="auto">
          <a:xfrm flipV="1">
            <a:off x="7467600" y="2628900"/>
            <a:ext cx="0" cy="771525"/>
          </a:xfrm>
          <a:prstGeom prst="line">
            <a:avLst/>
          </a:prstGeom>
          <a:noFill/>
          <a:ln w="25400">
            <a:solidFill>
              <a:srgbClr val="E01B22"/>
            </a:solidFill>
            <a:round/>
            <a:headEnd/>
            <a:tailEnd type="triangle" w="med" len="med"/>
          </a:ln>
          <a:effectLst/>
        </p:spPr>
        <p:txBody>
          <a:bodyPr>
            <a:prstTxWarp prst="textNoShape">
              <a:avLst/>
            </a:prstTxWarp>
          </a:bodyPr>
          <a:lstStyle/>
          <a:p>
            <a:endParaRPr lang="en-US"/>
          </a:p>
        </p:txBody>
      </p:sp>
      <p:sp>
        <p:nvSpPr>
          <p:cNvPr id="20" name="Action Button: Forward or Next 19">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0311"/>
                                        </p:tgtEl>
                                        <p:attrNameLst>
                                          <p:attrName>style.visibility</p:attrName>
                                        </p:attrNameLst>
                                      </p:cBhvr>
                                      <p:to>
                                        <p:strVal val="visible"/>
                                      </p:to>
                                    </p:set>
                                    <p:animEffect transition="in" filter="wipe(left)">
                                      <p:cBhvr>
                                        <p:cTn id="7" dur="500"/>
                                        <p:tgtEl>
                                          <p:spTgt spid="6103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0309"/>
                                        </p:tgtEl>
                                        <p:attrNameLst>
                                          <p:attrName>style.visibility</p:attrName>
                                        </p:attrNameLst>
                                      </p:cBhvr>
                                      <p:to>
                                        <p:strVal val="visible"/>
                                      </p:to>
                                    </p:set>
                                    <p:animEffect transition="in" filter="wipe(left)">
                                      <p:cBhvr>
                                        <p:cTn id="11" dur="500"/>
                                        <p:tgtEl>
                                          <p:spTgt spid="61030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610310"/>
                                        </p:tgtEl>
                                        <p:attrNameLst>
                                          <p:attrName>style.visibility</p:attrName>
                                        </p:attrNameLst>
                                      </p:cBhvr>
                                      <p:to>
                                        <p:strVal val="visible"/>
                                      </p:to>
                                    </p:set>
                                    <p:animEffect transition="in" filter="box(out)">
                                      <p:cBhvr>
                                        <p:cTn id="15" dur="500"/>
                                        <p:tgtEl>
                                          <p:spTgt spid="6103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0308">
                                            <p:txEl>
                                              <p:pRg st="0" end="0"/>
                                            </p:txEl>
                                          </p:spTgt>
                                        </p:tgtEl>
                                        <p:attrNameLst>
                                          <p:attrName>style.visibility</p:attrName>
                                        </p:attrNameLst>
                                      </p:cBhvr>
                                      <p:to>
                                        <p:strVal val="visible"/>
                                      </p:to>
                                    </p:set>
                                    <p:animEffect transition="in" filter="wipe(left)">
                                      <p:cBhvr>
                                        <p:cTn id="19" dur="500"/>
                                        <p:tgtEl>
                                          <p:spTgt spid="610308">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10328"/>
                                        </p:tgtEl>
                                        <p:attrNameLst>
                                          <p:attrName>style.visibility</p:attrName>
                                        </p:attrNameLst>
                                      </p:cBhvr>
                                      <p:to>
                                        <p:strVal val="visible"/>
                                      </p:to>
                                    </p:set>
                                    <p:animEffect transition="in" filter="wipe(up)">
                                      <p:cBhvr>
                                        <p:cTn id="23" dur="500"/>
                                        <p:tgtEl>
                                          <p:spTgt spid="6103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10306">
                                            <p:txEl>
                                              <p:pRg st="0" end="0"/>
                                            </p:txEl>
                                          </p:spTgt>
                                        </p:tgtEl>
                                        <p:attrNameLst>
                                          <p:attrName>style.visibility</p:attrName>
                                        </p:attrNameLst>
                                      </p:cBhvr>
                                      <p:to>
                                        <p:strVal val="visible"/>
                                      </p:to>
                                    </p:set>
                                    <p:animEffect transition="in" filter="wipe(left)">
                                      <p:cBhvr>
                                        <p:cTn id="28" dur="500"/>
                                        <p:tgtEl>
                                          <p:spTgt spid="61030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10318">
                                            <p:txEl>
                                              <p:pRg st="0" end="0"/>
                                            </p:txEl>
                                          </p:spTgt>
                                        </p:tgtEl>
                                        <p:attrNameLst>
                                          <p:attrName>style.visibility</p:attrName>
                                        </p:attrNameLst>
                                      </p:cBhvr>
                                      <p:to>
                                        <p:strVal val="visible"/>
                                      </p:to>
                                    </p:set>
                                    <p:animEffect transition="in" filter="wipe(left)">
                                      <p:cBhvr>
                                        <p:cTn id="33" dur="500"/>
                                        <p:tgtEl>
                                          <p:spTgt spid="610318">
                                            <p:txEl>
                                              <p:pRg st="0" end="0"/>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10325"/>
                                        </p:tgtEl>
                                        <p:attrNameLst>
                                          <p:attrName>style.visibility</p:attrName>
                                        </p:attrNameLst>
                                      </p:cBhvr>
                                      <p:to>
                                        <p:strVal val="visible"/>
                                      </p:to>
                                    </p:set>
                                    <p:animEffect transition="in" filter="wipe(left)">
                                      <p:cBhvr>
                                        <p:cTn id="37" dur="500"/>
                                        <p:tgtEl>
                                          <p:spTgt spid="6103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610326"/>
                                        </p:tgtEl>
                                        <p:attrNameLst>
                                          <p:attrName>style.visibility</p:attrName>
                                        </p:attrNameLst>
                                      </p:cBhvr>
                                      <p:to>
                                        <p:strVal val="visible"/>
                                      </p:to>
                                    </p:set>
                                    <p:animEffect transition="in" filter="wipe(down)">
                                      <p:cBhvr>
                                        <p:cTn id="46" dur="500"/>
                                        <p:tgtEl>
                                          <p:spTgt spid="6103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build="p" autoUpdateAnimBg="0"/>
      <p:bldP spid="610308" grpId="0" build="p" autoUpdateAnimBg="0" advAuto="0"/>
      <p:bldP spid="610309" grpId="0" autoUpdateAnimBg="0"/>
      <p:bldP spid="610318" grpId="0" build="p" autoUpdateAnimBg="0"/>
      <p:bldP spid="610325" grpId="0" animBg="1"/>
      <p:bldP spid="610326"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694301" name="Picture 29" descr="3-7-3"/>
          <p:cNvPicPr>
            <a:picLocks noChangeAspect="1" noChangeArrowheads="1"/>
          </p:cNvPicPr>
          <p:nvPr/>
        </p:nvPicPr>
        <p:blipFill>
          <a:blip r:embed="rId4"/>
          <a:srcRect/>
          <a:stretch>
            <a:fillRect/>
          </a:stretch>
        </p:blipFill>
        <p:spPr bwMode="auto">
          <a:xfrm>
            <a:off x="5751513" y="2203450"/>
            <a:ext cx="2459037" cy="2459038"/>
          </a:xfrm>
          <a:prstGeom prst="rect">
            <a:avLst/>
          </a:prstGeom>
          <a:noFill/>
        </p:spPr>
      </p:pic>
      <p:sp>
        <p:nvSpPr>
          <p:cNvPr id="694274" name="Text Box 2"/>
          <p:cNvSpPr txBox="1">
            <a:spLocks noChangeArrowheads="1"/>
          </p:cNvSpPr>
          <p:nvPr/>
        </p:nvSpPr>
        <p:spPr bwMode="auto">
          <a:xfrm>
            <a:off x="533400" y="2124075"/>
            <a:ext cx="4654550" cy="400110"/>
          </a:xfrm>
          <a:prstGeom prst="rect">
            <a:avLst/>
          </a:prstGeom>
          <a:noFill/>
          <a:ln w="9525">
            <a:noFill/>
            <a:miter lim="800000"/>
            <a:headEnd/>
            <a:tailEnd/>
          </a:ln>
          <a:effectLst/>
        </p:spPr>
        <p:txBody>
          <a:bodyPr>
            <a:prstTxWarp prst="textNoShape">
              <a:avLst/>
            </a:prstTxWarp>
            <a:spAutoFit/>
          </a:bodyPr>
          <a:lstStyle/>
          <a:p>
            <a:pPr marL="685800" indent="-342900" algn="l">
              <a:spcBef>
                <a:spcPct val="40000"/>
              </a:spcBef>
              <a:spcAft>
                <a:spcPct val="40000"/>
              </a:spcAft>
              <a:buClrTx/>
              <a:buFontTx/>
              <a:buChar char="•"/>
            </a:pPr>
            <a:r>
              <a:rPr lang="en-US" sz="2000" b="0" dirty="0">
                <a:solidFill>
                  <a:srgbClr val="000000"/>
                </a:solidFill>
              </a:rPr>
              <a:t>Start at the origin.</a:t>
            </a:r>
          </a:p>
        </p:txBody>
      </p:sp>
      <p:sp>
        <p:nvSpPr>
          <p:cNvPr id="694276" name="Rectangle 4"/>
          <p:cNvSpPr>
            <a:spLocks noGrp="1" noChangeArrowheads="1"/>
          </p:cNvSpPr>
          <p:nvPr>
            <p:ph type="body" idx="1"/>
          </p:nvPr>
        </p:nvSpPr>
        <p:spPr>
          <a:xfrm>
            <a:off x="533400" y="1512888"/>
            <a:ext cx="8229600" cy="493712"/>
          </a:xfrm>
          <a:noFill/>
        </p:spPr>
        <p:txBody>
          <a:bodyPr/>
          <a:lstStyle/>
          <a:p>
            <a:pPr indent="0">
              <a:buFontTx/>
              <a:buNone/>
            </a:pPr>
            <a:r>
              <a:rPr lang="en-US" sz="2400" b="1">
                <a:solidFill>
                  <a:srgbClr val="00539D"/>
                </a:solidFill>
              </a:rPr>
              <a:t>Name the ordered pair for point </a:t>
            </a:r>
            <a:r>
              <a:rPr lang="en-US" sz="2400" b="1" i="1">
                <a:solidFill>
                  <a:srgbClr val="00539D"/>
                </a:solidFill>
              </a:rPr>
              <a:t>B.</a:t>
            </a:r>
            <a:endParaRPr lang="en-US" sz="2400" b="1" i="1">
              <a:solidFill>
                <a:srgbClr val="00539D"/>
              </a:solidFill>
              <a:ea typeface="Arial" pitchFamily="-112" charset="0"/>
              <a:cs typeface="Arial" pitchFamily="-112" charset="0"/>
            </a:endParaRPr>
          </a:p>
        </p:txBody>
      </p:sp>
      <p:sp>
        <p:nvSpPr>
          <p:cNvPr id="694277" name="Text Box 5"/>
          <p:cNvSpPr txBox="1">
            <a:spLocks noChangeArrowheads="1"/>
          </p:cNvSpPr>
          <p:nvPr/>
        </p:nvSpPr>
        <p:spPr bwMode="auto">
          <a:xfrm>
            <a:off x="2506663" y="704850"/>
            <a:ext cx="6370637" cy="457200"/>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a:t>Name an Ordered Pair</a:t>
            </a:r>
          </a:p>
        </p:txBody>
      </p:sp>
      <p:pic>
        <p:nvPicPr>
          <p:cNvPr id="694279" name="Picture 7"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pic>
        <p:nvPicPr>
          <p:cNvPr id="694281" name="Picture 9" descr="LH_3-7"/>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694285" name="Text Box 13"/>
          <p:cNvSpPr txBox="1">
            <a:spLocks noChangeArrowheads="1"/>
          </p:cNvSpPr>
          <p:nvPr/>
        </p:nvSpPr>
        <p:spPr bwMode="auto">
          <a:xfrm>
            <a:off x="533400" y="4702314"/>
            <a:ext cx="4654550" cy="707886"/>
          </a:xfrm>
          <a:prstGeom prst="rect">
            <a:avLst/>
          </a:prstGeom>
          <a:noFill/>
          <a:ln w="9525">
            <a:noFill/>
            <a:miter lim="800000"/>
            <a:headEnd/>
            <a:tailEnd/>
          </a:ln>
          <a:effectLst/>
        </p:spPr>
        <p:txBody>
          <a:bodyPr>
            <a:prstTxWarp prst="textNoShape">
              <a:avLst/>
            </a:prstTxWarp>
            <a:spAutoFit/>
          </a:bodyPr>
          <a:lstStyle/>
          <a:p>
            <a:pPr marL="685800" indent="-342900" algn="l">
              <a:spcBef>
                <a:spcPct val="40000"/>
              </a:spcBef>
              <a:spcAft>
                <a:spcPct val="40000"/>
              </a:spcAft>
              <a:buClrTx/>
              <a:buFontTx/>
              <a:buChar char="•"/>
            </a:pPr>
            <a:r>
              <a:rPr lang="en-US" sz="2000" b="0" dirty="0">
                <a:solidFill>
                  <a:srgbClr val="000000"/>
                </a:solidFill>
              </a:rPr>
              <a:t>Move down to find the </a:t>
            </a:r>
            <a:br>
              <a:rPr lang="en-US" sz="2000" b="0" dirty="0">
                <a:solidFill>
                  <a:srgbClr val="000000"/>
                </a:solidFill>
              </a:rPr>
            </a:br>
            <a:r>
              <a:rPr lang="en-US" sz="2000" b="0" i="1" dirty="0" err="1">
                <a:solidFill>
                  <a:srgbClr val="000000"/>
                </a:solidFill>
              </a:rPr>
              <a:t>y</a:t>
            </a:r>
            <a:r>
              <a:rPr lang="en-US" sz="2000" b="0" i="1" dirty="0">
                <a:solidFill>
                  <a:srgbClr val="000000"/>
                </a:solidFill>
              </a:rPr>
              <a:t>-</a:t>
            </a:r>
            <a:r>
              <a:rPr lang="en-US" sz="2000" b="0" dirty="0">
                <a:solidFill>
                  <a:srgbClr val="000000"/>
                </a:solidFill>
              </a:rPr>
              <a:t>coordinate, which is –2.</a:t>
            </a:r>
          </a:p>
        </p:txBody>
      </p:sp>
      <p:sp>
        <p:nvSpPr>
          <p:cNvPr id="694290" name="Line 18"/>
          <p:cNvSpPr>
            <a:spLocks noChangeShapeType="1"/>
          </p:cNvSpPr>
          <p:nvPr/>
        </p:nvSpPr>
        <p:spPr bwMode="auto">
          <a:xfrm flipH="1">
            <a:off x="6343650" y="3429000"/>
            <a:ext cx="628650" cy="0"/>
          </a:xfrm>
          <a:prstGeom prst="line">
            <a:avLst/>
          </a:prstGeom>
          <a:noFill/>
          <a:ln w="25400">
            <a:solidFill>
              <a:srgbClr val="E01B22"/>
            </a:solidFill>
            <a:round/>
            <a:headEnd/>
            <a:tailEnd type="triangle" w="med" len="med"/>
          </a:ln>
          <a:effectLst/>
        </p:spPr>
        <p:txBody>
          <a:bodyPr>
            <a:prstTxWarp prst="textNoShape">
              <a:avLst/>
            </a:prstTxWarp>
          </a:bodyPr>
          <a:lstStyle/>
          <a:p>
            <a:endParaRPr lang="en-US"/>
          </a:p>
        </p:txBody>
      </p:sp>
      <p:sp>
        <p:nvSpPr>
          <p:cNvPr id="694291" name="Line 19"/>
          <p:cNvSpPr>
            <a:spLocks noChangeShapeType="1"/>
          </p:cNvSpPr>
          <p:nvPr/>
        </p:nvSpPr>
        <p:spPr bwMode="auto">
          <a:xfrm>
            <a:off x="6362700" y="3609975"/>
            <a:ext cx="0" cy="254000"/>
          </a:xfrm>
          <a:prstGeom prst="line">
            <a:avLst/>
          </a:prstGeom>
          <a:noFill/>
          <a:ln w="25400">
            <a:solidFill>
              <a:srgbClr val="E01B22"/>
            </a:solidFill>
            <a:round/>
            <a:headEnd/>
            <a:tailEnd type="triangle" w="med" len="med"/>
          </a:ln>
          <a:effectLst/>
        </p:spPr>
        <p:txBody>
          <a:bodyPr>
            <a:prstTxWarp prst="textNoShape">
              <a:avLst/>
            </a:prstTxWarp>
          </a:bodyPr>
          <a:lstStyle/>
          <a:p>
            <a:endParaRPr lang="en-US"/>
          </a:p>
        </p:txBody>
      </p:sp>
      <p:pic>
        <p:nvPicPr>
          <p:cNvPr id="694292" name="Picture 20" descr="Example2"/>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grpSp>
        <p:nvGrpSpPr>
          <p:cNvPr id="2" name="Group 26"/>
          <p:cNvGrpSpPr>
            <a:grpSpLocks/>
          </p:cNvGrpSpPr>
          <p:nvPr/>
        </p:nvGrpSpPr>
        <p:grpSpPr bwMode="auto">
          <a:xfrm>
            <a:off x="533400" y="3017837"/>
            <a:ext cx="5168900" cy="1173163"/>
            <a:chOff x="336" y="1729"/>
            <a:chExt cx="3256" cy="739"/>
          </a:xfrm>
        </p:grpSpPr>
        <p:sp>
          <p:nvSpPr>
            <p:cNvPr id="694283" name="Text Box 11"/>
            <p:cNvSpPr txBox="1">
              <a:spLocks noChangeArrowheads="1"/>
            </p:cNvSpPr>
            <p:nvPr/>
          </p:nvSpPr>
          <p:spPr bwMode="auto">
            <a:xfrm>
              <a:off x="336" y="1729"/>
              <a:ext cx="3256" cy="640"/>
            </a:xfrm>
            <a:prstGeom prst="rect">
              <a:avLst/>
            </a:prstGeom>
            <a:noFill/>
            <a:ln w="9525">
              <a:noFill/>
              <a:miter lim="800000"/>
              <a:headEnd/>
              <a:tailEnd/>
            </a:ln>
            <a:effectLst/>
          </p:spPr>
          <p:txBody>
            <a:bodyPr>
              <a:prstTxWarp prst="textNoShape">
                <a:avLst/>
              </a:prstTxWarp>
              <a:spAutoFit/>
            </a:bodyPr>
            <a:lstStyle/>
            <a:p>
              <a:pPr marL="685800" indent="-342900" algn="l">
                <a:spcBef>
                  <a:spcPct val="40000"/>
                </a:spcBef>
                <a:spcAft>
                  <a:spcPts val="2160"/>
                </a:spcAft>
                <a:buClrTx/>
                <a:buFontTx/>
                <a:buChar char="•"/>
              </a:pPr>
              <a:r>
                <a:rPr lang="en-US" sz="2000" b="0" dirty="0">
                  <a:solidFill>
                    <a:srgbClr val="000000"/>
                  </a:solidFill>
                </a:rPr>
                <a:t>Move left to find the </a:t>
              </a:r>
              <a:br>
                <a:rPr lang="en-US" sz="2000" b="0" dirty="0">
                  <a:solidFill>
                    <a:srgbClr val="000000"/>
                  </a:solidFill>
                </a:rPr>
              </a:br>
              <a:r>
                <a:rPr lang="en-US" sz="2000" b="0" i="1" dirty="0" err="1">
                  <a:solidFill>
                    <a:srgbClr val="000000"/>
                  </a:solidFill>
                </a:rPr>
                <a:t>x</a:t>
              </a:r>
              <a:r>
                <a:rPr lang="en-US" sz="2000" b="0" dirty="0">
                  <a:solidFill>
                    <a:srgbClr val="000000"/>
                  </a:solidFill>
                </a:rPr>
                <a:t>-coordinate of point </a:t>
              </a:r>
              <a:r>
                <a:rPr lang="en-US" sz="2000" b="0" i="1" dirty="0">
                  <a:solidFill>
                    <a:srgbClr val="000000"/>
                  </a:solidFill>
                </a:rPr>
                <a:t>B</a:t>
              </a:r>
              <a:r>
                <a:rPr lang="en-US" sz="2000" b="0" dirty="0">
                  <a:solidFill>
                    <a:srgbClr val="000000"/>
                  </a:solidFill>
                </a:rPr>
                <a:t>, </a:t>
              </a:r>
              <a:r>
                <a:rPr lang="en-US" sz="2000" b="0" dirty="0" smtClean="0">
                  <a:solidFill>
                    <a:srgbClr val="000000"/>
                  </a:solidFill>
                </a:rPr>
                <a:t/>
              </a:r>
              <a:br>
                <a:rPr lang="en-US" sz="2000" b="0" dirty="0" smtClean="0">
                  <a:solidFill>
                    <a:srgbClr val="000000"/>
                  </a:solidFill>
                </a:rPr>
              </a:br>
              <a:r>
                <a:rPr lang="en-US" sz="2000" b="0" dirty="0" smtClean="0">
                  <a:solidFill>
                    <a:srgbClr val="000000"/>
                  </a:solidFill>
                </a:rPr>
                <a:t>which </a:t>
              </a:r>
              <a:r>
                <a:rPr lang="en-US" sz="2000" b="0" dirty="0">
                  <a:solidFill>
                    <a:srgbClr val="000000"/>
                  </a:solidFill>
                </a:rPr>
                <a:t>is</a:t>
              </a:r>
            </a:p>
          </p:txBody>
        </p:sp>
        <p:pic>
          <p:nvPicPr>
            <p:cNvPr id="694297" name="Picture 25" descr="MAC3-3Eq77"/>
            <p:cNvPicPr>
              <a:picLocks noChangeAspect="1" noChangeArrowheads="1"/>
            </p:cNvPicPr>
            <p:nvPr/>
          </p:nvPicPr>
          <p:blipFill>
            <a:blip r:embed="rId8"/>
            <a:srcRect/>
            <a:stretch>
              <a:fillRect/>
            </a:stretch>
          </p:blipFill>
          <p:spPr bwMode="auto">
            <a:xfrm>
              <a:off x="1440" y="2112"/>
              <a:ext cx="345" cy="356"/>
            </a:xfrm>
            <a:prstGeom prst="rect">
              <a:avLst/>
            </a:prstGeom>
            <a:noFill/>
          </p:spPr>
        </p:pic>
      </p:grpSp>
      <p:grpSp>
        <p:nvGrpSpPr>
          <p:cNvPr id="3" name="Group 31"/>
          <p:cNvGrpSpPr>
            <a:grpSpLocks/>
          </p:cNvGrpSpPr>
          <p:nvPr/>
        </p:nvGrpSpPr>
        <p:grpSpPr bwMode="auto">
          <a:xfrm>
            <a:off x="533400" y="5753100"/>
            <a:ext cx="6788150" cy="723900"/>
            <a:chOff x="336" y="3425"/>
            <a:chExt cx="4276" cy="456"/>
          </a:xfrm>
        </p:grpSpPr>
        <p:sp>
          <p:nvSpPr>
            <p:cNvPr id="694288" name="Rectangle 16"/>
            <p:cNvSpPr>
              <a:spLocks noChangeArrowheads="1"/>
            </p:cNvSpPr>
            <p:nvPr/>
          </p:nvSpPr>
          <p:spPr bwMode="auto">
            <a:xfrm>
              <a:off x="336" y="3546"/>
              <a:ext cx="4038" cy="252"/>
            </a:xfrm>
            <a:prstGeom prst="rect">
              <a:avLst/>
            </a:prstGeom>
            <a:noFill/>
            <a:ln w="9525">
              <a:noFill/>
              <a:miter lim="800000"/>
              <a:headEnd/>
              <a:tailEnd/>
            </a:ln>
            <a:effectLst/>
          </p:spPr>
          <p:txBody>
            <a:bodyPr>
              <a:prstTxWarp prst="textNoShape">
                <a:avLst/>
              </a:prstTxWarp>
              <a:spAutoFit/>
            </a:bodyPr>
            <a:lstStyle/>
            <a:p>
              <a:pPr marL="1712913" indent="-1368425" algn="l">
                <a:spcBef>
                  <a:spcPct val="20000"/>
                </a:spcBef>
                <a:spcAft>
                  <a:spcPct val="20000"/>
                </a:spcAft>
                <a:buClr>
                  <a:srgbClr val="FFFFFF"/>
                </a:buClr>
                <a:tabLst>
                  <a:tab pos="2857500" algn="l"/>
                </a:tabLst>
              </a:pPr>
              <a:r>
                <a:rPr lang="en-US" sz="2000" dirty="0">
                  <a:solidFill>
                    <a:srgbClr val="00539D"/>
                  </a:solidFill>
                </a:rPr>
                <a:t>Answer:</a:t>
              </a:r>
              <a:r>
                <a:rPr lang="en-US" sz="2000" b="0" dirty="0"/>
                <a:t> 	So, the ordered pair for point </a:t>
              </a:r>
              <a:r>
                <a:rPr lang="en-US" sz="2000" b="0" i="1" dirty="0"/>
                <a:t>B</a:t>
              </a:r>
              <a:r>
                <a:rPr lang="en-US" sz="2000" b="0" dirty="0"/>
                <a:t> is</a:t>
              </a:r>
              <a:endParaRPr lang="en-US" sz="2000" b="0" i="1" baseline="30000" dirty="0">
                <a:ea typeface="Arial" pitchFamily="-112" charset="0"/>
                <a:cs typeface="Arial" pitchFamily="-112" charset="0"/>
              </a:endParaRPr>
            </a:p>
          </p:txBody>
        </p:sp>
        <p:pic>
          <p:nvPicPr>
            <p:cNvPr id="694302" name="Picture 30" descr="UPDATE eq1"/>
            <p:cNvPicPr>
              <a:picLocks noChangeAspect="1" noChangeArrowheads="1"/>
            </p:cNvPicPr>
            <p:nvPr/>
          </p:nvPicPr>
          <p:blipFill>
            <a:blip r:embed="rId9"/>
            <a:srcRect/>
            <a:stretch>
              <a:fillRect/>
            </a:stretch>
          </p:blipFill>
          <p:spPr bwMode="auto">
            <a:xfrm>
              <a:off x="3696" y="3425"/>
              <a:ext cx="916" cy="456"/>
            </a:xfrm>
            <a:prstGeom prst="rect">
              <a:avLst/>
            </a:prstGeom>
            <a:noFill/>
          </p:spPr>
        </p:pic>
      </p:grpSp>
      <p:sp>
        <p:nvSpPr>
          <p:cNvPr id="20" name="Action Button: Forward or Next 19">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4279"/>
                                        </p:tgtEl>
                                        <p:attrNameLst>
                                          <p:attrName>style.visibility</p:attrName>
                                        </p:attrNameLst>
                                      </p:cBhvr>
                                      <p:to>
                                        <p:strVal val="visible"/>
                                      </p:to>
                                    </p:set>
                                    <p:animEffect transition="in" filter="wipe(left)">
                                      <p:cBhvr>
                                        <p:cTn id="7" dur="500"/>
                                        <p:tgtEl>
                                          <p:spTgt spid="69427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4277"/>
                                        </p:tgtEl>
                                        <p:attrNameLst>
                                          <p:attrName>style.visibility</p:attrName>
                                        </p:attrNameLst>
                                      </p:cBhvr>
                                      <p:to>
                                        <p:strVal val="visible"/>
                                      </p:to>
                                    </p:set>
                                    <p:animEffect transition="in" filter="wipe(left)">
                                      <p:cBhvr>
                                        <p:cTn id="11" dur="500"/>
                                        <p:tgtEl>
                                          <p:spTgt spid="694277"/>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694292"/>
                                        </p:tgtEl>
                                        <p:attrNameLst>
                                          <p:attrName>style.visibility</p:attrName>
                                        </p:attrNameLst>
                                      </p:cBhvr>
                                      <p:to>
                                        <p:strVal val="visible"/>
                                      </p:to>
                                    </p:set>
                                    <p:animEffect transition="in" filter="box(out)">
                                      <p:cBhvr>
                                        <p:cTn id="15" dur="500"/>
                                        <p:tgtEl>
                                          <p:spTgt spid="6942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94276">
                                            <p:txEl>
                                              <p:pRg st="0" end="0"/>
                                            </p:txEl>
                                          </p:spTgt>
                                        </p:tgtEl>
                                        <p:attrNameLst>
                                          <p:attrName>style.visibility</p:attrName>
                                        </p:attrNameLst>
                                      </p:cBhvr>
                                      <p:to>
                                        <p:strVal val="visible"/>
                                      </p:to>
                                    </p:set>
                                    <p:animEffect transition="in" filter="wipe(left)">
                                      <p:cBhvr>
                                        <p:cTn id="19" dur="500"/>
                                        <p:tgtEl>
                                          <p:spTgt spid="694276">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94301"/>
                                        </p:tgtEl>
                                        <p:attrNameLst>
                                          <p:attrName>style.visibility</p:attrName>
                                        </p:attrNameLst>
                                      </p:cBhvr>
                                      <p:to>
                                        <p:strVal val="visible"/>
                                      </p:to>
                                    </p:set>
                                    <p:animEffect transition="in" filter="wipe(up)">
                                      <p:cBhvr>
                                        <p:cTn id="23" dur="500"/>
                                        <p:tgtEl>
                                          <p:spTgt spid="69430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4274">
                                            <p:txEl>
                                              <p:pRg st="0" end="0"/>
                                            </p:txEl>
                                          </p:spTgt>
                                        </p:tgtEl>
                                        <p:attrNameLst>
                                          <p:attrName>style.visibility</p:attrName>
                                        </p:attrNameLst>
                                      </p:cBhvr>
                                      <p:to>
                                        <p:strVal val="visible"/>
                                      </p:to>
                                    </p:set>
                                    <p:animEffect transition="in" filter="wipe(left)">
                                      <p:cBhvr>
                                        <p:cTn id="28" dur="500"/>
                                        <p:tgtEl>
                                          <p:spTgt spid="69427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694290"/>
                                        </p:tgtEl>
                                        <p:attrNameLst>
                                          <p:attrName>style.visibility</p:attrName>
                                        </p:attrNameLst>
                                      </p:cBhvr>
                                      <p:to>
                                        <p:strVal val="visible"/>
                                      </p:to>
                                    </p:set>
                                    <p:animEffect transition="in" filter="wipe(right)">
                                      <p:cBhvr>
                                        <p:cTn id="37" dur="500"/>
                                        <p:tgtEl>
                                          <p:spTgt spid="69429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94285"/>
                                        </p:tgtEl>
                                        <p:attrNameLst>
                                          <p:attrName>style.visibility</p:attrName>
                                        </p:attrNameLst>
                                      </p:cBhvr>
                                      <p:to>
                                        <p:strVal val="visible"/>
                                      </p:to>
                                    </p:set>
                                    <p:animEffect transition="in" filter="wipe(left)">
                                      <p:cBhvr>
                                        <p:cTn id="42" dur="500"/>
                                        <p:tgtEl>
                                          <p:spTgt spid="694285"/>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694291"/>
                                        </p:tgtEl>
                                        <p:attrNameLst>
                                          <p:attrName>style.visibility</p:attrName>
                                        </p:attrNameLst>
                                      </p:cBhvr>
                                      <p:to>
                                        <p:strVal val="visible"/>
                                      </p:to>
                                    </p:set>
                                    <p:animEffect transition="in" filter="wipe(up)">
                                      <p:cBhvr>
                                        <p:cTn id="46" dur="500"/>
                                        <p:tgtEl>
                                          <p:spTgt spid="69429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4" grpId="0" build="p" autoUpdateAnimBg="0"/>
      <p:bldP spid="694276" grpId="0" build="p" autoUpdateAnimBg="0" advAuto="0"/>
      <p:bldP spid="694277" grpId="0" autoUpdateAnimBg="0"/>
      <p:bldP spid="694285" grpId="0" autoUpdateAnimBg="0"/>
      <p:bldP spid="694290" grpId="0" animBg="1"/>
      <p:bldP spid="694291"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96323" name="Text Box 3"/>
          <p:cNvSpPr txBox="1">
            <a:spLocks noChangeArrowheads="1"/>
          </p:cNvSpPr>
          <p:nvPr/>
        </p:nvSpPr>
        <p:spPr bwMode="auto">
          <a:xfrm>
            <a:off x="533400" y="2401669"/>
            <a:ext cx="4654550" cy="707886"/>
          </a:xfrm>
          <a:prstGeom prst="rect">
            <a:avLst/>
          </a:prstGeom>
          <a:noFill/>
          <a:ln w="9525">
            <a:noFill/>
            <a:miter lim="800000"/>
            <a:headEnd/>
            <a:tailEnd/>
          </a:ln>
          <a:effectLst/>
        </p:spPr>
        <p:txBody>
          <a:bodyPr>
            <a:prstTxWarp prst="textNoShape">
              <a:avLst/>
            </a:prstTxWarp>
            <a:spAutoFit/>
          </a:bodyPr>
          <a:lstStyle/>
          <a:p>
            <a:pPr marL="685800" indent="-342900" algn="l">
              <a:spcBef>
                <a:spcPct val="40000"/>
              </a:spcBef>
              <a:spcAft>
                <a:spcPct val="40000"/>
              </a:spcAft>
              <a:buClrTx/>
              <a:buFontTx/>
              <a:buChar char="•"/>
            </a:pPr>
            <a:r>
              <a:rPr lang="en-US" sz="2000" b="0" dirty="0">
                <a:solidFill>
                  <a:srgbClr val="000000"/>
                </a:solidFill>
              </a:rPr>
              <a:t>Start at the origin and move 3 units to the left. Then move up 2.75 units</a:t>
            </a:r>
            <a:r>
              <a:rPr lang="en-US" sz="2000" b="0" dirty="0" smtClean="0">
                <a:solidFill>
                  <a:srgbClr val="000000"/>
                </a:solidFill>
              </a:rPr>
              <a:t>.</a:t>
            </a:r>
            <a:endParaRPr lang="en-US" sz="2000" b="0" dirty="0">
              <a:solidFill>
                <a:srgbClr val="000000"/>
              </a:solidFill>
            </a:endParaRPr>
          </a:p>
        </p:txBody>
      </p:sp>
      <p:sp>
        <p:nvSpPr>
          <p:cNvPr id="696325" name="Rectangle 5"/>
          <p:cNvSpPr>
            <a:spLocks noGrp="1" noChangeArrowheads="1"/>
          </p:cNvSpPr>
          <p:nvPr>
            <p:ph type="body" idx="1"/>
          </p:nvPr>
        </p:nvSpPr>
        <p:spPr>
          <a:xfrm>
            <a:off x="533400" y="1512888"/>
            <a:ext cx="8229600" cy="493712"/>
          </a:xfrm>
          <a:noFill/>
        </p:spPr>
        <p:txBody>
          <a:bodyPr/>
          <a:lstStyle/>
          <a:p>
            <a:pPr indent="0" algn="just">
              <a:buFontTx/>
              <a:buNone/>
            </a:pPr>
            <a:r>
              <a:rPr lang="en-US" sz="2400" b="1" dirty="0">
                <a:solidFill>
                  <a:srgbClr val="00539D"/>
                </a:solidFill>
              </a:rPr>
              <a:t>Graph and label point </a:t>
            </a:r>
            <a:r>
              <a:rPr lang="en-US" sz="2400" b="1" i="1" dirty="0">
                <a:solidFill>
                  <a:srgbClr val="00539D"/>
                </a:solidFill>
              </a:rPr>
              <a:t>J</a:t>
            </a:r>
            <a:r>
              <a:rPr lang="en-US" sz="2400" b="1" dirty="0">
                <a:solidFill>
                  <a:srgbClr val="00539D"/>
                </a:solidFill>
              </a:rPr>
              <a:t>(–3, 2.75).</a:t>
            </a:r>
            <a:endParaRPr lang="en-US" sz="2400" b="1" i="1" dirty="0">
              <a:solidFill>
                <a:srgbClr val="00539D"/>
              </a:solidFill>
              <a:ea typeface="Arial" pitchFamily="-112" charset="0"/>
              <a:cs typeface="Arial" pitchFamily="-112" charset="0"/>
            </a:endParaRPr>
          </a:p>
        </p:txBody>
      </p:sp>
      <p:sp>
        <p:nvSpPr>
          <p:cNvPr id="696326" name="Text Box 6"/>
          <p:cNvSpPr txBox="1">
            <a:spLocks noChangeArrowheads="1"/>
          </p:cNvSpPr>
          <p:nvPr/>
        </p:nvSpPr>
        <p:spPr bwMode="auto">
          <a:xfrm>
            <a:off x="2506663" y="704850"/>
            <a:ext cx="6370637" cy="457200"/>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dirty="0"/>
              <a:t>Graphing Ordered Pairs</a:t>
            </a:r>
          </a:p>
        </p:txBody>
      </p:sp>
      <p:pic>
        <p:nvPicPr>
          <p:cNvPr id="696327" name="Picture 7"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pic>
        <p:nvPicPr>
          <p:cNvPr id="696329" name="Picture 9" descr="LH_3-7"/>
          <p:cNvPicPr>
            <a:picLocks noChangeAspect="1" noChangeArrowheads="1"/>
          </p:cNvPicPr>
          <p:nvPr/>
        </p:nvPicPr>
        <p:blipFill>
          <a:blip r:embed="rId5"/>
          <a:srcRect/>
          <a:stretch>
            <a:fillRect/>
          </a:stretch>
        </p:blipFill>
        <p:spPr bwMode="hidden">
          <a:xfrm>
            <a:off x="0" y="0"/>
            <a:ext cx="9144000" cy="731838"/>
          </a:xfrm>
          <a:prstGeom prst="rect">
            <a:avLst/>
          </a:prstGeom>
          <a:noFill/>
        </p:spPr>
      </p:pic>
      <p:sp>
        <p:nvSpPr>
          <p:cNvPr id="696335" name="Rectangle 15"/>
          <p:cNvSpPr>
            <a:spLocks noChangeArrowheads="1"/>
          </p:cNvSpPr>
          <p:nvPr/>
        </p:nvSpPr>
        <p:spPr bwMode="auto">
          <a:xfrm>
            <a:off x="5048250" y="3257550"/>
            <a:ext cx="1943100" cy="493713"/>
          </a:xfrm>
          <a:prstGeom prst="rect">
            <a:avLst/>
          </a:prstGeom>
          <a:noFill/>
          <a:ln w="9525">
            <a:noFill/>
            <a:miter lim="800000"/>
            <a:headEnd/>
            <a:tailEnd/>
          </a:ln>
          <a:effectLst/>
        </p:spPr>
        <p:txBody>
          <a:bodyPr>
            <a:prstTxWarp prst="textNoShape">
              <a:avLst/>
            </a:prstTxWarp>
            <a:spAutoFit/>
          </a:bodyPr>
          <a:lstStyle/>
          <a:p>
            <a:pPr marL="1712913" indent="-1368425" algn="l">
              <a:spcBef>
                <a:spcPct val="20000"/>
              </a:spcBef>
              <a:spcAft>
                <a:spcPct val="20000"/>
              </a:spcAft>
              <a:buClr>
                <a:srgbClr val="FFFFFF"/>
              </a:buClr>
              <a:tabLst>
                <a:tab pos="2857500" algn="l"/>
              </a:tabLst>
            </a:pPr>
            <a:r>
              <a:rPr lang="en-US">
                <a:solidFill>
                  <a:srgbClr val="00539D"/>
                </a:solidFill>
              </a:rPr>
              <a:t>Answer:</a:t>
            </a:r>
            <a:endParaRPr lang="en-US" b="0" i="1" baseline="30000">
              <a:ea typeface="Arial" pitchFamily="-112" charset="0"/>
              <a:cs typeface="Arial" pitchFamily="-112" charset="0"/>
            </a:endParaRPr>
          </a:p>
        </p:txBody>
      </p:sp>
      <p:pic>
        <p:nvPicPr>
          <p:cNvPr id="696340" name="Picture 20" descr="Example3"/>
          <p:cNvPicPr>
            <a:picLocks noChangeAspect="1" noChangeArrowheads="1"/>
          </p:cNvPicPr>
          <p:nvPr/>
        </p:nvPicPr>
        <p:blipFill>
          <a:blip r:embed="rId6"/>
          <a:srcRect/>
          <a:stretch>
            <a:fillRect/>
          </a:stretch>
        </p:blipFill>
        <p:spPr bwMode="auto">
          <a:xfrm>
            <a:off x="420688" y="1495425"/>
            <a:ext cx="457200" cy="457200"/>
          </a:xfrm>
          <a:prstGeom prst="rect">
            <a:avLst/>
          </a:prstGeom>
          <a:noFill/>
        </p:spPr>
      </p:pic>
      <p:sp>
        <p:nvSpPr>
          <p:cNvPr id="696351" name="Rectangle 31"/>
          <p:cNvSpPr>
            <a:spLocks noChangeArrowheads="1"/>
          </p:cNvSpPr>
          <p:nvPr/>
        </p:nvSpPr>
        <p:spPr bwMode="auto">
          <a:xfrm>
            <a:off x="6197600" y="3911600"/>
            <a:ext cx="914400" cy="914400"/>
          </a:xfrm>
          <a:prstGeom prst="rect">
            <a:avLst/>
          </a:prstGeom>
          <a:noFill/>
          <a:ln w="9525">
            <a:noFill/>
            <a:miter lim="800000"/>
            <a:headEnd/>
            <a:tailEnd/>
          </a:ln>
          <a:effectLst/>
        </p:spPr>
        <p:txBody>
          <a:bodyPr wrap="none" anchor="ctr">
            <a:prstTxWarp prst="textNoShape">
              <a:avLst/>
            </a:prstTxWarp>
          </a:bodyPr>
          <a:lstStyle/>
          <a:p>
            <a:endParaRPr lang="en-US"/>
          </a:p>
        </p:txBody>
      </p:sp>
      <p:pic>
        <p:nvPicPr>
          <p:cNvPr id="696353" name="Picture 33" descr="3-7-5"/>
          <p:cNvPicPr>
            <a:picLocks noChangeAspect="1" noChangeArrowheads="1"/>
          </p:cNvPicPr>
          <p:nvPr/>
        </p:nvPicPr>
        <p:blipFill>
          <a:blip r:embed="rId7"/>
          <a:srcRect/>
          <a:stretch>
            <a:fillRect/>
          </a:stretch>
        </p:blipFill>
        <p:spPr bwMode="auto">
          <a:xfrm>
            <a:off x="5465763" y="3603625"/>
            <a:ext cx="2486025" cy="2522538"/>
          </a:xfrm>
          <a:prstGeom prst="rect">
            <a:avLst/>
          </a:prstGeom>
          <a:noFill/>
        </p:spPr>
      </p:pic>
      <p:pic>
        <p:nvPicPr>
          <p:cNvPr id="696355" name="Picture 35" descr="3-7-5a"/>
          <p:cNvPicPr>
            <a:picLocks noChangeAspect="1" noChangeArrowheads="1"/>
          </p:cNvPicPr>
          <p:nvPr/>
        </p:nvPicPr>
        <p:blipFill>
          <a:blip r:embed="rId8"/>
          <a:srcRect/>
          <a:stretch>
            <a:fillRect/>
          </a:stretch>
        </p:blipFill>
        <p:spPr bwMode="auto">
          <a:xfrm>
            <a:off x="5465763" y="3603625"/>
            <a:ext cx="2486025" cy="2522538"/>
          </a:xfrm>
          <a:prstGeom prst="rect">
            <a:avLst/>
          </a:prstGeom>
          <a:noFill/>
        </p:spPr>
      </p:pic>
      <p:sp>
        <p:nvSpPr>
          <p:cNvPr id="14" name="Rectangle 13"/>
          <p:cNvSpPr/>
          <p:nvPr/>
        </p:nvSpPr>
        <p:spPr>
          <a:xfrm>
            <a:off x="533400" y="3468469"/>
            <a:ext cx="4572000" cy="707886"/>
          </a:xfrm>
          <a:prstGeom prst="rect">
            <a:avLst/>
          </a:prstGeom>
        </p:spPr>
        <p:txBody>
          <a:bodyPr>
            <a:spAutoFit/>
          </a:bodyPr>
          <a:lstStyle/>
          <a:p>
            <a:pPr marL="685800" indent="-342900">
              <a:spcBef>
                <a:spcPct val="40000"/>
              </a:spcBef>
              <a:spcAft>
                <a:spcPct val="40000"/>
              </a:spcAft>
              <a:buFontTx/>
              <a:buChar char="•"/>
            </a:pPr>
            <a:r>
              <a:rPr lang="en-US" sz="2000" dirty="0" smtClean="0">
                <a:solidFill>
                  <a:srgbClr val="000000"/>
                </a:solidFill>
              </a:rPr>
              <a:t>Draw a dot and label it </a:t>
            </a:r>
            <a:br>
              <a:rPr lang="en-US" sz="2000" dirty="0" smtClean="0">
                <a:solidFill>
                  <a:srgbClr val="000000"/>
                </a:solidFill>
              </a:rPr>
            </a:br>
            <a:r>
              <a:rPr lang="en-US" sz="2000" i="1" dirty="0" smtClean="0">
                <a:solidFill>
                  <a:srgbClr val="000000"/>
                </a:solidFill>
              </a:rPr>
              <a:t>J</a:t>
            </a:r>
            <a:r>
              <a:rPr lang="en-US" sz="2000" dirty="0" smtClean="0">
                <a:solidFill>
                  <a:srgbClr val="000000"/>
                </a:solidFill>
              </a:rPr>
              <a:t>(–3, 2.75).</a:t>
            </a:r>
            <a:endParaRPr lang="en-US" sz="2000" dirty="0">
              <a:solidFill>
                <a:srgbClr val="000000"/>
              </a:solidFill>
            </a:endParaRPr>
          </a:p>
        </p:txBody>
      </p:sp>
      <p:sp>
        <p:nvSpPr>
          <p:cNvPr id="17" name="Action Button: Forward or Next 16">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6327"/>
                                        </p:tgtEl>
                                        <p:attrNameLst>
                                          <p:attrName>style.visibility</p:attrName>
                                        </p:attrNameLst>
                                      </p:cBhvr>
                                      <p:to>
                                        <p:strVal val="visible"/>
                                      </p:to>
                                    </p:set>
                                    <p:animEffect transition="in" filter="wipe(left)">
                                      <p:cBhvr>
                                        <p:cTn id="7" dur="500"/>
                                        <p:tgtEl>
                                          <p:spTgt spid="6963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6326"/>
                                        </p:tgtEl>
                                        <p:attrNameLst>
                                          <p:attrName>style.visibility</p:attrName>
                                        </p:attrNameLst>
                                      </p:cBhvr>
                                      <p:to>
                                        <p:strVal val="visible"/>
                                      </p:to>
                                    </p:set>
                                    <p:animEffect transition="in" filter="wipe(left)">
                                      <p:cBhvr>
                                        <p:cTn id="11" dur="500"/>
                                        <p:tgtEl>
                                          <p:spTgt spid="696326"/>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696340"/>
                                        </p:tgtEl>
                                        <p:attrNameLst>
                                          <p:attrName>style.visibility</p:attrName>
                                        </p:attrNameLst>
                                      </p:cBhvr>
                                      <p:to>
                                        <p:strVal val="visible"/>
                                      </p:to>
                                    </p:set>
                                    <p:animEffect transition="in" filter="box(out)">
                                      <p:cBhvr>
                                        <p:cTn id="15" dur="500"/>
                                        <p:tgtEl>
                                          <p:spTgt spid="6963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96325">
                                            <p:txEl>
                                              <p:pRg st="0" end="0"/>
                                            </p:txEl>
                                          </p:spTgt>
                                        </p:tgtEl>
                                        <p:attrNameLst>
                                          <p:attrName>style.visibility</p:attrName>
                                        </p:attrNameLst>
                                      </p:cBhvr>
                                      <p:to>
                                        <p:strVal val="visible"/>
                                      </p:to>
                                    </p:set>
                                    <p:animEffect transition="in" filter="wipe(left)">
                                      <p:cBhvr>
                                        <p:cTn id="19" dur="500"/>
                                        <p:tgtEl>
                                          <p:spTgt spid="696325">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96353"/>
                                        </p:tgtEl>
                                        <p:attrNameLst>
                                          <p:attrName>style.visibility</p:attrName>
                                        </p:attrNameLst>
                                      </p:cBhvr>
                                      <p:to>
                                        <p:strVal val="visible"/>
                                      </p:to>
                                    </p:set>
                                    <p:animEffect transition="in" filter="wipe(up)">
                                      <p:cBhvr>
                                        <p:cTn id="23" dur="500"/>
                                        <p:tgtEl>
                                          <p:spTgt spid="69635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6323">
                                            <p:txEl>
                                              <p:pRg st="0" end="0"/>
                                            </p:txEl>
                                          </p:spTgt>
                                        </p:tgtEl>
                                        <p:attrNameLst>
                                          <p:attrName>style.visibility</p:attrName>
                                        </p:attrNameLst>
                                      </p:cBhvr>
                                      <p:to>
                                        <p:strVal val="visible"/>
                                      </p:to>
                                    </p:set>
                                    <p:animEffect transition="in" filter="wipe(left)">
                                      <p:cBhvr>
                                        <p:cTn id="28" dur="500"/>
                                        <p:tgtEl>
                                          <p:spTgt spid="69632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96335"/>
                                        </p:tgtEl>
                                        <p:attrNameLst>
                                          <p:attrName>style.visibility</p:attrName>
                                        </p:attrNameLst>
                                      </p:cBhvr>
                                      <p:to>
                                        <p:strVal val="visible"/>
                                      </p:to>
                                    </p:set>
                                    <p:animEffect transition="in" filter="wipe(left)">
                                      <p:cBhvr>
                                        <p:cTn id="38" dur="500"/>
                                        <p:tgtEl>
                                          <p:spTgt spid="696335"/>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696355"/>
                                        </p:tgtEl>
                                        <p:attrNameLst>
                                          <p:attrName>style.visibility</p:attrName>
                                        </p:attrNameLst>
                                      </p:cBhvr>
                                      <p:to>
                                        <p:strVal val="visible"/>
                                      </p:to>
                                    </p:set>
                                    <p:animEffect transition="in" filter="wipe(up)">
                                      <p:cBhvr>
                                        <p:cTn id="42" dur="500"/>
                                        <p:tgtEl>
                                          <p:spTgt spid="696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build="p" autoUpdateAnimBg="0"/>
      <p:bldP spid="696325" grpId="0" build="p" autoUpdateAnimBg="0" advAuto="0"/>
      <p:bldP spid="696326" grpId="0" autoUpdateAnimBg="0"/>
      <p:bldP spid="696335" grpId="0" autoUpdateAnimBg="0"/>
      <p:bldP spid="14"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8395" name="Picture 27" descr="3-7-10a"/>
          <p:cNvPicPr>
            <a:picLocks noChangeAspect="1" noChangeArrowheads="1"/>
          </p:cNvPicPr>
          <p:nvPr/>
        </p:nvPicPr>
        <p:blipFill>
          <a:blip r:embed="rId4"/>
          <a:srcRect/>
          <a:stretch>
            <a:fillRect/>
          </a:stretch>
        </p:blipFill>
        <p:spPr bwMode="auto">
          <a:xfrm>
            <a:off x="5484813" y="3689350"/>
            <a:ext cx="2459037" cy="2492375"/>
          </a:xfrm>
          <a:prstGeom prst="rect">
            <a:avLst/>
          </a:prstGeom>
          <a:noFill/>
        </p:spPr>
      </p:pic>
      <p:pic>
        <p:nvPicPr>
          <p:cNvPr id="698397" name="Picture 29" descr="3-7-10"/>
          <p:cNvPicPr>
            <a:picLocks noChangeAspect="1" noChangeArrowheads="1"/>
          </p:cNvPicPr>
          <p:nvPr/>
        </p:nvPicPr>
        <p:blipFill>
          <a:blip r:embed="rId5"/>
          <a:srcRect/>
          <a:stretch>
            <a:fillRect/>
          </a:stretch>
        </p:blipFill>
        <p:spPr bwMode="auto">
          <a:xfrm>
            <a:off x="5484813" y="3689350"/>
            <a:ext cx="2459037" cy="2495550"/>
          </a:xfrm>
          <a:prstGeom prst="rect">
            <a:avLst/>
          </a:prstGeom>
          <a:noFill/>
        </p:spPr>
      </p:pic>
      <p:sp>
        <p:nvSpPr>
          <p:cNvPr id="698373" name="Text Box 5"/>
          <p:cNvSpPr txBox="1">
            <a:spLocks noChangeArrowheads="1"/>
          </p:cNvSpPr>
          <p:nvPr/>
        </p:nvSpPr>
        <p:spPr bwMode="auto">
          <a:xfrm>
            <a:off x="2506663" y="704850"/>
            <a:ext cx="6370637" cy="457200"/>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a:t>Graphing Ordered Pairs</a:t>
            </a:r>
          </a:p>
        </p:txBody>
      </p:sp>
      <p:pic>
        <p:nvPicPr>
          <p:cNvPr id="698374" name="Picture 6" descr="EXAMPLEhead"/>
          <p:cNvPicPr>
            <a:picLocks noChangeAspect="1" noChangeArrowheads="1"/>
          </p:cNvPicPr>
          <p:nvPr/>
        </p:nvPicPr>
        <p:blipFill>
          <a:blip r:embed="rId6"/>
          <a:srcRect/>
          <a:stretch>
            <a:fillRect/>
          </a:stretch>
        </p:blipFill>
        <p:spPr bwMode="auto">
          <a:xfrm>
            <a:off x="412750" y="701675"/>
            <a:ext cx="2133600" cy="549275"/>
          </a:xfrm>
          <a:prstGeom prst="rect">
            <a:avLst/>
          </a:prstGeom>
          <a:noFill/>
        </p:spPr>
      </p:pic>
      <p:pic>
        <p:nvPicPr>
          <p:cNvPr id="698376" name="Picture 8" descr="LH_3-7"/>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698377" name="Rectangle 9"/>
          <p:cNvSpPr>
            <a:spLocks noChangeArrowheads="1"/>
          </p:cNvSpPr>
          <p:nvPr/>
        </p:nvSpPr>
        <p:spPr bwMode="auto">
          <a:xfrm>
            <a:off x="5048250" y="3257550"/>
            <a:ext cx="1943100" cy="493713"/>
          </a:xfrm>
          <a:prstGeom prst="rect">
            <a:avLst/>
          </a:prstGeom>
          <a:noFill/>
          <a:ln w="9525">
            <a:noFill/>
            <a:miter lim="800000"/>
            <a:headEnd/>
            <a:tailEnd/>
          </a:ln>
          <a:effectLst/>
        </p:spPr>
        <p:txBody>
          <a:bodyPr>
            <a:prstTxWarp prst="textNoShape">
              <a:avLst/>
            </a:prstTxWarp>
            <a:spAutoFit/>
          </a:bodyPr>
          <a:lstStyle/>
          <a:p>
            <a:pPr marL="1712913" indent="-1368425" algn="l">
              <a:spcBef>
                <a:spcPct val="20000"/>
              </a:spcBef>
              <a:spcAft>
                <a:spcPct val="20000"/>
              </a:spcAft>
              <a:buClr>
                <a:srgbClr val="FFFFFF"/>
              </a:buClr>
              <a:tabLst>
                <a:tab pos="2857500" algn="l"/>
              </a:tabLst>
            </a:pPr>
            <a:r>
              <a:rPr lang="en-US">
                <a:solidFill>
                  <a:srgbClr val="00539D"/>
                </a:solidFill>
              </a:rPr>
              <a:t>Answer:</a:t>
            </a:r>
            <a:endParaRPr lang="en-US" b="0" i="1" baseline="30000">
              <a:ea typeface="Arial" pitchFamily="-112" charset="0"/>
              <a:cs typeface="Arial" pitchFamily="-112" charset="0"/>
            </a:endParaRPr>
          </a:p>
        </p:txBody>
      </p:sp>
      <p:pic>
        <p:nvPicPr>
          <p:cNvPr id="698380" name="Picture 12" descr="Example4"/>
          <p:cNvPicPr>
            <a:picLocks noChangeAspect="1" noChangeArrowheads="1"/>
          </p:cNvPicPr>
          <p:nvPr/>
        </p:nvPicPr>
        <p:blipFill>
          <a:blip r:embed="rId8"/>
          <a:srcRect/>
          <a:stretch>
            <a:fillRect/>
          </a:stretch>
        </p:blipFill>
        <p:spPr bwMode="auto">
          <a:xfrm>
            <a:off x="420688" y="1371600"/>
            <a:ext cx="457200" cy="457200"/>
          </a:xfrm>
          <a:prstGeom prst="rect">
            <a:avLst/>
          </a:prstGeom>
          <a:noFill/>
        </p:spPr>
      </p:pic>
      <p:grpSp>
        <p:nvGrpSpPr>
          <p:cNvPr id="2" name="Group 16"/>
          <p:cNvGrpSpPr>
            <a:grpSpLocks/>
          </p:cNvGrpSpPr>
          <p:nvPr/>
        </p:nvGrpSpPr>
        <p:grpSpPr bwMode="auto">
          <a:xfrm>
            <a:off x="533400" y="1143000"/>
            <a:ext cx="8229600" cy="852487"/>
            <a:chOff x="336" y="817"/>
            <a:chExt cx="5184" cy="537"/>
          </a:xfrm>
        </p:grpSpPr>
        <p:pic>
          <p:nvPicPr>
            <p:cNvPr id="698381" name="Picture 13" descr="MAC3-3Eq83"/>
            <p:cNvPicPr>
              <a:picLocks noChangeAspect="1" noChangeArrowheads="1"/>
            </p:cNvPicPr>
            <p:nvPr/>
          </p:nvPicPr>
          <p:blipFill>
            <a:blip r:embed="rId9"/>
            <a:srcRect/>
            <a:stretch>
              <a:fillRect/>
            </a:stretch>
          </p:blipFill>
          <p:spPr bwMode="auto">
            <a:xfrm>
              <a:off x="2790" y="817"/>
              <a:ext cx="933" cy="537"/>
            </a:xfrm>
            <a:prstGeom prst="rect">
              <a:avLst/>
            </a:prstGeom>
            <a:noFill/>
          </p:spPr>
        </p:pic>
        <p:sp>
          <p:nvSpPr>
            <p:cNvPr id="698382" name="Rectangle 14"/>
            <p:cNvSpPr>
              <a:spLocks noChangeArrowheads="1"/>
            </p:cNvSpPr>
            <p:nvPr/>
          </p:nvSpPr>
          <p:spPr bwMode="auto">
            <a:xfrm>
              <a:off x="336" y="947"/>
              <a:ext cx="5184" cy="265"/>
            </a:xfrm>
            <a:prstGeom prst="rect">
              <a:avLst/>
            </a:prstGeom>
            <a:noFill/>
            <a:ln w="9525">
              <a:noFill/>
              <a:miter lim="800000"/>
              <a:headEnd/>
              <a:tailEnd/>
            </a:ln>
            <a:effectLst/>
          </p:spPr>
          <p:txBody>
            <a:bodyPr>
              <a:prstTxWarp prst="textNoShape">
                <a:avLst/>
              </a:prstTxWarp>
            </a:bodyPr>
            <a:lstStyle/>
            <a:p>
              <a:pPr marL="342900" algn="just">
                <a:spcBef>
                  <a:spcPct val="20000"/>
                </a:spcBef>
                <a:spcAft>
                  <a:spcPct val="20000"/>
                </a:spcAft>
                <a:buClrTx/>
              </a:pPr>
              <a:r>
                <a:rPr lang="en-US">
                  <a:solidFill>
                    <a:srgbClr val="00539D"/>
                  </a:solidFill>
                </a:rPr>
                <a:t>Graph and label point </a:t>
              </a:r>
              <a:r>
                <a:rPr lang="en-US" i="1">
                  <a:solidFill>
                    <a:srgbClr val="00539D"/>
                  </a:solidFill>
                </a:rPr>
                <a:t>K</a:t>
              </a:r>
              <a:endParaRPr lang="en-US" i="1">
                <a:solidFill>
                  <a:srgbClr val="00539D"/>
                </a:solidFill>
                <a:ea typeface="Arial" pitchFamily="-112" charset="0"/>
                <a:cs typeface="Arial" pitchFamily="-112" charset="0"/>
              </a:endParaRPr>
            </a:p>
          </p:txBody>
        </p:sp>
      </p:grpSp>
      <p:grpSp>
        <p:nvGrpSpPr>
          <p:cNvPr id="3" name="Group 21"/>
          <p:cNvGrpSpPr>
            <a:grpSpLocks/>
          </p:cNvGrpSpPr>
          <p:nvPr/>
        </p:nvGrpSpPr>
        <p:grpSpPr bwMode="auto">
          <a:xfrm>
            <a:off x="533400" y="2124074"/>
            <a:ext cx="7677150" cy="771525"/>
            <a:chOff x="336" y="1338"/>
            <a:chExt cx="4836" cy="486"/>
          </a:xfrm>
        </p:grpSpPr>
        <p:sp>
          <p:nvSpPr>
            <p:cNvPr id="698370" name="Text Box 2"/>
            <p:cNvSpPr txBox="1">
              <a:spLocks noChangeArrowheads="1"/>
            </p:cNvSpPr>
            <p:nvPr/>
          </p:nvSpPr>
          <p:spPr bwMode="auto">
            <a:xfrm>
              <a:off x="336" y="1338"/>
              <a:ext cx="4836" cy="446"/>
            </a:xfrm>
            <a:prstGeom prst="rect">
              <a:avLst/>
            </a:prstGeom>
            <a:noFill/>
            <a:ln w="9525">
              <a:noFill/>
              <a:miter lim="800000"/>
              <a:headEnd/>
              <a:tailEnd/>
            </a:ln>
            <a:effectLst/>
          </p:spPr>
          <p:txBody>
            <a:bodyPr>
              <a:prstTxWarp prst="textNoShape">
                <a:avLst/>
              </a:prstTxWarp>
              <a:spAutoFit/>
            </a:bodyPr>
            <a:lstStyle/>
            <a:p>
              <a:pPr marL="685800" indent="-342900" algn="l">
                <a:spcBef>
                  <a:spcPct val="40000"/>
                </a:spcBef>
                <a:spcAft>
                  <a:spcPct val="40000"/>
                </a:spcAft>
                <a:buClrTx/>
                <a:buFontTx/>
                <a:buChar char="•"/>
              </a:pPr>
              <a:r>
                <a:rPr lang="en-US" sz="2000" b="0" dirty="0">
                  <a:solidFill>
                    <a:srgbClr val="000000"/>
                  </a:solidFill>
                </a:rPr>
                <a:t>Start at the origin and move 4 units to the right. </a:t>
              </a:r>
              <a:r>
                <a:rPr lang="en-US" sz="2000" b="0" dirty="0" smtClean="0">
                  <a:solidFill>
                    <a:srgbClr val="000000"/>
                  </a:solidFill>
                </a:rPr>
                <a:t/>
              </a:r>
              <a:br>
                <a:rPr lang="en-US" sz="2000" b="0" dirty="0" smtClean="0">
                  <a:solidFill>
                    <a:srgbClr val="000000"/>
                  </a:solidFill>
                </a:rPr>
              </a:br>
              <a:r>
                <a:rPr lang="en-US" sz="2000" b="0" dirty="0" smtClean="0">
                  <a:solidFill>
                    <a:srgbClr val="000000"/>
                  </a:solidFill>
                </a:rPr>
                <a:t>Then </a:t>
              </a:r>
              <a:r>
                <a:rPr lang="en-US" sz="2000" b="0" dirty="0">
                  <a:solidFill>
                    <a:srgbClr val="000000"/>
                  </a:solidFill>
                </a:rPr>
                <a:t>move </a:t>
              </a:r>
              <a:r>
                <a:rPr lang="en-US" sz="2000" b="0" dirty="0" smtClean="0">
                  <a:solidFill>
                    <a:srgbClr val="000000"/>
                  </a:solidFill>
                </a:rPr>
                <a:t>down            </a:t>
              </a:r>
              <a:r>
                <a:rPr lang="en-US" sz="2000" b="0" dirty="0">
                  <a:solidFill>
                    <a:srgbClr val="000000"/>
                  </a:solidFill>
                </a:rPr>
                <a:t>units.</a:t>
              </a:r>
            </a:p>
          </p:txBody>
        </p:sp>
        <p:pic>
          <p:nvPicPr>
            <p:cNvPr id="698385" name="Picture 17" descr="MAC3-3Eq85"/>
            <p:cNvPicPr>
              <a:picLocks noChangeAspect="1" noChangeArrowheads="1"/>
            </p:cNvPicPr>
            <p:nvPr/>
          </p:nvPicPr>
          <p:blipFill>
            <a:blip r:embed="rId10"/>
            <a:srcRect/>
            <a:stretch>
              <a:fillRect/>
            </a:stretch>
          </p:blipFill>
          <p:spPr bwMode="auto">
            <a:xfrm>
              <a:off x="2041" y="1536"/>
              <a:ext cx="167" cy="288"/>
            </a:xfrm>
            <a:prstGeom prst="rect">
              <a:avLst/>
            </a:prstGeom>
            <a:noFill/>
          </p:spPr>
        </p:pic>
      </p:grpSp>
      <p:grpSp>
        <p:nvGrpSpPr>
          <p:cNvPr id="4" name="Group 20"/>
          <p:cNvGrpSpPr>
            <a:grpSpLocks/>
          </p:cNvGrpSpPr>
          <p:nvPr/>
        </p:nvGrpSpPr>
        <p:grpSpPr bwMode="auto">
          <a:xfrm>
            <a:off x="533400" y="3668713"/>
            <a:ext cx="7677150" cy="1303337"/>
            <a:chOff x="336" y="2143"/>
            <a:chExt cx="4836" cy="821"/>
          </a:xfrm>
        </p:grpSpPr>
        <p:pic>
          <p:nvPicPr>
            <p:cNvPr id="698386" name="Picture 18" descr="MAC3-3Eq84"/>
            <p:cNvPicPr>
              <a:picLocks noChangeAspect="1" noChangeArrowheads="1"/>
            </p:cNvPicPr>
            <p:nvPr/>
          </p:nvPicPr>
          <p:blipFill>
            <a:blip r:embed="rId11"/>
            <a:srcRect/>
            <a:stretch>
              <a:fillRect/>
            </a:stretch>
          </p:blipFill>
          <p:spPr bwMode="auto">
            <a:xfrm>
              <a:off x="963" y="2431"/>
              <a:ext cx="926" cy="533"/>
            </a:xfrm>
            <a:prstGeom prst="rect">
              <a:avLst/>
            </a:prstGeom>
            <a:noFill/>
          </p:spPr>
        </p:pic>
        <p:sp>
          <p:nvSpPr>
            <p:cNvPr id="698387" name="Text Box 19"/>
            <p:cNvSpPr txBox="1">
              <a:spLocks noChangeArrowheads="1"/>
            </p:cNvSpPr>
            <p:nvPr/>
          </p:nvSpPr>
          <p:spPr bwMode="auto">
            <a:xfrm>
              <a:off x="336" y="2143"/>
              <a:ext cx="4836" cy="601"/>
            </a:xfrm>
            <a:prstGeom prst="rect">
              <a:avLst/>
            </a:prstGeom>
            <a:noFill/>
            <a:ln w="9525">
              <a:noFill/>
              <a:miter lim="800000"/>
              <a:headEnd/>
              <a:tailEnd/>
            </a:ln>
            <a:effectLst/>
          </p:spPr>
          <p:txBody>
            <a:bodyPr>
              <a:prstTxWarp prst="textNoShape">
                <a:avLst/>
              </a:prstTxWarp>
              <a:spAutoFit/>
            </a:bodyPr>
            <a:lstStyle/>
            <a:p>
              <a:pPr marL="685800" indent="-342900" algn="l">
                <a:spcBef>
                  <a:spcPct val="40000"/>
                </a:spcBef>
                <a:spcAft>
                  <a:spcPct val="40000"/>
                </a:spcAft>
                <a:buClrTx/>
                <a:buFontTx/>
                <a:buChar char="•"/>
              </a:pPr>
              <a:r>
                <a:rPr lang="en-US" sz="2000" b="0" dirty="0">
                  <a:solidFill>
                    <a:srgbClr val="000000"/>
                  </a:solidFill>
                </a:rPr>
                <a:t>Draw a dot and label it </a:t>
              </a:r>
              <a:r>
                <a:rPr lang="en-US" b="0" dirty="0">
                  <a:solidFill>
                    <a:srgbClr val="000000"/>
                  </a:solidFill>
                </a:rPr>
                <a:t/>
              </a:r>
              <a:br>
                <a:rPr lang="en-US" b="0" dirty="0">
                  <a:solidFill>
                    <a:srgbClr val="000000"/>
                  </a:solidFill>
                </a:rPr>
              </a:br>
              <a:r>
                <a:rPr lang="en-US" b="0" dirty="0">
                  <a:solidFill>
                    <a:srgbClr val="000000"/>
                  </a:solidFill>
                </a:rPr>
                <a:t/>
              </a:r>
              <a:br>
                <a:rPr lang="en-US" b="0" dirty="0">
                  <a:solidFill>
                    <a:srgbClr val="000000"/>
                  </a:solidFill>
                </a:rPr>
              </a:br>
              <a:r>
                <a:rPr lang="en-US" b="0" i="1" dirty="0">
                  <a:solidFill>
                    <a:srgbClr val="000000"/>
                  </a:solidFill>
                </a:rPr>
                <a:t>K</a:t>
              </a:r>
              <a:endParaRPr lang="en-US" b="0" dirty="0">
                <a:solidFill>
                  <a:srgbClr val="000000"/>
                </a:solidFill>
              </a:endParaRPr>
            </a:p>
          </p:txBody>
        </p:sp>
      </p:grpSp>
      <p:sp>
        <p:nvSpPr>
          <p:cNvPr id="20" name="Action Button: Forward or Next 19">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8374"/>
                                        </p:tgtEl>
                                        <p:attrNameLst>
                                          <p:attrName>style.visibility</p:attrName>
                                        </p:attrNameLst>
                                      </p:cBhvr>
                                      <p:to>
                                        <p:strVal val="visible"/>
                                      </p:to>
                                    </p:set>
                                    <p:animEffect transition="in" filter="wipe(left)">
                                      <p:cBhvr>
                                        <p:cTn id="7" dur="500"/>
                                        <p:tgtEl>
                                          <p:spTgt spid="6983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8373"/>
                                        </p:tgtEl>
                                        <p:attrNameLst>
                                          <p:attrName>style.visibility</p:attrName>
                                        </p:attrNameLst>
                                      </p:cBhvr>
                                      <p:to>
                                        <p:strVal val="visible"/>
                                      </p:to>
                                    </p:set>
                                    <p:animEffect transition="in" filter="wipe(left)">
                                      <p:cBhvr>
                                        <p:cTn id="11" dur="500"/>
                                        <p:tgtEl>
                                          <p:spTgt spid="69837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698380"/>
                                        </p:tgtEl>
                                        <p:attrNameLst>
                                          <p:attrName>style.visibility</p:attrName>
                                        </p:attrNameLst>
                                      </p:cBhvr>
                                      <p:to>
                                        <p:strVal val="visible"/>
                                      </p:to>
                                    </p:set>
                                    <p:animEffect transition="in" filter="box(out)">
                                      <p:cBhvr>
                                        <p:cTn id="15" dur="500"/>
                                        <p:tgtEl>
                                          <p:spTgt spid="69838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98395"/>
                                        </p:tgtEl>
                                        <p:attrNameLst>
                                          <p:attrName>style.visibility</p:attrName>
                                        </p:attrNameLst>
                                      </p:cBhvr>
                                      <p:to>
                                        <p:strVal val="visible"/>
                                      </p:to>
                                    </p:set>
                                    <p:animEffect transition="in" filter="wipe(up)">
                                      <p:cBhvr>
                                        <p:cTn id="23" dur="500"/>
                                        <p:tgtEl>
                                          <p:spTgt spid="69839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98377"/>
                                        </p:tgtEl>
                                        <p:attrNameLst>
                                          <p:attrName>style.visibility</p:attrName>
                                        </p:attrNameLst>
                                      </p:cBhvr>
                                      <p:to>
                                        <p:strVal val="visible"/>
                                      </p:to>
                                    </p:set>
                                    <p:animEffect transition="in" filter="wipe(left)">
                                      <p:cBhvr>
                                        <p:cTn id="38" dur="500"/>
                                        <p:tgtEl>
                                          <p:spTgt spid="698377"/>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698397"/>
                                        </p:tgtEl>
                                        <p:attrNameLst>
                                          <p:attrName>style.visibility</p:attrName>
                                        </p:attrNameLst>
                                      </p:cBhvr>
                                      <p:to>
                                        <p:strVal val="visible"/>
                                      </p:to>
                                    </p:set>
                                    <p:animEffect transition="in" filter="wipe(up)">
                                      <p:cBhvr>
                                        <p:cTn id="42" dur="500"/>
                                        <p:tgtEl>
                                          <p:spTgt spid="698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3" grpId="0" autoUpdateAnimBg="0"/>
      <p:bldP spid="698377" grpId="0"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00418" name="Text Box 2"/>
          <p:cNvSpPr txBox="1">
            <a:spLocks noChangeArrowheads="1"/>
          </p:cNvSpPr>
          <p:nvPr/>
        </p:nvSpPr>
        <p:spPr bwMode="auto">
          <a:xfrm>
            <a:off x="533400" y="2514600"/>
            <a:ext cx="5092700" cy="830997"/>
          </a:xfrm>
          <a:prstGeom prst="rect">
            <a:avLst/>
          </a:prstGeom>
          <a:noFill/>
          <a:ln w="9525">
            <a:noFill/>
            <a:miter lim="800000"/>
            <a:headEnd/>
            <a:tailEnd/>
          </a:ln>
          <a:effectLst/>
        </p:spPr>
        <p:txBody>
          <a:bodyPr>
            <a:prstTxWarp prst="textNoShape">
              <a:avLst/>
            </a:prstTxWarp>
            <a:spAutoFit/>
          </a:bodyPr>
          <a:lstStyle/>
          <a:p>
            <a:pPr marL="342900" algn="l">
              <a:spcBef>
                <a:spcPct val="40000"/>
              </a:spcBef>
              <a:spcAft>
                <a:spcPct val="40000"/>
              </a:spcAft>
              <a:buClrTx/>
              <a:tabLst>
                <a:tab pos="1600200" algn="r"/>
                <a:tab pos="1714500" algn="l"/>
                <a:tab pos="2000250" algn="l"/>
                <a:tab pos="4572000" algn="l"/>
              </a:tabLst>
            </a:pPr>
            <a:r>
              <a:rPr lang="en-US" sz="2400" b="0" dirty="0">
                <a:solidFill>
                  <a:srgbClr val="000000"/>
                </a:solidFill>
              </a:rPr>
              <a:t>Let </a:t>
            </a:r>
            <a:r>
              <a:rPr lang="en-US" sz="2400" b="0" i="1" dirty="0" err="1">
                <a:solidFill>
                  <a:srgbClr val="000000"/>
                </a:solidFill>
              </a:rPr>
              <a:t>c</a:t>
            </a:r>
            <a:r>
              <a:rPr lang="en-US" sz="2400" b="0" dirty="0">
                <a:solidFill>
                  <a:srgbClr val="000000"/>
                </a:solidFill>
              </a:rPr>
              <a:t> = the distance between the </a:t>
            </a:r>
            <a:br>
              <a:rPr lang="en-US" sz="2400" b="0" dirty="0">
                <a:solidFill>
                  <a:srgbClr val="000000"/>
                </a:solidFill>
              </a:rPr>
            </a:br>
            <a:r>
              <a:rPr lang="en-US" sz="2400" b="0" dirty="0">
                <a:solidFill>
                  <a:srgbClr val="000000"/>
                </a:solidFill>
              </a:rPr>
              <a:t>two points, </a:t>
            </a:r>
            <a:r>
              <a:rPr lang="en-US" sz="2400" b="0" i="1" dirty="0">
                <a:solidFill>
                  <a:srgbClr val="000000"/>
                </a:solidFill>
              </a:rPr>
              <a:t>a </a:t>
            </a:r>
            <a:r>
              <a:rPr lang="en-US" sz="2400" b="0" dirty="0">
                <a:solidFill>
                  <a:srgbClr val="000000"/>
                </a:solidFill>
              </a:rPr>
              <a:t>= 5, and </a:t>
            </a:r>
            <a:r>
              <a:rPr lang="en-US" sz="2400" b="0" i="1" dirty="0" err="1">
                <a:solidFill>
                  <a:srgbClr val="000000"/>
                </a:solidFill>
              </a:rPr>
              <a:t>b</a:t>
            </a:r>
            <a:r>
              <a:rPr lang="en-US" sz="2400" b="0" dirty="0">
                <a:solidFill>
                  <a:srgbClr val="000000"/>
                </a:solidFill>
              </a:rPr>
              <a:t> = 5. </a:t>
            </a:r>
          </a:p>
        </p:txBody>
      </p:sp>
      <p:sp>
        <p:nvSpPr>
          <p:cNvPr id="700420" name="Rectangle 4"/>
          <p:cNvSpPr>
            <a:spLocks noGrp="1" noChangeArrowheads="1"/>
          </p:cNvSpPr>
          <p:nvPr>
            <p:ph type="body" idx="1"/>
          </p:nvPr>
        </p:nvSpPr>
        <p:spPr>
          <a:xfrm>
            <a:off x="533400" y="1512888"/>
            <a:ext cx="8229600" cy="822325"/>
          </a:xfrm>
          <a:noFill/>
        </p:spPr>
        <p:txBody>
          <a:bodyPr>
            <a:normAutofit lnSpcReduction="10000"/>
          </a:bodyPr>
          <a:lstStyle/>
          <a:p>
            <a:pPr indent="0">
              <a:buFontTx/>
              <a:buNone/>
            </a:pPr>
            <a:r>
              <a:rPr lang="en-US" sz="2400" b="1" dirty="0">
                <a:solidFill>
                  <a:srgbClr val="00539D"/>
                </a:solidFill>
              </a:rPr>
              <a:t>Graph the ordered pairs (0, –6) and (5, –1). Then find the distance between the points.</a:t>
            </a:r>
          </a:p>
        </p:txBody>
      </p:sp>
      <p:sp>
        <p:nvSpPr>
          <p:cNvPr id="700421" name="Text Box 5"/>
          <p:cNvSpPr txBox="1">
            <a:spLocks noChangeArrowheads="1"/>
          </p:cNvSpPr>
          <p:nvPr/>
        </p:nvSpPr>
        <p:spPr bwMode="auto">
          <a:xfrm>
            <a:off x="2506663" y="704850"/>
            <a:ext cx="6370637" cy="457200"/>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a:t>Find Distance in the Coordinate Plane</a:t>
            </a:r>
          </a:p>
        </p:txBody>
      </p:sp>
      <p:pic>
        <p:nvPicPr>
          <p:cNvPr id="700422" name="Picture 6"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pic>
        <p:nvPicPr>
          <p:cNvPr id="700425" name="Picture 9" descr="Example5"/>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pic>
        <p:nvPicPr>
          <p:cNvPr id="700426" name="Picture 10" descr="LH_3-7"/>
          <p:cNvPicPr>
            <a:picLocks noChangeAspect="1" noChangeArrowheads="1"/>
          </p:cNvPicPr>
          <p:nvPr/>
        </p:nvPicPr>
        <p:blipFill>
          <a:blip r:embed="rId6"/>
          <a:srcRect/>
          <a:stretch>
            <a:fillRect/>
          </a:stretch>
        </p:blipFill>
        <p:spPr bwMode="hidden">
          <a:xfrm>
            <a:off x="0" y="0"/>
            <a:ext cx="9144000" cy="731838"/>
          </a:xfrm>
          <a:prstGeom prst="rect">
            <a:avLst/>
          </a:prstGeom>
          <a:noFill/>
        </p:spPr>
      </p:pic>
      <p:pic>
        <p:nvPicPr>
          <p:cNvPr id="700428" name="Picture 12" descr="3-7-15"/>
          <p:cNvPicPr>
            <a:picLocks noChangeAspect="1" noChangeArrowheads="1"/>
          </p:cNvPicPr>
          <p:nvPr/>
        </p:nvPicPr>
        <p:blipFill>
          <a:blip r:embed="rId7"/>
          <a:srcRect/>
          <a:stretch>
            <a:fillRect/>
          </a:stretch>
        </p:blipFill>
        <p:spPr bwMode="auto">
          <a:xfrm>
            <a:off x="5640388" y="2581275"/>
            <a:ext cx="2973387" cy="3003550"/>
          </a:xfrm>
          <a:prstGeom prst="rect">
            <a:avLst/>
          </a:prstGeom>
          <a:noFill/>
        </p:spPr>
      </p:pic>
      <p:sp>
        <p:nvSpPr>
          <p:cNvPr id="11" name="Action Button: Forward or Next 10">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0422"/>
                                        </p:tgtEl>
                                        <p:attrNameLst>
                                          <p:attrName>style.visibility</p:attrName>
                                        </p:attrNameLst>
                                      </p:cBhvr>
                                      <p:to>
                                        <p:strVal val="visible"/>
                                      </p:to>
                                    </p:set>
                                    <p:animEffect transition="in" filter="wipe(left)">
                                      <p:cBhvr>
                                        <p:cTn id="7" dur="500"/>
                                        <p:tgtEl>
                                          <p:spTgt spid="7004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0421"/>
                                        </p:tgtEl>
                                        <p:attrNameLst>
                                          <p:attrName>style.visibility</p:attrName>
                                        </p:attrNameLst>
                                      </p:cBhvr>
                                      <p:to>
                                        <p:strVal val="visible"/>
                                      </p:to>
                                    </p:set>
                                    <p:animEffect transition="in" filter="wipe(left)">
                                      <p:cBhvr>
                                        <p:cTn id="11" dur="500"/>
                                        <p:tgtEl>
                                          <p:spTgt spid="700421"/>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00425"/>
                                        </p:tgtEl>
                                        <p:attrNameLst>
                                          <p:attrName>style.visibility</p:attrName>
                                        </p:attrNameLst>
                                      </p:cBhvr>
                                      <p:to>
                                        <p:strVal val="visible"/>
                                      </p:to>
                                    </p:set>
                                    <p:animEffect transition="in" filter="box(out)">
                                      <p:cBhvr>
                                        <p:cTn id="15" dur="500"/>
                                        <p:tgtEl>
                                          <p:spTgt spid="7004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00420">
                                            <p:txEl>
                                              <p:pRg st="0" end="0"/>
                                            </p:txEl>
                                          </p:spTgt>
                                        </p:tgtEl>
                                        <p:attrNameLst>
                                          <p:attrName>style.visibility</p:attrName>
                                        </p:attrNameLst>
                                      </p:cBhvr>
                                      <p:to>
                                        <p:strVal val="visible"/>
                                      </p:to>
                                    </p:set>
                                    <p:animEffect transition="in" filter="wipe(left)">
                                      <p:cBhvr>
                                        <p:cTn id="19" dur="500"/>
                                        <p:tgtEl>
                                          <p:spTgt spid="700420">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00428"/>
                                        </p:tgtEl>
                                        <p:attrNameLst>
                                          <p:attrName>style.visibility</p:attrName>
                                        </p:attrNameLst>
                                      </p:cBhvr>
                                      <p:to>
                                        <p:strVal val="visible"/>
                                      </p:to>
                                    </p:set>
                                    <p:animEffect transition="in" filter="wipe(up)">
                                      <p:cBhvr>
                                        <p:cTn id="23" dur="500"/>
                                        <p:tgtEl>
                                          <p:spTgt spid="7004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00418">
                                            <p:txEl>
                                              <p:pRg st="0" end="0"/>
                                            </p:txEl>
                                          </p:spTgt>
                                        </p:tgtEl>
                                        <p:attrNameLst>
                                          <p:attrName>style.visibility</p:attrName>
                                        </p:attrNameLst>
                                      </p:cBhvr>
                                      <p:to>
                                        <p:strVal val="visible"/>
                                      </p:to>
                                    </p:set>
                                    <p:animEffect transition="in" filter="wipe(left)">
                                      <p:cBhvr>
                                        <p:cTn id="27" dur="500"/>
                                        <p:tgtEl>
                                          <p:spTgt spid="7004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8" grpId="0" build="p" autoUpdateAnimBg="0"/>
      <p:bldP spid="700420" grpId="0" build="p" autoUpdateAnimBg="0" advAuto="0"/>
      <p:bldP spid="700421" grpId="0"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5189" name="Text Box 5"/>
          <p:cNvSpPr txBox="1">
            <a:spLocks noChangeArrowheads="1"/>
          </p:cNvSpPr>
          <p:nvPr/>
        </p:nvSpPr>
        <p:spPr bwMode="auto">
          <a:xfrm>
            <a:off x="2506663" y="704850"/>
            <a:ext cx="6370637" cy="457200"/>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dirty="0"/>
              <a:t>Find Distance in the Coordinate Plane</a:t>
            </a:r>
          </a:p>
        </p:txBody>
      </p:sp>
      <p:pic>
        <p:nvPicPr>
          <p:cNvPr id="605190" name="Picture 6"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605191" name="Rectangle 7"/>
          <p:cNvSpPr>
            <a:spLocks noChangeArrowheads="1"/>
          </p:cNvSpPr>
          <p:nvPr/>
        </p:nvSpPr>
        <p:spPr bwMode="auto">
          <a:xfrm>
            <a:off x="425450" y="5830887"/>
            <a:ext cx="8229600" cy="493713"/>
          </a:xfrm>
          <a:prstGeom prst="rect">
            <a:avLst/>
          </a:prstGeom>
          <a:noFill/>
          <a:ln w="9525">
            <a:noFill/>
            <a:miter lim="800000"/>
            <a:headEnd/>
            <a:tailEnd/>
          </a:ln>
          <a:effectLst/>
        </p:spPr>
        <p:txBody>
          <a:bodyPr>
            <a:prstTxWarp prst="textNoShape">
              <a:avLst/>
            </a:prstTxWarp>
            <a:spAutoFit/>
          </a:bodyPr>
          <a:lstStyle/>
          <a:p>
            <a:pPr marL="1712913" indent="-1368425" algn="l">
              <a:spcBef>
                <a:spcPct val="20000"/>
              </a:spcBef>
              <a:spcAft>
                <a:spcPct val="20000"/>
              </a:spcAft>
              <a:buClr>
                <a:srgbClr val="FFFFFF"/>
              </a:buClr>
              <a:tabLst>
                <a:tab pos="2857500" algn="l"/>
              </a:tabLst>
            </a:pPr>
            <a:r>
              <a:rPr lang="en-US" dirty="0">
                <a:solidFill>
                  <a:srgbClr val="00539D"/>
                </a:solidFill>
              </a:rPr>
              <a:t>Answer:</a:t>
            </a:r>
            <a:r>
              <a:rPr lang="en-US" b="0" dirty="0"/>
              <a:t> 	The points are about 7.1 units apart.</a:t>
            </a:r>
            <a:endParaRPr lang="en-US" b="0" baseline="30000" dirty="0">
              <a:ea typeface="Arial" pitchFamily="-112" charset="0"/>
              <a:cs typeface="Arial" pitchFamily="-112" charset="0"/>
            </a:endParaRPr>
          </a:p>
        </p:txBody>
      </p:sp>
      <p:pic>
        <p:nvPicPr>
          <p:cNvPr id="605195" name="Picture 11" descr="Example5"/>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pic>
        <p:nvPicPr>
          <p:cNvPr id="605196" name="Picture 12" descr="LH_3-7"/>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605198" name="Text Box 14"/>
          <p:cNvSpPr txBox="1">
            <a:spLocks noChangeArrowheads="1"/>
          </p:cNvSpPr>
          <p:nvPr/>
        </p:nvSpPr>
        <p:spPr bwMode="auto">
          <a:xfrm>
            <a:off x="1555750" y="1495425"/>
            <a:ext cx="8274050" cy="369332"/>
          </a:xfrm>
          <a:prstGeom prst="rect">
            <a:avLst/>
          </a:prstGeom>
          <a:noFill/>
          <a:ln w="9525">
            <a:noFill/>
            <a:miter lim="800000"/>
            <a:headEnd/>
            <a:tailEnd/>
          </a:ln>
          <a:effectLst/>
        </p:spPr>
        <p:txBody>
          <a:bodyPr>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b="0" i="1" dirty="0" smtClean="0">
                <a:solidFill>
                  <a:schemeClr val="tx1"/>
                </a:solidFill>
              </a:rPr>
              <a:t>c</a:t>
            </a:r>
            <a:r>
              <a:rPr lang="en-US" b="0" baseline="30000" dirty="0" smtClean="0">
                <a:solidFill>
                  <a:schemeClr val="tx1"/>
                </a:solidFill>
              </a:rPr>
              <a:t>2</a:t>
            </a:r>
            <a:r>
              <a:rPr lang="en-US" dirty="0" smtClean="0"/>
              <a:t>   </a:t>
            </a:r>
            <a:r>
              <a:rPr lang="en-US" b="0" dirty="0" smtClean="0">
                <a:solidFill>
                  <a:schemeClr val="tx1"/>
                </a:solidFill>
              </a:rPr>
              <a:t>=</a:t>
            </a:r>
            <a:r>
              <a:rPr lang="en-US" b="0" dirty="0">
                <a:solidFill>
                  <a:schemeClr val="tx1"/>
                </a:solidFill>
              </a:rPr>
              <a:t>	</a:t>
            </a:r>
            <a:r>
              <a:rPr lang="en-US" b="0" i="1" dirty="0">
                <a:solidFill>
                  <a:schemeClr val="tx1"/>
                </a:solidFill>
              </a:rPr>
              <a:t>a</a:t>
            </a:r>
            <a:r>
              <a:rPr lang="en-US" b="0" baseline="30000" dirty="0">
                <a:solidFill>
                  <a:schemeClr val="tx1"/>
                </a:solidFill>
              </a:rPr>
              <a:t>2</a:t>
            </a:r>
            <a:r>
              <a:rPr lang="en-US" b="0" dirty="0">
                <a:solidFill>
                  <a:schemeClr val="tx1"/>
                </a:solidFill>
              </a:rPr>
              <a:t> + </a:t>
            </a:r>
            <a:r>
              <a:rPr lang="en-US" b="0" i="1" dirty="0">
                <a:solidFill>
                  <a:schemeClr val="tx1"/>
                </a:solidFill>
              </a:rPr>
              <a:t>b</a:t>
            </a:r>
            <a:r>
              <a:rPr lang="en-US" b="0" baseline="30000" dirty="0">
                <a:solidFill>
                  <a:schemeClr val="tx1"/>
                </a:solidFill>
              </a:rPr>
              <a:t>2</a:t>
            </a:r>
            <a:r>
              <a:rPr lang="en-US" b="0" dirty="0" smtClean="0">
                <a:solidFill>
                  <a:schemeClr val="tx1"/>
                </a:solidFill>
              </a:rPr>
              <a:t>		     Write the Pythagorean </a:t>
            </a:r>
            <a:r>
              <a:rPr lang="en-US" b="0" dirty="0">
                <a:solidFill>
                  <a:schemeClr val="tx1"/>
                </a:solidFill>
              </a:rPr>
              <a:t>Theorem</a:t>
            </a:r>
          </a:p>
        </p:txBody>
      </p:sp>
      <p:sp>
        <p:nvSpPr>
          <p:cNvPr id="605202" name="Text Box 18"/>
          <p:cNvSpPr txBox="1">
            <a:spLocks noChangeArrowheads="1"/>
          </p:cNvSpPr>
          <p:nvPr/>
        </p:nvSpPr>
        <p:spPr bwMode="auto">
          <a:xfrm>
            <a:off x="1708150" y="4812268"/>
            <a:ext cx="8274050" cy="369332"/>
          </a:xfrm>
          <a:prstGeom prst="rect">
            <a:avLst/>
          </a:prstGeom>
          <a:noFill/>
          <a:ln w="9525">
            <a:noFill/>
            <a:miter lim="800000"/>
            <a:headEnd/>
            <a:tailEnd/>
          </a:ln>
          <a:effectLst/>
        </p:spPr>
        <p:txBody>
          <a:bodyPr>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i="1" dirty="0" err="1" smtClean="0"/>
              <a:t>c</a:t>
            </a:r>
            <a:r>
              <a:rPr lang="en-US" i="1" dirty="0" smtClean="0"/>
              <a:t>  </a:t>
            </a:r>
            <a:r>
              <a:rPr lang="en-US" b="0" dirty="0" smtClean="0">
                <a:solidFill>
                  <a:schemeClr val="tx1"/>
                </a:solidFill>
                <a:ea typeface="Arial" pitchFamily="-112" charset="0"/>
                <a:cs typeface="Arial" pitchFamily="-112" charset="0"/>
              </a:rPr>
              <a:t>≈</a:t>
            </a:r>
            <a:r>
              <a:rPr lang="en-US" dirty="0"/>
              <a:t> </a:t>
            </a:r>
            <a:r>
              <a:rPr lang="en-US" b="0" dirty="0" smtClean="0">
                <a:solidFill>
                  <a:schemeClr val="tx1"/>
                </a:solidFill>
              </a:rPr>
              <a:t>7.1</a:t>
            </a:r>
            <a:r>
              <a:rPr lang="en-US" dirty="0" smtClean="0"/>
              <a:t>			     </a:t>
            </a:r>
            <a:r>
              <a:rPr lang="en-US" b="0" dirty="0" smtClean="0">
                <a:solidFill>
                  <a:schemeClr val="tx1"/>
                </a:solidFill>
              </a:rPr>
              <a:t>Simplify.           </a:t>
            </a:r>
            <a:endParaRPr lang="en-US" b="0" baseline="30000" dirty="0">
              <a:solidFill>
                <a:schemeClr val="tx1"/>
              </a:solidFill>
            </a:endParaRPr>
          </a:p>
        </p:txBody>
      </p:sp>
      <p:sp>
        <p:nvSpPr>
          <p:cNvPr id="605206" name="Text Box 22"/>
          <p:cNvSpPr txBox="1">
            <a:spLocks noChangeArrowheads="1"/>
          </p:cNvSpPr>
          <p:nvPr/>
        </p:nvSpPr>
        <p:spPr bwMode="auto">
          <a:xfrm>
            <a:off x="1600200" y="2221468"/>
            <a:ext cx="8274050" cy="369332"/>
          </a:xfrm>
          <a:prstGeom prst="rect">
            <a:avLst/>
          </a:prstGeom>
          <a:noFill/>
          <a:ln w="9525">
            <a:noFill/>
            <a:miter lim="800000"/>
            <a:headEnd/>
            <a:tailEnd/>
          </a:ln>
          <a:effectLst/>
        </p:spPr>
        <p:txBody>
          <a:bodyPr>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b="0" i="1" dirty="0" smtClean="0">
                <a:solidFill>
                  <a:schemeClr val="tx1"/>
                </a:solidFill>
              </a:rPr>
              <a:t>c</a:t>
            </a:r>
            <a:r>
              <a:rPr lang="en-US" b="0" baseline="30000" dirty="0" smtClean="0">
                <a:solidFill>
                  <a:schemeClr val="tx1"/>
                </a:solidFill>
              </a:rPr>
              <a:t>2</a:t>
            </a:r>
            <a:r>
              <a:rPr lang="en-US" dirty="0" smtClean="0">
                <a:ea typeface="Arial" pitchFamily="-112" charset="0"/>
                <a:cs typeface="Arial" pitchFamily="-112" charset="0"/>
              </a:rPr>
              <a:t>  </a:t>
            </a:r>
            <a:r>
              <a:rPr lang="en-US" b="0" dirty="0" smtClean="0">
                <a:solidFill>
                  <a:schemeClr val="tx1"/>
                </a:solidFill>
                <a:ea typeface="Arial" pitchFamily="-112" charset="0"/>
                <a:cs typeface="Arial" pitchFamily="-112" charset="0"/>
              </a:rPr>
              <a:t>=</a:t>
            </a:r>
            <a:r>
              <a:rPr lang="en-US" dirty="0" smtClean="0">
                <a:ea typeface="Arial" pitchFamily="-112" charset="0"/>
                <a:cs typeface="Arial" pitchFamily="-112" charset="0"/>
              </a:rPr>
              <a:t>  </a:t>
            </a:r>
            <a:r>
              <a:rPr lang="en-US" b="0" dirty="0" smtClean="0">
                <a:ea typeface="Arial" pitchFamily="-112" charset="0"/>
                <a:cs typeface="Arial" pitchFamily="-112" charset="0"/>
              </a:rPr>
              <a:t>5</a:t>
            </a:r>
            <a:r>
              <a:rPr lang="en-US" b="0" baseline="30000" dirty="0" smtClean="0">
                <a:solidFill>
                  <a:schemeClr val="tx1"/>
                </a:solidFill>
                <a:ea typeface="Arial" pitchFamily="-112" charset="0"/>
                <a:cs typeface="Arial" pitchFamily="-112" charset="0"/>
              </a:rPr>
              <a:t>2</a:t>
            </a:r>
            <a:r>
              <a:rPr lang="en-US" b="0" dirty="0" smtClean="0">
                <a:solidFill>
                  <a:schemeClr val="tx1"/>
                </a:solidFill>
                <a:ea typeface="Arial" pitchFamily="-112" charset="0"/>
                <a:cs typeface="Arial" pitchFamily="-112" charset="0"/>
              </a:rPr>
              <a:t> </a:t>
            </a:r>
            <a:r>
              <a:rPr lang="en-US" b="0" dirty="0">
                <a:solidFill>
                  <a:schemeClr val="tx1"/>
                </a:solidFill>
                <a:ea typeface="Arial" pitchFamily="-112" charset="0"/>
                <a:cs typeface="Arial" pitchFamily="-112" charset="0"/>
              </a:rPr>
              <a:t>+ </a:t>
            </a:r>
            <a:r>
              <a:rPr lang="en-US" b="0" dirty="0">
                <a:ea typeface="Arial" pitchFamily="-112" charset="0"/>
                <a:cs typeface="Arial" pitchFamily="-112" charset="0"/>
              </a:rPr>
              <a:t>5</a:t>
            </a:r>
            <a:r>
              <a:rPr lang="en-US" b="0" baseline="30000" dirty="0">
                <a:solidFill>
                  <a:schemeClr val="tx1"/>
                </a:solidFill>
                <a:ea typeface="Arial" pitchFamily="-112" charset="0"/>
                <a:cs typeface="Arial" pitchFamily="-112" charset="0"/>
              </a:rPr>
              <a:t>2</a:t>
            </a:r>
            <a:r>
              <a:rPr lang="en-US" b="0" dirty="0" smtClean="0">
                <a:solidFill>
                  <a:schemeClr val="tx1"/>
                </a:solidFill>
              </a:rPr>
              <a:t>		</a:t>
            </a:r>
            <a:r>
              <a:rPr lang="en-US" dirty="0" smtClean="0"/>
              <a:t>          </a:t>
            </a:r>
            <a:r>
              <a:rPr lang="en-US" b="0" dirty="0" smtClean="0">
                <a:solidFill>
                  <a:schemeClr val="tx1"/>
                </a:solidFill>
              </a:rPr>
              <a:t>Replace </a:t>
            </a:r>
            <a:r>
              <a:rPr lang="en-US" b="0" i="1" dirty="0">
                <a:solidFill>
                  <a:schemeClr val="tx1"/>
                </a:solidFill>
              </a:rPr>
              <a:t>a </a:t>
            </a:r>
            <a:r>
              <a:rPr lang="en-US" b="0" dirty="0">
                <a:solidFill>
                  <a:schemeClr val="tx1"/>
                </a:solidFill>
              </a:rPr>
              <a:t>with 5 and</a:t>
            </a:r>
            <a:r>
              <a:rPr lang="en-US" b="0" dirty="0" smtClean="0">
                <a:solidFill>
                  <a:schemeClr val="tx1"/>
                </a:solidFill>
              </a:rPr>
              <a:t> </a:t>
            </a:r>
            <a:r>
              <a:rPr lang="en-US" b="0" i="1" dirty="0" err="1" smtClean="0">
                <a:solidFill>
                  <a:schemeClr val="tx1"/>
                </a:solidFill>
              </a:rPr>
              <a:t>b</a:t>
            </a:r>
            <a:r>
              <a:rPr lang="en-US" b="0" dirty="0" smtClean="0">
                <a:solidFill>
                  <a:schemeClr val="tx1"/>
                </a:solidFill>
              </a:rPr>
              <a:t> </a:t>
            </a:r>
            <a:r>
              <a:rPr lang="en-US" b="0" dirty="0">
                <a:solidFill>
                  <a:schemeClr val="tx1"/>
                </a:solidFill>
              </a:rPr>
              <a:t>with 5.</a:t>
            </a:r>
            <a:r>
              <a:rPr lang="en-US" b="0" dirty="0" smtClean="0">
                <a:solidFill>
                  <a:schemeClr val="tx1"/>
                </a:solidFill>
              </a:rPr>
              <a:t> </a:t>
            </a:r>
            <a:endParaRPr lang="en-US" b="0" dirty="0">
              <a:solidFill>
                <a:schemeClr val="tx1"/>
              </a:solidFill>
            </a:endParaRPr>
          </a:p>
        </p:txBody>
      </p:sp>
      <p:sp>
        <p:nvSpPr>
          <p:cNvPr id="16" name="Rectangle 15"/>
          <p:cNvSpPr/>
          <p:nvPr/>
        </p:nvSpPr>
        <p:spPr>
          <a:xfrm>
            <a:off x="1600199" y="2907268"/>
            <a:ext cx="6781801" cy="369332"/>
          </a:xfrm>
          <a:prstGeom prst="rect">
            <a:avLst/>
          </a:prstGeom>
        </p:spPr>
        <p:txBody>
          <a:bodyPr wrap="square">
            <a:spAutoFit/>
          </a:bodyPr>
          <a:lstStyle/>
          <a:p>
            <a:pPr marL="342900">
              <a:spcBef>
                <a:spcPct val="20000"/>
              </a:spcBef>
              <a:spcAft>
                <a:spcPct val="20000"/>
              </a:spcAft>
              <a:tabLst>
                <a:tab pos="1771650" algn="r"/>
                <a:tab pos="1885950" algn="l"/>
                <a:tab pos="2171700" algn="l"/>
                <a:tab pos="4229100" algn="l"/>
              </a:tabLst>
            </a:pPr>
            <a:r>
              <a:rPr lang="en-US" i="1" dirty="0" smtClean="0"/>
              <a:t>c</a:t>
            </a:r>
            <a:r>
              <a:rPr lang="en-US" baseline="30000" dirty="0" smtClean="0"/>
              <a:t>2</a:t>
            </a:r>
            <a:r>
              <a:rPr lang="en-US" dirty="0" smtClean="0"/>
              <a:t>  =  50		           Evaluate the squares and combine values.</a:t>
            </a:r>
            <a:endParaRPr lang="en-US" dirty="0"/>
          </a:p>
        </p:txBody>
      </p:sp>
      <p:grpSp>
        <p:nvGrpSpPr>
          <p:cNvPr id="20" name="Group 19"/>
          <p:cNvGrpSpPr/>
          <p:nvPr/>
        </p:nvGrpSpPr>
        <p:grpSpPr>
          <a:xfrm>
            <a:off x="260350" y="3692522"/>
            <a:ext cx="8274050" cy="498478"/>
            <a:chOff x="260350" y="3047997"/>
            <a:chExt cx="8274050" cy="498478"/>
          </a:xfrm>
        </p:grpSpPr>
        <p:grpSp>
          <p:nvGrpSpPr>
            <p:cNvPr id="2" name="Group 21"/>
            <p:cNvGrpSpPr>
              <a:grpSpLocks/>
            </p:cNvGrpSpPr>
            <p:nvPr/>
          </p:nvGrpSpPr>
          <p:grpSpPr bwMode="auto">
            <a:xfrm>
              <a:off x="260350" y="3047997"/>
              <a:ext cx="8274050" cy="498475"/>
              <a:chOff x="336" y="1978"/>
              <a:chExt cx="5212" cy="314"/>
            </a:xfrm>
          </p:grpSpPr>
          <p:sp>
            <p:nvSpPr>
              <p:cNvPr id="605201" name="Text Box 17"/>
              <p:cNvSpPr txBox="1">
                <a:spLocks noChangeArrowheads="1"/>
              </p:cNvSpPr>
              <p:nvPr/>
            </p:nvSpPr>
            <p:spPr bwMode="auto">
              <a:xfrm>
                <a:off x="336" y="2038"/>
                <a:ext cx="5212" cy="233"/>
              </a:xfrm>
              <a:prstGeom prst="rect">
                <a:avLst/>
              </a:prstGeom>
              <a:noFill/>
              <a:ln w="9525">
                <a:noFill/>
                <a:miter lim="800000"/>
                <a:headEnd/>
                <a:tailEnd/>
              </a:ln>
              <a:effectLst/>
            </p:spPr>
            <p:txBody>
              <a:bodyPr>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b="0" dirty="0">
                    <a:solidFill>
                      <a:schemeClr val="tx1"/>
                    </a:solidFill>
                  </a:rPr>
                  <a:t>	</a:t>
                </a:r>
                <a:r>
                  <a:rPr lang="en-US" b="0" dirty="0" smtClean="0">
                    <a:solidFill>
                      <a:schemeClr val="tx1"/>
                    </a:solidFill>
                  </a:rPr>
                  <a:t>	</a:t>
                </a:r>
                <a:r>
                  <a:rPr lang="en-US" dirty="0" smtClean="0"/>
                  <a:t>                                     </a:t>
                </a:r>
                <a:r>
                  <a:rPr lang="en-US" b="0" dirty="0" smtClean="0">
                    <a:solidFill>
                      <a:schemeClr val="tx1"/>
                    </a:solidFill>
                  </a:rPr>
                  <a:t>Definition </a:t>
                </a:r>
                <a:r>
                  <a:rPr lang="en-US" b="0" dirty="0">
                    <a:solidFill>
                      <a:schemeClr val="tx1"/>
                    </a:solidFill>
                  </a:rPr>
                  <a:t>of square root</a:t>
                </a:r>
                <a:endParaRPr lang="en-US" b="0" baseline="30000" dirty="0">
                  <a:solidFill>
                    <a:schemeClr val="tx1"/>
                  </a:solidFill>
                </a:endParaRPr>
              </a:p>
            </p:txBody>
          </p:sp>
          <p:pic>
            <p:nvPicPr>
              <p:cNvPr id="605203" name="Picture 19" descr="MAC3-3Eq88"/>
              <p:cNvPicPr>
                <a:picLocks noChangeAspect="1" noChangeArrowheads="1"/>
              </p:cNvPicPr>
              <p:nvPr/>
            </p:nvPicPr>
            <p:blipFill>
              <a:blip r:embed="rId7"/>
              <a:srcRect/>
              <a:stretch>
                <a:fillRect/>
              </a:stretch>
            </p:blipFill>
            <p:spPr bwMode="auto">
              <a:xfrm>
                <a:off x="1752" y="2007"/>
                <a:ext cx="518" cy="283"/>
              </a:xfrm>
              <a:prstGeom prst="rect">
                <a:avLst/>
              </a:prstGeom>
              <a:noFill/>
            </p:spPr>
          </p:pic>
          <p:pic>
            <p:nvPicPr>
              <p:cNvPr id="605204" name="Picture 20" descr="MAC3-3Eq87"/>
              <p:cNvPicPr>
                <a:picLocks noChangeAspect="1" noChangeArrowheads="1"/>
              </p:cNvPicPr>
              <p:nvPr/>
            </p:nvPicPr>
            <p:blipFill>
              <a:blip r:embed="rId8"/>
              <a:srcRect/>
              <a:stretch>
                <a:fillRect/>
              </a:stretch>
            </p:blipFill>
            <p:spPr bwMode="auto">
              <a:xfrm>
                <a:off x="1182" y="1978"/>
                <a:ext cx="393" cy="314"/>
              </a:xfrm>
              <a:prstGeom prst="rect">
                <a:avLst/>
              </a:prstGeom>
              <a:noFill/>
            </p:spPr>
          </p:pic>
        </p:grpSp>
        <p:sp>
          <p:nvSpPr>
            <p:cNvPr id="19" name="TextBox 18"/>
            <p:cNvSpPr txBox="1"/>
            <p:nvPr/>
          </p:nvSpPr>
          <p:spPr>
            <a:xfrm>
              <a:off x="2209800" y="3177143"/>
              <a:ext cx="457200" cy="369332"/>
            </a:xfrm>
            <a:prstGeom prst="rect">
              <a:avLst/>
            </a:prstGeom>
            <a:noFill/>
          </p:spPr>
          <p:txBody>
            <a:bodyPr wrap="square" rtlCol="0">
              <a:spAutoFit/>
            </a:bodyPr>
            <a:lstStyle/>
            <a:p>
              <a:r>
                <a:rPr lang="en-US" dirty="0" smtClean="0"/>
                <a:t>=</a:t>
              </a:r>
              <a:endParaRPr lang="en-US" dirty="0"/>
            </a:p>
          </p:txBody>
        </p:sp>
      </p:grpSp>
      <p:sp>
        <p:nvSpPr>
          <p:cNvPr id="21" name="Action Button: Forward or Next 20">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ction Button: Back or Previous 21">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5198">
                                            <p:txEl>
                                              <p:pRg st="0" end="0"/>
                                            </p:txEl>
                                          </p:spTgt>
                                        </p:tgtEl>
                                        <p:attrNameLst>
                                          <p:attrName>style.visibility</p:attrName>
                                        </p:attrNameLst>
                                      </p:cBhvr>
                                      <p:to>
                                        <p:strVal val="visible"/>
                                      </p:to>
                                    </p:set>
                                    <p:animEffect transition="in" filter="wipe(left)">
                                      <p:cBhvr>
                                        <p:cTn id="7" dur="500"/>
                                        <p:tgtEl>
                                          <p:spTgt spid="605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206">
                                            <p:txEl>
                                              <p:pRg st="0" end="0"/>
                                            </p:txEl>
                                          </p:spTgt>
                                        </p:tgtEl>
                                        <p:attrNameLst>
                                          <p:attrName>style.visibility</p:attrName>
                                        </p:attrNameLst>
                                      </p:cBhvr>
                                      <p:to>
                                        <p:strVal val="visible"/>
                                      </p:to>
                                    </p:set>
                                    <p:animEffect transition="in" filter="wipe(left)">
                                      <p:cBhvr>
                                        <p:cTn id="12" dur="500"/>
                                        <p:tgtEl>
                                          <p:spTgt spid="6052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5202">
                                            <p:txEl>
                                              <p:pRg st="0" end="0"/>
                                            </p:txEl>
                                          </p:spTgt>
                                        </p:tgtEl>
                                        <p:attrNameLst>
                                          <p:attrName>style.visibility</p:attrName>
                                        </p:attrNameLst>
                                      </p:cBhvr>
                                      <p:to>
                                        <p:strVal val="visible"/>
                                      </p:to>
                                    </p:set>
                                    <p:animEffect transition="in" filter="wipe(left)">
                                      <p:cBhvr>
                                        <p:cTn id="27" dur="500"/>
                                        <p:tgtEl>
                                          <p:spTgt spid="60520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5191">
                                            <p:txEl>
                                              <p:pRg st="0" end="0"/>
                                            </p:txEl>
                                          </p:spTgt>
                                        </p:tgtEl>
                                        <p:attrNameLst>
                                          <p:attrName>style.visibility</p:attrName>
                                        </p:attrNameLst>
                                      </p:cBhvr>
                                      <p:to>
                                        <p:strVal val="visible"/>
                                      </p:to>
                                    </p:set>
                                    <p:animEffect transition="in" filter="wipe(left)">
                                      <p:cBhvr>
                                        <p:cTn id="32" dur="500"/>
                                        <p:tgtEl>
                                          <p:spTgt spid="605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1" grpId="0" build="p" autoUpdateAnimBg="0"/>
      <p:bldP spid="605198" grpId="0" build="p" autoUpdateAnimBg="0" advAuto="0"/>
      <p:bldP spid="605202" grpId="0" build="p" autoUpdateAnimBg="0"/>
      <p:bldP spid="605206" grpId="0" build="p" autoUpdateAnimBg="0"/>
      <p:bldP spid="1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07235" name="Rectangle 3"/>
          <p:cNvSpPr>
            <a:spLocks noGrp="1" noChangeArrowheads="1"/>
          </p:cNvSpPr>
          <p:nvPr>
            <p:ph type="body" idx="1"/>
          </p:nvPr>
        </p:nvSpPr>
        <p:spPr>
          <a:xfrm>
            <a:off x="533400" y="1503363"/>
            <a:ext cx="4038600" cy="2794000"/>
          </a:xfrm>
          <a:noFill/>
        </p:spPr>
        <p:txBody>
          <a:bodyPr/>
          <a:lstStyle/>
          <a:p>
            <a:pPr>
              <a:buFontTx/>
              <a:buNone/>
            </a:pPr>
            <a:r>
              <a:rPr lang="en-US" sz="2400" b="1" dirty="0">
                <a:solidFill>
                  <a:srgbClr val="E01B22"/>
                </a:solidFill>
              </a:rPr>
              <a:t>	</a:t>
            </a:r>
            <a:r>
              <a:rPr lang="en-US" sz="2000" b="1" dirty="0">
                <a:solidFill>
                  <a:srgbClr val="E01B22"/>
                </a:solidFill>
                <a:ea typeface="Arial" pitchFamily="-112" charset="0"/>
                <a:cs typeface="Arial" pitchFamily="-112" charset="0"/>
              </a:rPr>
              <a:t>TRAVEL </a:t>
            </a:r>
            <a:r>
              <a:rPr lang="en-US" sz="2000" b="1" dirty="0">
                <a:solidFill>
                  <a:srgbClr val="00539D"/>
                </a:solidFill>
                <a:ea typeface="Arial" pitchFamily="-112" charset="0"/>
                <a:cs typeface="Arial" pitchFamily="-112" charset="0"/>
              </a:rPr>
              <a:t> Melissa lives in Chicago, Illinois. A unit on the grid of her map shown below is 0.08 mile</a:t>
            </a:r>
            <a:r>
              <a:rPr lang="en-US" sz="2000" b="1" dirty="0" smtClean="0">
                <a:solidFill>
                  <a:srgbClr val="00539D"/>
                </a:solidFill>
                <a:ea typeface="Arial" pitchFamily="-112" charset="0"/>
                <a:cs typeface="Arial" pitchFamily="-112" charset="0"/>
              </a:rPr>
              <a:t>.</a:t>
            </a:r>
          </a:p>
          <a:p>
            <a:pPr>
              <a:buFontTx/>
              <a:buNone/>
            </a:pPr>
            <a:r>
              <a:rPr lang="en-US" sz="2000" b="1" dirty="0" smtClean="0">
                <a:solidFill>
                  <a:srgbClr val="00539D"/>
                </a:solidFill>
                <a:ea typeface="Arial" pitchFamily="-112" charset="0"/>
                <a:cs typeface="Arial" pitchFamily="-112" charset="0"/>
              </a:rPr>
              <a:t>	Find </a:t>
            </a:r>
            <a:r>
              <a:rPr lang="en-US" sz="2000" b="1" dirty="0">
                <a:solidFill>
                  <a:srgbClr val="00539D"/>
                </a:solidFill>
                <a:ea typeface="Arial" pitchFamily="-112" charset="0"/>
                <a:cs typeface="Arial" pitchFamily="-112" charset="0"/>
              </a:rPr>
              <a:t>the distance between </a:t>
            </a:r>
            <a:r>
              <a:rPr lang="en-US" sz="2000" b="1" dirty="0" err="1">
                <a:solidFill>
                  <a:srgbClr val="00539D"/>
                </a:solidFill>
                <a:ea typeface="Arial" pitchFamily="-112" charset="0"/>
                <a:cs typeface="Arial" pitchFamily="-112" charset="0"/>
              </a:rPr>
              <a:t>McCormickville</a:t>
            </a:r>
            <a:r>
              <a:rPr lang="en-US" sz="2000" b="1" dirty="0">
                <a:solidFill>
                  <a:srgbClr val="00539D"/>
                </a:solidFill>
                <a:ea typeface="Arial" pitchFamily="-112" charset="0"/>
                <a:cs typeface="Arial" pitchFamily="-112" charset="0"/>
              </a:rPr>
              <a:t> at (–2, –1) and Lake Shore Park at (2, 2).</a:t>
            </a:r>
            <a:endParaRPr lang="en-US" sz="2400" b="1" dirty="0">
              <a:solidFill>
                <a:srgbClr val="00539D"/>
              </a:solidFill>
              <a:ea typeface="Arial" pitchFamily="-112" charset="0"/>
              <a:cs typeface="Arial" pitchFamily="-112" charset="0"/>
            </a:endParaRPr>
          </a:p>
        </p:txBody>
      </p:sp>
      <p:pic>
        <p:nvPicPr>
          <p:cNvPr id="607236" name="Picture 4" descr="RealWorldExample"/>
          <p:cNvPicPr>
            <a:picLocks noChangeAspect="1" noChangeArrowheads="1"/>
          </p:cNvPicPr>
          <p:nvPr/>
        </p:nvPicPr>
        <p:blipFill>
          <a:blip r:embed="rId4"/>
          <a:srcRect/>
          <a:stretch>
            <a:fillRect/>
          </a:stretch>
        </p:blipFill>
        <p:spPr bwMode="auto">
          <a:xfrm>
            <a:off x="381000" y="693738"/>
            <a:ext cx="3667125" cy="563562"/>
          </a:xfrm>
          <a:prstGeom prst="rect">
            <a:avLst/>
          </a:prstGeom>
          <a:noFill/>
        </p:spPr>
      </p:pic>
      <p:sp>
        <p:nvSpPr>
          <p:cNvPr id="607238" name="Text Box 6"/>
          <p:cNvSpPr txBox="1">
            <a:spLocks noChangeArrowheads="1"/>
          </p:cNvSpPr>
          <p:nvPr/>
        </p:nvSpPr>
        <p:spPr bwMode="auto">
          <a:xfrm>
            <a:off x="0" y="5334000"/>
            <a:ext cx="8820150" cy="830997"/>
          </a:xfrm>
          <a:prstGeom prst="rect">
            <a:avLst/>
          </a:prstGeom>
          <a:noFill/>
          <a:ln w="9525">
            <a:noFill/>
            <a:miter lim="800000"/>
            <a:headEnd/>
            <a:tailEnd/>
          </a:ln>
          <a:effectLst/>
        </p:spPr>
        <p:txBody>
          <a:bodyPr wrap="square">
            <a:prstTxWarp prst="textNoShape">
              <a:avLst/>
            </a:prstTxWarp>
            <a:spAutoFit/>
          </a:bodyPr>
          <a:lstStyle/>
          <a:p>
            <a:pPr marL="342900" algn="l">
              <a:spcBef>
                <a:spcPct val="20000"/>
              </a:spcBef>
              <a:spcAft>
                <a:spcPct val="20000"/>
              </a:spcAft>
              <a:buClrTx/>
            </a:pPr>
            <a:r>
              <a:rPr lang="en-US" sz="2400" b="0" dirty="0">
                <a:solidFill>
                  <a:schemeClr val="tx1"/>
                </a:solidFill>
              </a:rPr>
              <a:t>Let </a:t>
            </a:r>
            <a:r>
              <a:rPr lang="en-US" sz="2400" b="0" i="1" dirty="0" err="1">
                <a:solidFill>
                  <a:schemeClr val="tx1"/>
                </a:solidFill>
              </a:rPr>
              <a:t>c</a:t>
            </a:r>
            <a:r>
              <a:rPr lang="en-US" sz="2400" b="0" dirty="0">
                <a:solidFill>
                  <a:schemeClr val="tx1"/>
                </a:solidFill>
              </a:rPr>
              <a:t> = the distance between </a:t>
            </a:r>
            <a:r>
              <a:rPr lang="en-US" sz="2400" b="0" dirty="0" err="1">
                <a:solidFill>
                  <a:schemeClr val="tx1"/>
                </a:solidFill>
              </a:rPr>
              <a:t>McCormickville</a:t>
            </a:r>
            <a:r>
              <a:rPr lang="en-US" sz="2400" b="0" dirty="0">
                <a:solidFill>
                  <a:schemeClr val="tx1"/>
                </a:solidFill>
              </a:rPr>
              <a:t> and Lake Shore Park. Then </a:t>
            </a:r>
            <a:r>
              <a:rPr lang="en-US" sz="2400" b="0" i="1" dirty="0">
                <a:solidFill>
                  <a:schemeClr val="tx1"/>
                </a:solidFill>
              </a:rPr>
              <a:t>a </a:t>
            </a:r>
            <a:r>
              <a:rPr lang="en-US" sz="2400" b="0" dirty="0">
                <a:solidFill>
                  <a:schemeClr val="tx1"/>
                </a:solidFill>
              </a:rPr>
              <a:t>= 3 and </a:t>
            </a:r>
            <a:r>
              <a:rPr lang="en-US" sz="2400" b="0" i="1" dirty="0" err="1">
                <a:solidFill>
                  <a:schemeClr val="tx1"/>
                </a:solidFill>
              </a:rPr>
              <a:t>b</a:t>
            </a:r>
            <a:r>
              <a:rPr lang="en-US" sz="2400" b="0" i="1" dirty="0">
                <a:solidFill>
                  <a:schemeClr val="tx1"/>
                </a:solidFill>
              </a:rPr>
              <a:t> </a:t>
            </a:r>
            <a:r>
              <a:rPr lang="en-US" sz="2400" b="0" dirty="0">
                <a:solidFill>
                  <a:schemeClr val="tx1"/>
                </a:solidFill>
              </a:rPr>
              <a:t>= 4.</a:t>
            </a:r>
            <a:endParaRPr lang="en-US" sz="2400" b="0" dirty="0">
              <a:solidFill>
                <a:srgbClr val="000000"/>
              </a:solidFill>
            </a:endParaRPr>
          </a:p>
        </p:txBody>
      </p:sp>
      <p:pic>
        <p:nvPicPr>
          <p:cNvPr id="607247" name="Picture 15" descr="Example6"/>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pic>
        <p:nvPicPr>
          <p:cNvPr id="607249" name="Picture 17" descr="LH_3-7"/>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607252" name="Text Box 20"/>
          <p:cNvSpPr txBox="1">
            <a:spLocks noChangeArrowheads="1"/>
          </p:cNvSpPr>
          <p:nvPr/>
        </p:nvSpPr>
        <p:spPr bwMode="auto">
          <a:xfrm>
            <a:off x="3979863" y="542925"/>
            <a:ext cx="4897437" cy="822325"/>
          </a:xfrm>
          <a:prstGeom prst="rect">
            <a:avLst/>
          </a:prstGeom>
          <a:noFill/>
          <a:ln w="9525">
            <a:noFill/>
            <a:miter lim="800000"/>
            <a:headEnd/>
            <a:tailEnd/>
          </a:ln>
          <a:effectLst/>
        </p:spPr>
        <p:txBody>
          <a:bodyPr>
            <a:prstTxWarp prst="textNoShape">
              <a:avLst/>
            </a:prstTxWarp>
            <a:spAutoFit/>
          </a:bodyPr>
          <a:lstStyle/>
          <a:p>
            <a:pPr algn="l">
              <a:lnSpc>
                <a:spcPct val="100000"/>
              </a:lnSpc>
              <a:spcAft>
                <a:spcPct val="0"/>
              </a:spcAft>
              <a:buClrTx/>
            </a:pPr>
            <a:r>
              <a:rPr lang="en-US"/>
              <a:t>Use a Coordinate Plane to </a:t>
            </a:r>
            <a:br>
              <a:rPr lang="en-US"/>
            </a:br>
            <a:r>
              <a:rPr lang="en-US"/>
              <a:t>Solve a Problem</a:t>
            </a:r>
          </a:p>
        </p:txBody>
      </p:sp>
      <p:sp>
        <p:nvSpPr>
          <p:cNvPr id="11" name="Action Button: Forward or Next 10">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4800600" y="1585912"/>
            <a:ext cx="3892550" cy="3900488"/>
            <a:chOff x="4800600" y="1585912"/>
            <a:chExt cx="3892550" cy="3900488"/>
          </a:xfrm>
        </p:grpSpPr>
        <p:pic>
          <p:nvPicPr>
            <p:cNvPr id="607250" name="Picture 18" descr="3-7-17"/>
            <p:cNvPicPr>
              <a:picLocks noChangeAspect="1" noChangeArrowheads="1"/>
            </p:cNvPicPr>
            <p:nvPr/>
          </p:nvPicPr>
          <p:blipFill>
            <a:blip r:embed="rId7"/>
            <a:srcRect/>
            <a:stretch>
              <a:fillRect/>
            </a:stretch>
          </p:blipFill>
          <p:spPr bwMode="auto">
            <a:xfrm>
              <a:off x="4895850" y="1585913"/>
              <a:ext cx="3797300" cy="3690937"/>
            </a:xfrm>
            <a:prstGeom prst="rect">
              <a:avLst/>
            </a:prstGeom>
            <a:noFill/>
          </p:spPr>
        </p:pic>
        <p:cxnSp>
          <p:nvCxnSpPr>
            <p:cNvPr id="18" name="Straight Connector 17"/>
            <p:cNvCxnSpPr/>
            <p:nvPr/>
          </p:nvCxnSpPr>
          <p:spPr>
            <a:xfrm rot="16200000" flipH="1" flipV="1">
              <a:off x="5130006" y="3301206"/>
              <a:ext cx="3443287" cy="127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57800" y="3657600"/>
              <a:ext cx="3435350"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800600" y="2057400"/>
              <a:ext cx="381000" cy="2819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p:cNvSpPr/>
            <p:nvPr/>
          </p:nvSpPr>
          <p:spPr>
            <a:xfrm>
              <a:off x="5638800" y="5029200"/>
              <a:ext cx="2971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7236"/>
                                        </p:tgtEl>
                                        <p:attrNameLst>
                                          <p:attrName>style.visibility</p:attrName>
                                        </p:attrNameLst>
                                      </p:cBhvr>
                                      <p:to>
                                        <p:strVal val="visible"/>
                                      </p:to>
                                    </p:set>
                                    <p:animEffect transition="in" filter="wipe(left)">
                                      <p:cBhvr>
                                        <p:cTn id="7" dur="500"/>
                                        <p:tgtEl>
                                          <p:spTgt spid="6072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7252"/>
                                        </p:tgtEl>
                                        <p:attrNameLst>
                                          <p:attrName>style.visibility</p:attrName>
                                        </p:attrNameLst>
                                      </p:cBhvr>
                                      <p:to>
                                        <p:strVal val="visible"/>
                                      </p:to>
                                    </p:set>
                                    <p:animEffect transition="in" filter="wipe(left)">
                                      <p:cBhvr>
                                        <p:cTn id="11" dur="500"/>
                                        <p:tgtEl>
                                          <p:spTgt spid="607252"/>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607247"/>
                                        </p:tgtEl>
                                        <p:attrNameLst>
                                          <p:attrName>style.visibility</p:attrName>
                                        </p:attrNameLst>
                                      </p:cBhvr>
                                      <p:to>
                                        <p:strVal val="visible"/>
                                      </p:to>
                                    </p:set>
                                    <p:animEffect transition="in" filter="box(out)">
                                      <p:cBhvr>
                                        <p:cTn id="15" dur="500"/>
                                        <p:tgtEl>
                                          <p:spTgt spid="60724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07235">
                                            <p:txEl>
                                              <p:pRg st="0" end="0"/>
                                            </p:txEl>
                                          </p:spTgt>
                                        </p:tgtEl>
                                        <p:attrNameLst>
                                          <p:attrName>style.visibility</p:attrName>
                                        </p:attrNameLst>
                                      </p:cBhvr>
                                      <p:to>
                                        <p:strVal val="visible"/>
                                      </p:to>
                                    </p:set>
                                    <p:animEffect transition="in" filter="wipe(left)">
                                      <p:cBhvr>
                                        <p:cTn id="19" dur="500"/>
                                        <p:tgtEl>
                                          <p:spTgt spid="607235">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07235">
                                            <p:txEl>
                                              <p:pRg st="1" end="1"/>
                                            </p:txEl>
                                          </p:spTgt>
                                        </p:tgtEl>
                                        <p:attrNameLst>
                                          <p:attrName>style.visibility</p:attrName>
                                        </p:attrNameLst>
                                      </p:cBhvr>
                                      <p:to>
                                        <p:strVal val="visible"/>
                                      </p:to>
                                    </p:set>
                                    <p:animEffect transition="in" filter="wipe(left)">
                                      <p:cBhvr>
                                        <p:cTn id="23" dur="500"/>
                                        <p:tgtEl>
                                          <p:spTgt spid="607235">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7238"/>
                                        </p:tgtEl>
                                        <p:attrNameLst>
                                          <p:attrName>style.visibility</p:attrName>
                                        </p:attrNameLst>
                                      </p:cBhvr>
                                      <p:to>
                                        <p:strVal val="visible"/>
                                      </p:to>
                                    </p:set>
                                    <p:animEffect transition="in" filter="wipe(left)">
                                      <p:cBhvr>
                                        <p:cTn id="32" dur="500"/>
                                        <p:tgtEl>
                                          <p:spTgt spid="607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build="p" autoUpdateAnimBg="0" advAuto="0"/>
      <p:bldP spid="607238" grpId="0" autoUpdateAnimBg="0"/>
      <p:bldP spid="607252"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1444" name="Picture 4" descr="RealWorldExample"/>
          <p:cNvPicPr>
            <a:picLocks noChangeAspect="1" noChangeArrowheads="1"/>
          </p:cNvPicPr>
          <p:nvPr/>
        </p:nvPicPr>
        <p:blipFill>
          <a:blip r:embed="rId4"/>
          <a:srcRect/>
          <a:stretch>
            <a:fillRect/>
          </a:stretch>
        </p:blipFill>
        <p:spPr bwMode="auto">
          <a:xfrm>
            <a:off x="381000" y="693738"/>
            <a:ext cx="3667125" cy="563562"/>
          </a:xfrm>
          <a:prstGeom prst="rect">
            <a:avLst/>
          </a:prstGeom>
          <a:noFill/>
        </p:spPr>
      </p:pic>
      <p:pic>
        <p:nvPicPr>
          <p:cNvPr id="701447" name="Picture 7" descr="Example6"/>
          <p:cNvPicPr>
            <a:picLocks noChangeAspect="1" noChangeArrowheads="1"/>
          </p:cNvPicPr>
          <p:nvPr/>
        </p:nvPicPr>
        <p:blipFill>
          <a:blip r:embed="rId5"/>
          <a:srcRect/>
          <a:stretch>
            <a:fillRect/>
          </a:stretch>
        </p:blipFill>
        <p:spPr bwMode="auto">
          <a:xfrm>
            <a:off x="420688" y="1371600"/>
            <a:ext cx="457200" cy="457200"/>
          </a:xfrm>
          <a:prstGeom prst="rect">
            <a:avLst/>
          </a:prstGeom>
          <a:noFill/>
        </p:spPr>
      </p:pic>
      <p:pic>
        <p:nvPicPr>
          <p:cNvPr id="701448" name="Picture 8" descr="LH_3-7"/>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701451" name="Rectangle 11"/>
          <p:cNvSpPr>
            <a:spLocks noChangeArrowheads="1"/>
          </p:cNvSpPr>
          <p:nvPr/>
        </p:nvSpPr>
        <p:spPr bwMode="auto">
          <a:xfrm>
            <a:off x="552450" y="6073914"/>
            <a:ext cx="8229600" cy="830997"/>
          </a:xfrm>
          <a:prstGeom prst="rect">
            <a:avLst/>
          </a:prstGeom>
          <a:noFill/>
          <a:ln w="9525">
            <a:noFill/>
            <a:miter lim="800000"/>
            <a:headEnd/>
            <a:tailEnd/>
          </a:ln>
          <a:effectLst/>
        </p:spPr>
        <p:txBody>
          <a:bodyPr wrap="square">
            <a:prstTxWarp prst="textNoShape">
              <a:avLst/>
            </a:prstTxWarp>
            <a:spAutoFit/>
          </a:bodyPr>
          <a:lstStyle/>
          <a:p>
            <a:pPr marL="342900">
              <a:spcBef>
                <a:spcPct val="20000"/>
              </a:spcBef>
              <a:spcAft>
                <a:spcPct val="20000"/>
              </a:spcAft>
            </a:pPr>
            <a:r>
              <a:rPr lang="en-US" sz="2000" dirty="0">
                <a:solidFill>
                  <a:srgbClr val="00539D"/>
                </a:solidFill>
              </a:rPr>
              <a:t>Answer:</a:t>
            </a:r>
            <a:r>
              <a:rPr lang="en-US" sz="2000" b="0" dirty="0"/>
              <a:t> </a:t>
            </a:r>
            <a:r>
              <a:rPr lang="en-US" sz="2000" b="0" dirty="0" smtClean="0"/>
              <a:t>	</a:t>
            </a:r>
            <a:r>
              <a:rPr lang="en-US" sz="2000" smtClean="0"/>
              <a:t>The actual distance </a:t>
            </a:r>
            <a:r>
              <a:rPr lang="en-US" sz="2000" dirty="0" smtClean="0"/>
              <a:t>between </a:t>
            </a:r>
            <a:r>
              <a:rPr lang="en-US" sz="2000" dirty="0" err="1" smtClean="0"/>
              <a:t>McCormickville</a:t>
            </a:r>
            <a:r>
              <a:rPr lang="en-US" sz="2000" dirty="0" smtClean="0"/>
              <a:t> and Lake Shore</a:t>
            </a:r>
          </a:p>
          <a:p>
            <a:pPr marL="342900">
              <a:spcBef>
                <a:spcPct val="20000"/>
              </a:spcBef>
              <a:spcAft>
                <a:spcPct val="20000"/>
              </a:spcAft>
            </a:pPr>
            <a:r>
              <a:rPr lang="en-US" sz="2000" dirty="0" smtClean="0"/>
              <a:t>			Park is 0.4 miles.</a:t>
            </a:r>
            <a:r>
              <a:rPr lang="en-US" sz="2000" dirty="0" smtClean="0">
                <a:solidFill>
                  <a:srgbClr val="000000"/>
                </a:solidFill>
              </a:rPr>
              <a:t> </a:t>
            </a:r>
            <a:endParaRPr lang="en-US" sz="2000" dirty="0">
              <a:solidFill>
                <a:srgbClr val="000000"/>
              </a:solidFill>
            </a:endParaRPr>
          </a:p>
        </p:txBody>
      </p:sp>
      <p:sp>
        <p:nvSpPr>
          <p:cNvPr id="701452" name="Text Box 12"/>
          <p:cNvSpPr txBox="1">
            <a:spLocks noChangeArrowheads="1"/>
          </p:cNvSpPr>
          <p:nvPr/>
        </p:nvSpPr>
        <p:spPr bwMode="auto">
          <a:xfrm>
            <a:off x="533400" y="1371600"/>
            <a:ext cx="8274050" cy="461665"/>
          </a:xfrm>
          <a:prstGeom prst="rect">
            <a:avLst/>
          </a:prstGeom>
          <a:noFill/>
          <a:ln w="9525">
            <a:noFill/>
            <a:miter lim="800000"/>
            <a:headEnd/>
            <a:tailEnd/>
          </a:ln>
          <a:effectLst/>
        </p:spPr>
        <p:txBody>
          <a:bodyPr>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sz="2400" i="1" dirty="0" smtClean="0"/>
              <a:t>c</a:t>
            </a:r>
            <a:r>
              <a:rPr lang="en-US" sz="2400" b="0" baseline="30000" dirty="0" smtClean="0">
                <a:solidFill>
                  <a:schemeClr val="tx1"/>
                </a:solidFill>
              </a:rPr>
              <a:t>2</a:t>
            </a:r>
            <a:r>
              <a:rPr lang="en-US" sz="2400" dirty="0" smtClean="0"/>
              <a:t> </a:t>
            </a:r>
            <a:r>
              <a:rPr lang="en-US" sz="2400" b="0" dirty="0" smtClean="0">
                <a:solidFill>
                  <a:schemeClr val="tx1"/>
                </a:solidFill>
              </a:rPr>
              <a:t>=</a:t>
            </a:r>
            <a:r>
              <a:rPr lang="en-US" sz="2400" dirty="0"/>
              <a:t> </a:t>
            </a:r>
            <a:r>
              <a:rPr lang="en-US" sz="2400" b="0" i="1" dirty="0" smtClean="0">
                <a:solidFill>
                  <a:schemeClr val="tx1"/>
                </a:solidFill>
              </a:rPr>
              <a:t>a</a:t>
            </a:r>
            <a:r>
              <a:rPr lang="en-US" sz="2400" b="0" baseline="30000" dirty="0" smtClean="0">
                <a:solidFill>
                  <a:schemeClr val="tx1"/>
                </a:solidFill>
              </a:rPr>
              <a:t>2</a:t>
            </a:r>
            <a:r>
              <a:rPr lang="en-US" sz="2400" b="0" dirty="0" smtClean="0">
                <a:solidFill>
                  <a:schemeClr val="tx1"/>
                </a:solidFill>
              </a:rPr>
              <a:t> </a:t>
            </a:r>
            <a:r>
              <a:rPr lang="en-US" sz="2400" b="0" dirty="0">
                <a:solidFill>
                  <a:schemeClr val="tx1"/>
                </a:solidFill>
              </a:rPr>
              <a:t>+ </a:t>
            </a:r>
            <a:r>
              <a:rPr lang="en-US" sz="2400" b="0" i="1" dirty="0" smtClean="0">
                <a:solidFill>
                  <a:schemeClr val="tx1"/>
                </a:solidFill>
              </a:rPr>
              <a:t>b</a:t>
            </a:r>
            <a:r>
              <a:rPr lang="en-US" sz="2400" b="0" baseline="30000" dirty="0" smtClean="0">
                <a:solidFill>
                  <a:schemeClr val="tx1"/>
                </a:solidFill>
              </a:rPr>
              <a:t>2			</a:t>
            </a:r>
            <a:r>
              <a:rPr lang="en-US" sz="2400" b="0" dirty="0" smtClean="0">
                <a:solidFill>
                  <a:schemeClr val="tx1"/>
                </a:solidFill>
              </a:rPr>
              <a:t>Write the  Pythagorean Theorem.</a:t>
            </a:r>
            <a:endParaRPr lang="en-US" sz="2400" b="0" dirty="0">
              <a:solidFill>
                <a:schemeClr val="tx1"/>
              </a:solidFill>
            </a:endParaRPr>
          </a:p>
        </p:txBody>
      </p:sp>
      <p:sp>
        <p:nvSpPr>
          <p:cNvPr id="701453" name="Text Box 13"/>
          <p:cNvSpPr txBox="1">
            <a:spLocks noChangeArrowheads="1"/>
          </p:cNvSpPr>
          <p:nvPr/>
        </p:nvSpPr>
        <p:spPr bwMode="auto">
          <a:xfrm>
            <a:off x="603250" y="4652110"/>
            <a:ext cx="8274050" cy="461665"/>
          </a:xfrm>
          <a:prstGeom prst="rect">
            <a:avLst/>
          </a:prstGeom>
          <a:noFill/>
          <a:ln w="9525">
            <a:noFill/>
            <a:miter lim="800000"/>
            <a:headEnd/>
            <a:tailEnd/>
          </a:ln>
          <a:effectLst/>
        </p:spPr>
        <p:txBody>
          <a:bodyPr>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sz="2400" b="0" i="1" dirty="0" err="1" smtClean="0">
                <a:solidFill>
                  <a:schemeClr val="tx1"/>
                </a:solidFill>
              </a:rPr>
              <a:t>c</a:t>
            </a:r>
            <a:r>
              <a:rPr lang="en-US" sz="2400" dirty="0" smtClean="0"/>
              <a:t> </a:t>
            </a:r>
            <a:r>
              <a:rPr lang="en-US" sz="2400" b="0" dirty="0" smtClean="0">
                <a:solidFill>
                  <a:schemeClr val="tx1"/>
                </a:solidFill>
                <a:ea typeface="Arial" pitchFamily="-112" charset="0"/>
                <a:cs typeface="Arial" pitchFamily="-112" charset="0"/>
              </a:rPr>
              <a:t>=</a:t>
            </a:r>
            <a:r>
              <a:rPr lang="en-US" sz="2400" dirty="0"/>
              <a:t> </a:t>
            </a:r>
            <a:r>
              <a:rPr lang="en-US" sz="2400" b="0" dirty="0" smtClean="0">
                <a:solidFill>
                  <a:schemeClr val="tx1"/>
                </a:solidFill>
              </a:rPr>
              <a:t>5		</a:t>
            </a:r>
            <a:r>
              <a:rPr lang="en-US" sz="2400" dirty="0" smtClean="0"/>
              <a:t>  </a:t>
            </a:r>
            <a:r>
              <a:rPr lang="en-US" sz="2400" b="0" dirty="0" smtClean="0">
                <a:solidFill>
                  <a:schemeClr val="tx1"/>
                </a:solidFill>
              </a:rPr>
              <a:t> Simplify</a:t>
            </a:r>
            <a:r>
              <a:rPr lang="en-US" sz="2400" b="0" dirty="0">
                <a:solidFill>
                  <a:schemeClr val="tx1"/>
                </a:solidFill>
              </a:rPr>
              <a:t>.</a:t>
            </a:r>
            <a:endParaRPr lang="en-US" sz="2400" b="0" baseline="30000" dirty="0">
              <a:solidFill>
                <a:schemeClr val="tx1"/>
              </a:solidFill>
            </a:endParaRPr>
          </a:p>
        </p:txBody>
      </p:sp>
      <p:sp>
        <p:nvSpPr>
          <p:cNvPr id="701458" name="Text Box 18"/>
          <p:cNvSpPr txBox="1">
            <a:spLocks noChangeArrowheads="1"/>
          </p:cNvSpPr>
          <p:nvPr/>
        </p:nvSpPr>
        <p:spPr bwMode="auto">
          <a:xfrm>
            <a:off x="533400" y="2057400"/>
            <a:ext cx="8274050" cy="830997"/>
          </a:xfrm>
          <a:prstGeom prst="rect">
            <a:avLst/>
          </a:prstGeom>
          <a:noFill/>
          <a:ln w="9525">
            <a:noFill/>
            <a:miter lim="800000"/>
            <a:headEnd/>
            <a:tailEnd/>
          </a:ln>
          <a:effectLst/>
        </p:spPr>
        <p:txBody>
          <a:bodyPr>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sz="2400" i="1" dirty="0" smtClean="0"/>
              <a:t>c</a:t>
            </a:r>
            <a:r>
              <a:rPr lang="en-US" sz="2400" b="0" baseline="30000" dirty="0" smtClean="0">
                <a:solidFill>
                  <a:schemeClr val="tx1"/>
                </a:solidFill>
              </a:rPr>
              <a:t>2</a:t>
            </a:r>
            <a:r>
              <a:rPr lang="en-US" sz="2400" dirty="0" smtClean="0">
                <a:ea typeface="Arial" pitchFamily="-112" charset="0"/>
                <a:cs typeface="Arial" pitchFamily="-112" charset="0"/>
              </a:rPr>
              <a:t> </a:t>
            </a:r>
            <a:r>
              <a:rPr lang="en-US" sz="2400" b="0" dirty="0" smtClean="0">
                <a:solidFill>
                  <a:schemeClr val="tx1"/>
                </a:solidFill>
                <a:ea typeface="Arial" pitchFamily="-112" charset="0"/>
                <a:cs typeface="Arial" pitchFamily="-112" charset="0"/>
              </a:rPr>
              <a:t>=</a:t>
            </a:r>
            <a:r>
              <a:rPr lang="en-US" sz="2400" dirty="0">
                <a:ea typeface="Arial" pitchFamily="-112" charset="0"/>
                <a:cs typeface="Arial" pitchFamily="-112" charset="0"/>
              </a:rPr>
              <a:t> </a:t>
            </a:r>
            <a:r>
              <a:rPr lang="en-US" sz="2400" b="0" dirty="0" smtClean="0">
                <a:ea typeface="Arial" pitchFamily="-112" charset="0"/>
                <a:cs typeface="Arial" pitchFamily="-112" charset="0"/>
              </a:rPr>
              <a:t>3</a:t>
            </a:r>
            <a:r>
              <a:rPr lang="en-US" sz="2400" b="0" baseline="30000" dirty="0" smtClean="0">
                <a:solidFill>
                  <a:schemeClr val="tx1"/>
                </a:solidFill>
                <a:ea typeface="Arial" pitchFamily="-112" charset="0"/>
                <a:cs typeface="Arial" pitchFamily="-112" charset="0"/>
              </a:rPr>
              <a:t>2</a:t>
            </a:r>
            <a:r>
              <a:rPr lang="en-US" sz="2400" b="0" dirty="0" smtClean="0">
                <a:solidFill>
                  <a:schemeClr val="tx1"/>
                </a:solidFill>
                <a:ea typeface="Arial" pitchFamily="-112" charset="0"/>
                <a:cs typeface="Arial" pitchFamily="-112" charset="0"/>
              </a:rPr>
              <a:t> </a:t>
            </a:r>
            <a:r>
              <a:rPr lang="en-US" sz="2400" b="0" dirty="0">
                <a:solidFill>
                  <a:schemeClr val="tx1"/>
                </a:solidFill>
                <a:ea typeface="Arial" pitchFamily="-112" charset="0"/>
                <a:cs typeface="Arial" pitchFamily="-112" charset="0"/>
              </a:rPr>
              <a:t>+ </a:t>
            </a:r>
            <a:r>
              <a:rPr lang="en-US" sz="2400" b="0" dirty="0">
                <a:ea typeface="Arial" pitchFamily="-112" charset="0"/>
                <a:cs typeface="Arial" pitchFamily="-112" charset="0"/>
              </a:rPr>
              <a:t>4</a:t>
            </a:r>
            <a:r>
              <a:rPr lang="en-US" sz="2400" b="0" baseline="30000" dirty="0">
                <a:solidFill>
                  <a:schemeClr val="tx1"/>
                </a:solidFill>
                <a:ea typeface="Arial" pitchFamily="-112" charset="0"/>
                <a:cs typeface="Arial" pitchFamily="-112" charset="0"/>
              </a:rPr>
              <a:t>2</a:t>
            </a:r>
            <a:r>
              <a:rPr lang="en-US" sz="2400" b="0" dirty="0" smtClean="0">
                <a:solidFill>
                  <a:schemeClr val="tx1"/>
                </a:solidFill>
              </a:rPr>
              <a:t>			Replace the variable </a:t>
            </a:r>
            <a:r>
              <a:rPr lang="en-US" sz="2400" b="0" i="1" dirty="0" smtClean="0">
                <a:solidFill>
                  <a:schemeClr val="tx1"/>
                </a:solidFill>
              </a:rPr>
              <a:t>a </a:t>
            </a:r>
            <a:r>
              <a:rPr lang="en-US" sz="2400" b="0" dirty="0">
                <a:solidFill>
                  <a:schemeClr val="tx1"/>
                </a:solidFill>
              </a:rPr>
              <a:t>with 3 and</a:t>
            </a:r>
            <a:r>
              <a:rPr lang="en-US" sz="2400" b="0" dirty="0" smtClean="0">
                <a:solidFill>
                  <a:schemeClr val="tx1"/>
                </a:solidFill>
              </a:rPr>
              <a:t> the variable </a:t>
            </a:r>
            <a:r>
              <a:rPr lang="en-US" sz="2400" b="0" i="1" dirty="0" err="1" smtClean="0">
                <a:solidFill>
                  <a:schemeClr val="tx1"/>
                </a:solidFill>
              </a:rPr>
              <a:t>b</a:t>
            </a:r>
            <a:r>
              <a:rPr lang="en-US" sz="2400" b="0" dirty="0" smtClean="0">
                <a:solidFill>
                  <a:schemeClr val="tx1"/>
                </a:solidFill>
              </a:rPr>
              <a:t> 		    with 4</a:t>
            </a:r>
            <a:r>
              <a:rPr lang="en-US" sz="2400" b="0" dirty="0">
                <a:solidFill>
                  <a:schemeClr val="tx1"/>
                </a:solidFill>
              </a:rPr>
              <a:t>.</a:t>
            </a:r>
            <a:r>
              <a:rPr lang="en-US" sz="2400" b="0" dirty="0" smtClean="0">
                <a:solidFill>
                  <a:schemeClr val="tx1"/>
                </a:solidFill>
              </a:rPr>
              <a:t> </a:t>
            </a:r>
            <a:endParaRPr lang="en-US" sz="2400" b="0" dirty="0">
              <a:solidFill>
                <a:schemeClr val="tx1"/>
              </a:solidFill>
            </a:endParaRPr>
          </a:p>
        </p:txBody>
      </p:sp>
      <p:sp>
        <p:nvSpPr>
          <p:cNvPr id="701463" name="Text Box 23"/>
          <p:cNvSpPr txBox="1">
            <a:spLocks noChangeArrowheads="1"/>
          </p:cNvSpPr>
          <p:nvPr/>
        </p:nvSpPr>
        <p:spPr bwMode="auto">
          <a:xfrm>
            <a:off x="4246563" y="542925"/>
            <a:ext cx="4897437" cy="646331"/>
          </a:xfrm>
          <a:prstGeom prst="rect">
            <a:avLst/>
          </a:prstGeom>
          <a:noFill/>
          <a:ln w="9525">
            <a:noFill/>
            <a:miter lim="800000"/>
            <a:headEnd/>
            <a:tailEnd/>
          </a:ln>
          <a:effectLst/>
        </p:spPr>
        <p:txBody>
          <a:bodyPr wrap="square">
            <a:prstTxWarp prst="textNoShape">
              <a:avLst/>
            </a:prstTxWarp>
            <a:spAutoFit/>
          </a:bodyPr>
          <a:lstStyle/>
          <a:p>
            <a:pPr algn="l">
              <a:lnSpc>
                <a:spcPct val="100000"/>
              </a:lnSpc>
              <a:spcAft>
                <a:spcPct val="0"/>
              </a:spcAft>
              <a:buClrTx/>
            </a:pPr>
            <a:r>
              <a:rPr lang="en-US" dirty="0"/>
              <a:t>Use a Coordinate Plane to </a:t>
            </a:r>
            <a:br>
              <a:rPr lang="en-US" dirty="0"/>
            </a:br>
            <a:r>
              <a:rPr lang="en-US" dirty="0"/>
              <a:t>Solve a Problem</a:t>
            </a:r>
          </a:p>
        </p:txBody>
      </p:sp>
      <p:sp>
        <p:nvSpPr>
          <p:cNvPr id="17" name="Rectangle 16"/>
          <p:cNvSpPr/>
          <p:nvPr/>
        </p:nvSpPr>
        <p:spPr>
          <a:xfrm>
            <a:off x="871502" y="2983468"/>
            <a:ext cx="7434297" cy="461665"/>
          </a:xfrm>
          <a:prstGeom prst="rect">
            <a:avLst/>
          </a:prstGeom>
        </p:spPr>
        <p:txBody>
          <a:bodyPr wrap="square">
            <a:spAutoFit/>
          </a:bodyPr>
          <a:lstStyle/>
          <a:p>
            <a:r>
              <a:rPr lang="en-US" sz="2400" i="1" dirty="0" smtClean="0"/>
              <a:t>c</a:t>
            </a:r>
            <a:r>
              <a:rPr lang="en-US" sz="2400" baseline="30000" dirty="0" smtClean="0"/>
              <a:t>2</a:t>
            </a:r>
            <a:r>
              <a:rPr lang="en-US" sz="2400" dirty="0" smtClean="0"/>
              <a:t> = 9 + 16		Evaluate the squares.		</a:t>
            </a:r>
            <a:endParaRPr lang="en-US" sz="2400" dirty="0"/>
          </a:p>
        </p:txBody>
      </p:sp>
      <p:grpSp>
        <p:nvGrpSpPr>
          <p:cNvPr id="22" name="Group 21"/>
          <p:cNvGrpSpPr/>
          <p:nvPr/>
        </p:nvGrpSpPr>
        <p:grpSpPr>
          <a:xfrm>
            <a:off x="-762000" y="3675065"/>
            <a:ext cx="9906000" cy="976314"/>
            <a:chOff x="-762000" y="3675065"/>
            <a:chExt cx="9906000" cy="976314"/>
          </a:xfrm>
        </p:grpSpPr>
        <p:grpSp>
          <p:nvGrpSpPr>
            <p:cNvPr id="2" name="Group 20"/>
            <p:cNvGrpSpPr>
              <a:grpSpLocks/>
            </p:cNvGrpSpPr>
            <p:nvPr/>
          </p:nvGrpSpPr>
          <p:grpSpPr bwMode="auto">
            <a:xfrm>
              <a:off x="-762000" y="3675065"/>
              <a:ext cx="9906000" cy="976314"/>
              <a:chOff x="336" y="2315"/>
              <a:chExt cx="6240" cy="615"/>
            </a:xfrm>
          </p:grpSpPr>
          <p:sp>
            <p:nvSpPr>
              <p:cNvPr id="701455" name="Text Box 15"/>
              <p:cNvSpPr txBox="1">
                <a:spLocks noChangeArrowheads="1"/>
              </p:cNvSpPr>
              <p:nvPr/>
            </p:nvSpPr>
            <p:spPr bwMode="auto">
              <a:xfrm>
                <a:off x="336" y="2407"/>
                <a:ext cx="6240" cy="523"/>
              </a:xfrm>
              <a:prstGeom prst="rect">
                <a:avLst/>
              </a:prstGeom>
              <a:noFill/>
              <a:ln w="9525">
                <a:noFill/>
                <a:miter lim="800000"/>
                <a:headEnd/>
                <a:tailEnd/>
              </a:ln>
              <a:effectLst/>
            </p:spPr>
            <p:txBody>
              <a:bodyPr wrap="square">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b="0" dirty="0" smtClean="0">
                    <a:solidFill>
                      <a:schemeClr val="tx1"/>
                    </a:solidFill>
                  </a:rPr>
                  <a:t>	</a:t>
                </a:r>
                <a:r>
                  <a:rPr lang="en-US" dirty="0" smtClean="0"/>
                  <a:t>  </a:t>
                </a:r>
                <a:r>
                  <a:rPr lang="en-US" b="0" dirty="0" smtClean="0">
                    <a:solidFill>
                      <a:schemeClr val="tx1"/>
                    </a:solidFill>
                  </a:rPr>
                  <a:t>	</a:t>
                </a:r>
                <a:r>
                  <a:rPr lang="en-US" i="1" dirty="0" smtClean="0"/>
                  <a:t>	</a:t>
                </a:r>
                <a:r>
                  <a:rPr lang="en-US" sz="2400" i="1" dirty="0" smtClean="0"/>
                  <a:t>                   </a:t>
                </a:r>
                <a:r>
                  <a:rPr lang="en-US" sz="2400" b="0" dirty="0" smtClean="0">
                    <a:solidFill>
                      <a:schemeClr val="tx1"/>
                    </a:solidFill>
                  </a:rPr>
                  <a:t>Isolate the variable by determining  the 			                   square root for </a:t>
                </a:r>
                <a:r>
                  <a:rPr lang="en-US" sz="2400" b="0" dirty="0" err="1" smtClean="0">
                    <a:solidFill>
                      <a:schemeClr val="tx1"/>
                    </a:solidFill>
                  </a:rPr>
                  <a:t>c</a:t>
                </a:r>
                <a:r>
                  <a:rPr lang="en-US" sz="2400" b="0" dirty="0" smtClean="0">
                    <a:solidFill>
                      <a:schemeClr val="tx1"/>
                    </a:solidFill>
                  </a:rPr>
                  <a:t> and 25</a:t>
                </a:r>
                <a:r>
                  <a:rPr lang="en-US" b="0" dirty="0" smtClean="0">
                    <a:solidFill>
                      <a:schemeClr val="tx1"/>
                    </a:solidFill>
                  </a:rPr>
                  <a:t>.</a:t>
                </a:r>
                <a:endParaRPr lang="en-US" b="0" baseline="30000" dirty="0">
                  <a:solidFill>
                    <a:schemeClr val="tx1"/>
                  </a:solidFill>
                </a:endParaRPr>
              </a:p>
            </p:txBody>
          </p:sp>
          <p:pic>
            <p:nvPicPr>
              <p:cNvPr id="701457" name="Picture 17" descr="MAC3-3Eq87"/>
              <p:cNvPicPr>
                <a:picLocks noChangeAspect="1" noChangeArrowheads="1"/>
              </p:cNvPicPr>
              <p:nvPr/>
            </p:nvPicPr>
            <p:blipFill>
              <a:blip r:embed="rId7"/>
              <a:srcRect/>
              <a:stretch>
                <a:fillRect/>
              </a:stretch>
            </p:blipFill>
            <p:spPr bwMode="auto">
              <a:xfrm>
                <a:off x="1182" y="2315"/>
                <a:ext cx="393" cy="314"/>
              </a:xfrm>
              <a:prstGeom prst="rect">
                <a:avLst/>
              </a:prstGeom>
              <a:noFill/>
            </p:spPr>
          </p:pic>
          <p:pic>
            <p:nvPicPr>
              <p:cNvPr id="701459" name="Picture 19" descr="MAC3-3Eq89"/>
              <p:cNvPicPr>
                <a:picLocks noChangeAspect="1" noChangeArrowheads="1"/>
              </p:cNvPicPr>
              <p:nvPr/>
            </p:nvPicPr>
            <p:blipFill>
              <a:blip r:embed="rId8"/>
              <a:srcRect/>
              <a:stretch>
                <a:fillRect/>
              </a:stretch>
            </p:blipFill>
            <p:spPr bwMode="auto">
              <a:xfrm>
                <a:off x="1749" y="2347"/>
                <a:ext cx="518" cy="284"/>
              </a:xfrm>
              <a:prstGeom prst="rect">
                <a:avLst/>
              </a:prstGeom>
              <a:noFill/>
            </p:spPr>
          </p:pic>
        </p:grpSp>
        <p:sp>
          <p:nvSpPr>
            <p:cNvPr id="21" name="TextBox 20"/>
            <p:cNvSpPr txBox="1"/>
            <p:nvPr/>
          </p:nvSpPr>
          <p:spPr>
            <a:xfrm>
              <a:off x="1143000" y="3757136"/>
              <a:ext cx="457200" cy="369332"/>
            </a:xfrm>
            <a:prstGeom prst="rect">
              <a:avLst/>
            </a:prstGeom>
            <a:noFill/>
          </p:spPr>
          <p:txBody>
            <a:bodyPr wrap="square" rtlCol="0">
              <a:spAutoFit/>
            </a:bodyPr>
            <a:lstStyle/>
            <a:p>
              <a:r>
                <a:rPr lang="en-US" dirty="0" smtClean="0"/>
                <a:t>=</a:t>
              </a:r>
              <a:endParaRPr lang="en-US" dirty="0"/>
            </a:p>
          </p:txBody>
        </p:sp>
      </p:grpSp>
      <p:sp>
        <p:nvSpPr>
          <p:cNvPr id="20" name="Action Button: Forward or Next 19">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Box 13"/>
          <p:cNvSpPr txBox="1">
            <a:spLocks noChangeArrowheads="1"/>
          </p:cNvSpPr>
          <p:nvPr/>
        </p:nvSpPr>
        <p:spPr bwMode="auto">
          <a:xfrm>
            <a:off x="609600" y="5181600"/>
            <a:ext cx="8274050" cy="830997"/>
          </a:xfrm>
          <a:prstGeom prst="rect">
            <a:avLst/>
          </a:prstGeom>
          <a:noFill/>
          <a:ln w="9525">
            <a:noFill/>
            <a:miter lim="800000"/>
            <a:headEnd/>
            <a:tailEnd/>
          </a:ln>
          <a:effectLst/>
        </p:spPr>
        <p:txBody>
          <a:bodyPr>
            <a:prstTxWarp prst="textNoShape">
              <a:avLst/>
            </a:prstTxWarp>
            <a:spAutoFit/>
          </a:bodyPr>
          <a:lstStyle/>
          <a:p>
            <a:pPr marL="342900" algn="l">
              <a:spcBef>
                <a:spcPct val="20000"/>
              </a:spcBef>
              <a:spcAft>
                <a:spcPct val="20000"/>
              </a:spcAft>
              <a:buClrTx/>
              <a:tabLst>
                <a:tab pos="1771650" algn="r"/>
                <a:tab pos="1885950" algn="l"/>
                <a:tab pos="2171700" algn="l"/>
                <a:tab pos="4229100" algn="l"/>
              </a:tabLst>
            </a:pPr>
            <a:r>
              <a:rPr lang="en-US" sz="2400" b="0" dirty="0" smtClean="0">
                <a:solidFill>
                  <a:schemeClr val="tx1"/>
                </a:solidFill>
              </a:rPr>
              <a:t>(5) (0.08)		</a:t>
            </a:r>
            <a:r>
              <a:rPr lang="en-US" sz="2400" dirty="0" smtClean="0"/>
              <a:t>  </a:t>
            </a:r>
            <a:r>
              <a:rPr lang="en-US" sz="2400" b="0" dirty="0" smtClean="0">
                <a:solidFill>
                  <a:schemeClr val="tx1"/>
                </a:solidFill>
              </a:rPr>
              <a:t> </a:t>
            </a:r>
            <a:r>
              <a:rPr lang="en-US" sz="2400" dirty="0" smtClean="0"/>
              <a:t>Multiply 5 by the scale factor 0.08 to obtain the 		   actual mileage distance.</a:t>
            </a:r>
            <a:endParaRPr lang="en-US" sz="2400" b="0" baseline="30000" dirty="0">
              <a:solidFill>
                <a:schemeClr val="tx1"/>
              </a:solidFill>
            </a:endParaRPr>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1452">
                                            <p:txEl>
                                              <p:pRg st="0" end="0"/>
                                            </p:txEl>
                                          </p:spTgt>
                                        </p:tgtEl>
                                        <p:attrNameLst>
                                          <p:attrName>style.visibility</p:attrName>
                                        </p:attrNameLst>
                                      </p:cBhvr>
                                      <p:to>
                                        <p:strVal val="visible"/>
                                      </p:to>
                                    </p:set>
                                    <p:animEffect transition="in" filter="wipe(left)">
                                      <p:cBhvr>
                                        <p:cTn id="7" dur="500"/>
                                        <p:tgtEl>
                                          <p:spTgt spid="7014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1458">
                                            <p:txEl>
                                              <p:pRg st="0" end="0"/>
                                            </p:txEl>
                                          </p:spTgt>
                                        </p:tgtEl>
                                        <p:attrNameLst>
                                          <p:attrName>style.visibility</p:attrName>
                                        </p:attrNameLst>
                                      </p:cBhvr>
                                      <p:to>
                                        <p:strVal val="visible"/>
                                      </p:to>
                                    </p:set>
                                    <p:animEffect transition="in" filter="wipe(left)">
                                      <p:cBhvr>
                                        <p:cTn id="12" dur="500"/>
                                        <p:tgtEl>
                                          <p:spTgt spid="701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1453">
                                            <p:txEl>
                                              <p:pRg st="0" end="0"/>
                                            </p:txEl>
                                          </p:spTgt>
                                        </p:tgtEl>
                                        <p:attrNameLst>
                                          <p:attrName>style.visibility</p:attrName>
                                        </p:attrNameLst>
                                      </p:cBhvr>
                                      <p:to>
                                        <p:strVal val="visible"/>
                                      </p:to>
                                    </p:set>
                                    <p:animEffect transition="in" filter="wipe(left)">
                                      <p:cBhvr>
                                        <p:cTn id="27" dur="500"/>
                                        <p:tgtEl>
                                          <p:spTgt spid="70145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1451">
                                            <p:txEl>
                                              <p:pRg st="0" end="0"/>
                                            </p:txEl>
                                          </p:spTgt>
                                        </p:tgtEl>
                                        <p:attrNameLst>
                                          <p:attrName>style.visibility</p:attrName>
                                        </p:attrNameLst>
                                      </p:cBhvr>
                                      <p:to>
                                        <p:strVal val="visible"/>
                                      </p:to>
                                    </p:set>
                                    <p:animEffect transition="in" filter="wipe(left)">
                                      <p:cBhvr>
                                        <p:cTn id="32" dur="500"/>
                                        <p:tgtEl>
                                          <p:spTgt spid="70145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01451">
                                            <p:txEl>
                                              <p:pRg st="1" end="1"/>
                                            </p:txEl>
                                          </p:spTgt>
                                        </p:tgtEl>
                                        <p:attrNameLst>
                                          <p:attrName>style.visibility</p:attrName>
                                        </p:attrNameLst>
                                      </p:cBhvr>
                                      <p:to>
                                        <p:strVal val="visible"/>
                                      </p:to>
                                    </p:set>
                                    <p:animEffect transition="in" filter="wipe(left)">
                                      <p:cBhvr>
                                        <p:cTn id="37" dur="500"/>
                                        <p:tgtEl>
                                          <p:spTgt spid="70145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left)">
                                      <p:cBhvr>
                                        <p:cTn id="4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51" grpId="0" build="p" autoUpdateAnimBg="0"/>
      <p:bldP spid="701452" grpId="0" build="p" autoUpdateAnimBg="0" advAuto="0"/>
      <p:bldP spid="701453" grpId="0" build="p" autoUpdateAnimBg="0"/>
      <p:bldP spid="701458" grpId="0" build="p" autoUpdateAnimBg="0"/>
      <p:bldP spid="17" grpId="0"/>
      <p:bldP spid="19"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5970" name="TPAnswers"/>
          <p:cNvSpPr>
            <a:spLocks noGrp="1" noChangeArrowheads="1"/>
          </p:cNvSpPr>
          <p:nvPr>
            <p:ph type="body" idx="1"/>
            <p:custDataLst>
              <p:tags r:id="rId2"/>
            </p:custDataLst>
          </p:nvPr>
        </p:nvSpPr>
        <p:spPr bwMode="hidden">
          <a:xfrm>
            <a:off x="271463" y="2190750"/>
            <a:ext cx="1438275"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595971" name="Oval 3"/>
          <p:cNvSpPr>
            <a:spLocks noChangeArrowheads="1"/>
          </p:cNvSpPr>
          <p:nvPr/>
        </p:nvSpPr>
        <p:spPr bwMode="auto">
          <a:xfrm>
            <a:off x="836229" y="2941128"/>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595977" name="TPQuestion"/>
          <p:cNvSpPr>
            <a:spLocks noChangeArrowheads="1"/>
          </p:cNvSpPr>
          <p:nvPr/>
        </p:nvSpPr>
        <p:spPr bwMode="auto">
          <a:xfrm>
            <a:off x="533400" y="1503363"/>
            <a:ext cx="8610600" cy="420687"/>
          </a:xfrm>
          <a:prstGeom prst="rect">
            <a:avLst/>
          </a:prstGeom>
          <a:noFill/>
          <a:ln w="9525">
            <a:noFill/>
            <a:miter lim="800000"/>
            <a:headEnd/>
            <a:tailEnd/>
          </a:ln>
          <a:effectLst/>
        </p:spPr>
        <p:txBody>
          <a:bodyPr>
            <a:prstTxWarp prst="textNoShape">
              <a:avLst/>
            </a:prstTxWarp>
          </a:bodyPr>
          <a:lstStyle/>
          <a:p>
            <a:pPr marL="609600" indent="-266700" algn="l">
              <a:spcBef>
                <a:spcPct val="20000"/>
              </a:spcBef>
              <a:spcAft>
                <a:spcPct val="20000"/>
              </a:spcAft>
              <a:buClrTx/>
            </a:pPr>
            <a:r>
              <a:rPr lang="en-US">
                <a:solidFill>
                  <a:srgbClr val="00539D"/>
                </a:solidFill>
              </a:rPr>
              <a:t>Name the ordered pair for point </a:t>
            </a:r>
            <a:r>
              <a:rPr lang="en-US" i="1">
                <a:solidFill>
                  <a:srgbClr val="00539D"/>
                </a:solidFill>
              </a:rPr>
              <a:t>A.</a:t>
            </a:r>
            <a:endParaRPr lang="en-US" i="1">
              <a:solidFill>
                <a:srgbClr val="00539D"/>
              </a:solidFill>
              <a:ea typeface="Arial" pitchFamily="-112" charset="0"/>
              <a:cs typeface="Arial" pitchFamily="-112" charset="0"/>
            </a:endParaRPr>
          </a:p>
        </p:txBody>
      </p:sp>
      <p:pic>
        <p:nvPicPr>
          <p:cNvPr id="595978" name="Picture 10"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595979" name="Picture 11" descr="Example1"/>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pic>
        <p:nvPicPr>
          <p:cNvPr id="595984" name="Picture 16" descr="LH_3-7"/>
          <p:cNvPicPr>
            <a:picLocks noChangeAspect="1" noChangeArrowheads="1"/>
          </p:cNvPicPr>
          <p:nvPr/>
        </p:nvPicPr>
        <p:blipFill>
          <a:blip r:embed="rId8"/>
          <a:srcRect/>
          <a:stretch>
            <a:fillRect/>
          </a:stretch>
        </p:blipFill>
        <p:spPr bwMode="hidden">
          <a:xfrm>
            <a:off x="0" y="0"/>
            <a:ext cx="9144000" cy="731838"/>
          </a:xfrm>
          <a:prstGeom prst="rect">
            <a:avLst/>
          </a:prstGeom>
          <a:noFill/>
        </p:spPr>
      </p:pic>
      <p:pic>
        <p:nvPicPr>
          <p:cNvPr id="595996" name="Picture 28" descr="3-7-2"/>
          <p:cNvPicPr>
            <a:picLocks noChangeAspect="1" noChangeArrowheads="1"/>
          </p:cNvPicPr>
          <p:nvPr/>
        </p:nvPicPr>
        <p:blipFill>
          <a:blip r:embed="rId9"/>
          <a:srcRect/>
          <a:stretch>
            <a:fillRect/>
          </a:stretch>
        </p:blipFill>
        <p:spPr bwMode="auto">
          <a:xfrm>
            <a:off x="4876800" y="2441576"/>
            <a:ext cx="2686050" cy="2686050"/>
          </a:xfrm>
          <a:prstGeom prst="rect">
            <a:avLst/>
          </a:prstGeom>
          <a:noFill/>
        </p:spPr>
      </p:pic>
      <p:grpSp>
        <p:nvGrpSpPr>
          <p:cNvPr id="2" name="Group 31"/>
          <p:cNvGrpSpPr>
            <a:grpSpLocks/>
          </p:cNvGrpSpPr>
          <p:nvPr/>
        </p:nvGrpSpPr>
        <p:grpSpPr bwMode="auto">
          <a:xfrm>
            <a:off x="876300" y="2009775"/>
            <a:ext cx="2790825" cy="3640138"/>
            <a:chOff x="552" y="1266"/>
            <a:chExt cx="1758" cy="2293"/>
          </a:xfrm>
        </p:grpSpPr>
        <p:sp>
          <p:nvSpPr>
            <p:cNvPr id="595976" name="TPAnswers"/>
            <p:cNvSpPr>
              <a:spLocks noChangeArrowheads="1"/>
            </p:cNvSpPr>
            <p:nvPr>
              <p:custDataLst>
                <p:tags r:id="rId3"/>
              </p:custDataLst>
            </p:nvPr>
          </p:nvSpPr>
          <p:spPr bwMode="auto">
            <a:xfrm>
              <a:off x="552" y="1376"/>
              <a:ext cx="1758" cy="265"/>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pPr>
              <a:r>
                <a:rPr lang="pt-BR">
                  <a:solidFill>
                    <a:srgbClr val="00539D"/>
                  </a:solidFill>
                  <a:sym typeface="Symbol" pitchFamily="-112" charset="2"/>
                </a:rPr>
                <a:t>A.</a:t>
              </a:r>
              <a:r>
                <a:rPr lang="pt-BR">
                  <a:solidFill>
                    <a:schemeClr val="tx1"/>
                  </a:solidFill>
                  <a:sym typeface="Symbol" pitchFamily="-112" charset="2"/>
                </a:rPr>
                <a:t>	</a:t>
              </a:r>
              <a:endParaRPr lang="en-US" baseline="30000">
                <a:solidFill>
                  <a:schemeClr val="tx1"/>
                </a:solidFill>
                <a:ea typeface="Arial" pitchFamily="-112" charset="0"/>
                <a:cs typeface="Arial" pitchFamily="-112" charset="0"/>
                <a:sym typeface="Symbol" pitchFamily="-112" charset="2"/>
              </a:endParaRPr>
            </a:p>
            <a:p>
              <a:pPr marL="533400" indent="-533400" algn="l">
                <a:spcBef>
                  <a:spcPct val="83000"/>
                </a:spcBef>
                <a:spcAft>
                  <a:spcPct val="83000"/>
                </a:spcAft>
              </a:pPr>
              <a:r>
                <a:rPr lang="pt-BR">
                  <a:solidFill>
                    <a:srgbClr val="00539D"/>
                  </a:solidFill>
                  <a:sym typeface="Symbol" pitchFamily="-112" charset="2"/>
                </a:rPr>
                <a:t>B.</a:t>
              </a:r>
              <a:r>
                <a:rPr lang="pt-BR">
                  <a:solidFill>
                    <a:schemeClr val="tx1"/>
                  </a:solidFill>
                  <a:sym typeface="Symbol" pitchFamily="-112" charset="2"/>
                </a:rPr>
                <a:t>	</a:t>
              </a:r>
              <a:endParaRPr lang="en-US" baseline="30000">
                <a:solidFill>
                  <a:schemeClr val="tx1"/>
                </a:solidFill>
                <a:ea typeface="Arial" pitchFamily="-112" charset="0"/>
                <a:cs typeface="Arial" pitchFamily="-112" charset="0"/>
                <a:sym typeface="Symbol" pitchFamily="-112" charset="2"/>
              </a:endParaRPr>
            </a:p>
            <a:p>
              <a:pPr marL="533400" indent="-533400" algn="l">
                <a:spcBef>
                  <a:spcPct val="83000"/>
                </a:spcBef>
                <a:spcAft>
                  <a:spcPct val="83000"/>
                </a:spcAft>
              </a:pPr>
              <a:r>
                <a:rPr lang="pt-BR">
                  <a:solidFill>
                    <a:srgbClr val="00539D"/>
                  </a:solidFill>
                  <a:sym typeface="Symbol" pitchFamily="-112" charset="2"/>
                </a:rPr>
                <a:t>C.</a:t>
              </a:r>
              <a:r>
                <a:rPr lang="pt-BR">
                  <a:solidFill>
                    <a:schemeClr val="tx1"/>
                  </a:solidFill>
                  <a:sym typeface="Symbol" pitchFamily="-112" charset="2"/>
                </a:rPr>
                <a:t>	</a:t>
              </a:r>
              <a:endParaRPr lang="en-US" baseline="30000">
                <a:solidFill>
                  <a:schemeClr val="tx1"/>
                </a:solidFill>
                <a:ea typeface="Arial" pitchFamily="-112" charset="0"/>
                <a:cs typeface="Arial" pitchFamily="-112" charset="0"/>
                <a:sym typeface="Symbol" pitchFamily="-112" charset="2"/>
              </a:endParaRPr>
            </a:p>
            <a:p>
              <a:pPr marL="533400" indent="-533400" algn="l">
                <a:spcBef>
                  <a:spcPct val="83000"/>
                </a:spcBef>
                <a:spcAft>
                  <a:spcPct val="83000"/>
                </a:spcAft>
              </a:pPr>
              <a:r>
                <a:rPr lang="pt-BR">
                  <a:solidFill>
                    <a:srgbClr val="00539D"/>
                  </a:solidFill>
                  <a:sym typeface="Symbol" pitchFamily="-112" charset="2"/>
                </a:rPr>
                <a:t>D.</a:t>
              </a:r>
              <a:r>
                <a:rPr lang="pt-BR">
                  <a:solidFill>
                    <a:schemeClr val="tx1"/>
                  </a:solidFill>
                  <a:sym typeface="Symbol" pitchFamily="-112" charset="2"/>
                </a:rPr>
                <a:t>	</a:t>
              </a:r>
              <a:endParaRPr lang="en-US" baseline="30000">
                <a:solidFill>
                  <a:schemeClr val="tx1"/>
                </a:solidFill>
                <a:ea typeface="Arial" pitchFamily="-112" charset="0"/>
                <a:cs typeface="Arial" pitchFamily="-112" charset="0"/>
                <a:sym typeface="Symbol" pitchFamily="-112" charset="2"/>
              </a:endParaRPr>
            </a:p>
          </p:txBody>
        </p:sp>
        <p:grpSp>
          <p:nvGrpSpPr>
            <p:cNvPr id="3" name="Group 30"/>
            <p:cNvGrpSpPr>
              <a:grpSpLocks/>
            </p:cNvGrpSpPr>
            <p:nvPr/>
          </p:nvGrpSpPr>
          <p:grpSpPr bwMode="auto">
            <a:xfrm>
              <a:off x="861" y="1266"/>
              <a:ext cx="737" cy="2293"/>
              <a:chOff x="861" y="1266"/>
              <a:chExt cx="737" cy="2293"/>
            </a:xfrm>
          </p:grpSpPr>
          <p:pic>
            <p:nvPicPr>
              <p:cNvPr id="595985" name="Picture 17" descr="MAC3-3Eq76"/>
              <p:cNvPicPr>
                <a:picLocks noChangeAspect="1" noChangeArrowheads="1"/>
              </p:cNvPicPr>
              <p:nvPr/>
            </p:nvPicPr>
            <p:blipFill>
              <a:blip r:embed="rId10"/>
              <a:srcRect/>
              <a:stretch>
                <a:fillRect/>
              </a:stretch>
            </p:blipFill>
            <p:spPr bwMode="auto">
              <a:xfrm>
                <a:off x="861" y="3023"/>
                <a:ext cx="737" cy="536"/>
              </a:xfrm>
              <a:prstGeom prst="rect">
                <a:avLst/>
              </a:prstGeom>
              <a:noFill/>
            </p:spPr>
          </p:pic>
          <p:pic>
            <p:nvPicPr>
              <p:cNvPr id="595987" name="Picture 19" descr="MAC3-3Eq73"/>
              <p:cNvPicPr>
                <a:picLocks noChangeAspect="1" noChangeArrowheads="1"/>
              </p:cNvPicPr>
              <p:nvPr/>
            </p:nvPicPr>
            <p:blipFill>
              <a:blip r:embed="rId11"/>
              <a:srcRect/>
              <a:stretch>
                <a:fillRect/>
              </a:stretch>
            </p:blipFill>
            <p:spPr bwMode="auto">
              <a:xfrm>
                <a:off x="861" y="1266"/>
                <a:ext cx="676" cy="536"/>
              </a:xfrm>
              <a:prstGeom prst="rect">
                <a:avLst/>
              </a:prstGeom>
              <a:noFill/>
            </p:spPr>
          </p:pic>
          <p:pic>
            <p:nvPicPr>
              <p:cNvPr id="595988" name="Picture 20" descr="MAC3-3Eq75"/>
              <p:cNvPicPr>
                <a:picLocks noChangeAspect="1" noChangeArrowheads="1"/>
              </p:cNvPicPr>
              <p:nvPr/>
            </p:nvPicPr>
            <p:blipFill>
              <a:blip r:embed="rId12"/>
              <a:srcRect/>
              <a:stretch>
                <a:fillRect/>
              </a:stretch>
            </p:blipFill>
            <p:spPr bwMode="auto">
              <a:xfrm>
                <a:off x="861" y="2437"/>
                <a:ext cx="676" cy="536"/>
              </a:xfrm>
              <a:prstGeom prst="rect">
                <a:avLst/>
              </a:prstGeom>
              <a:noFill/>
            </p:spPr>
          </p:pic>
          <p:pic>
            <p:nvPicPr>
              <p:cNvPr id="595997" name="Picture 29" descr="MAC3 REVeq1"/>
              <p:cNvPicPr>
                <a:picLocks noChangeAspect="1" noChangeArrowheads="1"/>
              </p:cNvPicPr>
              <p:nvPr/>
            </p:nvPicPr>
            <p:blipFill>
              <a:blip r:embed="rId13"/>
              <a:srcRect/>
              <a:stretch>
                <a:fillRect/>
              </a:stretch>
            </p:blipFill>
            <p:spPr bwMode="auto">
              <a:xfrm>
                <a:off x="861" y="1851"/>
                <a:ext cx="707" cy="533"/>
              </a:xfrm>
              <a:prstGeom prst="rect">
                <a:avLst/>
              </a:prstGeom>
              <a:noFill/>
            </p:spPr>
          </p:pic>
        </p:grpSp>
      </p:grpSp>
      <p:sp>
        <p:nvSpPr>
          <p:cNvPr id="18" name="Action Button: Forward or Next 17">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5978"/>
                                        </p:tgtEl>
                                        <p:attrNameLst>
                                          <p:attrName>style.visibility</p:attrName>
                                        </p:attrNameLst>
                                      </p:cBhvr>
                                      <p:to>
                                        <p:strVal val="visible"/>
                                      </p:to>
                                    </p:set>
                                    <p:animEffect transition="in" filter="wipe(left)">
                                      <p:cBhvr>
                                        <p:cTn id="7" dur="500"/>
                                        <p:tgtEl>
                                          <p:spTgt spid="59597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95979"/>
                                        </p:tgtEl>
                                        <p:attrNameLst>
                                          <p:attrName>style.visibility</p:attrName>
                                        </p:attrNameLst>
                                      </p:cBhvr>
                                      <p:to>
                                        <p:strVal val="visible"/>
                                      </p:to>
                                    </p:set>
                                    <p:animEffect transition="in" filter="box(out)">
                                      <p:cBhvr>
                                        <p:cTn id="11" dur="500"/>
                                        <p:tgtEl>
                                          <p:spTgt spid="59597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95977"/>
                                        </p:tgtEl>
                                        <p:attrNameLst>
                                          <p:attrName>style.visibility</p:attrName>
                                        </p:attrNameLst>
                                      </p:cBhvr>
                                      <p:to>
                                        <p:strVal val="visible"/>
                                      </p:to>
                                    </p:set>
                                    <p:animEffect transition="in" filter="wipe(left)">
                                      <p:cBhvr>
                                        <p:cTn id="15" dur="500"/>
                                        <p:tgtEl>
                                          <p:spTgt spid="59597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5996"/>
                                        </p:tgtEl>
                                        <p:attrNameLst>
                                          <p:attrName>style.visibility</p:attrName>
                                        </p:attrNameLst>
                                      </p:cBhvr>
                                      <p:to>
                                        <p:strVal val="visible"/>
                                      </p:to>
                                    </p:set>
                                    <p:animEffect transition="in" filter="wipe(up)">
                                      <p:cBhvr>
                                        <p:cTn id="19" dur="500"/>
                                        <p:tgtEl>
                                          <p:spTgt spid="59599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95971"/>
                                        </p:tgtEl>
                                        <p:attrNameLst>
                                          <p:attrName>style.visibility</p:attrName>
                                        </p:attrNameLst>
                                      </p:cBhvr>
                                      <p:to>
                                        <p:strVal val="visible"/>
                                      </p:to>
                                    </p:set>
                                    <p:animEffect transition="in" filter="box(in)">
                                      <p:cBhvr>
                                        <p:cTn id="28" dur="500"/>
                                        <p:tgtEl>
                                          <p:spTgt spid="595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animBg="1"/>
      <p:bldP spid="595977" grpId="0"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298" name="TPAnswers"/>
          <p:cNvSpPr>
            <a:spLocks noGrp="1" noChangeArrowheads="1"/>
          </p:cNvSpPr>
          <p:nvPr>
            <p:ph type="body" idx="1"/>
            <p:custDataLst>
              <p:tags r:id="rId2"/>
            </p:custDataLst>
          </p:nvPr>
        </p:nvSpPr>
        <p:spPr bwMode="hidden">
          <a:xfrm>
            <a:off x="271463" y="2190750"/>
            <a:ext cx="1438275"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95299" name="Oval 3"/>
          <p:cNvSpPr>
            <a:spLocks noChangeArrowheads="1"/>
          </p:cNvSpPr>
          <p:nvPr/>
        </p:nvSpPr>
        <p:spPr bwMode="auto">
          <a:xfrm>
            <a:off x="843565" y="4929187"/>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695305" name="TPQuestion"/>
          <p:cNvSpPr>
            <a:spLocks noChangeArrowheads="1"/>
          </p:cNvSpPr>
          <p:nvPr/>
        </p:nvSpPr>
        <p:spPr bwMode="auto">
          <a:xfrm>
            <a:off x="533400" y="1503363"/>
            <a:ext cx="8610600" cy="420687"/>
          </a:xfrm>
          <a:prstGeom prst="rect">
            <a:avLst/>
          </a:prstGeom>
          <a:noFill/>
          <a:ln w="9525">
            <a:noFill/>
            <a:miter lim="800000"/>
            <a:headEnd/>
            <a:tailEnd/>
          </a:ln>
          <a:effectLst/>
        </p:spPr>
        <p:txBody>
          <a:bodyPr>
            <a:prstTxWarp prst="textNoShape">
              <a:avLst/>
            </a:prstTxWarp>
          </a:bodyPr>
          <a:lstStyle/>
          <a:p>
            <a:pPr marL="609600" indent="-266700" algn="l">
              <a:spcBef>
                <a:spcPct val="20000"/>
              </a:spcBef>
              <a:spcAft>
                <a:spcPct val="20000"/>
              </a:spcAft>
              <a:buClrTx/>
            </a:pPr>
            <a:r>
              <a:rPr lang="en-US">
                <a:solidFill>
                  <a:srgbClr val="00539D"/>
                </a:solidFill>
              </a:rPr>
              <a:t>Name the ordered pair for point </a:t>
            </a:r>
            <a:r>
              <a:rPr lang="en-US" i="1">
                <a:solidFill>
                  <a:srgbClr val="00539D"/>
                </a:solidFill>
              </a:rPr>
              <a:t>B.</a:t>
            </a:r>
            <a:endParaRPr lang="en-US" i="1">
              <a:solidFill>
                <a:srgbClr val="00539D"/>
              </a:solidFill>
              <a:ea typeface="Arial" pitchFamily="-112" charset="0"/>
              <a:cs typeface="Arial" pitchFamily="-112" charset="0"/>
            </a:endParaRPr>
          </a:p>
        </p:txBody>
      </p:sp>
      <p:pic>
        <p:nvPicPr>
          <p:cNvPr id="695306" name="Picture 10"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695309" name="Picture 13" descr="LH_3-7"/>
          <p:cNvPicPr>
            <a:picLocks noChangeAspect="1" noChangeArrowheads="1"/>
          </p:cNvPicPr>
          <p:nvPr/>
        </p:nvPicPr>
        <p:blipFill>
          <a:blip r:embed="rId7"/>
          <a:srcRect/>
          <a:stretch>
            <a:fillRect/>
          </a:stretch>
        </p:blipFill>
        <p:spPr bwMode="hidden">
          <a:xfrm>
            <a:off x="0" y="0"/>
            <a:ext cx="9144000" cy="731838"/>
          </a:xfrm>
          <a:prstGeom prst="rect">
            <a:avLst/>
          </a:prstGeom>
          <a:noFill/>
        </p:spPr>
      </p:pic>
      <p:pic>
        <p:nvPicPr>
          <p:cNvPr id="695316" name="Picture 20" descr="Example2"/>
          <p:cNvPicPr>
            <a:picLocks noChangeAspect="1" noChangeArrowheads="1"/>
          </p:cNvPicPr>
          <p:nvPr/>
        </p:nvPicPr>
        <p:blipFill>
          <a:blip r:embed="rId8"/>
          <a:srcRect/>
          <a:stretch>
            <a:fillRect/>
          </a:stretch>
        </p:blipFill>
        <p:spPr bwMode="auto">
          <a:xfrm>
            <a:off x="420688" y="1495425"/>
            <a:ext cx="457200" cy="457200"/>
          </a:xfrm>
          <a:prstGeom prst="rect">
            <a:avLst/>
          </a:prstGeom>
          <a:noFill/>
        </p:spPr>
      </p:pic>
      <p:grpSp>
        <p:nvGrpSpPr>
          <p:cNvPr id="2" name="Group 29"/>
          <p:cNvGrpSpPr>
            <a:grpSpLocks/>
          </p:cNvGrpSpPr>
          <p:nvPr/>
        </p:nvGrpSpPr>
        <p:grpSpPr bwMode="auto">
          <a:xfrm>
            <a:off x="876300" y="2009775"/>
            <a:ext cx="2790825" cy="3640138"/>
            <a:chOff x="552" y="1266"/>
            <a:chExt cx="1758" cy="2293"/>
          </a:xfrm>
        </p:grpSpPr>
        <p:sp>
          <p:nvSpPr>
            <p:cNvPr id="695304" name="TPAnswers"/>
            <p:cNvSpPr>
              <a:spLocks noChangeArrowheads="1"/>
            </p:cNvSpPr>
            <p:nvPr>
              <p:custDataLst>
                <p:tags r:id="rId3"/>
              </p:custDataLst>
            </p:nvPr>
          </p:nvSpPr>
          <p:spPr bwMode="auto">
            <a:xfrm>
              <a:off x="552" y="1376"/>
              <a:ext cx="1758" cy="265"/>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pPr>
              <a:r>
                <a:rPr lang="pt-BR" dirty="0">
                  <a:solidFill>
                    <a:srgbClr val="00539D"/>
                  </a:solidFill>
                  <a:sym typeface="Symbol" pitchFamily="-112" charset="2"/>
                </a:rPr>
                <a:t>A.</a:t>
              </a:r>
              <a:r>
                <a:rPr lang="pt-BR" dirty="0">
                  <a:solidFill>
                    <a:schemeClr val="tx1"/>
                  </a:solidFill>
                  <a:sym typeface="Symbol" pitchFamily="-112" charset="2"/>
                </a:rPr>
                <a:t>	</a:t>
              </a:r>
              <a:endParaRPr lang="en-US" baseline="30000" dirty="0" smtClean="0">
                <a:solidFill>
                  <a:schemeClr val="tx1"/>
                </a:solidFill>
                <a:ea typeface="Arial" pitchFamily="-112" charset="0"/>
                <a:cs typeface="Arial" pitchFamily="-112" charset="0"/>
                <a:sym typeface="Symbol" pitchFamily="-112" charset="2"/>
              </a:endParaRPr>
            </a:p>
            <a:p>
              <a:pPr marL="533400" indent="-533400" algn="l">
                <a:spcBef>
                  <a:spcPct val="83000"/>
                </a:spcBef>
                <a:spcAft>
                  <a:spcPct val="83000"/>
                </a:spcAft>
              </a:pPr>
              <a:endParaRPr lang="pt-BR" sz="500" dirty="0" smtClean="0">
                <a:solidFill>
                  <a:srgbClr val="00539D"/>
                </a:solidFill>
                <a:sym typeface="Symbol" pitchFamily="-112" charset="2"/>
              </a:endParaRPr>
            </a:p>
            <a:p>
              <a:pPr marL="533400" indent="-533400" algn="l">
                <a:spcBef>
                  <a:spcPct val="83000"/>
                </a:spcBef>
                <a:spcAft>
                  <a:spcPct val="83000"/>
                </a:spcAft>
              </a:pPr>
              <a:r>
                <a:rPr lang="pt-BR" dirty="0" smtClean="0">
                  <a:solidFill>
                    <a:srgbClr val="00539D"/>
                  </a:solidFill>
                  <a:sym typeface="Symbol" pitchFamily="-112" charset="2"/>
                </a:rPr>
                <a:t>B</a:t>
              </a:r>
              <a:r>
                <a:rPr lang="pt-BR" dirty="0">
                  <a:solidFill>
                    <a:srgbClr val="00539D"/>
                  </a:solidFill>
                  <a:sym typeface="Symbol" pitchFamily="-112" charset="2"/>
                </a:rPr>
                <a:t>.</a:t>
              </a:r>
              <a:r>
                <a:rPr lang="pt-BR" dirty="0">
                  <a:solidFill>
                    <a:schemeClr val="tx1"/>
                  </a:solidFill>
                  <a:sym typeface="Symbol" pitchFamily="-112" charset="2"/>
                </a:rPr>
                <a:t>	</a:t>
              </a:r>
              <a:endParaRPr lang="en-US" baseline="30000" dirty="0" smtClean="0">
                <a:solidFill>
                  <a:schemeClr val="tx1"/>
                </a:solidFill>
                <a:ea typeface="Arial" pitchFamily="-112" charset="0"/>
                <a:cs typeface="Arial" pitchFamily="-112" charset="0"/>
                <a:sym typeface="Symbol" pitchFamily="-112" charset="2"/>
              </a:endParaRPr>
            </a:p>
            <a:p>
              <a:pPr marL="533400" indent="-533400" algn="l">
                <a:spcBef>
                  <a:spcPct val="83000"/>
                </a:spcBef>
                <a:spcAft>
                  <a:spcPct val="83000"/>
                </a:spcAft>
              </a:pPr>
              <a:endParaRPr lang="pt-BR" sz="400" dirty="0" smtClean="0">
                <a:solidFill>
                  <a:srgbClr val="00539D"/>
                </a:solidFill>
                <a:sym typeface="Symbol" pitchFamily="-112" charset="2"/>
              </a:endParaRPr>
            </a:p>
            <a:p>
              <a:pPr marL="533400" indent="-533400" algn="l">
                <a:spcBef>
                  <a:spcPct val="83000"/>
                </a:spcBef>
                <a:spcAft>
                  <a:spcPct val="83000"/>
                </a:spcAft>
              </a:pPr>
              <a:r>
                <a:rPr lang="pt-BR" dirty="0" smtClean="0">
                  <a:solidFill>
                    <a:srgbClr val="00539D"/>
                  </a:solidFill>
                  <a:sym typeface="Symbol" pitchFamily="-112" charset="2"/>
                </a:rPr>
                <a:t>C</a:t>
              </a:r>
              <a:r>
                <a:rPr lang="pt-BR" dirty="0">
                  <a:solidFill>
                    <a:srgbClr val="00539D"/>
                  </a:solidFill>
                  <a:sym typeface="Symbol" pitchFamily="-112" charset="2"/>
                </a:rPr>
                <a:t>.</a:t>
              </a:r>
              <a:r>
                <a:rPr lang="pt-BR" dirty="0">
                  <a:solidFill>
                    <a:schemeClr val="tx1"/>
                  </a:solidFill>
                  <a:sym typeface="Symbol" pitchFamily="-112" charset="2"/>
                </a:rPr>
                <a:t>	</a:t>
              </a:r>
              <a:endParaRPr lang="en-US" baseline="30000" dirty="0" smtClean="0">
                <a:solidFill>
                  <a:schemeClr val="tx1"/>
                </a:solidFill>
                <a:ea typeface="Arial" pitchFamily="-112" charset="0"/>
                <a:cs typeface="Arial" pitchFamily="-112" charset="0"/>
                <a:sym typeface="Symbol" pitchFamily="-112" charset="2"/>
              </a:endParaRPr>
            </a:p>
            <a:p>
              <a:pPr marL="533400" indent="-533400" algn="l">
                <a:spcBef>
                  <a:spcPct val="83000"/>
                </a:spcBef>
                <a:spcAft>
                  <a:spcPct val="83000"/>
                </a:spcAft>
              </a:pPr>
              <a:endParaRPr lang="pt-BR" sz="500" dirty="0" smtClean="0">
                <a:solidFill>
                  <a:srgbClr val="00539D"/>
                </a:solidFill>
                <a:sym typeface="Symbol" pitchFamily="-112" charset="2"/>
              </a:endParaRPr>
            </a:p>
            <a:p>
              <a:pPr marL="533400" indent="-533400" algn="l">
                <a:spcBef>
                  <a:spcPct val="83000"/>
                </a:spcBef>
                <a:spcAft>
                  <a:spcPct val="83000"/>
                </a:spcAft>
              </a:pPr>
              <a:r>
                <a:rPr lang="pt-BR" dirty="0" smtClean="0">
                  <a:solidFill>
                    <a:srgbClr val="00539D"/>
                  </a:solidFill>
                  <a:sym typeface="Symbol" pitchFamily="-112" charset="2"/>
                </a:rPr>
                <a:t>D</a:t>
              </a:r>
              <a:r>
                <a:rPr lang="pt-BR" dirty="0">
                  <a:solidFill>
                    <a:srgbClr val="00539D"/>
                  </a:solidFill>
                  <a:sym typeface="Symbol" pitchFamily="-112" charset="2"/>
                </a:rPr>
                <a:t>.</a:t>
              </a:r>
              <a:r>
                <a:rPr lang="pt-BR" dirty="0">
                  <a:solidFill>
                    <a:schemeClr val="tx1"/>
                  </a:solidFill>
                  <a:sym typeface="Symbol" pitchFamily="-112" charset="2"/>
                </a:rPr>
                <a:t>	</a:t>
              </a:r>
              <a:endParaRPr lang="en-US" baseline="30000" dirty="0">
                <a:solidFill>
                  <a:schemeClr val="tx1"/>
                </a:solidFill>
                <a:ea typeface="Arial" pitchFamily="-112" charset="0"/>
                <a:cs typeface="Arial" pitchFamily="-112" charset="0"/>
                <a:sym typeface="Symbol" pitchFamily="-112" charset="2"/>
              </a:endParaRPr>
            </a:p>
          </p:txBody>
        </p:sp>
        <p:grpSp>
          <p:nvGrpSpPr>
            <p:cNvPr id="3" name="Group 26"/>
            <p:cNvGrpSpPr>
              <a:grpSpLocks/>
            </p:cNvGrpSpPr>
            <p:nvPr/>
          </p:nvGrpSpPr>
          <p:grpSpPr bwMode="auto">
            <a:xfrm>
              <a:off x="861" y="1266"/>
              <a:ext cx="1194" cy="2293"/>
              <a:chOff x="861" y="1266"/>
              <a:chExt cx="1194" cy="2293"/>
            </a:xfrm>
          </p:grpSpPr>
          <p:pic>
            <p:nvPicPr>
              <p:cNvPr id="695318" name="Picture 22" descr="MAC3-3Eq82"/>
              <p:cNvPicPr>
                <a:picLocks noChangeAspect="1" noChangeArrowheads="1"/>
              </p:cNvPicPr>
              <p:nvPr/>
            </p:nvPicPr>
            <p:blipFill>
              <a:blip r:embed="rId9"/>
              <a:srcRect/>
              <a:stretch>
                <a:fillRect/>
              </a:stretch>
            </p:blipFill>
            <p:spPr bwMode="auto">
              <a:xfrm>
                <a:off x="861" y="3023"/>
                <a:ext cx="1005" cy="536"/>
              </a:xfrm>
              <a:prstGeom prst="rect">
                <a:avLst/>
              </a:prstGeom>
              <a:noFill/>
            </p:spPr>
          </p:pic>
          <p:pic>
            <p:nvPicPr>
              <p:cNvPr id="695319" name="Picture 23" descr="MAC3-3Eq80"/>
              <p:cNvPicPr>
                <a:picLocks noChangeAspect="1" noChangeArrowheads="1"/>
              </p:cNvPicPr>
              <p:nvPr/>
            </p:nvPicPr>
            <p:blipFill>
              <a:blip r:embed="rId10"/>
              <a:srcRect/>
              <a:stretch>
                <a:fillRect/>
              </a:stretch>
            </p:blipFill>
            <p:spPr bwMode="auto">
              <a:xfrm>
                <a:off x="861" y="1851"/>
                <a:ext cx="1039" cy="536"/>
              </a:xfrm>
              <a:prstGeom prst="rect">
                <a:avLst/>
              </a:prstGeom>
              <a:noFill/>
            </p:spPr>
          </p:pic>
          <p:pic>
            <p:nvPicPr>
              <p:cNvPr id="695320" name="Picture 24" descr="MAC3-3Eq81"/>
              <p:cNvPicPr>
                <a:picLocks noChangeAspect="1" noChangeArrowheads="1"/>
              </p:cNvPicPr>
              <p:nvPr/>
            </p:nvPicPr>
            <p:blipFill>
              <a:blip r:embed="rId11"/>
              <a:srcRect/>
              <a:stretch>
                <a:fillRect/>
              </a:stretch>
            </p:blipFill>
            <p:spPr bwMode="auto">
              <a:xfrm>
                <a:off x="861" y="2437"/>
                <a:ext cx="831" cy="536"/>
              </a:xfrm>
              <a:prstGeom prst="rect">
                <a:avLst/>
              </a:prstGeom>
              <a:noFill/>
            </p:spPr>
          </p:pic>
          <p:pic>
            <p:nvPicPr>
              <p:cNvPr id="695321" name="Picture 25" descr="MAC3-3Eq79"/>
              <p:cNvPicPr>
                <a:picLocks noChangeAspect="1" noChangeArrowheads="1"/>
              </p:cNvPicPr>
              <p:nvPr/>
            </p:nvPicPr>
            <p:blipFill>
              <a:blip r:embed="rId12"/>
              <a:srcRect/>
              <a:stretch>
                <a:fillRect/>
              </a:stretch>
            </p:blipFill>
            <p:spPr bwMode="auto">
              <a:xfrm>
                <a:off x="861" y="1266"/>
                <a:ext cx="1194" cy="536"/>
              </a:xfrm>
              <a:prstGeom prst="rect">
                <a:avLst/>
              </a:prstGeom>
              <a:noFill/>
            </p:spPr>
          </p:pic>
        </p:grpSp>
      </p:grpSp>
      <p:pic>
        <p:nvPicPr>
          <p:cNvPr id="695324" name="Picture 28" descr="3-7-4"/>
          <p:cNvPicPr>
            <a:picLocks noChangeAspect="1" noChangeArrowheads="1"/>
          </p:cNvPicPr>
          <p:nvPr/>
        </p:nvPicPr>
        <p:blipFill>
          <a:blip r:embed="rId13"/>
          <a:srcRect/>
          <a:stretch>
            <a:fillRect/>
          </a:stretch>
        </p:blipFill>
        <p:spPr bwMode="auto">
          <a:xfrm>
            <a:off x="5181600" y="2190750"/>
            <a:ext cx="2686050" cy="2686050"/>
          </a:xfrm>
          <a:prstGeom prst="rect">
            <a:avLst/>
          </a:prstGeom>
          <a:noFill/>
        </p:spPr>
      </p:pic>
      <p:sp>
        <p:nvSpPr>
          <p:cNvPr id="18" name="Action Button: Forward or Next 17">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5306"/>
                                        </p:tgtEl>
                                        <p:attrNameLst>
                                          <p:attrName>style.visibility</p:attrName>
                                        </p:attrNameLst>
                                      </p:cBhvr>
                                      <p:to>
                                        <p:strVal val="visible"/>
                                      </p:to>
                                    </p:set>
                                    <p:animEffect transition="in" filter="wipe(left)">
                                      <p:cBhvr>
                                        <p:cTn id="7" dur="500"/>
                                        <p:tgtEl>
                                          <p:spTgt spid="69530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695316"/>
                                        </p:tgtEl>
                                        <p:attrNameLst>
                                          <p:attrName>style.visibility</p:attrName>
                                        </p:attrNameLst>
                                      </p:cBhvr>
                                      <p:to>
                                        <p:strVal val="visible"/>
                                      </p:to>
                                    </p:set>
                                    <p:animEffect transition="in" filter="box(out)">
                                      <p:cBhvr>
                                        <p:cTn id="11" dur="500"/>
                                        <p:tgtEl>
                                          <p:spTgt spid="6953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95305"/>
                                        </p:tgtEl>
                                        <p:attrNameLst>
                                          <p:attrName>style.visibility</p:attrName>
                                        </p:attrNameLst>
                                      </p:cBhvr>
                                      <p:to>
                                        <p:strVal val="visible"/>
                                      </p:to>
                                    </p:set>
                                    <p:animEffect transition="in" filter="wipe(left)">
                                      <p:cBhvr>
                                        <p:cTn id="15" dur="500"/>
                                        <p:tgtEl>
                                          <p:spTgt spid="69530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95324"/>
                                        </p:tgtEl>
                                        <p:attrNameLst>
                                          <p:attrName>style.visibility</p:attrName>
                                        </p:attrNameLst>
                                      </p:cBhvr>
                                      <p:to>
                                        <p:strVal val="visible"/>
                                      </p:to>
                                    </p:set>
                                    <p:animEffect transition="in" filter="wipe(up)">
                                      <p:cBhvr>
                                        <p:cTn id="19" dur="500"/>
                                        <p:tgtEl>
                                          <p:spTgt spid="69532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95299"/>
                                        </p:tgtEl>
                                        <p:attrNameLst>
                                          <p:attrName>style.visibility</p:attrName>
                                        </p:attrNameLst>
                                      </p:cBhvr>
                                      <p:to>
                                        <p:strVal val="visible"/>
                                      </p:to>
                                    </p:set>
                                    <p:animEffect transition="in" filter="box(in)">
                                      <p:cBhvr>
                                        <p:cTn id="28" dur="500"/>
                                        <p:tgtEl>
                                          <p:spTgt spid="69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9" grpId="0" animBg="1"/>
      <p:bldP spid="695305"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23812"/>
            <a:ext cx="9144000" cy="6858000"/>
            <a:chOff x="0" y="0"/>
            <a:chExt cx="5760" cy="4320"/>
          </a:xfrm>
        </p:grpSpPr>
        <p:pic>
          <p:nvPicPr>
            <p:cNvPr id="640022" name="Picture 22"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640023" name="Picture 23"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640005"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dirty="0">
                <a:solidFill>
                  <a:schemeClr val="bg1"/>
                </a:solidFill>
              </a:rPr>
              <a:t> A</a:t>
            </a:r>
          </a:p>
          <a:p>
            <a:pPr marL="533400" indent="-533400">
              <a:spcBef>
                <a:spcPct val="83000"/>
              </a:spcBef>
              <a:spcAft>
                <a:spcPct val="83000"/>
              </a:spcAft>
              <a:buFontTx/>
              <a:buAutoNum type="alphaUcPeriod"/>
            </a:pPr>
            <a:r>
              <a:rPr lang="en-US" sz="2400" b="1" dirty="0">
                <a:solidFill>
                  <a:schemeClr val="bg1"/>
                </a:solidFill>
              </a:rPr>
              <a:t> B </a:t>
            </a:r>
          </a:p>
          <a:p>
            <a:pPr marL="533400" indent="-533400">
              <a:spcBef>
                <a:spcPct val="83000"/>
              </a:spcBef>
              <a:spcAft>
                <a:spcPct val="83000"/>
              </a:spcAft>
              <a:buFontTx/>
              <a:buAutoNum type="alphaUcPeriod"/>
            </a:pPr>
            <a:r>
              <a:rPr lang="en-US" sz="2400" b="1" dirty="0">
                <a:solidFill>
                  <a:schemeClr val="bg1"/>
                </a:solidFill>
              </a:rPr>
              <a:t> C</a:t>
            </a:r>
          </a:p>
          <a:p>
            <a:pPr marL="533400" indent="-533400">
              <a:spcBef>
                <a:spcPct val="83000"/>
              </a:spcBef>
              <a:spcAft>
                <a:spcPct val="83000"/>
              </a:spcAft>
              <a:buFontTx/>
              <a:buAutoNum type="alphaUcPeriod"/>
            </a:pPr>
            <a:r>
              <a:rPr lang="en-US" sz="2400" b="1" dirty="0">
                <a:solidFill>
                  <a:schemeClr val="bg1"/>
                </a:solidFill>
              </a:rPr>
              <a:t> D </a:t>
            </a:r>
          </a:p>
        </p:txBody>
      </p:sp>
      <p:sp>
        <p:nvSpPr>
          <p:cNvPr id="640006" name="Oval 6"/>
          <p:cNvSpPr>
            <a:spLocks noChangeArrowheads="1"/>
          </p:cNvSpPr>
          <p:nvPr/>
        </p:nvSpPr>
        <p:spPr bwMode="auto">
          <a:xfrm>
            <a:off x="898525" y="4568825"/>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640007" name="Picture 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640013" name="TPAnswers"/>
          <p:cNvSpPr>
            <a:spLocks noChangeArrowheads="1"/>
          </p:cNvSpPr>
          <p:nvPr>
            <p:custDataLst>
              <p:tags r:id="rId3"/>
            </p:custDataLst>
          </p:nvPr>
        </p:nvSpPr>
        <p:spPr bwMode="auto">
          <a:xfrm>
            <a:off x="876300" y="2581275"/>
            <a:ext cx="4067175" cy="420688"/>
          </a:xfrm>
          <a:prstGeom prst="rect">
            <a:avLst/>
          </a:prstGeom>
          <a:noFill/>
          <a:ln w="9525">
            <a:noFill/>
            <a:miter lim="800000"/>
            <a:headEnd/>
            <a:tailEnd/>
          </a:ln>
          <a:effectLst/>
        </p:spPr>
        <p:txBody>
          <a:bodyPr>
            <a:prstTxWarp prst="textNoShape">
              <a:avLst/>
            </a:prstTxWarp>
          </a:bodyPr>
          <a:lstStyle/>
          <a:p>
            <a:pPr marL="457200" indent="-457200" algn="l">
              <a:spcAft>
                <a:spcPct val="50000"/>
              </a:spcAft>
            </a:pPr>
            <a:r>
              <a:rPr lang="pt-BR" sz="2800" dirty="0">
                <a:solidFill>
                  <a:srgbClr val="00539D"/>
                </a:solidFill>
                <a:ea typeface="Times New Roman" pitchFamily="-112" charset="0"/>
                <a:cs typeface="Times New Roman" pitchFamily="-112" charset="0"/>
              </a:rPr>
              <a:t>A.</a:t>
            </a:r>
            <a:r>
              <a:rPr lang="pt-BR" sz="2800" dirty="0">
                <a:solidFill>
                  <a:srgbClr val="000000"/>
                </a:solidFill>
                <a:ea typeface="Times New Roman" pitchFamily="-112" charset="0"/>
                <a:cs typeface="Times New Roman" pitchFamily="-112" charset="0"/>
              </a:rPr>
              <a:t>	real</a:t>
            </a:r>
            <a:endParaRPr lang="en-US" sz="2800" dirty="0">
              <a:solidFill>
                <a:schemeClr val="tx1"/>
              </a:solidFill>
              <a:sym typeface="Symbol" pitchFamily="-112" charset="2"/>
            </a:endParaRPr>
          </a:p>
          <a:p>
            <a:pPr marL="457200" indent="-457200" algn="l">
              <a:spcAft>
                <a:spcPct val="50000"/>
              </a:spcAft>
            </a:pPr>
            <a:r>
              <a:rPr lang="pt-BR" sz="2800" dirty="0">
                <a:solidFill>
                  <a:srgbClr val="00539D"/>
                </a:solidFill>
                <a:ea typeface="Times New Roman" pitchFamily="-112" charset="0"/>
                <a:cs typeface="Times New Roman" pitchFamily="-112" charset="0"/>
              </a:rPr>
              <a:t>B.</a:t>
            </a:r>
            <a:r>
              <a:rPr lang="pt-BR" sz="2800" dirty="0">
                <a:solidFill>
                  <a:srgbClr val="000000"/>
                </a:solidFill>
                <a:ea typeface="Times New Roman" pitchFamily="-112" charset="0"/>
                <a:cs typeface="Times New Roman" pitchFamily="-112" charset="0"/>
              </a:rPr>
              <a:t>	rational</a:t>
            </a:r>
            <a:endParaRPr lang="en-US" sz="2800" dirty="0">
              <a:solidFill>
                <a:schemeClr val="tx1"/>
              </a:solidFill>
              <a:sym typeface="Symbol" pitchFamily="-112" charset="2"/>
            </a:endParaRPr>
          </a:p>
          <a:p>
            <a:pPr marL="457200" indent="-457200" algn="l">
              <a:spcAft>
                <a:spcPct val="50000"/>
              </a:spcAft>
            </a:pPr>
            <a:r>
              <a:rPr lang="pt-BR" sz="2800" dirty="0">
                <a:solidFill>
                  <a:srgbClr val="00539D"/>
                </a:solidFill>
                <a:ea typeface="Times New Roman" pitchFamily="-112" charset="0"/>
                <a:cs typeface="Times New Roman" pitchFamily="-112" charset="0"/>
              </a:rPr>
              <a:t>C.	</a:t>
            </a:r>
            <a:r>
              <a:rPr lang="pt-BR" sz="2800" dirty="0">
                <a:solidFill>
                  <a:srgbClr val="000000"/>
                </a:solidFill>
                <a:ea typeface="Times New Roman" pitchFamily="-112" charset="0"/>
                <a:cs typeface="Times New Roman" pitchFamily="-112" charset="0"/>
              </a:rPr>
              <a:t>fractions</a:t>
            </a:r>
            <a:endParaRPr lang="en-US" sz="2800" dirty="0">
              <a:solidFill>
                <a:schemeClr val="tx1"/>
              </a:solidFill>
            </a:endParaRPr>
          </a:p>
          <a:p>
            <a:pPr marL="457200" indent="-457200" algn="l">
              <a:spcAft>
                <a:spcPct val="50000"/>
              </a:spcAft>
            </a:pPr>
            <a:r>
              <a:rPr lang="pt-BR" sz="2800" dirty="0">
                <a:solidFill>
                  <a:srgbClr val="00539D"/>
                </a:solidFill>
                <a:ea typeface="Times New Roman" pitchFamily="-112" charset="0"/>
                <a:cs typeface="Times New Roman" pitchFamily="-112" charset="0"/>
              </a:rPr>
              <a:t>D.</a:t>
            </a:r>
            <a:r>
              <a:rPr lang="pt-BR" sz="2800" dirty="0">
                <a:solidFill>
                  <a:srgbClr val="000000"/>
                </a:solidFill>
                <a:ea typeface="Times New Roman" pitchFamily="-112" charset="0"/>
                <a:cs typeface="Times New Roman" pitchFamily="-112" charset="0"/>
              </a:rPr>
              <a:t>	negative integers</a:t>
            </a:r>
            <a:endParaRPr lang="en-US" sz="2800" dirty="0">
              <a:solidFill>
                <a:schemeClr val="tx1"/>
              </a:solidFill>
            </a:endParaRPr>
          </a:p>
        </p:txBody>
      </p:sp>
      <p:sp>
        <p:nvSpPr>
          <p:cNvPr id="640018" name="Text Box 18"/>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3-4)</a:t>
            </a:r>
          </a:p>
        </p:txBody>
      </p:sp>
      <p:pic>
        <p:nvPicPr>
          <p:cNvPr id="640019" name="Picture 19"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640020" name="Picture 20" descr="Math NAV-FWD_DEAD2">
            <a:hlinkClick r:id="" action="ppaction://noaction" highlightClick="1"/>
          </p:cNvPr>
          <p:cNvPicPr>
            <a:picLocks noChangeAspect="1" noChangeArrowheads="1"/>
          </p:cNvPicPr>
          <p:nvPr/>
        </p:nvPicPr>
        <p:blipFill>
          <a:blip r:embed="rId10"/>
          <a:srcRect/>
          <a:stretch>
            <a:fillRect/>
          </a:stretch>
        </p:blipFill>
        <p:spPr bwMode="hidden">
          <a:xfrm>
            <a:off x="8180388" y="6465888"/>
            <a:ext cx="461962" cy="369887"/>
          </a:xfrm>
          <a:prstGeom prst="rect">
            <a:avLst/>
          </a:prstGeom>
          <a:noFill/>
        </p:spPr>
      </p:pic>
      <p:grpSp>
        <p:nvGrpSpPr>
          <p:cNvPr id="3" name="Group 27"/>
          <p:cNvGrpSpPr>
            <a:grpSpLocks/>
          </p:cNvGrpSpPr>
          <p:nvPr/>
        </p:nvGrpSpPr>
        <p:grpSpPr bwMode="auto">
          <a:xfrm>
            <a:off x="533400" y="1600200"/>
            <a:ext cx="8229600" cy="781050"/>
            <a:chOff x="336" y="1008"/>
            <a:chExt cx="5184" cy="492"/>
          </a:xfrm>
        </p:grpSpPr>
        <p:sp>
          <p:nvSpPr>
            <p:cNvPr id="640015" name="TPQuestion"/>
            <p:cNvSpPr>
              <a:spLocks noChangeArrowheads="1"/>
            </p:cNvSpPr>
            <p:nvPr/>
          </p:nvSpPr>
          <p:spPr bwMode="auto">
            <a:xfrm>
              <a:off x="336" y="1117"/>
              <a:ext cx="5184" cy="265"/>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400" dirty="0">
                  <a:solidFill>
                    <a:srgbClr val="00539D"/>
                  </a:solidFill>
                </a:rPr>
                <a:t>To which set </a:t>
              </a:r>
              <a:r>
                <a:rPr lang="en-US" sz="2400" dirty="0" smtClean="0">
                  <a:solidFill>
                    <a:srgbClr val="00539D"/>
                  </a:solidFill>
                </a:rPr>
                <a:t>does	        </a:t>
              </a:r>
              <a:r>
                <a:rPr lang="en-US" sz="2400" i="1" dirty="0">
                  <a:solidFill>
                    <a:srgbClr val="00539D"/>
                  </a:solidFill>
                </a:rPr>
                <a:t>not </a:t>
              </a:r>
              <a:r>
                <a:rPr lang="en-US" sz="2400" dirty="0">
                  <a:solidFill>
                    <a:srgbClr val="00539D"/>
                  </a:solidFill>
                </a:rPr>
                <a:t>belong?</a:t>
              </a:r>
            </a:p>
          </p:txBody>
        </p:sp>
        <p:pic>
          <p:nvPicPr>
            <p:cNvPr id="640024" name="Picture 24" descr="MAC3-3Eq112"/>
            <p:cNvPicPr>
              <a:picLocks noChangeAspect="1" noChangeArrowheads="1"/>
            </p:cNvPicPr>
            <p:nvPr/>
          </p:nvPicPr>
          <p:blipFill>
            <a:blip r:embed="rId11"/>
            <a:srcRect/>
            <a:stretch>
              <a:fillRect/>
            </a:stretch>
          </p:blipFill>
          <p:spPr bwMode="auto">
            <a:xfrm>
              <a:off x="2064" y="1008"/>
              <a:ext cx="317" cy="492"/>
            </a:xfrm>
            <a:prstGeom prst="rect">
              <a:avLst/>
            </a:prstGeom>
            <a:noFill/>
          </p:spPr>
        </p:pic>
      </p:grpSp>
      <p:pic>
        <p:nvPicPr>
          <p:cNvPr id="640026" name="Picture 26" descr="Math NAV-LessBack2">
            <a:hlinkClick r:id="rId12" action="ppaction://hlinksldjump" highlightClick="1"/>
          </p:cNvPr>
          <p:cNvPicPr>
            <a:picLocks noChangeAspect="1" noChangeArrowheads="1"/>
          </p:cNvPicPr>
          <p:nvPr/>
        </p:nvPicPr>
        <p:blipFill>
          <a:blip r:embed="rId13"/>
          <a:srcRect/>
          <a:stretch>
            <a:fillRect/>
          </a:stretch>
        </p:blipFill>
        <p:spPr bwMode="hidden">
          <a:xfrm>
            <a:off x="7239000" y="6465888"/>
            <a:ext cx="461963" cy="368300"/>
          </a:xfrm>
          <a:prstGeom prst="rect">
            <a:avLst/>
          </a:prstGeom>
          <a:noFill/>
        </p:spPr>
      </p:pic>
      <p:pic>
        <p:nvPicPr>
          <p:cNvPr id="640030" name="Picture 30" descr="CAStdPrac"/>
          <p:cNvPicPr>
            <a:picLocks noChangeAspect="1" noChangeArrowheads="1"/>
          </p:cNvPicPr>
          <p:nvPr/>
        </p:nvPicPr>
        <p:blipFill>
          <a:blip r:embed="rId14"/>
          <a:srcRect/>
          <a:stretch>
            <a:fillRect/>
          </a:stretch>
        </p:blipFill>
        <p:spPr bwMode="auto">
          <a:xfrm>
            <a:off x="414338" y="1231900"/>
            <a:ext cx="2017712" cy="376238"/>
          </a:xfrm>
          <a:prstGeom prst="rect">
            <a:avLst/>
          </a:prstGeom>
          <a:noFill/>
        </p:spPr>
      </p:pic>
      <p:pic>
        <p:nvPicPr>
          <p:cNvPr id="22" name="Picture 14" descr="Example1"/>
          <p:cNvPicPr>
            <a:picLocks noChangeAspect="1" noChangeArrowheads="1"/>
          </p:cNvPicPr>
          <p:nvPr/>
        </p:nvPicPr>
        <p:blipFill>
          <a:blip r:embed="rId15"/>
          <a:srcRect/>
          <a:stretch>
            <a:fillRect/>
          </a:stretch>
        </p:blipFill>
        <p:spPr bwMode="auto">
          <a:xfrm>
            <a:off x="457200" y="18288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40030"/>
                                        </p:tgtEl>
                                        <p:attrNameLst>
                                          <p:attrName>style.visibility</p:attrName>
                                        </p:attrNameLst>
                                      </p:cBhvr>
                                      <p:to>
                                        <p:strVal val="visible"/>
                                      </p:to>
                                    </p:set>
                                    <p:animEffect transition="in" filter="wipe(left)">
                                      <p:cBhvr>
                                        <p:cTn id="7" dur="500"/>
                                        <p:tgtEl>
                                          <p:spTgt spid="64003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ou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40005"/>
                                        </p:tgtEl>
                                        <p:attrNameLst>
                                          <p:attrName>style.visibility</p:attrName>
                                        </p:attrNameLst>
                                      </p:cBhvr>
                                      <p:to>
                                        <p:strVal val="visible"/>
                                      </p:to>
                                    </p:set>
                                    <p:animEffect transition="in" filter="wipe(left)">
                                      <p:cBhvr>
                                        <p:cTn id="19" dur="500"/>
                                        <p:tgtEl>
                                          <p:spTgt spid="64000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40013">
                                            <p:txEl>
                                              <p:pRg st="0" end="0"/>
                                            </p:txEl>
                                          </p:spTgt>
                                        </p:tgtEl>
                                        <p:attrNameLst>
                                          <p:attrName>style.visibility</p:attrName>
                                        </p:attrNameLst>
                                      </p:cBhvr>
                                      <p:to>
                                        <p:strVal val="visible"/>
                                      </p:to>
                                    </p:set>
                                    <p:animEffect transition="in" filter="wipe(left)">
                                      <p:cBhvr>
                                        <p:cTn id="23" dur="500"/>
                                        <p:tgtEl>
                                          <p:spTgt spid="640013">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40013">
                                            <p:txEl>
                                              <p:pRg st="1" end="1"/>
                                            </p:txEl>
                                          </p:spTgt>
                                        </p:tgtEl>
                                        <p:attrNameLst>
                                          <p:attrName>style.visibility</p:attrName>
                                        </p:attrNameLst>
                                      </p:cBhvr>
                                      <p:to>
                                        <p:strVal val="visible"/>
                                      </p:to>
                                    </p:set>
                                    <p:animEffect transition="in" filter="wipe(left)">
                                      <p:cBhvr>
                                        <p:cTn id="27" dur="500"/>
                                        <p:tgtEl>
                                          <p:spTgt spid="640013">
                                            <p:txEl>
                                              <p:pRg st="1" end="1"/>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40013">
                                            <p:txEl>
                                              <p:pRg st="2" end="2"/>
                                            </p:txEl>
                                          </p:spTgt>
                                        </p:tgtEl>
                                        <p:attrNameLst>
                                          <p:attrName>style.visibility</p:attrName>
                                        </p:attrNameLst>
                                      </p:cBhvr>
                                      <p:to>
                                        <p:strVal val="visible"/>
                                      </p:to>
                                    </p:set>
                                    <p:animEffect transition="in" filter="wipe(left)">
                                      <p:cBhvr>
                                        <p:cTn id="31" dur="500"/>
                                        <p:tgtEl>
                                          <p:spTgt spid="640013">
                                            <p:txEl>
                                              <p:pRg st="2" end="2"/>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0013">
                                            <p:txEl>
                                              <p:pRg st="3" end="3"/>
                                            </p:txEl>
                                          </p:spTgt>
                                        </p:tgtEl>
                                        <p:attrNameLst>
                                          <p:attrName>style.visibility</p:attrName>
                                        </p:attrNameLst>
                                      </p:cBhvr>
                                      <p:to>
                                        <p:strVal val="visible"/>
                                      </p:to>
                                    </p:set>
                                    <p:animEffect transition="in" filter="wipe(left)">
                                      <p:cBhvr>
                                        <p:cTn id="35" dur="500"/>
                                        <p:tgtEl>
                                          <p:spTgt spid="6400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40006"/>
                                        </p:tgtEl>
                                        <p:attrNameLst>
                                          <p:attrName>style.visibility</p:attrName>
                                        </p:attrNameLst>
                                      </p:cBhvr>
                                      <p:to>
                                        <p:strVal val="visible"/>
                                      </p:to>
                                    </p:set>
                                    <p:animEffect transition="in" filter="box(in)">
                                      <p:cBhvr>
                                        <p:cTn id="40" dur="500"/>
                                        <p:tgtEl>
                                          <p:spTgt spid="640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5" grpId="0" autoUpdateAnimBg="0"/>
      <p:bldP spid="640006" grpId="0" animBg="1"/>
      <p:bldP spid="640013" grpId="0" build="p" autoUpdateAnimBg="0" advAuto="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7346" name="TPAnswers"/>
          <p:cNvSpPr>
            <a:spLocks noGrp="1" noChangeArrowheads="1"/>
          </p:cNvSpPr>
          <p:nvPr>
            <p:ph type="body" idx="1"/>
            <p:custDataLst>
              <p:tags r:id="rId2"/>
            </p:custDataLst>
          </p:nvPr>
        </p:nvSpPr>
        <p:spPr bwMode="hidden">
          <a:xfrm>
            <a:off x="271463" y="2533650"/>
            <a:ext cx="1438275"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97353" name="TPQuestion"/>
          <p:cNvSpPr>
            <a:spLocks noChangeArrowheads="1"/>
          </p:cNvSpPr>
          <p:nvPr/>
        </p:nvSpPr>
        <p:spPr bwMode="auto">
          <a:xfrm>
            <a:off x="533400" y="1503363"/>
            <a:ext cx="8610600" cy="420687"/>
          </a:xfrm>
          <a:prstGeom prst="rect">
            <a:avLst/>
          </a:prstGeom>
          <a:noFill/>
          <a:ln w="9525">
            <a:noFill/>
            <a:miter lim="800000"/>
            <a:headEnd/>
            <a:tailEnd/>
          </a:ln>
          <a:effectLst/>
        </p:spPr>
        <p:txBody>
          <a:bodyPr>
            <a:prstTxWarp prst="textNoShape">
              <a:avLst/>
            </a:prstTxWarp>
          </a:bodyPr>
          <a:lstStyle/>
          <a:p>
            <a:pPr marL="609600" indent="-266700" algn="l">
              <a:spcBef>
                <a:spcPct val="20000"/>
              </a:spcBef>
              <a:spcAft>
                <a:spcPct val="20000"/>
              </a:spcAft>
              <a:buClrTx/>
            </a:pPr>
            <a:r>
              <a:rPr lang="en-US">
                <a:solidFill>
                  <a:srgbClr val="00539D"/>
                </a:solidFill>
                <a:ea typeface="Arial" pitchFamily="-112" charset="0"/>
                <a:cs typeface="Arial" pitchFamily="-112" charset="0"/>
              </a:rPr>
              <a:t>Graph and label point </a:t>
            </a:r>
            <a:r>
              <a:rPr lang="en-US" i="1">
                <a:solidFill>
                  <a:srgbClr val="00539D"/>
                </a:solidFill>
                <a:ea typeface="Arial" pitchFamily="-112" charset="0"/>
                <a:cs typeface="Arial" pitchFamily="-112" charset="0"/>
              </a:rPr>
              <a:t>J</a:t>
            </a:r>
            <a:r>
              <a:rPr lang="en-US">
                <a:solidFill>
                  <a:srgbClr val="00539D"/>
                </a:solidFill>
                <a:ea typeface="Arial" pitchFamily="-112" charset="0"/>
                <a:cs typeface="Arial" pitchFamily="-112" charset="0"/>
              </a:rPr>
              <a:t>(–2.5, 3.5).</a:t>
            </a:r>
          </a:p>
        </p:txBody>
      </p:sp>
      <p:pic>
        <p:nvPicPr>
          <p:cNvPr id="697354" name="Picture 10" descr="CheckProgress"/>
          <p:cNvPicPr>
            <a:picLocks noChangeAspect="1" noChangeArrowheads="1"/>
          </p:cNvPicPr>
          <p:nvPr/>
        </p:nvPicPr>
        <p:blipFill>
          <a:blip r:embed="rId7"/>
          <a:srcRect/>
          <a:stretch>
            <a:fillRect/>
          </a:stretch>
        </p:blipFill>
        <p:spPr bwMode="auto">
          <a:xfrm>
            <a:off x="342900" y="711200"/>
            <a:ext cx="4038600" cy="627063"/>
          </a:xfrm>
          <a:prstGeom prst="rect">
            <a:avLst/>
          </a:prstGeom>
          <a:noFill/>
        </p:spPr>
      </p:pic>
      <p:pic>
        <p:nvPicPr>
          <p:cNvPr id="697356" name="Picture 12" descr="LH_3-7"/>
          <p:cNvPicPr>
            <a:picLocks noChangeAspect="1" noChangeArrowheads="1"/>
          </p:cNvPicPr>
          <p:nvPr/>
        </p:nvPicPr>
        <p:blipFill>
          <a:blip r:embed="rId8"/>
          <a:srcRect/>
          <a:stretch>
            <a:fillRect/>
          </a:stretch>
        </p:blipFill>
        <p:spPr bwMode="hidden">
          <a:xfrm>
            <a:off x="0" y="0"/>
            <a:ext cx="9144000" cy="731838"/>
          </a:xfrm>
          <a:prstGeom prst="rect">
            <a:avLst/>
          </a:prstGeom>
          <a:noFill/>
        </p:spPr>
      </p:pic>
      <p:pic>
        <p:nvPicPr>
          <p:cNvPr id="697364" name="Picture 20" descr="Example3"/>
          <p:cNvPicPr>
            <a:picLocks noChangeAspect="1" noChangeArrowheads="1"/>
          </p:cNvPicPr>
          <p:nvPr/>
        </p:nvPicPr>
        <p:blipFill>
          <a:blip r:embed="rId9"/>
          <a:srcRect/>
          <a:stretch>
            <a:fillRect/>
          </a:stretch>
        </p:blipFill>
        <p:spPr bwMode="auto">
          <a:xfrm>
            <a:off x="420688" y="1495425"/>
            <a:ext cx="457200" cy="457200"/>
          </a:xfrm>
          <a:prstGeom prst="rect">
            <a:avLst/>
          </a:prstGeom>
          <a:noFill/>
        </p:spPr>
      </p:pic>
      <p:sp>
        <p:nvSpPr>
          <p:cNvPr id="697347" name="Oval 3"/>
          <p:cNvSpPr>
            <a:spLocks noChangeArrowheads="1"/>
          </p:cNvSpPr>
          <p:nvPr/>
        </p:nvSpPr>
        <p:spPr bwMode="auto">
          <a:xfrm>
            <a:off x="824788" y="2098346"/>
            <a:ext cx="404813"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grpSp>
        <p:nvGrpSpPr>
          <p:cNvPr id="2" name="Group 33"/>
          <p:cNvGrpSpPr>
            <a:grpSpLocks/>
          </p:cNvGrpSpPr>
          <p:nvPr/>
        </p:nvGrpSpPr>
        <p:grpSpPr bwMode="auto">
          <a:xfrm>
            <a:off x="871538" y="2093913"/>
            <a:ext cx="5476875" cy="3916362"/>
            <a:chOff x="549" y="1319"/>
            <a:chExt cx="3450" cy="2467"/>
          </a:xfrm>
        </p:grpSpPr>
        <p:sp>
          <p:nvSpPr>
            <p:cNvPr id="697352" name="TPAnswers"/>
            <p:cNvSpPr>
              <a:spLocks noChangeArrowheads="1"/>
            </p:cNvSpPr>
            <p:nvPr>
              <p:custDataLst>
                <p:tags r:id="rId3"/>
              </p:custDataLst>
            </p:nvPr>
          </p:nvSpPr>
          <p:spPr bwMode="auto">
            <a:xfrm>
              <a:off x="549" y="1319"/>
              <a:ext cx="1758" cy="265"/>
            </a:xfrm>
            <a:prstGeom prst="rect">
              <a:avLst/>
            </a:prstGeom>
            <a:noFill/>
            <a:ln w="9525">
              <a:noFill/>
              <a:miter lim="800000"/>
              <a:headEnd/>
              <a:tailEnd/>
            </a:ln>
            <a:effectLst/>
          </p:spPr>
          <p:txBody>
            <a:bodyPr>
              <a:prstTxWarp prst="textNoShape">
                <a:avLst/>
              </a:prstTxWarp>
            </a:bodyPr>
            <a:lstStyle/>
            <a:p>
              <a:pPr marL="533400" indent="-533400" algn="l">
                <a:spcBef>
                  <a:spcPct val="100000"/>
                </a:spcBef>
                <a:spcAft>
                  <a:spcPct val="100000"/>
                </a:spcAft>
              </a:pPr>
              <a:r>
                <a:rPr lang="pt-BR" dirty="0">
                  <a:solidFill>
                    <a:srgbClr val="00539D"/>
                  </a:solidFill>
                  <a:sym typeface="Symbol" pitchFamily="-112" charset="2"/>
                </a:rPr>
                <a:t>A.</a:t>
              </a:r>
              <a:r>
                <a:rPr lang="pt-BR" dirty="0">
                  <a:solidFill>
                    <a:schemeClr val="tx1"/>
                  </a:solidFill>
                  <a:sym typeface="Symbol" pitchFamily="-112" charset="2"/>
                </a:rPr>
                <a:t>	</a:t>
              </a:r>
              <a:endParaRPr lang="en-US" baseline="30000" dirty="0">
                <a:solidFill>
                  <a:schemeClr val="tx1"/>
                </a:solidFill>
                <a:ea typeface="Arial" pitchFamily="-112" charset="0"/>
                <a:cs typeface="Arial" pitchFamily="-112" charset="0"/>
                <a:sym typeface="Symbol" pitchFamily="-112" charset="2"/>
              </a:endParaRPr>
            </a:p>
            <a:p>
              <a:pPr marL="533400" indent="-533400" algn="l">
                <a:spcBef>
                  <a:spcPct val="100000"/>
                </a:spcBef>
                <a:spcAft>
                  <a:spcPct val="100000"/>
                </a:spcAft>
              </a:pPr>
              <a:endParaRPr lang="pt-BR" dirty="0" smtClean="0">
                <a:solidFill>
                  <a:srgbClr val="00539D"/>
                </a:solidFill>
                <a:sym typeface="Symbol" pitchFamily="-112" charset="2"/>
              </a:endParaRPr>
            </a:p>
            <a:p>
              <a:pPr marL="533400" indent="-533400" algn="l">
                <a:spcBef>
                  <a:spcPct val="100000"/>
                </a:spcBef>
                <a:spcAft>
                  <a:spcPct val="100000"/>
                </a:spcAft>
              </a:pPr>
              <a:endParaRPr lang="pt-BR" sz="400" dirty="0" smtClean="0">
                <a:solidFill>
                  <a:srgbClr val="00539D"/>
                </a:solidFill>
                <a:sym typeface="Symbol" pitchFamily="-112" charset="2"/>
              </a:endParaRPr>
            </a:p>
            <a:p>
              <a:pPr marL="533400" indent="-533400" algn="l">
                <a:spcBef>
                  <a:spcPct val="100000"/>
                </a:spcBef>
                <a:spcAft>
                  <a:spcPct val="100000"/>
                </a:spcAft>
              </a:pPr>
              <a:endParaRPr lang="pt-BR" sz="400" dirty="0" smtClean="0">
                <a:solidFill>
                  <a:srgbClr val="00539D"/>
                </a:solidFill>
                <a:sym typeface="Symbol" pitchFamily="-112" charset="2"/>
              </a:endParaRPr>
            </a:p>
            <a:p>
              <a:pPr marL="533400" indent="-533400" algn="l">
                <a:spcBef>
                  <a:spcPct val="100000"/>
                </a:spcBef>
                <a:spcAft>
                  <a:spcPct val="100000"/>
                </a:spcAft>
              </a:pPr>
              <a:r>
                <a:rPr lang="pt-BR" dirty="0" smtClean="0">
                  <a:solidFill>
                    <a:srgbClr val="00539D"/>
                  </a:solidFill>
                  <a:sym typeface="Symbol" pitchFamily="-112" charset="2"/>
                </a:rPr>
                <a:t>B</a:t>
              </a:r>
              <a:r>
                <a:rPr lang="pt-BR" dirty="0">
                  <a:solidFill>
                    <a:srgbClr val="00539D"/>
                  </a:solidFill>
                  <a:sym typeface="Symbol" pitchFamily="-112" charset="2"/>
                </a:rPr>
                <a:t>.</a:t>
              </a:r>
              <a:r>
                <a:rPr lang="pt-BR" dirty="0">
                  <a:solidFill>
                    <a:schemeClr val="tx1"/>
                  </a:solidFill>
                  <a:sym typeface="Symbol" pitchFamily="-112" charset="2"/>
                </a:rPr>
                <a:t>		</a:t>
              </a:r>
              <a:endParaRPr lang="en-US" baseline="30000" dirty="0">
                <a:solidFill>
                  <a:schemeClr val="tx1"/>
                </a:solidFill>
                <a:ea typeface="Arial" pitchFamily="-112" charset="0"/>
                <a:cs typeface="Arial" pitchFamily="-112" charset="0"/>
                <a:sym typeface="Symbol" pitchFamily="-112" charset="2"/>
              </a:endParaRPr>
            </a:p>
          </p:txBody>
        </p:sp>
        <p:sp>
          <p:nvSpPr>
            <p:cNvPr id="697369" name="TPAnswers"/>
            <p:cNvSpPr>
              <a:spLocks noChangeArrowheads="1"/>
            </p:cNvSpPr>
            <p:nvPr>
              <p:custDataLst>
                <p:tags r:id="rId4"/>
              </p:custDataLst>
            </p:nvPr>
          </p:nvSpPr>
          <p:spPr bwMode="auto">
            <a:xfrm>
              <a:off x="2241" y="1319"/>
              <a:ext cx="1758" cy="265"/>
            </a:xfrm>
            <a:prstGeom prst="rect">
              <a:avLst/>
            </a:prstGeom>
            <a:noFill/>
            <a:ln w="9525">
              <a:noFill/>
              <a:miter lim="800000"/>
              <a:headEnd/>
              <a:tailEnd/>
            </a:ln>
            <a:effectLst/>
          </p:spPr>
          <p:txBody>
            <a:bodyPr>
              <a:prstTxWarp prst="textNoShape">
                <a:avLst/>
              </a:prstTxWarp>
            </a:bodyPr>
            <a:lstStyle/>
            <a:p>
              <a:pPr marL="533400" indent="-533400" algn="l">
                <a:spcBef>
                  <a:spcPct val="100000"/>
                </a:spcBef>
                <a:spcAft>
                  <a:spcPct val="100000"/>
                </a:spcAft>
              </a:pPr>
              <a:r>
                <a:rPr lang="pt-BR" dirty="0">
                  <a:solidFill>
                    <a:srgbClr val="00539D"/>
                  </a:solidFill>
                  <a:sym typeface="Symbol" pitchFamily="-112" charset="2"/>
                </a:rPr>
                <a:t>C.</a:t>
              </a:r>
              <a:r>
                <a:rPr lang="pt-BR" dirty="0">
                  <a:solidFill>
                    <a:schemeClr val="tx1"/>
                  </a:solidFill>
                  <a:sym typeface="Symbol" pitchFamily="-112" charset="2"/>
                </a:rPr>
                <a:t>	</a:t>
              </a:r>
              <a:endParaRPr lang="en-US" baseline="30000" dirty="0">
                <a:solidFill>
                  <a:schemeClr val="tx1"/>
                </a:solidFill>
                <a:ea typeface="Arial" pitchFamily="-112" charset="0"/>
                <a:cs typeface="Arial" pitchFamily="-112" charset="0"/>
                <a:sym typeface="Symbol" pitchFamily="-112" charset="2"/>
              </a:endParaRPr>
            </a:p>
            <a:p>
              <a:pPr marL="533400" indent="-533400" algn="l">
                <a:spcBef>
                  <a:spcPct val="100000"/>
                </a:spcBef>
                <a:spcAft>
                  <a:spcPct val="100000"/>
                </a:spcAft>
              </a:pPr>
              <a:endParaRPr lang="pt-BR" dirty="0" smtClean="0">
                <a:solidFill>
                  <a:srgbClr val="00539D"/>
                </a:solidFill>
                <a:sym typeface="Symbol" pitchFamily="-112" charset="2"/>
              </a:endParaRPr>
            </a:p>
            <a:p>
              <a:pPr marL="533400" indent="-533400" algn="l">
                <a:spcBef>
                  <a:spcPct val="100000"/>
                </a:spcBef>
                <a:spcAft>
                  <a:spcPct val="100000"/>
                </a:spcAft>
              </a:pPr>
              <a:endParaRPr lang="pt-BR" sz="800" dirty="0" smtClean="0">
                <a:solidFill>
                  <a:srgbClr val="00539D"/>
                </a:solidFill>
                <a:sym typeface="Symbol" pitchFamily="-112" charset="2"/>
              </a:endParaRPr>
            </a:p>
            <a:p>
              <a:pPr marL="533400" indent="-533400" algn="l">
                <a:spcBef>
                  <a:spcPct val="100000"/>
                </a:spcBef>
                <a:spcAft>
                  <a:spcPct val="100000"/>
                </a:spcAft>
              </a:pPr>
              <a:r>
                <a:rPr lang="pt-BR" dirty="0" smtClean="0">
                  <a:solidFill>
                    <a:srgbClr val="00539D"/>
                  </a:solidFill>
                  <a:sym typeface="Symbol" pitchFamily="-112" charset="2"/>
                </a:rPr>
                <a:t>D</a:t>
              </a:r>
              <a:r>
                <a:rPr lang="pt-BR" dirty="0">
                  <a:solidFill>
                    <a:srgbClr val="00539D"/>
                  </a:solidFill>
                  <a:sym typeface="Symbol" pitchFamily="-112" charset="2"/>
                </a:rPr>
                <a:t>.</a:t>
              </a:r>
              <a:r>
                <a:rPr lang="pt-BR" dirty="0">
                  <a:solidFill>
                    <a:schemeClr val="tx1"/>
                  </a:solidFill>
                  <a:sym typeface="Symbol" pitchFamily="-112" charset="2"/>
                </a:rPr>
                <a:t>	</a:t>
              </a:r>
              <a:endParaRPr lang="en-US" baseline="30000" dirty="0">
                <a:solidFill>
                  <a:schemeClr val="tx1"/>
                </a:solidFill>
                <a:ea typeface="Arial" pitchFamily="-112" charset="0"/>
                <a:cs typeface="Arial" pitchFamily="-112" charset="0"/>
                <a:sym typeface="Symbol" pitchFamily="-112" charset="2"/>
              </a:endParaRPr>
            </a:p>
          </p:txBody>
        </p:sp>
        <p:pic>
          <p:nvPicPr>
            <p:cNvPr id="697372" name="Picture 28" descr="3-7-9"/>
            <p:cNvPicPr>
              <a:picLocks noChangeAspect="1" noChangeArrowheads="1"/>
            </p:cNvPicPr>
            <p:nvPr/>
          </p:nvPicPr>
          <p:blipFill>
            <a:blip r:embed="rId10"/>
            <a:srcRect/>
            <a:stretch>
              <a:fillRect/>
            </a:stretch>
          </p:blipFill>
          <p:spPr bwMode="auto">
            <a:xfrm>
              <a:off x="2600" y="2722"/>
              <a:ext cx="1060" cy="1064"/>
            </a:xfrm>
            <a:prstGeom prst="rect">
              <a:avLst/>
            </a:prstGeom>
            <a:noFill/>
          </p:spPr>
        </p:pic>
        <p:pic>
          <p:nvPicPr>
            <p:cNvPr id="697373" name="Picture 29" descr="3-7-6"/>
            <p:cNvPicPr>
              <a:picLocks noChangeAspect="1" noChangeArrowheads="1"/>
            </p:cNvPicPr>
            <p:nvPr/>
          </p:nvPicPr>
          <p:blipFill>
            <a:blip r:embed="rId11"/>
            <a:srcRect/>
            <a:stretch>
              <a:fillRect/>
            </a:stretch>
          </p:blipFill>
          <p:spPr bwMode="auto">
            <a:xfrm>
              <a:off x="921" y="1378"/>
              <a:ext cx="1060" cy="1064"/>
            </a:xfrm>
            <a:prstGeom prst="rect">
              <a:avLst/>
            </a:prstGeom>
            <a:noFill/>
          </p:spPr>
        </p:pic>
        <p:pic>
          <p:nvPicPr>
            <p:cNvPr id="697374" name="Picture 30" descr="3-7-7"/>
            <p:cNvPicPr>
              <a:picLocks noChangeAspect="1" noChangeArrowheads="1"/>
            </p:cNvPicPr>
            <p:nvPr/>
          </p:nvPicPr>
          <p:blipFill>
            <a:blip r:embed="rId12"/>
            <a:srcRect/>
            <a:stretch>
              <a:fillRect/>
            </a:stretch>
          </p:blipFill>
          <p:spPr bwMode="auto">
            <a:xfrm>
              <a:off x="2600" y="1378"/>
              <a:ext cx="1060" cy="1064"/>
            </a:xfrm>
            <a:prstGeom prst="rect">
              <a:avLst/>
            </a:prstGeom>
            <a:noFill/>
          </p:spPr>
        </p:pic>
        <p:pic>
          <p:nvPicPr>
            <p:cNvPr id="697375" name="Picture 31" descr="3-7-8"/>
            <p:cNvPicPr>
              <a:picLocks noChangeAspect="1" noChangeArrowheads="1"/>
            </p:cNvPicPr>
            <p:nvPr/>
          </p:nvPicPr>
          <p:blipFill>
            <a:blip r:embed="rId13"/>
            <a:srcRect/>
            <a:stretch>
              <a:fillRect/>
            </a:stretch>
          </p:blipFill>
          <p:spPr bwMode="auto">
            <a:xfrm>
              <a:off x="921" y="2722"/>
              <a:ext cx="1060" cy="1064"/>
            </a:xfrm>
            <a:prstGeom prst="rect">
              <a:avLst/>
            </a:prstGeom>
            <a:noFill/>
          </p:spPr>
        </p:pic>
      </p:grpSp>
      <p:sp>
        <p:nvSpPr>
          <p:cNvPr id="17" name="Action Button: Forward or Next 16">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7354"/>
                                        </p:tgtEl>
                                        <p:attrNameLst>
                                          <p:attrName>style.visibility</p:attrName>
                                        </p:attrNameLst>
                                      </p:cBhvr>
                                      <p:to>
                                        <p:strVal val="visible"/>
                                      </p:to>
                                    </p:set>
                                    <p:animEffect transition="in" filter="wipe(left)">
                                      <p:cBhvr>
                                        <p:cTn id="7" dur="500"/>
                                        <p:tgtEl>
                                          <p:spTgt spid="69735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697364"/>
                                        </p:tgtEl>
                                        <p:attrNameLst>
                                          <p:attrName>style.visibility</p:attrName>
                                        </p:attrNameLst>
                                      </p:cBhvr>
                                      <p:to>
                                        <p:strVal val="visible"/>
                                      </p:to>
                                    </p:set>
                                    <p:animEffect transition="in" filter="box(out)">
                                      <p:cBhvr>
                                        <p:cTn id="11" dur="500"/>
                                        <p:tgtEl>
                                          <p:spTgt spid="6973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97353"/>
                                        </p:tgtEl>
                                        <p:attrNameLst>
                                          <p:attrName>style.visibility</p:attrName>
                                        </p:attrNameLst>
                                      </p:cBhvr>
                                      <p:to>
                                        <p:strVal val="visible"/>
                                      </p:to>
                                    </p:set>
                                    <p:animEffect transition="in" filter="wipe(left)">
                                      <p:cBhvr>
                                        <p:cTn id="15" dur="500"/>
                                        <p:tgtEl>
                                          <p:spTgt spid="69735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7347"/>
                                        </p:tgtEl>
                                        <p:attrNameLst>
                                          <p:attrName>style.visibility</p:attrName>
                                        </p:attrNameLst>
                                      </p:cBhvr>
                                      <p:to>
                                        <p:strVal val="visible"/>
                                      </p:to>
                                    </p:set>
                                    <p:animEffect transition="in" filter="box(in)">
                                      <p:cBhvr>
                                        <p:cTn id="24" dur="500"/>
                                        <p:tgtEl>
                                          <p:spTgt spid="69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53" grpId="0" autoUpdateAnimBg="0"/>
      <p:bldP spid="697347"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9394" name="TPAnswers"/>
          <p:cNvSpPr>
            <a:spLocks noGrp="1" noChangeArrowheads="1"/>
          </p:cNvSpPr>
          <p:nvPr>
            <p:ph type="body" idx="1"/>
            <p:custDataLst>
              <p:tags r:id="rId2"/>
            </p:custDataLst>
          </p:nvPr>
        </p:nvSpPr>
        <p:spPr bwMode="hidden">
          <a:xfrm>
            <a:off x="271463" y="2190750"/>
            <a:ext cx="1438275"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99395" name="Oval 3"/>
          <p:cNvSpPr>
            <a:spLocks noChangeArrowheads="1"/>
          </p:cNvSpPr>
          <p:nvPr/>
        </p:nvSpPr>
        <p:spPr bwMode="auto">
          <a:xfrm>
            <a:off x="825774" y="4548188"/>
            <a:ext cx="404813"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699401" name="Picture 9" descr="CheckProgress"/>
          <p:cNvPicPr>
            <a:picLocks noChangeAspect="1" noChangeArrowheads="1"/>
          </p:cNvPicPr>
          <p:nvPr/>
        </p:nvPicPr>
        <p:blipFill>
          <a:blip r:embed="rId7"/>
          <a:srcRect/>
          <a:stretch>
            <a:fillRect/>
          </a:stretch>
        </p:blipFill>
        <p:spPr bwMode="auto">
          <a:xfrm>
            <a:off x="342900" y="711200"/>
            <a:ext cx="4038600" cy="627063"/>
          </a:xfrm>
          <a:prstGeom prst="rect">
            <a:avLst/>
          </a:prstGeom>
          <a:noFill/>
        </p:spPr>
      </p:pic>
      <p:pic>
        <p:nvPicPr>
          <p:cNvPr id="699403" name="Picture 11" descr="LH_3-7"/>
          <p:cNvPicPr>
            <a:picLocks noChangeAspect="1" noChangeArrowheads="1"/>
          </p:cNvPicPr>
          <p:nvPr/>
        </p:nvPicPr>
        <p:blipFill>
          <a:blip r:embed="rId8"/>
          <a:srcRect/>
          <a:stretch>
            <a:fillRect/>
          </a:stretch>
        </p:blipFill>
        <p:spPr bwMode="hidden">
          <a:xfrm>
            <a:off x="0" y="0"/>
            <a:ext cx="9144000" cy="731838"/>
          </a:xfrm>
          <a:prstGeom prst="rect">
            <a:avLst/>
          </a:prstGeom>
          <a:noFill/>
        </p:spPr>
      </p:pic>
      <p:grpSp>
        <p:nvGrpSpPr>
          <p:cNvPr id="2" name="Group 26"/>
          <p:cNvGrpSpPr>
            <a:grpSpLocks/>
          </p:cNvGrpSpPr>
          <p:nvPr/>
        </p:nvGrpSpPr>
        <p:grpSpPr bwMode="auto">
          <a:xfrm>
            <a:off x="533400" y="1300163"/>
            <a:ext cx="8610600" cy="850900"/>
            <a:chOff x="336" y="819"/>
            <a:chExt cx="5424" cy="536"/>
          </a:xfrm>
        </p:grpSpPr>
        <p:sp>
          <p:nvSpPr>
            <p:cNvPr id="699400" name="TPQuestion"/>
            <p:cNvSpPr>
              <a:spLocks noChangeArrowheads="1"/>
            </p:cNvSpPr>
            <p:nvPr/>
          </p:nvSpPr>
          <p:spPr bwMode="auto">
            <a:xfrm>
              <a:off x="336" y="947"/>
              <a:ext cx="5424" cy="265"/>
            </a:xfrm>
            <a:prstGeom prst="rect">
              <a:avLst/>
            </a:prstGeom>
            <a:noFill/>
            <a:ln w="9525">
              <a:noFill/>
              <a:miter lim="800000"/>
              <a:headEnd/>
              <a:tailEnd/>
            </a:ln>
            <a:effectLst/>
          </p:spPr>
          <p:txBody>
            <a:bodyPr>
              <a:prstTxWarp prst="textNoShape">
                <a:avLst/>
              </a:prstTxWarp>
            </a:bodyPr>
            <a:lstStyle/>
            <a:p>
              <a:pPr marL="609600" indent="-266700" algn="l">
                <a:spcBef>
                  <a:spcPct val="20000"/>
                </a:spcBef>
                <a:spcAft>
                  <a:spcPct val="20000"/>
                </a:spcAft>
                <a:buClrTx/>
              </a:pPr>
              <a:r>
                <a:rPr lang="en-US">
                  <a:solidFill>
                    <a:srgbClr val="00539D"/>
                  </a:solidFill>
                  <a:ea typeface="Arial" pitchFamily="-112" charset="0"/>
                  <a:cs typeface="Arial" pitchFamily="-112" charset="0"/>
                </a:rPr>
                <a:t>Graph and label point </a:t>
              </a:r>
              <a:r>
                <a:rPr lang="en-US" i="1">
                  <a:solidFill>
                    <a:srgbClr val="00539D"/>
                  </a:solidFill>
                  <a:ea typeface="Arial" pitchFamily="-112" charset="0"/>
                  <a:cs typeface="Arial" pitchFamily="-112" charset="0"/>
                </a:rPr>
                <a:t>K</a:t>
              </a:r>
              <a:endParaRPr lang="en-US">
                <a:solidFill>
                  <a:srgbClr val="00539D"/>
                </a:solidFill>
                <a:ea typeface="Arial" pitchFamily="-112" charset="0"/>
                <a:cs typeface="Arial" pitchFamily="-112" charset="0"/>
              </a:endParaRPr>
            </a:p>
          </p:txBody>
        </p:sp>
        <p:pic>
          <p:nvPicPr>
            <p:cNvPr id="699417" name="Picture 25" descr="MAC3-3Eq86"/>
            <p:cNvPicPr>
              <a:picLocks noChangeAspect="1" noChangeArrowheads="1"/>
            </p:cNvPicPr>
            <p:nvPr/>
          </p:nvPicPr>
          <p:blipFill>
            <a:blip r:embed="rId9"/>
            <a:srcRect/>
            <a:stretch>
              <a:fillRect/>
            </a:stretch>
          </p:blipFill>
          <p:spPr bwMode="auto">
            <a:xfrm>
              <a:off x="2790" y="819"/>
              <a:ext cx="950" cy="536"/>
            </a:xfrm>
            <a:prstGeom prst="rect">
              <a:avLst/>
            </a:prstGeom>
            <a:noFill/>
          </p:spPr>
        </p:pic>
      </p:grpSp>
      <p:pic>
        <p:nvPicPr>
          <p:cNvPr id="699419" name="Picture 27" descr="Example4"/>
          <p:cNvPicPr>
            <a:picLocks noChangeAspect="1" noChangeArrowheads="1"/>
          </p:cNvPicPr>
          <p:nvPr/>
        </p:nvPicPr>
        <p:blipFill>
          <a:blip r:embed="rId10"/>
          <a:srcRect/>
          <a:stretch>
            <a:fillRect/>
          </a:stretch>
        </p:blipFill>
        <p:spPr bwMode="auto">
          <a:xfrm>
            <a:off x="420688" y="1495425"/>
            <a:ext cx="457200" cy="457200"/>
          </a:xfrm>
          <a:prstGeom prst="rect">
            <a:avLst/>
          </a:prstGeom>
          <a:noFill/>
        </p:spPr>
      </p:pic>
      <p:grpSp>
        <p:nvGrpSpPr>
          <p:cNvPr id="3" name="Group 33"/>
          <p:cNvGrpSpPr>
            <a:grpSpLocks/>
          </p:cNvGrpSpPr>
          <p:nvPr/>
        </p:nvGrpSpPr>
        <p:grpSpPr bwMode="auto">
          <a:xfrm>
            <a:off x="871538" y="2484438"/>
            <a:ext cx="5476875" cy="3916362"/>
            <a:chOff x="549" y="1319"/>
            <a:chExt cx="3450" cy="2467"/>
          </a:xfrm>
        </p:grpSpPr>
        <p:sp>
          <p:nvSpPr>
            <p:cNvPr id="699406" name="TPAnswers"/>
            <p:cNvSpPr>
              <a:spLocks noChangeArrowheads="1"/>
            </p:cNvSpPr>
            <p:nvPr>
              <p:custDataLst>
                <p:tags r:id="rId3"/>
              </p:custDataLst>
            </p:nvPr>
          </p:nvSpPr>
          <p:spPr bwMode="auto">
            <a:xfrm>
              <a:off x="549" y="1319"/>
              <a:ext cx="1758" cy="265"/>
            </a:xfrm>
            <a:prstGeom prst="rect">
              <a:avLst/>
            </a:prstGeom>
            <a:noFill/>
            <a:ln w="9525">
              <a:noFill/>
              <a:miter lim="800000"/>
              <a:headEnd/>
              <a:tailEnd/>
            </a:ln>
            <a:effectLst/>
          </p:spPr>
          <p:txBody>
            <a:bodyPr>
              <a:prstTxWarp prst="textNoShape">
                <a:avLst/>
              </a:prstTxWarp>
            </a:bodyPr>
            <a:lstStyle/>
            <a:p>
              <a:pPr marL="533400" indent="-533400" algn="l">
                <a:spcBef>
                  <a:spcPct val="100000"/>
                </a:spcBef>
                <a:spcAft>
                  <a:spcPct val="100000"/>
                </a:spcAft>
              </a:pPr>
              <a:r>
                <a:rPr lang="pt-BR" dirty="0">
                  <a:solidFill>
                    <a:srgbClr val="00539D"/>
                  </a:solidFill>
                  <a:sym typeface="Symbol" pitchFamily="-112" charset="2"/>
                </a:rPr>
                <a:t>A.</a:t>
              </a:r>
              <a:r>
                <a:rPr lang="pt-BR" dirty="0">
                  <a:solidFill>
                    <a:schemeClr val="tx1"/>
                  </a:solidFill>
                  <a:sym typeface="Symbol" pitchFamily="-112" charset="2"/>
                </a:rPr>
                <a:t>	</a:t>
              </a:r>
              <a:endParaRPr lang="en-US" baseline="30000" dirty="0">
                <a:solidFill>
                  <a:schemeClr val="tx1"/>
                </a:solidFill>
                <a:ea typeface="Arial" pitchFamily="-112" charset="0"/>
                <a:cs typeface="Arial" pitchFamily="-112" charset="0"/>
                <a:sym typeface="Symbol" pitchFamily="-112" charset="2"/>
              </a:endParaRPr>
            </a:p>
            <a:p>
              <a:pPr marL="533400" indent="-533400" algn="l">
                <a:spcBef>
                  <a:spcPct val="100000"/>
                </a:spcBef>
                <a:spcAft>
                  <a:spcPct val="100000"/>
                </a:spcAft>
              </a:pPr>
              <a:endParaRPr lang="pt-BR" dirty="0" smtClean="0">
                <a:solidFill>
                  <a:srgbClr val="00539D"/>
                </a:solidFill>
                <a:sym typeface="Symbol" pitchFamily="-112" charset="2"/>
              </a:endParaRPr>
            </a:p>
            <a:p>
              <a:pPr marL="533400" indent="-533400" algn="l">
                <a:spcBef>
                  <a:spcPct val="100000"/>
                </a:spcBef>
                <a:spcAft>
                  <a:spcPct val="100000"/>
                </a:spcAft>
              </a:pPr>
              <a:endParaRPr lang="pt-BR" sz="800" dirty="0" smtClean="0">
                <a:solidFill>
                  <a:srgbClr val="00539D"/>
                </a:solidFill>
                <a:sym typeface="Symbol" pitchFamily="-112" charset="2"/>
              </a:endParaRPr>
            </a:p>
            <a:p>
              <a:pPr marL="533400" indent="-533400" algn="l">
                <a:spcBef>
                  <a:spcPct val="100000"/>
                </a:spcBef>
                <a:spcAft>
                  <a:spcPct val="100000"/>
                </a:spcAft>
              </a:pPr>
              <a:r>
                <a:rPr lang="pt-BR" dirty="0" smtClean="0">
                  <a:solidFill>
                    <a:srgbClr val="00539D"/>
                  </a:solidFill>
                  <a:sym typeface="Symbol" pitchFamily="-112" charset="2"/>
                </a:rPr>
                <a:t>B</a:t>
              </a:r>
              <a:r>
                <a:rPr lang="pt-BR" dirty="0">
                  <a:solidFill>
                    <a:srgbClr val="00539D"/>
                  </a:solidFill>
                  <a:sym typeface="Symbol" pitchFamily="-112" charset="2"/>
                </a:rPr>
                <a:t>.</a:t>
              </a:r>
              <a:r>
                <a:rPr lang="pt-BR" dirty="0">
                  <a:solidFill>
                    <a:schemeClr val="tx1"/>
                  </a:solidFill>
                  <a:sym typeface="Symbol" pitchFamily="-112" charset="2"/>
                </a:rPr>
                <a:t>		</a:t>
              </a:r>
              <a:endParaRPr lang="en-US" baseline="30000" dirty="0">
                <a:solidFill>
                  <a:schemeClr val="tx1"/>
                </a:solidFill>
                <a:ea typeface="Arial" pitchFamily="-112" charset="0"/>
                <a:cs typeface="Arial" pitchFamily="-112" charset="0"/>
                <a:sym typeface="Symbol" pitchFamily="-112" charset="2"/>
              </a:endParaRPr>
            </a:p>
          </p:txBody>
        </p:sp>
        <p:sp>
          <p:nvSpPr>
            <p:cNvPr id="699411" name="TPAnswers"/>
            <p:cNvSpPr>
              <a:spLocks noChangeArrowheads="1"/>
            </p:cNvSpPr>
            <p:nvPr>
              <p:custDataLst>
                <p:tags r:id="rId4"/>
              </p:custDataLst>
            </p:nvPr>
          </p:nvSpPr>
          <p:spPr bwMode="auto">
            <a:xfrm>
              <a:off x="2241" y="1319"/>
              <a:ext cx="1758" cy="265"/>
            </a:xfrm>
            <a:prstGeom prst="rect">
              <a:avLst/>
            </a:prstGeom>
            <a:noFill/>
            <a:ln w="9525">
              <a:noFill/>
              <a:miter lim="800000"/>
              <a:headEnd/>
              <a:tailEnd/>
            </a:ln>
            <a:effectLst/>
          </p:spPr>
          <p:txBody>
            <a:bodyPr>
              <a:prstTxWarp prst="textNoShape">
                <a:avLst/>
              </a:prstTxWarp>
            </a:bodyPr>
            <a:lstStyle/>
            <a:p>
              <a:pPr marL="533400" indent="-533400" algn="l">
                <a:spcBef>
                  <a:spcPct val="100000"/>
                </a:spcBef>
                <a:spcAft>
                  <a:spcPct val="100000"/>
                </a:spcAft>
              </a:pPr>
              <a:r>
                <a:rPr lang="pt-BR" dirty="0">
                  <a:solidFill>
                    <a:srgbClr val="00539D"/>
                  </a:solidFill>
                  <a:sym typeface="Symbol" pitchFamily="-112" charset="2"/>
                </a:rPr>
                <a:t>C.</a:t>
              </a:r>
              <a:r>
                <a:rPr lang="pt-BR" dirty="0">
                  <a:solidFill>
                    <a:schemeClr val="tx1"/>
                  </a:solidFill>
                  <a:sym typeface="Symbol" pitchFamily="-112" charset="2"/>
                </a:rPr>
                <a:t>	</a:t>
              </a:r>
              <a:endParaRPr lang="en-US" baseline="30000" dirty="0">
                <a:solidFill>
                  <a:schemeClr val="tx1"/>
                </a:solidFill>
                <a:ea typeface="Arial" pitchFamily="-112" charset="0"/>
                <a:cs typeface="Arial" pitchFamily="-112" charset="0"/>
                <a:sym typeface="Symbol" pitchFamily="-112" charset="2"/>
              </a:endParaRPr>
            </a:p>
            <a:p>
              <a:pPr marL="533400" indent="-533400" algn="l">
                <a:spcBef>
                  <a:spcPct val="100000"/>
                </a:spcBef>
                <a:spcAft>
                  <a:spcPct val="100000"/>
                </a:spcAft>
              </a:pPr>
              <a:endParaRPr lang="pt-BR" dirty="0" smtClean="0">
                <a:solidFill>
                  <a:srgbClr val="00539D"/>
                </a:solidFill>
                <a:sym typeface="Symbol" pitchFamily="-112" charset="2"/>
              </a:endParaRPr>
            </a:p>
            <a:p>
              <a:pPr marL="533400" indent="-533400" algn="l">
                <a:spcBef>
                  <a:spcPct val="100000"/>
                </a:spcBef>
                <a:spcAft>
                  <a:spcPct val="100000"/>
                </a:spcAft>
              </a:pPr>
              <a:endParaRPr lang="pt-BR" sz="800" dirty="0" smtClean="0">
                <a:solidFill>
                  <a:srgbClr val="00539D"/>
                </a:solidFill>
                <a:sym typeface="Symbol" pitchFamily="-112" charset="2"/>
              </a:endParaRPr>
            </a:p>
            <a:p>
              <a:pPr marL="533400" indent="-533400" algn="l">
                <a:spcBef>
                  <a:spcPct val="100000"/>
                </a:spcBef>
                <a:spcAft>
                  <a:spcPct val="100000"/>
                </a:spcAft>
              </a:pPr>
              <a:r>
                <a:rPr lang="pt-BR" dirty="0" smtClean="0">
                  <a:solidFill>
                    <a:srgbClr val="00539D"/>
                  </a:solidFill>
                  <a:sym typeface="Symbol" pitchFamily="-112" charset="2"/>
                </a:rPr>
                <a:t>D</a:t>
              </a:r>
              <a:r>
                <a:rPr lang="pt-BR" dirty="0">
                  <a:solidFill>
                    <a:srgbClr val="00539D"/>
                  </a:solidFill>
                  <a:sym typeface="Symbol" pitchFamily="-112" charset="2"/>
                </a:rPr>
                <a:t>.</a:t>
              </a:r>
              <a:r>
                <a:rPr lang="pt-BR" dirty="0">
                  <a:solidFill>
                    <a:schemeClr val="tx1"/>
                  </a:solidFill>
                  <a:sym typeface="Symbol" pitchFamily="-112" charset="2"/>
                </a:rPr>
                <a:t>	</a:t>
              </a:r>
              <a:endParaRPr lang="en-US" baseline="30000" dirty="0">
                <a:solidFill>
                  <a:schemeClr val="tx1"/>
                </a:solidFill>
                <a:ea typeface="Arial" pitchFamily="-112" charset="0"/>
                <a:cs typeface="Arial" pitchFamily="-112" charset="0"/>
                <a:sym typeface="Symbol" pitchFamily="-112" charset="2"/>
              </a:endParaRPr>
            </a:p>
          </p:txBody>
        </p:sp>
        <p:pic>
          <p:nvPicPr>
            <p:cNvPr id="699421" name="Picture 29" descr="3-7-14"/>
            <p:cNvPicPr>
              <a:picLocks noChangeAspect="1" noChangeArrowheads="1"/>
            </p:cNvPicPr>
            <p:nvPr/>
          </p:nvPicPr>
          <p:blipFill>
            <a:blip r:embed="rId11"/>
            <a:srcRect/>
            <a:stretch>
              <a:fillRect/>
            </a:stretch>
          </p:blipFill>
          <p:spPr bwMode="auto">
            <a:xfrm>
              <a:off x="2600" y="2722"/>
              <a:ext cx="1060" cy="1064"/>
            </a:xfrm>
            <a:prstGeom prst="rect">
              <a:avLst/>
            </a:prstGeom>
            <a:noFill/>
          </p:spPr>
        </p:pic>
        <p:pic>
          <p:nvPicPr>
            <p:cNvPr id="699422" name="Picture 30" descr="3-7-11"/>
            <p:cNvPicPr>
              <a:picLocks noChangeAspect="1" noChangeArrowheads="1"/>
            </p:cNvPicPr>
            <p:nvPr/>
          </p:nvPicPr>
          <p:blipFill>
            <a:blip r:embed="rId12"/>
            <a:srcRect/>
            <a:stretch>
              <a:fillRect/>
            </a:stretch>
          </p:blipFill>
          <p:spPr bwMode="auto">
            <a:xfrm>
              <a:off x="921" y="1378"/>
              <a:ext cx="1060" cy="1064"/>
            </a:xfrm>
            <a:prstGeom prst="rect">
              <a:avLst/>
            </a:prstGeom>
            <a:noFill/>
          </p:spPr>
        </p:pic>
        <p:pic>
          <p:nvPicPr>
            <p:cNvPr id="699423" name="Picture 31" descr="3-7-12"/>
            <p:cNvPicPr>
              <a:picLocks noChangeAspect="1" noChangeArrowheads="1"/>
            </p:cNvPicPr>
            <p:nvPr/>
          </p:nvPicPr>
          <p:blipFill>
            <a:blip r:embed="rId13"/>
            <a:srcRect/>
            <a:stretch>
              <a:fillRect/>
            </a:stretch>
          </p:blipFill>
          <p:spPr bwMode="auto">
            <a:xfrm>
              <a:off x="921" y="2722"/>
              <a:ext cx="1060" cy="1064"/>
            </a:xfrm>
            <a:prstGeom prst="rect">
              <a:avLst/>
            </a:prstGeom>
            <a:noFill/>
          </p:spPr>
        </p:pic>
        <p:pic>
          <p:nvPicPr>
            <p:cNvPr id="699424" name="Picture 32" descr="3-7-13"/>
            <p:cNvPicPr>
              <a:picLocks noChangeAspect="1" noChangeArrowheads="1"/>
            </p:cNvPicPr>
            <p:nvPr/>
          </p:nvPicPr>
          <p:blipFill>
            <a:blip r:embed="rId14"/>
            <a:srcRect/>
            <a:stretch>
              <a:fillRect/>
            </a:stretch>
          </p:blipFill>
          <p:spPr bwMode="auto">
            <a:xfrm>
              <a:off x="2600" y="1378"/>
              <a:ext cx="1060" cy="1064"/>
            </a:xfrm>
            <a:prstGeom prst="rect">
              <a:avLst/>
            </a:prstGeom>
            <a:noFill/>
          </p:spPr>
        </p:pic>
      </p:grpSp>
      <p:sp>
        <p:nvSpPr>
          <p:cNvPr id="19" name="Action Button: Forward or Next 18">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9401"/>
                                        </p:tgtEl>
                                        <p:attrNameLst>
                                          <p:attrName>style.visibility</p:attrName>
                                        </p:attrNameLst>
                                      </p:cBhvr>
                                      <p:to>
                                        <p:strVal val="visible"/>
                                      </p:to>
                                    </p:set>
                                    <p:animEffect transition="in" filter="wipe(left)">
                                      <p:cBhvr>
                                        <p:cTn id="7" dur="500"/>
                                        <p:tgtEl>
                                          <p:spTgt spid="69940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699419"/>
                                        </p:tgtEl>
                                        <p:attrNameLst>
                                          <p:attrName>style.visibility</p:attrName>
                                        </p:attrNameLst>
                                      </p:cBhvr>
                                      <p:to>
                                        <p:strVal val="visible"/>
                                      </p:to>
                                    </p:set>
                                    <p:animEffect transition="in" filter="box(out)">
                                      <p:cBhvr>
                                        <p:cTn id="11" dur="500"/>
                                        <p:tgtEl>
                                          <p:spTgt spid="6994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9395"/>
                                        </p:tgtEl>
                                        <p:attrNameLst>
                                          <p:attrName>style.visibility</p:attrName>
                                        </p:attrNameLst>
                                      </p:cBhvr>
                                      <p:to>
                                        <p:strVal val="visible"/>
                                      </p:to>
                                    </p:set>
                                    <p:animEffect transition="in" filter="box(in)">
                                      <p:cBhvr>
                                        <p:cTn id="24" dur="500"/>
                                        <p:tgtEl>
                                          <p:spTgt spid="69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6210" name="TPAnswers"/>
          <p:cNvSpPr>
            <a:spLocks noGrp="1" noChangeArrowheads="1"/>
          </p:cNvSpPr>
          <p:nvPr>
            <p:ph type="body" idx="1"/>
            <p:custDataLst>
              <p:tags r:id="rId2"/>
            </p:custDataLst>
          </p:nvPr>
        </p:nvSpPr>
        <p:spPr bwMode="hidden">
          <a:xfrm>
            <a:off x="271463" y="2419350"/>
            <a:ext cx="1438275"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06211" name="Oval 3"/>
          <p:cNvSpPr>
            <a:spLocks noChangeArrowheads="1"/>
          </p:cNvSpPr>
          <p:nvPr/>
        </p:nvSpPr>
        <p:spPr bwMode="auto">
          <a:xfrm>
            <a:off x="847670" y="3230832"/>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606216" name="TPAnswers"/>
          <p:cNvSpPr>
            <a:spLocks noChangeArrowheads="1"/>
          </p:cNvSpPr>
          <p:nvPr>
            <p:custDataLst>
              <p:tags r:id="rId3"/>
            </p:custDataLst>
          </p:nvPr>
        </p:nvSpPr>
        <p:spPr bwMode="auto">
          <a:xfrm>
            <a:off x="876300" y="2498725"/>
            <a:ext cx="3038475" cy="420688"/>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pPr>
            <a:r>
              <a:rPr lang="pt-BR">
                <a:solidFill>
                  <a:srgbClr val="00539D"/>
                </a:solidFill>
                <a:sym typeface="Symbol" pitchFamily="-112" charset="2"/>
              </a:rPr>
              <a:t>A.</a:t>
            </a:r>
            <a:r>
              <a:rPr lang="pt-BR">
                <a:solidFill>
                  <a:schemeClr val="tx1"/>
                </a:solidFill>
                <a:sym typeface="Symbol" pitchFamily="-112" charset="2"/>
              </a:rPr>
              <a:t>	about 3.1 units</a:t>
            </a:r>
            <a:endParaRPr lang="en-US" baseline="30000">
              <a:solidFill>
                <a:schemeClr val="tx1"/>
              </a:solidFill>
              <a:ea typeface="Arial" pitchFamily="-112" charset="0"/>
              <a:cs typeface="Arial" pitchFamily="-112" charset="0"/>
              <a:sym typeface="Symbol" pitchFamily="-112" charset="2"/>
            </a:endParaRPr>
          </a:p>
          <a:p>
            <a:pPr marL="533400" indent="-533400" algn="l">
              <a:spcBef>
                <a:spcPct val="83000"/>
              </a:spcBef>
              <a:spcAft>
                <a:spcPct val="83000"/>
              </a:spcAft>
            </a:pPr>
            <a:r>
              <a:rPr lang="pt-BR">
                <a:solidFill>
                  <a:srgbClr val="00539D"/>
                </a:solidFill>
                <a:sym typeface="Symbol" pitchFamily="-112" charset="2"/>
              </a:rPr>
              <a:t>B.</a:t>
            </a:r>
            <a:r>
              <a:rPr lang="pt-BR">
                <a:solidFill>
                  <a:schemeClr val="tx1"/>
                </a:solidFill>
                <a:sym typeface="Symbol" pitchFamily="-112" charset="2"/>
              </a:rPr>
              <a:t>	about 3.6 units</a:t>
            </a:r>
            <a:endParaRPr lang="en-US" baseline="30000">
              <a:solidFill>
                <a:schemeClr val="tx1"/>
              </a:solidFill>
              <a:ea typeface="Arial" pitchFamily="-112" charset="0"/>
              <a:cs typeface="Arial" pitchFamily="-112" charset="0"/>
              <a:sym typeface="Symbol" pitchFamily="-112" charset="2"/>
            </a:endParaRPr>
          </a:p>
          <a:p>
            <a:pPr marL="533400" indent="-533400" algn="l">
              <a:spcBef>
                <a:spcPct val="83000"/>
              </a:spcBef>
              <a:spcAft>
                <a:spcPct val="83000"/>
              </a:spcAft>
            </a:pPr>
            <a:r>
              <a:rPr lang="pt-BR">
                <a:solidFill>
                  <a:srgbClr val="00539D"/>
                </a:solidFill>
                <a:sym typeface="Symbol" pitchFamily="-112" charset="2"/>
              </a:rPr>
              <a:t>C.</a:t>
            </a:r>
            <a:r>
              <a:rPr lang="pt-BR">
                <a:solidFill>
                  <a:schemeClr val="tx1"/>
                </a:solidFill>
                <a:sym typeface="Symbol" pitchFamily="-112" charset="2"/>
              </a:rPr>
              <a:t>	about 3.9 units</a:t>
            </a:r>
            <a:endParaRPr lang="en-US" baseline="30000">
              <a:solidFill>
                <a:schemeClr val="tx1"/>
              </a:solidFill>
              <a:ea typeface="Arial" pitchFamily="-112" charset="0"/>
              <a:cs typeface="Arial" pitchFamily="-112" charset="0"/>
              <a:sym typeface="Symbol" pitchFamily="-112" charset="2"/>
            </a:endParaRPr>
          </a:p>
          <a:p>
            <a:pPr marL="533400" indent="-533400" algn="l">
              <a:spcBef>
                <a:spcPct val="83000"/>
              </a:spcBef>
              <a:spcAft>
                <a:spcPct val="83000"/>
              </a:spcAft>
            </a:pPr>
            <a:r>
              <a:rPr lang="pt-BR">
                <a:solidFill>
                  <a:srgbClr val="00539D"/>
                </a:solidFill>
                <a:sym typeface="Symbol" pitchFamily="-112" charset="2"/>
              </a:rPr>
              <a:t>D.	</a:t>
            </a:r>
            <a:r>
              <a:rPr lang="pt-BR">
                <a:solidFill>
                  <a:schemeClr val="tx1"/>
                </a:solidFill>
                <a:sym typeface="Symbol" pitchFamily="-112" charset="2"/>
              </a:rPr>
              <a:t>about 4.2 units</a:t>
            </a:r>
            <a:endParaRPr lang="en-US">
              <a:solidFill>
                <a:schemeClr val="tx1"/>
              </a:solidFill>
              <a:sym typeface="Symbol" pitchFamily="-112" charset="2"/>
            </a:endParaRPr>
          </a:p>
        </p:txBody>
      </p:sp>
      <p:sp>
        <p:nvSpPr>
          <p:cNvPr id="606217" name="TPQuestion"/>
          <p:cNvSpPr>
            <a:spLocks noChangeArrowheads="1"/>
          </p:cNvSpPr>
          <p:nvPr/>
        </p:nvSpPr>
        <p:spPr bwMode="auto">
          <a:xfrm>
            <a:off x="533400" y="1503363"/>
            <a:ext cx="8296275"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000" b="1" dirty="0">
                <a:solidFill>
                  <a:srgbClr val="00539D"/>
                </a:solidFill>
                <a:ea typeface="Arial" pitchFamily="-112" charset="0"/>
                <a:cs typeface="Arial" pitchFamily="-112" charset="0"/>
              </a:rPr>
              <a:t>Graph the ordered pairs (0, –3) and (2, –6). Then find the distance between the points.</a:t>
            </a:r>
            <a:r>
              <a:rPr lang="en-US" dirty="0">
                <a:solidFill>
                  <a:srgbClr val="00539D"/>
                </a:solidFill>
                <a:ea typeface="Arial" pitchFamily="-112" charset="0"/>
                <a:cs typeface="Arial" pitchFamily="-112" charset="0"/>
              </a:rPr>
              <a:t/>
            </a:r>
            <a:br>
              <a:rPr lang="en-US" dirty="0">
                <a:solidFill>
                  <a:srgbClr val="00539D"/>
                </a:solidFill>
                <a:ea typeface="Arial" pitchFamily="-112" charset="0"/>
                <a:cs typeface="Arial" pitchFamily="-112" charset="0"/>
              </a:rPr>
            </a:br>
            <a:endParaRPr lang="en-US" dirty="0">
              <a:solidFill>
                <a:srgbClr val="00539D"/>
              </a:solidFill>
              <a:ea typeface="Arial" pitchFamily="-112" charset="0"/>
              <a:cs typeface="Arial" pitchFamily="-112" charset="0"/>
            </a:endParaRPr>
          </a:p>
        </p:txBody>
      </p:sp>
      <p:pic>
        <p:nvPicPr>
          <p:cNvPr id="606218" name="Picture 10"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606222" name="Picture 14" descr="Example5"/>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pic>
        <p:nvPicPr>
          <p:cNvPr id="606223" name="Picture 15" descr="LH_3-7"/>
          <p:cNvPicPr>
            <a:picLocks noChangeAspect="1" noChangeArrowheads="1"/>
          </p:cNvPicPr>
          <p:nvPr/>
        </p:nvPicPr>
        <p:blipFill>
          <a:blip r:embed="rId8"/>
          <a:srcRect/>
          <a:stretch>
            <a:fillRect/>
          </a:stretch>
        </p:blipFill>
        <p:spPr bwMode="hidden">
          <a:xfrm>
            <a:off x="0" y="0"/>
            <a:ext cx="9144000" cy="731838"/>
          </a:xfrm>
          <a:prstGeom prst="rect">
            <a:avLst/>
          </a:prstGeom>
          <a:noFill/>
        </p:spPr>
      </p:pic>
      <p:pic>
        <p:nvPicPr>
          <p:cNvPr id="606224" name="Picture 16" descr="3-7-16"/>
          <p:cNvPicPr>
            <a:picLocks noChangeAspect="1" noChangeArrowheads="1"/>
          </p:cNvPicPr>
          <p:nvPr/>
        </p:nvPicPr>
        <p:blipFill>
          <a:blip r:embed="rId9"/>
          <a:srcRect/>
          <a:stretch>
            <a:fillRect/>
          </a:stretch>
        </p:blipFill>
        <p:spPr bwMode="auto">
          <a:xfrm>
            <a:off x="4572000" y="2542651"/>
            <a:ext cx="2163762" cy="2185988"/>
          </a:xfrm>
          <a:prstGeom prst="rect">
            <a:avLst/>
          </a:prstGeom>
          <a:noFill/>
        </p:spPr>
      </p:pic>
      <p:sp>
        <p:nvSpPr>
          <p:cNvPr id="12" name="Action Button: Forward or Next 11">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6218"/>
                                        </p:tgtEl>
                                        <p:attrNameLst>
                                          <p:attrName>style.visibility</p:attrName>
                                        </p:attrNameLst>
                                      </p:cBhvr>
                                      <p:to>
                                        <p:strVal val="visible"/>
                                      </p:to>
                                    </p:set>
                                    <p:animEffect transition="in" filter="wipe(left)">
                                      <p:cBhvr>
                                        <p:cTn id="7" dur="500"/>
                                        <p:tgtEl>
                                          <p:spTgt spid="60621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606222"/>
                                        </p:tgtEl>
                                        <p:attrNameLst>
                                          <p:attrName>style.visibility</p:attrName>
                                        </p:attrNameLst>
                                      </p:cBhvr>
                                      <p:to>
                                        <p:strVal val="visible"/>
                                      </p:to>
                                    </p:set>
                                    <p:animEffect transition="in" filter="box(out)">
                                      <p:cBhvr>
                                        <p:cTn id="11" dur="500"/>
                                        <p:tgtEl>
                                          <p:spTgt spid="6062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6217"/>
                                        </p:tgtEl>
                                        <p:attrNameLst>
                                          <p:attrName>style.visibility</p:attrName>
                                        </p:attrNameLst>
                                      </p:cBhvr>
                                      <p:to>
                                        <p:strVal val="visible"/>
                                      </p:to>
                                    </p:set>
                                    <p:animEffect transition="in" filter="wipe(left)">
                                      <p:cBhvr>
                                        <p:cTn id="15" dur="500"/>
                                        <p:tgtEl>
                                          <p:spTgt spid="6062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06224"/>
                                        </p:tgtEl>
                                        <p:attrNameLst>
                                          <p:attrName>style.visibility</p:attrName>
                                        </p:attrNameLst>
                                      </p:cBhvr>
                                      <p:to>
                                        <p:strVal val="visible"/>
                                      </p:to>
                                    </p:set>
                                    <p:animEffect transition="in" filter="wipe(up)">
                                      <p:cBhvr>
                                        <p:cTn id="19" dur="500"/>
                                        <p:tgtEl>
                                          <p:spTgt spid="6062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06216">
                                            <p:txEl>
                                              <p:pRg st="0" end="0"/>
                                            </p:txEl>
                                          </p:spTgt>
                                        </p:tgtEl>
                                        <p:attrNameLst>
                                          <p:attrName>style.visibility</p:attrName>
                                        </p:attrNameLst>
                                      </p:cBhvr>
                                      <p:to>
                                        <p:strVal val="visible"/>
                                      </p:to>
                                    </p:set>
                                    <p:animEffect transition="in" filter="wipe(left)">
                                      <p:cBhvr>
                                        <p:cTn id="23" dur="500"/>
                                        <p:tgtEl>
                                          <p:spTgt spid="606216">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06216">
                                            <p:txEl>
                                              <p:pRg st="1" end="1"/>
                                            </p:txEl>
                                          </p:spTgt>
                                        </p:tgtEl>
                                        <p:attrNameLst>
                                          <p:attrName>style.visibility</p:attrName>
                                        </p:attrNameLst>
                                      </p:cBhvr>
                                      <p:to>
                                        <p:strVal val="visible"/>
                                      </p:to>
                                    </p:set>
                                    <p:animEffect transition="in" filter="wipe(left)">
                                      <p:cBhvr>
                                        <p:cTn id="27" dur="500"/>
                                        <p:tgtEl>
                                          <p:spTgt spid="606216">
                                            <p:txEl>
                                              <p:pRg st="1" end="1"/>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06216">
                                            <p:txEl>
                                              <p:pRg st="2" end="2"/>
                                            </p:txEl>
                                          </p:spTgt>
                                        </p:tgtEl>
                                        <p:attrNameLst>
                                          <p:attrName>style.visibility</p:attrName>
                                        </p:attrNameLst>
                                      </p:cBhvr>
                                      <p:to>
                                        <p:strVal val="visible"/>
                                      </p:to>
                                    </p:set>
                                    <p:animEffect transition="in" filter="wipe(left)">
                                      <p:cBhvr>
                                        <p:cTn id="31" dur="500"/>
                                        <p:tgtEl>
                                          <p:spTgt spid="606216">
                                            <p:txEl>
                                              <p:pRg st="2" end="2"/>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06216">
                                            <p:txEl>
                                              <p:pRg st="3" end="3"/>
                                            </p:txEl>
                                          </p:spTgt>
                                        </p:tgtEl>
                                        <p:attrNameLst>
                                          <p:attrName>style.visibility</p:attrName>
                                        </p:attrNameLst>
                                      </p:cBhvr>
                                      <p:to>
                                        <p:strVal val="visible"/>
                                      </p:to>
                                    </p:set>
                                    <p:animEffect transition="in" filter="wipe(left)">
                                      <p:cBhvr>
                                        <p:cTn id="35" dur="500"/>
                                        <p:tgtEl>
                                          <p:spTgt spid="60621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06211"/>
                                        </p:tgtEl>
                                        <p:attrNameLst>
                                          <p:attrName>style.visibility</p:attrName>
                                        </p:attrNameLst>
                                      </p:cBhvr>
                                      <p:to>
                                        <p:strVal val="visible"/>
                                      </p:to>
                                    </p:set>
                                    <p:animEffect transition="in" filter="box(in)">
                                      <p:cBhvr>
                                        <p:cTn id="40" dur="500"/>
                                        <p:tgtEl>
                                          <p:spTgt spid="606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animBg="1"/>
      <p:bldP spid="606216" grpId="0" build="p" autoUpdateAnimBg="0" advAuto="0"/>
      <p:bldP spid="606217"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4" name="Group 13"/>
          <p:cNvGrpSpPr/>
          <p:nvPr/>
        </p:nvGrpSpPr>
        <p:grpSpPr>
          <a:xfrm>
            <a:off x="4800600" y="2881312"/>
            <a:ext cx="3892550" cy="3900488"/>
            <a:chOff x="4800600" y="1585912"/>
            <a:chExt cx="3892550" cy="3900488"/>
          </a:xfrm>
        </p:grpSpPr>
        <p:pic>
          <p:nvPicPr>
            <p:cNvPr id="17" name="Picture 18" descr="3-7-17"/>
            <p:cNvPicPr>
              <a:picLocks noChangeAspect="1" noChangeArrowheads="1"/>
            </p:cNvPicPr>
            <p:nvPr/>
          </p:nvPicPr>
          <p:blipFill>
            <a:blip r:embed="rId6"/>
            <a:srcRect/>
            <a:stretch>
              <a:fillRect/>
            </a:stretch>
          </p:blipFill>
          <p:spPr bwMode="auto">
            <a:xfrm>
              <a:off x="4895850" y="1585913"/>
              <a:ext cx="3797300" cy="3690937"/>
            </a:xfrm>
            <a:prstGeom prst="rect">
              <a:avLst/>
            </a:prstGeom>
            <a:noFill/>
          </p:spPr>
        </p:pic>
        <p:cxnSp>
          <p:nvCxnSpPr>
            <p:cNvPr id="18" name="Straight Connector 17"/>
            <p:cNvCxnSpPr/>
            <p:nvPr/>
          </p:nvCxnSpPr>
          <p:spPr>
            <a:xfrm rot="16200000" flipH="1" flipV="1">
              <a:off x="5130006" y="3301206"/>
              <a:ext cx="3443287" cy="127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257800" y="3657600"/>
              <a:ext cx="3435350"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800600" y="2057400"/>
              <a:ext cx="381000" cy="2819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5638800" y="5029200"/>
              <a:ext cx="2971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sp>
        <p:nvSpPr>
          <p:cNvPr id="609282" name="TPAnswers"/>
          <p:cNvSpPr>
            <a:spLocks noGrp="1" noChangeArrowheads="1"/>
          </p:cNvSpPr>
          <p:nvPr>
            <p:ph type="body" idx="1"/>
            <p:custDataLst>
              <p:tags r:id="rId2"/>
            </p:custDataLst>
          </p:nvPr>
        </p:nvSpPr>
        <p:spPr bwMode="hidden">
          <a:xfrm>
            <a:off x="271463" y="2190750"/>
            <a:ext cx="1438275"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09283" name="Oval 3"/>
          <p:cNvSpPr>
            <a:spLocks noChangeArrowheads="1"/>
          </p:cNvSpPr>
          <p:nvPr/>
        </p:nvSpPr>
        <p:spPr bwMode="auto">
          <a:xfrm>
            <a:off x="890587" y="5638800"/>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609288" name="TPAnswers"/>
          <p:cNvSpPr>
            <a:spLocks noChangeArrowheads="1"/>
          </p:cNvSpPr>
          <p:nvPr>
            <p:custDataLst>
              <p:tags r:id="rId3"/>
            </p:custDataLst>
          </p:nvPr>
        </p:nvSpPr>
        <p:spPr bwMode="auto">
          <a:xfrm>
            <a:off x="871538" y="3505200"/>
            <a:ext cx="3209925" cy="420688"/>
          </a:xfrm>
          <a:prstGeom prst="rect">
            <a:avLst/>
          </a:prstGeom>
          <a:noFill/>
          <a:ln w="9525">
            <a:noFill/>
            <a:miter lim="800000"/>
            <a:headEnd/>
            <a:tailEnd/>
          </a:ln>
          <a:effectLst/>
        </p:spPr>
        <p:txBody>
          <a:bodyPr>
            <a:prstTxWarp prst="textNoShape">
              <a:avLst/>
            </a:prstTxWarp>
          </a:bodyPr>
          <a:lstStyle/>
          <a:p>
            <a:pPr marL="533400" indent="-533400" algn="l">
              <a:spcBef>
                <a:spcPct val="30000"/>
              </a:spcBef>
              <a:spcAft>
                <a:spcPct val="30000"/>
              </a:spcAft>
            </a:pPr>
            <a:r>
              <a:rPr lang="pt-BR" sz="2800" dirty="0">
                <a:solidFill>
                  <a:srgbClr val="00539D"/>
                </a:solidFill>
                <a:sym typeface="Symbol" pitchFamily="-112" charset="2"/>
              </a:rPr>
              <a:t>A.</a:t>
            </a:r>
            <a:r>
              <a:rPr lang="pt-BR" sz="2800" dirty="0">
                <a:solidFill>
                  <a:schemeClr val="tx1"/>
                </a:solidFill>
                <a:sym typeface="Symbol" pitchFamily="-112" charset="2"/>
              </a:rPr>
              <a:t>	about 0.1 mile</a:t>
            </a:r>
            <a:endParaRPr lang="en-US" sz="2800" baseline="30000" dirty="0">
              <a:solidFill>
                <a:schemeClr val="tx1"/>
              </a:solidFill>
              <a:ea typeface="Arial" pitchFamily="-112" charset="0"/>
              <a:cs typeface="Arial" pitchFamily="-112" charset="0"/>
              <a:sym typeface="Symbol" pitchFamily="-112" charset="2"/>
            </a:endParaRPr>
          </a:p>
          <a:p>
            <a:pPr marL="533400" indent="-533400" algn="l">
              <a:spcBef>
                <a:spcPct val="30000"/>
              </a:spcBef>
              <a:spcAft>
                <a:spcPct val="30000"/>
              </a:spcAft>
            </a:pPr>
            <a:r>
              <a:rPr lang="pt-BR" sz="2800" dirty="0">
                <a:solidFill>
                  <a:srgbClr val="00539D"/>
                </a:solidFill>
                <a:sym typeface="Symbol" pitchFamily="-112" charset="2"/>
              </a:rPr>
              <a:t>B.</a:t>
            </a:r>
            <a:r>
              <a:rPr lang="pt-BR" sz="2800" dirty="0">
                <a:solidFill>
                  <a:schemeClr val="tx1"/>
                </a:solidFill>
                <a:sym typeface="Symbol" pitchFamily="-112" charset="2"/>
              </a:rPr>
              <a:t>	about 0.2 mile</a:t>
            </a:r>
          </a:p>
          <a:p>
            <a:pPr marL="533400" indent="-533400" algn="l">
              <a:spcBef>
                <a:spcPct val="30000"/>
              </a:spcBef>
              <a:spcAft>
                <a:spcPct val="30000"/>
              </a:spcAft>
            </a:pPr>
            <a:r>
              <a:rPr lang="pt-BR" sz="2800" dirty="0">
                <a:solidFill>
                  <a:srgbClr val="00539D"/>
                </a:solidFill>
                <a:sym typeface="Symbol" pitchFamily="-112" charset="2"/>
              </a:rPr>
              <a:t>C.</a:t>
            </a:r>
            <a:r>
              <a:rPr lang="pt-BR" sz="2800" dirty="0">
                <a:solidFill>
                  <a:schemeClr val="tx1"/>
                </a:solidFill>
                <a:sym typeface="Symbol" pitchFamily="-112" charset="2"/>
              </a:rPr>
              <a:t>	about 0.3 mile</a:t>
            </a:r>
          </a:p>
          <a:p>
            <a:pPr marL="533400" indent="-533400" algn="l">
              <a:spcBef>
                <a:spcPct val="30000"/>
              </a:spcBef>
              <a:spcAft>
                <a:spcPct val="30000"/>
              </a:spcAft>
            </a:pPr>
            <a:r>
              <a:rPr lang="pt-BR" sz="2800" dirty="0">
                <a:solidFill>
                  <a:srgbClr val="00539D"/>
                </a:solidFill>
                <a:sym typeface="Symbol" pitchFamily="-112" charset="2"/>
              </a:rPr>
              <a:t>D.</a:t>
            </a:r>
            <a:r>
              <a:rPr lang="pt-BR" sz="2800" dirty="0">
                <a:solidFill>
                  <a:schemeClr val="tx1"/>
                </a:solidFill>
                <a:sym typeface="Symbol" pitchFamily="-112" charset="2"/>
              </a:rPr>
              <a:t>	about 0.4 mile</a:t>
            </a:r>
          </a:p>
        </p:txBody>
      </p:sp>
      <p:sp>
        <p:nvSpPr>
          <p:cNvPr id="609289" name="TPQuestion"/>
          <p:cNvSpPr>
            <a:spLocks noChangeArrowheads="1"/>
          </p:cNvSpPr>
          <p:nvPr/>
        </p:nvSpPr>
        <p:spPr bwMode="auto">
          <a:xfrm>
            <a:off x="533400" y="1447800"/>
            <a:ext cx="8305800"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000" b="1" dirty="0">
                <a:ea typeface="Arial" pitchFamily="-112" charset="0"/>
                <a:cs typeface="Arial" pitchFamily="-112" charset="0"/>
              </a:rPr>
              <a:t>TRAVEL  </a:t>
            </a:r>
            <a:r>
              <a:rPr lang="en-US" sz="2000" b="1" dirty="0">
                <a:solidFill>
                  <a:srgbClr val="00539D"/>
                </a:solidFill>
                <a:ea typeface="Arial" pitchFamily="-112" charset="0"/>
                <a:cs typeface="Arial" pitchFamily="-112" charset="0"/>
              </a:rPr>
              <a:t>Sato lives in Chicago. A unit on the grid of his map shown below is 0.08 mile. Find the distance between Shantytown at (2, –1) and the intersection of N. Wabash Ave. and E. Superior St. at (–3, 1).</a:t>
            </a:r>
            <a:r>
              <a:rPr lang="en-US" dirty="0">
                <a:solidFill>
                  <a:srgbClr val="00539D"/>
                </a:solidFill>
                <a:ea typeface="Arial" pitchFamily="-112" charset="0"/>
                <a:cs typeface="Arial" pitchFamily="-112" charset="0"/>
              </a:rPr>
              <a:t/>
            </a:r>
            <a:br>
              <a:rPr lang="en-US" dirty="0">
                <a:solidFill>
                  <a:srgbClr val="00539D"/>
                </a:solidFill>
                <a:ea typeface="Arial" pitchFamily="-112" charset="0"/>
                <a:cs typeface="Arial" pitchFamily="-112" charset="0"/>
              </a:rPr>
            </a:br>
            <a:endParaRPr lang="en-US" dirty="0">
              <a:solidFill>
                <a:srgbClr val="00539D"/>
              </a:solidFill>
              <a:ea typeface="Arial" pitchFamily="-112" charset="0"/>
              <a:cs typeface="Arial" pitchFamily="-112" charset="0"/>
            </a:endParaRPr>
          </a:p>
        </p:txBody>
      </p:sp>
      <p:pic>
        <p:nvPicPr>
          <p:cNvPr id="609290" name="Picture 10" descr="CheckProgress"/>
          <p:cNvPicPr>
            <a:picLocks noChangeAspect="1" noChangeArrowheads="1"/>
          </p:cNvPicPr>
          <p:nvPr/>
        </p:nvPicPr>
        <p:blipFill>
          <a:blip r:embed="rId7"/>
          <a:srcRect/>
          <a:stretch>
            <a:fillRect/>
          </a:stretch>
        </p:blipFill>
        <p:spPr bwMode="auto">
          <a:xfrm>
            <a:off x="342900" y="711200"/>
            <a:ext cx="4038600" cy="627063"/>
          </a:xfrm>
          <a:prstGeom prst="rect">
            <a:avLst/>
          </a:prstGeom>
          <a:noFill/>
        </p:spPr>
      </p:pic>
      <p:pic>
        <p:nvPicPr>
          <p:cNvPr id="609294" name="Picture 14" descr="Example6"/>
          <p:cNvPicPr>
            <a:picLocks noChangeAspect="1" noChangeArrowheads="1"/>
          </p:cNvPicPr>
          <p:nvPr/>
        </p:nvPicPr>
        <p:blipFill>
          <a:blip r:embed="rId8"/>
          <a:srcRect/>
          <a:stretch>
            <a:fillRect/>
          </a:stretch>
        </p:blipFill>
        <p:spPr bwMode="auto">
          <a:xfrm>
            <a:off x="420688" y="1495425"/>
            <a:ext cx="457200" cy="457200"/>
          </a:xfrm>
          <a:prstGeom prst="rect">
            <a:avLst/>
          </a:prstGeom>
          <a:noFill/>
        </p:spPr>
      </p:pic>
      <p:pic>
        <p:nvPicPr>
          <p:cNvPr id="609295" name="Picture 15" descr="LH_3-7"/>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2" name="Action Button: Forward or Next 11">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9290"/>
                                        </p:tgtEl>
                                        <p:attrNameLst>
                                          <p:attrName>style.visibility</p:attrName>
                                        </p:attrNameLst>
                                      </p:cBhvr>
                                      <p:to>
                                        <p:strVal val="visible"/>
                                      </p:to>
                                    </p:set>
                                    <p:animEffect transition="in" filter="wipe(left)">
                                      <p:cBhvr>
                                        <p:cTn id="7" dur="500"/>
                                        <p:tgtEl>
                                          <p:spTgt spid="609290"/>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609294"/>
                                        </p:tgtEl>
                                        <p:attrNameLst>
                                          <p:attrName>style.visibility</p:attrName>
                                        </p:attrNameLst>
                                      </p:cBhvr>
                                      <p:to>
                                        <p:strVal val="visible"/>
                                      </p:to>
                                    </p:set>
                                    <p:animEffect transition="in" filter="box(in)">
                                      <p:cBhvr>
                                        <p:cTn id="11" dur="500"/>
                                        <p:tgtEl>
                                          <p:spTgt spid="60929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9289"/>
                                        </p:tgtEl>
                                        <p:attrNameLst>
                                          <p:attrName>style.visibility</p:attrName>
                                        </p:attrNameLst>
                                      </p:cBhvr>
                                      <p:to>
                                        <p:strVal val="visible"/>
                                      </p:to>
                                    </p:set>
                                    <p:animEffect transition="in" filter="wipe(left)">
                                      <p:cBhvr>
                                        <p:cTn id="15" dur="500"/>
                                        <p:tgtEl>
                                          <p:spTgt spid="60928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09288">
                                            <p:txEl>
                                              <p:pRg st="0" end="0"/>
                                            </p:txEl>
                                          </p:spTgt>
                                        </p:tgtEl>
                                        <p:attrNameLst>
                                          <p:attrName>style.visibility</p:attrName>
                                        </p:attrNameLst>
                                      </p:cBhvr>
                                      <p:to>
                                        <p:strVal val="visible"/>
                                      </p:to>
                                    </p:set>
                                    <p:animEffect transition="in" filter="wipe(left)">
                                      <p:cBhvr>
                                        <p:cTn id="19" dur="500"/>
                                        <p:tgtEl>
                                          <p:spTgt spid="609288">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09288">
                                            <p:txEl>
                                              <p:pRg st="1" end="1"/>
                                            </p:txEl>
                                          </p:spTgt>
                                        </p:tgtEl>
                                        <p:attrNameLst>
                                          <p:attrName>style.visibility</p:attrName>
                                        </p:attrNameLst>
                                      </p:cBhvr>
                                      <p:to>
                                        <p:strVal val="visible"/>
                                      </p:to>
                                    </p:set>
                                    <p:animEffect transition="in" filter="wipe(left)">
                                      <p:cBhvr>
                                        <p:cTn id="23" dur="500"/>
                                        <p:tgtEl>
                                          <p:spTgt spid="609288">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09288">
                                            <p:txEl>
                                              <p:pRg st="2" end="2"/>
                                            </p:txEl>
                                          </p:spTgt>
                                        </p:tgtEl>
                                        <p:attrNameLst>
                                          <p:attrName>style.visibility</p:attrName>
                                        </p:attrNameLst>
                                      </p:cBhvr>
                                      <p:to>
                                        <p:strVal val="visible"/>
                                      </p:to>
                                    </p:set>
                                    <p:animEffect transition="in" filter="wipe(left)">
                                      <p:cBhvr>
                                        <p:cTn id="27" dur="500"/>
                                        <p:tgtEl>
                                          <p:spTgt spid="609288">
                                            <p:txEl>
                                              <p:pRg st="2" end="2"/>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09288">
                                            <p:txEl>
                                              <p:pRg st="3" end="3"/>
                                            </p:txEl>
                                          </p:spTgt>
                                        </p:tgtEl>
                                        <p:attrNameLst>
                                          <p:attrName>style.visibility</p:attrName>
                                        </p:attrNameLst>
                                      </p:cBhvr>
                                      <p:to>
                                        <p:strVal val="visible"/>
                                      </p:to>
                                    </p:set>
                                    <p:animEffect transition="in" filter="wipe(left)">
                                      <p:cBhvr>
                                        <p:cTn id="31" dur="500"/>
                                        <p:tgtEl>
                                          <p:spTgt spid="609288">
                                            <p:txEl>
                                              <p:pRg st="3" end="3"/>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09283"/>
                                        </p:tgtEl>
                                        <p:attrNameLst>
                                          <p:attrName>style.visibility</p:attrName>
                                        </p:attrNameLst>
                                      </p:cBhvr>
                                      <p:to>
                                        <p:strVal val="visible"/>
                                      </p:to>
                                    </p:set>
                                    <p:animEffect transition="in" filter="box(in)">
                                      <p:cBhvr>
                                        <p:cTn id="40" dur="500"/>
                                        <p:tgtEl>
                                          <p:spTgt spid="609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animBg="1"/>
      <p:bldP spid="609288" grpId="0" build="p" autoUpdateAnimBg="0" advAuto="0"/>
      <p:bldP spid="609289"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601103" name="Picture 15"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p:spPr>
      </p:pic>
      <p:pic>
        <p:nvPicPr>
          <p:cNvPr id="601096" name="Picture 8" descr="RESOURCES3">
            <a:hlinkClick r:id="" action="ppaction://noaction" highlightClick="1"/>
          </p:cNvPr>
          <p:cNvPicPr>
            <a:picLocks noChangeAspect="1" noChangeArrowheads="1"/>
          </p:cNvPicPr>
          <p:nvPr/>
        </p:nvPicPr>
        <p:blipFill>
          <a:blip r:embed="rId6"/>
          <a:srcRect/>
          <a:stretch>
            <a:fillRect/>
          </a:stretch>
        </p:blipFill>
        <p:spPr bwMode="hidden">
          <a:xfrm>
            <a:off x="5724525" y="6465888"/>
            <a:ext cx="914400" cy="365125"/>
          </a:xfrm>
          <a:prstGeom prst="rect">
            <a:avLst/>
          </a:prstGeom>
          <a:noFill/>
        </p:spPr>
      </p:pic>
      <p:pic>
        <p:nvPicPr>
          <p:cNvPr id="601102" name="Picture 14" descr="Math NAV-Online">
            <a:hlinkClick r:id="rId7" highlightClick="1"/>
          </p:cNvPr>
          <p:cNvPicPr>
            <a:picLocks noChangeAspect="1" noChangeArrowheads="1"/>
          </p:cNvPicPr>
          <p:nvPr/>
        </p:nvPicPr>
        <p:blipFill>
          <a:blip r:embed="rId8"/>
          <a:srcRect/>
          <a:stretch>
            <a:fillRect/>
          </a:stretch>
        </p:blipFill>
        <p:spPr bwMode="hidden">
          <a:xfrm>
            <a:off x="5057775" y="6503988"/>
            <a:ext cx="609600" cy="334962"/>
          </a:xfrm>
          <a:prstGeom prst="rect">
            <a:avLst/>
          </a:prstGeom>
          <a:noFill/>
        </p:spPr>
      </p:pic>
      <p:sp>
        <p:nvSpPr>
          <p:cNvPr id="13" name="Action Button: Home 12"/>
          <p:cNvSpPr/>
          <p:nvPr/>
        </p:nvSpPr>
        <p:spPr>
          <a:xfrm>
            <a:off x="7924800" y="6477000"/>
            <a:ext cx="655358" cy="364838"/>
          </a:xfrm>
          <a:prstGeom prst="actionButtonHome">
            <a:avLst/>
          </a:prstGeom>
          <a:ln/>
        </p:spPr>
        <p:style>
          <a:lnRef idx="1">
            <a:schemeClr val="accent1"/>
          </a:lnRef>
          <a:fillRef idx="3">
            <a:schemeClr val="accent1"/>
          </a:fillRef>
          <a:effectRef idx="2">
            <a:schemeClr val="accent1"/>
          </a:effectRef>
          <a:fontRef idx="minor">
            <a:schemeClr val="lt1"/>
          </a:fontRef>
        </p:style>
      </p:sp>
      <p:sp>
        <p:nvSpPr>
          <p:cNvPr id="8" name="Action Button: Back or Previous 7">
            <a:hlinkClick r:id="" action="ppaction://hlinkshowjump?jump=previousslide" highlightClick="1"/>
          </p:cNvPr>
          <p:cNvSpPr/>
          <p:nvPr/>
        </p:nvSpPr>
        <p:spPr>
          <a:xfrm>
            <a:off x="86106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Click="0">
    <p:wipe dir="r"/>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0" y="0"/>
            <a:ext cx="9144000" cy="6858000"/>
            <a:chOff x="0" y="0"/>
            <a:chExt cx="5760" cy="4320"/>
          </a:xfrm>
        </p:grpSpPr>
        <p:pic>
          <p:nvPicPr>
            <p:cNvPr id="706579" name="Picture 19" descr="Math Proto Interface2"/>
            <p:cNvPicPr>
              <a:picLocks noChangeArrowheads="1"/>
            </p:cNvPicPr>
            <p:nvPr/>
          </p:nvPicPr>
          <p:blipFill>
            <a:blip r:embed="rId5"/>
            <a:srcRect/>
            <a:stretch>
              <a:fillRect/>
            </a:stretch>
          </p:blipFill>
          <p:spPr bwMode="hidden">
            <a:xfrm>
              <a:off x="0" y="0"/>
              <a:ext cx="5760" cy="4320"/>
            </a:xfrm>
            <a:prstGeom prst="rect">
              <a:avLst/>
            </a:prstGeom>
            <a:noFill/>
          </p:spPr>
        </p:pic>
        <p:pic>
          <p:nvPicPr>
            <p:cNvPr id="706580" name="Picture 20" descr="C03IB"/>
            <p:cNvPicPr>
              <a:picLocks noChangeAspect="1" noChangeArrowheads="1"/>
            </p:cNvPicPr>
            <p:nvPr/>
          </p:nvPicPr>
          <p:blipFill>
            <a:blip r:embed="rId6"/>
            <a:srcRect/>
            <a:stretch>
              <a:fillRect/>
            </a:stretch>
          </p:blipFill>
          <p:spPr bwMode="hidden">
            <a:xfrm>
              <a:off x="0" y="0"/>
              <a:ext cx="5760" cy="765"/>
            </a:xfrm>
            <a:prstGeom prst="rect">
              <a:avLst/>
            </a:prstGeom>
            <a:noFill/>
          </p:spPr>
        </p:pic>
      </p:grpSp>
      <p:sp>
        <p:nvSpPr>
          <p:cNvPr id="706565" name="Oval 5"/>
          <p:cNvSpPr>
            <a:spLocks noChangeArrowheads="1"/>
          </p:cNvSpPr>
          <p:nvPr/>
        </p:nvSpPr>
        <p:spPr bwMode="auto">
          <a:xfrm>
            <a:off x="904875" y="4395787"/>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706568" name="TPAnswers"/>
          <p:cNvSpPr>
            <a:spLocks noGrp="1" noChangeArrowheads="1"/>
          </p:cNvSpPr>
          <p:nvPr>
            <p:ph type="body" idx="1"/>
            <p:custDataLst>
              <p:tags r:id="rId2"/>
            </p:custDataLst>
          </p:nvPr>
        </p:nvSpPr>
        <p:spPr bwMode="hidden">
          <a:xfrm>
            <a:off x="742950" y="5438775"/>
            <a:ext cx="4114800" cy="476250"/>
          </a:xfrm>
        </p:spPr>
        <p:txBody>
          <a:bodyPr>
            <a:normAutofit fontScale="40000" lnSpcReduction="20000"/>
          </a:bodyPr>
          <a:lstStyle/>
          <a:p>
            <a:pPr marL="533400" indent="-533400">
              <a:lnSpc>
                <a:spcPct val="100000"/>
              </a:lnSpc>
              <a:spcAft>
                <a:spcPct val="0"/>
              </a:spcAft>
              <a:buFontTx/>
              <a:buAutoNum type="arabicPeriod"/>
            </a:pPr>
            <a:r>
              <a:rPr lang="en-US" b="1">
                <a:solidFill>
                  <a:schemeClr val="bg1"/>
                </a:solidFill>
              </a:rPr>
              <a:t>A</a:t>
            </a:r>
          </a:p>
          <a:p>
            <a:pPr marL="533400" indent="-533400">
              <a:lnSpc>
                <a:spcPct val="100000"/>
              </a:lnSpc>
              <a:spcAft>
                <a:spcPct val="0"/>
              </a:spcAft>
              <a:buFontTx/>
              <a:buAutoNum type="arabicPeriod"/>
            </a:pPr>
            <a:r>
              <a:rPr lang="en-US" b="1">
                <a:solidFill>
                  <a:schemeClr val="bg1"/>
                </a:solidFill>
              </a:rPr>
              <a:t>B</a:t>
            </a:r>
          </a:p>
        </p:txBody>
      </p:sp>
      <p:pic>
        <p:nvPicPr>
          <p:cNvPr id="706569" name="Picture 9" descr="FiveMinuteCheck"/>
          <p:cNvPicPr>
            <a:picLocks noChangeAspect="1" noChangeArrowheads="1"/>
          </p:cNvPicPr>
          <p:nvPr/>
        </p:nvPicPr>
        <p:blipFill>
          <a:blip r:embed="rId7"/>
          <a:srcRect t="5835"/>
          <a:stretch>
            <a:fillRect/>
          </a:stretch>
        </p:blipFill>
        <p:spPr bwMode="auto">
          <a:xfrm>
            <a:off x="1255713" y="619125"/>
            <a:ext cx="3657600" cy="563563"/>
          </a:xfrm>
          <a:prstGeom prst="rect">
            <a:avLst/>
          </a:prstGeom>
          <a:noFill/>
        </p:spPr>
      </p:pic>
      <p:sp>
        <p:nvSpPr>
          <p:cNvPr id="706570" name="Text Box 10"/>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3-5)</a:t>
            </a:r>
          </a:p>
        </p:txBody>
      </p:sp>
      <p:sp>
        <p:nvSpPr>
          <p:cNvPr id="706571" name="TPQuestion"/>
          <p:cNvSpPr>
            <a:spLocks noChangeArrowheads="1"/>
          </p:cNvSpPr>
          <p:nvPr/>
        </p:nvSpPr>
        <p:spPr bwMode="auto">
          <a:xfrm>
            <a:off x="533400" y="1484313"/>
            <a:ext cx="8229600"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400" b="1" dirty="0">
                <a:solidFill>
                  <a:srgbClr val="00539D"/>
                </a:solidFill>
              </a:rPr>
              <a:t>Is a triangle with side lengths of 18, 25, and 33 a right triangle?</a:t>
            </a:r>
          </a:p>
        </p:txBody>
      </p:sp>
      <p:sp>
        <p:nvSpPr>
          <p:cNvPr id="706573" name="Text Box 13"/>
          <p:cNvSpPr txBox="1">
            <a:spLocks noChangeArrowheads="1"/>
          </p:cNvSpPr>
          <p:nvPr/>
        </p:nvSpPr>
        <p:spPr bwMode="auto">
          <a:xfrm>
            <a:off x="885825" y="3357562"/>
            <a:ext cx="2790825" cy="420688"/>
          </a:xfrm>
          <a:prstGeom prst="rect">
            <a:avLst/>
          </a:prstGeom>
          <a:noFill/>
          <a:ln w="9525">
            <a:noFill/>
            <a:miter lim="800000"/>
            <a:headEnd/>
            <a:tailEnd/>
          </a:ln>
          <a:effectLst/>
        </p:spPr>
        <p:txBody>
          <a:bodyPr>
            <a:prstTxWarp prst="textNoShape">
              <a:avLst/>
            </a:prstTxWarp>
          </a:bodyPr>
          <a:lstStyle/>
          <a:p>
            <a:pPr marL="457200" indent="-457200" algn="l">
              <a:spcBef>
                <a:spcPct val="83000"/>
              </a:spcBef>
              <a:spcAft>
                <a:spcPct val="83000"/>
              </a:spcAft>
            </a:pPr>
            <a:r>
              <a:rPr lang="en-US" sz="2400" dirty="0">
                <a:solidFill>
                  <a:srgbClr val="00539D"/>
                </a:solidFill>
                <a:ea typeface="Times New Roman" pitchFamily="-112" charset="0"/>
                <a:cs typeface="Times New Roman" pitchFamily="-112" charset="0"/>
              </a:rPr>
              <a:t>A.</a:t>
            </a:r>
            <a:r>
              <a:rPr lang="en-US" sz="2400" dirty="0">
                <a:solidFill>
                  <a:srgbClr val="000000"/>
                </a:solidFill>
              </a:rPr>
              <a:t>	yes</a:t>
            </a:r>
          </a:p>
          <a:p>
            <a:pPr marL="457200" indent="-457200" algn="l">
              <a:spcBef>
                <a:spcPct val="83000"/>
              </a:spcBef>
              <a:spcAft>
                <a:spcPct val="83000"/>
              </a:spcAft>
            </a:pPr>
            <a:r>
              <a:rPr lang="en-US" sz="2400" dirty="0">
                <a:solidFill>
                  <a:srgbClr val="00539D"/>
                </a:solidFill>
                <a:ea typeface="Times New Roman" pitchFamily="-112" charset="0"/>
                <a:cs typeface="Times New Roman" pitchFamily="-112" charset="0"/>
              </a:rPr>
              <a:t>B.</a:t>
            </a:r>
            <a:r>
              <a:rPr lang="en-US" sz="2400" dirty="0">
                <a:solidFill>
                  <a:srgbClr val="000000"/>
                </a:solidFill>
              </a:rPr>
              <a:t>	no</a:t>
            </a:r>
          </a:p>
        </p:txBody>
      </p:sp>
      <p:pic>
        <p:nvPicPr>
          <p:cNvPr id="706574" name="Picture 14"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p:spPr>
      </p:pic>
      <p:pic>
        <p:nvPicPr>
          <p:cNvPr id="706575" name="Picture 15"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706583" name="Picture 23" descr="Math NAV-LessBack2">
            <a:hlinkClick r:id="rId10" action="ppaction://hlinksldjump" highlightClick="1"/>
          </p:cNvPr>
          <p:cNvPicPr>
            <a:picLocks noChangeAspect="1" noChangeArrowheads="1"/>
          </p:cNvPicPr>
          <p:nvPr/>
        </p:nvPicPr>
        <p:blipFill>
          <a:blip r:embed="rId11"/>
          <a:srcRect/>
          <a:stretch>
            <a:fillRect/>
          </a:stretch>
        </p:blipFill>
        <p:spPr bwMode="hidden">
          <a:xfrm>
            <a:off x="7239000" y="6465888"/>
            <a:ext cx="461963" cy="368300"/>
          </a:xfrm>
          <a:prstGeom prst="rect">
            <a:avLst/>
          </a:prstGeom>
          <a:noFill/>
        </p:spPr>
      </p:pic>
      <p:pic>
        <p:nvPicPr>
          <p:cNvPr id="19" name="Picture 19" descr="Example2"/>
          <p:cNvPicPr>
            <a:picLocks noChangeAspect="1" noChangeArrowheads="1"/>
          </p:cNvPicPr>
          <p:nvPr/>
        </p:nvPicPr>
        <p:blipFill>
          <a:blip r:embed="rId12"/>
          <a:srcRect/>
          <a:stretch>
            <a:fillRect/>
          </a:stretch>
        </p:blipFill>
        <p:spPr bwMode="auto">
          <a:xfrm>
            <a:off x="441325" y="1600200"/>
            <a:ext cx="457200" cy="457200"/>
          </a:xfrm>
          <a:prstGeom prst="rect">
            <a:avLst/>
          </a:prstGeom>
          <a:noFill/>
        </p:spPr>
      </p:pic>
      <p:sp>
        <p:nvSpPr>
          <p:cNvPr id="15" name="TextBox 14"/>
          <p:cNvSpPr txBox="1"/>
          <p:nvPr/>
        </p:nvSpPr>
        <p:spPr>
          <a:xfrm>
            <a:off x="3676650" y="3345260"/>
            <a:ext cx="5467350" cy="1231106"/>
          </a:xfrm>
          <a:prstGeom prst="rect">
            <a:avLst/>
          </a:prstGeom>
          <a:noFill/>
        </p:spPr>
        <p:txBody>
          <a:bodyPr wrap="square" rtlCol="0">
            <a:spAutoFit/>
          </a:bodyPr>
          <a:lstStyle/>
          <a:p>
            <a:r>
              <a:rPr lang="en-US" sz="2000" b="1" dirty="0" smtClean="0">
                <a:latin typeface="Arial Rounded MT Bold"/>
                <a:cs typeface="Arial Rounded MT Bold"/>
              </a:rPr>
              <a:t>Use the three steps to success!</a:t>
            </a:r>
          </a:p>
          <a:p>
            <a:r>
              <a:rPr lang="en-US" b="1" dirty="0" smtClean="0">
                <a:latin typeface="Book Antiqua"/>
                <a:cs typeface="Book Antiqua"/>
              </a:rPr>
              <a:t>	1) Write the formula.</a:t>
            </a:r>
          </a:p>
          <a:p>
            <a:r>
              <a:rPr lang="en-US" b="1" dirty="0" smtClean="0">
                <a:latin typeface="Book Antiqua"/>
                <a:cs typeface="Book Antiqua"/>
              </a:rPr>
              <a:t>	2) Label the triangle a, </a:t>
            </a:r>
            <a:r>
              <a:rPr lang="en-US" b="1" dirty="0" err="1" smtClean="0">
                <a:latin typeface="Book Antiqua"/>
                <a:cs typeface="Book Antiqua"/>
              </a:rPr>
              <a:t>b</a:t>
            </a:r>
            <a:r>
              <a:rPr lang="en-US" b="1" dirty="0" smtClean="0">
                <a:latin typeface="Book Antiqua"/>
                <a:cs typeface="Book Antiqua"/>
              </a:rPr>
              <a:t>, &amp; </a:t>
            </a:r>
            <a:r>
              <a:rPr lang="en-US" b="1" dirty="0" err="1" smtClean="0">
                <a:latin typeface="Book Antiqua"/>
                <a:cs typeface="Book Antiqua"/>
              </a:rPr>
              <a:t>c</a:t>
            </a:r>
            <a:r>
              <a:rPr lang="en-US" b="1" dirty="0" smtClean="0">
                <a:latin typeface="Book Antiqua"/>
                <a:cs typeface="Book Antiqua"/>
              </a:rPr>
              <a:t>.</a:t>
            </a:r>
          </a:p>
          <a:p>
            <a:r>
              <a:rPr lang="en-US" b="1" dirty="0" smtClean="0">
                <a:latin typeface="Book Antiqua"/>
                <a:cs typeface="Book Antiqua"/>
              </a:rPr>
              <a:t>	3) Replace the variables with known data.</a:t>
            </a:r>
            <a:endParaRPr lang="en-US" b="1" dirty="0">
              <a:latin typeface="Book Antiqua"/>
              <a:cs typeface="Book Antiqu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6571"/>
                                        </p:tgtEl>
                                        <p:attrNameLst>
                                          <p:attrName>style.visibility</p:attrName>
                                        </p:attrNameLst>
                                      </p:cBhvr>
                                      <p:to>
                                        <p:strVal val="visible"/>
                                      </p:to>
                                    </p:set>
                                    <p:animEffect transition="in" filter="wipe(left)">
                                      <p:cBhvr>
                                        <p:cTn id="11" dur="500"/>
                                        <p:tgtEl>
                                          <p:spTgt spid="70657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06573">
                                            <p:txEl>
                                              <p:pRg st="0" end="0"/>
                                            </p:txEl>
                                          </p:spTgt>
                                        </p:tgtEl>
                                        <p:attrNameLst>
                                          <p:attrName>style.visibility</p:attrName>
                                        </p:attrNameLst>
                                      </p:cBhvr>
                                      <p:to>
                                        <p:strVal val="visible"/>
                                      </p:to>
                                    </p:set>
                                    <p:animEffect transition="in" filter="wipe(left)">
                                      <p:cBhvr>
                                        <p:cTn id="15" dur="500"/>
                                        <p:tgtEl>
                                          <p:spTgt spid="706573">
                                            <p:txEl>
                                              <p:pRg st="0" end="0"/>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06573">
                                            <p:txEl>
                                              <p:pRg st="1" end="1"/>
                                            </p:txEl>
                                          </p:spTgt>
                                        </p:tgtEl>
                                        <p:attrNameLst>
                                          <p:attrName>style.visibility</p:attrName>
                                        </p:attrNameLst>
                                      </p:cBhvr>
                                      <p:to>
                                        <p:strVal val="visible"/>
                                      </p:to>
                                    </p:set>
                                    <p:animEffect transition="in" filter="wipe(left)">
                                      <p:cBhvr>
                                        <p:cTn id="19" dur="500"/>
                                        <p:tgtEl>
                                          <p:spTgt spid="706573">
                                            <p:txEl>
                                              <p:pRg st="1" end="1"/>
                                            </p:txEl>
                                          </p:spTgt>
                                        </p:tgtEl>
                                      </p:cBhvr>
                                    </p:animEffect>
                                  </p:childTnLst>
                                </p:cTn>
                              </p:par>
                            </p:childTnLst>
                          </p:cTn>
                        </p:par>
                        <p:par>
                          <p:cTn id="20" fill="hold">
                            <p:stCondLst>
                              <p:cond delay="2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06565"/>
                                        </p:tgtEl>
                                        <p:attrNameLst>
                                          <p:attrName>style.visibility</p:attrName>
                                        </p:attrNameLst>
                                      </p:cBhvr>
                                      <p:to>
                                        <p:strVal val="visible"/>
                                      </p:to>
                                    </p:set>
                                    <p:animEffect transition="in" filter="box(in)">
                                      <p:cBhvr>
                                        <p:cTn id="30" dur="500"/>
                                        <p:tgtEl>
                                          <p:spTgt spid="70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5" grpId="0" animBg="1"/>
      <p:bldP spid="706571" grpId="0" autoUpdateAnimBg="0"/>
      <p:bldP spid="706573" grpId="0" build="p" autoUpdateAnimBg="0" advAuto="0"/>
      <p:bldP spid="1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710659" name="Picture 3"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710660" name="Picture 4"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710661"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710662" name="Oval 6"/>
          <p:cNvSpPr>
            <a:spLocks noChangeArrowheads="1"/>
          </p:cNvSpPr>
          <p:nvPr/>
        </p:nvSpPr>
        <p:spPr bwMode="auto">
          <a:xfrm>
            <a:off x="923925" y="4852987"/>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710663" name="Picture 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710668" name="TPAnswers"/>
          <p:cNvSpPr>
            <a:spLocks noChangeArrowheads="1"/>
          </p:cNvSpPr>
          <p:nvPr>
            <p:custDataLst>
              <p:tags r:id="rId3"/>
            </p:custDataLst>
          </p:nvPr>
        </p:nvSpPr>
        <p:spPr bwMode="auto">
          <a:xfrm>
            <a:off x="885825" y="3446462"/>
            <a:ext cx="2790825" cy="420688"/>
          </a:xfrm>
          <a:prstGeom prst="rect">
            <a:avLst/>
          </a:prstGeom>
          <a:noFill/>
          <a:ln w="9525">
            <a:noFill/>
            <a:miter lim="800000"/>
            <a:headEnd/>
            <a:tailEnd/>
          </a:ln>
          <a:effectLst/>
        </p:spPr>
        <p:txBody>
          <a:bodyPr>
            <a:prstTxWarp prst="textNoShape">
              <a:avLst/>
            </a:prstTxWarp>
          </a:bodyPr>
          <a:lstStyle/>
          <a:p>
            <a:pPr marL="457200" indent="-457200" algn="l">
              <a:spcAft>
                <a:spcPct val="50000"/>
              </a:spcAft>
            </a:pPr>
            <a:r>
              <a:rPr lang="pt-BR" sz="2800" dirty="0">
                <a:solidFill>
                  <a:srgbClr val="00539D"/>
                </a:solidFill>
                <a:ea typeface="Times New Roman" pitchFamily="-112" charset="0"/>
                <a:cs typeface="Times New Roman" pitchFamily="-112" charset="0"/>
              </a:rPr>
              <a:t>A.</a:t>
            </a:r>
            <a:r>
              <a:rPr lang="pt-BR" sz="2800" dirty="0">
                <a:solidFill>
                  <a:srgbClr val="000000"/>
                </a:solidFill>
                <a:ea typeface="Times New Roman" pitchFamily="-112" charset="0"/>
                <a:cs typeface="Times New Roman" pitchFamily="-112" charset="0"/>
              </a:rPr>
              <a:t>	33</a:t>
            </a:r>
            <a:endParaRPr lang="en-US" sz="2800" dirty="0">
              <a:solidFill>
                <a:schemeClr val="tx1"/>
              </a:solidFill>
              <a:sym typeface="Symbol" pitchFamily="-112" charset="2"/>
            </a:endParaRPr>
          </a:p>
          <a:p>
            <a:pPr marL="457200" indent="-457200" algn="l">
              <a:spcAft>
                <a:spcPct val="50000"/>
              </a:spcAft>
            </a:pPr>
            <a:r>
              <a:rPr lang="pt-BR" sz="2800" dirty="0">
                <a:solidFill>
                  <a:srgbClr val="00539D"/>
                </a:solidFill>
                <a:ea typeface="Times New Roman" pitchFamily="-112" charset="0"/>
                <a:cs typeface="Times New Roman" pitchFamily="-112" charset="0"/>
              </a:rPr>
              <a:t>B.</a:t>
            </a:r>
            <a:r>
              <a:rPr lang="pt-BR" sz="2800" dirty="0">
                <a:solidFill>
                  <a:srgbClr val="000000"/>
                </a:solidFill>
                <a:ea typeface="Times New Roman" pitchFamily="-112" charset="0"/>
                <a:cs typeface="Times New Roman" pitchFamily="-112" charset="0"/>
              </a:rPr>
              <a:t>	50</a:t>
            </a:r>
            <a:endParaRPr lang="en-US" sz="2800" dirty="0">
              <a:solidFill>
                <a:schemeClr val="tx1"/>
              </a:solidFill>
              <a:sym typeface="Symbol" pitchFamily="-112" charset="2"/>
            </a:endParaRPr>
          </a:p>
          <a:p>
            <a:pPr marL="457200" indent="-457200" algn="l">
              <a:spcAft>
                <a:spcPct val="50000"/>
              </a:spcAft>
            </a:pPr>
            <a:r>
              <a:rPr lang="pt-BR" sz="2800" dirty="0">
                <a:solidFill>
                  <a:srgbClr val="00539D"/>
                </a:solidFill>
                <a:ea typeface="Times New Roman" pitchFamily="-112" charset="0"/>
                <a:cs typeface="Times New Roman" pitchFamily="-112" charset="0"/>
              </a:rPr>
              <a:t>C.	</a:t>
            </a:r>
            <a:r>
              <a:rPr lang="pt-BR" sz="2800" dirty="0">
                <a:solidFill>
                  <a:srgbClr val="000000"/>
                </a:solidFill>
                <a:ea typeface="Times New Roman" pitchFamily="-112" charset="0"/>
                <a:cs typeface="Times New Roman" pitchFamily="-112" charset="0"/>
              </a:rPr>
              <a:t>35</a:t>
            </a:r>
            <a:endParaRPr lang="en-US" sz="2800" dirty="0">
              <a:solidFill>
                <a:schemeClr val="tx1"/>
              </a:solidFill>
            </a:endParaRPr>
          </a:p>
          <a:p>
            <a:pPr marL="457200" indent="-457200" algn="l">
              <a:spcAft>
                <a:spcPct val="50000"/>
              </a:spcAft>
            </a:pPr>
            <a:r>
              <a:rPr lang="pt-BR" sz="2800" dirty="0">
                <a:solidFill>
                  <a:srgbClr val="00539D"/>
                </a:solidFill>
                <a:ea typeface="Times New Roman" pitchFamily="-112" charset="0"/>
                <a:cs typeface="Times New Roman" pitchFamily="-112" charset="0"/>
              </a:rPr>
              <a:t>D.</a:t>
            </a:r>
            <a:r>
              <a:rPr lang="pt-BR" sz="2800" dirty="0">
                <a:solidFill>
                  <a:srgbClr val="000000"/>
                </a:solidFill>
                <a:ea typeface="Times New Roman" pitchFamily="-112" charset="0"/>
                <a:cs typeface="Times New Roman" pitchFamily="-112" charset="0"/>
              </a:rPr>
              <a:t>	12</a:t>
            </a:r>
            <a:endParaRPr lang="en-US" sz="2800" dirty="0">
              <a:solidFill>
                <a:schemeClr val="tx1"/>
              </a:solidFill>
            </a:endParaRPr>
          </a:p>
        </p:txBody>
      </p:sp>
      <p:sp>
        <p:nvSpPr>
          <p:cNvPr id="710669" name="TPQuestion"/>
          <p:cNvSpPr>
            <a:spLocks noChangeArrowheads="1"/>
          </p:cNvSpPr>
          <p:nvPr/>
        </p:nvSpPr>
        <p:spPr bwMode="auto">
          <a:xfrm>
            <a:off x="533400" y="1773238"/>
            <a:ext cx="8610600"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400" b="1" dirty="0">
                <a:solidFill>
                  <a:srgbClr val="00539D"/>
                </a:solidFill>
              </a:rPr>
              <a:t>A man drives 33 miles east and 12 miles south</a:t>
            </a:r>
            <a:r>
              <a:rPr lang="en-US" sz="2400" b="1" dirty="0" smtClean="0">
                <a:solidFill>
                  <a:srgbClr val="00539D"/>
                </a:solidFill>
              </a:rPr>
              <a:t>. Approximately </a:t>
            </a:r>
            <a:r>
              <a:rPr lang="en-US" sz="2400" b="1" dirty="0">
                <a:solidFill>
                  <a:srgbClr val="00539D"/>
                </a:solidFill>
              </a:rPr>
              <a:t>how many miles is the man from his starting point</a:t>
            </a:r>
            <a:r>
              <a:rPr lang="en-US" sz="2400" b="1" dirty="0" smtClean="0">
                <a:solidFill>
                  <a:srgbClr val="00539D"/>
                </a:solidFill>
              </a:rPr>
              <a:t>? </a:t>
            </a:r>
            <a:r>
              <a:rPr lang="en-US" sz="2400" b="1" i="1" dirty="0" smtClean="0">
                <a:solidFill>
                  <a:srgbClr val="00539D"/>
                </a:solidFill>
                <a:latin typeface="Book Antiqua"/>
                <a:cs typeface="Book Antiqua"/>
              </a:rPr>
              <a:t>Draw a triangle to model this.</a:t>
            </a:r>
            <a:r>
              <a:rPr lang="en-US" i="1" dirty="0" smtClean="0">
                <a:solidFill>
                  <a:srgbClr val="00539D"/>
                </a:solidFill>
                <a:latin typeface="Book Antiqua"/>
                <a:cs typeface="Book Antiqua"/>
              </a:rPr>
              <a:t/>
            </a:r>
            <a:br>
              <a:rPr lang="en-US" i="1" dirty="0" smtClean="0">
                <a:solidFill>
                  <a:srgbClr val="00539D"/>
                </a:solidFill>
                <a:latin typeface="Book Antiqua"/>
                <a:cs typeface="Book Antiqua"/>
              </a:rPr>
            </a:br>
            <a:endParaRPr lang="en-US" i="1" dirty="0">
              <a:solidFill>
                <a:srgbClr val="00539D"/>
              </a:solidFill>
              <a:latin typeface="Book Antiqua"/>
              <a:cs typeface="Book Antiqua"/>
            </a:endParaRPr>
          </a:p>
        </p:txBody>
      </p:sp>
      <p:sp>
        <p:nvSpPr>
          <p:cNvPr id="710672" name="Text Box 16"/>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3-5)</a:t>
            </a:r>
          </a:p>
        </p:txBody>
      </p:sp>
      <p:pic>
        <p:nvPicPr>
          <p:cNvPr id="710673" name="Picture 17"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710674" name="Picture 18" descr="Math NAV-FWD_DEAD2">
            <a:hlinkClick r:id="" action="ppaction://noaction" highlightClick="1"/>
          </p:cNvPr>
          <p:cNvPicPr>
            <a:picLocks noChangeAspect="1" noChangeArrowheads="1"/>
          </p:cNvPicPr>
          <p:nvPr/>
        </p:nvPicPr>
        <p:blipFill>
          <a:blip r:embed="rId10"/>
          <a:srcRect/>
          <a:stretch>
            <a:fillRect/>
          </a:stretch>
        </p:blipFill>
        <p:spPr bwMode="hidden">
          <a:xfrm>
            <a:off x="8180388" y="6465888"/>
            <a:ext cx="461962" cy="369887"/>
          </a:xfrm>
          <a:prstGeom prst="rect">
            <a:avLst/>
          </a:prstGeom>
          <a:noFill/>
        </p:spPr>
      </p:pic>
      <p:pic>
        <p:nvPicPr>
          <p:cNvPr id="710678" name="Picture 22" descr="Math NAV-LessBack2">
            <a:hlinkClick r:id="rId11" action="ppaction://hlinksldjump" highlightClick="1"/>
          </p:cNvPr>
          <p:cNvPicPr>
            <a:picLocks noChangeAspect="1" noChangeArrowheads="1"/>
          </p:cNvPicPr>
          <p:nvPr/>
        </p:nvPicPr>
        <p:blipFill>
          <a:blip r:embed="rId12"/>
          <a:srcRect/>
          <a:stretch>
            <a:fillRect/>
          </a:stretch>
        </p:blipFill>
        <p:spPr bwMode="hidden">
          <a:xfrm>
            <a:off x="7239000" y="6465888"/>
            <a:ext cx="461963" cy="368300"/>
          </a:xfrm>
          <a:prstGeom prst="rect">
            <a:avLst/>
          </a:prstGeom>
          <a:noFill/>
        </p:spPr>
      </p:pic>
      <p:pic>
        <p:nvPicPr>
          <p:cNvPr id="710682" name="Picture 26" descr="CAStdPrac"/>
          <p:cNvPicPr>
            <a:picLocks noChangeAspect="1" noChangeArrowheads="1"/>
          </p:cNvPicPr>
          <p:nvPr/>
        </p:nvPicPr>
        <p:blipFill>
          <a:blip r:embed="rId13"/>
          <a:srcRect/>
          <a:stretch>
            <a:fillRect/>
          </a:stretch>
        </p:blipFill>
        <p:spPr bwMode="auto">
          <a:xfrm>
            <a:off x="414338" y="1231900"/>
            <a:ext cx="2017712" cy="376238"/>
          </a:xfrm>
          <a:prstGeom prst="rect">
            <a:avLst/>
          </a:prstGeom>
          <a:noFill/>
        </p:spPr>
      </p:pic>
      <p:pic>
        <p:nvPicPr>
          <p:cNvPr id="20" name="Picture 24" descr="Example3"/>
          <p:cNvPicPr>
            <a:picLocks noChangeAspect="1" noChangeArrowheads="1"/>
          </p:cNvPicPr>
          <p:nvPr/>
        </p:nvPicPr>
        <p:blipFill>
          <a:blip r:embed="rId14"/>
          <a:srcRect/>
          <a:stretch>
            <a:fillRect/>
          </a:stretch>
        </p:blipFill>
        <p:spPr bwMode="auto">
          <a:xfrm>
            <a:off x="420688" y="1828800"/>
            <a:ext cx="457200" cy="457200"/>
          </a:xfrm>
          <a:prstGeom prst="rect">
            <a:avLst/>
          </a:prstGeom>
          <a:noFill/>
        </p:spPr>
      </p:pic>
      <p:sp>
        <p:nvSpPr>
          <p:cNvPr id="17" name="TextBox 16"/>
          <p:cNvSpPr txBox="1"/>
          <p:nvPr/>
        </p:nvSpPr>
        <p:spPr>
          <a:xfrm>
            <a:off x="3505200" y="3621881"/>
            <a:ext cx="5467350" cy="1231106"/>
          </a:xfrm>
          <a:prstGeom prst="rect">
            <a:avLst/>
          </a:prstGeom>
          <a:noFill/>
        </p:spPr>
        <p:txBody>
          <a:bodyPr wrap="square" rtlCol="0">
            <a:spAutoFit/>
          </a:bodyPr>
          <a:lstStyle/>
          <a:p>
            <a:r>
              <a:rPr lang="en-US" sz="2000" b="1" dirty="0" smtClean="0">
                <a:latin typeface="Arial Rounded MT Bold"/>
                <a:cs typeface="Arial Rounded MT Bold"/>
              </a:rPr>
              <a:t>Use the three steps to success!</a:t>
            </a:r>
          </a:p>
          <a:p>
            <a:r>
              <a:rPr lang="en-US" b="1" dirty="0" smtClean="0">
                <a:latin typeface="Book Antiqua"/>
                <a:cs typeface="Book Antiqua"/>
              </a:rPr>
              <a:t>	1) Write the formula.</a:t>
            </a:r>
          </a:p>
          <a:p>
            <a:r>
              <a:rPr lang="en-US" b="1" dirty="0" smtClean="0">
                <a:latin typeface="Book Antiqua"/>
                <a:cs typeface="Book Antiqua"/>
              </a:rPr>
              <a:t>	2) Label the triangle a, </a:t>
            </a:r>
            <a:r>
              <a:rPr lang="en-US" b="1" dirty="0" err="1" smtClean="0">
                <a:latin typeface="Book Antiqua"/>
                <a:cs typeface="Book Antiqua"/>
              </a:rPr>
              <a:t>b</a:t>
            </a:r>
            <a:r>
              <a:rPr lang="en-US" b="1" dirty="0" smtClean="0">
                <a:latin typeface="Book Antiqua"/>
                <a:cs typeface="Book Antiqua"/>
              </a:rPr>
              <a:t>, &amp; </a:t>
            </a:r>
            <a:r>
              <a:rPr lang="en-US" b="1" dirty="0" err="1" smtClean="0">
                <a:latin typeface="Book Antiqua"/>
                <a:cs typeface="Book Antiqua"/>
              </a:rPr>
              <a:t>c</a:t>
            </a:r>
            <a:r>
              <a:rPr lang="en-US" b="1" dirty="0" smtClean="0">
                <a:latin typeface="Book Antiqua"/>
                <a:cs typeface="Book Antiqua"/>
              </a:rPr>
              <a:t>.</a:t>
            </a:r>
          </a:p>
          <a:p>
            <a:r>
              <a:rPr lang="en-US" b="1" dirty="0" smtClean="0">
                <a:latin typeface="Book Antiqua"/>
                <a:cs typeface="Book Antiqua"/>
              </a:rPr>
              <a:t>	3) Replace the variables with known data.</a:t>
            </a:r>
            <a:endParaRPr lang="en-US" b="1" dirty="0">
              <a:latin typeface="Book Antiqua"/>
              <a:cs typeface="Book Antiqua"/>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0682"/>
                                        </p:tgtEl>
                                        <p:attrNameLst>
                                          <p:attrName>style.visibility</p:attrName>
                                        </p:attrNameLst>
                                      </p:cBhvr>
                                      <p:to>
                                        <p:strVal val="visible"/>
                                      </p:to>
                                    </p:set>
                                    <p:animEffect transition="in" filter="wipe(left)">
                                      <p:cBhvr>
                                        <p:cTn id="7" dur="500"/>
                                        <p:tgtEl>
                                          <p:spTgt spid="71068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ou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10669"/>
                                        </p:tgtEl>
                                        <p:attrNameLst>
                                          <p:attrName>style.visibility</p:attrName>
                                        </p:attrNameLst>
                                      </p:cBhvr>
                                      <p:to>
                                        <p:strVal val="visible"/>
                                      </p:to>
                                    </p:set>
                                    <p:animEffect transition="in" filter="wipe(left)">
                                      <p:cBhvr>
                                        <p:cTn id="15" dur="500"/>
                                        <p:tgtEl>
                                          <p:spTgt spid="71066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10661"/>
                                        </p:tgtEl>
                                        <p:attrNameLst>
                                          <p:attrName>style.visibility</p:attrName>
                                        </p:attrNameLst>
                                      </p:cBhvr>
                                      <p:to>
                                        <p:strVal val="visible"/>
                                      </p:to>
                                    </p:set>
                                    <p:animEffect transition="in" filter="wipe(left)">
                                      <p:cBhvr>
                                        <p:cTn id="19" dur="500"/>
                                        <p:tgtEl>
                                          <p:spTgt spid="710661"/>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10668">
                                            <p:txEl>
                                              <p:pRg st="0" end="0"/>
                                            </p:txEl>
                                          </p:spTgt>
                                        </p:tgtEl>
                                        <p:attrNameLst>
                                          <p:attrName>style.visibility</p:attrName>
                                        </p:attrNameLst>
                                      </p:cBhvr>
                                      <p:to>
                                        <p:strVal val="visible"/>
                                      </p:to>
                                    </p:set>
                                    <p:animEffect transition="in" filter="wipe(left)">
                                      <p:cBhvr>
                                        <p:cTn id="23" dur="500"/>
                                        <p:tgtEl>
                                          <p:spTgt spid="710668">
                                            <p:txEl>
                                              <p:pRg st="0" end="0"/>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10668">
                                            <p:txEl>
                                              <p:pRg st="1" end="1"/>
                                            </p:txEl>
                                          </p:spTgt>
                                        </p:tgtEl>
                                        <p:attrNameLst>
                                          <p:attrName>style.visibility</p:attrName>
                                        </p:attrNameLst>
                                      </p:cBhvr>
                                      <p:to>
                                        <p:strVal val="visible"/>
                                      </p:to>
                                    </p:set>
                                    <p:animEffect transition="in" filter="wipe(left)">
                                      <p:cBhvr>
                                        <p:cTn id="27" dur="500"/>
                                        <p:tgtEl>
                                          <p:spTgt spid="710668">
                                            <p:txEl>
                                              <p:pRg st="1" end="1"/>
                                            </p:tx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10668">
                                            <p:txEl>
                                              <p:pRg st="2" end="2"/>
                                            </p:txEl>
                                          </p:spTgt>
                                        </p:tgtEl>
                                        <p:attrNameLst>
                                          <p:attrName>style.visibility</p:attrName>
                                        </p:attrNameLst>
                                      </p:cBhvr>
                                      <p:to>
                                        <p:strVal val="visible"/>
                                      </p:to>
                                    </p:set>
                                    <p:animEffect transition="in" filter="wipe(left)">
                                      <p:cBhvr>
                                        <p:cTn id="31" dur="500"/>
                                        <p:tgtEl>
                                          <p:spTgt spid="710668">
                                            <p:txEl>
                                              <p:pRg st="2" end="2"/>
                                            </p:tx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10668">
                                            <p:txEl>
                                              <p:pRg st="3" end="3"/>
                                            </p:txEl>
                                          </p:spTgt>
                                        </p:tgtEl>
                                        <p:attrNameLst>
                                          <p:attrName>style.visibility</p:attrName>
                                        </p:attrNameLst>
                                      </p:cBhvr>
                                      <p:to>
                                        <p:strVal val="visible"/>
                                      </p:to>
                                    </p:set>
                                    <p:animEffect transition="in" filter="wipe(left)">
                                      <p:cBhvr>
                                        <p:cTn id="35" dur="500"/>
                                        <p:tgtEl>
                                          <p:spTgt spid="710668">
                                            <p:txEl>
                                              <p:pRg st="3" end="3"/>
                                            </p:txEl>
                                          </p:spTgt>
                                        </p:tgtEl>
                                      </p:cBhvr>
                                    </p:animEffect>
                                  </p:childTnLst>
                                </p:cTn>
                              </p:par>
                            </p:childTnLst>
                          </p:cTn>
                        </p:par>
                        <p:par>
                          <p:cTn id="36" fill="hold">
                            <p:stCondLst>
                              <p:cond delay="4500"/>
                            </p:stCondLst>
                            <p:childTnLst>
                              <p:par>
                                <p:cTn id="37" presetID="53"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710662"/>
                                        </p:tgtEl>
                                        <p:attrNameLst>
                                          <p:attrName>style.visibility</p:attrName>
                                        </p:attrNameLst>
                                      </p:cBhvr>
                                      <p:to>
                                        <p:strVal val="visible"/>
                                      </p:to>
                                    </p:set>
                                    <p:animEffect transition="in" filter="box(in)">
                                      <p:cBhvr>
                                        <p:cTn id="46" dur="500"/>
                                        <p:tgtEl>
                                          <p:spTgt spid="71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1" grpId="0" autoUpdateAnimBg="0"/>
      <p:bldP spid="710662" grpId="0" animBg="1"/>
      <p:bldP spid="710668" grpId="0" build="p" autoUpdateAnimBg="0" advAuto="0"/>
      <p:bldP spid="710669" grpId="0" autoUpdateAnimBg="0"/>
      <p:bldP spid="1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144000" cy="6858000"/>
            <a:chOff x="0" y="0"/>
            <a:chExt cx="5760" cy="4320"/>
          </a:xfrm>
        </p:grpSpPr>
        <p:pic>
          <p:nvPicPr>
            <p:cNvPr id="647188" name="Picture 20"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647189" name="Picture 21"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647173"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47174" name="Oval 6"/>
          <p:cNvSpPr>
            <a:spLocks noChangeArrowheads="1"/>
          </p:cNvSpPr>
          <p:nvPr/>
        </p:nvSpPr>
        <p:spPr bwMode="auto">
          <a:xfrm>
            <a:off x="614363" y="5457825"/>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647175" name="Picture 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647178" name="Picture 10" descr="Math NAV-FWD2">
            <a:hlinkClick r:id="" action="ppaction://hlinkshowjump?jump=nextslide" highlightClick="1"/>
          </p:cNvPr>
          <p:cNvPicPr>
            <a:picLocks noChangeAspect="1" noChangeArrowheads="1"/>
          </p:cNvPicPr>
          <p:nvPr/>
        </p:nvPicPr>
        <p:blipFill>
          <a:blip r:embed="rId9"/>
          <a:srcRect/>
          <a:stretch>
            <a:fillRect/>
          </a:stretch>
        </p:blipFill>
        <p:spPr bwMode="hidden">
          <a:xfrm>
            <a:off x="8180388" y="6465888"/>
            <a:ext cx="461962" cy="368300"/>
          </a:xfrm>
          <a:prstGeom prst="rect">
            <a:avLst/>
          </a:prstGeom>
          <a:noFill/>
        </p:spPr>
      </p:pic>
      <p:sp>
        <p:nvSpPr>
          <p:cNvPr id="647181" name="TPQuestion"/>
          <p:cNvSpPr>
            <a:spLocks noChangeArrowheads="1"/>
          </p:cNvSpPr>
          <p:nvPr/>
        </p:nvSpPr>
        <p:spPr bwMode="auto">
          <a:xfrm>
            <a:off x="533400" y="1484313"/>
            <a:ext cx="5448300"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200" b="1" dirty="0">
                <a:solidFill>
                  <a:srgbClr val="00539D"/>
                </a:solidFill>
              </a:rPr>
              <a:t>A plane is traveling from point </a:t>
            </a:r>
            <a:r>
              <a:rPr lang="en-US" sz="2200" b="1" i="1" dirty="0">
                <a:solidFill>
                  <a:srgbClr val="00539D"/>
                </a:solidFill>
              </a:rPr>
              <a:t>A</a:t>
            </a:r>
            <a:r>
              <a:rPr lang="en-US" sz="2200" b="1" dirty="0">
                <a:solidFill>
                  <a:srgbClr val="00539D"/>
                </a:solidFill>
              </a:rPr>
              <a:t> to point </a:t>
            </a:r>
            <a:r>
              <a:rPr lang="en-US" sz="2200" b="1" i="1" dirty="0">
                <a:solidFill>
                  <a:srgbClr val="00539D"/>
                </a:solidFill>
              </a:rPr>
              <a:t>B</a:t>
            </a:r>
            <a:r>
              <a:rPr lang="en-US" sz="2200" b="1" dirty="0">
                <a:solidFill>
                  <a:srgbClr val="00539D"/>
                </a:solidFill>
              </a:rPr>
              <a:t>. How far will the plane have flown when it reaches its destination? Write an equation that can be used to answer the question and solve. Round to the nearest tenth if necessary.</a:t>
            </a:r>
          </a:p>
        </p:txBody>
      </p:sp>
      <p:sp>
        <p:nvSpPr>
          <p:cNvPr id="647183" name="TPAnswers"/>
          <p:cNvSpPr>
            <a:spLocks noChangeArrowheads="1"/>
          </p:cNvSpPr>
          <p:nvPr>
            <p:custDataLst>
              <p:tags r:id="rId3"/>
            </p:custDataLst>
          </p:nvPr>
        </p:nvSpPr>
        <p:spPr bwMode="auto">
          <a:xfrm>
            <a:off x="609600" y="3740150"/>
            <a:ext cx="4529137" cy="420688"/>
          </a:xfrm>
          <a:prstGeom prst="rect">
            <a:avLst/>
          </a:prstGeom>
          <a:noFill/>
          <a:ln w="9525">
            <a:noFill/>
            <a:miter lim="800000"/>
            <a:headEnd/>
            <a:tailEnd/>
          </a:ln>
          <a:effectLst/>
        </p:spPr>
        <p:txBody>
          <a:bodyPr>
            <a:prstTxWarp prst="textNoShape">
              <a:avLst/>
            </a:prstTxWarp>
          </a:bodyPr>
          <a:lstStyle/>
          <a:p>
            <a:pPr marL="533400" indent="-533400" algn="l">
              <a:spcAft>
                <a:spcPct val="50000"/>
              </a:spcAft>
            </a:pPr>
            <a:r>
              <a:rPr lang="pt-BR" sz="2400" dirty="0">
                <a:solidFill>
                  <a:srgbClr val="00539D"/>
                </a:solidFill>
                <a:ea typeface="Times New Roman" pitchFamily="-112" charset="0"/>
                <a:cs typeface="Times New Roman" pitchFamily="-112" charset="0"/>
              </a:rPr>
              <a:t>A.</a:t>
            </a:r>
            <a:r>
              <a:rPr lang="pt-BR" sz="2400" dirty="0">
                <a:solidFill>
                  <a:srgbClr val="000000"/>
                </a:solidFill>
                <a:ea typeface="Times New Roman" pitchFamily="-112" charset="0"/>
                <a:cs typeface="Times New Roman" pitchFamily="-112" charset="0"/>
              </a:rPr>
              <a:t>	300</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200</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a:t>
            </a:r>
            <a:r>
              <a:rPr lang="pt-BR" sz="2400" i="1" dirty="0">
                <a:solidFill>
                  <a:srgbClr val="000000"/>
                </a:solidFill>
                <a:ea typeface="Times New Roman" pitchFamily="-112" charset="0"/>
                <a:cs typeface="Times New Roman" pitchFamily="-112" charset="0"/>
              </a:rPr>
              <a:t>p</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a:t>
            </a:r>
            <a:r>
              <a:rPr lang="pt-BR" sz="2400" baseline="30000" dirty="0">
                <a:solidFill>
                  <a:srgbClr val="000000"/>
                </a:solidFill>
                <a:ea typeface="Times New Roman" pitchFamily="-112" charset="0"/>
                <a:cs typeface="Times New Roman" pitchFamily="-112" charset="0"/>
              </a:rPr>
              <a:t> </a:t>
            </a:r>
            <a:r>
              <a:rPr lang="pt-BR" sz="2400" dirty="0">
                <a:solidFill>
                  <a:srgbClr val="000000"/>
                </a:solidFill>
                <a:ea typeface="Times New Roman" pitchFamily="-112" charset="0"/>
                <a:cs typeface="Times New Roman" pitchFamily="-112" charset="0"/>
              </a:rPr>
              <a:t>223.6 km</a:t>
            </a:r>
            <a:endParaRPr lang="en-US" sz="2400" dirty="0">
              <a:solidFill>
                <a:schemeClr val="tx1"/>
              </a:solidFill>
              <a:sym typeface="Symbol" pitchFamily="-112" charset="2"/>
            </a:endParaRPr>
          </a:p>
          <a:p>
            <a:pPr marL="533400" indent="-533400" algn="l">
              <a:spcAft>
                <a:spcPct val="50000"/>
              </a:spcAft>
            </a:pPr>
            <a:r>
              <a:rPr lang="pt-BR" sz="2400" dirty="0">
                <a:solidFill>
                  <a:srgbClr val="00539D"/>
                </a:solidFill>
                <a:ea typeface="Times New Roman" pitchFamily="-112" charset="0"/>
                <a:cs typeface="Times New Roman" pitchFamily="-112" charset="0"/>
              </a:rPr>
              <a:t>B.</a:t>
            </a:r>
            <a:r>
              <a:rPr lang="pt-BR" sz="2400" dirty="0">
                <a:solidFill>
                  <a:srgbClr val="000000"/>
                </a:solidFill>
                <a:ea typeface="Times New Roman" pitchFamily="-112" charset="0"/>
                <a:cs typeface="Times New Roman" pitchFamily="-112" charset="0"/>
              </a:rPr>
              <a:t>	300 – 200 = </a:t>
            </a:r>
            <a:r>
              <a:rPr lang="pt-BR" sz="2400" i="1" dirty="0">
                <a:solidFill>
                  <a:srgbClr val="000000"/>
                </a:solidFill>
                <a:ea typeface="Times New Roman" pitchFamily="-112" charset="0"/>
                <a:cs typeface="Times New Roman" pitchFamily="-112" charset="0"/>
              </a:rPr>
              <a:t>p</a:t>
            </a:r>
            <a:r>
              <a:rPr lang="pt-BR" sz="2400" dirty="0">
                <a:solidFill>
                  <a:srgbClr val="000000"/>
                </a:solidFill>
                <a:ea typeface="Times New Roman" pitchFamily="-112" charset="0"/>
                <a:cs typeface="Times New Roman" pitchFamily="-112" charset="0"/>
              </a:rPr>
              <a:t>;</a:t>
            </a:r>
            <a:r>
              <a:rPr lang="pt-BR" sz="2400" baseline="30000" dirty="0">
                <a:solidFill>
                  <a:srgbClr val="000000"/>
                </a:solidFill>
                <a:ea typeface="Times New Roman" pitchFamily="-112" charset="0"/>
                <a:cs typeface="Times New Roman" pitchFamily="-112" charset="0"/>
              </a:rPr>
              <a:t>  </a:t>
            </a:r>
            <a:r>
              <a:rPr lang="pt-BR" sz="2400" dirty="0">
                <a:solidFill>
                  <a:srgbClr val="000000"/>
                </a:solidFill>
                <a:ea typeface="Times New Roman" pitchFamily="-112" charset="0"/>
                <a:cs typeface="Times New Roman" pitchFamily="-112" charset="0"/>
              </a:rPr>
              <a:t>100 km</a:t>
            </a:r>
            <a:r>
              <a:rPr lang="en-US" sz="2400" dirty="0">
                <a:solidFill>
                  <a:schemeClr val="tx1"/>
                </a:solidFill>
              </a:rPr>
              <a:t> </a:t>
            </a:r>
            <a:endParaRPr lang="en-US" sz="2400" dirty="0">
              <a:solidFill>
                <a:schemeClr val="tx1"/>
              </a:solidFill>
              <a:sym typeface="Symbol" pitchFamily="-112" charset="2"/>
            </a:endParaRPr>
          </a:p>
          <a:p>
            <a:pPr marL="533400" indent="-533400" algn="l">
              <a:spcAft>
                <a:spcPct val="50000"/>
              </a:spcAft>
            </a:pPr>
            <a:r>
              <a:rPr lang="pt-BR" sz="2400" dirty="0">
                <a:solidFill>
                  <a:srgbClr val="00539D"/>
                </a:solidFill>
                <a:ea typeface="Times New Roman" pitchFamily="-112" charset="0"/>
                <a:cs typeface="Times New Roman" pitchFamily="-112" charset="0"/>
              </a:rPr>
              <a:t>C.</a:t>
            </a:r>
            <a:r>
              <a:rPr lang="pt-BR" sz="2400" dirty="0">
                <a:solidFill>
                  <a:srgbClr val="000000"/>
                </a:solidFill>
                <a:ea typeface="Times New Roman" pitchFamily="-112" charset="0"/>
                <a:cs typeface="Times New Roman" pitchFamily="-112" charset="0"/>
              </a:rPr>
              <a:t>	300 + 200 = </a:t>
            </a:r>
            <a:r>
              <a:rPr lang="pt-BR" sz="2400" i="1" dirty="0">
                <a:solidFill>
                  <a:srgbClr val="000000"/>
                </a:solidFill>
                <a:ea typeface="Times New Roman" pitchFamily="-112" charset="0"/>
                <a:cs typeface="Times New Roman" pitchFamily="-112" charset="0"/>
              </a:rPr>
              <a:t>p</a:t>
            </a:r>
            <a:r>
              <a:rPr lang="pt-BR" sz="2400" dirty="0">
                <a:solidFill>
                  <a:srgbClr val="000000"/>
                </a:solidFill>
                <a:ea typeface="Times New Roman" pitchFamily="-112" charset="0"/>
                <a:cs typeface="Times New Roman" pitchFamily="-112" charset="0"/>
              </a:rPr>
              <a:t>;</a:t>
            </a:r>
            <a:r>
              <a:rPr lang="pt-BR" sz="2400" baseline="30000" dirty="0">
                <a:solidFill>
                  <a:srgbClr val="000000"/>
                </a:solidFill>
                <a:ea typeface="Times New Roman" pitchFamily="-112" charset="0"/>
                <a:cs typeface="Times New Roman" pitchFamily="-112" charset="0"/>
              </a:rPr>
              <a:t>  </a:t>
            </a:r>
            <a:r>
              <a:rPr lang="pt-BR" sz="2400" dirty="0">
                <a:solidFill>
                  <a:srgbClr val="000000"/>
                </a:solidFill>
                <a:ea typeface="Times New Roman" pitchFamily="-112" charset="0"/>
                <a:cs typeface="Times New Roman" pitchFamily="-112" charset="0"/>
              </a:rPr>
              <a:t>500 km</a:t>
            </a:r>
            <a:r>
              <a:rPr lang="en-US" sz="2400" dirty="0">
                <a:solidFill>
                  <a:schemeClr val="tx1"/>
                </a:solidFill>
              </a:rPr>
              <a:t> </a:t>
            </a:r>
          </a:p>
          <a:p>
            <a:pPr marL="533400" indent="-533400" algn="l">
              <a:spcAft>
                <a:spcPct val="50000"/>
              </a:spcAft>
            </a:pPr>
            <a:r>
              <a:rPr lang="pt-BR" sz="2400" dirty="0">
                <a:solidFill>
                  <a:srgbClr val="00539D"/>
                </a:solidFill>
                <a:ea typeface="Times New Roman" pitchFamily="-112" charset="0"/>
                <a:cs typeface="Times New Roman" pitchFamily="-112" charset="0"/>
              </a:rPr>
              <a:t>D.</a:t>
            </a:r>
            <a:r>
              <a:rPr lang="pt-BR" sz="2400" dirty="0">
                <a:solidFill>
                  <a:srgbClr val="000000"/>
                </a:solidFill>
                <a:ea typeface="Times New Roman" pitchFamily="-112" charset="0"/>
                <a:cs typeface="Times New Roman" pitchFamily="-112" charset="0"/>
              </a:rPr>
              <a:t>	300</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+ 200</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 = </a:t>
            </a:r>
            <a:r>
              <a:rPr lang="pt-BR" sz="2400" i="1" dirty="0">
                <a:solidFill>
                  <a:srgbClr val="000000"/>
                </a:solidFill>
                <a:ea typeface="Times New Roman" pitchFamily="-112" charset="0"/>
                <a:cs typeface="Times New Roman" pitchFamily="-112" charset="0"/>
              </a:rPr>
              <a:t>p</a:t>
            </a:r>
            <a:r>
              <a:rPr lang="pt-BR" sz="2400" baseline="30000" dirty="0">
                <a:solidFill>
                  <a:srgbClr val="000000"/>
                </a:solidFill>
                <a:ea typeface="Times New Roman" pitchFamily="-112" charset="0"/>
                <a:cs typeface="Times New Roman" pitchFamily="-112" charset="0"/>
              </a:rPr>
              <a:t>2</a:t>
            </a:r>
            <a:r>
              <a:rPr lang="pt-BR" sz="2400" dirty="0">
                <a:solidFill>
                  <a:srgbClr val="000000"/>
                </a:solidFill>
                <a:ea typeface="Times New Roman" pitchFamily="-112" charset="0"/>
                <a:cs typeface="Times New Roman" pitchFamily="-112" charset="0"/>
              </a:rPr>
              <a:t>;</a:t>
            </a:r>
            <a:r>
              <a:rPr lang="pt-BR" sz="2400" baseline="30000" dirty="0">
                <a:solidFill>
                  <a:srgbClr val="000000"/>
                </a:solidFill>
                <a:ea typeface="Times New Roman" pitchFamily="-112" charset="0"/>
                <a:cs typeface="Times New Roman" pitchFamily="-112" charset="0"/>
              </a:rPr>
              <a:t>  </a:t>
            </a:r>
            <a:r>
              <a:rPr lang="pt-BR" sz="2400" dirty="0">
                <a:solidFill>
                  <a:srgbClr val="000000"/>
                </a:solidFill>
                <a:ea typeface="Times New Roman" pitchFamily="-112" charset="0"/>
                <a:cs typeface="Times New Roman" pitchFamily="-112" charset="0"/>
              </a:rPr>
              <a:t>360.3 km</a:t>
            </a:r>
            <a:r>
              <a:rPr lang="en-US" sz="2400" dirty="0">
                <a:solidFill>
                  <a:schemeClr val="tx1"/>
                </a:solidFill>
              </a:rPr>
              <a:t> </a:t>
            </a:r>
          </a:p>
        </p:txBody>
      </p:sp>
      <p:pic>
        <p:nvPicPr>
          <p:cNvPr id="647184" name="Picture 16" descr="Math NAV-BKD2DEAD">
            <a:hlinkClick r:id="" action="ppaction://noaction" highlightClick="1"/>
          </p:cNvPr>
          <p:cNvPicPr>
            <a:picLocks noChangeAspect="1" noChangeArrowheads="1"/>
          </p:cNvPicPr>
          <p:nvPr/>
        </p:nvPicPr>
        <p:blipFill>
          <a:blip r:embed="rId10"/>
          <a:srcRect/>
          <a:stretch>
            <a:fillRect/>
          </a:stretch>
        </p:blipFill>
        <p:spPr bwMode="hidden">
          <a:xfrm>
            <a:off x="7708900" y="6465888"/>
            <a:ext cx="461963" cy="369887"/>
          </a:xfrm>
          <a:prstGeom prst="rect">
            <a:avLst/>
          </a:prstGeom>
          <a:noFill/>
        </p:spPr>
      </p:pic>
      <p:sp>
        <p:nvSpPr>
          <p:cNvPr id="647185" name="Text Box 17"/>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3-6)</a:t>
            </a:r>
          </a:p>
        </p:txBody>
      </p:sp>
      <p:pic>
        <p:nvPicPr>
          <p:cNvPr id="647191" name="Picture 23" descr="Math NAV-LessBack2">
            <a:hlinkClick r:id="rId11" action="ppaction://hlinksldjump" highlightClick="1"/>
          </p:cNvPr>
          <p:cNvPicPr>
            <a:picLocks noChangeAspect="1" noChangeArrowheads="1"/>
          </p:cNvPicPr>
          <p:nvPr/>
        </p:nvPicPr>
        <p:blipFill>
          <a:blip r:embed="rId12"/>
          <a:srcRect/>
          <a:stretch>
            <a:fillRect/>
          </a:stretch>
        </p:blipFill>
        <p:spPr bwMode="hidden">
          <a:xfrm>
            <a:off x="7239000" y="6465888"/>
            <a:ext cx="461963" cy="368300"/>
          </a:xfrm>
          <a:prstGeom prst="rect">
            <a:avLst/>
          </a:prstGeom>
          <a:noFill/>
        </p:spPr>
      </p:pic>
      <p:grpSp>
        <p:nvGrpSpPr>
          <p:cNvPr id="3" name="Group 30"/>
          <p:cNvGrpSpPr>
            <a:grpSpLocks/>
          </p:cNvGrpSpPr>
          <p:nvPr/>
        </p:nvGrpSpPr>
        <p:grpSpPr bwMode="auto">
          <a:xfrm>
            <a:off x="5724525" y="1431925"/>
            <a:ext cx="3171825" cy="2187575"/>
            <a:chOff x="3606" y="902"/>
            <a:chExt cx="1998" cy="1378"/>
          </a:xfrm>
        </p:grpSpPr>
        <p:pic>
          <p:nvPicPr>
            <p:cNvPr id="647190" name="Picture 22" descr="fmc_3-4"/>
            <p:cNvPicPr>
              <a:picLocks noChangeAspect="1" noChangeArrowheads="1"/>
            </p:cNvPicPr>
            <p:nvPr/>
          </p:nvPicPr>
          <p:blipFill>
            <a:blip r:embed="rId13"/>
            <a:srcRect/>
            <a:stretch>
              <a:fillRect/>
            </a:stretch>
          </p:blipFill>
          <p:spPr bwMode="auto">
            <a:xfrm>
              <a:off x="3606" y="902"/>
              <a:ext cx="1876" cy="1313"/>
            </a:xfrm>
            <a:prstGeom prst="rect">
              <a:avLst/>
            </a:prstGeom>
            <a:noFill/>
          </p:spPr>
        </p:pic>
        <p:sp>
          <p:nvSpPr>
            <p:cNvPr id="647194" name="Rectangle 26"/>
            <p:cNvSpPr>
              <a:spLocks noChangeArrowheads="1"/>
            </p:cNvSpPr>
            <p:nvPr/>
          </p:nvSpPr>
          <p:spPr bwMode="gray">
            <a:xfrm>
              <a:off x="5376" y="1560"/>
              <a:ext cx="174" cy="204"/>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647193" name="Rectangle 25"/>
            <p:cNvSpPr>
              <a:spLocks noChangeArrowheads="1"/>
            </p:cNvSpPr>
            <p:nvPr/>
          </p:nvSpPr>
          <p:spPr bwMode="gray">
            <a:xfrm>
              <a:off x="4542" y="2076"/>
              <a:ext cx="174" cy="204"/>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647192" name="Rectangle 24"/>
            <p:cNvSpPr>
              <a:spLocks noChangeArrowheads="1"/>
            </p:cNvSpPr>
            <p:nvPr/>
          </p:nvSpPr>
          <p:spPr bwMode="auto">
            <a:xfrm>
              <a:off x="4497" y="2037"/>
              <a:ext cx="297" cy="221"/>
            </a:xfrm>
            <a:prstGeom prst="rect">
              <a:avLst/>
            </a:prstGeom>
            <a:noFill/>
            <a:ln w="9525">
              <a:noFill/>
              <a:miter lim="800000"/>
              <a:headEnd/>
              <a:tailEnd/>
            </a:ln>
            <a:effectLst/>
          </p:spPr>
          <p:txBody>
            <a:bodyPr wrap="none">
              <a:prstTxWarp prst="textNoShape">
                <a:avLst/>
              </a:prstTxWarp>
              <a:spAutoFit/>
            </a:bodyPr>
            <a:lstStyle/>
            <a:p>
              <a:pPr marL="533400" indent="-533400" algn="l">
                <a:spcBef>
                  <a:spcPct val="20000"/>
                </a:spcBef>
              </a:pPr>
              <a:r>
                <a:rPr lang="en-US" sz="1700" b="0">
                  <a:solidFill>
                    <a:schemeClr val="tx1"/>
                  </a:solidFill>
                </a:rPr>
                <a:t>km</a:t>
              </a:r>
            </a:p>
          </p:txBody>
        </p:sp>
        <p:sp>
          <p:nvSpPr>
            <p:cNvPr id="647195" name="Rectangle 27"/>
            <p:cNvSpPr>
              <a:spLocks noChangeArrowheads="1"/>
            </p:cNvSpPr>
            <p:nvPr/>
          </p:nvSpPr>
          <p:spPr bwMode="auto">
            <a:xfrm>
              <a:off x="5307" y="1509"/>
              <a:ext cx="297" cy="221"/>
            </a:xfrm>
            <a:prstGeom prst="rect">
              <a:avLst/>
            </a:prstGeom>
            <a:noFill/>
            <a:ln w="9525">
              <a:noFill/>
              <a:miter lim="800000"/>
              <a:headEnd/>
              <a:tailEnd/>
            </a:ln>
            <a:effectLst/>
          </p:spPr>
          <p:txBody>
            <a:bodyPr wrap="none">
              <a:prstTxWarp prst="textNoShape">
                <a:avLst/>
              </a:prstTxWarp>
              <a:spAutoFit/>
            </a:bodyPr>
            <a:lstStyle/>
            <a:p>
              <a:pPr marL="533400" indent="-533400" algn="l">
                <a:spcBef>
                  <a:spcPct val="20000"/>
                </a:spcBef>
              </a:pPr>
              <a:r>
                <a:rPr lang="en-US" sz="1700" b="0">
                  <a:solidFill>
                    <a:schemeClr val="tx1"/>
                  </a:solidFill>
                </a:rPr>
                <a:t>km</a:t>
              </a:r>
            </a:p>
          </p:txBody>
        </p:sp>
      </p:grpSp>
      <p:pic>
        <p:nvPicPr>
          <p:cNvPr id="25" name="Picture 21" descr="Example4"/>
          <p:cNvPicPr>
            <a:picLocks noChangeAspect="1" noChangeArrowheads="1"/>
          </p:cNvPicPr>
          <p:nvPr/>
        </p:nvPicPr>
        <p:blipFill>
          <a:blip r:embed="rId14"/>
          <a:srcRect/>
          <a:stretch>
            <a:fillRect/>
          </a:stretch>
        </p:blipFill>
        <p:spPr bwMode="auto">
          <a:xfrm>
            <a:off x="420688" y="1562100"/>
            <a:ext cx="457200" cy="457200"/>
          </a:xfrm>
          <a:prstGeom prst="rect">
            <a:avLst/>
          </a:prstGeom>
          <a:noFill/>
        </p:spPr>
      </p:pic>
      <p:sp>
        <p:nvSpPr>
          <p:cNvPr id="22" name="TextBox 21"/>
          <p:cNvSpPr txBox="1"/>
          <p:nvPr/>
        </p:nvSpPr>
        <p:spPr>
          <a:xfrm>
            <a:off x="4895850" y="4114800"/>
            <a:ext cx="5467350" cy="984885"/>
          </a:xfrm>
          <a:prstGeom prst="rect">
            <a:avLst/>
          </a:prstGeom>
          <a:noFill/>
        </p:spPr>
        <p:txBody>
          <a:bodyPr wrap="square" rtlCol="0">
            <a:spAutoFit/>
          </a:bodyPr>
          <a:lstStyle/>
          <a:p>
            <a:r>
              <a:rPr lang="en-US" sz="1600" b="1" dirty="0" smtClean="0">
                <a:latin typeface="Arial Rounded MT Bold"/>
                <a:cs typeface="Arial Rounded MT Bold"/>
              </a:rPr>
              <a:t>Use the three steps to success!</a:t>
            </a:r>
          </a:p>
          <a:p>
            <a:r>
              <a:rPr lang="en-US" sz="1400" b="1" dirty="0" smtClean="0">
                <a:latin typeface="Book Antiqua"/>
                <a:cs typeface="Book Antiqua"/>
              </a:rPr>
              <a:t>	1) Write the formula.</a:t>
            </a:r>
          </a:p>
          <a:p>
            <a:r>
              <a:rPr lang="en-US" sz="1400" b="1" dirty="0" smtClean="0">
                <a:latin typeface="Book Antiqua"/>
                <a:cs typeface="Book Antiqua"/>
              </a:rPr>
              <a:t>	2) Label the triangle a, </a:t>
            </a:r>
            <a:r>
              <a:rPr lang="en-US" sz="1400" b="1" dirty="0" err="1" smtClean="0">
                <a:latin typeface="Book Antiqua"/>
                <a:cs typeface="Book Antiqua"/>
              </a:rPr>
              <a:t>b</a:t>
            </a:r>
            <a:r>
              <a:rPr lang="en-US" sz="1400" b="1" dirty="0" smtClean="0">
                <a:latin typeface="Book Antiqua"/>
                <a:cs typeface="Book Antiqua"/>
              </a:rPr>
              <a:t>, &amp; </a:t>
            </a:r>
            <a:r>
              <a:rPr lang="en-US" sz="1400" b="1" dirty="0" err="1" smtClean="0">
                <a:latin typeface="Book Antiqua"/>
                <a:cs typeface="Book Antiqua"/>
              </a:rPr>
              <a:t>c</a:t>
            </a:r>
            <a:r>
              <a:rPr lang="en-US" sz="1400" b="1" dirty="0" smtClean="0">
                <a:latin typeface="Book Antiqua"/>
                <a:cs typeface="Book Antiqua"/>
              </a:rPr>
              <a:t>.</a:t>
            </a:r>
          </a:p>
          <a:p>
            <a:r>
              <a:rPr lang="en-US" sz="1400" b="1" dirty="0" smtClean="0">
                <a:latin typeface="Book Antiqua"/>
                <a:cs typeface="Book Antiqua"/>
              </a:rPr>
              <a:t>	3) Replace the variables with known data.</a:t>
            </a:r>
            <a:endParaRPr lang="en-US" sz="1400" b="1" dirty="0">
              <a:latin typeface="Book Antiqua"/>
              <a:cs typeface="Book Antiqua"/>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7181"/>
                                        </p:tgtEl>
                                        <p:attrNameLst>
                                          <p:attrName>style.visibility</p:attrName>
                                        </p:attrNameLst>
                                      </p:cBhvr>
                                      <p:to>
                                        <p:strVal val="visible"/>
                                      </p:to>
                                    </p:set>
                                    <p:animEffect transition="in" filter="wipe(left)">
                                      <p:cBhvr>
                                        <p:cTn id="11" dur="500"/>
                                        <p:tgtEl>
                                          <p:spTgt spid="64718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47183">
                                            <p:txEl>
                                              <p:pRg st="0" end="0"/>
                                            </p:txEl>
                                          </p:spTgt>
                                        </p:tgtEl>
                                        <p:attrNameLst>
                                          <p:attrName>style.visibility</p:attrName>
                                        </p:attrNameLst>
                                      </p:cBhvr>
                                      <p:to>
                                        <p:strVal val="visible"/>
                                      </p:to>
                                    </p:set>
                                    <p:animEffect transition="in" filter="wipe(left)">
                                      <p:cBhvr>
                                        <p:cTn id="19" dur="500"/>
                                        <p:tgtEl>
                                          <p:spTgt spid="647183">
                                            <p:txEl>
                                              <p:pRg st="0" end="0"/>
                                            </p:tx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47183">
                                            <p:txEl>
                                              <p:pRg st="1" end="1"/>
                                            </p:txEl>
                                          </p:spTgt>
                                        </p:tgtEl>
                                        <p:attrNameLst>
                                          <p:attrName>style.visibility</p:attrName>
                                        </p:attrNameLst>
                                      </p:cBhvr>
                                      <p:to>
                                        <p:strVal val="visible"/>
                                      </p:to>
                                    </p:set>
                                    <p:animEffect transition="in" filter="wipe(left)">
                                      <p:cBhvr>
                                        <p:cTn id="23" dur="500"/>
                                        <p:tgtEl>
                                          <p:spTgt spid="647183">
                                            <p:txEl>
                                              <p:pRg st="1" end="1"/>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647183">
                                            <p:txEl>
                                              <p:pRg st="2" end="2"/>
                                            </p:txEl>
                                          </p:spTgt>
                                        </p:tgtEl>
                                        <p:attrNameLst>
                                          <p:attrName>style.visibility</p:attrName>
                                        </p:attrNameLst>
                                      </p:cBhvr>
                                      <p:to>
                                        <p:strVal val="visible"/>
                                      </p:to>
                                    </p:set>
                                    <p:animEffect transition="in" filter="wipe(left)">
                                      <p:cBhvr>
                                        <p:cTn id="27" dur="500"/>
                                        <p:tgtEl>
                                          <p:spTgt spid="647183">
                                            <p:txEl>
                                              <p:pRg st="2" end="2"/>
                                            </p:tx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647183">
                                            <p:txEl>
                                              <p:pRg st="3" end="3"/>
                                            </p:txEl>
                                          </p:spTgt>
                                        </p:tgtEl>
                                        <p:attrNameLst>
                                          <p:attrName>style.visibility</p:attrName>
                                        </p:attrNameLst>
                                      </p:cBhvr>
                                      <p:to>
                                        <p:strVal val="visible"/>
                                      </p:to>
                                    </p:set>
                                    <p:animEffect transition="in" filter="wipe(left)">
                                      <p:cBhvr>
                                        <p:cTn id="31" dur="500"/>
                                        <p:tgtEl>
                                          <p:spTgt spid="647183">
                                            <p:txEl>
                                              <p:pRg st="3" end="3"/>
                                            </p:txEl>
                                          </p:spTgt>
                                        </p:tgtEl>
                                      </p:cBhvr>
                                    </p:animEffect>
                                  </p:childTnLst>
                                </p:cTn>
                              </p:par>
                            </p:childTnLst>
                          </p:cTn>
                        </p:par>
                        <p:par>
                          <p:cTn id="32" fill="hold">
                            <p:stCondLst>
                              <p:cond delay="4000"/>
                            </p:stCondLst>
                            <p:childTnLst>
                              <p:par>
                                <p:cTn id="33" presetID="53"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47174"/>
                                        </p:tgtEl>
                                        <p:attrNameLst>
                                          <p:attrName>style.visibility</p:attrName>
                                        </p:attrNameLst>
                                      </p:cBhvr>
                                      <p:to>
                                        <p:strVal val="visible"/>
                                      </p:to>
                                    </p:set>
                                    <p:animEffect transition="in" filter="box(in)">
                                      <p:cBhvr>
                                        <p:cTn id="42" dur="500"/>
                                        <p:tgtEl>
                                          <p:spTgt spid="64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4" grpId="0" animBg="1"/>
      <p:bldP spid="647181" grpId="0" autoUpdateAnimBg="0"/>
      <p:bldP spid="647183" grpId="0" build="p" autoUpdateAnimBg="0" advAuto="0"/>
      <p:bldP spid="2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711683" name="Picture 3"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711684" name="Picture 4"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711685"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711686" name="Oval 6"/>
          <p:cNvSpPr>
            <a:spLocks noChangeArrowheads="1"/>
          </p:cNvSpPr>
          <p:nvPr/>
        </p:nvSpPr>
        <p:spPr bwMode="auto">
          <a:xfrm>
            <a:off x="627062" y="3898900"/>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pic>
        <p:nvPicPr>
          <p:cNvPr id="711687" name="Picture 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711690" name="Picture 10" descr="Math NAV-FWD2">
            <a:hlinkClick r:id="" action="ppaction://hlinkshowjump?jump=nextslide" highlightClick="1"/>
          </p:cNvPr>
          <p:cNvPicPr>
            <a:picLocks noChangeAspect="1" noChangeArrowheads="1"/>
          </p:cNvPicPr>
          <p:nvPr/>
        </p:nvPicPr>
        <p:blipFill>
          <a:blip r:embed="rId9"/>
          <a:srcRect/>
          <a:stretch>
            <a:fillRect/>
          </a:stretch>
        </p:blipFill>
        <p:spPr bwMode="hidden">
          <a:xfrm>
            <a:off x="8180388" y="6465888"/>
            <a:ext cx="461962" cy="368300"/>
          </a:xfrm>
          <a:prstGeom prst="rect">
            <a:avLst/>
          </a:prstGeom>
          <a:noFill/>
        </p:spPr>
      </p:pic>
      <p:sp>
        <p:nvSpPr>
          <p:cNvPr id="711693" name="TPQuestion"/>
          <p:cNvSpPr>
            <a:spLocks noChangeArrowheads="1"/>
          </p:cNvSpPr>
          <p:nvPr/>
        </p:nvSpPr>
        <p:spPr bwMode="auto">
          <a:xfrm>
            <a:off x="533400" y="1157288"/>
            <a:ext cx="5143500"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200" b="1" dirty="0">
                <a:solidFill>
                  <a:srgbClr val="00539D"/>
                </a:solidFill>
              </a:rPr>
              <a:t>A girl is pinning ribbon to a 3 ft </a:t>
            </a:r>
            <a:r>
              <a:rPr lang="en-US" sz="2200" b="1" dirty="0">
                <a:solidFill>
                  <a:srgbClr val="00539D"/>
                </a:solidFill>
                <a:ea typeface="Arial" pitchFamily="-112" charset="0"/>
                <a:cs typeface="Arial" pitchFamily="-112" charset="0"/>
              </a:rPr>
              <a:t>× </a:t>
            </a:r>
            <a:r>
              <a:rPr lang="en-US" sz="2200" b="1" dirty="0">
                <a:solidFill>
                  <a:srgbClr val="00539D"/>
                </a:solidFill>
              </a:rPr>
              <a:t>4 ft bulletin board. How long will the ribbon have to be to stretch from corner to corner diagonally? Write an equation that can be used to answer the question and solve. Round to the nearest tenth if necessary.</a:t>
            </a:r>
          </a:p>
        </p:txBody>
      </p:sp>
      <p:sp>
        <p:nvSpPr>
          <p:cNvPr id="711695" name="TPAnswers"/>
          <p:cNvSpPr>
            <a:spLocks noChangeArrowheads="1"/>
          </p:cNvSpPr>
          <p:nvPr>
            <p:custDataLst>
              <p:tags r:id="rId3"/>
            </p:custDataLst>
          </p:nvPr>
        </p:nvSpPr>
        <p:spPr bwMode="auto">
          <a:xfrm>
            <a:off x="609600" y="3810000"/>
            <a:ext cx="3924300" cy="420688"/>
          </a:xfrm>
          <a:prstGeom prst="rect">
            <a:avLst/>
          </a:prstGeom>
          <a:noFill/>
          <a:ln w="9525">
            <a:noFill/>
            <a:miter lim="800000"/>
            <a:headEnd/>
            <a:tailEnd/>
          </a:ln>
          <a:effectLst/>
        </p:spPr>
        <p:txBody>
          <a:bodyPr>
            <a:prstTxWarp prst="textNoShape">
              <a:avLst/>
            </a:prstTxWarp>
          </a:bodyPr>
          <a:lstStyle/>
          <a:p>
            <a:pPr marL="533400" indent="-533400" algn="l">
              <a:spcAft>
                <a:spcPct val="50000"/>
              </a:spcAft>
            </a:pPr>
            <a:r>
              <a:rPr lang="pt-BR" sz="2800" dirty="0">
                <a:solidFill>
                  <a:srgbClr val="00539D"/>
                </a:solidFill>
                <a:ea typeface="Times New Roman" pitchFamily="-112" charset="0"/>
                <a:cs typeface="Times New Roman" pitchFamily="-112" charset="0"/>
              </a:rPr>
              <a:t>A.</a:t>
            </a:r>
            <a:r>
              <a:rPr lang="pt-BR" sz="2800" dirty="0">
                <a:solidFill>
                  <a:srgbClr val="000000"/>
                </a:solidFill>
                <a:ea typeface="Times New Roman" pitchFamily="-112" charset="0"/>
                <a:cs typeface="Times New Roman" pitchFamily="-112" charset="0"/>
              </a:rPr>
              <a:t>	4</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+ 3</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a:t>
            </a:r>
            <a:r>
              <a:rPr lang="pt-BR" sz="2800" i="1" dirty="0">
                <a:solidFill>
                  <a:srgbClr val="000000"/>
                </a:solidFill>
                <a:ea typeface="Times New Roman" pitchFamily="-112" charset="0"/>
                <a:cs typeface="Times New Roman" pitchFamily="-112" charset="0"/>
              </a:rPr>
              <a:t>r</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a:t>
            </a:r>
            <a:r>
              <a:rPr lang="pt-BR" sz="2800" baseline="30000" dirty="0">
                <a:solidFill>
                  <a:srgbClr val="000000"/>
                </a:solidFill>
                <a:ea typeface="Times New Roman" pitchFamily="-112" charset="0"/>
                <a:cs typeface="Times New Roman" pitchFamily="-112" charset="0"/>
              </a:rPr>
              <a:t> </a:t>
            </a:r>
            <a:r>
              <a:rPr lang="pt-BR" sz="2800" dirty="0">
                <a:solidFill>
                  <a:srgbClr val="000000"/>
                </a:solidFill>
                <a:ea typeface="Times New Roman" pitchFamily="-112" charset="0"/>
                <a:cs typeface="Times New Roman" pitchFamily="-112" charset="0"/>
              </a:rPr>
              <a:t>5 ft</a:t>
            </a:r>
            <a:endParaRPr lang="en-US" sz="2800" dirty="0">
              <a:solidFill>
                <a:schemeClr val="tx1"/>
              </a:solidFill>
              <a:sym typeface="Symbol" pitchFamily="-112" charset="2"/>
            </a:endParaRPr>
          </a:p>
          <a:p>
            <a:pPr marL="533400" indent="-533400" algn="l">
              <a:spcAft>
                <a:spcPct val="50000"/>
              </a:spcAft>
            </a:pPr>
            <a:r>
              <a:rPr lang="pt-BR" sz="2800" dirty="0">
                <a:solidFill>
                  <a:srgbClr val="00539D"/>
                </a:solidFill>
                <a:ea typeface="Times New Roman" pitchFamily="-112" charset="0"/>
                <a:cs typeface="Times New Roman" pitchFamily="-112" charset="0"/>
              </a:rPr>
              <a:t>B.</a:t>
            </a:r>
            <a:r>
              <a:rPr lang="pt-BR" sz="2800" dirty="0">
                <a:solidFill>
                  <a:srgbClr val="000000"/>
                </a:solidFill>
                <a:ea typeface="Times New Roman" pitchFamily="-112" charset="0"/>
                <a:cs typeface="Times New Roman" pitchFamily="-112" charset="0"/>
              </a:rPr>
              <a:t>	4 + 3 = </a:t>
            </a:r>
            <a:r>
              <a:rPr lang="pt-BR" sz="2800" i="1" dirty="0">
                <a:solidFill>
                  <a:srgbClr val="000000"/>
                </a:solidFill>
                <a:ea typeface="Times New Roman" pitchFamily="-112" charset="0"/>
                <a:cs typeface="Times New Roman" pitchFamily="-112" charset="0"/>
              </a:rPr>
              <a:t>r</a:t>
            </a:r>
            <a:r>
              <a:rPr lang="pt-BR" sz="2800" dirty="0">
                <a:solidFill>
                  <a:srgbClr val="000000"/>
                </a:solidFill>
                <a:ea typeface="Times New Roman" pitchFamily="-112" charset="0"/>
                <a:cs typeface="Times New Roman" pitchFamily="-112" charset="0"/>
              </a:rPr>
              <a:t>;</a:t>
            </a:r>
            <a:r>
              <a:rPr lang="pt-BR" sz="2800" baseline="30000" dirty="0">
                <a:solidFill>
                  <a:srgbClr val="000000"/>
                </a:solidFill>
                <a:ea typeface="Times New Roman" pitchFamily="-112" charset="0"/>
                <a:cs typeface="Times New Roman" pitchFamily="-112" charset="0"/>
              </a:rPr>
              <a:t>  </a:t>
            </a:r>
            <a:r>
              <a:rPr lang="pt-BR" sz="2800" dirty="0">
                <a:solidFill>
                  <a:srgbClr val="000000"/>
                </a:solidFill>
                <a:ea typeface="Times New Roman" pitchFamily="-112" charset="0"/>
                <a:cs typeface="Times New Roman" pitchFamily="-112" charset="0"/>
              </a:rPr>
              <a:t>7 ft</a:t>
            </a:r>
            <a:r>
              <a:rPr lang="en-US" sz="2800" dirty="0">
                <a:solidFill>
                  <a:schemeClr val="tx1"/>
                </a:solidFill>
              </a:rPr>
              <a:t> </a:t>
            </a:r>
            <a:endParaRPr lang="en-US" sz="2800" dirty="0">
              <a:solidFill>
                <a:schemeClr val="tx1"/>
              </a:solidFill>
              <a:sym typeface="Symbol" pitchFamily="-112" charset="2"/>
            </a:endParaRPr>
          </a:p>
          <a:p>
            <a:pPr marL="533400" indent="-533400" algn="l">
              <a:spcAft>
                <a:spcPct val="50000"/>
              </a:spcAft>
            </a:pPr>
            <a:r>
              <a:rPr lang="pt-BR" sz="2800" dirty="0">
                <a:solidFill>
                  <a:srgbClr val="00539D"/>
                </a:solidFill>
                <a:ea typeface="Times New Roman" pitchFamily="-112" charset="0"/>
                <a:cs typeface="Times New Roman" pitchFamily="-112" charset="0"/>
              </a:rPr>
              <a:t>C.</a:t>
            </a:r>
            <a:r>
              <a:rPr lang="pt-BR" sz="2800" dirty="0">
                <a:solidFill>
                  <a:srgbClr val="000000"/>
                </a:solidFill>
                <a:ea typeface="Times New Roman" pitchFamily="-112" charset="0"/>
                <a:cs typeface="Times New Roman" pitchFamily="-112" charset="0"/>
              </a:rPr>
              <a:t>	4</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3</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a:t>
            </a:r>
            <a:r>
              <a:rPr lang="pt-BR" sz="2800" i="1" dirty="0">
                <a:solidFill>
                  <a:srgbClr val="000000"/>
                </a:solidFill>
                <a:ea typeface="Times New Roman" pitchFamily="-112" charset="0"/>
                <a:cs typeface="Times New Roman" pitchFamily="-112" charset="0"/>
              </a:rPr>
              <a:t>r</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a:t>
            </a:r>
            <a:r>
              <a:rPr lang="pt-BR" sz="2800" baseline="30000" dirty="0">
                <a:solidFill>
                  <a:srgbClr val="000000"/>
                </a:solidFill>
                <a:ea typeface="Times New Roman" pitchFamily="-112" charset="0"/>
                <a:cs typeface="Times New Roman" pitchFamily="-112" charset="0"/>
              </a:rPr>
              <a:t> </a:t>
            </a:r>
            <a:r>
              <a:rPr lang="pt-BR" sz="2800" dirty="0">
                <a:solidFill>
                  <a:srgbClr val="000000"/>
                </a:solidFill>
                <a:ea typeface="Times New Roman" pitchFamily="-112" charset="0"/>
                <a:cs typeface="Times New Roman" pitchFamily="-112" charset="0"/>
              </a:rPr>
              <a:t>3.6 ft</a:t>
            </a:r>
            <a:endParaRPr lang="en-US" sz="2800" dirty="0">
              <a:solidFill>
                <a:schemeClr val="tx1"/>
              </a:solidFill>
            </a:endParaRPr>
          </a:p>
          <a:p>
            <a:pPr marL="533400" indent="-533400" algn="l">
              <a:spcAft>
                <a:spcPct val="50000"/>
              </a:spcAft>
            </a:pPr>
            <a:r>
              <a:rPr lang="pt-BR" sz="2800" dirty="0">
                <a:solidFill>
                  <a:srgbClr val="00539D"/>
                </a:solidFill>
                <a:ea typeface="Times New Roman" pitchFamily="-112" charset="0"/>
                <a:cs typeface="Times New Roman" pitchFamily="-112" charset="0"/>
              </a:rPr>
              <a:t>D.</a:t>
            </a:r>
            <a:r>
              <a:rPr lang="pt-BR" sz="2800" dirty="0">
                <a:solidFill>
                  <a:srgbClr val="000000"/>
                </a:solidFill>
                <a:ea typeface="Times New Roman" pitchFamily="-112" charset="0"/>
                <a:cs typeface="Times New Roman" pitchFamily="-112" charset="0"/>
              </a:rPr>
              <a:t>	</a:t>
            </a:r>
            <a:r>
              <a:rPr lang="pt-BR" sz="2800" i="1" dirty="0">
                <a:solidFill>
                  <a:srgbClr val="000000"/>
                </a:solidFill>
                <a:ea typeface="Times New Roman" pitchFamily="-112" charset="0"/>
                <a:cs typeface="Times New Roman" pitchFamily="-112" charset="0"/>
              </a:rPr>
              <a:t>r</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 3</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a:t>
            </a:r>
            <a:r>
              <a:rPr lang="pt-BR" sz="2800" i="1" dirty="0">
                <a:solidFill>
                  <a:srgbClr val="000000"/>
                </a:solidFill>
                <a:ea typeface="Times New Roman" pitchFamily="-112" charset="0"/>
                <a:cs typeface="Times New Roman" pitchFamily="-112" charset="0"/>
              </a:rPr>
              <a:t>= </a:t>
            </a:r>
            <a:r>
              <a:rPr lang="pt-BR" sz="2800" dirty="0">
                <a:solidFill>
                  <a:srgbClr val="000000"/>
                </a:solidFill>
                <a:ea typeface="Times New Roman" pitchFamily="-112" charset="0"/>
                <a:cs typeface="Times New Roman" pitchFamily="-112" charset="0"/>
              </a:rPr>
              <a:t>4</a:t>
            </a:r>
            <a:r>
              <a:rPr lang="pt-BR" sz="2800" baseline="30000" dirty="0">
                <a:solidFill>
                  <a:srgbClr val="000000"/>
                </a:solidFill>
                <a:ea typeface="Times New Roman" pitchFamily="-112" charset="0"/>
                <a:cs typeface="Times New Roman" pitchFamily="-112" charset="0"/>
              </a:rPr>
              <a:t>2</a:t>
            </a:r>
            <a:r>
              <a:rPr lang="pt-BR" sz="2800" dirty="0">
                <a:solidFill>
                  <a:srgbClr val="000000"/>
                </a:solidFill>
                <a:ea typeface="Times New Roman" pitchFamily="-112" charset="0"/>
                <a:cs typeface="Times New Roman" pitchFamily="-112" charset="0"/>
              </a:rPr>
              <a:t>; </a:t>
            </a:r>
            <a:r>
              <a:rPr lang="pt-BR" sz="2800" baseline="30000" dirty="0">
                <a:solidFill>
                  <a:srgbClr val="000000"/>
                </a:solidFill>
                <a:ea typeface="Times New Roman" pitchFamily="-112" charset="0"/>
                <a:cs typeface="Times New Roman" pitchFamily="-112" charset="0"/>
              </a:rPr>
              <a:t> </a:t>
            </a:r>
            <a:r>
              <a:rPr lang="pt-BR" sz="2800" dirty="0">
                <a:solidFill>
                  <a:srgbClr val="000000"/>
                </a:solidFill>
                <a:ea typeface="Times New Roman" pitchFamily="-112" charset="0"/>
                <a:cs typeface="Times New Roman" pitchFamily="-112" charset="0"/>
              </a:rPr>
              <a:t>2.6 ft</a:t>
            </a:r>
            <a:endParaRPr lang="en-US" sz="2800" dirty="0">
              <a:solidFill>
                <a:srgbClr val="000000"/>
              </a:solidFill>
              <a:ea typeface="Times New Roman" pitchFamily="-112" charset="0"/>
              <a:cs typeface="Times New Roman" pitchFamily="-112" charset="0"/>
            </a:endParaRPr>
          </a:p>
        </p:txBody>
      </p:sp>
      <p:sp>
        <p:nvSpPr>
          <p:cNvPr id="711697" name="Text Box 17"/>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3-6)</a:t>
            </a:r>
          </a:p>
        </p:txBody>
      </p:sp>
      <p:pic>
        <p:nvPicPr>
          <p:cNvPr id="711700" name="Picture 20" descr="fmc_3-5"/>
          <p:cNvPicPr>
            <a:picLocks noChangeAspect="1" noChangeArrowheads="1"/>
          </p:cNvPicPr>
          <p:nvPr/>
        </p:nvPicPr>
        <p:blipFill>
          <a:blip r:embed="rId10"/>
          <a:srcRect/>
          <a:stretch>
            <a:fillRect/>
          </a:stretch>
        </p:blipFill>
        <p:spPr bwMode="auto">
          <a:xfrm>
            <a:off x="5531810" y="1143000"/>
            <a:ext cx="3145465" cy="2438400"/>
          </a:xfrm>
          <a:prstGeom prst="rect">
            <a:avLst/>
          </a:prstGeom>
          <a:noFill/>
        </p:spPr>
      </p:pic>
      <p:pic>
        <p:nvPicPr>
          <p:cNvPr id="711701" name="Picture 21" descr="Math NAV-BKD2">
            <a:hlinkClick r:id="" action="ppaction://hlinkshowjump?jump=previousslide" highlightClick="1"/>
          </p:cNvPr>
          <p:cNvPicPr>
            <a:picLocks noChangeAspect="1" noChangeArrowheads="1"/>
          </p:cNvPicPr>
          <p:nvPr/>
        </p:nvPicPr>
        <p:blipFill>
          <a:blip r:embed="rId11"/>
          <a:srcRect/>
          <a:stretch>
            <a:fillRect/>
          </a:stretch>
        </p:blipFill>
        <p:spPr bwMode="hidden">
          <a:xfrm>
            <a:off x="7708900" y="6465888"/>
            <a:ext cx="461963" cy="369887"/>
          </a:xfrm>
          <a:prstGeom prst="rect">
            <a:avLst/>
          </a:prstGeom>
          <a:noFill/>
        </p:spPr>
      </p:pic>
      <p:pic>
        <p:nvPicPr>
          <p:cNvPr id="711702" name="Picture 22" descr="Math NAV-LessBack2">
            <a:hlinkClick r:id="rId12" action="ppaction://hlinksldjump" highlightClick="1"/>
          </p:cNvPr>
          <p:cNvPicPr>
            <a:picLocks noChangeAspect="1" noChangeArrowheads="1"/>
          </p:cNvPicPr>
          <p:nvPr/>
        </p:nvPicPr>
        <p:blipFill>
          <a:blip r:embed="rId13"/>
          <a:srcRect/>
          <a:stretch>
            <a:fillRect/>
          </a:stretch>
        </p:blipFill>
        <p:spPr bwMode="hidden">
          <a:xfrm>
            <a:off x="7239000" y="6465888"/>
            <a:ext cx="461963" cy="368300"/>
          </a:xfrm>
          <a:prstGeom prst="rect">
            <a:avLst/>
          </a:prstGeom>
          <a:noFill/>
        </p:spPr>
      </p:pic>
      <p:pic>
        <p:nvPicPr>
          <p:cNvPr id="20" name="Picture 19" descr="Example5"/>
          <p:cNvPicPr>
            <a:picLocks noChangeAspect="1" noChangeArrowheads="1"/>
          </p:cNvPicPr>
          <p:nvPr/>
        </p:nvPicPr>
        <p:blipFill>
          <a:blip r:embed="rId14"/>
          <a:srcRect/>
          <a:stretch>
            <a:fillRect/>
          </a:stretch>
        </p:blipFill>
        <p:spPr bwMode="auto">
          <a:xfrm>
            <a:off x="420688" y="1196975"/>
            <a:ext cx="457200" cy="457200"/>
          </a:xfrm>
          <a:prstGeom prst="rect">
            <a:avLst/>
          </a:prstGeom>
          <a:noFill/>
        </p:spPr>
      </p:pic>
      <p:sp>
        <p:nvSpPr>
          <p:cNvPr id="17" name="TextBox 16"/>
          <p:cNvSpPr txBox="1"/>
          <p:nvPr/>
        </p:nvSpPr>
        <p:spPr>
          <a:xfrm>
            <a:off x="3905250" y="4114800"/>
            <a:ext cx="5467350" cy="1231106"/>
          </a:xfrm>
          <a:prstGeom prst="rect">
            <a:avLst/>
          </a:prstGeom>
          <a:noFill/>
        </p:spPr>
        <p:txBody>
          <a:bodyPr wrap="square" rtlCol="0">
            <a:spAutoFit/>
          </a:bodyPr>
          <a:lstStyle/>
          <a:p>
            <a:r>
              <a:rPr lang="en-US" sz="2000" b="1" dirty="0" smtClean="0">
                <a:latin typeface="Arial Rounded MT Bold"/>
                <a:cs typeface="Arial Rounded MT Bold"/>
              </a:rPr>
              <a:t>Use the three steps to success!</a:t>
            </a:r>
          </a:p>
          <a:p>
            <a:r>
              <a:rPr lang="en-US" b="1" dirty="0" smtClean="0">
                <a:latin typeface="Book Antiqua"/>
                <a:cs typeface="Book Antiqua"/>
              </a:rPr>
              <a:t>	1) Write the formula.</a:t>
            </a:r>
          </a:p>
          <a:p>
            <a:r>
              <a:rPr lang="en-US" b="1" dirty="0" smtClean="0">
                <a:latin typeface="Book Antiqua"/>
                <a:cs typeface="Book Antiqua"/>
              </a:rPr>
              <a:t>	2) Label the triangle a, </a:t>
            </a:r>
            <a:r>
              <a:rPr lang="en-US" b="1" dirty="0" err="1" smtClean="0">
                <a:latin typeface="Book Antiqua"/>
                <a:cs typeface="Book Antiqua"/>
              </a:rPr>
              <a:t>b</a:t>
            </a:r>
            <a:r>
              <a:rPr lang="en-US" b="1" dirty="0" smtClean="0">
                <a:latin typeface="Book Antiqua"/>
                <a:cs typeface="Book Antiqua"/>
              </a:rPr>
              <a:t>, &amp; </a:t>
            </a:r>
            <a:r>
              <a:rPr lang="en-US" b="1" dirty="0" err="1" smtClean="0">
                <a:latin typeface="Book Antiqua"/>
                <a:cs typeface="Book Antiqua"/>
              </a:rPr>
              <a:t>c</a:t>
            </a:r>
            <a:r>
              <a:rPr lang="en-US" b="1" dirty="0" smtClean="0">
                <a:latin typeface="Book Antiqua"/>
                <a:cs typeface="Book Antiqua"/>
              </a:rPr>
              <a:t>.</a:t>
            </a:r>
          </a:p>
          <a:p>
            <a:r>
              <a:rPr lang="en-US" b="1" dirty="0" smtClean="0">
                <a:latin typeface="Book Antiqua"/>
                <a:cs typeface="Book Antiqua"/>
              </a:rPr>
              <a:t>	3) Replace the variables with known data.</a:t>
            </a:r>
            <a:endParaRPr lang="en-US" b="1" dirty="0">
              <a:latin typeface="Book Antiqua"/>
              <a:cs typeface="Book Antiqua"/>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1693"/>
                                        </p:tgtEl>
                                        <p:attrNameLst>
                                          <p:attrName>style.visibility</p:attrName>
                                        </p:attrNameLst>
                                      </p:cBhvr>
                                      <p:to>
                                        <p:strVal val="visible"/>
                                      </p:to>
                                    </p:set>
                                    <p:animEffect transition="in" filter="wipe(left)">
                                      <p:cBhvr>
                                        <p:cTn id="11" dur="500"/>
                                        <p:tgtEl>
                                          <p:spTgt spid="71169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11700"/>
                                        </p:tgtEl>
                                        <p:attrNameLst>
                                          <p:attrName>style.visibility</p:attrName>
                                        </p:attrNameLst>
                                      </p:cBhvr>
                                      <p:to>
                                        <p:strVal val="visible"/>
                                      </p:to>
                                    </p:set>
                                    <p:animEffect transition="in" filter="wipe(up)">
                                      <p:cBhvr>
                                        <p:cTn id="15" dur="500"/>
                                        <p:tgtEl>
                                          <p:spTgt spid="71170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11695">
                                            <p:txEl>
                                              <p:pRg st="0" end="0"/>
                                            </p:txEl>
                                          </p:spTgt>
                                        </p:tgtEl>
                                        <p:attrNameLst>
                                          <p:attrName>style.visibility</p:attrName>
                                        </p:attrNameLst>
                                      </p:cBhvr>
                                      <p:to>
                                        <p:strVal val="visible"/>
                                      </p:to>
                                    </p:set>
                                    <p:animEffect transition="in" filter="wipe(left)">
                                      <p:cBhvr>
                                        <p:cTn id="19" dur="500"/>
                                        <p:tgtEl>
                                          <p:spTgt spid="711695">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11695">
                                            <p:txEl>
                                              <p:pRg st="1" end="1"/>
                                            </p:txEl>
                                          </p:spTgt>
                                        </p:tgtEl>
                                        <p:attrNameLst>
                                          <p:attrName>style.visibility</p:attrName>
                                        </p:attrNameLst>
                                      </p:cBhvr>
                                      <p:to>
                                        <p:strVal val="visible"/>
                                      </p:to>
                                    </p:set>
                                    <p:animEffect transition="in" filter="wipe(left)">
                                      <p:cBhvr>
                                        <p:cTn id="23" dur="500"/>
                                        <p:tgtEl>
                                          <p:spTgt spid="711695">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11695">
                                            <p:txEl>
                                              <p:pRg st="2" end="2"/>
                                            </p:txEl>
                                          </p:spTgt>
                                        </p:tgtEl>
                                        <p:attrNameLst>
                                          <p:attrName>style.visibility</p:attrName>
                                        </p:attrNameLst>
                                      </p:cBhvr>
                                      <p:to>
                                        <p:strVal val="visible"/>
                                      </p:to>
                                    </p:set>
                                    <p:animEffect transition="in" filter="wipe(left)">
                                      <p:cBhvr>
                                        <p:cTn id="27" dur="500"/>
                                        <p:tgtEl>
                                          <p:spTgt spid="711695">
                                            <p:txEl>
                                              <p:pRg st="2" end="2"/>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11695">
                                            <p:txEl>
                                              <p:pRg st="3" end="3"/>
                                            </p:txEl>
                                          </p:spTgt>
                                        </p:tgtEl>
                                        <p:attrNameLst>
                                          <p:attrName>style.visibility</p:attrName>
                                        </p:attrNameLst>
                                      </p:cBhvr>
                                      <p:to>
                                        <p:strVal val="visible"/>
                                      </p:to>
                                    </p:set>
                                    <p:animEffect transition="in" filter="wipe(left)">
                                      <p:cBhvr>
                                        <p:cTn id="31" dur="500"/>
                                        <p:tgtEl>
                                          <p:spTgt spid="711695">
                                            <p:txEl>
                                              <p:pRg st="3" end="3"/>
                                            </p:txEl>
                                          </p:spTgt>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11686"/>
                                        </p:tgtEl>
                                        <p:attrNameLst>
                                          <p:attrName>style.visibility</p:attrName>
                                        </p:attrNameLst>
                                      </p:cBhvr>
                                      <p:to>
                                        <p:strVal val="visible"/>
                                      </p:to>
                                    </p:set>
                                    <p:animEffect transition="in" filter="box(in)">
                                      <p:cBhvr>
                                        <p:cTn id="42" dur="500"/>
                                        <p:tgtEl>
                                          <p:spTgt spid="71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6" grpId="0" animBg="1"/>
      <p:bldP spid="711693" grpId="0" autoUpdateAnimBg="0"/>
      <p:bldP spid="711695" grpId="0" build="p" autoUpdateAnimBg="0" advAuto="0"/>
      <p:bldP spid="1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0"/>
            <a:ext cx="9144000" cy="6858000"/>
            <a:chOff x="0" y="0"/>
            <a:chExt cx="5760" cy="4320"/>
          </a:xfrm>
        </p:grpSpPr>
        <p:pic>
          <p:nvPicPr>
            <p:cNvPr id="652310" name="Picture 22" descr="Math Proto Interface2"/>
            <p:cNvPicPr>
              <a:picLocks noChangeArrowheads="1"/>
            </p:cNvPicPr>
            <p:nvPr/>
          </p:nvPicPr>
          <p:blipFill>
            <a:blip r:embed="rId6"/>
            <a:srcRect/>
            <a:stretch>
              <a:fillRect/>
            </a:stretch>
          </p:blipFill>
          <p:spPr bwMode="hidden">
            <a:xfrm>
              <a:off x="0" y="0"/>
              <a:ext cx="5760" cy="4320"/>
            </a:xfrm>
            <a:prstGeom prst="rect">
              <a:avLst/>
            </a:prstGeom>
            <a:noFill/>
          </p:spPr>
        </p:pic>
        <p:pic>
          <p:nvPicPr>
            <p:cNvPr id="652311" name="Picture 23" descr="C03IB"/>
            <p:cNvPicPr>
              <a:picLocks noChangeAspect="1" noChangeArrowheads="1"/>
            </p:cNvPicPr>
            <p:nvPr/>
          </p:nvPicPr>
          <p:blipFill>
            <a:blip r:embed="rId7"/>
            <a:srcRect/>
            <a:stretch>
              <a:fillRect/>
            </a:stretch>
          </p:blipFill>
          <p:spPr bwMode="hidden">
            <a:xfrm>
              <a:off x="0" y="0"/>
              <a:ext cx="5760" cy="765"/>
            </a:xfrm>
            <a:prstGeom prst="rect">
              <a:avLst/>
            </a:prstGeom>
            <a:noFill/>
          </p:spPr>
        </p:pic>
      </p:grpSp>
      <p:sp>
        <p:nvSpPr>
          <p:cNvPr id="652293" name="TPAnswers"/>
          <p:cNvSpPr>
            <a:spLocks noGrp="1" noChangeArrowheads="1"/>
          </p:cNvSpPr>
          <p:nvPr>
            <p:ph type="body" idx="1"/>
            <p:custDataLst>
              <p:tags r:id="rId2"/>
            </p:custDataLst>
          </p:nvPr>
        </p:nvSpPr>
        <p:spPr bwMode="hidden">
          <a:xfrm>
            <a:off x="419100" y="2505075"/>
            <a:ext cx="4114800" cy="476250"/>
          </a:xfrm>
        </p:spPr>
        <p:txBody>
          <a:bodyPr>
            <a:normAutofit fontScale="25000" lnSpcReduction="20000"/>
          </a:bodyPr>
          <a:lstStyle/>
          <a:p>
            <a:pPr marL="533400" indent="-533400">
              <a:spcBef>
                <a:spcPct val="83000"/>
              </a:spcBef>
              <a:spcAft>
                <a:spcPct val="83000"/>
              </a:spcAft>
              <a:buFontTx/>
              <a:buAutoNum type="alphaUcPeriod"/>
            </a:pPr>
            <a:r>
              <a:rPr lang="en-US" sz="2400" b="1">
                <a:solidFill>
                  <a:schemeClr val="bg1"/>
                </a:solidFill>
              </a:rPr>
              <a:t> A</a:t>
            </a:r>
          </a:p>
          <a:p>
            <a:pPr marL="533400" indent="-533400">
              <a:spcBef>
                <a:spcPct val="83000"/>
              </a:spcBef>
              <a:spcAft>
                <a:spcPct val="83000"/>
              </a:spcAft>
              <a:buFontTx/>
              <a:buAutoNum type="alphaUcPeriod"/>
            </a:pPr>
            <a:r>
              <a:rPr lang="en-US" sz="2400" b="1">
                <a:solidFill>
                  <a:schemeClr val="bg1"/>
                </a:solidFill>
              </a:rPr>
              <a:t> B </a:t>
            </a:r>
          </a:p>
          <a:p>
            <a:pPr marL="533400" indent="-533400">
              <a:spcBef>
                <a:spcPct val="83000"/>
              </a:spcBef>
              <a:spcAft>
                <a:spcPct val="83000"/>
              </a:spcAft>
              <a:buFontTx/>
              <a:buAutoNum type="alphaUcPeriod"/>
            </a:pPr>
            <a:r>
              <a:rPr lang="en-US" sz="2400" b="1">
                <a:solidFill>
                  <a:schemeClr val="bg1"/>
                </a:solidFill>
              </a:rPr>
              <a:t> C</a:t>
            </a:r>
          </a:p>
          <a:p>
            <a:pPr marL="533400" indent="-533400">
              <a:spcBef>
                <a:spcPct val="83000"/>
              </a:spcBef>
              <a:spcAft>
                <a:spcPct val="83000"/>
              </a:spcAft>
              <a:buFontTx/>
              <a:buAutoNum type="alphaUcPeriod"/>
            </a:pPr>
            <a:r>
              <a:rPr lang="en-US" sz="2400" b="1">
                <a:solidFill>
                  <a:schemeClr val="bg1"/>
                </a:solidFill>
              </a:rPr>
              <a:t> D </a:t>
            </a:r>
          </a:p>
        </p:txBody>
      </p:sp>
      <p:sp>
        <p:nvSpPr>
          <p:cNvPr id="652294" name="Oval 6"/>
          <p:cNvSpPr>
            <a:spLocks noChangeArrowheads="1"/>
          </p:cNvSpPr>
          <p:nvPr/>
        </p:nvSpPr>
        <p:spPr bwMode="auto">
          <a:xfrm>
            <a:off x="904875" y="4876800"/>
            <a:ext cx="404813"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pPr marL="533400" indent="-533400">
              <a:spcBef>
                <a:spcPct val="20000"/>
              </a:spcBef>
              <a:buFontTx/>
              <a:buAutoNum type="alphaUcPeriod"/>
            </a:pPr>
            <a:endParaRPr lang="en-US">
              <a:solidFill>
                <a:srgbClr val="000000"/>
              </a:solidFill>
            </a:endParaRPr>
          </a:p>
        </p:txBody>
      </p:sp>
      <p:pic>
        <p:nvPicPr>
          <p:cNvPr id="652295" name="Picture 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652301" name="TPAnswers"/>
          <p:cNvSpPr>
            <a:spLocks noChangeArrowheads="1"/>
          </p:cNvSpPr>
          <p:nvPr>
            <p:custDataLst>
              <p:tags r:id="rId3"/>
            </p:custDataLst>
          </p:nvPr>
        </p:nvSpPr>
        <p:spPr bwMode="auto">
          <a:xfrm>
            <a:off x="885825" y="3479800"/>
            <a:ext cx="2790825" cy="420688"/>
          </a:xfrm>
          <a:prstGeom prst="rect">
            <a:avLst/>
          </a:prstGeom>
          <a:noFill/>
          <a:ln w="9525">
            <a:noFill/>
            <a:miter lim="800000"/>
            <a:headEnd/>
            <a:tailEnd/>
          </a:ln>
          <a:effectLst/>
        </p:spPr>
        <p:txBody>
          <a:bodyPr>
            <a:prstTxWarp prst="textNoShape">
              <a:avLst/>
            </a:prstTxWarp>
          </a:bodyPr>
          <a:lstStyle/>
          <a:p>
            <a:pPr marL="457200" indent="-457200" algn="l">
              <a:spcAft>
                <a:spcPct val="50000"/>
              </a:spcAft>
            </a:pPr>
            <a:r>
              <a:rPr lang="pt-BR" sz="2800" dirty="0">
                <a:solidFill>
                  <a:srgbClr val="00539D"/>
                </a:solidFill>
                <a:ea typeface="Times New Roman" pitchFamily="-112" charset="0"/>
                <a:cs typeface="Times New Roman" pitchFamily="-112" charset="0"/>
              </a:rPr>
              <a:t>A.</a:t>
            </a:r>
            <a:r>
              <a:rPr lang="pt-BR" sz="2800" dirty="0" smtClean="0">
                <a:solidFill>
                  <a:srgbClr val="000000"/>
                </a:solidFill>
                <a:ea typeface="Times New Roman" pitchFamily="-112" charset="0"/>
                <a:cs typeface="Times New Roman" pitchFamily="-112" charset="0"/>
              </a:rPr>
              <a:t>	30 in</a:t>
            </a:r>
            <a:r>
              <a:rPr lang="pt-BR" sz="2800" dirty="0">
                <a:solidFill>
                  <a:srgbClr val="000000"/>
                </a:solidFill>
                <a:ea typeface="Times New Roman" pitchFamily="-112" charset="0"/>
                <a:cs typeface="Times New Roman" pitchFamily="-112" charset="0"/>
              </a:rPr>
              <a:t>.</a:t>
            </a:r>
            <a:endParaRPr lang="en-US" sz="2800" dirty="0">
              <a:solidFill>
                <a:schemeClr val="tx1"/>
              </a:solidFill>
              <a:sym typeface="Symbol" pitchFamily="-112" charset="2"/>
            </a:endParaRPr>
          </a:p>
          <a:p>
            <a:pPr marL="457200" indent="-457200" algn="l">
              <a:spcAft>
                <a:spcPct val="50000"/>
              </a:spcAft>
            </a:pPr>
            <a:r>
              <a:rPr lang="pt-BR" sz="2800" dirty="0">
                <a:solidFill>
                  <a:srgbClr val="00539D"/>
                </a:solidFill>
                <a:ea typeface="Times New Roman" pitchFamily="-112" charset="0"/>
                <a:cs typeface="Times New Roman" pitchFamily="-112" charset="0"/>
              </a:rPr>
              <a:t>B.</a:t>
            </a:r>
            <a:r>
              <a:rPr lang="pt-BR" sz="2800" dirty="0" smtClean="0">
                <a:solidFill>
                  <a:srgbClr val="000000"/>
                </a:solidFill>
                <a:ea typeface="Times New Roman" pitchFamily="-112" charset="0"/>
                <a:cs typeface="Times New Roman" pitchFamily="-112" charset="0"/>
              </a:rPr>
              <a:t>	58 in</a:t>
            </a:r>
            <a:r>
              <a:rPr lang="pt-BR" sz="2800" dirty="0">
                <a:solidFill>
                  <a:srgbClr val="000000"/>
                </a:solidFill>
                <a:ea typeface="Times New Roman" pitchFamily="-112" charset="0"/>
                <a:cs typeface="Times New Roman" pitchFamily="-112" charset="0"/>
              </a:rPr>
              <a:t>.</a:t>
            </a:r>
            <a:endParaRPr lang="en-US" sz="2800" dirty="0">
              <a:solidFill>
                <a:schemeClr val="tx1"/>
              </a:solidFill>
              <a:sym typeface="Symbol" pitchFamily="-112" charset="2"/>
            </a:endParaRPr>
          </a:p>
          <a:p>
            <a:pPr marL="457200" indent="-457200" algn="l">
              <a:spcAft>
                <a:spcPct val="50000"/>
              </a:spcAft>
            </a:pPr>
            <a:r>
              <a:rPr lang="pt-BR" sz="2800" dirty="0">
                <a:solidFill>
                  <a:srgbClr val="00539D"/>
                </a:solidFill>
                <a:ea typeface="Times New Roman" pitchFamily="-112" charset="0"/>
                <a:cs typeface="Times New Roman" pitchFamily="-112" charset="0"/>
              </a:rPr>
              <a:t>C.</a:t>
            </a:r>
            <a:r>
              <a:rPr lang="pt-BR" sz="2800" dirty="0" smtClean="0">
                <a:solidFill>
                  <a:srgbClr val="00539D"/>
                </a:solidFill>
                <a:ea typeface="Times New Roman" pitchFamily="-112" charset="0"/>
                <a:cs typeface="Times New Roman" pitchFamily="-112" charset="0"/>
              </a:rPr>
              <a:t>	</a:t>
            </a:r>
            <a:r>
              <a:rPr lang="pt-BR" sz="2800" dirty="0" smtClean="0">
                <a:solidFill>
                  <a:srgbClr val="000000"/>
                </a:solidFill>
                <a:ea typeface="Times New Roman" pitchFamily="-112" charset="0"/>
                <a:cs typeface="Times New Roman" pitchFamily="-112" charset="0"/>
              </a:rPr>
              <a:t>72 in</a:t>
            </a:r>
            <a:r>
              <a:rPr lang="pt-BR" sz="2800" dirty="0">
                <a:solidFill>
                  <a:srgbClr val="000000"/>
                </a:solidFill>
                <a:ea typeface="Times New Roman" pitchFamily="-112" charset="0"/>
                <a:cs typeface="Times New Roman" pitchFamily="-112" charset="0"/>
              </a:rPr>
              <a:t>.</a:t>
            </a:r>
            <a:endParaRPr lang="en-US" sz="2800" dirty="0">
              <a:solidFill>
                <a:schemeClr val="tx1"/>
              </a:solidFill>
            </a:endParaRPr>
          </a:p>
          <a:p>
            <a:pPr marL="457200" indent="-457200" algn="l">
              <a:spcAft>
                <a:spcPct val="50000"/>
              </a:spcAft>
            </a:pPr>
            <a:r>
              <a:rPr lang="pt-BR" sz="2800" dirty="0">
                <a:solidFill>
                  <a:srgbClr val="00539D"/>
                </a:solidFill>
                <a:ea typeface="Times New Roman" pitchFamily="-112" charset="0"/>
                <a:cs typeface="Times New Roman" pitchFamily="-112" charset="0"/>
              </a:rPr>
              <a:t>D.</a:t>
            </a:r>
            <a:r>
              <a:rPr lang="pt-BR" sz="2800" dirty="0" smtClean="0">
                <a:solidFill>
                  <a:srgbClr val="000000"/>
                </a:solidFill>
                <a:ea typeface="Times New Roman" pitchFamily="-112" charset="0"/>
                <a:cs typeface="Times New Roman" pitchFamily="-112" charset="0"/>
              </a:rPr>
              <a:t>	15.8 in</a:t>
            </a:r>
            <a:r>
              <a:rPr lang="pt-BR" sz="2800" dirty="0">
                <a:solidFill>
                  <a:srgbClr val="000000"/>
                </a:solidFill>
                <a:ea typeface="Times New Roman" pitchFamily="-112" charset="0"/>
                <a:cs typeface="Times New Roman" pitchFamily="-112" charset="0"/>
              </a:rPr>
              <a:t>.</a:t>
            </a:r>
            <a:endParaRPr lang="en-US" sz="2800" dirty="0">
              <a:solidFill>
                <a:schemeClr val="tx1"/>
              </a:solidFill>
            </a:endParaRPr>
          </a:p>
        </p:txBody>
      </p:sp>
      <p:sp>
        <p:nvSpPr>
          <p:cNvPr id="652303" name="TPQuestion"/>
          <p:cNvSpPr>
            <a:spLocks noChangeArrowheads="1"/>
          </p:cNvSpPr>
          <p:nvPr/>
        </p:nvSpPr>
        <p:spPr bwMode="auto">
          <a:xfrm>
            <a:off x="533400" y="1773238"/>
            <a:ext cx="4687888" cy="420687"/>
          </a:xfrm>
          <a:prstGeom prst="rect">
            <a:avLst/>
          </a:prstGeom>
          <a:noFill/>
          <a:ln w="9525">
            <a:noFill/>
            <a:miter lim="800000"/>
            <a:headEnd/>
            <a:tailEnd/>
          </a:ln>
          <a:effectLst/>
        </p:spPr>
        <p:txBody>
          <a:bodyPr>
            <a:prstTxWarp prst="textNoShape">
              <a:avLst/>
            </a:prstTxWarp>
          </a:bodyPr>
          <a:lstStyle/>
          <a:p>
            <a:pPr marL="342900" algn="l">
              <a:spcBef>
                <a:spcPct val="20000"/>
              </a:spcBef>
              <a:spcAft>
                <a:spcPct val="20000"/>
              </a:spcAft>
              <a:buClrTx/>
            </a:pPr>
            <a:r>
              <a:rPr lang="en-US" sz="2400" b="1" dirty="0">
                <a:solidFill>
                  <a:srgbClr val="00539D"/>
                </a:solidFill>
              </a:rPr>
              <a:t>Triangle </a:t>
            </a:r>
            <a:r>
              <a:rPr lang="en-US" sz="2400" b="1" i="1" dirty="0">
                <a:solidFill>
                  <a:srgbClr val="00539D"/>
                </a:solidFill>
              </a:rPr>
              <a:t>ABC</a:t>
            </a:r>
            <a:r>
              <a:rPr lang="en-US" sz="2400" b="1" dirty="0">
                <a:solidFill>
                  <a:srgbClr val="00539D"/>
                </a:solidFill>
              </a:rPr>
              <a:t> is a right triangle. What is the perimeter of the triangle?</a:t>
            </a:r>
          </a:p>
        </p:txBody>
      </p:sp>
      <p:sp>
        <p:nvSpPr>
          <p:cNvPr id="652306" name="Text Box 18"/>
          <p:cNvSpPr txBox="1">
            <a:spLocks noChangeArrowheads="1"/>
          </p:cNvSpPr>
          <p:nvPr/>
        </p:nvSpPr>
        <p:spPr bwMode="auto">
          <a:xfrm>
            <a:off x="4800600" y="730250"/>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buClrTx/>
            </a:pPr>
            <a:r>
              <a:rPr lang="en-US" sz="2000"/>
              <a:t> (over Lesson 3-6)</a:t>
            </a:r>
          </a:p>
        </p:txBody>
      </p:sp>
      <p:pic>
        <p:nvPicPr>
          <p:cNvPr id="652307" name="Picture 19"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p:spPr>
      </p:pic>
      <p:pic>
        <p:nvPicPr>
          <p:cNvPr id="652308" name="Picture 20" descr="Math NAV-FWD_DEAD2">
            <a:hlinkClick r:id="" action="ppaction://noaction" highlightClick="1"/>
          </p:cNvPr>
          <p:cNvPicPr>
            <a:picLocks noChangeAspect="1" noChangeArrowheads="1"/>
          </p:cNvPicPr>
          <p:nvPr/>
        </p:nvPicPr>
        <p:blipFill>
          <a:blip r:embed="rId10"/>
          <a:srcRect/>
          <a:stretch>
            <a:fillRect/>
          </a:stretch>
        </p:blipFill>
        <p:spPr bwMode="hidden">
          <a:xfrm>
            <a:off x="8180388" y="6465888"/>
            <a:ext cx="461962" cy="369887"/>
          </a:xfrm>
          <a:prstGeom prst="rect">
            <a:avLst/>
          </a:prstGeom>
          <a:noFill/>
        </p:spPr>
      </p:pic>
      <p:pic>
        <p:nvPicPr>
          <p:cNvPr id="652313" name="Picture 25" descr="fmc_3-6"/>
          <p:cNvPicPr>
            <a:picLocks noChangeAspect="1" noChangeArrowheads="1"/>
          </p:cNvPicPr>
          <p:nvPr/>
        </p:nvPicPr>
        <p:blipFill>
          <a:blip r:embed="rId11"/>
          <a:srcRect/>
          <a:stretch>
            <a:fillRect/>
          </a:stretch>
        </p:blipFill>
        <p:spPr bwMode="auto">
          <a:xfrm>
            <a:off x="5221288" y="1358900"/>
            <a:ext cx="2513012" cy="2079625"/>
          </a:xfrm>
          <a:prstGeom prst="rect">
            <a:avLst/>
          </a:prstGeom>
          <a:noFill/>
        </p:spPr>
      </p:pic>
      <p:pic>
        <p:nvPicPr>
          <p:cNvPr id="652314" name="Picture 26" descr="Math NAV-LessBack2">
            <a:hlinkClick r:id="rId12" action="ppaction://hlinksldjump" highlightClick="1"/>
          </p:cNvPr>
          <p:cNvPicPr>
            <a:picLocks noChangeAspect="1" noChangeArrowheads="1"/>
          </p:cNvPicPr>
          <p:nvPr/>
        </p:nvPicPr>
        <p:blipFill>
          <a:blip r:embed="rId13"/>
          <a:srcRect/>
          <a:stretch>
            <a:fillRect/>
          </a:stretch>
        </p:blipFill>
        <p:spPr bwMode="hidden">
          <a:xfrm>
            <a:off x="7239000" y="6465888"/>
            <a:ext cx="461963" cy="368300"/>
          </a:xfrm>
          <a:prstGeom prst="rect">
            <a:avLst/>
          </a:prstGeom>
          <a:noFill/>
        </p:spPr>
      </p:pic>
      <p:pic>
        <p:nvPicPr>
          <p:cNvPr id="652318" name="Picture 30" descr="CAStdPrac"/>
          <p:cNvPicPr>
            <a:picLocks noChangeAspect="1" noChangeArrowheads="1"/>
          </p:cNvPicPr>
          <p:nvPr/>
        </p:nvPicPr>
        <p:blipFill>
          <a:blip r:embed="rId14"/>
          <a:srcRect/>
          <a:stretch>
            <a:fillRect/>
          </a:stretch>
        </p:blipFill>
        <p:spPr bwMode="auto">
          <a:xfrm>
            <a:off x="414338" y="1231900"/>
            <a:ext cx="2017712" cy="376238"/>
          </a:xfrm>
          <a:prstGeom prst="rect">
            <a:avLst/>
          </a:prstGeom>
          <a:noFill/>
        </p:spPr>
      </p:pic>
      <p:pic>
        <p:nvPicPr>
          <p:cNvPr id="21" name="Picture 16" descr="Example6"/>
          <p:cNvPicPr>
            <a:picLocks noChangeAspect="1" noChangeArrowheads="1"/>
          </p:cNvPicPr>
          <p:nvPr/>
        </p:nvPicPr>
        <p:blipFill>
          <a:blip r:embed="rId15"/>
          <a:srcRect/>
          <a:stretch>
            <a:fillRect/>
          </a:stretch>
        </p:blipFill>
        <p:spPr bwMode="auto">
          <a:xfrm>
            <a:off x="457200" y="1828800"/>
            <a:ext cx="457200" cy="457200"/>
          </a:xfrm>
          <a:prstGeom prst="rect">
            <a:avLst/>
          </a:prstGeom>
          <a:noFill/>
        </p:spPr>
      </p:pic>
      <p:sp>
        <p:nvSpPr>
          <p:cNvPr id="17" name="TextBox 16"/>
          <p:cNvSpPr txBox="1"/>
          <p:nvPr/>
        </p:nvSpPr>
        <p:spPr>
          <a:xfrm>
            <a:off x="3429000" y="4114800"/>
            <a:ext cx="5467350" cy="1384995"/>
          </a:xfrm>
          <a:prstGeom prst="rect">
            <a:avLst/>
          </a:prstGeom>
          <a:noFill/>
        </p:spPr>
        <p:txBody>
          <a:bodyPr wrap="square" rtlCol="0">
            <a:spAutoFit/>
          </a:bodyPr>
          <a:lstStyle/>
          <a:p>
            <a:r>
              <a:rPr lang="en-US" sz="2400" b="1" dirty="0" smtClean="0">
                <a:latin typeface="Arial Rounded MT Bold"/>
                <a:cs typeface="Arial Rounded MT Bold"/>
              </a:rPr>
              <a:t>Use the three steps to success!</a:t>
            </a:r>
          </a:p>
          <a:p>
            <a:r>
              <a:rPr lang="en-US" sz="2000" b="1" dirty="0" smtClean="0">
                <a:latin typeface="Book Antiqua"/>
                <a:cs typeface="Book Antiqua"/>
              </a:rPr>
              <a:t>	1) Write the formula.</a:t>
            </a:r>
          </a:p>
          <a:p>
            <a:r>
              <a:rPr lang="en-US" sz="2000" b="1" dirty="0" smtClean="0">
                <a:latin typeface="Book Antiqua"/>
                <a:cs typeface="Book Antiqua"/>
              </a:rPr>
              <a:t>	2) Label the triangle a, </a:t>
            </a:r>
            <a:r>
              <a:rPr lang="en-US" sz="2000" b="1" dirty="0" err="1" smtClean="0">
                <a:latin typeface="Book Antiqua"/>
                <a:cs typeface="Book Antiqua"/>
              </a:rPr>
              <a:t>b</a:t>
            </a:r>
            <a:r>
              <a:rPr lang="en-US" sz="2000" b="1" dirty="0" smtClean="0">
                <a:latin typeface="Book Antiqua"/>
                <a:cs typeface="Book Antiqua"/>
              </a:rPr>
              <a:t>, &amp; </a:t>
            </a:r>
            <a:r>
              <a:rPr lang="en-US" sz="2000" b="1" dirty="0" err="1" smtClean="0">
                <a:latin typeface="Book Antiqua"/>
                <a:cs typeface="Book Antiqua"/>
              </a:rPr>
              <a:t>c</a:t>
            </a:r>
            <a:r>
              <a:rPr lang="en-US" sz="2000" b="1" dirty="0" smtClean="0">
                <a:latin typeface="Book Antiqua"/>
                <a:cs typeface="Book Antiqua"/>
              </a:rPr>
              <a:t>.</a:t>
            </a:r>
          </a:p>
          <a:p>
            <a:r>
              <a:rPr lang="en-US" sz="2000" b="1" dirty="0" smtClean="0">
                <a:latin typeface="Book Antiqua"/>
                <a:cs typeface="Book Antiqua"/>
              </a:rPr>
              <a:t>	3) Replace the variables with known data.</a:t>
            </a:r>
            <a:endParaRPr lang="en-US" sz="2000" b="1" dirty="0">
              <a:latin typeface="Book Antiqua"/>
              <a:cs typeface="Book Antiqua"/>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52318"/>
                                        </p:tgtEl>
                                        <p:attrNameLst>
                                          <p:attrName>style.visibility</p:attrName>
                                        </p:attrNameLst>
                                      </p:cBhvr>
                                      <p:to>
                                        <p:strVal val="visible"/>
                                      </p:to>
                                    </p:set>
                                    <p:animEffect transition="in" filter="wipe(left)">
                                      <p:cBhvr>
                                        <p:cTn id="7" dur="500"/>
                                        <p:tgtEl>
                                          <p:spTgt spid="65231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ox(ou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2303"/>
                                        </p:tgtEl>
                                        <p:attrNameLst>
                                          <p:attrName>style.visibility</p:attrName>
                                        </p:attrNameLst>
                                      </p:cBhvr>
                                      <p:to>
                                        <p:strVal val="visible"/>
                                      </p:to>
                                    </p:set>
                                    <p:animEffect transition="in" filter="wipe(left)">
                                      <p:cBhvr>
                                        <p:cTn id="15" dur="500"/>
                                        <p:tgtEl>
                                          <p:spTgt spid="65230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52313"/>
                                        </p:tgtEl>
                                        <p:attrNameLst>
                                          <p:attrName>style.visibility</p:attrName>
                                        </p:attrNameLst>
                                      </p:cBhvr>
                                      <p:to>
                                        <p:strVal val="visible"/>
                                      </p:to>
                                    </p:set>
                                    <p:animEffect transition="in" filter="wipe(up)">
                                      <p:cBhvr>
                                        <p:cTn id="19" dur="500"/>
                                        <p:tgtEl>
                                          <p:spTgt spid="6523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52301">
                                            <p:txEl>
                                              <p:pRg st="0" end="0"/>
                                            </p:txEl>
                                          </p:spTgt>
                                        </p:tgtEl>
                                        <p:attrNameLst>
                                          <p:attrName>style.visibility</p:attrName>
                                        </p:attrNameLst>
                                      </p:cBhvr>
                                      <p:to>
                                        <p:strVal val="visible"/>
                                      </p:to>
                                    </p:set>
                                    <p:animEffect transition="in" filter="wipe(left)">
                                      <p:cBhvr>
                                        <p:cTn id="23" dur="500"/>
                                        <p:tgtEl>
                                          <p:spTgt spid="652301">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52301">
                                            <p:txEl>
                                              <p:pRg st="1" end="1"/>
                                            </p:txEl>
                                          </p:spTgt>
                                        </p:tgtEl>
                                        <p:attrNameLst>
                                          <p:attrName>style.visibility</p:attrName>
                                        </p:attrNameLst>
                                      </p:cBhvr>
                                      <p:to>
                                        <p:strVal val="visible"/>
                                      </p:to>
                                    </p:set>
                                    <p:animEffect transition="in" filter="wipe(left)">
                                      <p:cBhvr>
                                        <p:cTn id="27" dur="500"/>
                                        <p:tgtEl>
                                          <p:spTgt spid="652301">
                                            <p:txEl>
                                              <p:pRg st="1" end="1"/>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52301">
                                            <p:txEl>
                                              <p:pRg st="2" end="2"/>
                                            </p:txEl>
                                          </p:spTgt>
                                        </p:tgtEl>
                                        <p:attrNameLst>
                                          <p:attrName>style.visibility</p:attrName>
                                        </p:attrNameLst>
                                      </p:cBhvr>
                                      <p:to>
                                        <p:strVal val="visible"/>
                                      </p:to>
                                    </p:set>
                                    <p:animEffect transition="in" filter="wipe(left)">
                                      <p:cBhvr>
                                        <p:cTn id="31" dur="500"/>
                                        <p:tgtEl>
                                          <p:spTgt spid="652301">
                                            <p:txEl>
                                              <p:pRg st="2" end="2"/>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52301">
                                            <p:txEl>
                                              <p:pRg st="3" end="3"/>
                                            </p:txEl>
                                          </p:spTgt>
                                        </p:tgtEl>
                                        <p:attrNameLst>
                                          <p:attrName>style.visibility</p:attrName>
                                        </p:attrNameLst>
                                      </p:cBhvr>
                                      <p:to>
                                        <p:strVal val="visible"/>
                                      </p:to>
                                    </p:set>
                                    <p:animEffect transition="in" filter="wipe(left)">
                                      <p:cBhvr>
                                        <p:cTn id="35" dur="500"/>
                                        <p:tgtEl>
                                          <p:spTgt spid="652301">
                                            <p:txEl>
                                              <p:pRg st="3" end="3"/>
                                            </p:txEl>
                                          </p:spTgt>
                                        </p:tgtEl>
                                      </p:cBhvr>
                                    </p:animEffect>
                                  </p:childTnLst>
                                </p:cTn>
                              </p:par>
                            </p:childTnLst>
                          </p:cTn>
                        </p:par>
                        <p:par>
                          <p:cTn id="36" fill="hold">
                            <p:stCondLst>
                              <p:cond delay="4000"/>
                            </p:stCondLst>
                            <p:childTnLst>
                              <p:par>
                                <p:cTn id="37" presetID="53"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52294"/>
                                        </p:tgtEl>
                                        <p:attrNameLst>
                                          <p:attrName>style.visibility</p:attrName>
                                        </p:attrNameLst>
                                      </p:cBhvr>
                                      <p:to>
                                        <p:strVal val="visible"/>
                                      </p:to>
                                    </p:set>
                                    <p:animEffect transition="in" filter="box(in)">
                                      <p:cBhvr>
                                        <p:cTn id="46" dur="500"/>
                                        <p:tgtEl>
                                          <p:spTgt spid="65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4" grpId="0" animBg="1" autoUpdateAnimBg="0"/>
      <p:bldP spid="652301" grpId="0" build="p" autoUpdateAnimBg="0" advAuto="0"/>
      <p:bldP spid="652303" grpId="0" autoUpdateAnimBg="0"/>
      <p:bldP spid="1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592903" name="Picture 7" descr="Vocab Head"/>
          <p:cNvPicPr>
            <a:picLocks noChangeAspect="1" noChangeArrowheads="1"/>
          </p:cNvPicPr>
          <p:nvPr/>
        </p:nvPicPr>
        <p:blipFill>
          <a:blip r:embed="rId4"/>
          <a:srcRect/>
          <a:stretch>
            <a:fillRect/>
          </a:stretch>
        </p:blipFill>
        <p:spPr bwMode="auto">
          <a:xfrm>
            <a:off x="1104900" y="3362325"/>
            <a:ext cx="3529013" cy="511175"/>
          </a:xfrm>
          <a:prstGeom prst="rect">
            <a:avLst/>
          </a:prstGeom>
          <a:noFill/>
        </p:spPr>
      </p:pic>
      <p:sp>
        <p:nvSpPr>
          <p:cNvPr id="592904" name="Rectangle 8"/>
          <p:cNvSpPr>
            <a:spLocks noChangeArrowheads="1"/>
          </p:cNvSpPr>
          <p:nvPr/>
        </p:nvSpPr>
        <p:spPr bwMode="auto">
          <a:xfrm>
            <a:off x="1057275" y="4191000"/>
            <a:ext cx="3238500" cy="461665"/>
          </a:xfrm>
          <a:prstGeom prst="rect">
            <a:avLst/>
          </a:prstGeom>
          <a:noFill/>
          <a:ln w="9525">
            <a:noFill/>
            <a:miter lim="800000"/>
            <a:headEnd/>
            <a:tailEnd/>
          </a:ln>
          <a:effectLst/>
        </p:spPr>
        <p:txBody>
          <a:bodyPr>
            <a:prstTxWarp prst="textNoShape">
              <a:avLst/>
            </a:prstTxWarp>
            <a:spAutoFit/>
          </a:bodyPr>
          <a:lstStyle/>
          <a:p>
            <a:pPr marL="342900" indent="-341313" algn="l">
              <a:spcBef>
                <a:spcPct val="20000"/>
              </a:spcBef>
              <a:spcAft>
                <a:spcPct val="20000"/>
              </a:spcAft>
              <a:buClrTx/>
              <a:buFontTx/>
              <a:buChar char="•"/>
            </a:pPr>
            <a:r>
              <a:rPr lang="en-US" sz="2400" b="0" dirty="0">
                <a:solidFill>
                  <a:schemeClr val="tx1"/>
                </a:solidFill>
              </a:rPr>
              <a:t>coordinate plane</a:t>
            </a:r>
            <a:endParaRPr lang="en-US" sz="2400" b="0" i="1" dirty="0">
              <a:solidFill>
                <a:schemeClr val="tx1"/>
              </a:solidFill>
            </a:endParaRPr>
          </a:p>
        </p:txBody>
      </p:sp>
      <p:sp>
        <p:nvSpPr>
          <p:cNvPr id="592899" name="Rectangle 3"/>
          <p:cNvSpPr>
            <a:spLocks noGrp="1" noChangeArrowheads="1"/>
          </p:cNvSpPr>
          <p:nvPr>
            <p:ph type="body" idx="1"/>
          </p:nvPr>
        </p:nvSpPr>
        <p:spPr>
          <a:xfrm>
            <a:off x="1057275" y="1509713"/>
            <a:ext cx="7553325" cy="493712"/>
          </a:xfrm>
          <a:noFill/>
        </p:spPr>
        <p:txBody>
          <a:bodyPr/>
          <a:lstStyle/>
          <a:p>
            <a:r>
              <a:rPr lang="en-US" sz="2400"/>
              <a:t>Graph rational numbers on the coordinate plane.</a:t>
            </a:r>
          </a:p>
        </p:txBody>
      </p:sp>
      <p:pic>
        <p:nvPicPr>
          <p:cNvPr id="592900" name="Picture 4"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p:spPr>
      </p:pic>
      <p:pic>
        <p:nvPicPr>
          <p:cNvPr id="592908" name="Picture 12" descr="LH_3-7"/>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592909" name="Rectangle 13"/>
          <p:cNvSpPr>
            <a:spLocks noChangeArrowheads="1"/>
          </p:cNvSpPr>
          <p:nvPr/>
        </p:nvSpPr>
        <p:spPr bwMode="auto">
          <a:xfrm>
            <a:off x="1057275" y="4719935"/>
            <a:ext cx="3238500" cy="461665"/>
          </a:xfrm>
          <a:prstGeom prst="rect">
            <a:avLst/>
          </a:prstGeom>
          <a:noFill/>
          <a:ln w="9525">
            <a:noFill/>
            <a:miter lim="800000"/>
            <a:headEnd/>
            <a:tailEnd/>
          </a:ln>
          <a:effectLst/>
        </p:spPr>
        <p:txBody>
          <a:bodyPr>
            <a:prstTxWarp prst="textNoShape">
              <a:avLst/>
            </a:prstTxWarp>
            <a:spAutoFit/>
          </a:bodyPr>
          <a:lstStyle/>
          <a:p>
            <a:pPr marL="342900" indent="-341313" algn="l">
              <a:spcBef>
                <a:spcPct val="20000"/>
              </a:spcBef>
              <a:spcAft>
                <a:spcPct val="20000"/>
              </a:spcAft>
              <a:buClrTx/>
              <a:buFontTx/>
              <a:buChar char="•"/>
            </a:pPr>
            <a:r>
              <a:rPr lang="en-US" sz="2400" b="0" dirty="0" smtClean="0">
                <a:solidFill>
                  <a:schemeClr val="tx1"/>
                </a:solidFill>
              </a:rPr>
              <a:t>origin</a:t>
            </a:r>
            <a:endParaRPr lang="en-US" b="0" dirty="0">
              <a:solidFill>
                <a:schemeClr val="tx1"/>
              </a:solidFill>
            </a:endParaRPr>
          </a:p>
        </p:txBody>
      </p:sp>
      <p:sp>
        <p:nvSpPr>
          <p:cNvPr id="592910" name="Rectangle 14"/>
          <p:cNvSpPr>
            <a:spLocks noChangeArrowheads="1"/>
          </p:cNvSpPr>
          <p:nvPr/>
        </p:nvSpPr>
        <p:spPr bwMode="auto">
          <a:xfrm>
            <a:off x="4562475" y="4232572"/>
            <a:ext cx="3238500" cy="461665"/>
          </a:xfrm>
          <a:prstGeom prst="rect">
            <a:avLst/>
          </a:prstGeom>
          <a:noFill/>
          <a:ln w="9525">
            <a:noFill/>
            <a:miter lim="800000"/>
            <a:headEnd/>
            <a:tailEnd/>
          </a:ln>
          <a:effectLst/>
        </p:spPr>
        <p:txBody>
          <a:bodyPr>
            <a:prstTxWarp prst="textNoShape">
              <a:avLst/>
            </a:prstTxWarp>
            <a:spAutoFit/>
          </a:bodyPr>
          <a:lstStyle/>
          <a:p>
            <a:pPr marL="342900" indent="-341313" algn="l">
              <a:spcBef>
                <a:spcPct val="20000"/>
              </a:spcBef>
              <a:spcAft>
                <a:spcPct val="20000"/>
              </a:spcAft>
              <a:buClrTx/>
              <a:buFontTx/>
              <a:buChar char="•"/>
            </a:pPr>
            <a:r>
              <a:rPr lang="en-US" sz="2400" b="0" dirty="0">
                <a:solidFill>
                  <a:schemeClr val="tx1"/>
                </a:solidFill>
              </a:rPr>
              <a:t>ordered </a:t>
            </a:r>
            <a:r>
              <a:rPr lang="en-US" sz="2400" b="0" dirty="0" smtClean="0">
                <a:solidFill>
                  <a:schemeClr val="tx1"/>
                </a:solidFill>
              </a:rPr>
              <a:t>pair</a:t>
            </a:r>
            <a:endParaRPr lang="en-US" sz="2400" b="0" dirty="0">
              <a:solidFill>
                <a:schemeClr val="tx1"/>
              </a:solidFill>
            </a:endParaRPr>
          </a:p>
        </p:txBody>
      </p:sp>
      <p:sp>
        <p:nvSpPr>
          <p:cNvPr id="592912" name="Rectangle 16"/>
          <p:cNvSpPr>
            <a:spLocks noChangeArrowheads="1"/>
          </p:cNvSpPr>
          <p:nvPr/>
        </p:nvSpPr>
        <p:spPr bwMode="auto">
          <a:xfrm>
            <a:off x="1057275" y="2149475"/>
            <a:ext cx="7553325" cy="830997"/>
          </a:xfrm>
          <a:prstGeom prst="rect">
            <a:avLst/>
          </a:prstGeom>
          <a:noFill/>
          <a:ln w="9525">
            <a:noFill/>
            <a:miter lim="800000"/>
            <a:headEnd/>
            <a:tailEnd/>
          </a:ln>
          <a:effectLst/>
        </p:spPr>
        <p:txBody>
          <a:bodyPr wrap="square">
            <a:prstTxWarp prst="textNoShape">
              <a:avLst/>
            </a:prstTxWarp>
            <a:spAutoFit/>
          </a:bodyPr>
          <a:lstStyle/>
          <a:p>
            <a:pPr marL="342900" indent="-342900" algn="l">
              <a:spcBef>
                <a:spcPct val="20000"/>
              </a:spcBef>
              <a:spcAft>
                <a:spcPct val="20000"/>
              </a:spcAft>
              <a:buClrTx/>
              <a:buFontTx/>
              <a:buChar char="•"/>
            </a:pPr>
            <a:r>
              <a:rPr lang="en-US" sz="2400" b="0" dirty="0">
                <a:solidFill>
                  <a:schemeClr val="tx1"/>
                </a:solidFill>
              </a:rPr>
              <a:t>Find the distance between two points on the coordinate plane</a:t>
            </a:r>
            <a:r>
              <a:rPr lang="en-US" b="0" dirty="0">
                <a:solidFill>
                  <a:schemeClr val="tx1"/>
                </a:solidFill>
              </a:rPr>
              <a:t>.</a:t>
            </a:r>
          </a:p>
        </p:txBody>
      </p:sp>
      <p:sp>
        <p:nvSpPr>
          <p:cNvPr id="14" name="Action Button: Forward or Next 13">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066800" y="5253335"/>
            <a:ext cx="1765320" cy="461665"/>
          </a:xfrm>
          <a:prstGeom prst="rect">
            <a:avLst/>
          </a:prstGeom>
        </p:spPr>
        <p:txBody>
          <a:bodyPr wrap="square">
            <a:spAutoFit/>
          </a:bodyPr>
          <a:lstStyle/>
          <a:p>
            <a:pPr marL="342900" indent="-341313">
              <a:spcBef>
                <a:spcPct val="20000"/>
              </a:spcBef>
              <a:spcAft>
                <a:spcPct val="20000"/>
              </a:spcAft>
              <a:buFontTx/>
              <a:buChar char="•"/>
            </a:pPr>
            <a:r>
              <a:rPr lang="en-US" sz="2400" i="1" dirty="0" smtClean="0"/>
              <a:t>y-</a:t>
            </a:r>
            <a:r>
              <a:rPr lang="en-US" sz="2400" dirty="0" smtClean="0"/>
              <a:t>axis</a:t>
            </a:r>
          </a:p>
        </p:txBody>
      </p:sp>
      <p:sp>
        <p:nvSpPr>
          <p:cNvPr id="13" name="Rectangle 12"/>
          <p:cNvSpPr/>
          <p:nvPr/>
        </p:nvSpPr>
        <p:spPr>
          <a:xfrm>
            <a:off x="1057275" y="5786735"/>
            <a:ext cx="1914525" cy="461665"/>
          </a:xfrm>
          <a:prstGeom prst="rect">
            <a:avLst/>
          </a:prstGeom>
        </p:spPr>
        <p:txBody>
          <a:bodyPr wrap="square">
            <a:spAutoFit/>
          </a:bodyPr>
          <a:lstStyle/>
          <a:p>
            <a:pPr marL="342900" indent="-341313">
              <a:spcBef>
                <a:spcPct val="20000"/>
              </a:spcBef>
              <a:spcAft>
                <a:spcPct val="20000"/>
              </a:spcAft>
              <a:buFontTx/>
              <a:buChar char="•"/>
            </a:pPr>
            <a:r>
              <a:rPr lang="en-US" sz="2400" i="1" dirty="0" smtClean="0"/>
              <a:t>x</a:t>
            </a:r>
            <a:r>
              <a:rPr lang="en-US" sz="2400" dirty="0" smtClean="0"/>
              <a:t>-axis</a:t>
            </a:r>
          </a:p>
        </p:txBody>
      </p:sp>
      <p:sp>
        <p:nvSpPr>
          <p:cNvPr id="16" name="Rectangle 15"/>
          <p:cNvSpPr/>
          <p:nvPr/>
        </p:nvSpPr>
        <p:spPr>
          <a:xfrm>
            <a:off x="1057275" y="6243935"/>
            <a:ext cx="1774845" cy="461665"/>
          </a:xfrm>
          <a:prstGeom prst="rect">
            <a:avLst/>
          </a:prstGeom>
        </p:spPr>
        <p:txBody>
          <a:bodyPr wrap="none">
            <a:spAutoFit/>
          </a:bodyPr>
          <a:lstStyle/>
          <a:p>
            <a:pPr marL="342900" indent="-341313">
              <a:spcBef>
                <a:spcPct val="20000"/>
              </a:spcBef>
              <a:spcAft>
                <a:spcPct val="20000"/>
              </a:spcAft>
              <a:buFontTx/>
              <a:buChar char="•"/>
            </a:pPr>
            <a:r>
              <a:rPr lang="en-US" sz="2400" dirty="0" smtClean="0"/>
              <a:t>quadrants</a:t>
            </a:r>
            <a:endParaRPr lang="en-US" dirty="0"/>
          </a:p>
        </p:txBody>
      </p:sp>
      <p:sp>
        <p:nvSpPr>
          <p:cNvPr id="17" name="Rectangle 16"/>
          <p:cNvSpPr/>
          <p:nvPr/>
        </p:nvSpPr>
        <p:spPr>
          <a:xfrm>
            <a:off x="4562475" y="4726285"/>
            <a:ext cx="4572000" cy="461665"/>
          </a:xfrm>
          <a:prstGeom prst="rect">
            <a:avLst/>
          </a:prstGeom>
        </p:spPr>
        <p:txBody>
          <a:bodyPr>
            <a:spAutoFit/>
          </a:bodyPr>
          <a:lstStyle/>
          <a:p>
            <a:pPr marL="342900" indent="-341313">
              <a:spcBef>
                <a:spcPct val="20000"/>
              </a:spcBef>
              <a:spcAft>
                <a:spcPct val="20000"/>
              </a:spcAft>
              <a:buFontTx/>
              <a:buChar char="•"/>
            </a:pPr>
            <a:r>
              <a:rPr lang="en-US" sz="2400" i="1" dirty="0" err="1" smtClean="0"/>
              <a:t>x</a:t>
            </a:r>
            <a:r>
              <a:rPr lang="en-US" sz="2400" dirty="0" smtClean="0"/>
              <a:t>-coordinate</a:t>
            </a:r>
          </a:p>
        </p:txBody>
      </p:sp>
      <p:sp>
        <p:nvSpPr>
          <p:cNvPr id="18" name="Rectangle 17"/>
          <p:cNvSpPr/>
          <p:nvPr/>
        </p:nvSpPr>
        <p:spPr>
          <a:xfrm>
            <a:off x="4571999" y="5253335"/>
            <a:ext cx="2095445" cy="461665"/>
          </a:xfrm>
          <a:prstGeom prst="rect">
            <a:avLst/>
          </a:prstGeom>
        </p:spPr>
        <p:txBody>
          <a:bodyPr wrap="none">
            <a:spAutoFit/>
          </a:bodyPr>
          <a:lstStyle/>
          <a:p>
            <a:pPr marL="342900" indent="-341313">
              <a:spcBef>
                <a:spcPct val="20000"/>
              </a:spcBef>
              <a:spcAft>
                <a:spcPct val="20000"/>
              </a:spcAft>
              <a:buFontTx/>
              <a:buChar char="•"/>
            </a:pPr>
            <a:r>
              <a:rPr lang="en-US" sz="2400" i="1" dirty="0" err="1" smtClean="0"/>
              <a:t>y</a:t>
            </a:r>
            <a:r>
              <a:rPr lang="en-US" sz="2400" i="1" dirty="0" smtClean="0"/>
              <a:t>-</a:t>
            </a:r>
            <a:r>
              <a:rPr lang="en-US" sz="2400" dirty="0" smtClean="0"/>
              <a:t>coordinate</a:t>
            </a:r>
          </a:p>
        </p:txBody>
      </p:sp>
    </p:spTree>
    <p:custDataLst>
      <p:tags r:id="rId1"/>
    </p:custDataLst>
  </p:cSld>
  <p:clrMapOvr>
    <a:masterClrMapping/>
  </p:clrMapOvr>
  <p:transition>
    <p:wipe dir="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2900"/>
                                        </p:tgtEl>
                                        <p:attrNameLst>
                                          <p:attrName>style.visibility</p:attrName>
                                        </p:attrNameLst>
                                      </p:cBhvr>
                                      <p:to>
                                        <p:strVal val="visible"/>
                                      </p:to>
                                    </p:set>
                                    <p:animEffect transition="in" filter="wipe(left)">
                                      <p:cBhvr>
                                        <p:cTn id="7" dur="500"/>
                                        <p:tgtEl>
                                          <p:spTgt spid="59290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2899">
                                            <p:txEl>
                                              <p:pRg st="0" end="0"/>
                                            </p:txEl>
                                          </p:spTgt>
                                        </p:tgtEl>
                                        <p:attrNameLst>
                                          <p:attrName>style.visibility</p:attrName>
                                        </p:attrNameLst>
                                      </p:cBhvr>
                                      <p:to>
                                        <p:strVal val="visible"/>
                                      </p:to>
                                    </p:set>
                                    <p:animEffect transition="in" filter="wipe(left)">
                                      <p:cBhvr>
                                        <p:cTn id="11" dur="500"/>
                                        <p:tgtEl>
                                          <p:spTgt spid="5928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92912">
                                            <p:txEl>
                                              <p:pRg st="0" end="0"/>
                                            </p:txEl>
                                          </p:spTgt>
                                        </p:tgtEl>
                                        <p:attrNameLst>
                                          <p:attrName>style.visibility</p:attrName>
                                        </p:attrNameLst>
                                      </p:cBhvr>
                                      <p:to>
                                        <p:strVal val="visible"/>
                                      </p:to>
                                    </p:set>
                                    <p:animEffect transition="in" filter="wipe(left)">
                                      <p:cBhvr>
                                        <p:cTn id="16" dur="500"/>
                                        <p:tgtEl>
                                          <p:spTgt spid="5929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92903"/>
                                        </p:tgtEl>
                                        <p:attrNameLst>
                                          <p:attrName>style.visibility</p:attrName>
                                        </p:attrNameLst>
                                      </p:cBhvr>
                                      <p:to>
                                        <p:strVal val="visible"/>
                                      </p:to>
                                    </p:set>
                                    <p:animEffect transition="in" filter="wipe(left)">
                                      <p:cBhvr>
                                        <p:cTn id="21" dur="500"/>
                                        <p:tgtEl>
                                          <p:spTgt spid="592903"/>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92904"/>
                                        </p:tgtEl>
                                        <p:attrNameLst>
                                          <p:attrName>style.visibility</p:attrName>
                                        </p:attrNameLst>
                                      </p:cBhvr>
                                      <p:to>
                                        <p:strVal val="visible"/>
                                      </p:to>
                                    </p:set>
                                    <p:animEffect transition="in" filter="wipe(left)">
                                      <p:cBhvr>
                                        <p:cTn id="25" dur="500"/>
                                        <p:tgtEl>
                                          <p:spTgt spid="59290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92909">
                                            <p:txEl>
                                              <p:pRg st="0" end="0"/>
                                            </p:txEl>
                                          </p:spTgt>
                                        </p:tgtEl>
                                        <p:attrNameLst>
                                          <p:attrName>style.visibility</p:attrName>
                                        </p:attrNameLst>
                                      </p:cBhvr>
                                      <p:to>
                                        <p:strVal val="visible"/>
                                      </p:to>
                                    </p:set>
                                    <p:animEffect transition="in" filter="wipe(left)">
                                      <p:cBhvr>
                                        <p:cTn id="30" dur="500"/>
                                        <p:tgtEl>
                                          <p:spTgt spid="59290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92910">
                                            <p:txEl>
                                              <p:pRg st="0" end="0"/>
                                            </p:txEl>
                                          </p:spTgt>
                                        </p:tgtEl>
                                        <p:attrNameLst>
                                          <p:attrName>style.visibility</p:attrName>
                                        </p:attrNameLst>
                                      </p:cBhvr>
                                      <p:to>
                                        <p:strVal val="visible"/>
                                      </p:to>
                                    </p:set>
                                    <p:animEffect transition="in" filter="wipe(left)">
                                      <p:cBhvr>
                                        <p:cTn id="50" dur="500"/>
                                        <p:tgtEl>
                                          <p:spTgt spid="5929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4" grpId="0" autoUpdateAnimBg="0"/>
      <p:bldP spid="592899" grpId="0" build="p" autoUpdateAnimBg="0" advAuto="0"/>
      <p:bldP spid="592909" grpId="0" build="p" autoUpdateAnimBg="0"/>
      <p:bldP spid="592910" grpId="0" build="p" autoUpdateAnimBg="0"/>
      <p:bldP spid="592912" grpId="0" build="p" autoUpdateAnimBg="0"/>
      <p:bldP spid="12" grpId="0"/>
      <p:bldP spid="13" grpId="0"/>
      <p:bldP spid="16" grpId="0"/>
      <p:bldP spid="17" grpId="0"/>
      <p:bldP spid="1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93924" name="Rectangle 4"/>
          <p:cNvSpPr>
            <a:spLocks noGrp="1" noChangeArrowheads="1"/>
          </p:cNvSpPr>
          <p:nvPr>
            <p:ph type="body" idx="1"/>
          </p:nvPr>
        </p:nvSpPr>
        <p:spPr>
          <a:xfrm>
            <a:off x="1057275" y="2860675"/>
            <a:ext cx="7877175" cy="1406525"/>
          </a:xfrm>
          <a:noFill/>
        </p:spPr>
        <p:txBody>
          <a:bodyPr>
            <a:noAutofit/>
          </a:bodyPr>
          <a:lstStyle/>
          <a:p>
            <a:pPr marL="0" indent="0">
              <a:buFontTx/>
              <a:buNone/>
            </a:pPr>
            <a:r>
              <a:rPr lang="en-US" sz="2400" b="1" dirty="0">
                <a:solidFill>
                  <a:srgbClr val="E01B22"/>
                </a:solidFill>
                <a:ea typeface="Times New Roman" pitchFamily="-112" charset="0"/>
                <a:cs typeface="Times New Roman" pitchFamily="-112" charset="0"/>
              </a:rPr>
              <a:t>Standard 7MG3.2</a:t>
            </a:r>
            <a:r>
              <a:rPr lang="en-US" sz="2400" b="1" dirty="0">
                <a:solidFill>
                  <a:srgbClr val="FF0000"/>
                </a:solidFill>
                <a:ea typeface="Times New Roman" pitchFamily="-112" charset="0"/>
                <a:cs typeface="Times New Roman" pitchFamily="-112" charset="0"/>
              </a:rPr>
              <a:t>  </a:t>
            </a:r>
            <a:r>
              <a:rPr lang="en-US" sz="2400" b="1" dirty="0">
                <a:solidFill>
                  <a:srgbClr val="00539D"/>
                </a:solidFill>
                <a:ea typeface="Times New Roman" pitchFamily="-112" charset="0"/>
                <a:cs typeface="Times New Roman" pitchFamily="-112" charset="0"/>
              </a:rPr>
              <a:t>Understand and use coordinate graphs to plot simple figures, determine lengths and areas related to them,</a:t>
            </a:r>
            <a:r>
              <a:rPr lang="en-US" sz="2400" dirty="0">
                <a:solidFill>
                  <a:srgbClr val="000000"/>
                </a:solidFill>
                <a:ea typeface="Times New Roman" pitchFamily="-112" charset="0"/>
                <a:cs typeface="Times New Roman" pitchFamily="-112" charset="0"/>
              </a:rPr>
              <a:t> and determine their image under translations and reflections.</a:t>
            </a:r>
          </a:p>
        </p:txBody>
      </p:sp>
      <p:pic>
        <p:nvPicPr>
          <p:cNvPr id="593929" name="Picture 9" descr="LH_3-7"/>
          <p:cNvPicPr>
            <a:picLocks noChangeAspect="1" noChangeArrowheads="1"/>
          </p:cNvPicPr>
          <p:nvPr/>
        </p:nvPicPr>
        <p:blipFill>
          <a:blip r:embed="rId4"/>
          <a:srcRect/>
          <a:stretch>
            <a:fillRect/>
          </a:stretch>
        </p:blipFill>
        <p:spPr bwMode="hidden">
          <a:xfrm>
            <a:off x="0" y="0"/>
            <a:ext cx="9144000" cy="731838"/>
          </a:xfrm>
          <a:prstGeom prst="rect">
            <a:avLst/>
          </a:prstGeom>
          <a:noFill/>
        </p:spPr>
      </p:pic>
      <p:pic>
        <p:nvPicPr>
          <p:cNvPr id="593931" name="Picture 11" descr="CA STDS ICON"/>
          <p:cNvPicPr>
            <a:picLocks noChangeAspect="1" noChangeArrowheads="1"/>
          </p:cNvPicPr>
          <p:nvPr/>
        </p:nvPicPr>
        <p:blipFill>
          <a:blip r:embed="rId5"/>
          <a:srcRect/>
          <a:stretch>
            <a:fillRect/>
          </a:stretch>
        </p:blipFill>
        <p:spPr bwMode="auto">
          <a:xfrm>
            <a:off x="1147763" y="1679575"/>
            <a:ext cx="4378325" cy="695325"/>
          </a:xfrm>
          <a:prstGeom prst="rect">
            <a:avLst/>
          </a:prstGeom>
          <a:noFill/>
        </p:spPr>
      </p:pic>
      <p:sp>
        <p:nvSpPr>
          <p:cNvPr id="7" name="Action Button: Forward or Next 6">
            <a:hlinkClick r:id="" action="ppaction://hlinkshowjump?jump=nextslide" highlightClick="1"/>
          </p:cNvPr>
          <p:cNvSpPr/>
          <p:nvPr/>
        </p:nvSpPr>
        <p:spPr>
          <a:xfrm>
            <a:off x="8610600" y="6477000"/>
            <a:ext cx="533400" cy="3810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8077200" y="6477000"/>
            <a:ext cx="533400" cy="381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sndAc>
      <p:end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5"/>
  <p:tag name="SLIDEGUID" val="1CA7C5DBC7234DC382AC5DB0C640A241"/>
  <p:tag name="DELIMITERS" val="3.1"/>
  <p:tag name="ANSWERSALIAS" val=" A¤ B ¤ C¤ D "/>
  <p:tag name="RESPONSESGATHERED" val="False"/>
  <p:tag name="QUESTIONTEXT" val="A plane is traveling from point A to point B. How far will the plane have flown when it reaches its destination? Write an equation that can be used to answer the question and solve. Round to the nearest tenth if necessary."/>
  <p:tag name="QUESTIONALIAS" val="A plane is traveling from point A to point B. How far will the plane have flown when it reaches its destination? Write an equation that can be used to answer the question and solve. Round to the nearest tenth if necessary."/>
  <p:tag name="ANIMREMOVED" val="False"/>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6"/>
  <p:tag name="SLIDEGUID" val="D5D1467B8747493A824CA0BF340BA168"/>
  <p:tag name="DELIMITERS" val="3.1"/>
  <p:tag name="ANSWERSALIAS" val=" A¤ B ¤ C¤ D "/>
  <p:tag name="RESPONSESGATHERED" val="False"/>
  <p:tag name="QUESTIONTEXT" val="A girl is pinning ribbon to a 3 ft × 4 ft bulletin board. How long will the ribbon have to be to stretch from corner to corner diagonally? Write an equation that can be used to answer the question and solve. Round to the nearest tenth if necessary."/>
  <p:tag name="QUESTIONALIAS" val="A girl is pinning ribbon to a 3 ft × 4 ft bulletin board. How long will the ribbon have to be to stretch from corner to corner diagonally? Write an equation that can be used to answer the question and solve. Round to the nearest tenth if necessary."/>
  <p:tag name="ANIMREMOVED" val="False"/>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0"/>
  <p:tag name="SLIDEGUID" val="8BF47C25934A47C7932CEC97FB0B5073"/>
  <p:tag name="DELIMITERS" val="3.1"/>
  <p:tag name="ANSWERSALIAS" val=" A¤ B ¤ C¤ D "/>
  <p:tag name="RESPONSESGATHERED" val="False"/>
  <p:tag name="QUESTIONTEXT" val="Triangle ABC is a right triangle. What is the perimeter of the triangle?"/>
  <p:tag name="QUESTIONALIAS" val="Triangle ABC is a right triangle. What is the perimeter of the triangle?"/>
  <p:tag name="ANIMREMOVED" val="False"/>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0"/>
  <p:tag name="SLIDEGUID" val="E37C85F6C5794630A8BA3B5168B3147A"/>
  <p:tag name="DELIMITERS" val="3.1"/>
  <p:tag name="ANSWERSALIAS" val=" A¤ B ¤ C¤ D "/>
  <p:tag name="RESPONSESGATHERED" val="False"/>
  <p:tag name="QUESTIONTEXT" val="5 Min 5-6"/>
  <p:tag name="QUESTIONALIAS" val="5 Min 5-6"/>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0"/>
  <p:tag name="SLIDEGUID" val="6764600CD3F24DB6819E28FFBA103FB9"/>
  <p:tag name="DELIMITERS" val="3.1"/>
  <p:tag name="ANSWERSALIAS" val=" A¤ B ¤ C¤ D "/>
  <p:tag name="RESPONSESGATHERED" val="False"/>
  <p:tag name="QUESTIONTEXT" val="Name the ordered pair for point A."/>
  <p:tag name="QUESTIONALIAS" val="Name the ordered pair for point A."/>
  <p:tag name="ANIMREMOVED" val="False"/>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1"/>
  <p:tag name="SLIDEGUID" val="8A4CF0CAC3314F22882770C5182616B4"/>
  <p:tag name="DELIMITERS" val="3.1"/>
  <p:tag name="ANSWERSALIAS" val=" A¤ B ¤ C¤ D "/>
  <p:tag name="RESPONSESGATHERED" val="False"/>
  <p:tag name="QUESTIONTEXT" val="Name the ordered pair for point B."/>
  <p:tag name="QUESTIONALIAS" val="Name the ordered pair for point B."/>
  <p:tag name="ANIMREMOVED" val="False"/>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2"/>
  <p:tag name="SLIDEGUID" val="D3D76FA7346E41C09CAA7D480CED8EB2"/>
  <p:tag name="DELIMITERS" val="3.1"/>
  <p:tag name="ANSWERSALIAS" val=" A|smicln| B |smicln| C|smicln| D "/>
  <p:tag name="RESPONSESGATHERED" val="False"/>
  <p:tag name="QUESTIONTEXT" val="Graph and label point J(–2.5, 3.5)."/>
  <p:tag name="QUESTIONALIAS" val="Graph and label point J(–2.5, 3.5)."/>
  <p:tag name="ANIMREMOVED" val="False"/>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3"/>
  <p:tag name="SLIDEGUID" val="79F022DC61914B399F4AFE31D25CC182"/>
  <p:tag name="DELIMITERS" val="3.1"/>
  <p:tag name="ANSWERSALIAS" val=" A|smicln| B |smicln| C|smicln| D "/>
  <p:tag name="RESPONSESGATHERED" val="False"/>
  <p:tag name="QUESTIONTEXT" val="Lesson 3-7 Example 4 CYP"/>
  <p:tag name="QUESTIONALIAS" val="Lesson 3-7 Example 4 CYP"/>
  <p:tag name="ANIMREMOVED" val="False"/>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2"/>
  <p:tag name="SLIDEGUID" val="20CFAA0AC0154E8FADA79DAF6ADE971A"/>
  <p:tag name="DELIMITERS" val="3.1"/>
  <p:tag name="ANSWERSALIAS" val=" A|smicln| B |smicln| C|smicln| D "/>
  <p:tag name="RESPONSESGATHERED" val="False"/>
  <p:tag name="QUESTIONTEXT" val="Graph the ordered pairs (0, –3) and (2, –6). Then find the distance between the points."/>
  <p:tag name="QUESTIONALIAS" val="Graph the ordered pairs (0, –3) and (2, –6). Then find the distance between the points."/>
  <p:tag name="ANIMREMOVED" val="False"/>
</p:tagLst>
</file>

<file path=ppt/tags/tag4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4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2"/>
  <p:tag name="SLIDEGUID" val="B3A3BF01B41242EA8E6ABE2B722F48BF"/>
  <p:tag name="DELIMITERS" val="3.1"/>
  <p:tag name="ANSWERSALIAS" val=" A¤ B ¤ C¤ D "/>
  <p:tag name="RESPONSESGATHERED" val="False"/>
  <p:tag name="QUESTIONTEXT" val="TRAVEL  Sato lives in Chicago. A unit on the grid of his map shown below is 0.08 mile. Find the distance between Shantytown at (2, –1) and the intersection of N. Wabash Ave. and E. Superior St. at (–3, 1)."/>
  <p:tag name="QUESTIONALIAS" val="TRAVEL  Sato lives in Chicago. A unit on the grid of his map shown below is 0.08 mile. Find the distance between Shantytown at (2, –1) and the intersection of N. Wabash Ave. and E. Superior St. at (–3, 1)."/>
  <p:tag name="ANIMREMOVED" val="False"/>
</p:tagLst>
</file>

<file path=ppt/tags/tag4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4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4FDBDD64F8949ED854EFC708898D2E7"/>
  <p:tag name="SLIDETYPE" val="Q"/>
  <p:tag name="DEMOGRAPHIC" val="False"/>
  <p:tag name="SPEEDSCORING" val="False"/>
  <p:tag name="CHARTLABELS" val="0"/>
  <p:tag name="SLIDEORDER" val="3"/>
  <p:tag name="SLIDEGUID" val="88BA365EA2E44EE49B5A6773330EA2C0"/>
  <p:tag name="DELIMITERS" val="3.1"/>
  <p:tag name="ANSWERSALIAS" val="A¤B"/>
  <p:tag name="RESPONSESGATHERED" val="False"/>
  <p:tag name="QUESTIONTEXT" val="Is a triangle with side lengths of 18, 25, and 33 a right triangle?"/>
  <p:tag name="QUESTIONALIAS" val="Is a triangle with side lengths of 18, 25, and 33 a right triangle?"/>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2"/>
  <p:tag name="TEXTLENGTH" val="4"/>
  <p:tag name="FONTSIZE" val="28"/>
  <p:tag name="BULLETTYPE" val="ppBulletArabicPeriod"/>
  <p:tag name="ANSWERTEXT" val="A&#10;B"/>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805CD42A739949FE9E8E2B77D91F23E2"/>
  <p:tag name="SLIDETYPE" val="Q"/>
  <p:tag name="DEMOGRAPHIC" val="False"/>
  <p:tag name="SPEEDSCORING" val="False"/>
  <p:tag name="CHARTLABELS" val="0"/>
  <p:tag name="SLIDEORDER" val="11"/>
  <p:tag name="SLIDEGUID" val="E3A130A6AD754AFBA98B8314CE651BA0"/>
  <p:tag name="DELIMITERS" val="3.1"/>
  <p:tag name="ANSWERSALIAS" val=" A¤ B ¤ C¤ D "/>
  <p:tag name="RESPONSESGATHERED" val="False"/>
  <p:tag name="QUESTIONTEXT" val="A man drives 33 miles east and 12 miles south. Approximately how many miles is the man from his starting point?"/>
  <p:tag name="QUESTIONALIAS" val="A man drives 33 miles east and 12 miles south. Approximately how many miles is the man from his starting point?"/>
  <p:tag name="ANIMREMOVED" val="False"/>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6"/>
  <p:tag name="FONTSIZE" val="24"/>
  <p:tag name="BULLETTYPE" val="ppBulletAlphaUCPeriod"/>
  <p:tag name="ANSWERTEXT" val=" A&#10; B &#10; C&#10; D "/>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24"/>
  <p:tag name="BULLETTYPE" val="ppBulletAlphaUCPeriod"/>
  <p:tag name="ANSWERTEXT" val="3 (8 – n) = –13 &#10;3n – 8 = –13 &#10;3 (n – 8) = –13 &#10;3 × 8 – n = –13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1220</TotalTime>
  <Words>1512</Words>
  <Application>Microsoft Macintosh PowerPoint</Application>
  <PresentationFormat>On-screen Show (4:3)</PresentationFormat>
  <Paragraphs>229</Paragraphs>
  <Slides>24</Slides>
  <Notes>24</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EUSD</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3-7 Menu</dc:title>
  <dc:creator>Michael Mitchell</dc:creator>
  <cp:lastModifiedBy>Computer</cp:lastModifiedBy>
  <cp:revision>70</cp:revision>
  <dcterms:created xsi:type="dcterms:W3CDTF">2009-10-05T23:17:59Z</dcterms:created>
  <dcterms:modified xsi:type="dcterms:W3CDTF">2009-10-05T23:18:12Z</dcterms:modified>
</cp:coreProperties>
</file>