
<file path=[Content_Types].xml><?xml version="1.0" encoding="utf-8"?>
<Types xmlns="http://schemas.openxmlformats.org/package/2006/content-types"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tags/tag4.xml" ContentType="application/vnd.openxmlformats-officedocument.presentationml.tags+xml"/>
  <Override PartName="/ppt/slides/slide15.xml" ContentType="application/vnd.openxmlformats-officedocument.presentationml.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tags/tag13.xml" ContentType="application/vnd.openxmlformats-officedocument.presentationml.tags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5.xml" ContentType="application/vnd.openxmlformats-officedocument.presentationml.tags+xml"/>
  <Override PartName="/ppt/slides/slide16.xml" ContentType="application/vnd.openxmlformats-officedocument.presentationml.slide+xml"/>
  <Override PartName="/ppt/tags/tag19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tags/tag14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slides/slide13.xml" ContentType="application/vnd.openxmlformats-officedocument.presentationml.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0" r:id="rId3"/>
    <p:sldId id="261" r:id="rId4"/>
    <p:sldId id="271" r:id="rId5"/>
    <p:sldId id="275" r:id="rId6"/>
    <p:sldId id="273" r:id="rId7"/>
    <p:sldId id="279" r:id="rId8"/>
    <p:sldId id="276" r:id="rId9"/>
    <p:sldId id="272" r:id="rId10"/>
    <p:sldId id="274" r:id="rId11"/>
    <p:sldId id="278" r:id="rId12"/>
    <p:sldId id="262" r:id="rId13"/>
    <p:sldId id="264" r:id="rId14"/>
    <p:sldId id="266" r:id="rId15"/>
    <p:sldId id="268" r:id="rId16"/>
    <p:sldId id="263" r:id="rId17"/>
    <p:sldId id="265" r:id="rId18"/>
    <p:sldId id="267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26" d="100"/>
          <a:sy n="126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6FCE3-2B54-3449-888A-F60C8D92C4C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473D-E3C5-8C4B-BF37-5E63B466B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69A1C-508C-1F4C-BB89-88D8643C87CD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B21C-4BF1-F24F-82F3-30A43910AA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D87E6-66EC-7742-8555-D5682D2C7D9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0856A-100F-8743-9035-A5740CEB0DA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9FB0C-BF10-9547-A08F-4503F5FB1BF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6FBB7-8B53-7245-ADC0-4A5ED1C6D9E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BDED6-DA4D-6046-99B5-E922AE481A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A271E-8595-F641-BFC9-86AB77DA3DE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F2A24-2217-EF41-9C64-2D9CDC52B0C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9D8C1-A3DE-204F-8C02-49BC017E943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B2775-BD2F-2145-8747-27D33BE0921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3E548-919F-B544-AFC8-A92CF92E33F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D66C-EDA7-5142-BBDA-2B130C31EF3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D78AA-5504-2D4D-BEBE-FCF13C54338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C9C4-6F13-DA4A-89CC-5F605B894D4B}" type="datetimeFigureOut">
              <a:rPr lang="en-US" smtClean="0"/>
              <a:pPr/>
              <a:t>10/5/09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F3A3-D7D9-7443-A0D5-DFB42456C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4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jpeg"/><Relationship Id="rId5" Type="http://schemas.openxmlformats.org/officeDocument/2006/relationships/image" Target="../media/image11.jpeg"/><Relationship Id="rId6" Type="http://schemas.openxmlformats.org/officeDocument/2006/relationships/image" Target="../media/image4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eg"/><Relationship Id="rId5" Type="http://schemas.openxmlformats.org/officeDocument/2006/relationships/image" Target="../media/image14.jpeg"/><Relationship Id="rId6" Type="http://schemas.openxmlformats.org/officeDocument/2006/relationships/image" Target="../media/image4.jpeg"/><Relationship Id="rId7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jpeg"/><Relationship Id="rId5" Type="http://schemas.openxmlformats.org/officeDocument/2006/relationships/image" Target="../media/image4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19.jpeg"/><Relationship Id="rId7" Type="http://schemas.openxmlformats.org/officeDocument/2006/relationships/image" Target="../media/image7.jpeg"/><Relationship Id="rId8" Type="http://schemas.openxmlformats.org/officeDocument/2006/relationships/image" Target="../media/image4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19.jpeg"/><Relationship Id="rId7" Type="http://schemas.openxmlformats.org/officeDocument/2006/relationships/image" Target="../media/image11.jpeg"/><Relationship Id="rId8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14.jpeg"/><Relationship Id="rId7" Type="http://schemas.openxmlformats.org/officeDocument/2006/relationships/image" Target="../media/image19.jpeg"/><Relationship Id="rId8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19.jpeg"/><Relationship Id="rId7" Type="http://schemas.openxmlformats.org/officeDocument/2006/relationships/image" Target="../media/image16.jpeg"/><Relationship Id="rId8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hyperlink" Target="http://www.ca.gr7math.com/" TargetMode="External"/><Relationship Id="rId7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Splash Screen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3" name="Picture 5" descr="CAM7 Spl-0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4876800" y="4648200"/>
              <a:ext cx="4267200" cy="1219200"/>
              <a:chOff x="4876800" y="2895600"/>
              <a:chExt cx="4267200" cy="1219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876800" y="2895600"/>
                <a:ext cx="4267200" cy="1219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62600" y="2895600"/>
                <a:ext cx="2743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Chapter 4</a:t>
                </a:r>
              </a:p>
              <a:p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37877" y="34290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FF"/>
                    </a:solidFill>
                    <a:latin typeface="Baskerville Old Face"/>
                    <a:cs typeface="Baskerville Old Face"/>
                  </a:rPr>
                  <a:t>Lesson 4-1</a:t>
                </a:r>
                <a:endParaRPr lang="en-US" sz="2800" b="1" dirty="0">
                  <a:solidFill>
                    <a:srgbClr val="FFFFFF"/>
                  </a:solidFill>
                  <a:latin typeface="Baskerville Old Face"/>
                  <a:cs typeface="Baskerville Old Face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0"/>
            <a:ext cx="8534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 prst="relaxedInset"/>
            <a:bevelB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Here’s What’s Happening</a:t>
            </a:r>
            <a:endParaRPr lang="en-US" sz="4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906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Each rate is being stated in simplest form.</a:t>
            </a:r>
            <a:endParaRPr lang="en-US" sz="32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791200" y="1681876"/>
            <a:ext cx="3124200" cy="1200329"/>
            <a:chOff x="5791200" y="1314271"/>
            <a:chExt cx="312420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5791200" y="1314271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FF00"/>
                  </a:solidFill>
                </a:rPr>
                <a:t>186</a:t>
              </a:r>
              <a:r>
                <a:rPr lang="en-US" u="sng" dirty="0" smtClean="0">
                  <a:solidFill>
                    <a:srgbClr val="FFFF00"/>
                  </a:solidFill>
                </a:rPr>
                <a:t>mi</a:t>
              </a:r>
              <a:endParaRPr lang="en-US" sz="3600" u="sng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r>
                <a:rPr lang="en-US" dirty="0" smtClean="0">
                  <a:solidFill>
                    <a:srgbClr val="FFFF00"/>
                  </a:solidFill>
                </a:rPr>
                <a:t>hr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4200" y="1466671"/>
              <a:ext cx="914400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=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1314271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FF00"/>
                  </a:solidFill>
                </a:rPr>
                <a:t>62</a:t>
              </a:r>
              <a:r>
                <a:rPr lang="en-US" u="sng" dirty="0" smtClean="0">
                  <a:solidFill>
                    <a:srgbClr val="FFFF00"/>
                  </a:solidFill>
                </a:rPr>
                <a:t>mi</a:t>
              </a:r>
              <a:endParaRPr lang="en-US" sz="3600" u="sng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r>
                <a:rPr lang="en-US" dirty="0" smtClean="0">
                  <a:solidFill>
                    <a:srgbClr val="FFFF00"/>
                  </a:solidFill>
                </a:rPr>
                <a:t>hr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1586805"/>
            <a:ext cx="5638800" cy="13849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186 miles in 3 hours was written as a ratio, simplified, then re-written in ratio form with </a:t>
            </a:r>
            <a:r>
              <a:rPr lang="en-US" sz="2800" dirty="0" smtClean="0">
                <a:solidFill>
                  <a:srgbClr val="FFFF00"/>
                </a:solidFill>
              </a:rPr>
              <a:t>1 </a:t>
            </a:r>
            <a:r>
              <a:rPr lang="en-US" sz="2800" dirty="0" smtClean="0">
                <a:solidFill>
                  <a:schemeClr val="bg1"/>
                </a:solidFill>
              </a:rPr>
              <a:t>as the </a:t>
            </a:r>
            <a:r>
              <a:rPr lang="en-US" sz="2800" dirty="0" smtClean="0">
                <a:solidFill>
                  <a:srgbClr val="FFFF00"/>
                </a:solidFill>
              </a:rPr>
              <a:t>denominator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5791200" y="4375189"/>
            <a:ext cx="3124200" cy="1200329"/>
            <a:chOff x="5791200" y="1314271"/>
            <a:chExt cx="3124200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1314271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FF00"/>
                  </a:solidFill>
                </a:rPr>
                <a:t>24</a:t>
              </a:r>
              <a:r>
                <a:rPr lang="en-US" u="sng" dirty="0" smtClean="0">
                  <a:solidFill>
                    <a:srgbClr val="FFFF00"/>
                  </a:solidFill>
                </a:rPr>
                <a:t>tickets</a:t>
              </a:r>
              <a:endParaRPr lang="en-US" sz="3600" u="sng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r>
                <a:rPr lang="en-US" dirty="0" smtClean="0">
                  <a:solidFill>
                    <a:srgbClr val="FFFF00"/>
                  </a:solidFill>
                </a:rPr>
                <a:t>rides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1466671"/>
              <a:ext cx="914400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=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1314271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FF00"/>
                  </a:solidFill>
                </a:rPr>
                <a:t>3</a:t>
              </a:r>
              <a:r>
                <a:rPr lang="en-US" u="sng" dirty="0" smtClean="0">
                  <a:solidFill>
                    <a:srgbClr val="FFFF00"/>
                  </a:solidFill>
                </a:rPr>
                <a:t>tickets</a:t>
              </a:r>
              <a:endParaRPr lang="en-US" sz="3600" u="sng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r>
                <a:rPr lang="en-US" dirty="0" smtClean="0">
                  <a:solidFill>
                    <a:srgbClr val="FFFF00"/>
                  </a:solidFill>
                </a:rPr>
                <a:t>ride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4280118"/>
            <a:ext cx="5638800" cy="13849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24 tickets</a:t>
            </a:r>
            <a:r>
              <a:rPr lang="en-US" sz="2800" dirty="0" smtClean="0">
                <a:solidFill>
                  <a:schemeClr val="bg1"/>
                </a:solidFill>
              </a:rPr>
              <a:t> for 8 rides was written as a ratio, simplified, then re-written in ratio form with </a:t>
            </a:r>
            <a:r>
              <a:rPr lang="en-US" sz="2800" dirty="0" smtClean="0">
                <a:solidFill>
                  <a:srgbClr val="FFFF00"/>
                </a:solidFill>
              </a:rPr>
              <a:t>1 </a:t>
            </a:r>
            <a:r>
              <a:rPr lang="en-US" sz="2800" dirty="0" smtClean="0">
                <a:solidFill>
                  <a:schemeClr val="bg1"/>
                </a:solidFill>
              </a:rPr>
              <a:t>as the </a:t>
            </a:r>
            <a:r>
              <a:rPr lang="en-US" sz="2800" dirty="0" smtClean="0">
                <a:solidFill>
                  <a:srgbClr val="FFFF00"/>
                </a:solidFill>
              </a:rPr>
              <a:t>denominator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80000">
              <a:srgbClr val="00009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58876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So what is a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unit rate</a:t>
            </a:r>
            <a:r>
              <a:rPr lang="en-US" sz="72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?</a:t>
            </a:r>
            <a:endParaRPr lang="en-US" sz="7200" dirty="0">
              <a:solidFill>
                <a:schemeClr val="bg1"/>
              </a:solidFill>
              <a:latin typeface="Baskerville Old Face"/>
              <a:cs typeface="Baskerville Old Fac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882908"/>
            <a:ext cx="708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A   </a:t>
            </a:r>
            <a:r>
              <a:rPr lang="en-US" sz="440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unit  rate   </a:t>
            </a:r>
            <a:r>
              <a:rPr lang="en-US" sz="44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is  a  ratio  that compares two quantities with different types of units dollars to  pounds,  hits to  games, or miles to  hours.  In a </a:t>
            </a:r>
            <a:r>
              <a:rPr lang="en-US" sz="440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unit rate</a:t>
            </a:r>
            <a:r>
              <a:rPr lang="en-US" sz="44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 the   </a:t>
            </a:r>
            <a:r>
              <a:rPr lang="en-US" sz="440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denominator  </a:t>
            </a:r>
            <a:r>
              <a:rPr lang="en-US" sz="44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 is  always simplified to </a:t>
            </a:r>
            <a:r>
              <a:rPr lang="en-US" sz="440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lang="en-US" sz="44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.</a:t>
            </a:r>
            <a:endParaRPr lang="en-US" sz="4400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49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2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79241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Write Ratios in Simplest Form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1057275" y="1757363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539D"/>
                </a:solidFill>
              </a:rPr>
              <a:t>Express </a:t>
            </a:r>
            <a:r>
              <a:rPr lang="en-US" b="1" i="1" dirty="0">
                <a:solidFill>
                  <a:srgbClr val="00539D"/>
                </a:solidFill>
              </a:rPr>
              <a:t>12 blue marbles out of 18 marbles</a:t>
            </a:r>
            <a:r>
              <a:rPr lang="en-US" b="1" dirty="0">
                <a:solidFill>
                  <a:srgbClr val="00539D"/>
                </a:solidFill>
              </a:rPr>
              <a:t> in simplest form.</a:t>
            </a:r>
            <a:endParaRPr lang="en-US" i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572000" y="2787650"/>
            <a:ext cx="4038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Divide the numerator and denominator by the greatest common factor, 6. Divide out common units.</a:t>
            </a:r>
          </a:p>
        </p:txBody>
      </p:sp>
      <p:pic>
        <p:nvPicPr>
          <p:cNvPr id="25608" name="Picture 32" descr="LH_4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33400" y="4578350"/>
            <a:ext cx="8229600" cy="1225550"/>
            <a:chOff x="336" y="2884"/>
            <a:chExt cx="5184" cy="772"/>
          </a:xfrm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5615" name="Rectangle 31"/>
            <p:cNvSpPr>
              <a:spLocks noChangeArrowheads="1"/>
            </p:cNvSpPr>
            <p:nvPr/>
          </p:nvSpPr>
          <p:spPr bwMode="auto">
            <a:xfrm>
              <a:off x="336" y="3012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b="1" dirty="0">
                  <a:solidFill>
                    <a:srgbClr val="00539D"/>
                  </a:solidFill>
                </a:rPr>
                <a:t>Answer:</a:t>
              </a:r>
              <a:r>
                <a:rPr lang="en-US" dirty="0">
                  <a:solidFill>
                    <a:srgbClr val="E01B22"/>
                  </a:solidFill>
                </a:rPr>
                <a:t> 	</a:t>
              </a:r>
            </a:p>
          </p:txBody>
        </p:sp>
        <p:pic>
          <p:nvPicPr>
            <p:cNvPr id="25616" name="Picture 35" descr="M3_25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2884"/>
              <a:ext cx="3858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000125" y="2873375"/>
            <a:ext cx="2184400" cy="787400"/>
            <a:chOff x="630" y="1650"/>
            <a:chExt cx="1376" cy="496"/>
          </a:xfrm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25612" name="Picture 37" descr="c4r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0" y="1650"/>
              <a:ext cx="1376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3" name="Line 39"/>
            <p:cNvSpPr>
              <a:spLocks noChangeShapeType="1"/>
            </p:cNvSpPr>
            <p:nvPr/>
          </p:nvSpPr>
          <p:spPr bwMode="auto">
            <a:xfrm flipV="1">
              <a:off x="924" y="1704"/>
              <a:ext cx="708" cy="168"/>
            </a:xfrm>
            <a:prstGeom prst="line">
              <a:avLst/>
            </a:prstGeom>
            <a:noFill/>
            <a:ln w="22225">
              <a:solidFill>
                <a:srgbClr val="E01B2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14" name="Line 40"/>
            <p:cNvSpPr>
              <a:spLocks noChangeShapeType="1"/>
            </p:cNvSpPr>
            <p:nvPr/>
          </p:nvSpPr>
          <p:spPr bwMode="auto">
            <a:xfrm flipV="1">
              <a:off x="924" y="1974"/>
              <a:ext cx="708" cy="168"/>
            </a:xfrm>
            <a:prstGeom prst="line">
              <a:avLst/>
            </a:prstGeom>
            <a:noFill/>
            <a:ln w="22225">
              <a:solidFill>
                <a:srgbClr val="E01B2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utoUpdateAnimBg="0"/>
      <p:bldP spid="10268" grpId="0" build="p" autoUpdateAnimBg="0" advAuto="0"/>
      <p:bldP spid="10270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87663" y="715963"/>
            <a:ext cx="6332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Write Ratios in Simplest Form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539D"/>
                </a:solidFill>
              </a:rPr>
              <a:t>Express </a:t>
            </a:r>
            <a:r>
              <a:rPr lang="en-US" b="1" i="1" dirty="0">
                <a:solidFill>
                  <a:srgbClr val="00539D"/>
                </a:solidFill>
              </a:rPr>
              <a:t>10 inches to 2 feet</a:t>
            </a:r>
            <a:r>
              <a:rPr lang="en-US" b="1" dirty="0">
                <a:solidFill>
                  <a:srgbClr val="00539D"/>
                </a:solidFill>
              </a:rPr>
              <a:t> in simplest form.</a:t>
            </a:r>
            <a:endParaRPr lang="en-US" i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486275" y="2200275"/>
            <a:ext cx="4038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Convert 2 feet to 24 inches.</a:t>
            </a:r>
          </a:p>
        </p:txBody>
      </p:sp>
      <p:pic>
        <p:nvPicPr>
          <p:cNvPr id="13321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4" name="Picture 10" descr="LH_4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457700" y="3924300"/>
            <a:ext cx="40386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Divide the numerator and denominator by 2. Divide out common units.</a:t>
            </a:r>
          </a:p>
        </p:txBody>
      </p:sp>
      <p:pic>
        <p:nvPicPr>
          <p:cNvPr id="13326" name="Picture 14" descr="M3_101"/>
          <p:cNvPicPr>
            <a:picLocks noChangeAspect="1" noChangeArrowheads="1"/>
          </p:cNvPicPr>
          <p:nvPr/>
        </p:nvPicPr>
        <p:blipFill>
          <a:blip r:embed="rId7"/>
          <a:srcRect b="48938"/>
          <a:stretch>
            <a:fillRect/>
          </a:stretch>
        </p:blipFill>
        <p:spPr bwMode="auto">
          <a:xfrm>
            <a:off x="1000125" y="2228850"/>
            <a:ext cx="321786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5386388"/>
            <a:ext cx="8229600" cy="785812"/>
            <a:chOff x="336" y="2901"/>
            <a:chExt cx="5184" cy="495"/>
          </a:xfrm>
        </p:grpSpPr>
        <p:sp>
          <p:nvSpPr>
            <p:cNvPr id="29710" name="Rectangle 8"/>
            <p:cNvSpPr>
              <a:spLocks noChangeArrowheads="1"/>
            </p:cNvSpPr>
            <p:nvPr/>
          </p:nvSpPr>
          <p:spPr bwMode="auto">
            <a:xfrm>
              <a:off x="336" y="3012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b="1" dirty="0">
                  <a:solidFill>
                    <a:srgbClr val="00539D"/>
                  </a:solidFill>
                </a:rPr>
                <a:t>Answer:</a:t>
              </a:r>
              <a:r>
                <a:rPr lang="en-US" dirty="0">
                  <a:solidFill>
                    <a:srgbClr val="E01B22"/>
                  </a:solidFill>
                </a:rPr>
                <a:t> 	</a:t>
              </a:r>
            </a:p>
          </p:txBody>
        </p:sp>
        <p:pic>
          <p:nvPicPr>
            <p:cNvPr id="29711" name="Picture 15" descr="M3_25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00" y="2901"/>
              <a:ext cx="353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540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3329" name="Picture 17" descr="M3_101"/>
          <p:cNvPicPr>
            <a:picLocks noChangeAspect="1" noChangeArrowheads="1"/>
          </p:cNvPicPr>
          <p:nvPr/>
        </p:nvPicPr>
        <p:blipFill>
          <a:blip r:embed="rId7"/>
          <a:srcRect t="51173"/>
          <a:stretch>
            <a:fillRect/>
          </a:stretch>
        </p:blipFill>
        <p:spPr bwMode="auto">
          <a:xfrm>
            <a:off x="1000125" y="3752850"/>
            <a:ext cx="320833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build="p" autoUpdateAnimBg="0" advAuto="0"/>
      <p:bldP spid="13319" grpId="0" build="p" autoUpdateAnimBg="0" advAuto="0"/>
      <p:bldP spid="1332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9241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Find a Unit Rate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33475" y="1503363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READING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rgbClr val="00539D"/>
                </a:solidFill>
              </a:rPr>
              <a:t>Yi-Mei reads 141 pages in 3 hours. How many pages does she read per hour?</a:t>
            </a:r>
            <a:endParaRPr lang="en-US" i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2682875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dirty="0">
                <a:solidFill>
                  <a:schemeClr val="tx1"/>
                </a:solidFill>
              </a:rPr>
              <a:t>Write the rate that expresses the comparison of pages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hours. Then find the unit rate.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3400" y="5358824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Yi-Mei reads an average of 47 pages per hour</a:t>
            </a:r>
            <a:r>
              <a:rPr lang="en-US" dirty="0">
                <a:solidFill>
                  <a:srgbClr val="E01B22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393" name="Picture 9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1" name="Picture 10" descr="LH_4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462463" y="3802062"/>
            <a:ext cx="4452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Divide the numerator and denominator by 3 to get a denominator of 1. </a:t>
            </a:r>
          </a:p>
        </p:txBody>
      </p:sp>
      <p:pic>
        <p:nvPicPr>
          <p:cNvPr id="16397" name="Picture 13" descr="M3_1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3884612"/>
            <a:ext cx="331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build="p" autoUpdateAnimBg="0" advAuto="0"/>
      <p:bldP spid="16390" grpId="0" build="p" autoUpdateAnimBg="0"/>
      <p:bldP spid="16391" grpId="0" build="p" autoUpdateAnimBg="0"/>
      <p:bldP spid="163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SHOPPING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rgbClr val="00539D"/>
                </a:solidFill>
              </a:rPr>
              <a:t>Alex spends $12.50 for 2 pounds of almonds and $23.85 for 5 pounds of jellybeans. Which item costs less per pound? By how much?</a:t>
            </a:r>
            <a:endParaRPr lang="en-US" i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19465" name="Picture 9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33400" y="555367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buClr>
                <a:srgbClr val="FFFFFF"/>
              </a:buClr>
              <a:tabLst>
                <a:tab pos="1943100" algn="l"/>
              </a:tabLst>
            </a:pPr>
            <a:r>
              <a:rPr lang="en-US" b="1" dirty="0">
                <a:solidFill>
                  <a:srgbClr val="00539D"/>
                </a:solidFill>
              </a:rPr>
              <a:t>Answer:	</a:t>
            </a:r>
            <a:r>
              <a:rPr lang="en-US" dirty="0">
                <a:solidFill>
                  <a:srgbClr val="E01B22"/>
                </a:solidFill>
              </a:rPr>
              <a:t>The almonds cost $6.25 per pound, and the jellybeans cost $4.77 per pound. So, the jellybeans cost $6.25 – $4.77 or $1.48 per pound less than the almonds.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7894" name="Picture 12" descr="LH_4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4815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Compare Unit Rates</a:t>
            </a:r>
          </a:p>
        </p:txBody>
      </p:sp>
      <p:pic>
        <p:nvPicPr>
          <p:cNvPr id="19471" name="Picture 15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876300" y="2600325"/>
            <a:ext cx="80168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8000"/>
              </a:lnSpc>
              <a:spcBef>
                <a:spcPct val="19000"/>
              </a:spcBef>
              <a:spcAft>
                <a:spcPct val="19000"/>
              </a:spcAft>
              <a:tabLst>
                <a:tab pos="2628900" algn="l"/>
                <a:tab pos="4057650" algn="l"/>
                <a:tab pos="4572000" algn="l"/>
              </a:tabLst>
            </a:pPr>
            <a:r>
              <a:rPr lang="en-US" dirty="0">
                <a:solidFill>
                  <a:schemeClr val="tx1"/>
                </a:solidFill>
              </a:rPr>
              <a:t>For each item, write a rate that compares the cost of the item to the number of pounds. Then find the unit rates.</a:t>
            </a:r>
          </a:p>
        </p:txBody>
      </p:sp>
      <p:pic>
        <p:nvPicPr>
          <p:cNvPr id="19473" name="Picture 17" descr="M3_104"/>
          <p:cNvPicPr>
            <a:picLocks noChangeAspect="1" noChangeArrowheads="1"/>
          </p:cNvPicPr>
          <p:nvPr/>
        </p:nvPicPr>
        <p:blipFill>
          <a:blip r:embed="rId7"/>
          <a:srcRect b="48535"/>
          <a:stretch>
            <a:fillRect/>
          </a:stretch>
        </p:blipFill>
        <p:spPr bwMode="auto">
          <a:xfrm>
            <a:off x="958850" y="3371850"/>
            <a:ext cx="39925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74" name="Picture 18" descr="M3_104"/>
          <p:cNvPicPr>
            <a:picLocks noChangeAspect="1" noChangeArrowheads="1"/>
          </p:cNvPicPr>
          <p:nvPr/>
        </p:nvPicPr>
        <p:blipFill>
          <a:blip r:embed="rId7"/>
          <a:srcRect t="48535"/>
          <a:stretch>
            <a:fillRect/>
          </a:stretch>
        </p:blipFill>
        <p:spPr bwMode="auto">
          <a:xfrm>
            <a:off x="958850" y="4498975"/>
            <a:ext cx="39941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 advAuto="0"/>
      <p:bldP spid="19467" grpId="0" build="p" autoUpdateAnimBg="0"/>
      <p:bldP spid="19470" grpId="0" autoUpdateAnimBg="0"/>
      <p:bldP spid="194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966788" y="566551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71" name="TPQuestion"/>
          <p:cNvSpPr>
            <a:spLocks noChangeArrowheads="1"/>
          </p:cNvSpPr>
          <p:nvPr/>
        </p:nvSpPr>
        <p:spPr bwMode="auto">
          <a:xfrm>
            <a:off x="533400" y="16764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39D"/>
                </a:solidFill>
              </a:rPr>
              <a:t>Express </a:t>
            </a:r>
            <a:r>
              <a:rPr lang="en-US" sz="2000" b="1" i="1" dirty="0">
                <a:solidFill>
                  <a:srgbClr val="00539D"/>
                </a:solidFill>
              </a:rPr>
              <a:t>5 blue marbles out of 20 marbles</a:t>
            </a:r>
            <a:r>
              <a:rPr lang="en-US" sz="2000" b="1" dirty="0">
                <a:solidFill>
                  <a:srgbClr val="00539D"/>
                </a:solidFill>
              </a:rPr>
              <a:t> in simplest form.</a:t>
            </a:r>
            <a:endParaRPr lang="en-US" sz="2000" dirty="0">
              <a:solidFill>
                <a:srgbClr val="00539D"/>
              </a:solidFill>
            </a:endParaRPr>
          </a:p>
        </p:txBody>
      </p:sp>
      <p:pic>
        <p:nvPicPr>
          <p:cNvPr id="1127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3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8" name="Picture 12" descr="LH_4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00125" y="2667000"/>
            <a:ext cx="2790825" cy="3733801"/>
            <a:chOff x="630" y="1521"/>
            <a:chExt cx="1758" cy="235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66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0" y="1616"/>
              <a:ext cx="1758" cy="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8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B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3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</p:txBody>
        </p:sp>
        <p:pic>
          <p:nvPicPr>
            <p:cNvPr id="27662" name="Picture 14" descr="M3_100"/>
            <p:cNvPicPr>
              <a:picLocks noChangeAspect="1" noChangeArrowheads="1"/>
            </p:cNvPicPr>
            <p:nvPr/>
          </p:nvPicPr>
          <p:blipFill>
            <a:blip r:embed="rId9"/>
            <a:srcRect r="-8026" b="83455"/>
            <a:stretch>
              <a:fillRect/>
            </a:stretch>
          </p:blipFill>
          <p:spPr bwMode="auto">
            <a:xfrm>
              <a:off x="960" y="1521"/>
              <a:ext cx="32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17" descr="M3_100"/>
            <p:cNvPicPr>
              <a:picLocks noChangeAspect="1" noChangeArrowheads="1"/>
            </p:cNvPicPr>
            <p:nvPr/>
          </p:nvPicPr>
          <p:blipFill>
            <a:blip r:embed="rId9"/>
            <a:srcRect t="27263" r="4013" b="55151"/>
            <a:stretch>
              <a:fillRect/>
            </a:stretch>
          </p:blipFill>
          <p:spPr bwMode="auto">
            <a:xfrm>
              <a:off x="960" y="2097"/>
              <a:ext cx="287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18" descr="M3_100"/>
            <p:cNvPicPr>
              <a:picLocks noChangeAspect="1" noChangeArrowheads="1"/>
            </p:cNvPicPr>
            <p:nvPr/>
          </p:nvPicPr>
          <p:blipFill>
            <a:blip r:embed="rId9"/>
            <a:srcRect t="54526" r="28093" b="26431"/>
            <a:stretch>
              <a:fillRect/>
            </a:stretch>
          </p:blipFill>
          <p:spPr bwMode="auto">
            <a:xfrm>
              <a:off x="985" y="2706"/>
              <a:ext cx="215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19" descr="M3_100"/>
            <p:cNvPicPr>
              <a:picLocks noChangeAspect="1" noChangeArrowheads="1"/>
            </p:cNvPicPr>
            <p:nvPr/>
          </p:nvPicPr>
          <p:blipFill>
            <a:blip r:embed="rId9"/>
            <a:srcRect t="81998" r="22073"/>
            <a:stretch>
              <a:fillRect/>
            </a:stretch>
          </p:blipFill>
          <p:spPr bwMode="auto">
            <a:xfrm>
              <a:off x="975" y="3354"/>
              <a:ext cx="23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3276600" y="44196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81008" y="325767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1" name="TPQuestion"/>
          <p:cNvSpPr>
            <a:spLocks noChangeArrowheads="1"/>
          </p:cNvSpPr>
          <p:nvPr/>
        </p:nvSpPr>
        <p:spPr bwMode="auto">
          <a:xfrm>
            <a:off x="838200" y="1504950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39D"/>
                </a:solidFill>
              </a:rPr>
              <a:t>Express </a:t>
            </a:r>
            <a:r>
              <a:rPr lang="en-US" sz="2000" b="1" i="1" dirty="0">
                <a:solidFill>
                  <a:srgbClr val="00539D"/>
                </a:solidFill>
              </a:rPr>
              <a:t>14 inches to 2 feet</a:t>
            </a:r>
            <a:r>
              <a:rPr lang="en-US" sz="2000" b="1" dirty="0">
                <a:solidFill>
                  <a:srgbClr val="00539D"/>
                </a:solidFill>
              </a:rPr>
              <a:t> in simplest form.</a:t>
            </a:r>
            <a:endParaRPr lang="en-US" sz="2000" dirty="0">
              <a:solidFill>
                <a:srgbClr val="00539D"/>
              </a:solidFill>
            </a:endParaRPr>
          </a:p>
        </p:txBody>
      </p:sp>
      <p:pic>
        <p:nvPicPr>
          <p:cNvPr id="266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4" name="Picture 11" descr="LH_4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4400" y="2114550"/>
            <a:ext cx="2790825" cy="3602039"/>
            <a:chOff x="576" y="1332"/>
            <a:chExt cx="1758" cy="226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1757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392"/>
              <a:ext cx="1758" cy="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8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B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3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</p:txBody>
        </p:sp>
        <p:pic>
          <p:nvPicPr>
            <p:cNvPr id="31758" name="Picture 13" descr="M3_102"/>
            <p:cNvPicPr>
              <a:picLocks noChangeAspect="1" noChangeArrowheads="1"/>
            </p:cNvPicPr>
            <p:nvPr/>
          </p:nvPicPr>
          <p:blipFill>
            <a:blip r:embed="rId9"/>
            <a:srcRect r="31250" b="81303"/>
            <a:stretch>
              <a:fillRect/>
            </a:stretch>
          </p:blipFill>
          <p:spPr bwMode="auto">
            <a:xfrm>
              <a:off x="1008" y="1332"/>
              <a:ext cx="198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16" descr="M3_102"/>
            <p:cNvPicPr>
              <a:picLocks noChangeAspect="1" noChangeArrowheads="1"/>
            </p:cNvPicPr>
            <p:nvPr/>
          </p:nvPicPr>
          <p:blipFill>
            <a:blip r:embed="rId9"/>
            <a:srcRect t="26964" b="54546"/>
            <a:stretch>
              <a:fillRect/>
            </a:stretch>
          </p:blipFill>
          <p:spPr bwMode="auto">
            <a:xfrm>
              <a:off x="975" y="1890"/>
              <a:ext cx="288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17" descr="M3_102"/>
            <p:cNvPicPr>
              <a:picLocks noChangeAspect="1" noChangeArrowheads="1"/>
            </p:cNvPicPr>
            <p:nvPr/>
          </p:nvPicPr>
          <p:blipFill>
            <a:blip r:embed="rId9"/>
            <a:srcRect t="54546" r="16666" b="26964"/>
            <a:stretch>
              <a:fillRect/>
            </a:stretch>
          </p:blipFill>
          <p:spPr bwMode="auto">
            <a:xfrm>
              <a:off x="1022" y="2504"/>
              <a:ext cx="24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18" descr="M3_102"/>
            <p:cNvPicPr>
              <a:picLocks noChangeAspect="1" noChangeArrowheads="1"/>
            </p:cNvPicPr>
            <p:nvPr/>
          </p:nvPicPr>
          <p:blipFill>
            <a:blip r:embed="rId9"/>
            <a:srcRect t="82744" r="12500"/>
            <a:stretch>
              <a:fillRect/>
            </a:stretch>
          </p:blipFill>
          <p:spPr bwMode="auto">
            <a:xfrm>
              <a:off x="1022" y="3098"/>
              <a:ext cx="252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874329" y="4511585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32125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about 57 mph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about 60 mph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about 62 mph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about 65 mph</a:t>
            </a:r>
          </a:p>
        </p:txBody>
      </p:sp>
      <p:sp>
        <p:nvSpPr>
          <p:cNvPr id="27655" name="TPQuestion"/>
          <p:cNvSpPr>
            <a:spLocks noChangeArrowheads="1"/>
          </p:cNvSpPr>
          <p:nvPr/>
        </p:nvSpPr>
        <p:spPr bwMode="auto">
          <a:xfrm>
            <a:off x="762000" y="1504951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TRAVEL</a:t>
            </a:r>
            <a:r>
              <a:rPr lang="en-US" sz="2000" b="1" dirty="0">
                <a:solidFill>
                  <a:srgbClr val="FFEB55"/>
                </a:solidFill>
              </a:rPr>
              <a:t>  </a:t>
            </a:r>
            <a:r>
              <a:rPr lang="en-US" sz="2000" b="1" dirty="0">
                <a:solidFill>
                  <a:srgbClr val="00539D"/>
                </a:solidFill>
              </a:rPr>
              <a:t>On a trip from Columbus, Ohio, to Myrtle Beach, South Carolina, Lee drove 864 miles in 14 hours.</a:t>
            </a:r>
            <a:r>
              <a:rPr lang="en-US" sz="2000" b="1" dirty="0" smtClean="0">
                <a:solidFill>
                  <a:srgbClr val="00539D"/>
                </a:solidFill>
              </a:rPr>
              <a:t>    What </a:t>
            </a:r>
            <a:r>
              <a:rPr lang="en-US" sz="2000" b="1" dirty="0">
                <a:solidFill>
                  <a:srgbClr val="00539D"/>
                </a:solidFill>
              </a:rPr>
              <a:t>was Lee’s average speed in miles per hour?</a:t>
            </a:r>
            <a:endParaRPr lang="en-US" sz="2000" dirty="0">
              <a:solidFill>
                <a:srgbClr val="00539D"/>
              </a:solidFill>
            </a:endParaRPr>
          </a:p>
        </p:txBody>
      </p:sp>
      <p:pic>
        <p:nvPicPr>
          <p:cNvPr id="27656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7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51" name="Picture 11" descr="LH_4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utoUpdateAnimBg="0"/>
      <p:bldP spid="2765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966733" y="3275671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3259137"/>
            <a:ext cx="4800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cashews by $0.90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cashews by $1.25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macadamia nuts by $0.90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macadamia nuts by $1.25</a:t>
            </a:r>
          </a:p>
        </p:txBody>
      </p:sp>
      <p:sp>
        <p:nvSpPr>
          <p:cNvPr id="21511" name="TPQuestion"/>
          <p:cNvSpPr>
            <a:spLocks noChangeArrowheads="1"/>
          </p:cNvSpPr>
          <p:nvPr/>
        </p:nvSpPr>
        <p:spPr bwMode="auto">
          <a:xfrm>
            <a:off x="685800" y="1715869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01B22"/>
                </a:solidFill>
              </a:rPr>
              <a:t>SHOPPING</a:t>
            </a:r>
            <a:r>
              <a:rPr lang="en-US" dirty="0">
                <a:solidFill>
                  <a:srgbClr val="00539D"/>
                </a:solidFill>
              </a:rPr>
              <a:t>  </a:t>
            </a:r>
            <a:r>
              <a:rPr lang="en-US" b="1" dirty="0">
                <a:solidFill>
                  <a:srgbClr val="00539D"/>
                </a:solidFill>
              </a:rPr>
              <a:t>Cameron spends $22.50 for 2 pounds of macadamia nuts and $31.05 for 3 pounds of cashews. Which item costs less per pound? By how much?</a:t>
            </a:r>
            <a:endParaRPr lang="en-US" dirty="0">
              <a:solidFill>
                <a:srgbClr val="00539D"/>
              </a:solidFill>
            </a:endParaRPr>
          </a:p>
        </p:txBody>
      </p:sp>
      <p:pic>
        <p:nvPicPr>
          <p:cNvPr id="2151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5" name="Picture 11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81111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7" name="Picture 12" descr="LH_4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utoUpdateAnimBg="0"/>
      <p:bldP spid="215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689225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57275" y="3558143"/>
            <a:ext cx="3819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dirty="0"/>
              <a:t>ratio</a:t>
            </a:r>
          </a:p>
        </p:txBody>
      </p:sp>
      <p:pic>
        <p:nvPicPr>
          <p:cNvPr id="8198" name="Picture 6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57275" y="4126468"/>
            <a:ext cx="389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57275" y="1500188"/>
            <a:ext cx="755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dirty="0"/>
              <a:t>Express ratios as fractions in simplest form and determine unit rates.</a:t>
            </a:r>
          </a:p>
        </p:txBody>
      </p:sp>
      <p:pic>
        <p:nvPicPr>
          <p:cNvPr id="21513" name="Picture 12" descr="LH_4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7695" y="473606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unit rate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build="p" autoUpdateAnimBg="0"/>
      <p:bldP spid="8201" grpId="0" build="p" autoUpdateAnimBg="0" advAuto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3" descr="CAM7-EndOf">
            <a:hlinkClick r:id="" action="ppaction://noaction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2" descr="Math NAV-Online">
            <a:hlinkClick r:id="rId6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069646" y="6553200"/>
            <a:ext cx="533400" cy="27781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4" descr="LH_4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57275" y="2082800"/>
            <a:ext cx="7705725" cy="2031999"/>
            <a:chOff x="666" y="1312"/>
            <a:chExt cx="4854" cy="1280"/>
          </a:xfrm>
        </p:grpSpPr>
        <p:sp>
          <p:nvSpPr>
            <p:cNvPr id="23559" name="Rectangle 12"/>
            <p:cNvSpPr>
              <a:spLocks noChangeArrowheads="1"/>
            </p:cNvSpPr>
            <p:nvPr/>
          </p:nvSpPr>
          <p:spPr bwMode="auto">
            <a:xfrm>
              <a:off x="666" y="1312"/>
              <a:ext cx="485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914400" algn="l"/>
                </a:tabLst>
              </a:pPr>
              <a:r>
                <a:rPr lang="en-US" b="1" dirty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	Standard 7AF4.2</a:t>
              </a:r>
              <a:r>
                <a:rPr lang="en-US" b="1" dirty="0">
                  <a:solidFill>
                    <a:srgbClr val="FF0000"/>
                  </a:solidFill>
                  <a:ea typeface="Times New Roman" pitchFamily="-112" charset="0"/>
                  <a:cs typeface="Times New Roman" pitchFamily="-112" charset="0"/>
                </a:rPr>
                <a:t>  </a:t>
              </a:r>
              <a:r>
                <a:rPr lang="en-US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Solve multi-step problems involving rate, average speed, distance, and time</a:t>
              </a:r>
              <a:r>
                <a:rPr lang="en-US" b="1" dirty="0">
                  <a:ea typeface="Times New Roman" pitchFamily="-112" charset="0"/>
                  <a:cs typeface="Times New Roman" pitchFamily="-112" charset="0"/>
                </a:rPr>
                <a:t> </a:t>
              </a:r>
              <a:r>
                <a:rPr lang="en-US" dirty="0">
                  <a:ea typeface="Times New Roman" pitchFamily="-112" charset="0"/>
                  <a:cs typeface="Times New Roman" pitchFamily="-112" charset="0"/>
                </a:rPr>
                <a:t>or a direct variation</a:t>
              </a:r>
              <a:r>
                <a:rPr lang="en-US" dirty="0" smtClean="0">
                  <a:ea typeface="Times New Roman" pitchFamily="-112" charset="0"/>
                  <a:cs typeface="Times New Roman" pitchFamily="-112" charset="0"/>
                </a:rPr>
                <a:t>.</a:t>
              </a:r>
            </a:p>
            <a:p>
              <a:pPr algn="l">
                <a:tabLst>
                  <a:tab pos="914400" algn="l"/>
                </a:tabLst>
              </a:pPr>
              <a:endParaRPr lang="en-US" dirty="0" smtClean="0">
                <a:ea typeface="Times New Roman" pitchFamily="-112" charset="0"/>
                <a:cs typeface="Times New Roman" pitchFamily="-112" charset="0"/>
              </a:endParaRPr>
            </a:p>
            <a:p>
              <a:pPr algn="l">
                <a:tabLst>
                  <a:tab pos="914400" algn="l"/>
                </a:tabLst>
              </a:pPr>
              <a:r>
                <a:rPr lang="en-US" b="1" dirty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	Standard 7MG1.3</a:t>
              </a:r>
              <a:r>
                <a:rPr lang="en-US" b="1" dirty="0">
                  <a:solidFill>
                    <a:srgbClr val="FF0000"/>
                  </a:solidFill>
                  <a:ea typeface="Times New Roman" pitchFamily="-112" charset="0"/>
                  <a:cs typeface="Times New Roman" pitchFamily="-112" charset="0"/>
                </a:rPr>
                <a:t>  </a:t>
              </a:r>
              <a:r>
                <a:rPr lang="en-US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Use measures expressed as rates (e.g. speed, density)</a:t>
              </a:r>
              <a:r>
                <a:rPr lang="en-US" b="1" dirty="0">
                  <a:ea typeface="Times New Roman" pitchFamily="-112" charset="0"/>
                  <a:cs typeface="Times New Roman" pitchFamily="-112" charset="0"/>
                </a:rPr>
                <a:t> </a:t>
              </a:r>
              <a:r>
                <a:rPr lang="en-US" dirty="0">
                  <a:ea typeface="Times New Roman" pitchFamily="-112" charset="0"/>
                  <a:cs typeface="Times New Roman" pitchFamily="-112" charset="0"/>
                </a:rPr>
                <a:t>and measures expressed as products (e.g. person-days) </a:t>
              </a:r>
              <a:r>
                <a:rPr lang="en-US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to solve problems; check the units of the solutions; </a:t>
              </a:r>
              <a:r>
                <a:rPr lang="en-US" dirty="0">
                  <a:ea typeface="Times New Roman" pitchFamily="-112" charset="0"/>
                  <a:cs typeface="Times New Roman" pitchFamily="-112" charset="0"/>
                </a:rPr>
                <a:t>and use dimensional analysis to check the reasonableness of the answer.</a:t>
              </a:r>
            </a:p>
          </p:txBody>
        </p:sp>
        <p:pic>
          <p:nvPicPr>
            <p:cNvPr id="23560" name="Picture 18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1325"/>
              <a:ext cx="5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19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1839"/>
              <a:ext cx="5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04800" y="5246358"/>
            <a:ext cx="8599754" cy="16067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1000" y="3524190"/>
            <a:ext cx="8447355" cy="16067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828800" y="1781829"/>
            <a:ext cx="5562600" cy="16067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0" y="80093"/>
            <a:ext cx="5562600" cy="16067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040559"/>
            <a:ext cx="8534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 prst="relaxedInset"/>
            <a:bevelB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Baskerville"/>
                <a:cs typeface="Baskerville"/>
              </a:rPr>
              <a:t>These are called ratios:</a:t>
            </a:r>
            <a:endParaRPr lang="en-US" sz="44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0"/>
            <a:ext cx="51054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12 missed days out of 180 days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62200" y="523220"/>
            <a:ext cx="4648200" cy="1200329"/>
            <a:chOff x="838200" y="1285220"/>
            <a:chExt cx="464820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1285220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12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180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1625024"/>
              <a:ext cx="9144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or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1600200"/>
              <a:ext cx="24384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12 out of 180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2800" y="1779378"/>
            <a:ext cx="51054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12 wins to 18 losses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43200" y="2245388"/>
            <a:ext cx="3962400" cy="1200329"/>
            <a:chOff x="1219200" y="1285220"/>
            <a:chExt cx="3962400" cy="1200329"/>
          </a:xfrm>
        </p:grpSpPr>
        <p:sp>
          <p:nvSpPr>
            <p:cNvPr id="22" name="TextBox 21"/>
            <p:cNvSpPr txBox="1"/>
            <p:nvPr/>
          </p:nvSpPr>
          <p:spPr>
            <a:xfrm>
              <a:off x="1219200" y="1285220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12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18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1625024"/>
              <a:ext cx="9144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or</a:t>
              </a:r>
              <a:endParaRPr 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5200" y="1600200"/>
              <a:ext cx="16764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12 : 18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62200" y="3505200"/>
            <a:ext cx="5562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6 inches of water to 7 feet of snow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5203103"/>
            <a:ext cx="57912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3 quarts of soda : 1 gallon of juice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38200" y="3918786"/>
            <a:ext cx="7772400" cy="1205604"/>
            <a:chOff x="1219200" y="4023145"/>
            <a:chExt cx="7772400" cy="1205604"/>
          </a:xfrm>
        </p:grpSpPr>
        <p:grpSp>
          <p:nvGrpSpPr>
            <p:cNvPr id="28" name="Group 27"/>
            <p:cNvGrpSpPr/>
            <p:nvPr/>
          </p:nvGrpSpPr>
          <p:grpSpPr>
            <a:xfrm>
              <a:off x="1219200" y="4028420"/>
              <a:ext cx="7772400" cy="1200329"/>
              <a:chOff x="1219200" y="1285220"/>
              <a:chExt cx="7772400" cy="120032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219200" y="1285220"/>
                <a:ext cx="1371600" cy="120032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u="sng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in</a:t>
                </a:r>
                <a:endParaRPr lang="en-US" sz="3600" u="sng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7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ft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14600" y="1625024"/>
                <a:ext cx="914400" cy="5847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or</a:t>
                </a:r>
                <a:endParaRPr lang="en-US" sz="4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315200" y="1600200"/>
                <a:ext cx="1676400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1 : 14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581400" y="4027158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6</a:t>
              </a:r>
              <a:r>
                <a:rPr lang="en-US" u="sng" dirty="0" smtClean="0">
                  <a:solidFill>
                    <a:srgbClr val="FF0000"/>
                  </a:solidFill>
                </a:rPr>
                <a:t>in</a:t>
              </a:r>
              <a:endParaRPr lang="en-US" sz="3600" u="sng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84</a:t>
              </a:r>
              <a:r>
                <a:rPr lang="en-US" sz="2000" dirty="0" smtClean="0">
                  <a:solidFill>
                    <a:srgbClr val="FF0000"/>
                  </a:solidFill>
                </a:rPr>
                <a:t>in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53000" y="4366284"/>
              <a:ext cx="9144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or</a:t>
              </a:r>
              <a:endParaRPr lang="en-US" sz="4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43600" y="4023145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1</a:t>
              </a:r>
              <a:r>
                <a:rPr lang="en-US" u="sng" dirty="0" smtClean="0">
                  <a:solidFill>
                    <a:srgbClr val="FF0000"/>
                  </a:solidFill>
                </a:rPr>
                <a:t>in</a:t>
              </a:r>
              <a:endParaRPr lang="en-US" sz="3600" u="sng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14</a:t>
              </a:r>
              <a:r>
                <a:rPr lang="en-US" dirty="0" smtClean="0">
                  <a:solidFill>
                    <a:srgbClr val="FF0000"/>
                  </a:solidFill>
                </a:rPr>
                <a:t>in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76400" y="5653658"/>
            <a:ext cx="6477000" cy="1204342"/>
            <a:chOff x="1219200" y="5657671"/>
            <a:chExt cx="6477000" cy="1204342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5657671"/>
              <a:ext cx="6477000" cy="1200329"/>
              <a:chOff x="1219200" y="1285220"/>
              <a:chExt cx="6477000" cy="120032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19200" y="1285220"/>
                <a:ext cx="1371600" cy="120032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u="sng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qt</a:t>
                </a:r>
                <a:endParaRPr lang="en-US" sz="3600" u="sng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gal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14600" y="1625024"/>
                <a:ext cx="914400" cy="5847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or</a:t>
                </a:r>
                <a:endParaRPr lang="en-US" sz="4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9800" y="1600200"/>
                <a:ext cx="1676400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3 : 4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352800" y="5661684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3</a:t>
              </a:r>
              <a:r>
                <a:rPr lang="en-US" u="sng" dirty="0" smtClean="0">
                  <a:solidFill>
                    <a:srgbClr val="FF0000"/>
                  </a:solidFill>
                </a:rPr>
                <a:t>qt</a:t>
              </a:r>
              <a:endParaRPr lang="en-US" sz="3600" u="sng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qt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6019800"/>
              <a:ext cx="9144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or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6" grpId="1" animBg="1"/>
      <p:bldP spid="45" grpId="0" animBg="1"/>
      <p:bldP spid="45" grpId="1" animBg="1"/>
      <p:bldP spid="4" grpId="0"/>
      <p:bldP spid="4" grpId="1"/>
      <p:bldP spid="5" grpId="0"/>
      <p:bldP spid="20" grpId="0"/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11959"/>
            <a:ext cx="8534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 prst="relaxedInset"/>
            <a:bevelB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Baskerville"/>
                <a:cs typeface="Baskerville"/>
              </a:rPr>
              <a:t>W a t c h    a n d    O b s e r v e</a:t>
            </a:r>
            <a:endParaRPr lang="en-US" sz="44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44958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8 Siamese cats out of 28 cats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33400"/>
            <a:ext cx="137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8</a:t>
            </a:r>
          </a:p>
          <a:p>
            <a:pPr algn="ctr"/>
            <a:r>
              <a:rPr lang="en-US" sz="3600" dirty="0" smtClean="0"/>
              <a:t>28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685800"/>
            <a:ext cx="9144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533400"/>
            <a:ext cx="137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195" y="1447800"/>
            <a:ext cx="914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981200"/>
            <a:ext cx="2438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 out of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316848"/>
            <a:ext cx="4495800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16 pepperoni pizzas out of 24 pizzas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4088248"/>
            <a:ext cx="137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995" y="5206424"/>
            <a:ext cx="914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5816024"/>
            <a:ext cx="2438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 out of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091916"/>
            <a:ext cx="137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16</a:t>
            </a:r>
          </a:p>
          <a:p>
            <a:pPr algn="ctr"/>
            <a:r>
              <a:rPr lang="en-US" sz="3600" dirty="0" smtClean="0"/>
              <a:t>24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4232874"/>
            <a:ext cx="9144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0"/>
            <a:ext cx="8534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 prst="relaxedInset"/>
            <a:bevelB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Here’s What’s Happening</a:t>
            </a:r>
            <a:endParaRPr lang="en-US" sz="4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906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Each ratio is being stated in simplest form.</a:t>
            </a:r>
            <a:endParaRPr lang="en-US" sz="32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91200" y="1681876"/>
            <a:ext cx="3124200" cy="1200329"/>
            <a:chOff x="5791200" y="1314271"/>
            <a:chExt cx="312420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5791200" y="1314271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FF00"/>
                  </a:solidFill>
                </a:rPr>
                <a:t>8</a:t>
              </a: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4200" y="1466671"/>
              <a:ext cx="914400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=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1314271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FF00"/>
                  </a:solidFill>
                </a:rPr>
                <a:t>2</a:t>
              </a: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1586805"/>
            <a:ext cx="5334000" cy="13849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8 Siamese cats out of 28 cats was written as a ratio, reduced, then re-written in ratio form as   </a:t>
            </a:r>
            <a:r>
              <a:rPr lang="en-US" sz="2800" dirty="0" smtClean="0">
                <a:solidFill>
                  <a:srgbClr val="FFFF00"/>
                </a:solidFill>
              </a:rPr>
              <a:t>2 out of 7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91200" y="4375189"/>
            <a:ext cx="3124200" cy="1200329"/>
            <a:chOff x="5791200" y="1314271"/>
            <a:chExt cx="3124200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1314271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FF00"/>
                  </a:solidFill>
                </a:rPr>
                <a:t>16</a:t>
              </a: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1466671"/>
              <a:ext cx="914400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=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1314271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FF00"/>
                  </a:solidFill>
                </a:rPr>
                <a:t>2</a:t>
              </a: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4280118"/>
            <a:ext cx="53340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16 pepperoni pizzas out of 24 pizzas was written as a ratio, simplified, then rewritten in ratio form as   </a:t>
            </a:r>
            <a:r>
              <a:rPr lang="en-US" sz="2800" dirty="0" smtClean="0">
                <a:solidFill>
                  <a:srgbClr val="FFFF00"/>
                </a:solidFill>
              </a:rPr>
              <a:t>2 out of 3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80000">
              <a:srgbClr val="00009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09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So what is a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ratio</a:t>
            </a:r>
            <a:r>
              <a:rPr lang="en-US" sz="72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?</a:t>
            </a:r>
            <a:endParaRPr lang="en-US" sz="7200" dirty="0">
              <a:solidFill>
                <a:schemeClr val="bg1"/>
              </a:solidFill>
              <a:latin typeface="Baskerville Old Face"/>
              <a:cs typeface="Baskerville Old Fac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627525"/>
            <a:ext cx="708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A  </a:t>
            </a:r>
            <a:r>
              <a:rPr lang="en-US" sz="4400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ratio</a:t>
            </a:r>
            <a:r>
              <a:rPr lang="en-US" sz="440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is  a  comparison  of two numbers or quantities by division. That is why they are mostly written as a </a:t>
            </a:r>
            <a:r>
              <a:rPr lang="en-US" sz="4400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fraction</a:t>
            </a:r>
            <a:r>
              <a:rPr lang="en-US" sz="44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 in the fraction’s </a:t>
            </a:r>
            <a:r>
              <a:rPr lang="en-US" sz="4400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simplest form</a:t>
            </a:r>
            <a:r>
              <a:rPr lang="en-US" sz="4400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.</a:t>
            </a:r>
            <a:endParaRPr lang="en-US" sz="4400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352800" y="5181600"/>
            <a:ext cx="5105400" cy="16067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62000" y="3498675"/>
            <a:ext cx="5105400" cy="16067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52800" y="1752600"/>
            <a:ext cx="5105400" cy="16067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2000" y="80093"/>
            <a:ext cx="5105400" cy="160672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895600"/>
            <a:ext cx="8534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 prst="relaxedInset"/>
            <a:bevelB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Baskerville"/>
                <a:cs typeface="Baskerville"/>
              </a:rPr>
              <a:t>These are called unit rates:</a:t>
            </a:r>
            <a:endParaRPr lang="en-US" sz="44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0"/>
            <a:ext cx="51054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$50 for 4 days of work</a:t>
            </a:r>
            <a:endParaRPr lang="en-US" sz="2800" b="1" dirty="0">
              <a:solidFill>
                <a:srgbClr val="008000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219200" y="523220"/>
            <a:ext cx="4648200" cy="1200329"/>
            <a:chOff x="1219200" y="1285220"/>
            <a:chExt cx="464820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219200" y="1285220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$50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days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1625024"/>
              <a:ext cx="9144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or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1371600"/>
              <a:ext cx="2438400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smtClean="0">
                  <a:solidFill>
                    <a:srgbClr val="FF0000"/>
                  </a:solidFill>
                </a:rPr>
                <a:t>$12.50</a:t>
              </a:r>
            </a:p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day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57600" y="1676400"/>
            <a:ext cx="51054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3 pounds of dog food in 5 days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4038600" y="2180272"/>
            <a:ext cx="3962400" cy="1219677"/>
            <a:chOff x="1219200" y="1265872"/>
            <a:chExt cx="3962400" cy="1219677"/>
          </a:xfrm>
        </p:grpSpPr>
        <p:sp>
          <p:nvSpPr>
            <p:cNvPr id="22" name="TextBox 21"/>
            <p:cNvSpPr txBox="1"/>
            <p:nvPr/>
          </p:nvSpPr>
          <p:spPr>
            <a:xfrm>
              <a:off x="1219200" y="1285220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3</a:t>
              </a:r>
              <a:r>
                <a:rPr lang="en-US" u="sng" dirty="0" smtClean="0">
                  <a:solidFill>
                    <a:srgbClr val="FF0000"/>
                  </a:solidFill>
                </a:rPr>
                <a:t>lb</a:t>
              </a:r>
              <a:endParaRPr lang="en-US" sz="3600" u="sng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5</a:t>
              </a:r>
              <a:r>
                <a:rPr lang="en-US" dirty="0" smtClean="0">
                  <a:solidFill>
                    <a:srgbClr val="FF0000"/>
                  </a:solidFill>
                </a:rPr>
                <a:t>days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1625024"/>
              <a:ext cx="9144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or</a:t>
              </a:r>
              <a:endParaRPr 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5200" y="1265872"/>
              <a:ext cx="16764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.60</a:t>
              </a:r>
              <a:r>
                <a:rPr lang="en-US" u="sng" dirty="0" smtClean="0">
                  <a:solidFill>
                    <a:srgbClr val="FF0000"/>
                  </a:solidFill>
                </a:rPr>
                <a:t>lb</a:t>
              </a:r>
              <a:endParaRPr lang="en-US" sz="3600" u="sng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day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71600" y="3429000"/>
            <a:ext cx="5562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153 points in 18 games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5134451"/>
            <a:ext cx="57912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8000"/>
                </a:solidFill>
              </a:rPr>
              <a:t>    315 </a:t>
            </a:r>
            <a:r>
              <a:rPr lang="en-US" sz="2800" b="1" dirty="0" smtClean="0">
                <a:solidFill>
                  <a:srgbClr val="008000"/>
                </a:solidFill>
              </a:rPr>
              <a:t>miles on 15 gallons of gas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grpSp>
        <p:nvGrpSpPr>
          <p:cNvPr id="8" name="Group 42"/>
          <p:cNvGrpSpPr/>
          <p:nvPr/>
        </p:nvGrpSpPr>
        <p:grpSpPr>
          <a:xfrm>
            <a:off x="1295400" y="3903809"/>
            <a:ext cx="3733800" cy="1201591"/>
            <a:chOff x="1219200" y="4027158"/>
            <a:chExt cx="3733800" cy="1201591"/>
          </a:xfrm>
        </p:grpSpPr>
        <p:grpSp>
          <p:nvGrpSpPr>
            <p:cNvPr id="9" name="Group 27"/>
            <p:cNvGrpSpPr/>
            <p:nvPr/>
          </p:nvGrpSpPr>
          <p:grpSpPr>
            <a:xfrm>
              <a:off x="1219200" y="4028420"/>
              <a:ext cx="2209800" cy="1200329"/>
              <a:chOff x="1219200" y="1285220"/>
              <a:chExt cx="2209800" cy="120032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219200" y="1285220"/>
                <a:ext cx="1371600" cy="120032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u="sng" dirty="0" smtClean="0">
                    <a:solidFill>
                      <a:srgbClr val="FF0000"/>
                    </a:solidFill>
                  </a:rPr>
                  <a:t>153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pts</a:t>
                </a:r>
                <a:endParaRPr lang="en-US" sz="3600" u="sng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18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games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14600" y="1625024"/>
                <a:ext cx="914400" cy="5847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or</a:t>
                </a:r>
                <a:endParaRPr lang="en-US" sz="4000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581400" y="4027158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8.5</a:t>
              </a:r>
              <a:r>
                <a:rPr lang="en-US" u="sng" dirty="0" smtClean="0">
                  <a:solidFill>
                    <a:srgbClr val="FF0000"/>
                  </a:solidFill>
                </a:rPr>
                <a:t>pts</a:t>
              </a:r>
              <a:endParaRPr lang="en-US" sz="3600" u="sng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game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43"/>
          <p:cNvGrpSpPr/>
          <p:nvPr/>
        </p:nvGrpSpPr>
        <p:grpSpPr>
          <a:xfrm>
            <a:off x="4495800" y="5653658"/>
            <a:ext cx="3505200" cy="1204342"/>
            <a:chOff x="1219200" y="5657671"/>
            <a:chExt cx="3505200" cy="1204342"/>
          </a:xfrm>
        </p:grpSpPr>
        <p:grpSp>
          <p:nvGrpSpPr>
            <p:cNvPr id="12" name="Group 32"/>
            <p:cNvGrpSpPr/>
            <p:nvPr/>
          </p:nvGrpSpPr>
          <p:grpSpPr>
            <a:xfrm>
              <a:off x="1219200" y="5657671"/>
              <a:ext cx="2209800" cy="1200329"/>
              <a:chOff x="1219200" y="1285220"/>
              <a:chExt cx="2209800" cy="120032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19200" y="1285220"/>
                <a:ext cx="1371600" cy="120032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u="sng" dirty="0" smtClean="0">
                    <a:solidFill>
                      <a:srgbClr val="FF0000"/>
                    </a:solidFill>
                  </a:rPr>
                  <a:t>315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mi</a:t>
                </a:r>
                <a:endParaRPr lang="en-US" sz="3600" u="sng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15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gal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14600" y="1625024"/>
                <a:ext cx="914400" cy="5847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or</a:t>
                </a:r>
                <a:endParaRPr lang="en-US" sz="40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352800" y="5661684"/>
              <a:ext cx="13716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21</a:t>
              </a:r>
              <a:r>
                <a:rPr lang="en-US" u="sng" dirty="0" smtClean="0">
                  <a:solidFill>
                    <a:srgbClr val="FF0000"/>
                  </a:solidFill>
                </a:rPr>
                <a:t>mi</a:t>
              </a:r>
              <a:endParaRPr lang="en-US" sz="3600" u="sng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gal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4" grpId="0" animBg="1"/>
      <p:bldP spid="42" grpId="0" animBg="1"/>
      <p:bldP spid="4" grpId="0"/>
      <p:bldP spid="4" grpId="1"/>
      <p:bldP spid="5" grpId="0"/>
      <p:bldP spid="20" grpId="0"/>
      <p:bldP spid="27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11959"/>
            <a:ext cx="8534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 prst="relaxedInset"/>
            <a:bevelB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Baskerville"/>
                <a:cs typeface="Baskerville"/>
              </a:rPr>
              <a:t>W a t c h    a n d    O b s e r v e</a:t>
            </a:r>
            <a:endParaRPr lang="en-US" sz="44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62780"/>
            <a:ext cx="44958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186 miles in 3 hours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685800"/>
            <a:ext cx="137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186</a:t>
            </a:r>
            <a:r>
              <a:rPr lang="en-US" u="sng" dirty="0" smtClean="0"/>
              <a:t>mi</a:t>
            </a:r>
            <a:endParaRPr lang="en-US" sz="3600" u="sng" dirty="0" smtClean="0"/>
          </a:p>
          <a:p>
            <a:pPr algn="ctr"/>
            <a:r>
              <a:rPr lang="en-US" sz="3600" dirty="0" smtClean="0"/>
              <a:t>3</a:t>
            </a:r>
            <a:r>
              <a:rPr lang="en-US" dirty="0" smtClean="0"/>
              <a:t>hrs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838200"/>
            <a:ext cx="9144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1886129"/>
            <a:ext cx="914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2519571"/>
            <a:ext cx="31242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62 miles per hour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689468"/>
            <a:ext cx="137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0000FF"/>
                </a:solidFill>
              </a:rPr>
              <a:t>62</a:t>
            </a:r>
            <a:r>
              <a:rPr lang="en-US" u="sng" dirty="0" smtClean="0">
                <a:solidFill>
                  <a:srgbClr val="0000FF"/>
                </a:solidFill>
              </a:rPr>
              <a:t>mi</a:t>
            </a:r>
            <a:endParaRPr lang="en-US" sz="3600" u="sng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hr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4734580"/>
            <a:ext cx="44958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24 tickets for 8 rides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3657600"/>
            <a:ext cx="137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24</a:t>
            </a:r>
            <a:r>
              <a:rPr lang="en-US" u="sng" dirty="0" smtClean="0"/>
              <a:t>tickets</a:t>
            </a:r>
            <a:endParaRPr lang="en-US" sz="3600" u="sng" dirty="0" smtClean="0"/>
          </a:p>
          <a:p>
            <a:pPr algn="ctr"/>
            <a:r>
              <a:rPr lang="en-US" sz="3600" dirty="0" smtClean="0"/>
              <a:t>8</a:t>
            </a:r>
            <a:r>
              <a:rPr lang="en-US" dirty="0" smtClean="0"/>
              <a:t>rides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3810000"/>
            <a:ext cx="9144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15000" y="4857929"/>
            <a:ext cx="914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5491371"/>
            <a:ext cx="31242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3 tickets per ride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3661268"/>
            <a:ext cx="137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0000FF"/>
                </a:solidFill>
              </a:rPr>
              <a:t>3</a:t>
            </a:r>
            <a:r>
              <a:rPr lang="en-US" u="sng" dirty="0" smtClean="0">
                <a:solidFill>
                  <a:srgbClr val="0000FF"/>
                </a:solidFill>
              </a:rPr>
              <a:t>tickets</a:t>
            </a:r>
            <a:endParaRPr lang="en-US" sz="3600" u="sng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ride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3C8CB726CE24B27A68D0E8CA7E9B806"/>
  <p:tag name="SLIDEID" val="73C8CB726CE24B27A68D0E8CA7E9B8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Express 14 inches to 2 feet in simplest form."/>
  <p:tag name="QUESTIONALIAS" val="Express 14 inches to 2 feet in simplest form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F29F049DD2CB444584BFA2AA51C6DFF7"/>
  <p:tag name="SLIDEID" val="F29F049DD2CB444584BFA2AA51C6DFF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TRAVEL  On a trip from Columbus, Ohio, to Myrtle Beach, South Carolina, Lee drove 864 miles in 14 hours. What was Lee’s average speed in miles per hour?"/>
  <p:tag name="QUESTIONALIAS" val="TRAVEL  On a trip from Columbus, Ohio, to Myrtle Beach, South Carolina, Lee drove 864 miles in 14 hours. What was Lee’s average speed in miles per hour?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4"/>
  <p:tag name="SLIDEGUID" val="2153DB5098844D7AA4AFFFDFA4C16BCA"/>
  <p:tag name="ANSWERSALIAS" val="A¤B¤C¤D"/>
  <p:tag name="RESPONSESGATHERED" val="False"/>
  <p:tag name="QUESTIONTEXT" val="SHOPPING  Cameron spends $22.50 for 2 pounds of macadamia nuts and $31.05 for 3 pounds of cashews. Which item costs less per pound? By how much?"/>
  <p:tag name="QUESTIONALIAS" val="SHOPPING  Cameron spends $22.50 for 2 pounds of macadamia nuts and $31.05 for 3 pounds of cashews. Which item costs less per pound? By how much?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59BE0101329C4F169ED1183E60B3EF18"/>
  <p:tag name="SLIDEID" val="59BE0101329C4F169ED1183E60B3EF1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ANSWERSALIAS" val="A¤B¤C¤D"/>
  <p:tag name="RESPONSESGATHERED" val="False"/>
  <p:tag name="QUESTIONTEXT" val="Express 5 blue marbles out of 20 marbles in simplest form."/>
  <p:tag name="QUESTIONALIAS" val="Express 5 blue marbles out of 20 marbles in simplest form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992</Words>
  <Application>Microsoft Macintosh PowerPoint</Application>
  <PresentationFormat>On-screen Show (4:3)</PresentationFormat>
  <Paragraphs>204</Paragraphs>
  <Slides>20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Michael Mitchell</cp:lastModifiedBy>
  <cp:revision>70</cp:revision>
  <cp:lastPrinted>2008-10-22T15:53:19Z</cp:lastPrinted>
  <dcterms:created xsi:type="dcterms:W3CDTF">2009-10-05T22:38:16Z</dcterms:created>
  <dcterms:modified xsi:type="dcterms:W3CDTF">2009-10-05T22:38:37Z</dcterms:modified>
</cp:coreProperties>
</file>