
<file path=[Content_Types].xml><?xml version="1.0" encoding="utf-8"?>
<Types xmlns="http://schemas.openxmlformats.org/package/2006/content-types">
  <Override PartName="/ppt/notesSlides/notesSlide10.xml" ContentType="application/vnd.openxmlformats-officedocument.presentationml.notes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0.xml" ContentType="application/vnd.openxmlformats-officedocument.presentationml.slide+xml"/>
  <Override PartName="/ppt/tags/tag4.xml" ContentType="application/vnd.openxmlformats-officedocument.presentationml.tags+xml"/>
  <Override PartName="/ppt/tags/tag23.xml" ContentType="application/vnd.openxmlformats-officedocument.presentationml.tags+xml"/>
  <Override PartName="/ppt/slides/slide15.xml" ContentType="application/vnd.openxmlformats-officedocument.presentationml.slide+xml"/>
  <Override PartName="/ppt/tags/tag18.xml" ContentType="application/vnd.openxmlformats-officedocument.presentationml.tags+xml"/>
  <Override PartName="/ppt/notesSlides/notesSlide4.xml" ContentType="application/vnd.openxmlformats-officedocument.presentationml.notes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0.xml" ContentType="application/vnd.openxmlformats-officedocument.presentationml.slide+xml"/>
  <Override PartName="/ppt/tags/tag13.xml" ContentType="application/vnd.openxmlformats-officedocument.presentationml.tags+xml"/>
  <Override PartName="/ppt/theme/theme1.xml" ContentType="application/vnd.openxmlformats-officedocument.theme+xml"/>
  <Default Extension="rels" ContentType="application/vnd.openxmlformats-package.relationships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tags/tag20.xml" ContentType="application/vnd.openxmlformats-officedocument.presentationml.tags+xml"/>
  <Override PartName="/ppt/slideLayouts/slideLayout2.xml" ContentType="application/vnd.openxmlformats-officedocument.presentationml.slideLayout+xml"/>
  <Default Extension="jpeg" ContentType="image/jpeg"/>
  <Override PartName="/ppt/slides/slide12.xml" ContentType="application/vnd.openxmlformats-officedocument.presentationml.slide+xml"/>
  <Override PartName="/ppt/tags/tag15.xml" ContentType="application/vnd.openxmlformats-officedocument.presentationml.tags+xml"/>
  <Override PartName="/ppt/notesSlides/notesSlide1.xml" ContentType="application/vnd.openxmlformats-officedocument.presentationml.notesSlide+xml"/>
  <Override PartName="/ppt/tags/tag10.xml" ContentType="application/vnd.openxmlformats-officedocument.presentationml.tags+xml"/>
  <Override PartName="/ppt/slides/slide9.xml" ContentType="application/vnd.openxmlformats-officedocument.presentationml.slide+xml"/>
  <Override PartName="/ppt/notesSlides/notesSlide11.xml" ContentType="application/vnd.openxmlformats-officedocument.presentationml.notesSlide+xml"/>
  <Override PartName="/ppt/slideLayouts/slideLayout9.xml" ContentType="application/vnd.openxmlformats-officedocument.presentationml.slideLayout+xml"/>
  <Override PartName="/ppt/tags/tag8.xml" ContentType="application/vnd.openxmlformats-officedocument.presentationml.tags+xml"/>
  <Override PartName="/ppt/slideLayouts/slideLayout11.xml" ContentType="application/vnd.openxmlformats-officedocument.presentationml.slideLayout+xml"/>
  <Override PartName="/ppt/slides/slide19.xml" ContentType="application/vnd.openxmlformats-officedocument.presentationml.slide+xml"/>
  <Override PartName="/ppt/slides/slide4.xml" ContentType="application/vnd.openxmlformats-officedocument.presentationml.slide+xml"/>
  <Override PartName="/ppt/tags/tag3.xml" ContentType="application/vnd.openxmlformats-officedocument.presentationml.tags+xml"/>
  <Override PartName="/ppt/slideLayouts/slideLayout4.xml" ContentType="application/vnd.openxmlformats-officedocument.presentationml.slideLayout+xml"/>
  <Override PartName="/ppt/tags/tag22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tags/tag17.xml" ContentType="application/vnd.openxmlformats-officedocument.presentationml.tags+xml"/>
  <Override PartName="/docProps/core.xml" ContentType="application/vnd.openxmlformats-package.core-properties+xml"/>
  <Override PartName="/ppt/notesSlides/notesSlide3.xml" ContentType="application/vnd.openxmlformats-officedocument.presentationml.notesSlide+xml"/>
  <Override PartName="/ppt/tags/tag12.xml" ContentType="application/vnd.openxmlformats-officedocument.presentationml.tags+xml"/>
  <Override PartName="/ppt/presProps.xml" ContentType="application/vnd.openxmlformats-officedocument.presentationml.presProps+xml"/>
  <Override PartName="/ppt/slides/slide6.xml" ContentType="application/vnd.openxmlformats-officedocument.presentationml.slide+xml"/>
  <Override PartName="/ppt/slideLayouts/slideLayout6.xml" ContentType="application/vnd.openxmlformats-officedocument.presentationml.slideLayout+xml"/>
  <Override PartName="/ppt/tags/tag5.xml" ContentType="application/vnd.openxmlformats-officedocument.presentationml.tags+xml"/>
  <Override PartName="/ppt/tags/tag24.xml" ContentType="application/vnd.openxmlformats-officedocument.presentationml.tags+xml"/>
  <Override PartName="/ppt/slides/slide16.xml" ContentType="application/vnd.openxmlformats-officedocument.presentationml.slide+xml"/>
  <Override PartName="/ppt/tags/tag19.xml" ContentType="application/vnd.openxmlformats-officedocument.presentationml.tags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5.xml" ContentType="application/vnd.openxmlformats-officedocument.presentationml.notesSlide+xml"/>
  <Default Extension="bin" ContentType="application/vnd.openxmlformats-officedocument.presentationml.printerSettings"/>
  <Override PartName="/ppt/slides/slide11.xml" ContentType="application/vnd.openxmlformats-officedocument.presentationml.slide+xml"/>
  <Override PartName="/ppt/tags/tag14.xml" ContentType="application/vnd.openxmlformats-officedocument.presentationml.tags+xml"/>
  <Override PartName="/ppt/notesMasters/notesMaster1.xml" ContentType="application/vnd.openxmlformats-officedocument.presentationml.notesMaster+xml"/>
  <Override PartName="/ppt/theme/theme2.xml" ContentType="application/vnd.openxmlformats-officedocument.theme+xml"/>
  <Default Extension="pdf" ContentType="application/pdf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tags/tag7.xml" ContentType="application/vnd.openxmlformats-officedocument.presentationml.tags+xml"/>
  <Override PartName="/ppt/slideLayouts/slideLayout8.xml" ContentType="application/vnd.openxmlformats-officedocument.presentationml.slideLayout+xml"/>
  <Override PartName="/ppt/notesSlides/notesSlide9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18.xml" ContentType="application/vnd.openxmlformats-officedocument.presentationml.slide+xml"/>
  <Override PartName="/ppt/slides/slide3.xml" ContentType="application/vnd.openxmlformats-officedocument.presentationml.slide+xml"/>
  <Default Extension="png" ContentType="image/png"/>
  <Override PartName="/ppt/slideLayouts/slideLayout3.xml" ContentType="application/vnd.openxmlformats-officedocument.presentationml.slideLayout+xml"/>
  <Override PartName="/ppt/notesSlides/notesSlide7.xml" ContentType="application/vnd.openxmlformats-officedocument.presentationml.notesSlide+xml"/>
  <Override PartName="/ppt/tags/tag21.xml" ContentType="application/vnd.openxmlformats-officedocument.presentationml.tags+xml"/>
  <Override PartName="/ppt/tags/tag2.xml" ContentType="application/vnd.openxmlformats-officedocument.presentationml.tags+xml"/>
  <Override PartName="/ppt/slides/slide13.xml" ContentType="application/vnd.openxmlformats-officedocument.presentationml.slide+xml"/>
  <Override PartName="/ppt/tags/tag16.xml" ContentType="application/vnd.openxmlformats-officedocument.presentationml.tags+xml"/>
  <Override PartName="/ppt/notesSlides/notesSlide2.xml" ContentType="application/vnd.openxmlformats-officedocument.presentationml.notesSlide+xml"/>
  <Override PartName="/docProps/app.xml" ContentType="application/vnd.openxmlformats-officedocument.extended-properties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9.xml" ContentType="application/vnd.openxmlformats-officedocument.presentationml.tags+xml"/>
  <Override PartName="/ppt/tableStyles.xml" ContentType="application/vnd.openxmlformats-officedocument.presentationml.tableStyl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2"/>
  </p:notesMasterIdLst>
  <p:sldIdLst>
    <p:sldId id="257" r:id="rId2"/>
    <p:sldId id="268" r:id="rId3"/>
    <p:sldId id="269" r:id="rId4"/>
    <p:sldId id="270" r:id="rId5"/>
    <p:sldId id="259" r:id="rId6"/>
    <p:sldId id="260" r:id="rId7"/>
    <p:sldId id="261" r:id="rId8"/>
    <p:sldId id="262" r:id="rId9"/>
    <p:sldId id="272" r:id="rId10"/>
    <p:sldId id="273" r:id="rId11"/>
    <p:sldId id="275" r:id="rId12"/>
    <p:sldId id="276" r:id="rId13"/>
    <p:sldId id="277" r:id="rId14"/>
    <p:sldId id="278" r:id="rId15"/>
    <p:sldId id="279" r:id="rId16"/>
    <p:sldId id="280" r:id="rId17"/>
    <p:sldId id="263" r:id="rId18"/>
    <p:sldId id="282" r:id="rId19"/>
    <p:sldId id="281" r:id="rId20"/>
    <p:sldId id="267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BF5E5"/>
    <a:srgbClr val="8179B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126" d="100"/>
          <a:sy n="126" d="100"/>
        </p:scale>
        <p:origin x="-288" y="-104"/>
      </p:cViewPr>
      <p:guideLst>
        <p:guide orient="horz" pos="36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8" Type="http://schemas.openxmlformats.org/officeDocument/2006/relationships/slide" Target="slides/slide1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44335D-8824-2540-93FE-10C665DAF764}" type="datetimeFigureOut">
              <a:rPr lang="en-US" smtClean="0"/>
              <a:pPr/>
              <a:t>10/6/09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00E14E-043E-3C4D-8352-DABEA44F363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ED87E6-66EC-7742-8555-D5682D2C7D9B}" type="slidenum">
              <a:rPr lang="en-US"/>
              <a:pPr/>
              <a:t>1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EBE2C9-C717-4347-8A91-A0F6183EEF46}" type="slidenum">
              <a:rPr lang="en-US"/>
              <a:pPr/>
              <a:t>18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EBE2C9-C717-4347-8A91-A0F6183EEF46}" type="slidenum">
              <a:rPr lang="en-US"/>
              <a:pPr/>
              <a:t>19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AF87EB-D75E-7D4C-8399-48BC2E5C3E81}" type="slidenum">
              <a:rPr lang="en-US"/>
              <a:pPr/>
              <a:t>20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0E116F-8D39-9746-9707-129A8E8A3832}" type="slidenum">
              <a:rPr lang="en-US"/>
              <a:pPr/>
              <a:t>2</a:t>
            </a:fld>
            <a:endParaRPr lang="en-US"/>
          </a:p>
        </p:txBody>
      </p:sp>
      <p:sp>
        <p:nvSpPr>
          <p:cNvPr id="313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3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A6248E-4B0D-7046-82AD-D3367FF08985}" type="slidenum">
              <a:rPr lang="en-US"/>
              <a:pPr/>
              <a:t>3</a:t>
            </a:fld>
            <a:endParaRPr lang="en-US"/>
          </a:p>
        </p:txBody>
      </p:sp>
      <p:sp>
        <p:nvSpPr>
          <p:cNvPr id="315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5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6FD538-BA73-B241-845B-D69EC2ADD839}" type="slidenum">
              <a:rPr lang="en-US"/>
              <a:pPr/>
              <a:t>4</a:t>
            </a:fld>
            <a:endParaRPr lang="en-US"/>
          </a:p>
        </p:txBody>
      </p:sp>
      <p:sp>
        <p:nvSpPr>
          <p:cNvPr id="317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AA9F54-672D-E448-8EA1-DF5D49708CD5}" type="slidenum">
              <a:rPr lang="en-US"/>
              <a:pPr/>
              <a:t>5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3600F0-DD84-854F-AE0E-B48F6033C50A}" type="slidenum">
              <a:rPr lang="en-US"/>
              <a:pPr/>
              <a:t>6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15C223-604C-C046-BF61-86CB0B5ABF48}" type="slidenum">
              <a:rPr lang="en-US"/>
              <a:pPr/>
              <a:t>7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4D3F64-E0CC-C745-A436-022DF617AB9D}" type="slidenum">
              <a:rPr lang="en-US"/>
              <a:pPr/>
              <a:t>8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EBE2C9-C717-4347-8A91-A0F6183EEF46}" type="slidenum">
              <a:rPr lang="en-US"/>
              <a:pPr/>
              <a:t>17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B8BFB-DF2B-6E4C-B6AC-33C072E0A8BB}" type="datetimeFigureOut">
              <a:rPr lang="en-US" smtClean="0"/>
              <a:pPr/>
              <a:t>10/6/09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D4CEF-DD55-7543-AE0F-293A6BA4F4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B8BFB-DF2B-6E4C-B6AC-33C072E0A8BB}" type="datetimeFigureOut">
              <a:rPr lang="en-US" smtClean="0"/>
              <a:pPr/>
              <a:t>10/6/09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D4CEF-DD55-7543-AE0F-293A6BA4F4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B8BFB-DF2B-6E4C-B6AC-33C072E0A8BB}" type="datetimeFigureOut">
              <a:rPr lang="en-US" smtClean="0"/>
              <a:pPr/>
              <a:t>10/6/09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D4CEF-DD55-7543-AE0F-293A6BA4F4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B8BFB-DF2B-6E4C-B6AC-33C072E0A8BB}" type="datetimeFigureOut">
              <a:rPr lang="en-US" smtClean="0"/>
              <a:pPr/>
              <a:t>10/6/09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D4CEF-DD55-7543-AE0F-293A6BA4F4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B8BFB-DF2B-6E4C-B6AC-33C072E0A8BB}" type="datetimeFigureOut">
              <a:rPr lang="en-US" smtClean="0"/>
              <a:pPr/>
              <a:t>10/6/09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D4CEF-DD55-7543-AE0F-293A6BA4F4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B8BFB-DF2B-6E4C-B6AC-33C072E0A8BB}" type="datetimeFigureOut">
              <a:rPr lang="en-US" smtClean="0"/>
              <a:pPr/>
              <a:t>10/6/09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D4CEF-DD55-7543-AE0F-293A6BA4F4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B8BFB-DF2B-6E4C-B6AC-33C072E0A8BB}" type="datetimeFigureOut">
              <a:rPr lang="en-US" smtClean="0"/>
              <a:pPr/>
              <a:t>10/6/09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D4CEF-DD55-7543-AE0F-293A6BA4F4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B8BFB-DF2B-6E4C-B6AC-33C072E0A8BB}" type="datetimeFigureOut">
              <a:rPr lang="en-US" smtClean="0"/>
              <a:pPr/>
              <a:t>10/6/09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D4CEF-DD55-7543-AE0F-293A6BA4F4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B8BFB-DF2B-6E4C-B6AC-33C072E0A8BB}" type="datetimeFigureOut">
              <a:rPr lang="en-US" smtClean="0"/>
              <a:pPr/>
              <a:t>10/6/09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D4CEF-DD55-7543-AE0F-293A6BA4F4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B8BFB-DF2B-6E4C-B6AC-33C072E0A8BB}" type="datetimeFigureOut">
              <a:rPr lang="en-US" smtClean="0"/>
              <a:pPr/>
              <a:t>10/6/09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D4CEF-DD55-7543-AE0F-293A6BA4F4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B8BFB-DF2B-6E4C-B6AC-33C072E0A8BB}" type="datetimeFigureOut">
              <a:rPr lang="en-US" smtClean="0"/>
              <a:pPr/>
              <a:t>10/6/09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D4CEF-DD55-7543-AE0F-293A6BA4F4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B8BFB-DF2B-6E4C-B6AC-33C072E0A8BB}" type="datetimeFigureOut">
              <a:rPr lang="en-US" smtClean="0"/>
              <a:pPr/>
              <a:t>10/6/09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D4CEF-DD55-7543-AE0F-293A6BA4F43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20.jpeg"/><Relationship Id="rId4" Type="http://schemas.openxmlformats.org/officeDocument/2006/relationships/image" Target="../media/image23.jpeg"/><Relationship Id="rId5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20.jpeg"/><Relationship Id="rId4" Type="http://schemas.openxmlformats.org/officeDocument/2006/relationships/image" Target="../media/image21.pdf"/><Relationship Id="rId5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20.jpeg"/><Relationship Id="rId4" Type="http://schemas.openxmlformats.org/officeDocument/2006/relationships/image" Target="../media/image23.jpeg"/><Relationship Id="rId5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Relationship Id="rId3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tags" Target="../tags/tag15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9.xml"/><Relationship Id="rId6" Type="http://schemas.openxmlformats.org/officeDocument/2006/relationships/image" Target="../media/image25.jpeg"/><Relationship Id="rId7" Type="http://schemas.openxmlformats.org/officeDocument/2006/relationships/image" Target="../media/image4.jpeg"/><Relationship Id="rId8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tags" Target="../tags/tag18.xml"/><Relationship Id="rId2" Type="http://schemas.openxmlformats.org/officeDocument/2006/relationships/tags" Target="../tags/tag19.xml"/><Relationship Id="rId3" Type="http://schemas.openxmlformats.org/officeDocument/2006/relationships/tags" Target="../tags/tag20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0.xml"/><Relationship Id="rId6" Type="http://schemas.openxmlformats.org/officeDocument/2006/relationships/image" Target="../media/image25.jpeg"/><Relationship Id="rId7" Type="http://schemas.openxmlformats.org/officeDocument/2006/relationships/image" Target="../media/image4.jpeg"/><Relationship Id="rId8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tags" Target="../tags/tag21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1.xml"/><Relationship Id="rId6" Type="http://schemas.openxmlformats.org/officeDocument/2006/relationships/image" Target="../media/image25.jpeg"/><Relationship Id="rId7" Type="http://schemas.openxmlformats.org/officeDocument/2006/relationships/image" Target="../media/image4.jpeg"/><Relationship Id="rId8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.jpeg"/><Relationship Id="rId12" Type="http://schemas.openxmlformats.org/officeDocument/2006/relationships/image" Target="../media/image8.jpe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" Type="http://schemas.openxmlformats.org/officeDocument/2006/relationships/tags" Target="../tags/tag2.xml"/><Relationship Id="rId2" Type="http://schemas.openxmlformats.org/officeDocument/2006/relationships/tags" Target="../tags/tag3.xml"/><Relationship Id="rId3" Type="http://schemas.openxmlformats.org/officeDocument/2006/relationships/tags" Target="../tags/tag4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2.xml"/><Relationship Id="rId6" Type="http://schemas.openxmlformats.org/officeDocument/2006/relationships/image" Target="../media/image2.jpeg"/><Relationship Id="rId7" Type="http://schemas.openxmlformats.org/officeDocument/2006/relationships/image" Target="../media/image3.jpeg"/><Relationship Id="rId8" Type="http://schemas.openxmlformats.org/officeDocument/2006/relationships/image" Target="../media/image4.jpeg"/><Relationship Id="rId9" Type="http://schemas.openxmlformats.org/officeDocument/2006/relationships/image" Target="../media/image5.jpeg"/><Relationship Id="rId10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tags" Target="../tags/tag24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2.xml"/><Relationship Id="rId4" Type="http://schemas.openxmlformats.org/officeDocument/2006/relationships/slide" Target="slide5.xml"/><Relationship Id="rId5" Type="http://schemas.openxmlformats.org/officeDocument/2006/relationships/image" Target="../media/image26.jpeg"/><Relationship Id="rId6" Type="http://schemas.openxmlformats.org/officeDocument/2006/relationships/image" Target="../media/image27.jpeg"/><Relationship Id="rId7" Type="http://schemas.openxmlformats.org/officeDocument/2006/relationships/hyperlink" Target="http://www.ca.gr7math.com/" TargetMode="External"/><Relationship Id="rId8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.jpeg"/><Relationship Id="rId12" Type="http://schemas.openxmlformats.org/officeDocument/2006/relationships/image" Target="../media/image8.jpeg"/><Relationship Id="rId1" Type="http://schemas.openxmlformats.org/officeDocument/2006/relationships/tags" Target="../tags/tag5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3.xml"/><Relationship Id="rId6" Type="http://schemas.openxmlformats.org/officeDocument/2006/relationships/image" Target="../media/image2.jpeg"/><Relationship Id="rId7" Type="http://schemas.openxmlformats.org/officeDocument/2006/relationships/image" Target="../media/image3.jpeg"/><Relationship Id="rId8" Type="http://schemas.openxmlformats.org/officeDocument/2006/relationships/image" Target="../media/image11.jpeg"/><Relationship Id="rId9" Type="http://schemas.openxmlformats.org/officeDocument/2006/relationships/image" Target="../media/image5.jpeg"/><Relationship Id="rId10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.jpeg"/><Relationship Id="rId12" Type="http://schemas.openxmlformats.org/officeDocument/2006/relationships/image" Target="../media/image8.jpeg"/><Relationship Id="rId1" Type="http://schemas.openxmlformats.org/officeDocument/2006/relationships/tags" Target="../tags/tag8.xml"/><Relationship Id="rId2" Type="http://schemas.openxmlformats.org/officeDocument/2006/relationships/tags" Target="../tags/tag9.xml"/><Relationship Id="rId3" Type="http://schemas.openxmlformats.org/officeDocument/2006/relationships/tags" Target="../tags/tag10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4.xml"/><Relationship Id="rId6" Type="http://schemas.openxmlformats.org/officeDocument/2006/relationships/image" Target="../media/image2.jpeg"/><Relationship Id="rId7" Type="http://schemas.openxmlformats.org/officeDocument/2006/relationships/image" Target="../media/image3.jpeg"/><Relationship Id="rId8" Type="http://schemas.openxmlformats.org/officeDocument/2006/relationships/image" Target="../media/image13.jpeg"/><Relationship Id="rId9" Type="http://schemas.openxmlformats.org/officeDocument/2006/relationships/image" Target="../media/image5.jpeg"/><Relationship Id="rId10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tags" Target="../tags/tag1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5.xml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6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tags" Target="../tags/tag1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6.xml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6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7.xml"/><Relationship Id="rId4" Type="http://schemas.openxmlformats.org/officeDocument/2006/relationships/image" Target="../media/image4.jpeg"/><Relationship Id="rId5" Type="http://schemas.openxmlformats.org/officeDocument/2006/relationships/image" Target="../media/image19.jpeg"/><Relationship Id="rId6" Type="http://schemas.openxmlformats.org/officeDocument/2006/relationships/image" Target="../media/image16.jpeg"/><Relationship Id="rId7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tags" Target="../tags/tag14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8.xml"/><Relationship Id="rId4" Type="http://schemas.openxmlformats.org/officeDocument/2006/relationships/image" Target="../media/image4.jpeg"/><Relationship Id="rId5" Type="http://schemas.openxmlformats.org/officeDocument/2006/relationships/image" Target="../media/image19.jpeg"/><Relationship Id="rId6" Type="http://schemas.openxmlformats.org/officeDocument/2006/relationships/image" Target="../media/image16.jpeg"/><Relationship Id="rId7" Type="http://schemas.openxmlformats.org/officeDocument/2006/relationships/image" Target="../media/image20.jpeg"/><Relationship Id="rId8" Type="http://schemas.openxmlformats.org/officeDocument/2006/relationships/image" Target="../media/image21.pdf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df"/><Relationship Id="rId3" Type="http://schemas.openxmlformats.org/officeDocument/2006/relationships/image" Target="../media/image22.png"/><Relationship Id="rId4" Type="http://schemas.openxmlformats.org/officeDocument/2006/relationships/image" Target="../media/image4.jpeg"/><Relationship Id="rId5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Splash Screen</a:t>
            </a:r>
          </a:p>
        </p:txBody>
      </p:sp>
      <p:pic>
        <p:nvPicPr>
          <p:cNvPr id="15363" name="Picture 5" descr="CAM7 Spl-04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3"/>
          <p:cNvGrpSpPr/>
          <p:nvPr/>
        </p:nvGrpSpPr>
        <p:grpSpPr>
          <a:xfrm>
            <a:off x="152400" y="152400"/>
            <a:ext cx="9144000" cy="6858000"/>
            <a:chOff x="0" y="0"/>
            <a:chExt cx="9144000" cy="6858000"/>
          </a:xfrm>
        </p:grpSpPr>
        <p:pic>
          <p:nvPicPr>
            <p:cNvPr id="5" name="Picture 5" descr="CAM7 Spl-04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oup 7"/>
            <p:cNvGrpSpPr/>
            <p:nvPr/>
          </p:nvGrpSpPr>
          <p:grpSpPr>
            <a:xfrm>
              <a:off x="4876800" y="4648200"/>
              <a:ext cx="4267200" cy="1219200"/>
              <a:chOff x="4876800" y="2895600"/>
              <a:chExt cx="4267200" cy="121920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4876800" y="2895600"/>
                <a:ext cx="4267200" cy="1219200"/>
              </a:xfrm>
              <a:prstGeom prst="rect">
                <a:avLst/>
              </a:prstGeom>
              <a:solidFill>
                <a:srgbClr val="008000"/>
              </a:solidFill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5562600" y="2895600"/>
                <a:ext cx="27432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>
                    <a:solidFill>
                      <a:schemeClr val="bg1"/>
                    </a:solidFill>
                  </a:rPr>
                  <a:t>Chapter 4</a:t>
                </a:r>
              </a:p>
              <a:p>
                <a:endParaRPr lang="en-US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137877" y="3429000"/>
                <a:ext cx="1905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FFFFFF"/>
                    </a:solidFill>
                    <a:latin typeface="Baskerville Old Face"/>
                    <a:cs typeface="Baskerville Old Face"/>
                  </a:rPr>
                  <a:t>Lesson </a:t>
                </a:r>
                <a:r>
                  <a:rPr lang="en-US" sz="2800" b="1" smtClean="0">
                    <a:solidFill>
                      <a:srgbClr val="FFFFFF"/>
                    </a:solidFill>
                    <a:latin typeface="Baskerville Old Face"/>
                    <a:cs typeface="Baskerville Old Face"/>
                  </a:rPr>
                  <a:t>4-2</a:t>
                </a:r>
                <a:endParaRPr lang="en-US" sz="2800" b="1" dirty="0">
                  <a:solidFill>
                    <a:srgbClr val="FFFFFF"/>
                  </a:solidFill>
                  <a:latin typeface="Baskerville Old Face"/>
                  <a:cs typeface="Baskerville Old Face"/>
                </a:endParaRPr>
              </a:p>
            </p:txBody>
          </p:sp>
        </p:grpSp>
      </p:grpSp>
    </p:spTree>
    <p:custDataLst>
      <p:tags r:id="rId1"/>
    </p:custData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304800" y="2135833"/>
            <a:ext cx="8610600" cy="1094839"/>
            <a:chOff x="304800" y="2135833"/>
            <a:chExt cx="8610600" cy="1094839"/>
          </a:xfrm>
        </p:grpSpPr>
        <p:sp>
          <p:nvSpPr>
            <p:cNvPr id="4" name="TextBox 3"/>
            <p:cNvSpPr txBox="1"/>
            <p:nvPr/>
          </p:nvSpPr>
          <p:spPr>
            <a:xfrm>
              <a:off x="609600" y="2276565"/>
              <a:ext cx="6096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u="sng" dirty="0" smtClean="0"/>
                <a:t>45</a:t>
              </a:r>
            </a:p>
            <a:p>
              <a:pPr algn="ctr"/>
              <a:r>
                <a:rPr lang="en-US" sz="2800" dirty="0" smtClean="0"/>
                <a:t>1</a:t>
              </a:r>
              <a:endParaRPr lang="en-US" sz="2800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447800" y="2276565"/>
              <a:ext cx="6096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u="sng" dirty="0" smtClean="0"/>
                <a:t>75</a:t>
              </a:r>
            </a:p>
            <a:p>
              <a:pPr algn="ctr"/>
              <a:r>
                <a:rPr lang="en-US" sz="2800" dirty="0" smtClean="0"/>
                <a:t>2</a:t>
              </a:r>
              <a:endParaRPr lang="en-US" sz="2800" dirty="0"/>
            </a:p>
          </p:txBody>
        </p:sp>
        <p:cxnSp>
          <p:nvCxnSpPr>
            <p:cNvPr id="6" name="Straight Arrow Connector 5"/>
            <p:cNvCxnSpPr/>
            <p:nvPr/>
          </p:nvCxnSpPr>
          <p:spPr>
            <a:xfrm>
              <a:off x="1139241" y="2569843"/>
              <a:ext cx="460960" cy="392521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V="1">
              <a:off x="1078769" y="2579923"/>
              <a:ext cx="503940" cy="362871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304800" y="2135833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90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782837" y="2144325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75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703563" y="2276565"/>
              <a:ext cx="6096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u="sng" dirty="0" smtClean="0"/>
                <a:t>75</a:t>
              </a:r>
            </a:p>
            <a:p>
              <a:pPr algn="ctr"/>
              <a:r>
                <a:rPr lang="en-US" sz="2800" dirty="0" smtClean="0"/>
                <a:t>2</a:t>
              </a:r>
              <a:endParaRPr lang="en-US" sz="28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541762" y="2276565"/>
              <a:ext cx="79223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u="sng" dirty="0" smtClean="0"/>
                <a:t>105</a:t>
              </a:r>
            </a:p>
            <a:p>
              <a:pPr algn="ctr"/>
              <a:r>
                <a:rPr lang="en-US" sz="2800" dirty="0" smtClean="0"/>
                <a:t>3</a:t>
              </a:r>
              <a:endParaRPr lang="en-US" sz="2800" dirty="0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4233204" y="2569843"/>
              <a:ext cx="460960" cy="392521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4172732" y="2579923"/>
              <a:ext cx="503940" cy="362871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3352800" y="2135833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225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105400" y="2144325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210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675363" y="2275881"/>
              <a:ext cx="9144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u="sng" dirty="0" smtClean="0"/>
                <a:t>105</a:t>
              </a:r>
            </a:p>
            <a:p>
              <a:pPr algn="ctr"/>
              <a:r>
                <a:rPr lang="en-US" sz="2800" dirty="0" smtClean="0"/>
                <a:t>3</a:t>
              </a:r>
              <a:endParaRPr lang="en-US" sz="28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818362" y="2275881"/>
              <a:ext cx="79223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u="sng" dirty="0" smtClean="0"/>
                <a:t>135</a:t>
              </a:r>
            </a:p>
            <a:p>
              <a:pPr algn="ctr"/>
              <a:r>
                <a:rPr lang="en-US" sz="2800" dirty="0" smtClean="0"/>
                <a:t>4</a:t>
              </a:r>
              <a:endParaRPr lang="en-US" sz="2800" dirty="0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7451872" y="2569159"/>
              <a:ext cx="460960" cy="392521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V="1">
              <a:off x="7391400" y="2579239"/>
              <a:ext cx="503940" cy="362871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6400800" y="2145268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420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305800" y="2143641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405</a:t>
              </a:r>
              <a:endParaRPr lang="en-US" dirty="0"/>
            </a:p>
          </p:txBody>
        </p:sp>
      </p:grpSp>
      <p:pic>
        <p:nvPicPr>
          <p:cNvPr id="22" name="Picture 3" descr="Exampl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199" y="544512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3" descr="4-x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304800"/>
            <a:ext cx="3962400" cy="788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" name="Group 29"/>
          <p:cNvGrpSpPr/>
          <p:nvPr/>
        </p:nvGrpSpPr>
        <p:grpSpPr>
          <a:xfrm>
            <a:off x="304800" y="3581400"/>
            <a:ext cx="3657600" cy="2730764"/>
            <a:chOff x="304800" y="3581400"/>
            <a:chExt cx="3657600" cy="2730764"/>
          </a:xfrm>
        </p:grpSpPr>
        <p:grpSp>
          <p:nvGrpSpPr>
            <p:cNvPr id="27" name="Group 26"/>
            <p:cNvGrpSpPr/>
            <p:nvPr/>
          </p:nvGrpSpPr>
          <p:grpSpPr>
            <a:xfrm>
              <a:off x="304800" y="5029200"/>
              <a:ext cx="2087637" cy="1282964"/>
              <a:chOff x="5765306" y="4724400"/>
              <a:chExt cx="2692894" cy="1654927"/>
            </a:xfrm>
          </p:grpSpPr>
          <p:pic>
            <p:nvPicPr>
              <p:cNvPr id="25" name="Picture 24" descr="IMG_2960.jpg"/>
              <p:cNvPicPr>
                <a:picLocks noChangeAspect="1"/>
              </p:cNvPicPr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7137010" y="4725926"/>
                <a:ext cx="1321190" cy="1653401"/>
              </a:xfrm>
              <a:prstGeom prst="rect">
                <a:avLst/>
              </a:prstGeom>
            </p:spPr>
          </p:pic>
          <p:pic>
            <p:nvPicPr>
              <p:cNvPr id="26" name="Picture 25" descr="IMG_2925.jpg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flipH="1">
                <a:off x="5765306" y="4724400"/>
                <a:ext cx="1397494" cy="1654927"/>
              </a:xfrm>
              <a:prstGeom prst="rect">
                <a:avLst/>
              </a:prstGeom>
            </p:spPr>
          </p:pic>
        </p:grpSp>
        <p:sp>
          <p:nvSpPr>
            <p:cNvPr id="28" name="Cloud Callout 27"/>
            <p:cNvSpPr/>
            <p:nvPr/>
          </p:nvSpPr>
          <p:spPr>
            <a:xfrm>
              <a:off x="1368199" y="3581400"/>
              <a:ext cx="2594201" cy="1295400"/>
            </a:xfrm>
            <a:prstGeom prst="cloudCallout">
              <a:avLst>
                <a:gd name="adj1" fmla="val -44934"/>
                <a:gd name="adj2" fmla="val 55713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630438" y="3733800"/>
              <a:ext cx="210336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So why aren’t the fees proportional to the hours worked?</a:t>
              </a:r>
              <a:endParaRPr lang="en-US" dirty="0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4541762" y="3886200"/>
            <a:ext cx="4602238" cy="830997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askerville"/>
                <a:cs typeface="Baskerville"/>
              </a:rPr>
              <a:t>The fees aren’t proportional to the hours worked because………</a:t>
            </a:r>
            <a:endParaRPr lang="en-US" sz="2400" dirty="0">
              <a:latin typeface="Baskerville"/>
              <a:cs typeface="Baskerville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535437" y="1371600"/>
            <a:ext cx="18950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solidFill>
                  <a:srgbClr val="FF0000"/>
                </a:solidFill>
                <a:latin typeface="Baskerville"/>
                <a:cs typeface="Baskerville"/>
              </a:rPr>
              <a:t>Method 1</a:t>
            </a:r>
            <a:endParaRPr lang="en-US" sz="2400" b="1" u="sng" dirty="0">
              <a:solidFill>
                <a:srgbClr val="FF0000"/>
              </a:solidFill>
              <a:latin typeface="Baskerville"/>
              <a:cs typeface="Baskervill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1982212"/>
            <a:ext cx="8915400" cy="3046988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FF00"/>
                </a:solidFill>
                <a:latin typeface="Book Antiqua"/>
                <a:cs typeface="Book Antiqua"/>
              </a:rPr>
              <a:t>Let’s use another method to determine whether the hours worked are proportional to the fees charged.</a:t>
            </a:r>
            <a:endParaRPr lang="en-US" sz="4800" dirty="0">
              <a:solidFill>
                <a:srgbClr val="FFFF00"/>
              </a:solidFill>
              <a:latin typeface="Book Antiqua"/>
              <a:cs typeface="Book Antiqua"/>
            </a:endParaRPr>
          </a:p>
        </p:txBody>
      </p:sp>
      <p:pic>
        <p:nvPicPr>
          <p:cNvPr id="5" name="Picture 13" descr="4-x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304800"/>
            <a:ext cx="4876799" cy="970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xampl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199" y="544512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 descr="4-x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304800"/>
            <a:ext cx="3962400" cy="788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1" name="Group 40"/>
          <p:cNvGrpSpPr/>
          <p:nvPr/>
        </p:nvGrpSpPr>
        <p:grpSpPr>
          <a:xfrm>
            <a:off x="609600" y="2276565"/>
            <a:ext cx="2352431" cy="954107"/>
            <a:chOff x="609600" y="2276565"/>
            <a:chExt cx="2352431" cy="954107"/>
          </a:xfrm>
        </p:grpSpPr>
        <p:sp>
          <p:nvSpPr>
            <p:cNvPr id="6" name="TextBox 5"/>
            <p:cNvSpPr txBox="1"/>
            <p:nvPr/>
          </p:nvSpPr>
          <p:spPr>
            <a:xfrm>
              <a:off x="609600" y="2276565"/>
              <a:ext cx="6096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u="sng" dirty="0" smtClean="0"/>
                <a:t>45</a:t>
              </a:r>
            </a:p>
            <a:p>
              <a:pPr algn="ctr"/>
              <a:r>
                <a:rPr lang="en-US" sz="2800" dirty="0" smtClean="0"/>
                <a:t>1</a:t>
              </a:r>
              <a:endParaRPr lang="en-US" sz="28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074617" y="2399324"/>
              <a:ext cx="609599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/>
                <a:t>=</a:t>
              </a:r>
              <a:endParaRPr lang="en-US" dirty="0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1676400" y="2281535"/>
              <a:ext cx="1285631" cy="770930"/>
              <a:chOff x="1676400" y="2281535"/>
              <a:chExt cx="1285631" cy="770930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1971430" y="2667000"/>
                <a:ext cx="990601" cy="317894"/>
                <a:chOff x="1971430" y="2667000"/>
                <a:chExt cx="990601" cy="317894"/>
              </a:xfrm>
            </p:grpSpPr>
            <p:cxnSp>
              <p:nvCxnSpPr>
                <p:cNvPr id="9" name="Straight Connector 8"/>
                <p:cNvCxnSpPr/>
                <p:nvPr/>
              </p:nvCxnSpPr>
              <p:spPr>
                <a:xfrm>
                  <a:off x="1971430" y="2667000"/>
                  <a:ext cx="990601" cy="1588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/>
                <p:cNvCxnSpPr/>
                <p:nvPr/>
              </p:nvCxnSpPr>
              <p:spPr>
                <a:xfrm rot="5400000">
                  <a:off x="1822649" y="2825550"/>
                  <a:ext cx="317100" cy="1588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" name="TextBox 12"/>
              <p:cNvSpPr txBox="1"/>
              <p:nvPr/>
            </p:nvSpPr>
            <p:spPr>
              <a:xfrm>
                <a:off x="2057400" y="2590800"/>
                <a:ext cx="609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4 5</a:t>
                </a:r>
                <a:endParaRPr lang="en-US" sz="2400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676400" y="2590800"/>
                <a:ext cx="381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1</a:t>
                </a:r>
                <a:endParaRPr lang="en-US" sz="2400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057400" y="2281535"/>
                <a:ext cx="609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4 5</a:t>
                </a:r>
                <a:endParaRPr lang="en-US" sz="2400" dirty="0"/>
              </a:p>
            </p:txBody>
          </p:sp>
        </p:grpSp>
      </p:grpSp>
      <p:grpSp>
        <p:nvGrpSpPr>
          <p:cNvPr id="42" name="Group 41"/>
          <p:cNvGrpSpPr/>
          <p:nvPr/>
        </p:nvGrpSpPr>
        <p:grpSpPr>
          <a:xfrm>
            <a:off x="3438769" y="2209800"/>
            <a:ext cx="2657231" cy="954107"/>
            <a:chOff x="3438769" y="2209800"/>
            <a:chExt cx="2657231" cy="954107"/>
          </a:xfrm>
        </p:grpSpPr>
        <p:sp>
          <p:nvSpPr>
            <p:cNvPr id="18" name="TextBox 17"/>
            <p:cNvSpPr txBox="1"/>
            <p:nvPr/>
          </p:nvSpPr>
          <p:spPr>
            <a:xfrm>
              <a:off x="3438769" y="2209800"/>
              <a:ext cx="6096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u="sng" dirty="0" smtClean="0"/>
                <a:t>75</a:t>
              </a:r>
            </a:p>
            <a:p>
              <a:pPr algn="ctr"/>
              <a:r>
                <a:rPr lang="en-US" sz="2800" dirty="0" smtClean="0"/>
                <a:t>2</a:t>
              </a:r>
              <a:endParaRPr lang="en-US" sz="28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903786" y="2332559"/>
              <a:ext cx="609599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/>
                <a:t>=</a:t>
              </a:r>
              <a:endParaRPr lang="en-US" dirty="0"/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4505569" y="2214770"/>
              <a:ext cx="1590431" cy="770930"/>
              <a:chOff x="1676400" y="2281535"/>
              <a:chExt cx="1590431" cy="770930"/>
            </a:xfrm>
          </p:grpSpPr>
          <p:grpSp>
            <p:nvGrpSpPr>
              <p:cNvPr id="21" name="Group 11"/>
              <p:cNvGrpSpPr/>
              <p:nvPr/>
            </p:nvGrpSpPr>
            <p:grpSpPr>
              <a:xfrm>
                <a:off x="1971430" y="2667000"/>
                <a:ext cx="990601" cy="317894"/>
                <a:chOff x="1971430" y="2667000"/>
                <a:chExt cx="990601" cy="317894"/>
              </a:xfrm>
            </p:grpSpPr>
            <p:cxnSp>
              <p:nvCxnSpPr>
                <p:cNvPr id="25" name="Straight Connector 24"/>
                <p:cNvCxnSpPr/>
                <p:nvPr/>
              </p:nvCxnSpPr>
              <p:spPr>
                <a:xfrm>
                  <a:off x="1971430" y="2667000"/>
                  <a:ext cx="990601" cy="1588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/>
                <p:cNvCxnSpPr/>
                <p:nvPr/>
              </p:nvCxnSpPr>
              <p:spPr>
                <a:xfrm rot="5400000">
                  <a:off x="1822649" y="2825550"/>
                  <a:ext cx="317100" cy="1588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2" name="TextBox 21"/>
              <p:cNvSpPr txBox="1"/>
              <p:nvPr/>
            </p:nvSpPr>
            <p:spPr>
              <a:xfrm>
                <a:off x="2057400" y="2590800"/>
                <a:ext cx="609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7 5</a:t>
                </a:r>
                <a:endParaRPr lang="en-US" sz="2400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676400" y="2590800"/>
                <a:ext cx="381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2</a:t>
                </a:r>
                <a:endParaRPr lang="en-US" sz="2400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2057399" y="2281535"/>
                <a:ext cx="12094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3 7 . 5</a:t>
                </a:r>
                <a:endParaRPr lang="en-US" sz="2400" dirty="0"/>
              </a:p>
            </p:txBody>
          </p:sp>
        </p:grpSp>
      </p:grpSp>
      <p:grpSp>
        <p:nvGrpSpPr>
          <p:cNvPr id="43" name="Group 42"/>
          <p:cNvGrpSpPr/>
          <p:nvPr/>
        </p:nvGrpSpPr>
        <p:grpSpPr>
          <a:xfrm>
            <a:off x="6096000" y="2209800"/>
            <a:ext cx="2971800" cy="954107"/>
            <a:chOff x="6096000" y="2209800"/>
            <a:chExt cx="2971800" cy="954107"/>
          </a:xfrm>
        </p:grpSpPr>
        <p:sp>
          <p:nvSpPr>
            <p:cNvPr id="27" name="TextBox 26"/>
            <p:cNvSpPr txBox="1"/>
            <p:nvPr/>
          </p:nvSpPr>
          <p:spPr>
            <a:xfrm>
              <a:off x="6096000" y="2209800"/>
              <a:ext cx="92416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u="sng" dirty="0" smtClean="0"/>
                <a:t>105</a:t>
              </a:r>
            </a:p>
            <a:p>
              <a:pPr algn="ctr"/>
              <a:r>
                <a:rPr lang="en-US" sz="2800" dirty="0" smtClean="0"/>
                <a:t>3</a:t>
              </a:r>
              <a:endParaRPr lang="en-US" sz="28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875586" y="2332559"/>
              <a:ext cx="609599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/>
                <a:t>=</a:t>
              </a:r>
              <a:endParaRPr lang="en-US" dirty="0"/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7477369" y="2214770"/>
              <a:ext cx="1590431" cy="770930"/>
              <a:chOff x="1676400" y="2281535"/>
              <a:chExt cx="1590431" cy="770930"/>
            </a:xfrm>
          </p:grpSpPr>
          <p:grpSp>
            <p:nvGrpSpPr>
              <p:cNvPr id="30" name="Group 11"/>
              <p:cNvGrpSpPr/>
              <p:nvPr/>
            </p:nvGrpSpPr>
            <p:grpSpPr>
              <a:xfrm>
                <a:off x="1971430" y="2667000"/>
                <a:ext cx="990601" cy="317894"/>
                <a:chOff x="1971430" y="2667000"/>
                <a:chExt cx="990601" cy="317894"/>
              </a:xfrm>
            </p:grpSpPr>
            <p:cxnSp>
              <p:nvCxnSpPr>
                <p:cNvPr id="34" name="Straight Connector 33"/>
                <p:cNvCxnSpPr/>
                <p:nvPr/>
              </p:nvCxnSpPr>
              <p:spPr>
                <a:xfrm>
                  <a:off x="1971430" y="2667000"/>
                  <a:ext cx="990601" cy="1588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/>
                <p:nvPr/>
              </p:nvCxnSpPr>
              <p:spPr>
                <a:xfrm rot="5400000">
                  <a:off x="1822649" y="2825550"/>
                  <a:ext cx="317100" cy="1588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1" name="TextBox 30"/>
              <p:cNvSpPr txBox="1"/>
              <p:nvPr/>
            </p:nvSpPr>
            <p:spPr>
              <a:xfrm>
                <a:off x="2057399" y="2590800"/>
                <a:ext cx="9046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1 0 5</a:t>
                </a:r>
                <a:endParaRPr lang="en-US" sz="2400" dirty="0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1676400" y="2590800"/>
                <a:ext cx="381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3</a:t>
                </a:r>
                <a:endParaRPr lang="en-US" sz="2400" dirty="0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2057399" y="2281535"/>
                <a:ext cx="12094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   3 5</a:t>
                </a:r>
                <a:endParaRPr lang="en-US" sz="2400" dirty="0"/>
              </a:p>
            </p:txBody>
          </p:sp>
        </p:grpSp>
      </p:grpSp>
      <p:grpSp>
        <p:nvGrpSpPr>
          <p:cNvPr id="44" name="Group 43"/>
          <p:cNvGrpSpPr/>
          <p:nvPr/>
        </p:nvGrpSpPr>
        <p:grpSpPr>
          <a:xfrm>
            <a:off x="2743201" y="3981745"/>
            <a:ext cx="4704860" cy="2378121"/>
            <a:chOff x="2743201" y="3981745"/>
            <a:chExt cx="4704860" cy="2378121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tretch>
                  <a:fillRect/>
                </a:stretch>
              </p:blipFill>
            </mc:Choice>
            <mc:Fallback>
              <p:blipFill>
                <a:blip r:embed="rId5"/>
                <a:stretch>
                  <a:fillRect/>
                </a:stretch>
              </p:blipFill>
            </mc:Fallback>
          </mc:AlternateContent>
          <p:spPr>
            <a:xfrm>
              <a:off x="2743201" y="4742764"/>
              <a:ext cx="1549722" cy="1617102"/>
            </a:xfrm>
            <a:prstGeom prst="rect">
              <a:avLst/>
            </a:prstGeom>
          </p:spPr>
        </p:pic>
        <p:grpSp>
          <p:nvGrpSpPr>
            <p:cNvPr id="37" name="Group 36"/>
            <p:cNvGrpSpPr/>
            <p:nvPr/>
          </p:nvGrpSpPr>
          <p:grpSpPr>
            <a:xfrm>
              <a:off x="4495801" y="3981745"/>
              <a:ext cx="2952260" cy="1428455"/>
              <a:chOff x="3733800" y="4562213"/>
              <a:chExt cx="1983389" cy="933971"/>
            </a:xfrm>
          </p:grpSpPr>
          <p:sp>
            <p:nvSpPr>
              <p:cNvPr id="38" name="Cloud Callout 37"/>
              <p:cNvSpPr/>
              <p:nvPr/>
            </p:nvSpPr>
            <p:spPr>
              <a:xfrm>
                <a:off x="3733800" y="4562213"/>
                <a:ext cx="1905000" cy="933971"/>
              </a:xfrm>
              <a:prstGeom prst="cloudCallout">
                <a:avLst>
                  <a:gd name="adj1" fmla="val -55752"/>
                  <a:gd name="adj2" fmla="val 60342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3834553" y="4798675"/>
                <a:ext cx="1882636" cy="5433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latin typeface="Candara"/>
                    <a:cs typeface="Candara"/>
                  </a:rPr>
                  <a:t>Once again I have proven the fees &amp; hours worked aren’t  proportional.</a:t>
                </a:r>
                <a:endParaRPr lang="en-US" sz="1600" b="1" dirty="0">
                  <a:latin typeface="Candara"/>
                  <a:cs typeface="Candara"/>
                </a:endParaRPr>
              </a:p>
            </p:txBody>
          </p:sp>
        </p:grpSp>
      </p:grpSp>
      <p:sp>
        <p:nvSpPr>
          <p:cNvPr id="40" name="TextBox 39"/>
          <p:cNvSpPr txBox="1"/>
          <p:nvPr/>
        </p:nvSpPr>
        <p:spPr>
          <a:xfrm>
            <a:off x="3535437" y="1371600"/>
            <a:ext cx="18950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solidFill>
                  <a:srgbClr val="FF0000"/>
                </a:solidFill>
                <a:latin typeface="Baskerville"/>
                <a:cs typeface="Baskerville"/>
              </a:rPr>
              <a:t>Method 2</a:t>
            </a:r>
            <a:endParaRPr lang="en-US" sz="2400" b="1" u="sng" dirty="0">
              <a:solidFill>
                <a:srgbClr val="FF0000"/>
              </a:solidFill>
              <a:latin typeface="Baskerville"/>
              <a:cs typeface="Baskervill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 descr="Exampl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199" y="544512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3" descr="4-x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304800"/>
            <a:ext cx="3962400" cy="788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9"/>
          <p:cNvGrpSpPr/>
          <p:nvPr/>
        </p:nvGrpSpPr>
        <p:grpSpPr>
          <a:xfrm>
            <a:off x="304800" y="3581400"/>
            <a:ext cx="3657600" cy="2730764"/>
            <a:chOff x="304800" y="3581400"/>
            <a:chExt cx="3657600" cy="2730764"/>
          </a:xfrm>
        </p:grpSpPr>
        <p:grpSp>
          <p:nvGrpSpPr>
            <p:cNvPr id="3" name="Group 26"/>
            <p:cNvGrpSpPr/>
            <p:nvPr/>
          </p:nvGrpSpPr>
          <p:grpSpPr>
            <a:xfrm>
              <a:off x="304800" y="5029200"/>
              <a:ext cx="2087637" cy="1282964"/>
              <a:chOff x="5765306" y="4724400"/>
              <a:chExt cx="2692894" cy="1654927"/>
            </a:xfrm>
          </p:grpSpPr>
          <p:pic>
            <p:nvPicPr>
              <p:cNvPr id="25" name="Picture 24" descr="IMG_2960.jpg"/>
              <p:cNvPicPr>
                <a:picLocks noChangeAspect="1"/>
              </p:cNvPicPr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7137010" y="4725926"/>
                <a:ext cx="1321190" cy="1653401"/>
              </a:xfrm>
              <a:prstGeom prst="rect">
                <a:avLst/>
              </a:prstGeom>
            </p:spPr>
          </p:pic>
          <p:pic>
            <p:nvPicPr>
              <p:cNvPr id="26" name="Picture 25" descr="IMG_2925.jpg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flipH="1">
                <a:off x="5765306" y="4724400"/>
                <a:ext cx="1397494" cy="1654927"/>
              </a:xfrm>
              <a:prstGeom prst="rect">
                <a:avLst/>
              </a:prstGeom>
            </p:spPr>
          </p:pic>
        </p:grpSp>
        <p:sp>
          <p:nvSpPr>
            <p:cNvPr id="28" name="Cloud Callout 27"/>
            <p:cNvSpPr/>
            <p:nvPr/>
          </p:nvSpPr>
          <p:spPr>
            <a:xfrm>
              <a:off x="1368199" y="3581400"/>
              <a:ext cx="2594201" cy="1295400"/>
            </a:xfrm>
            <a:prstGeom prst="cloudCallout">
              <a:avLst>
                <a:gd name="adj1" fmla="val -44934"/>
                <a:gd name="adj2" fmla="val 55713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630438" y="3733800"/>
              <a:ext cx="210336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So why aren’t the fees proportional to the hours worked?</a:t>
              </a:r>
              <a:endParaRPr lang="en-US" dirty="0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4541762" y="3886200"/>
            <a:ext cx="4602238" cy="830997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askerville"/>
                <a:cs typeface="Baskerville"/>
              </a:rPr>
              <a:t>The fees aren’t proportional to the hours worked because………</a:t>
            </a:r>
            <a:endParaRPr lang="en-US" sz="2400" dirty="0">
              <a:latin typeface="Baskerville"/>
              <a:cs typeface="Baskerville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457200" y="2209800"/>
            <a:ext cx="8458200" cy="1020872"/>
            <a:chOff x="609600" y="2209800"/>
            <a:chExt cx="8458200" cy="1020872"/>
          </a:xfrm>
        </p:grpSpPr>
        <p:sp>
          <p:nvSpPr>
            <p:cNvPr id="30" name="TextBox 29"/>
            <p:cNvSpPr txBox="1"/>
            <p:nvPr/>
          </p:nvSpPr>
          <p:spPr>
            <a:xfrm>
              <a:off x="609600" y="2276565"/>
              <a:ext cx="6096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u="sng" dirty="0" smtClean="0"/>
                <a:t>45</a:t>
              </a:r>
            </a:p>
            <a:p>
              <a:pPr algn="ctr"/>
              <a:r>
                <a:rPr lang="en-US" sz="2800" dirty="0" smtClean="0"/>
                <a:t>1</a:t>
              </a:r>
              <a:endParaRPr lang="en-US" sz="28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074617" y="2399324"/>
              <a:ext cx="609599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/>
                <a:t>=</a:t>
              </a:r>
              <a:endParaRPr lang="en-US" dirty="0"/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1676400" y="2281535"/>
              <a:ext cx="1285631" cy="770930"/>
              <a:chOff x="1676400" y="2281535"/>
              <a:chExt cx="1285631" cy="770930"/>
            </a:xfrm>
          </p:grpSpPr>
          <p:grpSp>
            <p:nvGrpSpPr>
              <p:cNvPr id="35" name="Group 11"/>
              <p:cNvGrpSpPr/>
              <p:nvPr/>
            </p:nvGrpSpPr>
            <p:grpSpPr>
              <a:xfrm>
                <a:off x="1971430" y="2667000"/>
                <a:ext cx="990601" cy="317894"/>
                <a:chOff x="1971430" y="2667000"/>
                <a:chExt cx="990601" cy="317894"/>
              </a:xfrm>
            </p:grpSpPr>
            <p:cxnSp>
              <p:nvCxnSpPr>
                <p:cNvPr id="39" name="Straight Connector 38"/>
                <p:cNvCxnSpPr/>
                <p:nvPr/>
              </p:nvCxnSpPr>
              <p:spPr>
                <a:xfrm>
                  <a:off x="1971430" y="2667000"/>
                  <a:ext cx="990601" cy="1588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 rot="5400000">
                  <a:off x="1822649" y="2825550"/>
                  <a:ext cx="317100" cy="1588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6" name="TextBox 35"/>
              <p:cNvSpPr txBox="1"/>
              <p:nvPr/>
            </p:nvSpPr>
            <p:spPr>
              <a:xfrm>
                <a:off x="2057400" y="2590800"/>
                <a:ext cx="609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4 5</a:t>
                </a:r>
                <a:endParaRPr lang="en-US" sz="2400" dirty="0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1676400" y="2590800"/>
                <a:ext cx="381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1</a:t>
                </a:r>
                <a:endParaRPr lang="en-US" sz="2400" dirty="0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2057400" y="2281535"/>
                <a:ext cx="609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4 5</a:t>
                </a:r>
                <a:endParaRPr lang="en-US" sz="2400" dirty="0"/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>
              <a:off x="3438769" y="2209800"/>
              <a:ext cx="6096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u="sng" dirty="0" smtClean="0"/>
                <a:t>75</a:t>
              </a:r>
            </a:p>
            <a:p>
              <a:pPr algn="ctr"/>
              <a:r>
                <a:rPr lang="en-US" sz="2800" dirty="0" smtClean="0"/>
                <a:t>2</a:t>
              </a:r>
              <a:endParaRPr lang="en-US" sz="280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903786" y="2332559"/>
              <a:ext cx="609599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/>
                <a:t>=</a:t>
              </a:r>
              <a:endParaRPr lang="en-US" dirty="0"/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4505569" y="2214770"/>
              <a:ext cx="1590431" cy="770930"/>
              <a:chOff x="1676400" y="2281535"/>
              <a:chExt cx="1590431" cy="770930"/>
            </a:xfrm>
          </p:grpSpPr>
          <p:grpSp>
            <p:nvGrpSpPr>
              <p:cNvPr id="44" name="Group 11"/>
              <p:cNvGrpSpPr/>
              <p:nvPr/>
            </p:nvGrpSpPr>
            <p:grpSpPr>
              <a:xfrm>
                <a:off x="1971430" y="2667000"/>
                <a:ext cx="990601" cy="317894"/>
                <a:chOff x="1971430" y="2667000"/>
                <a:chExt cx="990601" cy="317894"/>
              </a:xfrm>
            </p:grpSpPr>
            <p:cxnSp>
              <p:nvCxnSpPr>
                <p:cNvPr id="48" name="Straight Connector 47"/>
                <p:cNvCxnSpPr/>
                <p:nvPr/>
              </p:nvCxnSpPr>
              <p:spPr>
                <a:xfrm>
                  <a:off x="1971430" y="2667000"/>
                  <a:ext cx="990601" cy="1588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 rot="5400000">
                  <a:off x="1822649" y="2825550"/>
                  <a:ext cx="317100" cy="1588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5" name="TextBox 44"/>
              <p:cNvSpPr txBox="1"/>
              <p:nvPr/>
            </p:nvSpPr>
            <p:spPr>
              <a:xfrm>
                <a:off x="2057400" y="2590800"/>
                <a:ext cx="609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7 5</a:t>
                </a:r>
                <a:endParaRPr lang="en-US" sz="2400" dirty="0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1676400" y="2590800"/>
                <a:ext cx="381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2</a:t>
                </a:r>
                <a:endParaRPr lang="en-US" sz="2400" dirty="0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2057399" y="2281535"/>
                <a:ext cx="12094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3 7 . 5</a:t>
                </a:r>
                <a:endParaRPr lang="en-US" sz="2400" dirty="0"/>
              </a:p>
            </p:txBody>
          </p:sp>
        </p:grpSp>
        <p:sp>
          <p:nvSpPr>
            <p:cNvPr id="50" name="TextBox 49"/>
            <p:cNvSpPr txBox="1"/>
            <p:nvPr/>
          </p:nvSpPr>
          <p:spPr>
            <a:xfrm>
              <a:off x="6096000" y="2209800"/>
              <a:ext cx="92416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u="sng" dirty="0" smtClean="0"/>
                <a:t>105</a:t>
              </a:r>
            </a:p>
            <a:p>
              <a:pPr algn="ctr"/>
              <a:r>
                <a:rPr lang="en-US" sz="2800" dirty="0" smtClean="0"/>
                <a:t>3</a:t>
              </a:r>
              <a:endParaRPr lang="en-US" sz="2800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875586" y="2332559"/>
              <a:ext cx="609599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/>
                <a:t>=</a:t>
              </a:r>
              <a:endParaRPr lang="en-US" dirty="0"/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7477369" y="2214770"/>
              <a:ext cx="1590431" cy="770930"/>
              <a:chOff x="1676400" y="2281535"/>
              <a:chExt cx="1590431" cy="770930"/>
            </a:xfrm>
          </p:grpSpPr>
          <p:grpSp>
            <p:nvGrpSpPr>
              <p:cNvPr id="53" name="Group 11"/>
              <p:cNvGrpSpPr/>
              <p:nvPr/>
            </p:nvGrpSpPr>
            <p:grpSpPr>
              <a:xfrm>
                <a:off x="1971430" y="2667000"/>
                <a:ext cx="990601" cy="317894"/>
                <a:chOff x="1971430" y="2667000"/>
                <a:chExt cx="990601" cy="317894"/>
              </a:xfrm>
            </p:grpSpPr>
            <p:cxnSp>
              <p:nvCxnSpPr>
                <p:cNvPr id="57" name="Straight Connector 56"/>
                <p:cNvCxnSpPr/>
                <p:nvPr/>
              </p:nvCxnSpPr>
              <p:spPr>
                <a:xfrm>
                  <a:off x="1971430" y="2667000"/>
                  <a:ext cx="990601" cy="1588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 rot="5400000">
                  <a:off x="1822649" y="2825550"/>
                  <a:ext cx="317100" cy="1588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4" name="TextBox 53"/>
              <p:cNvSpPr txBox="1"/>
              <p:nvPr/>
            </p:nvSpPr>
            <p:spPr>
              <a:xfrm>
                <a:off x="2057399" y="2590800"/>
                <a:ext cx="9046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1 0 5</a:t>
                </a:r>
                <a:endParaRPr lang="en-US" sz="2400" dirty="0"/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1676400" y="2590800"/>
                <a:ext cx="381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3</a:t>
                </a:r>
                <a:endParaRPr lang="en-US" sz="2400" dirty="0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2057399" y="2281535"/>
                <a:ext cx="12094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   3 5</a:t>
                </a:r>
                <a:endParaRPr lang="en-US" sz="2400" dirty="0"/>
              </a:p>
            </p:txBody>
          </p:sp>
        </p:grpSp>
      </p:grpSp>
      <p:sp>
        <p:nvSpPr>
          <p:cNvPr id="59" name="TextBox 58"/>
          <p:cNvSpPr txBox="1"/>
          <p:nvPr/>
        </p:nvSpPr>
        <p:spPr>
          <a:xfrm>
            <a:off x="3535437" y="1371600"/>
            <a:ext cx="18950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solidFill>
                  <a:srgbClr val="FF0000"/>
                </a:solidFill>
                <a:latin typeface="Baskerville"/>
                <a:cs typeface="Baskerville"/>
              </a:rPr>
              <a:t>Method 2</a:t>
            </a:r>
            <a:endParaRPr lang="en-US" sz="2400" b="1" u="sng" dirty="0">
              <a:solidFill>
                <a:srgbClr val="FF0000"/>
              </a:solidFill>
              <a:latin typeface="Baskerville"/>
              <a:cs typeface="Baskervill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5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1524000"/>
            <a:ext cx="8915400" cy="1077218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Book Antiqua"/>
                <a:cs typeface="Book Antiqua"/>
              </a:rPr>
              <a:t>We used two methods to determine whether the fees were proportional to the hours worked.</a:t>
            </a:r>
            <a:endParaRPr lang="en-US" sz="3200" dirty="0">
              <a:solidFill>
                <a:srgbClr val="FFFF00"/>
              </a:solidFill>
              <a:latin typeface="Book Antiqua"/>
              <a:cs typeface="Book Antiqua"/>
            </a:endParaRPr>
          </a:p>
        </p:txBody>
      </p:sp>
      <p:pic>
        <p:nvPicPr>
          <p:cNvPr id="5" name="Picture 13" descr="4-x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304800"/>
            <a:ext cx="4876799" cy="970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36" name="Group 35"/>
          <p:cNvGrpSpPr/>
          <p:nvPr/>
        </p:nvGrpSpPr>
        <p:grpSpPr>
          <a:xfrm>
            <a:off x="579363" y="3043535"/>
            <a:ext cx="2087637" cy="1757065"/>
            <a:chOff x="579363" y="3043535"/>
            <a:chExt cx="2087637" cy="1757065"/>
          </a:xfrm>
        </p:grpSpPr>
        <p:sp>
          <p:nvSpPr>
            <p:cNvPr id="8" name="TextBox 7"/>
            <p:cNvSpPr txBox="1"/>
            <p:nvPr/>
          </p:nvSpPr>
          <p:spPr>
            <a:xfrm>
              <a:off x="695797" y="3043535"/>
              <a:ext cx="18950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u="sng" dirty="0" smtClean="0">
                  <a:solidFill>
                    <a:srgbClr val="FF0000"/>
                  </a:solidFill>
                  <a:latin typeface="Baskerville"/>
                  <a:cs typeface="Baskerville"/>
                </a:rPr>
                <a:t>Method 1</a:t>
              </a:r>
              <a:endParaRPr lang="en-US" sz="2400" b="1" u="sng" dirty="0">
                <a:solidFill>
                  <a:srgbClr val="FF0000"/>
                </a:solidFill>
                <a:latin typeface="Baskerville"/>
                <a:cs typeface="Baskerville"/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579363" y="3705761"/>
              <a:ext cx="2087637" cy="1094839"/>
              <a:chOff x="579363" y="3705761"/>
              <a:chExt cx="2087637" cy="1094839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884163" y="3846493"/>
                <a:ext cx="6096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u="sng" dirty="0" smtClean="0"/>
                  <a:t>45</a:t>
                </a:r>
              </a:p>
              <a:p>
                <a:pPr algn="ctr"/>
                <a:r>
                  <a:rPr lang="en-US" sz="2800" dirty="0" smtClean="0"/>
                  <a:t>1</a:t>
                </a:r>
                <a:endParaRPr lang="en-US" sz="2800" dirty="0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1722363" y="3846493"/>
                <a:ext cx="6096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u="sng" dirty="0" smtClean="0"/>
                  <a:t>75</a:t>
                </a:r>
              </a:p>
              <a:p>
                <a:pPr algn="ctr"/>
                <a:r>
                  <a:rPr lang="en-US" sz="2800" dirty="0" smtClean="0"/>
                  <a:t>2</a:t>
                </a:r>
                <a:endParaRPr lang="en-US" sz="2800" dirty="0"/>
              </a:p>
            </p:txBody>
          </p:sp>
          <p:cxnSp>
            <p:nvCxnSpPr>
              <p:cNvPr id="9" name="Straight Arrow Connector 8"/>
              <p:cNvCxnSpPr/>
              <p:nvPr/>
            </p:nvCxnSpPr>
            <p:spPr>
              <a:xfrm>
                <a:off x="1413804" y="4139771"/>
                <a:ext cx="460960" cy="392521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>
              <a:xfrm flipV="1">
                <a:off x="1353332" y="4149851"/>
                <a:ext cx="503940" cy="362871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Box 10"/>
              <p:cNvSpPr txBox="1"/>
              <p:nvPr/>
            </p:nvSpPr>
            <p:spPr>
              <a:xfrm>
                <a:off x="579363" y="3705761"/>
                <a:ext cx="609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90</a:t>
                </a:r>
                <a:endParaRPr lang="en-US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2057400" y="3714253"/>
                <a:ext cx="609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75</a:t>
                </a:r>
                <a:endParaRPr lang="en-US" dirty="0"/>
              </a:p>
            </p:txBody>
          </p:sp>
        </p:grpSp>
      </p:grpSp>
      <p:sp>
        <p:nvSpPr>
          <p:cNvPr id="14" name="TextBox 13"/>
          <p:cNvSpPr txBox="1"/>
          <p:nvPr/>
        </p:nvSpPr>
        <p:spPr>
          <a:xfrm>
            <a:off x="228600" y="5029200"/>
            <a:ext cx="3200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In method 1 we created two ratios and crossed multiplied. The </a:t>
            </a:r>
            <a:r>
              <a:rPr lang="en-US" b="1" u="sng" dirty="0" smtClean="0">
                <a:solidFill>
                  <a:srgbClr val="000000"/>
                </a:solidFill>
              </a:rPr>
              <a:t>products </a:t>
            </a:r>
            <a:r>
              <a:rPr lang="en-US" b="1" dirty="0" smtClean="0">
                <a:solidFill>
                  <a:srgbClr val="000000"/>
                </a:solidFill>
              </a:rPr>
              <a:t>weren’t equal</a:t>
            </a:r>
            <a:r>
              <a:rPr lang="en-US" dirty="0" smtClean="0">
                <a:solidFill>
                  <a:srgbClr val="FFFF00"/>
                </a:solidFill>
              </a:rPr>
              <a:t>, therefore the </a:t>
            </a:r>
            <a:r>
              <a:rPr lang="en-US" b="1" dirty="0" smtClean="0">
                <a:solidFill>
                  <a:srgbClr val="000000"/>
                </a:solidFill>
              </a:rPr>
              <a:t>ratio’s weren’t PROPORTIONAL</a:t>
            </a:r>
            <a:r>
              <a:rPr lang="en-US" dirty="0" smtClean="0">
                <a:solidFill>
                  <a:srgbClr val="FFFF00"/>
                </a:solidFill>
              </a:rPr>
              <a:t>.</a:t>
            </a:r>
            <a:endParaRPr lang="en-US" dirty="0">
              <a:solidFill>
                <a:srgbClr val="FFFF00"/>
              </a:solidFill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3733800" y="3119735"/>
            <a:ext cx="5486400" cy="1604665"/>
            <a:chOff x="3733800" y="3119735"/>
            <a:chExt cx="5486400" cy="1604665"/>
          </a:xfrm>
        </p:grpSpPr>
        <p:sp>
          <p:nvSpPr>
            <p:cNvPr id="15" name="TextBox 14"/>
            <p:cNvSpPr txBox="1"/>
            <p:nvPr/>
          </p:nvSpPr>
          <p:spPr>
            <a:xfrm>
              <a:off x="3733800" y="3770293"/>
              <a:ext cx="6096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u="sng" dirty="0" smtClean="0"/>
                <a:t>45</a:t>
              </a:r>
            </a:p>
            <a:p>
              <a:pPr algn="ctr"/>
              <a:r>
                <a:rPr lang="en-US" sz="2800" dirty="0" smtClean="0"/>
                <a:t>1</a:t>
              </a:r>
              <a:endParaRPr lang="en-US" sz="28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198817" y="3893052"/>
              <a:ext cx="609599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/>
                <a:t>=</a:t>
              </a:r>
              <a:endParaRPr lang="en-US" dirty="0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4800600" y="3775263"/>
              <a:ext cx="1285631" cy="770930"/>
              <a:chOff x="1676400" y="2281535"/>
              <a:chExt cx="1285631" cy="770930"/>
            </a:xfrm>
          </p:grpSpPr>
          <p:grpSp>
            <p:nvGrpSpPr>
              <p:cNvPr id="18" name="Group 11"/>
              <p:cNvGrpSpPr/>
              <p:nvPr/>
            </p:nvGrpSpPr>
            <p:grpSpPr>
              <a:xfrm>
                <a:off x="1971430" y="2667000"/>
                <a:ext cx="990601" cy="317894"/>
                <a:chOff x="1971430" y="2667000"/>
                <a:chExt cx="990601" cy="317894"/>
              </a:xfrm>
            </p:grpSpPr>
            <p:cxnSp>
              <p:nvCxnSpPr>
                <p:cNvPr id="22" name="Straight Connector 21"/>
                <p:cNvCxnSpPr/>
                <p:nvPr/>
              </p:nvCxnSpPr>
              <p:spPr>
                <a:xfrm>
                  <a:off x="1971430" y="2667000"/>
                  <a:ext cx="990601" cy="1588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 rot="5400000">
                  <a:off x="1822649" y="2825550"/>
                  <a:ext cx="317100" cy="1588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9" name="TextBox 18"/>
              <p:cNvSpPr txBox="1"/>
              <p:nvPr/>
            </p:nvSpPr>
            <p:spPr>
              <a:xfrm>
                <a:off x="2057400" y="2590800"/>
                <a:ext cx="609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4 5</a:t>
                </a:r>
                <a:endParaRPr lang="en-US" sz="2400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676400" y="2590800"/>
                <a:ext cx="381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1</a:t>
                </a:r>
                <a:endParaRPr lang="en-US" sz="2400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057400" y="2281535"/>
                <a:ext cx="609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4 5</a:t>
                </a:r>
                <a:endParaRPr lang="en-US" sz="2400" dirty="0"/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6562969" y="3703528"/>
              <a:ext cx="6096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u="sng" dirty="0" smtClean="0"/>
                <a:t>75</a:t>
              </a:r>
            </a:p>
            <a:p>
              <a:pPr algn="ctr"/>
              <a:r>
                <a:rPr lang="en-US" sz="2800" dirty="0" smtClean="0"/>
                <a:t>2</a:t>
              </a:r>
              <a:endParaRPr lang="en-US" sz="28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027986" y="3826287"/>
              <a:ext cx="609599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/>
                <a:t>=</a:t>
              </a:r>
              <a:endParaRPr lang="en-US" dirty="0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7629769" y="3708498"/>
              <a:ext cx="1590431" cy="770930"/>
              <a:chOff x="1676400" y="2281535"/>
              <a:chExt cx="1590431" cy="770930"/>
            </a:xfrm>
          </p:grpSpPr>
          <p:grpSp>
            <p:nvGrpSpPr>
              <p:cNvPr id="27" name="Group 11"/>
              <p:cNvGrpSpPr/>
              <p:nvPr/>
            </p:nvGrpSpPr>
            <p:grpSpPr>
              <a:xfrm>
                <a:off x="1971430" y="2667000"/>
                <a:ext cx="990601" cy="317894"/>
                <a:chOff x="1971430" y="2667000"/>
                <a:chExt cx="990601" cy="317894"/>
              </a:xfrm>
            </p:grpSpPr>
            <p:cxnSp>
              <p:nvCxnSpPr>
                <p:cNvPr id="31" name="Straight Connector 30"/>
                <p:cNvCxnSpPr/>
                <p:nvPr/>
              </p:nvCxnSpPr>
              <p:spPr>
                <a:xfrm>
                  <a:off x="1971430" y="2667000"/>
                  <a:ext cx="990601" cy="1588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 rot="5400000">
                  <a:off x="1822649" y="2825550"/>
                  <a:ext cx="317100" cy="1588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8" name="TextBox 27"/>
              <p:cNvSpPr txBox="1"/>
              <p:nvPr/>
            </p:nvSpPr>
            <p:spPr>
              <a:xfrm>
                <a:off x="2057400" y="2590800"/>
                <a:ext cx="609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7 5</a:t>
                </a:r>
                <a:endParaRPr lang="en-US" sz="2400" dirty="0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676400" y="2590800"/>
                <a:ext cx="381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2</a:t>
                </a:r>
                <a:endParaRPr lang="en-US" sz="2400" dirty="0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2057399" y="2281535"/>
                <a:ext cx="12094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3 7 . 5</a:t>
                </a:r>
                <a:endParaRPr lang="en-US" sz="2400" dirty="0"/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5486400" y="3119735"/>
              <a:ext cx="18950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u="sng" dirty="0" smtClean="0">
                  <a:solidFill>
                    <a:srgbClr val="FF0000"/>
                  </a:solidFill>
                  <a:latin typeface="Baskerville"/>
                  <a:cs typeface="Baskerville"/>
                </a:rPr>
                <a:t>Method 2</a:t>
              </a:r>
              <a:endParaRPr lang="en-US" sz="2400" b="1" u="sng" dirty="0">
                <a:solidFill>
                  <a:srgbClr val="FF0000"/>
                </a:solidFill>
                <a:latin typeface="Baskerville"/>
                <a:cs typeface="Baskerville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4953000" y="5029200"/>
            <a:ext cx="3200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In method 2 we created two ratios then divided the ratios out. The </a:t>
            </a:r>
            <a:r>
              <a:rPr lang="en-US" b="1" u="sng" dirty="0" smtClean="0">
                <a:solidFill>
                  <a:srgbClr val="000000"/>
                </a:solidFill>
              </a:rPr>
              <a:t>quotients </a:t>
            </a:r>
            <a:r>
              <a:rPr lang="en-US" b="1" dirty="0" smtClean="0">
                <a:solidFill>
                  <a:srgbClr val="000000"/>
                </a:solidFill>
              </a:rPr>
              <a:t>weren’t equal</a:t>
            </a:r>
            <a:r>
              <a:rPr lang="en-US" dirty="0" smtClean="0">
                <a:solidFill>
                  <a:srgbClr val="FFFF00"/>
                </a:solidFill>
              </a:rPr>
              <a:t>, therefore the </a:t>
            </a:r>
            <a:r>
              <a:rPr lang="en-US" b="1" dirty="0" smtClean="0">
                <a:solidFill>
                  <a:srgbClr val="000000"/>
                </a:solidFill>
              </a:rPr>
              <a:t>ratio’s weren’t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/>
              <a:t>PROPORTIONAL</a:t>
            </a:r>
            <a:r>
              <a:rPr lang="en-US" dirty="0" smtClean="0">
                <a:solidFill>
                  <a:srgbClr val="FFFF00"/>
                </a:solidFill>
              </a:rPr>
              <a:t>.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223665" y="228600"/>
            <a:ext cx="6177135" cy="4711964"/>
            <a:chOff x="223665" y="228600"/>
            <a:chExt cx="6177135" cy="4711964"/>
          </a:xfrm>
        </p:grpSpPr>
        <p:grpSp>
          <p:nvGrpSpPr>
            <p:cNvPr id="10" name="Group 9"/>
            <p:cNvGrpSpPr/>
            <p:nvPr/>
          </p:nvGrpSpPr>
          <p:grpSpPr>
            <a:xfrm>
              <a:off x="223665" y="2743200"/>
              <a:ext cx="3575546" cy="2197364"/>
              <a:chOff x="304798" y="5029200"/>
              <a:chExt cx="2087636" cy="1282964"/>
            </a:xfrm>
          </p:grpSpPr>
          <p:pic>
            <p:nvPicPr>
              <p:cNvPr id="8" name="Picture 7" descr="IMG_2960.jpg"/>
              <p:cNvPicPr>
                <a:picLocks noChangeAspect="1"/>
              </p:cNvPicPr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368196" y="5030383"/>
                <a:ext cx="1024238" cy="1281781"/>
              </a:xfrm>
              <a:prstGeom prst="rect">
                <a:avLst/>
              </a:prstGeom>
            </p:spPr>
          </p:pic>
          <p:pic>
            <p:nvPicPr>
              <p:cNvPr id="9" name="Picture 8" descr="IMG_2925.jp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flipH="1">
                <a:off x="304798" y="5029200"/>
                <a:ext cx="1083392" cy="1282964"/>
              </a:xfrm>
              <a:prstGeom prst="rect">
                <a:avLst/>
              </a:prstGeom>
            </p:spPr>
          </p:pic>
        </p:grpSp>
        <p:grpSp>
          <p:nvGrpSpPr>
            <p:cNvPr id="11" name="Group 10"/>
            <p:cNvGrpSpPr/>
            <p:nvPr/>
          </p:nvGrpSpPr>
          <p:grpSpPr>
            <a:xfrm>
              <a:off x="2011438" y="228600"/>
              <a:ext cx="4389362" cy="2209800"/>
              <a:chOff x="1368199" y="3581400"/>
              <a:chExt cx="2594201" cy="1295400"/>
            </a:xfrm>
          </p:grpSpPr>
          <p:sp>
            <p:nvSpPr>
              <p:cNvPr id="6" name="Cloud Callout 5"/>
              <p:cNvSpPr/>
              <p:nvPr/>
            </p:nvSpPr>
            <p:spPr>
              <a:xfrm>
                <a:off x="1368199" y="3581400"/>
                <a:ext cx="2594201" cy="1295400"/>
              </a:xfrm>
              <a:prstGeom prst="cloudCallout">
                <a:avLst>
                  <a:gd name="adj1" fmla="val -44934"/>
                  <a:gd name="adj2" fmla="val 55713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1768967" y="3796892"/>
                <a:ext cx="2103362" cy="8118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So which method do you like? Let’s take a poll.</a:t>
                </a:r>
                <a:endParaRPr lang="en-US" sz="2800" dirty="0"/>
              </a:p>
            </p:txBody>
          </p:sp>
        </p:grpSp>
      </p:grpSp>
      <p:sp>
        <p:nvSpPr>
          <p:cNvPr id="12" name="TextBox 11"/>
          <p:cNvSpPr txBox="1"/>
          <p:nvPr/>
        </p:nvSpPr>
        <p:spPr>
          <a:xfrm>
            <a:off x="4343400" y="2819400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How many like Method 1 </a:t>
            </a:r>
            <a:r>
              <a:rPr lang="en-US" sz="2400" b="1" dirty="0" smtClean="0">
                <a:solidFill>
                  <a:srgbClr val="FFFF00"/>
                </a:solidFill>
              </a:rPr>
              <a:t>“Cross Multiplying”</a:t>
            </a:r>
            <a:r>
              <a:rPr lang="en-US" sz="2400" dirty="0" smtClean="0">
                <a:solidFill>
                  <a:srgbClr val="FFFF00"/>
                </a:solidFill>
              </a:rPr>
              <a:t>?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43400" y="4114800"/>
            <a:ext cx="502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How many like Method 2 </a:t>
            </a:r>
            <a:r>
              <a:rPr lang="en-US" sz="2400" b="1" dirty="0" smtClean="0">
                <a:solidFill>
                  <a:srgbClr val="FFFF00"/>
                </a:solidFill>
              </a:rPr>
              <a:t>“Dividing Out”</a:t>
            </a:r>
            <a:r>
              <a:rPr lang="en-US" sz="2400" dirty="0" smtClean="0">
                <a:solidFill>
                  <a:srgbClr val="FFFF00"/>
                </a:solidFill>
              </a:rPr>
              <a:t>?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43400" y="5334000"/>
            <a:ext cx="50292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How many would use either one depending on the data you were working with?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 shadeToTitle="1">
        <a:solidFill>
          <a:srgbClr val="33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2111276"/>
            <a:ext cx="7848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</a:rPr>
              <a:t>Let’s Try One Out.</a:t>
            </a:r>
          </a:p>
          <a:p>
            <a:pPr algn="ctr"/>
            <a:endParaRPr lang="en-US" sz="3600" b="1" dirty="0" smtClean="0">
              <a:solidFill>
                <a:srgbClr val="FFFF00"/>
              </a:solidFill>
            </a:endParaRPr>
          </a:p>
          <a:p>
            <a:pPr algn="ctr"/>
            <a:endParaRPr lang="en-US" sz="3600" b="1" dirty="0" smtClean="0">
              <a:solidFill>
                <a:srgbClr val="FFFF00"/>
              </a:solidFill>
            </a:endParaRPr>
          </a:p>
          <a:p>
            <a:pPr algn="ctr"/>
            <a:r>
              <a:rPr lang="en-US" sz="3600" b="1" dirty="0" smtClean="0">
                <a:solidFill>
                  <a:srgbClr val="FFFF00"/>
                </a:solidFill>
              </a:rPr>
              <a:t>You Pick the Method You Want To Use.</a:t>
            </a:r>
            <a:endParaRPr lang="en-US" sz="3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5257800" y="4525963"/>
            <a:ext cx="1371600" cy="579437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sz="1400">
                <a:solidFill>
                  <a:schemeClr val="bg1"/>
                </a:solidFill>
              </a:rPr>
              <a:t>A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140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229385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62001" y="4437062"/>
            <a:ext cx="1447800" cy="1106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533400" indent="-533400" algn="l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b="1" dirty="0">
                <a:solidFill>
                  <a:srgbClr val="00539D"/>
                </a:solidFill>
                <a:sym typeface="Symbol" pitchFamily="-112" charset="2"/>
              </a:rPr>
              <a:t>A.</a:t>
            </a:r>
            <a:r>
              <a:rPr lang="pt-BR" b="1" dirty="0">
                <a:solidFill>
                  <a:schemeClr val="tx1"/>
                </a:solidFill>
                <a:sym typeface="Symbol" pitchFamily="-112" charset="2"/>
              </a:rPr>
              <a:t>	yes</a:t>
            </a:r>
          </a:p>
          <a:p>
            <a:pPr marL="533400" indent="-533400" algn="l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b="1" dirty="0">
                <a:solidFill>
                  <a:srgbClr val="00539D"/>
                </a:solidFill>
                <a:sym typeface="Symbol" pitchFamily="-112" charset="2"/>
              </a:rPr>
              <a:t>B.</a:t>
            </a:r>
            <a:r>
              <a:rPr lang="pt-BR" b="1" dirty="0">
                <a:solidFill>
                  <a:schemeClr val="tx1"/>
                </a:solidFill>
                <a:sym typeface="Symbol" pitchFamily="-112" charset="2"/>
              </a:rPr>
              <a:t>	no</a:t>
            </a:r>
          </a:p>
        </p:txBody>
      </p:sp>
      <p:sp>
        <p:nvSpPr>
          <p:cNvPr id="229386" name="TPQuestion"/>
          <p:cNvSpPr>
            <a:spLocks noChangeArrowheads="1"/>
          </p:cNvSpPr>
          <p:nvPr/>
        </p:nvSpPr>
        <p:spPr bwMode="auto">
          <a:xfrm>
            <a:off x="533400" y="1504950"/>
            <a:ext cx="817245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algn="l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E01B22"/>
                </a:solidFill>
              </a:rPr>
              <a:t>PLUMBING</a:t>
            </a:r>
            <a:r>
              <a:rPr lang="en-US" sz="2400" b="1" dirty="0">
                <a:solidFill>
                  <a:schemeClr val="tx2"/>
                </a:solidFill>
              </a:rPr>
              <a:t>  </a:t>
            </a:r>
            <a:r>
              <a:rPr lang="en-US" sz="2400" b="1" dirty="0">
                <a:solidFill>
                  <a:srgbClr val="00539D"/>
                </a:solidFill>
              </a:rPr>
              <a:t>A plumbing company charges $50 for the first hour and $40 for each additional hour. Suppose a service call is estimated to last 4 hours. Is the fee proportional to the number of hours worked?</a:t>
            </a:r>
          </a:p>
        </p:txBody>
      </p:sp>
      <p:pic>
        <p:nvPicPr>
          <p:cNvPr id="229387" name="Picture 11" descr="CheckProgres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900" y="711200"/>
            <a:ext cx="4038600" cy="62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9388" name="Picture 12" descr="Example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4" name="Picture 13" descr="LH_4-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Action Button: Forward or Next 12">
            <a:hlinkClick r:id="" action="ppaction://hlinkshowjump?jump=nextslide" highlightClick="1"/>
          </p:cNvPr>
          <p:cNvSpPr/>
          <p:nvPr/>
        </p:nvSpPr>
        <p:spPr>
          <a:xfrm>
            <a:off x="8610600" y="6553200"/>
            <a:ext cx="533400" cy="3048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8069646" y="6553200"/>
            <a:ext cx="533400" cy="3048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743200" y="3799582"/>
            <a:ext cx="6248400" cy="1077218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>
                  <a:solidFill>
                    <a:srgbClr val="0000FF"/>
                  </a:solidFill>
                </a:ln>
              </a:rPr>
              <a:t>Begin by creating a table to display your data in:</a:t>
            </a:r>
            <a:endParaRPr lang="en-US" sz="3200" b="1" dirty="0">
              <a:ln>
                <a:solidFill>
                  <a:srgbClr val="0000FF"/>
                </a:solidFill>
              </a:ln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2724150" y="4953000"/>
          <a:ext cx="6191250" cy="129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250"/>
                <a:gridCol w="1238250"/>
                <a:gridCol w="1238250"/>
                <a:gridCol w="1238250"/>
                <a:gridCol w="1238250"/>
              </a:tblGrid>
              <a:tr h="6477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477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9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29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9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9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85" grpId="0" autoUpdateAnimBg="0"/>
      <p:bldP spid="229386" grpId="0" autoUpdateAnimBg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5257800" y="4525963"/>
            <a:ext cx="1371600" cy="579437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sz="1400">
                <a:solidFill>
                  <a:schemeClr val="bg1"/>
                </a:solidFill>
              </a:rPr>
              <a:t>A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140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229385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62001" y="4437062"/>
            <a:ext cx="1447800" cy="1106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533400" indent="-533400" algn="l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b="1" dirty="0">
                <a:solidFill>
                  <a:srgbClr val="00539D"/>
                </a:solidFill>
                <a:sym typeface="Symbol" pitchFamily="-112" charset="2"/>
              </a:rPr>
              <a:t>A.</a:t>
            </a:r>
            <a:r>
              <a:rPr lang="pt-BR" b="1" dirty="0">
                <a:solidFill>
                  <a:schemeClr val="tx1"/>
                </a:solidFill>
                <a:sym typeface="Symbol" pitchFamily="-112" charset="2"/>
              </a:rPr>
              <a:t>	yes</a:t>
            </a:r>
          </a:p>
          <a:p>
            <a:pPr marL="533400" indent="-533400" algn="l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b="1" dirty="0">
                <a:solidFill>
                  <a:srgbClr val="00539D"/>
                </a:solidFill>
                <a:sym typeface="Symbol" pitchFamily="-112" charset="2"/>
              </a:rPr>
              <a:t>B.</a:t>
            </a:r>
            <a:r>
              <a:rPr lang="pt-BR" b="1" dirty="0">
                <a:solidFill>
                  <a:schemeClr val="tx1"/>
                </a:solidFill>
                <a:sym typeface="Symbol" pitchFamily="-112" charset="2"/>
              </a:rPr>
              <a:t>	no</a:t>
            </a:r>
          </a:p>
        </p:txBody>
      </p:sp>
      <p:sp>
        <p:nvSpPr>
          <p:cNvPr id="229386" name="TPQuestion"/>
          <p:cNvSpPr>
            <a:spLocks noChangeArrowheads="1"/>
          </p:cNvSpPr>
          <p:nvPr/>
        </p:nvSpPr>
        <p:spPr bwMode="auto">
          <a:xfrm>
            <a:off x="533400" y="1498937"/>
            <a:ext cx="817245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algn="l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E01B22"/>
                </a:solidFill>
              </a:rPr>
              <a:t>PLUMBING</a:t>
            </a:r>
            <a:r>
              <a:rPr lang="en-US" sz="2000" b="1" dirty="0">
                <a:solidFill>
                  <a:schemeClr val="tx2"/>
                </a:solidFill>
              </a:rPr>
              <a:t>  </a:t>
            </a:r>
            <a:r>
              <a:rPr lang="en-US" sz="2000" b="1" dirty="0">
                <a:solidFill>
                  <a:srgbClr val="00539D"/>
                </a:solidFill>
              </a:rPr>
              <a:t>A plumbing company charges $50 for the first hour and $40 for each additional hour. Suppose a service call is estimated to last 4 hours. Is the fee proportional to the number of hours worked?</a:t>
            </a:r>
          </a:p>
        </p:txBody>
      </p:sp>
      <p:pic>
        <p:nvPicPr>
          <p:cNvPr id="229387" name="Picture 11" descr="CheckProgres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900" y="711200"/>
            <a:ext cx="4038600" cy="62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9388" name="Picture 12" descr="Example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0688" y="1489412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4" name="Picture 13" descr="LH_4-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Action Button: Forward or Next 12">
            <a:hlinkClick r:id="" action="ppaction://hlinkshowjump?jump=nextslide" highlightClick="1"/>
          </p:cNvPr>
          <p:cNvSpPr/>
          <p:nvPr/>
        </p:nvSpPr>
        <p:spPr>
          <a:xfrm>
            <a:off x="8610600" y="6553200"/>
            <a:ext cx="533400" cy="3048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8069646" y="6553200"/>
            <a:ext cx="533400" cy="3048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743200" y="2819400"/>
            <a:ext cx="6248400" cy="2062103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>
                  <a:solidFill>
                    <a:schemeClr val="tx1"/>
                  </a:solidFill>
                </a:ln>
              </a:rPr>
              <a:t>Now use:</a:t>
            </a:r>
          </a:p>
          <a:p>
            <a:pPr algn="ctr"/>
            <a:r>
              <a:rPr lang="en-US" sz="3200" b="1" dirty="0" smtClean="0">
                <a:ln>
                  <a:solidFill>
                    <a:srgbClr val="0000FF"/>
                  </a:solidFill>
                </a:ln>
              </a:rPr>
              <a:t>“Cross Multiplication”</a:t>
            </a:r>
          </a:p>
          <a:p>
            <a:pPr algn="ctr"/>
            <a:r>
              <a:rPr lang="en-US" sz="3200" b="1" dirty="0" smtClean="0">
                <a:ln>
                  <a:solidFill>
                    <a:srgbClr val="0000FF"/>
                  </a:solidFill>
                </a:ln>
              </a:rPr>
              <a:t>OR</a:t>
            </a:r>
          </a:p>
          <a:p>
            <a:pPr algn="ctr"/>
            <a:r>
              <a:rPr lang="en-US" sz="3200" b="1" dirty="0" smtClean="0">
                <a:ln>
                  <a:solidFill>
                    <a:srgbClr val="0000FF"/>
                  </a:solidFill>
                </a:ln>
              </a:rPr>
              <a:t>“Dividing Out”</a:t>
            </a:r>
            <a:endParaRPr lang="en-US" sz="3200" b="1" dirty="0">
              <a:ln>
                <a:solidFill>
                  <a:srgbClr val="0000FF"/>
                </a:solidFill>
              </a:ln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2724150" y="5105400"/>
          <a:ext cx="6191250" cy="129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250"/>
                <a:gridCol w="1238250"/>
                <a:gridCol w="1238250"/>
                <a:gridCol w="1238250"/>
                <a:gridCol w="1238250"/>
              </a:tblGrid>
              <a:tr h="6477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Hours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6477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$170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9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29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9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9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85" grpId="0" autoUpdateAnimBg="0"/>
      <p:bldP spid="229386" grpId="0" autoUpdateAnimBg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5257800" y="4525963"/>
            <a:ext cx="1371600" cy="579437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sz="1400">
                <a:solidFill>
                  <a:schemeClr val="bg1"/>
                </a:solidFill>
              </a:rPr>
              <a:t>A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140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229384" name="Oval 8"/>
          <p:cNvSpPr>
            <a:spLocks noChangeArrowheads="1"/>
          </p:cNvSpPr>
          <p:nvPr/>
        </p:nvSpPr>
        <p:spPr bwMode="auto">
          <a:xfrm>
            <a:off x="879843" y="4264396"/>
            <a:ext cx="404812" cy="404812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9385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3505200"/>
            <a:ext cx="2790825" cy="165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533400" indent="-533400" algn="l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b="1">
                <a:solidFill>
                  <a:srgbClr val="00539D"/>
                </a:solidFill>
                <a:sym typeface="Symbol" pitchFamily="-112" charset="2"/>
              </a:rPr>
              <a:t>A.</a:t>
            </a:r>
            <a:r>
              <a:rPr lang="pt-BR" b="1">
                <a:solidFill>
                  <a:schemeClr val="tx1"/>
                </a:solidFill>
                <a:sym typeface="Symbol" pitchFamily="-112" charset="2"/>
              </a:rPr>
              <a:t>	yes</a:t>
            </a:r>
          </a:p>
          <a:p>
            <a:pPr marL="533400" indent="-533400" algn="l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b="1">
                <a:solidFill>
                  <a:srgbClr val="00539D"/>
                </a:solidFill>
                <a:sym typeface="Symbol" pitchFamily="-112" charset="2"/>
              </a:rPr>
              <a:t>B.</a:t>
            </a:r>
            <a:r>
              <a:rPr lang="pt-BR" b="1">
                <a:solidFill>
                  <a:schemeClr val="tx1"/>
                </a:solidFill>
                <a:sym typeface="Symbol" pitchFamily="-112" charset="2"/>
              </a:rPr>
              <a:t>	no</a:t>
            </a:r>
          </a:p>
        </p:txBody>
      </p:sp>
      <p:sp>
        <p:nvSpPr>
          <p:cNvPr id="229386" name="TPQuestion"/>
          <p:cNvSpPr>
            <a:spLocks noChangeArrowheads="1"/>
          </p:cNvSpPr>
          <p:nvPr/>
        </p:nvSpPr>
        <p:spPr bwMode="auto">
          <a:xfrm>
            <a:off x="533400" y="1504950"/>
            <a:ext cx="817245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algn="l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E01B22"/>
                </a:solidFill>
              </a:rPr>
              <a:t>PLUMBING</a:t>
            </a:r>
            <a:r>
              <a:rPr lang="en-US" sz="2400" b="1" dirty="0">
                <a:solidFill>
                  <a:schemeClr val="tx2"/>
                </a:solidFill>
              </a:rPr>
              <a:t>  </a:t>
            </a:r>
            <a:r>
              <a:rPr lang="en-US" sz="2400" b="1" dirty="0">
                <a:solidFill>
                  <a:srgbClr val="00539D"/>
                </a:solidFill>
              </a:rPr>
              <a:t>A plumbing company charges $50 for the first hour and $40 for each additional hour. Suppose a service call is estimated to last 4 hours. Is the fee proportional to the number of hours worked?</a:t>
            </a:r>
          </a:p>
        </p:txBody>
      </p:sp>
      <p:pic>
        <p:nvPicPr>
          <p:cNvPr id="229387" name="Picture 11" descr="CheckProgres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900" y="711200"/>
            <a:ext cx="4038600" cy="62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9388" name="Picture 12" descr="Example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4" name="Picture 13" descr="LH_4-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Action Button: Forward or Next 12">
            <a:hlinkClick r:id="" action="ppaction://hlinkshowjump?jump=nextslide" highlightClick="1"/>
          </p:cNvPr>
          <p:cNvSpPr/>
          <p:nvPr/>
        </p:nvSpPr>
        <p:spPr>
          <a:xfrm>
            <a:off x="8610600" y="6553200"/>
            <a:ext cx="533400" cy="3048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8069646" y="6553200"/>
            <a:ext cx="533400" cy="3048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9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29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9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9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29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84" grpId="0" animBg="1"/>
      <p:bldP spid="229385" grpId="0" autoUpdateAnimBg="0"/>
      <p:bldP spid="229386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323" name="Picture 19" descr="Math Proto Interface2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2324" name="Picture 20" descr="Ch04 Ch Head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0" y="0"/>
            <a:ext cx="9144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2325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4419600" y="4343400"/>
            <a:ext cx="1447800" cy="1524000"/>
          </a:xfrm>
        </p:spPr>
        <p:txBody>
          <a:bodyPr/>
          <a:lstStyle/>
          <a:p>
            <a:pPr marL="609600" indent="-609600" eaLnBrk="1" hangingPunct="1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A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B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C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89445" name="Oval 5"/>
          <p:cNvSpPr>
            <a:spLocks noChangeArrowheads="1"/>
          </p:cNvSpPr>
          <p:nvPr/>
        </p:nvSpPr>
        <p:spPr bwMode="auto">
          <a:xfrm>
            <a:off x="1090613" y="2811463"/>
            <a:ext cx="404812" cy="404812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9447" name="TPQuestion"/>
          <p:cNvSpPr>
            <a:spLocks noChangeArrowheads="1"/>
          </p:cNvSpPr>
          <p:nvPr/>
        </p:nvSpPr>
        <p:spPr bwMode="auto">
          <a:xfrm>
            <a:off x="685800" y="1657350"/>
            <a:ext cx="802005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algn="l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Express the ratio in simplest </a:t>
            </a:r>
            <a:r>
              <a:rPr lang="en-US" sz="2000" b="1" smtClean="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form</a:t>
            </a:r>
            <a:r>
              <a:rPr lang="en-US" sz="2000" b="1" smtClean="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:</a:t>
            </a:r>
          </a:p>
          <a:p>
            <a:pPr marL="342900" algn="l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				</a:t>
            </a:r>
            <a:r>
              <a:rPr lang="en-US" sz="2400" b="1" dirty="0" smtClean="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6 </a:t>
            </a:r>
            <a:r>
              <a:rPr lang="en-US" sz="2400" b="1" dirty="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grape candies out of a package of 24</a:t>
            </a:r>
            <a:endParaRPr lang="en-US" sz="2000" b="1" dirty="0">
              <a:solidFill>
                <a:srgbClr val="00539D"/>
              </a:solidFill>
              <a:ea typeface="Times New Roman" pitchFamily="-112" charset="0"/>
              <a:cs typeface="Times New Roman" pitchFamily="-112" charset="0"/>
            </a:endParaRPr>
          </a:p>
        </p:txBody>
      </p:sp>
      <p:pic>
        <p:nvPicPr>
          <p:cNvPr id="189448" name="Picture 8" descr="Example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3088" y="16383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2331" name="Picture 10" descr="Math NAV-FWD2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hidden">
          <a:xfrm>
            <a:off x="8180388" y="6465888"/>
            <a:ext cx="4619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2332" name="Picture 11" descr="Math NAV-BKD2DEAD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hidden">
          <a:xfrm>
            <a:off x="7708900" y="6465888"/>
            <a:ext cx="4619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2333" name="Picture 16" descr="Math NAV-LessBack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hidden">
          <a:xfrm>
            <a:off x="7239000" y="6465888"/>
            <a:ext cx="4619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2334" name="Text Box 17"/>
          <p:cNvSpPr txBox="1">
            <a:spLocks noChangeArrowheads="1"/>
          </p:cNvSpPr>
          <p:nvPr/>
        </p:nvSpPr>
        <p:spPr bwMode="auto">
          <a:xfrm>
            <a:off x="4848225" y="752475"/>
            <a:ext cx="2357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E01B22"/>
                </a:solidFill>
              </a:rPr>
              <a:t> (over Lesson 4-1)</a:t>
            </a:r>
          </a:p>
        </p:txBody>
      </p:sp>
      <p:pic>
        <p:nvPicPr>
          <p:cNvPr id="312335" name="Picture 18" descr="FiveMinuteCheck"/>
          <p:cNvPicPr>
            <a:picLocks noChangeAspect="1" noChangeArrowheads="1"/>
          </p:cNvPicPr>
          <p:nvPr/>
        </p:nvPicPr>
        <p:blipFill>
          <a:blip r:embed="rId12"/>
          <a:srcRect t="5835"/>
          <a:stretch>
            <a:fillRect/>
          </a:stretch>
        </p:blipFill>
        <p:spPr bwMode="auto">
          <a:xfrm>
            <a:off x="1255713" y="619125"/>
            <a:ext cx="3657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1066800" y="2616200"/>
            <a:ext cx="2790825" cy="3556000"/>
            <a:chOff x="672" y="1530"/>
            <a:chExt cx="1758" cy="2240"/>
          </a:xfrm>
        </p:grpSpPr>
        <p:sp>
          <p:nvSpPr>
            <p:cNvPr id="312337" name="TPAnswers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672" y="1646"/>
              <a:ext cx="1758" cy="2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533400" indent="-533400" algn="l">
                <a:spcBef>
                  <a:spcPct val="83000"/>
                </a:spcBef>
                <a:spcAft>
                  <a:spcPct val="83000"/>
                </a:spcAft>
                <a:buClr>
                  <a:srgbClr val="00539D"/>
                </a:buClr>
              </a:pPr>
              <a:r>
                <a:rPr lang="pt-BR" b="1" dirty="0">
                  <a:solidFill>
                    <a:srgbClr val="00539D"/>
                  </a:solidFill>
                  <a:sym typeface="Symbol" pitchFamily="-112" charset="2"/>
                </a:rPr>
                <a:t>A.</a:t>
              </a:r>
              <a:r>
                <a:rPr lang="pt-BR" b="1" dirty="0">
                  <a:solidFill>
                    <a:schemeClr val="tx1"/>
                  </a:solidFill>
                  <a:sym typeface="Symbol" pitchFamily="-112" charset="2"/>
                </a:rPr>
                <a:t>	</a:t>
              </a:r>
            </a:p>
            <a:p>
              <a:pPr marL="533400" indent="-533400" algn="l">
                <a:spcBef>
                  <a:spcPct val="83000"/>
                </a:spcBef>
                <a:spcAft>
                  <a:spcPct val="83000"/>
                </a:spcAft>
                <a:buClr>
                  <a:srgbClr val="00539D"/>
                </a:buClr>
              </a:pPr>
              <a:r>
                <a:rPr lang="pt-BR" b="1" dirty="0">
                  <a:solidFill>
                    <a:srgbClr val="00539D"/>
                  </a:solidFill>
                  <a:sym typeface="Symbol" pitchFamily="-112" charset="2"/>
                </a:rPr>
                <a:t>B.</a:t>
              </a:r>
              <a:r>
                <a:rPr lang="pt-BR" b="1" dirty="0">
                  <a:solidFill>
                    <a:schemeClr val="tx1"/>
                  </a:solidFill>
                  <a:sym typeface="Symbol" pitchFamily="-112" charset="2"/>
                </a:rPr>
                <a:t>	</a:t>
              </a:r>
              <a:endParaRPr lang="pt-BR" b="1" dirty="0" smtClean="0">
                <a:solidFill>
                  <a:schemeClr val="tx1"/>
                </a:solidFill>
                <a:sym typeface="Symbol" pitchFamily="-112" charset="2"/>
              </a:endParaRPr>
            </a:p>
            <a:p>
              <a:pPr marL="533400" indent="-533400" algn="l">
                <a:spcBef>
                  <a:spcPct val="83000"/>
                </a:spcBef>
                <a:spcAft>
                  <a:spcPct val="83000"/>
                </a:spcAft>
                <a:buClr>
                  <a:srgbClr val="00539D"/>
                </a:buClr>
              </a:pPr>
              <a:endParaRPr lang="pt-BR" sz="500" b="1" dirty="0" smtClean="0">
                <a:solidFill>
                  <a:srgbClr val="00539D"/>
                </a:solidFill>
                <a:sym typeface="Symbol" pitchFamily="-112" charset="2"/>
              </a:endParaRPr>
            </a:p>
            <a:p>
              <a:pPr marL="533400" indent="-533400" algn="l">
                <a:spcBef>
                  <a:spcPct val="83000"/>
                </a:spcBef>
                <a:spcAft>
                  <a:spcPct val="83000"/>
                </a:spcAft>
                <a:buClr>
                  <a:srgbClr val="00539D"/>
                </a:buClr>
              </a:pPr>
              <a:r>
                <a:rPr lang="pt-BR" b="1" dirty="0" smtClean="0">
                  <a:solidFill>
                    <a:srgbClr val="00539D"/>
                  </a:solidFill>
                  <a:sym typeface="Symbol" pitchFamily="-112" charset="2"/>
                </a:rPr>
                <a:t>C</a:t>
              </a:r>
              <a:r>
                <a:rPr lang="pt-BR" b="1" dirty="0">
                  <a:solidFill>
                    <a:srgbClr val="00539D"/>
                  </a:solidFill>
                  <a:sym typeface="Symbol" pitchFamily="-112" charset="2"/>
                </a:rPr>
                <a:t>.</a:t>
              </a:r>
              <a:r>
                <a:rPr lang="pt-BR" b="1" dirty="0">
                  <a:solidFill>
                    <a:schemeClr val="tx1"/>
                  </a:solidFill>
                  <a:sym typeface="Symbol" pitchFamily="-112" charset="2"/>
                </a:rPr>
                <a:t>	</a:t>
              </a:r>
              <a:r>
                <a:rPr lang="pt-BR" sz="2800" dirty="0">
                  <a:solidFill>
                    <a:schemeClr val="tx1"/>
                  </a:solidFill>
                  <a:sym typeface="Symbol" pitchFamily="-112" charset="2"/>
                </a:rPr>
                <a:t>4</a:t>
              </a:r>
              <a:endParaRPr lang="pt-BR" dirty="0">
                <a:solidFill>
                  <a:schemeClr val="tx1"/>
                </a:solidFill>
                <a:sym typeface="Symbol" pitchFamily="-112" charset="2"/>
              </a:endParaRPr>
            </a:p>
            <a:p>
              <a:pPr marL="533400" indent="-533400" algn="l">
                <a:spcBef>
                  <a:spcPct val="83000"/>
                </a:spcBef>
                <a:spcAft>
                  <a:spcPct val="83000"/>
                </a:spcAft>
                <a:buClr>
                  <a:srgbClr val="00539D"/>
                </a:buClr>
              </a:pPr>
              <a:r>
                <a:rPr lang="pt-BR" b="1" dirty="0">
                  <a:solidFill>
                    <a:srgbClr val="00539D"/>
                  </a:solidFill>
                  <a:sym typeface="Symbol" pitchFamily="-112" charset="2"/>
                </a:rPr>
                <a:t>D.</a:t>
              </a:r>
              <a:r>
                <a:rPr lang="pt-BR" b="1" dirty="0">
                  <a:solidFill>
                    <a:schemeClr val="tx1"/>
                  </a:solidFill>
                  <a:sym typeface="Symbol" pitchFamily="-112" charset="2"/>
                </a:rPr>
                <a:t>	</a:t>
              </a:r>
              <a:r>
                <a:rPr lang="pt-BR" sz="2800" dirty="0">
                  <a:solidFill>
                    <a:schemeClr val="tx1"/>
                  </a:solidFill>
                  <a:sym typeface="Symbol" pitchFamily="-112" charset="2"/>
                </a:rPr>
                <a:t>6</a:t>
              </a:r>
              <a:endParaRPr lang="pt-BR" dirty="0">
                <a:solidFill>
                  <a:schemeClr val="tx1"/>
                </a:solidFill>
                <a:sym typeface="Symbol" pitchFamily="-112" charset="2"/>
              </a:endParaRPr>
            </a:p>
          </p:txBody>
        </p:sp>
        <p:pic>
          <p:nvPicPr>
            <p:cNvPr id="312338" name="Picture 21" descr="5mc_9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1038" y="1530"/>
              <a:ext cx="190" cy="4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2339" name="Picture 22" descr="5mc_10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1038" y="2124"/>
              <a:ext cx="190" cy="4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89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9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89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5" grpId="0" animBg="1"/>
      <p:bldP spid="189447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12" descr="CAM7-EndOf">
            <a:hlinkClick r:id="rId4" action="ppaction://hlinksldjump"/>
          </p:cNvPr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9" name="Picture 4" descr="RESOURCES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5724525" y="6465888"/>
            <a:ext cx="914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3" name="Picture 11" descr="Math NAV-Online">
            <a:hlinkClick r:id="rId7" highlightClick="1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hidden">
          <a:xfrm>
            <a:off x="5057775" y="6503988"/>
            <a:ext cx="609600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ction Button: Back or Previous 11">
            <a:hlinkClick r:id="" action="ppaction://hlinkshowjump?jump=previousslide" highlightClick="1"/>
          </p:cNvPr>
          <p:cNvSpPr/>
          <p:nvPr/>
        </p:nvSpPr>
        <p:spPr>
          <a:xfrm>
            <a:off x="8610600" y="6553200"/>
            <a:ext cx="533400" cy="3048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8065759" y="6564642"/>
            <a:ext cx="533400" cy="277813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371" name="Picture 17" descr="Math Proto Interface2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4372" name="Picture 18" descr="Ch04 Ch Head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0" y="0"/>
            <a:ext cx="9144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4374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6324600" y="3962400"/>
            <a:ext cx="1447800" cy="15240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A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B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C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90469" name="Oval 5"/>
          <p:cNvSpPr>
            <a:spLocks noChangeArrowheads="1"/>
          </p:cNvSpPr>
          <p:nvPr/>
        </p:nvSpPr>
        <p:spPr bwMode="auto">
          <a:xfrm>
            <a:off x="1059822" y="4624387"/>
            <a:ext cx="404812" cy="404813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0470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66800" y="2613025"/>
            <a:ext cx="2790825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533400" indent="-533400" algn="l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 dirty="0">
                <a:solidFill>
                  <a:srgbClr val="00539D"/>
                </a:solidFill>
                <a:sym typeface="Symbol" pitchFamily="-112" charset="2"/>
              </a:rPr>
              <a:t>A.</a:t>
            </a:r>
            <a:r>
              <a:rPr lang="pt-BR" sz="2400" b="1" dirty="0">
                <a:solidFill>
                  <a:schemeClr val="tx1"/>
                </a:solidFill>
                <a:sym typeface="Symbol" pitchFamily="-112" charset="2"/>
              </a:rPr>
              <a:t>	4:3</a:t>
            </a:r>
          </a:p>
          <a:p>
            <a:pPr marL="533400" indent="-533400" algn="l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 dirty="0">
                <a:solidFill>
                  <a:srgbClr val="00539D"/>
                </a:solidFill>
                <a:sym typeface="Symbol" pitchFamily="-112" charset="2"/>
              </a:rPr>
              <a:t>B.</a:t>
            </a:r>
            <a:r>
              <a:rPr lang="pt-BR" sz="2400" b="1" dirty="0">
                <a:solidFill>
                  <a:schemeClr val="tx1"/>
                </a:solidFill>
                <a:sym typeface="Symbol" pitchFamily="-112" charset="2"/>
              </a:rPr>
              <a:t>	3:4</a:t>
            </a:r>
          </a:p>
          <a:p>
            <a:pPr marL="533400" indent="-533400" algn="l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 dirty="0">
                <a:solidFill>
                  <a:srgbClr val="00539D"/>
                </a:solidFill>
                <a:sym typeface="Symbol" pitchFamily="-112" charset="2"/>
              </a:rPr>
              <a:t>C.</a:t>
            </a:r>
            <a:r>
              <a:rPr lang="pt-BR" sz="2400" b="1" dirty="0">
                <a:solidFill>
                  <a:schemeClr val="tx1"/>
                </a:solidFill>
                <a:sym typeface="Symbol" pitchFamily="-112" charset="2"/>
              </a:rPr>
              <a:t>	3:2</a:t>
            </a:r>
          </a:p>
          <a:p>
            <a:pPr marL="533400" indent="-533400" algn="l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 dirty="0">
                <a:solidFill>
                  <a:srgbClr val="00539D"/>
                </a:solidFill>
                <a:sym typeface="Symbol" pitchFamily="-112" charset="2"/>
              </a:rPr>
              <a:t>D.</a:t>
            </a:r>
            <a:r>
              <a:rPr lang="pt-BR" sz="2400" b="1" dirty="0">
                <a:solidFill>
                  <a:schemeClr val="tx1"/>
                </a:solidFill>
                <a:sym typeface="Symbol" pitchFamily="-112" charset="2"/>
              </a:rPr>
              <a:t>	2:3</a:t>
            </a:r>
          </a:p>
        </p:txBody>
      </p:sp>
      <p:sp>
        <p:nvSpPr>
          <p:cNvPr id="190471" name="TPQuestion"/>
          <p:cNvSpPr>
            <a:spLocks noChangeArrowheads="1"/>
          </p:cNvSpPr>
          <p:nvPr/>
        </p:nvSpPr>
        <p:spPr bwMode="auto">
          <a:xfrm>
            <a:off x="685800" y="1546470"/>
            <a:ext cx="8020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algn="l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Express the ratio is simplest </a:t>
            </a:r>
            <a:r>
              <a:rPr lang="en-US" sz="2400" b="1" dirty="0" smtClean="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form</a:t>
            </a:r>
            <a:r>
              <a:rPr lang="en-US" sz="2400" b="1" dirty="0" smtClean="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:   </a:t>
            </a:r>
            <a:r>
              <a:rPr lang="en-US" sz="2800" b="1" dirty="0" smtClean="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3 </a:t>
            </a:r>
            <a:r>
              <a:rPr lang="en-US" sz="2800" b="1" dirty="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cups to 2 pints</a:t>
            </a:r>
          </a:p>
        </p:txBody>
      </p:sp>
      <p:pic>
        <p:nvPicPr>
          <p:cNvPr id="190472" name="Picture 8" descr="Example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3088" y="16383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4380" name="Picture 10" descr="Math NAV-FWD2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hidden">
          <a:xfrm>
            <a:off x="8180388" y="6465888"/>
            <a:ext cx="4619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4381" name="Picture 11" descr="Math NAV-BKD2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hidden">
          <a:xfrm>
            <a:off x="7708900" y="6465888"/>
            <a:ext cx="4619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4382" name="Picture 14" descr="Math NAV-LessBack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hidden">
          <a:xfrm>
            <a:off x="7239000" y="6465888"/>
            <a:ext cx="4619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4383" name="Text Box 15"/>
          <p:cNvSpPr txBox="1">
            <a:spLocks noChangeArrowheads="1"/>
          </p:cNvSpPr>
          <p:nvPr/>
        </p:nvSpPr>
        <p:spPr bwMode="auto">
          <a:xfrm>
            <a:off x="4848225" y="752475"/>
            <a:ext cx="2357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E01B22"/>
                </a:solidFill>
              </a:rPr>
              <a:t> (over Lesson 4-1)</a:t>
            </a:r>
          </a:p>
        </p:txBody>
      </p:sp>
      <p:pic>
        <p:nvPicPr>
          <p:cNvPr id="314384" name="Picture 16" descr="FiveMinuteCheck"/>
          <p:cNvPicPr>
            <a:picLocks noChangeAspect="1" noChangeArrowheads="1"/>
          </p:cNvPicPr>
          <p:nvPr/>
        </p:nvPicPr>
        <p:blipFill>
          <a:blip r:embed="rId12"/>
          <a:srcRect t="5835"/>
          <a:stretch>
            <a:fillRect/>
          </a:stretch>
        </p:blipFill>
        <p:spPr bwMode="auto">
          <a:xfrm>
            <a:off x="1255713" y="619125"/>
            <a:ext cx="3657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90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0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0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90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9" grpId="0" animBg="1"/>
      <p:bldP spid="190470" grpId="0" autoUpdateAnimBg="0"/>
      <p:bldP spid="190471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419" name="Picture 18" descr="Math Proto Interface2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6420" name="Picture 19" descr="Ch04 Ch Head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0" y="0"/>
            <a:ext cx="9144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6421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6629400" y="3733800"/>
            <a:ext cx="1447800" cy="15240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A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B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C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91493" name="Oval 5"/>
          <p:cNvSpPr>
            <a:spLocks noChangeArrowheads="1"/>
          </p:cNvSpPr>
          <p:nvPr/>
        </p:nvSpPr>
        <p:spPr bwMode="auto">
          <a:xfrm>
            <a:off x="1040218" y="4852200"/>
            <a:ext cx="404812" cy="404813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1494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66800" y="2647950"/>
            <a:ext cx="2790825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533400" indent="-533400" algn="l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b="1">
                <a:solidFill>
                  <a:srgbClr val="00539D"/>
                </a:solidFill>
                <a:sym typeface="Symbol" pitchFamily="-112" charset="2"/>
              </a:rPr>
              <a:t>A.</a:t>
            </a:r>
            <a:r>
              <a:rPr lang="pt-BR" b="1">
                <a:solidFill>
                  <a:schemeClr val="tx1"/>
                </a:solidFill>
                <a:sym typeface="Symbol" pitchFamily="-112" charset="2"/>
              </a:rPr>
              <a:t>	$27/pizza</a:t>
            </a:r>
          </a:p>
          <a:p>
            <a:pPr marL="533400" indent="-533400" algn="l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b="1">
                <a:solidFill>
                  <a:srgbClr val="00539D"/>
                </a:solidFill>
                <a:sym typeface="Symbol" pitchFamily="-112" charset="2"/>
              </a:rPr>
              <a:t>B.</a:t>
            </a:r>
            <a:r>
              <a:rPr lang="pt-BR" b="1">
                <a:solidFill>
                  <a:schemeClr val="tx1"/>
                </a:solidFill>
                <a:sym typeface="Symbol" pitchFamily="-112" charset="2"/>
              </a:rPr>
              <a:t>	$21/pizza</a:t>
            </a:r>
          </a:p>
          <a:p>
            <a:pPr marL="533400" indent="-533400" algn="l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b="1">
                <a:solidFill>
                  <a:srgbClr val="00539D"/>
                </a:solidFill>
                <a:sym typeface="Symbol" pitchFamily="-112" charset="2"/>
              </a:rPr>
              <a:t>C.</a:t>
            </a:r>
            <a:r>
              <a:rPr lang="pt-BR" b="1">
                <a:solidFill>
                  <a:schemeClr val="tx1"/>
                </a:solidFill>
                <a:sym typeface="Symbol" pitchFamily="-112" charset="2"/>
              </a:rPr>
              <a:t>	$6/pizza</a:t>
            </a:r>
          </a:p>
          <a:p>
            <a:pPr marL="533400" indent="-533400" algn="l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b="1">
                <a:solidFill>
                  <a:srgbClr val="00539D"/>
                </a:solidFill>
                <a:sym typeface="Symbol" pitchFamily="-112" charset="2"/>
              </a:rPr>
              <a:t>D.</a:t>
            </a:r>
            <a:r>
              <a:rPr lang="pt-BR" b="1">
                <a:solidFill>
                  <a:schemeClr val="tx1"/>
                </a:solidFill>
                <a:sym typeface="Symbol" pitchFamily="-112" charset="2"/>
              </a:rPr>
              <a:t>	$4.50/pizza</a:t>
            </a:r>
          </a:p>
        </p:txBody>
      </p:sp>
      <p:sp>
        <p:nvSpPr>
          <p:cNvPr id="191495" name="TPQuestion"/>
          <p:cNvSpPr>
            <a:spLocks noChangeArrowheads="1"/>
          </p:cNvSpPr>
          <p:nvPr/>
        </p:nvSpPr>
        <p:spPr bwMode="auto">
          <a:xfrm>
            <a:off x="685800" y="1554240"/>
            <a:ext cx="8020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algn="l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Express the rate as a unit </a:t>
            </a:r>
            <a:r>
              <a:rPr lang="en-US" sz="2000" b="1" dirty="0" smtClean="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rate</a:t>
            </a:r>
            <a:r>
              <a:rPr lang="en-US" sz="2000" b="1" dirty="0" smtClean="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:     </a:t>
            </a:r>
            <a:r>
              <a:rPr lang="en-US" sz="2400" b="1" dirty="0" smtClean="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$</a:t>
            </a:r>
            <a:r>
              <a:rPr lang="en-US" sz="2400" b="1" dirty="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27 for 6 pizzas</a:t>
            </a:r>
          </a:p>
        </p:txBody>
      </p:sp>
      <p:pic>
        <p:nvPicPr>
          <p:cNvPr id="191496" name="Picture 8" descr="Example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3088" y="16383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6428" name="Picture 10" descr="Math NAV-FWD2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hidden">
          <a:xfrm>
            <a:off x="8180388" y="6465888"/>
            <a:ext cx="4619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6429" name="Picture 11" descr="Math NAV-BKD2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hidden">
          <a:xfrm>
            <a:off x="7708900" y="6465888"/>
            <a:ext cx="4619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6430" name="Picture 15" descr="Math NAV-LessBack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hidden">
          <a:xfrm>
            <a:off x="7239000" y="6465888"/>
            <a:ext cx="4619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6431" name="Text Box 16"/>
          <p:cNvSpPr txBox="1">
            <a:spLocks noChangeArrowheads="1"/>
          </p:cNvSpPr>
          <p:nvPr/>
        </p:nvSpPr>
        <p:spPr bwMode="auto">
          <a:xfrm>
            <a:off x="4848225" y="752475"/>
            <a:ext cx="2357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E01B22"/>
                </a:solidFill>
              </a:rPr>
              <a:t> (over Lesson 4-1)</a:t>
            </a:r>
          </a:p>
        </p:txBody>
      </p:sp>
      <p:pic>
        <p:nvPicPr>
          <p:cNvPr id="316432" name="Picture 17" descr="FiveMinuteCheck"/>
          <p:cNvPicPr>
            <a:picLocks noChangeAspect="1" noChangeArrowheads="1"/>
          </p:cNvPicPr>
          <p:nvPr/>
        </p:nvPicPr>
        <p:blipFill>
          <a:blip r:embed="rId12"/>
          <a:srcRect t="5835"/>
          <a:stretch>
            <a:fillRect/>
          </a:stretch>
        </p:blipFill>
        <p:spPr bwMode="auto">
          <a:xfrm>
            <a:off x="1255713" y="619125"/>
            <a:ext cx="3657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91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1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1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91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3" grpId="0" animBg="1"/>
      <p:bldP spid="191494" grpId="0" autoUpdateAnimBg="0"/>
      <p:bldP spid="191495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Picture 3" descr="Vocab Hea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04900" y="2873375"/>
            <a:ext cx="352901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1057275" y="3519488"/>
            <a:ext cx="3819525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1313" algn="l">
              <a:buFontTx/>
              <a:buChar char="•"/>
            </a:pPr>
            <a:r>
              <a:rPr lang="en-US" dirty="0"/>
              <a:t>proportional</a:t>
            </a:r>
          </a:p>
        </p:txBody>
      </p:sp>
      <p:pic>
        <p:nvPicPr>
          <p:cNvPr id="50181" name="Picture 5" descr="Main Idea Head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00138" y="842963"/>
            <a:ext cx="352901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1057275" y="4306888"/>
            <a:ext cx="3895725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1313" algn="l">
              <a:buFontTx/>
              <a:buChar char="•"/>
            </a:pPr>
            <a:r>
              <a:rPr lang="en-US" dirty="0" err="1"/>
              <a:t>nonproportional</a:t>
            </a:r>
            <a:endParaRPr lang="en-US" dirty="0"/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1057275" y="1500188"/>
            <a:ext cx="75533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 algn="l">
              <a:buFontTx/>
              <a:buChar char="•"/>
            </a:pPr>
            <a:r>
              <a:rPr lang="en-US"/>
              <a:t>Identify proportional and nonproportional relationships.</a:t>
            </a:r>
          </a:p>
        </p:txBody>
      </p:sp>
      <p:pic>
        <p:nvPicPr>
          <p:cNvPr id="46089" name="Picture 9" descr="LH_4-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0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0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0" grpId="0" autoUpdateAnimBg="0"/>
      <p:bldP spid="50182" grpId="0" build="p" autoUpdateAnimBg="0"/>
      <p:bldP spid="50183" grpId="0" build="p" autoUpdateAnimBg="0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1" name="Picture 5" descr="LH_4-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Picture 7" descr="CA STDS ICO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7763" y="765175"/>
            <a:ext cx="43783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057275" y="2100262"/>
            <a:ext cx="7705725" cy="1938338"/>
            <a:chOff x="666" y="947"/>
            <a:chExt cx="4854" cy="1221"/>
          </a:xfrm>
        </p:grpSpPr>
        <p:sp>
          <p:nvSpPr>
            <p:cNvPr id="48135" name="Rectangle 4"/>
            <p:cNvSpPr>
              <a:spLocks noChangeArrowheads="1"/>
            </p:cNvSpPr>
            <p:nvPr/>
          </p:nvSpPr>
          <p:spPr bwMode="auto">
            <a:xfrm>
              <a:off x="666" y="947"/>
              <a:ext cx="4854" cy="1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 b="1" dirty="0">
                  <a:solidFill>
                    <a:srgbClr val="E01B22"/>
                  </a:solidFill>
                  <a:ea typeface="Times New Roman" pitchFamily="-112" charset="0"/>
                  <a:cs typeface="Times New Roman" pitchFamily="-112" charset="0"/>
                </a:rPr>
                <a:t>Preparation </a:t>
              </a:r>
              <a:r>
                <a:rPr lang="en-US" sz="2400" b="1" dirty="0" smtClean="0">
                  <a:solidFill>
                    <a:srgbClr val="E01B22"/>
                  </a:solidFill>
                  <a:ea typeface="Times New Roman" pitchFamily="-112" charset="0"/>
                  <a:cs typeface="Times New Roman" pitchFamily="-112" charset="0"/>
                </a:rPr>
                <a:t>for	             </a:t>
              </a:r>
              <a:r>
                <a:rPr lang="en-US" sz="2400" b="1" dirty="0">
                  <a:solidFill>
                    <a:srgbClr val="E01B22"/>
                  </a:solidFill>
                  <a:ea typeface="Times New Roman" pitchFamily="-112" charset="0"/>
                  <a:cs typeface="Times New Roman" pitchFamily="-112" charset="0"/>
                </a:rPr>
                <a:t>Standard 7AF3.4</a:t>
              </a:r>
              <a:r>
                <a:rPr lang="en-US" sz="2400" b="1" dirty="0">
                  <a:solidFill>
                    <a:schemeClr val="tx1"/>
                  </a:solidFill>
                  <a:ea typeface="Times New Roman" pitchFamily="-112" charset="0"/>
                  <a:cs typeface="Times New Roman" pitchFamily="-112" charset="0"/>
                </a:rPr>
                <a:t>  </a:t>
              </a:r>
              <a:r>
                <a:rPr lang="en-US" sz="2400" dirty="0">
                  <a:solidFill>
                    <a:schemeClr val="tx1"/>
                  </a:solidFill>
                  <a:ea typeface="Times New Roman" pitchFamily="-112" charset="0"/>
                  <a:cs typeface="Times New Roman" pitchFamily="-112" charset="0"/>
                </a:rPr>
                <a:t>Plot the values of quantities whose ratios are always the same (e.g., cost to the number of an item, feet to inches, circumference to diameter of a circle). Fit a line to the plot and understand that the slope of the line equals the quantities.</a:t>
              </a:r>
            </a:p>
          </p:txBody>
        </p:sp>
        <p:pic>
          <p:nvPicPr>
            <p:cNvPr id="48136" name="Picture 9" descr="key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064" y="1012"/>
              <a:ext cx="541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Action Button: Forward or Next 9">
            <a:hlinkClick r:id="" action="ppaction://hlinkshowjump?jump=nextslide" highlightClick="1"/>
          </p:cNvPr>
          <p:cNvSpPr/>
          <p:nvPr/>
        </p:nvSpPr>
        <p:spPr>
          <a:xfrm>
            <a:off x="8610600" y="6553200"/>
            <a:ext cx="533400" cy="3048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Back or Previous 10">
            <a:hlinkClick r:id="" action="ppaction://hlinkshowjump?jump=previousslide" highlightClick="1"/>
          </p:cNvPr>
          <p:cNvSpPr/>
          <p:nvPr/>
        </p:nvSpPr>
        <p:spPr>
          <a:xfrm>
            <a:off x="8069646" y="6553200"/>
            <a:ext cx="533400" cy="3048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7" name="Picture 3" descr="Example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4" descr="EXAMPLEhea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2750" y="701675"/>
            <a:ext cx="2133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2506663" y="715963"/>
            <a:ext cx="6332537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b="1">
                <a:solidFill>
                  <a:srgbClr val="E01B22"/>
                </a:solidFill>
              </a:rPr>
              <a:t>Identify Proportional Relationships</a:t>
            </a:r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876300" y="1503363"/>
            <a:ext cx="79629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b="1" dirty="0">
                <a:solidFill>
                  <a:srgbClr val="E01B22"/>
                </a:solidFill>
              </a:rPr>
              <a:t>HOUSE CLEANING 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rgbClr val="00539D"/>
                </a:solidFill>
              </a:rPr>
              <a:t>A house-cleaning service charges</a:t>
            </a:r>
            <a:r>
              <a:rPr lang="en-US" b="1" dirty="0" smtClean="0">
                <a:solidFill>
                  <a:srgbClr val="00539D"/>
                </a:solidFill>
              </a:rPr>
              <a:t> by the hour. For the 1</a:t>
            </a:r>
            <a:r>
              <a:rPr lang="en-US" b="1" baseline="30000" dirty="0" smtClean="0">
                <a:solidFill>
                  <a:srgbClr val="00539D"/>
                </a:solidFill>
              </a:rPr>
              <a:t>st</a:t>
            </a:r>
            <a:r>
              <a:rPr lang="en-US" b="1" dirty="0" smtClean="0">
                <a:solidFill>
                  <a:srgbClr val="00539D"/>
                </a:solidFill>
              </a:rPr>
              <a:t> hour they charge $45. Each hour after that costs $30 more. The </a:t>
            </a:r>
            <a:r>
              <a:rPr lang="en-US" b="1" dirty="0">
                <a:solidFill>
                  <a:srgbClr val="00539D"/>
                </a:solidFill>
              </a:rPr>
              <a:t>service</a:t>
            </a:r>
            <a:r>
              <a:rPr lang="en-US" b="1" dirty="0" smtClean="0">
                <a:solidFill>
                  <a:srgbClr val="00539D"/>
                </a:solidFill>
              </a:rPr>
              <a:t> completes a cleaning in 4 </a:t>
            </a:r>
            <a:r>
              <a:rPr lang="en-US" b="1" dirty="0">
                <a:solidFill>
                  <a:srgbClr val="00539D"/>
                </a:solidFill>
              </a:rPr>
              <a:t>hours. Is the fee proportional to the number of hours worked? Make a table of values to</a:t>
            </a:r>
            <a:r>
              <a:rPr lang="en-US" b="1" dirty="0" smtClean="0">
                <a:solidFill>
                  <a:srgbClr val="00539D"/>
                </a:solidFill>
              </a:rPr>
              <a:t> solve.</a:t>
            </a:r>
            <a:endParaRPr lang="en-US" b="1" dirty="0">
              <a:solidFill>
                <a:srgbClr val="00539D"/>
              </a:solidFill>
            </a:endParaRPr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412750" y="3597275"/>
            <a:ext cx="8077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/>
            <a:r>
              <a:rPr lang="en-US" dirty="0" smtClean="0"/>
              <a:t>Begin by m</a:t>
            </a:r>
            <a:r>
              <a:rPr lang="en-US" dirty="0" smtClean="0">
                <a:solidFill>
                  <a:schemeClr val="tx1"/>
                </a:solidFill>
              </a:rPr>
              <a:t>aking </a:t>
            </a:r>
            <a:r>
              <a:rPr lang="en-US" dirty="0">
                <a:solidFill>
                  <a:schemeClr val="tx1"/>
                </a:solidFill>
              </a:rPr>
              <a:t>a table to display numbers and cost</a:t>
            </a:r>
            <a:r>
              <a:rPr lang="en-US" dirty="0" smtClean="0"/>
              <a:t>. Find the fee for 1, 2, 3, and 4 hours worked and place this data into the table.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50184" name="Picture 10" descr="LH_4-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7" name="Picture 13" descr="4-x2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76400" y="4943476"/>
            <a:ext cx="4810125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Action Button: Forward or Next 10">
            <a:hlinkClick r:id="" action="ppaction://hlinkshowjump?jump=nextslide" highlightClick="1"/>
          </p:cNvPr>
          <p:cNvSpPr/>
          <p:nvPr/>
        </p:nvSpPr>
        <p:spPr>
          <a:xfrm>
            <a:off x="8610600" y="6553200"/>
            <a:ext cx="533400" cy="3048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Back or Previous 11">
            <a:hlinkClick r:id="" action="ppaction://hlinkshowjump?jump=previousslide" highlightClick="1"/>
          </p:cNvPr>
          <p:cNvSpPr/>
          <p:nvPr/>
        </p:nvSpPr>
        <p:spPr>
          <a:xfrm>
            <a:off x="8069646" y="6553200"/>
            <a:ext cx="533400" cy="3048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723476" y="4986851"/>
            <a:ext cx="1713398" cy="423349"/>
          </a:xfrm>
          <a:prstGeom prst="rect">
            <a:avLst/>
          </a:prstGeom>
          <a:solidFill>
            <a:srgbClr val="00009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722363" y="5410201"/>
            <a:ext cx="1713398" cy="405806"/>
          </a:xfrm>
          <a:prstGeom prst="rect">
            <a:avLst/>
          </a:prstGeom>
          <a:solidFill>
            <a:srgbClr val="8179B6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446953" y="4989469"/>
            <a:ext cx="2953091" cy="40318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444726" y="5398091"/>
            <a:ext cx="2953091" cy="403189"/>
          </a:xfrm>
          <a:prstGeom prst="rect">
            <a:avLst/>
          </a:prstGeom>
          <a:solidFill>
            <a:srgbClr val="FBF5E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2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2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52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9" grpId="0" autoUpdateAnimBg="0"/>
      <p:bldP spid="52230" grpId="0" build="p" autoUpdateAnimBg="0" advAuto="0"/>
      <p:bldP spid="52231" grpId="0" build="p" autoUpdateAnimBg="0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7" name="Picture 3" descr="Example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1447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4" descr="EXAMPLEhea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2750" y="669925"/>
            <a:ext cx="2133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2506663" y="682625"/>
            <a:ext cx="6332537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b="1">
                <a:solidFill>
                  <a:srgbClr val="E01B22"/>
                </a:solidFill>
              </a:rPr>
              <a:t>Identify Proportional Relationships</a:t>
            </a:r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876300" y="1972270"/>
            <a:ext cx="770572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Yesterday we worked with ratios. Today we will use </a:t>
            </a:r>
            <a:r>
              <a:rPr lang="en-US" dirty="0" smtClean="0"/>
              <a:t>our knowledge of ratios to help us determine whether the data in the table shows a proportional relationship or not.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2232" name="Picture 10" descr="LH_4-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610600" y="6553200"/>
            <a:ext cx="533400" cy="3048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ction Button: Back or Previous 15">
            <a:hlinkClick r:id="" action="ppaction://hlinkshowjump?jump=previousslide" highlightClick="1"/>
          </p:cNvPr>
          <p:cNvSpPr/>
          <p:nvPr/>
        </p:nvSpPr>
        <p:spPr>
          <a:xfrm>
            <a:off x="8069646" y="6553200"/>
            <a:ext cx="533400" cy="3048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3" descr="4-x2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28801" y="1208088"/>
            <a:ext cx="3962400" cy="788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-76200" y="3048000"/>
            <a:ext cx="9220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Watch </a:t>
            </a:r>
            <a:r>
              <a:rPr lang="en-US" dirty="0" smtClean="0">
                <a:solidFill>
                  <a:schemeClr val="tx1"/>
                </a:solidFill>
              </a:rPr>
              <a:t>&amp; </a:t>
            </a:r>
            <a:r>
              <a:rPr lang="en-US" b="1" dirty="0" smtClean="0">
                <a:solidFill>
                  <a:schemeClr val="tx1"/>
                </a:solidFill>
              </a:rPr>
              <a:t>observe </a:t>
            </a:r>
            <a:r>
              <a:rPr lang="en-US" dirty="0" smtClean="0">
                <a:solidFill>
                  <a:schemeClr val="tx1"/>
                </a:solidFill>
              </a:rPr>
              <a:t>how I check to find whether the fee </a:t>
            </a:r>
            <a:r>
              <a:rPr lang="en-US" dirty="0" smtClean="0"/>
              <a:t>for services is “</a:t>
            </a:r>
            <a:r>
              <a:rPr lang="en-US" b="1" u="sng" dirty="0" smtClean="0"/>
              <a:t>proportional</a:t>
            </a:r>
            <a:r>
              <a:rPr lang="en-US" b="1" dirty="0" smtClean="0"/>
              <a:t>” </a:t>
            </a:r>
            <a:r>
              <a:rPr lang="en-US" dirty="0" smtClean="0"/>
              <a:t>to the cost.</a:t>
            </a:r>
          </a:p>
          <a:p>
            <a:r>
              <a:rPr lang="en-US" dirty="0" smtClean="0"/>
              <a:t>  </a:t>
            </a:r>
          </a:p>
          <a:p>
            <a:pPr algn="ctr"/>
            <a:r>
              <a:rPr lang="en-US" dirty="0" smtClean="0"/>
              <a:t>*</a:t>
            </a:r>
            <a:r>
              <a:rPr lang="en-US" dirty="0" smtClean="0">
                <a:solidFill>
                  <a:schemeClr val="tx1"/>
                </a:solidFill>
              </a:rPr>
              <a:t>There will be </a:t>
            </a:r>
            <a:r>
              <a:rPr lang="en-US" b="1" dirty="0" smtClean="0">
                <a:solidFill>
                  <a:schemeClr val="tx1"/>
                </a:solidFill>
              </a:rPr>
              <a:t>two </a:t>
            </a:r>
            <a:r>
              <a:rPr lang="en-US" dirty="0" smtClean="0">
                <a:solidFill>
                  <a:schemeClr val="tx1"/>
                </a:solidFill>
              </a:rPr>
              <a:t>different ways or “</a:t>
            </a:r>
            <a:r>
              <a:rPr lang="en-US" b="1" u="sng" dirty="0" smtClean="0">
                <a:solidFill>
                  <a:schemeClr val="tx1"/>
                </a:solidFill>
              </a:rPr>
              <a:t>Methods</a:t>
            </a:r>
            <a:r>
              <a:rPr lang="en-US" dirty="0" smtClean="0">
                <a:solidFill>
                  <a:schemeClr val="tx1"/>
                </a:solidFill>
              </a:rPr>
              <a:t>” to solve this type of problem.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52600" y="4456093"/>
            <a:ext cx="60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smtClean="0"/>
              <a:t>45</a:t>
            </a:r>
          </a:p>
          <a:p>
            <a:pPr algn="ctr"/>
            <a:r>
              <a:rPr lang="en-US" sz="2800" dirty="0" smtClean="0"/>
              <a:t>1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2590800" y="4456093"/>
            <a:ext cx="60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smtClean="0"/>
              <a:t>75</a:t>
            </a:r>
          </a:p>
          <a:p>
            <a:pPr algn="ctr"/>
            <a:r>
              <a:rPr lang="en-US" sz="2800" dirty="0" smtClean="0"/>
              <a:t>2</a:t>
            </a:r>
            <a:endParaRPr lang="en-US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76200" y="4768096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solidFill>
                  <a:srgbClr val="FF0000"/>
                </a:solidFill>
                <a:latin typeface="Baskerville"/>
                <a:cs typeface="Baskerville"/>
              </a:rPr>
              <a:t>Method 1</a:t>
            </a:r>
            <a:endParaRPr lang="en-US" b="1" u="sng" dirty="0">
              <a:solidFill>
                <a:srgbClr val="FF0000"/>
              </a:solidFill>
              <a:latin typeface="Baskerville"/>
              <a:cs typeface="Baskerville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2282241" y="4749371"/>
            <a:ext cx="460960" cy="39252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2221769" y="4759451"/>
            <a:ext cx="503940" cy="36287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447800" y="4315361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90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2925837" y="4323853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75</a:t>
            </a:r>
            <a:endParaRPr lang="en-US" dirty="0"/>
          </a:p>
        </p:txBody>
      </p:sp>
      <p:grpSp>
        <p:nvGrpSpPr>
          <p:cNvPr id="35" name="Group 34"/>
          <p:cNvGrpSpPr/>
          <p:nvPr/>
        </p:nvGrpSpPr>
        <p:grpSpPr>
          <a:xfrm>
            <a:off x="3733800" y="4214145"/>
            <a:ext cx="3286597" cy="1990987"/>
            <a:chOff x="1828800" y="4790813"/>
            <a:chExt cx="3286597" cy="1990987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8"/>
                <a:stretch>
                  <a:fillRect/>
                </a:stretch>
              </p:blipFill>
            </mc:Choice>
            <mc:Fallback>
              <p:blipFill>
                <a:blip r:embed="rId9"/>
                <a:stretch>
                  <a:fillRect/>
                </a:stretch>
              </p:blipFill>
            </mc:Fallback>
          </mc:AlternateContent>
          <p:spPr>
            <a:xfrm>
              <a:off x="1828800" y="5551832"/>
              <a:ext cx="1178719" cy="1229968"/>
            </a:xfrm>
            <a:prstGeom prst="rect">
              <a:avLst/>
            </a:prstGeom>
          </p:spPr>
        </p:pic>
        <p:grpSp>
          <p:nvGrpSpPr>
            <p:cNvPr id="34" name="Group 33"/>
            <p:cNvGrpSpPr/>
            <p:nvPr/>
          </p:nvGrpSpPr>
          <p:grpSpPr>
            <a:xfrm>
              <a:off x="3210397" y="4790813"/>
              <a:ext cx="1905000" cy="933971"/>
              <a:chOff x="3733800" y="4562213"/>
              <a:chExt cx="1905000" cy="933971"/>
            </a:xfrm>
          </p:grpSpPr>
          <p:sp>
            <p:nvSpPr>
              <p:cNvPr id="32" name="Cloud Callout 31"/>
              <p:cNvSpPr/>
              <p:nvPr/>
            </p:nvSpPr>
            <p:spPr>
              <a:xfrm>
                <a:off x="3733800" y="4562213"/>
                <a:ext cx="1905000" cy="933971"/>
              </a:xfrm>
              <a:prstGeom prst="cloudCallout">
                <a:avLst>
                  <a:gd name="adj1" fmla="val -55752"/>
                  <a:gd name="adj2" fmla="val 60342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4038600" y="4706033"/>
                <a:ext cx="1524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latin typeface="Candara"/>
                    <a:cs typeface="Candara"/>
                  </a:rPr>
                  <a:t>No, the fee &amp; hours worked is not proportional.</a:t>
                </a:r>
                <a:endParaRPr lang="en-US" sz="1200" dirty="0">
                  <a:latin typeface="Candara"/>
                  <a:cs typeface="Candara"/>
                </a:endParaRPr>
              </a:p>
            </p:txBody>
          </p:sp>
        </p:grpSp>
      </p:grp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3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4" grpId="0" build="p" autoUpdateAnimBg="0" advAuto="0"/>
      <p:bldP spid="18" grpId="0" build="p" autoUpdateAnimBg="0" advAuto="0"/>
      <p:bldP spid="19" grpId="0"/>
      <p:bldP spid="20" grpId="0"/>
      <p:bldP spid="21" grpId="0"/>
      <p:bldP spid="28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35437" y="1371600"/>
            <a:ext cx="18950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solidFill>
                  <a:srgbClr val="FF0000"/>
                </a:solidFill>
                <a:latin typeface="Baskerville"/>
                <a:cs typeface="Baskerville"/>
              </a:rPr>
              <a:t>Method 1</a:t>
            </a:r>
            <a:endParaRPr lang="en-US" sz="2400" b="1" u="sng" dirty="0">
              <a:solidFill>
                <a:srgbClr val="FF0000"/>
              </a:solidFill>
              <a:latin typeface="Baskerville"/>
              <a:cs typeface="Baskerville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304800" y="2135833"/>
            <a:ext cx="2087637" cy="1094839"/>
            <a:chOff x="304800" y="2135833"/>
            <a:chExt cx="2087637" cy="1094839"/>
          </a:xfrm>
        </p:grpSpPr>
        <p:grpSp>
          <p:nvGrpSpPr>
            <p:cNvPr id="29" name="Group 28"/>
            <p:cNvGrpSpPr/>
            <p:nvPr/>
          </p:nvGrpSpPr>
          <p:grpSpPr>
            <a:xfrm>
              <a:off x="609600" y="2276565"/>
              <a:ext cx="1447800" cy="954107"/>
              <a:chOff x="609600" y="2276565"/>
              <a:chExt cx="1447800" cy="954107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609600" y="2276565"/>
                <a:ext cx="6096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u="sng" dirty="0" smtClean="0"/>
                  <a:t>45</a:t>
                </a:r>
              </a:p>
              <a:p>
                <a:pPr algn="ctr"/>
                <a:r>
                  <a:rPr lang="en-US" sz="2800" dirty="0" smtClean="0"/>
                  <a:t>1</a:t>
                </a:r>
                <a:endParaRPr lang="en-US" sz="2800" dirty="0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1447800" y="2276565"/>
                <a:ext cx="6096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u="sng" dirty="0" smtClean="0"/>
                  <a:t>75</a:t>
                </a:r>
              </a:p>
              <a:p>
                <a:pPr algn="ctr"/>
                <a:r>
                  <a:rPr lang="en-US" sz="2800" dirty="0" smtClean="0"/>
                  <a:t>2</a:t>
                </a:r>
                <a:endParaRPr lang="en-US" sz="2800" dirty="0"/>
              </a:p>
            </p:txBody>
          </p:sp>
        </p:grpSp>
        <p:cxnSp>
          <p:nvCxnSpPr>
            <p:cNvPr id="7" name="Straight Arrow Connector 6"/>
            <p:cNvCxnSpPr/>
            <p:nvPr/>
          </p:nvCxnSpPr>
          <p:spPr>
            <a:xfrm>
              <a:off x="1139241" y="2569843"/>
              <a:ext cx="460960" cy="392521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V="1">
              <a:off x="1078769" y="2579923"/>
              <a:ext cx="503940" cy="362871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304800" y="2135833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90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782837" y="2144325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75</a:t>
              </a:r>
              <a:endParaRPr lang="en-US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743201" y="3981745"/>
            <a:ext cx="4631090" cy="2378121"/>
            <a:chOff x="2743201" y="3981745"/>
            <a:chExt cx="4631090" cy="2378121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"/>
                <a:stretch>
                  <a:fillRect/>
                </a:stretch>
              </p:blipFill>
            </mc:Choice>
            <mc:Fallback>
              <p:blipFill>
                <a:blip r:embed="rId3"/>
                <a:stretch>
                  <a:fillRect/>
                </a:stretch>
              </p:blipFill>
            </mc:Fallback>
          </mc:AlternateContent>
          <p:spPr>
            <a:xfrm>
              <a:off x="2743201" y="4742764"/>
              <a:ext cx="1549722" cy="1617102"/>
            </a:xfrm>
            <a:prstGeom prst="rect">
              <a:avLst/>
            </a:prstGeom>
          </p:spPr>
        </p:pic>
        <p:grpSp>
          <p:nvGrpSpPr>
            <p:cNvPr id="12" name="Group 11"/>
            <p:cNvGrpSpPr/>
            <p:nvPr/>
          </p:nvGrpSpPr>
          <p:grpSpPr>
            <a:xfrm>
              <a:off x="4495802" y="3981745"/>
              <a:ext cx="2878489" cy="1428455"/>
              <a:chOff x="3733800" y="4562213"/>
              <a:chExt cx="1933828" cy="933971"/>
            </a:xfrm>
          </p:grpSpPr>
          <p:sp>
            <p:nvSpPr>
              <p:cNvPr id="13" name="Cloud Callout 12"/>
              <p:cNvSpPr/>
              <p:nvPr/>
            </p:nvSpPr>
            <p:spPr>
              <a:xfrm>
                <a:off x="3733800" y="4562213"/>
                <a:ext cx="1905000" cy="933971"/>
              </a:xfrm>
              <a:prstGeom prst="cloudCallout">
                <a:avLst>
                  <a:gd name="adj1" fmla="val -55752"/>
                  <a:gd name="adj2" fmla="val 60342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3784992" y="4843203"/>
                <a:ext cx="1882636" cy="3823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latin typeface="Candara"/>
                    <a:cs typeface="Candara"/>
                  </a:rPr>
                  <a:t>As I said, the fees &amp; hours worked aren’t  proportional.</a:t>
                </a:r>
                <a:endParaRPr lang="en-US" sz="1600" b="1" dirty="0">
                  <a:latin typeface="Candara"/>
                  <a:cs typeface="Candara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3352800" y="2135833"/>
            <a:ext cx="2362200" cy="1094839"/>
            <a:chOff x="3352800" y="2135833"/>
            <a:chExt cx="2362200" cy="1094839"/>
          </a:xfrm>
        </p:grpSpPr>
        <p:sp>
          <p:nvSpPr>
            <p:cNvPr id="15" name="TextBox 14"/>
            <p:cNvSpPr txBox="1"/>
            <p:nvPr/>
          </p:nvSpPr>
          <p:spPr>
            <a:xfrm>
              <a:off x="3703563" y="2276565"/>
              <a:ext cx="6096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u="sng" dirty="0" smtClean="0"/>
                <a:t>75</a:t>
              </a:r>
            </a:p>
            <a:p>
              <a:pPr algn="ctr"/>
              <a:r>
                <a:rPr lang="en-US" sz="2800" dirty="0" smtClean="0"/>
                <a:t>2</a:t>
              </a:r>
              <a:endParaRPr lang="en-US" sz="28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541762" y="2276565"/>
              <a:ext cx="79223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u="sng" dirty="0" smtClean="0"/>
                <a:t>105</a:t>
              </a:r>
            </a:p>
            <a:p>
              <a:pPr algn="ctr"/>
              <a:r>
                <a:rPr lang="en-US" sz="2800" dirty="0" smtClean="0"/>
                <a:t>3</a:t>
              </a:r>
              <a:endParaRPr lang="en-US" sz="2800" dirty="0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4233204" y="2569843"/>
              <a:ext cx="460960" cy="392521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V="1">
              <a:off x="4172732" y="2579923"/>
              <a:ext cx="503940" cy="362871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3352800" y="2135833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225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105400" y="2144325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210</a:t>
              </a:r>
              <a:endParaRPr lang="en-US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400800" y="2143641"/>
            <a:ext cx="2514600" cy="1086347"/>
            <a:chOff x="6400800" y="2143641"/>
            <a:chExt cx="2514600" cy="1086347"/>
          </a:xfrm>
        </p:grpSpPr>
        <p:sp>
          <p:nvSpPr>
            <p:cNvPr id="21" name="TextBox 20"/>
            <p:cNvSpPr txBox="1"/>
            <p:nvPr/>
          </p:nvSpPr>
          <p:spPr>
            <a:xfrm>
              <a:off x="6675363" y="2275881"/>
              <a:ext cx="9144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u="sng" dirty="0" smtClean="0"/>
                <a:t>105</a:t>
              </a:r>
            </a:p>
            <a:p>
              <a:pPr algn="ctr"/>
              <a:r>
                <a:rPr lang="en-US" sz="2800" dirty="0" smtClean="0"/>
                <a:t>3</a:t>
              </a:r>
              <a:endParaRPr lang="en-US" sz="28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818362" y="2275881"/>
              <a:ext cx="79223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u="sng" dirty="0" smtClean="0"/>
                <a:t>135</a:t>
              </a:r>
            </a:p>
            <a:p>
              <a:pPr algn="ctr"/>
              <a:r>
                <a:rPr lang="en-US" sz="2800" dirty="0" smtClean="0"/>
                <a:t>4</a:t>
              </a:r>
              <a:endParaRPr lang="en-US" sz="2800" dirty="0"/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7451872" y="2569159"/>
              <a:ext cx="460960" cy="392521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V="1">
              <a:off x="7391400" y="2579239"/>
              <a:ext cx="503940" cy="362871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6400800" y="2145268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420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305800" y="2143641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405</a:t>
              </a:r>
              <a:endParaRPr lang="en-US" dirty="0"/>
            </a:p>
          </p:txBody>
        </p:sp>
      </p:grpSp>
      <p:pic>
        <p:nvPicPr>
          <p:cNvPr id="27" name="Picture 3" descr="Example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1199" y="544512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13" descr="4-x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90800" y="304800"/>
            <a:ext cx="3962400" cy="788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1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1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1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1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1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GUID" val="462F373853244BDB9B2E456CE7754646"/>
  <p:tag name="SLIDEID" val="462F373853244BDB9B2E456CE7754646"/>
  <p:tag name="SLIDEORDER" val="1"/>
  <p:tag name="SLIDETYPE" val="Q"/>
  <p:tag name="DEMOGRAPHIC" val="False"/>
  <p:tag name="SPEEDSCORING" val="False"/>
  <p:tag name="DELIMITERS" val="3.1"/>
  <p:tag name="ANSWERSALIAS" val="A¤B"/>
  <p:tag name="RESPONSESGATHERED" val="False"/>
  <p:tag name="QUESTIONTEXT" val="PLUMBING  A plumbing company charges $50 for the first hour and $40 for each additional hour. Suppose a service call is estimated to last 4 hours. Is the fee proportional to the number of hours worked?"/>
  <p:tag name="QUESTIONALIAS" val="PLUMBING  A plumbing company charges $50 for the first hour and $40 for each additional hour. Suppose a service call is estimated to last 4 hours. Is the fee proportional to the number of hours worked?"/>
  <p:tag name="ANIMREMOVED" val="False"/>
</p:tagLst>
</file>

<file path=ppt/tags/tag1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2"/>
  <p:tag name="TEXTLENGTH" val="4"/>
  <p:tag name="FONTSIZE" val="14"/>
  <p:tag name="BULLETTYPE" val="ppBulletArabicPeriod"/>
  <p:tag name="ANSWERTEXT" val="A&#10;B"/>
</p:tagLst>
</file>

<file path=ppt/tags/tag1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1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GUID" val="462F373853244BDB9B2E456CE7754646"/>
  <p:tag name="SLIDEID" val="462F373853244BDB9B2E456CE7754646"/>
  <p:tag name="SLIDEORDER" val="1"/>
  <p:tag name="SLIDETYPE" val="Q"/>
  <p:tag name="DEMOGRAPHIC" val="False"/>
  <p:tag name="SPEEDSCORING" val="False"/>
  <p:tag name="DELIMITERS" val="3.1"/>
  <p:tag name="ANSWERSALIAS" val="A¤B"/>
  <p:tag name="RESPONSESGATHERED" val="False"/>
  <p:tag name="QUESTIONTEXT" val="PLUMBING  A plumbing company charges $50 for the first hour and $40 for each additional hour. Suppose a service call is estimated to last 4 hours. Is the fee proportional to the number of hours worked?"/>
  <p:tag name="QUESTIONALIAS" val="PLUMBING  A plumbing company charges $50 for the first hour and $40 for each additional hour. Suppose a service call is estimated to last 4 hours. Is the fee proportional to the number of hours worked?"/>
  <p:tag name="ANIMREMOVED" val="False"/>
</p:tagLst>
</file>

<file path=ppt/tags/tag1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2"/>
  <p:tag name="TEXTLENGTH" val="4"/>
  <p:tag name="FONTSIZE" val="14"/>
  <p:tag name="BULLETTYPE" val="ppBulletArabicPeriod"/>
  <p:tag name="ANSWERTEXT" val="A&#10;B"/>
</p:tagLst>
</file>

<file path=ppt/tags/tag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59BE0101329C4F169ED1183E60B3EF18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CHARTLABELS" val="0"/>
  <p:tag name="SLIDEORDER" val="9"/>
  <p:tag name="SLIDEGUID" val="03C7BF46B71240A58889BE6389BF7D47"/>
  <p:tag name="ANSWERSALIAS" val="A¤B¤C¤D"/>
  <p:tag name="RESPONSESGATHERED" val="False"/>
  <p:tag name="QUESTIONTEXT" val="Express the ratio in simplest form. 6 grape candies out of a package of 24"/>
  <p:tag name="QUESTIONALIAS" val="Express the ratio in simplest form. 6 grape candies out of a package of 24"/>
  <p:tag name="ANIMREMOVED" val="False"/>
</p:tagLst>
</file>

<file path=ppt/tags/tag2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2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GUID" val="462F373853244BDB9B2E456CE7754646"/>
  <p:tag name="SLIDEID" val="462F373853244BDB9B2E456CE7754646"/>
  <p:tag name="SLIDEORDER" val="1"/>
  <p:tag name="SLIDETYPE" val="Q"/>
  <p:tag name="DEMOGRAPHIC" val="False"/>
  <p:tag name="SPEEDSCORING" val="False"/>
  <p:tag name="DELIMITERS" val="3.1"/>
  <p:tag name="ANSWERSALIAS" val="A¤B"/>
  <p:tag name="RESPONSESGATHERED" val="False"/>
  <p:tag name="QUESTIONTEXT" val="PLUMBING  A plumbing company charges $50 for the first hour and $40 for each additional hour. Suppose a service call is estimated to last 4 hours. Is the fee proportional to the number of hours worked?"/>
  <p:tag name="QUESTIONALIAS" val="PLUMBING  A plumbing company charges $50 for the first hour and $40 for each additional hour. Suppose a service call is estimated to last 4 hours. Is the fee proportional to the number of hours worked?"/>
  <p:tag name="ANIMREMOVED" val="False"/>
</p:tagLst>
</file>

<file path=ppt/tags/tag2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2"/>
  <p:tag name="TEXTLENGTH" val="4"/>
  <p:tag name="FONTSIZE" val="14"/>
  <p:tag name="BULLETTYPE" val="ppBulletArabicPeriod"/>
  <p:tag name="ANSWERTEXT" val="A&#10;B"/>
</p:tagLst>
</file>

<file path=ppt/tags/tag2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2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lphaUCPeriod"/>
  <p:tag name="ANSWERTEXT" val="A&#10;B&#10;C&#10;D"/>
</p:tagLst>
</file>

<file path=ppt/tags/tag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73C8CB726CE24B27A68D0E8CA7E9B806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9"/>
  <p:tag name="SLIDEGUID" val="C3ABDCEC2FC24613A1D5E3AE10BAA2F8"/>
  <p:tag name="ANSWERSALIAS" val="A¤B¤C¤D"/>
  <p:tag name="RESPONSESGATHERED" val="False"/>
  <p:tag name="QUESTIONTEXT" val="Express the ratio is simplest form. 3 cups to 2 pints"/>
  <p:tag name="QUESTIONALIAS" val="Express the ratio is simplest form. 3 cups to 2 pints"/>
  <p:tag name="ANIMREMOVED" val="False"/>
</p:tagLst>
</file>

<file path=ppt/tags/tag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rabicPeriod"/>
  <p:tag name="ANSWERTEXT" val="A&#10;B&#10;C&#10;D"/>
</p:tagLst>
</file>

<file path=ppt/tags/tag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F29F049DD2CB444584BFA2AA51C6DFF7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9"/>
  <p:tag name="SLIDEGUID" val="AF7BA63C6DB7479D8DF3FBF80FF1DF1B"/>
  <p:tag name="ANSWERSALIAS" val="A¤B¤C¤D"/>
  <p:tag name="RESPONSESGATHERED" val="False"/>
  <p:tag name="QUESTIONTEXT" val="Express the rate as a unit rate. $27 for 6 pizzas"/>
  <p:tag name="QUESTIONALIAS" val="Express the rate as a unit rate. $27 for 6 pizzas"/>
  <p:tag name="ANIMREMOVED" val="False"/>
</p:tagLst>
</file>

<file path=ppt/tags/tag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rabicPeriod"/>
  <p:tag name="ANSWERTEXT" val="A&#10;B&#10;C&#10;D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952</Words>
  <Application>Microsoft Macintosh PowerPoint</Application>
  <PresentationFormat>On-screen Show (4:3)</PresentationFormat>
  <Paragraphs>211</Paragraphs>
  <Slides>20</Slides>
  <Notes>12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Splash Screen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EUSD</Company>
  <LinksUpToDate>false</LinksUpToDate>
  <SharedDoc>false</SharedDoc>
  <HyperlinksChanged>false</HyperlinksChanged>
  <AppVersion>12.0258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Splash Screen</dc:title>
  <dc:creator>Michael Mitchell</dc:creator>
  <cp:lastModifiedBy>Michael Mitchell</cp:lastModifiedBy>
  <cp:revision>57</cp:revision>
  <dcterms:created xsi:type="dcterms:W3CDTF">2009-10-06T18:53:34Z</dcterms:created>
  <dcterms:modified xsi:type="dcterms:W3CDTF">2009-10-06T18:56:57Z</dcterms:modified>
</cp:coreProperties>
</file>