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tags/tag29.xml" ContentType="application/vnd.openxmlformats-officedocument.presentationml.tags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58" r:id="rId9"/>
    <p:sldId id="259" r:id="rId10"/>
    <p:sldId id="260" r:id="rId11"/>
    <p:sldId id="269" r:id="rId12"/>
    <p:sldId id="261" r:id="rId13"/>
    <p:sldId id="264" r:id="rId14"/>
    <p:sldId id="270" r:id="rId15"/>
    <p:sldId id="271" r:id="rId16"/>
    <p:sldId id="263" r:id="rId17"/>
    <p:sldId id="268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8548F-BA3B-C542-9DA9-80A6961B94D5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13CE0-19B8-AB4E-85F7-F8734A223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459AD-C6A5-CD42-801A-D607392E323F}" type="slidenum">
              <a:rPr lang="en-US"/>
              <a:pPr/>
              <a:t>2</a:t>
            </a:fld>
            <a:endParaRPr lang="en-US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D31F0-5D0F-F84C-B6E9-7E6BB020E0AE}" type="slidenum">
              <a:rPr lang="en-US"/>
              <a:pPr/>
              <a:t>11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450D5-3F53-334E-89EC-10A04B7BA6A7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D9719-384D-BE4B-ADD9-B767714B0A13}" type="slidenum">
              <a:rPr lang="en-US"/>
              <a:pPr/>
              <a:t>13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111B1-7C27-A748-B668-AD0416EAD24E}" type="slidenum">
              <a:rPr lang="en-US"/>
              <a:pPr/>
              <a:t>14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4E164-4F94-5644-8824-01DBB8223E5C}" type="slidenum">
              <a:rPr lang="en-US"/>
              <a:pPr/>
              <a:t>15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FACAF-FCF7-D341-8634-E365BB64618D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F521B-A4F6-2343-900C-66CD21E00995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62A87-3861-7145-BB89-B705C86F750C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25580-E34C-A748-8B04-11D6944F49AF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F8C61-C0C4-2944-A8FA-7E5779E0B2AC}" type="slidenum">
              <a:rPr lang="en-US"/>
              <a:pPr/>
              <a:t>3</a:t>
            </a:fld>
            <a:endParaRPr lang="en-US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A8753-6871-E243-8D1D-1867C680001D}" type="slidenum">
              <a:rPr lang="en-US"/>
              <a:pPr/>
              <a:t>4</a:t>
            </a:fld>
            <a:endParaRPr lang="en-US"/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D042C-A015-1F4B-A28B-9EC3A7DF591B}" type="slidenum">
              <a:rPr lang="en-US"/>
              <a:pPr/>
              <a:t>5</a:t>
            </a:fld>
            <a:endParaRPr lang="en-US"/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4BD1D-F9C7-C34B-961E-191A13D73C45}" type="slidenum">
              <a:rPr lang="en-US"/>
              <a:pPr/>
              <a:t>6</a:t>
            </a:fld>
            <a:endParaRPr lang="en-US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5A21A-7887-4D45-9651-C822C9C6A7E6}" type="slidenum">
              <a:rPr lang="en-US"/>
              <a:pPr/>
              <a:t>7</a:t>
            </a:fld>
            <a:endParaRPr lang="en-US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889FA-D442-1348-9384-FD66637CD68A}" type="slidenum">
              <a:rPr lang="en-US"/>
              <a:pPr/>
              <a:t>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8C766-8C07-8041-A944-35D3510B70C3}" type="slidenum">
              <a:rPr lang="en-US"/>
              <a:pPr/>
              <a:t>9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A931A-64F4-324F-BADD-4D3AB9F650CF}" type="slidenum">
              <a:rPr lang="en-US"/>
              <a:pPr/>
              <a:t>10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418F-4EC4-1940-B40C-F2C7D35E19EE}" type="datetimeFigureOut">
              <a:rPr lang="en-US" smtClean="0"/>
              <a:pPr/>
              <a:t>10/18/09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54F9-875B-A244-91DC-68CDE9E30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9.jpeg"/><Relationship Id="rId5" Type="http://schemas.openxmlformats.org/officeDocument/2006/relationships/image" Target="../media/image31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9.jpeg"/><Relationship Id="rId5" Type="http://schemas.openxmlformats.org/officeDocument/2006/relationships/image" Target="../media/image32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.jpeg"/><Relationship Id="rId5" Type="http://schemas.openxmlformats.org/officeDocument/2006/relationships/image" Target="../media/image33.jpeg"/><Relationship Id="rId6" Type="http://schemas.openxmlformats.org/officeDocument/2006/relationships/image" Target="../media/image29.jpeg"/><Relationship Id="rId7" Type="http://schemas.openxmlformats.org/officeDocument/2006/relationships/image" Target="../media/image34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3.jpeg"/><Relationship Id="rId5" Type="http://schemas.openxmlformats.org/officeDocument/2006/relationships/image" Target="../media/image14.jpeg"/><Relationship Id="rId6" Type="http://schemas.openxmlformats.org/officeDocument/2006/relationships/image" Target="../media/image29.jpeg"/><Relationship Id="rId7" Type="http://schemas.openxmlformats.org/officeDocument/2006/relationships/image" Target="../media/image35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9.jpeg"/><Relationship Id="rId5" Type="http://schemas.openxmlformats.org/officeDocument/2006/relationships/image" Target="../media/image19.jpe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9.jpeg"/><Relationship Id="rId5" Type="http://schemas.openxmlformats.org/officeDocument/2006/relationships/image" Target="../media/image19.jpe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36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40.jpeg"/><Relationship Id="rId7" Type="http://schemas.openxmlformats.org/officeDocument/2006/relationships/image" Target="../media/image8.jpeg"/><Relationship Id="rId8" Type="http://schemas.openxmlformats.org/officeDocument/2006/relationships/image" Target="../media/image29.jpeg"/><Relationship Id="rId9" Type="http://schemas.openxmlformats.org/officeDocument/2006/relationships/image" Target="../media/image41.jpe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42.jpeg"/><Relationship Id="rId6" Type="http://schemas.openxmlformats.org/officeDocument/2006/relationships/image" Target="../media/image40.jpeg"/><Relationship Id="rId7" Type="http://schemas.openxmlformats.org/officeDocument/2006/relationships/image" Target="../media/image14.jpeg"/><Relationship Id="rId8" Type="http://schemas.openxmlformats.org/officeDocument/2006/relationships/image" Target="../media/image29.jpe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19.jpeg"/><Relationship Id="rId7" Type="http://schemas.openxmlformats.org/officeDocument/2006/relationships/image" Target="../media/image40.jpeg"/><Relationship Id="rId8" Type="http://schemas.openxmlformats.org/officeDocument/2006/relationships/image" Target="../media/image29.jpe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slide" Target="slide9.xml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hyperlink" Target="http://www.ca.gr7math.com/" TargetMode="External"/><Relationship Id="rId8" Type="http://schemas.openxmlformats.org/officeDocument/2006/relationships/image" Target="../media/image45.jpeg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jpeg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jpe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25.jpeg"/><Relationship Id="rId1" Type="http://schemas.openxmlformats.org/officeDocument/2006/relationships/tags" Target="../tags/tag13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0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26.jpeg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5" descr="CAM7 Spl-0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/>
            <p:nvPr/>
          </p:nvGrpSpPr>
          <p:grpSpPr>
            <a:xfrm>
              <a:off x="4876800" y="4648200"/>
              <a:ext cx="4267200" cy="1219200"/>
              <a:chOff x="4876800" y="2895600"/>
              <a:chExt cx="4267200" cy="1219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6800" y="2895600"/>
                <a:ext cx="4267200" cy="1219200"/>
              </a:xfrm>
              <a:prstGeom prst="rect">
                <a:avLst/>
              </a:prstGeom>
              <a:solidFill>
                <a:srgbClr val="008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2895600"/>
                <a:ext cx="2743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</a:rPr>
                  <a:t>Chapter 4</a:t>
                </a:r>
              </a:p>
              <a:p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37876" y="3429000"/>
                <a:ext cx="2320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latin typeface="Baskerville"/>
                    <a:cs typeface="Baskerville"/>
                  </a:rPr>
                  <a:t>Lesson 4-5</a:t>
                </a:r>
                <a:endParaRPr lang="en-US" sz="2800" dirty="0">
                  <a:solidFill>
                    <a:srgbClr val="FFFFFF"/>
                  </a:solidFill>
                  <a:latin typeface="Baskerville"/>
                  <a:cs typeface="Baskerville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LH_4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5" name="Picture 7" descr="MAC3_p2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1200150"/>
            <a:ext cx="813593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LH_4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 descr="MAC3_p2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" y="1658937"/>
            <a:ext cx="813593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4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9638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Identify Similar Polygons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133475" y="1503363"/>
            <a:ext cx="7705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00539D"/>
                </a:solidFill>
              </a:rPr>
              <a:t>Determine whether triangle </a:t>
            </a:r>
            <a:r>
              <a:rPr lang="en-US" sz="2000" b="1" i="1" dirty="0">
                <a:solidFill>
                  <a:srgbClr val="00539D"/>
                </a:solidFill>
              </a:rPr>
              <a:t>DEF</a:t>
            </a:r>
            <a:r>
              <a:rPr lang="en-US" sz="2000" b="1" dirty="0">
                <a:solidFill>
                  <a:srgbClr val="00539D"/>
                </a:solidFill>
              </a:rPr>
              <a:t> is similar to triangle </a:t>
            </a:r>
            <a:r>
              <a:rPr lang="en-US" sz="2000" b="1" i="1" dirty="0">
                <a:solidFill>
                  <a:srgbClr val="00539D"/>
                </a:solidFill>
              </a:rPr>
              <a:t>HJK. </a:t>
            </a:r>
            <a:r>
              <a:rPr lang="en-US" sz="2000" b="1" dirty="0">
                <a:solidFill>
                  <a:srgbClr val="00539D"/>
                </a:solidFill>
              </a:rPr>
              <a:t>Explain your reasoning.</a:t>
            </a:r>
          </a:p>
        </p:txBody>
      </p:sp>
      <p:pic>
        <p:nvPicPr>
          <p:cNvPr id="119815" name="Picture 10" descr="LH_4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4" name="Picture 14" descr="4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4949" y="2211248"/>
            <a:ext cx="4079451" cy="274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utoUpdateAnimBg="0"/>
      <p:bldP spid="112646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8114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E01B22"/>
                </a:solidFill>
              </a:rPr>
              <a:t>Finding Missing Measures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409700" y="1503363"/>
            <a:ext cx="6659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Given that rectangle </a:t>
            </a:r>
            <a:r>
              <a:rPr lang="en-US" sz="20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LMNO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~ rectangle </a:t>
            </a:r>
            <a:r>
              <a:rPr lang="en-US" sz="20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GHIJ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, find </a:t>
            </a:r>
            <a:r>
              <a:rPr lang="en-US" sz="20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m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.</a:t>
            </a:r>
            <a:endParaRPr lang="en-US" sz="2000" i="1" dirty="0"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115720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5960" name="Picture 10" descr="LH_4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6" name="Picture 14" descr="4-3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209800"/>
            <a:ext cx="4479925" cy="215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10" descr="LH_4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3954462" y="790575"/>
            <a:ext cx="50371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Scale Factor and Perimeter</a:t>
            </a:r>
          </a:p>
        </p:txBody>
      </p:sp>
      <p:pic>
        <p:nvPicPr>
          <p:cNvPr id="118792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8252" name="Rectangle 5"/>
          <p:cNvSpPr>
            <a:spLocks noChangeArrowheads="1"/>
          </p:cNvSpPr>
          <p:nvPr/>
        </p:nvSpPr>
        <p:spPr bwMode="auto">
          <a:xfrm>
            <a:off x="1133475" y="1562738"/>
            <a:ext cx="77057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polygon has sides 2.5 times as long as a similar polygon. The smaller polygon has a perimeter of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42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inches. What is the perimeter of the larger polygon?</a:t>
            </a:r>
            <a:endParaRPr lang="en-US" i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38250" name="Text Box 17"/>
          <p:cNvSpPr txBox="1">
            <a:spLocks noChangeArrowheads="1"/>
          </p:cNvSpPr>
          <p:nvPr/>
        </p:nvSpPr>
        <p:spPr bwMode="auto">
          <a:xfrm>
            <a:off x="-152400" y="3200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b="1" dirty="0">
                <a:solidFill>
                  <a:srgbClr val="00539D"/>
                </a:solidFill>
              </a:rPr>
              <a:t>Read the Item</a:t>
            </a:r>
            <a:br>
              <a:rPr lang="en-US" b="1" dirty="0">
                <a:solidFill>
                  <a:srgbClr val="00539D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Since each side of the larger polygon is 2.5 times as long as the corresponding sides of the smaller polygon, the scale factor from the smaller polygon to the larger</a:t>
            </a:r>
          </a:p>
          <a:p>
            <a:pPr marL="342900" algn="l">
              <a:buClr>
                <a:srgbClr val="FFFFFF"/>
              </a:buClr>
            </a:pPr>
            <a:r>
              <a:rPr lang="en-US" dirty="0">
                <a:solidFill>
                  <a:schemeClr val="tx1"/>
                </a:solidFill>
              </a:rPr>
              <a:t>polygon </a:t>
            </a:r>
            <a:r>
              <a:rPr lang="en-US" dirty="0" smtClean="0">
                <a:solidFill>
                  <a:schemeClr val="tx1"/>
                </a:solidFill>
              </a:rPr>
              <a:t>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8809" name="Picture 25" descr="CAStdE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00088"/>
            <a:ext cx="3352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47800" y="4267200"/>
            <a:ext cx="2286000" cy="685800"/>
          </a:xfrm>
          <a:prstGeom prst="straightConnector1">
            <a:avLst/>
          </a:prstGeom>
          <a:ln w="38100">
            <a:solidFill>
              <a:srgbClr val="FF0000">
                <a:alpha val="96000"/>
              </a:srgbClr>
            </a:solidFill>
            <a:tailEnd type="arrow" w="lg" len="lg"/>
          </a:ln>
          <a:effectLst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3_2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6363" y="4508503"/>
            <a:ext cx="1951037" cy="114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20888" y="6044624"/>
            <a:ext cx="6665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create a proportion skeleton.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7" grpId="0" autoUpdateAnimBg="0"/>
      <p:bldP spid="138252" grpId="0"/>
      <p:bldP spid="13825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62000" y="13716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dirty="0">
                <a:solidFill>
                  <a:schemeClr val="tx1"/>
                </a:solidFill>
              </a:rPr>
              <a:t>Let </a:t>
            </a:r>
            <a:r>
              <a:rPr lang="en-US" i="1" dirty="0" err="1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represent the perimeter of the larger polygon. The ratio of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</a:p>
          <a:p>
            <a:pPr marL="342900" algn="l"/>
            <a:r>
              <a:rPr lang="en-US" dirty="0" smtClean="0">
                <a:solidFill>
                  <a:schemeClr val="tx1"/>
                </a:solidFill>
              </a:rPr>
              <a:t>perimeters </a:t>
            </a:r>
            <a:r>
              <a:rPr lang="en-US" dirty="0">
                <a:solidFill>
                  <a:schemeClr val="tx1"/>
                </a:solidFill>
              </a:rPr>
              <a:t>is equal to the ratio of the sides.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3581400" y="6437312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b="1" dirty="0">
                <a:solidFill>
                  <a:srgbClr val="00539D"/>
                </a:solidFill>
              </a:rPr>
              <a:t>Answer:</a:t>
            </a:r>
            <a:r>
              <a:rPr lang="en-US" dirty="0" smtClean="0">
                <a:solidFill>
                  <a:srgbClr val="E01B22"/>
                </a:solidFill>
              </a:rPr>
              <a:t>  	105 </a:t>
            </a:r>
            <a:r>
              <a:rPr lang="en-US" sz="1400" dirty="0" smtClean="0">
                <a:solidFill>
                  <a:srgbClr val="E01B22"/>
                </a:solidFill>
              </a:rPr>
              <a:t>inches</a:t>
            </a:r>
            <a:endParaRPr lang="en-US" dirty="0">
              <a:solidFill>
                <a:srgbClr val="E01B22"/>
              </a:solidFill>
            </a:endParaRPr>
          </a:p>
        </p:txBody>
      </p:sp>
      <p:pic>
        <p:nvPicPr>
          <p:cNvPr id="140294" name="Picture 10" descr="LH_4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6" name="Text Box 13"/>
          <p:cNvSpPr txBox="1">
            <a:spLocks noChangeArrowheads="1"/>
          </p:cNvSpPr>
          <p:nvPr/>
        </p:nvSpPr>
        <p:spPr bwMode="auto">
          <a:xfrm>
            <a:off x="3954462" y="736600"/>
            <a:ext cx="50371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solidFill>
                  <a:srgbClr val="E01B22"/>
                </a:solidFill>
              </a:rPr>
              <a:t>Scale Factor and Perimeter</a:t>
            </a:r>
          </a:p>
        </p:txBody>
      </p:sp>
      <p:pic>
        <p:nvPicPr>
          <p:cNvPr id="140297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9822" name="Picture 14" descr="M3_108"/>
          <p:cNvPicPr>
            <a:picLocks noChangeAspect="1" noChangeArrowheads="1"/>
          </p:cNvPicPr>
          <p:nvPr/>
        </p:nvPicPr>
        <p:blipFill>
          <a:blip r:embed="rId6"/>
          <a:srcRect b="77629"/>
          <a:stretch>
            <a:fillRect/>
          </a:stretch>
        </p:blipFill>
        <p:spPr bwMode="auto">
          <a:xfrm>
            <a:off x="3589338" y="2293938"/>
            <a:ext cx="1600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5657850" y="3902075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119563" algn="l"/>
              </a:tabLst>
            </a:pPr>
            <a:r>
              <a:rPr lang="en-US">
                <a:solidFill>
                  <a:schemeClr val="tx1"/>
                </a:solidFill>
              </a:rPr>
              <a:t>Find the cross products.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5657850" y="5830887"/>
            <a:ext cx="33718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119563" algn="l"/>
              </a:tabLst>
            </a:pPr>
            <a:r>
              <a:rPr lang="en-US">
                <a:solidFill>
                  <a:schemeClr val="tx1"/>
                </a:solidFill>
              </a:rPr>
              <a:t>Simplify.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5657850" y="2371725"/>
            <a:ext cx="3371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119563" algn="l"/>
              </a:tabLst>
            </a:pPr>
            <a:r>
              <a:rPr lang="en-US">
                <a:solidFill>
                  <a:schemeClr val="tx1"/>
                </a:solidFill>
              </a:rPr>
              <a:t>Scale factor relating sides</a:t>
            </a: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5651500" y="4892675"/>
            <a:ext cx="349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4119563" algn="l"/>
              </a:tabLst>
            </a:pPr>
            <a:r>
              <a:rPr lang="en-US" dirty="0">
                <a:solidFill>
                  <a:schemeClr val="tx1"/>
                </a:solidFill>
              </a:rPr>
              <a:t>Multiply. Then divide each side by 2.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33400" y="2667000"/>
            <a:ext cx="3257550" cy="457200"/>
            <a:chOff x="192" y="1968"/>
            <a:chExt cx="2052" cy="288"/>
          </a:xfrm>
        </p:grpSpPr>
        <p:sp>
          <p:nvSpPr>
            <p:cNvPr id="140311" name="Text Box 20"/>
            <p:cNvSpPr txBox="1">
              <a:spLocks noChangeArrowheads="1"/>
            </p:cNvSpPr>
            <p:nvPr/>
          </p:nvSpPr>
          <p:spPr bwMode="auto">
            <a:xfrm>
              <a:off x="192" y="1968"/>
              <a:ext cx="18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chemeClr val="tx1"/>
                  </a:solidFill>
                </a:rPr>
                <a:t>smaller perimeter</a:t>
              </a:r>
            </a:p>
          </p:txBody>
        </p:sp>
        <p:sp>
          <p:nvSpPr>
            <p:cNvPr id="140312" name="Line 21"/>
            <p:cNvSpPr>
              <a:spLocks noChangeShapeType="1"/>
            </p:cNvSpPr>
            <p:nvPr/>
          </p:nvSpPr>
          <p:spPr bwMode="auto">
            <a:xfrm>
              <a:off x="2004" y="21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09600" y="2209800"/>
            <a:ext cx="3181350" cy="457200"/>
            <a:chOff x="240" y="1680"/>
            <a:chExt cx="2004" cy="28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0309" name="Text Box 23"/>
            <p:cNvSpPr txBox="1">
              <a:spLocks noChangeArrowheads="1"/>
            </p:cNvSpPr>
            <p:nvPr/>
          </p:nvSpPr>
          <p:spPr bwMode="auto">
            <a:xfrm>
              <a:off x="240" y="1680"/>
              <a:ext cx="17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tx1"/>
                  </a:solidFill>
                </a:rPr>
                <a:t>larger perimeter</a:t>
              </a:r>
            </a:p>
          </p:txBody>
        </p:sp>
        <p:sp>
          <p:nvSpPr>
            <p:cNvPr id="140310" name="Line 24"/>
            <p:cNvSpPr>
              <a:spLocks noChangeShapeType="1"/>
            </p:cNvSpPr>
            <p:nvPr/>
          </p:nvSpPr>
          <p:spPr bwMode="auto">
            <a:xfrm>
              <a:off x="2004" y="183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9839" name="Picture 31" descr="c4r5"/>
          <p:cNvPicPr>
            <a:picLocks noChangeAspect="1" noChangeArrowheads="1"/>
          </p:cNvPicPr>
          <p:nvPr/>
        </p:nvPicPr>
        <p:blipFill>
          <a:blip r:embed="rId7"/>
          <a:srcRect t="76297" r="33054" b="195"/>
          <a:stretch>
            <a:fillRect/>
          </a:stretch>
        </p:blipFill>
        <p:spPr bwMode="auto">
          <a:xfrm>
            <a:off x="4119563" y="5840412"/>
            <a:ext cx="11382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9840" name="Picture 32" descr="c4r5"/>
          <p:cNvPicPr>
            <a:picLocks noChangeAspect="1" noChangeArrowheads="1"/>
          </p:cNvPicPr>
          <p:nvPr/>
        </p:nvPicPr>
        <p:blipFill>
          <a:blip r:embed="rId7"/>
          <a:srcRect t="27718" b="21057"/>
          <a:stretch>
            <a:fillRect/>
          </a:stretch>
        </p:blipFill>
        <p:spPr bwMode="auto">
          <a:xfrm>
            <a:off x="3886200" y="4695825"/>
            <a:ext cx="1700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9841" name="Picture 33" descr="c4r5"/>
          <p:cNvPicPr>
            <a:picLocks noChangeAspect="1" noChangeArrowheads="1"/>
          </p:cNvPicPr>
          <p:nvPr/>
        </p:nvPicPr>
        <p:blipFill>
          <a:blip r:embed="rId7"/>
          <a:srcRect b="74730"/>
          <a:stretch>
            <a:fillRect/>
          </a:stretch>
        </p:blipFill>
        <p:spPr bwMode="auto">
          <a:xfrm>
            <a:off x="3709988" y="3914775"/>
            <a:ext cx="17002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0308" name="Picture 38" descr="CAStdE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609600"/>
            <a:ext cx="3352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3850" y="3276600"/>
            <a:ext cx="2647950" cy="304698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Remember that the polygon has sides 2.5 times as long as a similar polygon. The smaller polygon has a perimeter of  42 inches. </a:t>
            </a: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build="p" autoUpdateAnimBg="0"/>
      <p:bldP spid="119817" grpId="0" build="p" autoUpdateAnimBg="0"/>
      <p:bldP spid="119823" grpId="0" autoUpdateAnimBg="0"/>
      <p:bldP spid="119824" grpId="0" autoUpdateAnimBg="0"/>
      <p:bldP spid="119825" grpId="0" autoUpdateAnimBg="0"/>
      <p:bldP spid="119826" grpId="0" autoUpdateAnimBg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410200" y="4516438"/>
            <a:ext cx="1295400" cy="579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35528" name="Oval 8"/>
          <p:cNvSpPr>
            <a:spLocks noChangeArrowheads="1"/>
          </p:cNvSpPr>
          <p:nvPr/>
        </p:nvSpPr>
        <p:spPr bwMode="auto">
          <a:xfrm>
            <a:off x="892449" y="33432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2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327400"/>
            <a:ext cx="27908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yes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no</a:t>
            </a:r>
          </a:p>
        </p:txBody>
      </p:sp>
      <p:sp>
        <p:nvSpPr>
          <p:cNvPr id="235530" name="TPQuestion"/>
          <p:cNvSpPr>
            <a:spLocks noChangeArrowheads="1"/>
          </p:cNvSpPr>
          <p:nvPr/>
        </p:nvSpPr>
        <p:spPr bwMode="auto">
          <a:xfrm>
            <a:off x="838200" y="150495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</a:rPr>
              <a:t>Determine whether triangle </a:t>
            </a:r>
            <a:r>
              <a:rPr lang="en-US" sz="2000" b="1" i="1" dirty="0">
                <a:solidFill>
                  <a:srgbClr val="00539D"/>
                </a:solidFill>
              </a:rPr>
              <a:t>ABC</a:t>
            </a:r>
            <a:r>
              <a:rPr lang="en-US" sz="2000" b="1" dirty="0">
                <a:solidFill>
                  <a:srgbClr val="00539D"/>
                </a:solidFill>
              </a:rPr>
              <a:t> is similar to triangle </a:t>
            </a:r>
            <a:r>
              <a:rPr lang="en-US" sz="2000" b="1" i="1" dirty="0">
                <a:solidFill>
                  <a:srgbClr val="00539D"/>
                </a:solidFill>
              </a:rPr>
              <a:t>TRI. 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235531" name="Picture 11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32" name="Picture 12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916" name="Picture 13" descr="LH_4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5" name="Picture 15" descr="4-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5434" y="2179637"/>
            <a:ext cx="5706616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54288" y="4800600"/>
            <a:ext cx="6056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create a proportion skeleton.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 animBg="1"/>
      <p:bldP spid="235529" grpId="0" autoUpdateAnimBg="0"/>
      <p:bldP spid="235530" grpId="0" autoUpdateAnimBg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3" name="Picture 13" descr="4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436813"/>
            <a:ext cx="512302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938213" y="3454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TP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1605" y="2719387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15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16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18</a:t>
            </a:r>
          </a:p>
        </p:txBody>
      </p:sp>
      <p:sp>
        <p:nvSpPr>
          <p:cNvPr id="117767" name="TPQuestion"/>
          <p:cNvSpPr>
            <a:spLocks noChangeArrowheads="1"/>
          </p:cNvSpPr>
          <p:nvPr/>
        </p:nvSpPr>
        <p:spPr bwMode="auto">
          <a:xfrm>
            <a:off x="762000" y="180975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</a:rPr>
              <a:t>Given that rectangle </a:t>
            </a:r>
            <a:r>
              <a:rPr lang="en-US" b="1" i="1" dirty="0">
                <a:solidFill>
                  <a:srgbClr val="00539D"/>
                </a:solidFill>
              </a:rPr>
              <a:t>ABCD </a:t>
            </a:r>
            <a:r>
              <a:rPr lang="en-US" b="1" dirty="0">
                <a:solidFill>
                  <a:srgbClr val="00539D"/>
                </a:solidFill>
              </a:rPr>
              <a:t>~ rectangle </a:t>
            </a:r>
            <a:r>
              <a:rPr lang="en-US" b="1" i="1" dirty="0">
                <a:solidFill>
                  <a:srgbClr val="00539D"/>
                </a:solidFill>
              </a:rPr>
              <a:t>WXYZ,</a:t>
            </a:r>
            <a:r>
              <a:rPr lang="en-US" b="1" dirty="0">
                <a:solidFill>
                  <a:srgbClr val="00539D"/>
                </a:solidFill>
              </a:rPr>
              <a:t> find </a:t>
            </a:r>
            <a:r>
              <a:rPr lang="en-US" b="1" i="1" dirty="0" err="1">
                <a:solidFill>
                  <a:srgbClr val="00539D"/>
                </a:solidFill>
              </a:rPr>
              <a:t>m</a:t>
            </a:r>
            <a:r>
              <a:rPr lang="en-US" b="1" dirty="0">
                <a:solidFill>
                  <a:srgbClr val="00539D"/>
                </a:solidFill>
              </a:rPr>
              <a:t>.</a:t>
            </a:r>
            <a:endParaRPr lang="en-US" dirty="0">
              <a:solidFill>
                <a:srgbClr val="00539D"/>
              </a:solidFill>
            </a:endParaRPr>
          </a:p>
        </p:txBody>
      </p:sp>
      <p:pic>
        <p:nvPicPr>
          <p:cNvPr id="117768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7769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8002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4156" name="Picture 11" descr="LH_4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4648200"/>
            <a:ext cx="6056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create a proportion skeleton.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6" grpId="0" autoUpdateAnimBg="0"/>
      <p:bldP spid="117767" grpId="0" autoUpdateAnimBg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892449" y="35067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81387"/>
            <a:ext cx="2790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22 in.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34 in.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72 in.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 dirty="0">
                <a:solidFill>
                  <a:schemeClr val="tx1"/>
                </a:solidFill>
                <a:sym typeface="Symbol" pitchFamily="-112" charset="2"/>
              </a:rPr>
              <a:t>	269.5 in.</a:t>
            </a:r>
          </a:p>
        </p:txBody>
      </p:sp>
      <p:sp>
        <p:nvSpPr>
          <p:cNvPr id="120839" name="TPQuestion"/>
          <p:cNvSpPr>
            <a:spLocks noChangeArrowheads="1"/>
          </p:cNvSpPr>
          <p:nvPr/>
        </p:nvSpPr>
        <p:spPr bwMode="auto">
          <a:xfrm>
            <a:off x="838200" y="1713031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539D"/>
                </a:solidFill>
              </a:rPr>
              <a:t>A polygon has sides 3.5 times as long as a similar polygon. The larger polygon has a perimeter of 77 inches. What is the perimeter of the smaller polygon?</a:t>
            </a:r>
            <a:endParaRPr lang="en-US" sz="2000" dirty="0">
              <a:solidFill>
                <a:srgbClr val="00539D"/>
              </a:solidFill>
            </a:endParaRPr>
          </a:p>
        </p:txBody>
      </p:sp>
      <p:pic>
        <p:nvPicPr>
          <p:cNvPr id="120840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794211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0841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2347" name="Picture 11" descr="LH_4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3124200"/>
            <a:ext cx="6056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create a proportion skeleton.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utoUpdateAnimBg="0"/>
      <p:bldP spid="120839" grpId="0" autoUpdateAnimBg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4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3" name="Picture 13" descr="Math NAV-Online">
            <a:hlinkClick r:id="rId7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610600" y="6553200"/>
            <a:ext cx="533400" cy="2857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5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6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3541" name="Oval 5"/>
          <p:cNvSpPr>
            <a:spLocks noChangeArrowheads="1"/>
          </p:cNvSpPr>
          <p:nvPr/>
        </p:nvSpPr>
        <p:spPr bwMode="auto">
          <a:xfrm>
            <a:off x="1058275" y="402338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5717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201 mi/h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195 mi/h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66 mi/h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b="1">
                <a:solidFill>
                  <a:schemeClr val="tx1"/>
                </a:solidFill>
                <a:sym typeface="Symbol" pitchFamily="-112" charset="2"/>
              </a:rPr>
              <a:t>	33 mi/h</a:t>
            </a:r>
          </a:p>
        </p:txBody>
      </p:sp>
      <p:sp>
        <p:nvSpPr>
          <p:cNvPr id="193543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Express the rate as a unit rate.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   </a:t>
            </a:r>
            <a:r>
              <a:rPr lang="en-US" sz="2400" b="1" dirty="0" smtClean="0">
                <a:solidFill>
                  <a:srgbClr val="00539D"/>
                </a:solidFill>
                <a:latin typeface="Baskerville"/>
                <a:ea typeface="Times New Roman" pitchFamily="-112" charset="0"/>
                <a:cs typeface="Baskerville"/>
              </a:rPr>
              <a:t>198 </a:t>
            </a:r>
            <a:r>
              <a:rPr lang="en-US" sz="2400" b="1" dirty="0">
                <a:solidFill>
                  <a:srgbClr val="00539D"/>
                </a:solidFill>
                <a:latin typeface="Baskerville"/>
                <a:ea typeface="Times New Roman" pitchFamily="-112" charset="0"/>
                <a:cs typeface="Baskerville"/>
              </a:rPr>
              <a:t>miles in 3 hours</a:t>
            </a:r>
          </a:p>
        </p:txBody>
      </p:sp>
      <p:pic>
        <p:nvPicPr>
          <p:cNvPr id="32052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5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26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2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4-1)</a:t>
            </a:r>
          </a:p>
        </p:txBody>
      </p:sp>
      <p:pic>
        <p:nvPicPr>
          <p:cNvPr id="320528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xample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42" grpId="0" autoUpdateAnimBg="0"/>
      <p:bldP spid="19354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5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56" name="Picture 20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953000" y="44196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1733" name="Oval 5"/>
          <p:cNvSpPr>
            <a:spLocks noChangeArrowheads="1"/>
          </p:cNvSpPr>
          <p:nvPr/>
        </p:nvSpPr>
        <p:spPr bwMode="auto">
          <a:xfrm>
            <a:off x="1077913" y="4699001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5" name="TPQuestion"/>
          <p:cNvSpPr>
            <a:spLocks noChangeArrowheads="1"/>
          </p:cNvSpPr>
          <p:nvPr/>
        </p:nvSpPr>
        <p:spPr bwMode="auto">
          <a:xfrm>
            <a:off x="685800" y="12192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and solve the proportion.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For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every 4 students, 3 like peanut butter and jelly sandwiches. If there are 12 students, how many like peanut butter and jelly sandwiches?</a:t>
            </a:r>
          </a:p>
        </p:txBody>
      </p:sp>
      <p:pic>
        <p:nvPicPr>
          <p:cNvPr id="330763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4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765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66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4-3)</a:t>
            </a:r>
          </a:p>
        </p:txBody>
      </p:sp>
      <p:pic>
        <p:nvPicPr>
          <p:cNvPr id="330767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77913" y="2209800"/>
            <a:ext cx="3414712" cy="4191000"/>
            <a:chOff x="679" y="1968"/>
            <a:chExt cx="2151" cy="2640"/>
          </a:xfrm>
        </p:grpSpPr>
        <p:sp>
          <p:nvSpPr>
            <p:cNvPr id="33076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9" y="2087"/>
              <a:ext cx="1758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8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6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6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</p:txBody>
        </p:sp>
        <p:pic>
          <p:nvPicPr>
            <p:cNvPr id="330770" name="Picture 21" descr="5mc_1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56" y="1968"/>
              <a:ext cx="175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0771" name="Picture 22" descr="5mc_1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56" y="2673"/>
              <a:ext cx="175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0772" name="Picture 23" descr="5mc_1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56" y="3392"/>
              <a:ext cx="166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0773" name="Picture 24" descr="5mc_1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56" y="4112"/>
              <a:ext cx="177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8" descr="Example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088" y="127071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  <p:bldP spid="2017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3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04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5720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1079978" y="24384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59" name="TPQuestion"/>
          <p:cNvSpPr>
            <a:spLocks noChangeArrowheads="1"/>
          </p:cNvSpPr>
          <p:nvPr/>
        </p:nvSpPr>
        <p:spPr bwMode="auto">
          <a:xfrm>
            <a:off x="685800" y="1219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and solve the proportion.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On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the biking portion of a triathlon, an athlete biked 18 miles in 60 minutes. How many miles will the athlete have biked in 3 hours?</a:t>
            </a:r>
          </a:p>
        </p:txBody>
      </p:sp>
      <p:pic>
        <p:nvPicPr>
          <p:cNvPr id="332811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2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813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1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4-3)</a:t>
            </a:r>
          </a:p>
        </p:txBody>
      </p:sp>
      <p:pic>
        <p:nvPicPr>
          <p:cNvPr id="332815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77913" y="2251075"/>
            <a:ext cx="3486150" cy="4149725"/>
            <a:chOff x="679" y="1938"/>
            <a:chExt cx="2196" cy="2614"/>
          </a:xfrm>
        </p:grpSpPr>
        <p:sp>
          <p:nvSpPr>
            <p:cNvPr id="33281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79" y="2052"/>
              <a:ext cx="1758" cy="1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B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6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6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050" y="1938"/>
              <a:ext cx="1825" cy="2614"/>
              <a:chOff x="1050" y="1938"/>
              <a:chExt cx="1825" cy="2614"/>
            </a:xfrm>
          </p:grpSpPr>
          <p:pic>
            <p:nvPicPr>
              <p:cNvPr id="332819" name="Picture 20" descr="5mc_1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gray">
              <a:xfrm>
                <a:off x="1050" y="1938"/>
                <a:ext cx="1710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820" name="Picture 21" descr="5mc_16"/>
              <p:cNvPicPr>
                <a:picLocks noChangeAspect="1" noChangeArrowheads="1"/>
              </p:cNvPicPr>
              <p:nvPr/>
            </p:nvPicPr>
            <p:blipFill>
              <a:blip r:embed="rId13"/>
              <a:srcRect r="49417"/>
              <a:stretch>
                <a:fillRect/>
              </a:stretch>
            </p:blipFill>
            <p:spPr bwMode="gray">
              <a:xfrm>
                <a:off x="1050" y="2568"/>
                <a:ext cx="737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821" name="Picture 22" descr="5mc_17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gray">
              <a:xfrm>
                <a:off x="1050" y="3336"/>
                <a:ext cx="1584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2822" name="Picture 23" descr="5mc_18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>
                <a:off x="1050" y="4056"/>
                <a:ext cx="1825" cy="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2823" name="Rectangle 27"/>
              <p:cNvSpPr>
                <a:spLocks noChangeArrowheads="1"/>
              </p:cNvSpPr>
              <p:nvPr/>
            </p:nvSpPr>
            <p:spPr bwMode="gray">
              <a:xfrm>
                <a:off x="1942" y="2677"/>
                <a:ext cx="7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chemeClr val="tx1"/>
                    </a:solidFill>
                  </a:rPr>
                  <a:t>0.9 mile </a:t>
                </a:r>
              </a:p>
            </p:txBody>
          </p:sp>
        </p:grpSp>
      </p:grpSp>
      <p:pic>
        <p:nvPicPr>
          <p:cNvPr id="21" name="Picture 8" descr="Example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088" y="12382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  <p:bldP spid="2027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1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52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572000" y="41910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3781" name="Oval 5"/>
          <p:cNvSpPr>
            <a:spLocks noChangeArrowheads="1"/>
          </p:cNvSpPr>
          <p:nvPr/>
        </p:nvSpPr>
        <p:spPr bwMode="auto">
          <a:xfrm>
            <a:off x="1069020" y="578167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783" name="TPQuestion"/>
          <p:cNvSpPr>
            <a:spLocks noChangeArrowheads="1"/>
          </p:cNvSpPr>
          <p:nvPr/>
        </p:nvSpPr>
        <p:spPr bwMode="auto">
          <a:xfrm>
            <a:off x="6858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and solve the proportion.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If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258 cars pass through an </a:t>
            </a: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inter-</a:t>
            </a:r>
          </a:p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section </a:t>
            </a: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in six hours, how many cars pass through the intersection every two hours?</a:t>
            </a:r>
          </a:p>
        </p:txBody>
      </p:sp>
      <p:pic>
        <p:nvPicPr>
          <p:cNvPr id="334859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60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861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62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4-3)</a:t>
            </a:r>
          </a:p>
        </p:txBody>
      </p:sp>
      <p:pic>
        <p:nvPicPr>
          <p:cNvPr id="334863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2209800"/>
            <a:ext cx="4165600" cy="4191000"/>
            <a:chOff x="672" y="1932"/>
            <a:chExt cx="2624" cy="2640"/>
          </a:xfrm>
        </p:grpSpPr>
        <p:sp>
          <p:nvSpPr>
            <p:cNvPr id="33486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2052"/>
              <a:ext cx="2624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4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7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7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Symbol" pitchFamily="-112" charset="2"/>
              </a:endParaRPr>
            </a:p>
            <a:p>
              <a:pPr marL="533400" indent="-533400" algn="l">
                <a:spcBef>
                  <a:spcPct val="70000"/>
                </a:spcBef>
                <a:spcAft>
                  <a:spcPct val="70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112" charset="2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Symbol" pitchFamily="-112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112" charset="2"/>
                </a:rPr>
                <a:t>	</a:t>
              </a:r>
            </a:p>
          </p:txBody>
        </p:sp>
        <p:pic>
          <p:nvPicPr>
            <p:cNvPr id="334866" name="Picture 20" descr="5mc_1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50" y="1932"/>
              <a:ext cx="163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867" name="Picture 21" descr="5mc_2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50" y="2637"/>
              <a:ext cx="1693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868" name="Picture 22" descr="5mc_2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50" y="3357"/>
              <a:ext cx="164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869" name="Picture 23" descr="5mc_2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50" y="4076"/>
              <a:ext cx="1537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9" descr="Example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3088" y="128079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animBg="1"/>
      <p:bldP spid="2037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3" name="Picture 19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4" name="Picture 20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auto">
          <a:xfrm>
            <a:off x="1110390" y="4304187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51460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3 ways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12 ways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6 ways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9 ways</a:t>
            </a:r>
          </a:p>
        </p:txBody>
      </p:sp>
      <p:sp>
        <p:nvSpPr>
          <p:cNvPr id="207879" name="TPQuestion"/>
          <p:cNvSpPr>
            <a:spLocks noChangeArrowheads="1"/>
          </p:cNvSpPr>
          <p:nvPr/>
        </p:nvSpPr>
        <p:spPr bwMode="auto">
          <a:xfrm>
            <a:off x="685800" y="1295400"/>
            <a:ext cx="8020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Da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niel wants to display three different pictures in a row on his bedroom wall. How many different ways can he arrange the three pictures? Use the </a:t>
            </a:r>
            <a:r>
              <a:rPr lang="en-US" sz="20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draw a diagram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strategy.</a:t>
            </a:r>
          </a:p>
        </p:txBody>
      </p:sp>
      <p:pic>
        <p:nvPicPr>
          <p:cNvPr id="34305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53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54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55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4-4)</a:t>
            </a:r>
          </a:p>
        </p:txBody>
      </p:sp>
      <p:pic>
        <p:nvPicPr>
          <p:cNvPr id="343056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Example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13144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/>
      <p:bldP spid="207878" grpId="0" autoUpdateAnimBg="0"/>
      <p:bldP spid="2078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1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19" descr="Ch04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1100138" y="3214049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0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7913" y="3124200"/>
            <a:ext cx="27908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18 students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36 students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54 students</a:t>
            </a:r>
          </a:p>
          <a:p>
            <a:pPr marL="533400" indent="-533400" algn="l">
              <a:spcBef>
                <a:spcPct val="50000"/>
              </a:spcBef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Symbol" pitchFamily="-112" charset="2"/>
              </a:rPr>
              <a:t>	60 students</a:t>
            </a:r>
          </a:p>
        </p:txBody>
      </p:sp>
      <p:sp>
        <p:nvSpPr>
          <p:cNvPr id="208903" name="TPQuestion"/>
          <p:cNvSpPr>
            <a:spLocks noChangeArrowheads="1"/>
          </p:cNvSpPr>
          <p:nvPr/>
        </p:nvSpPr>
        <p:spPr bwMode="auto">
          <a:xfrm>
            <a:off x="685800" y="1371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algn="l"/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The music teacher is arranging students on risers for the spring concert. If she places 6 people in the first row and each additional row has 3 more students in it, how many students will be in the fifth row? Use the </a:t>
            </a:r>
            <a:r>
              <a:rPr lang="en-US" sz="20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draw a diagram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strategy.</a:t>
            </a:r>
          </a:p>
        </p:txBody>
      </p:sp>
      <p:pic>
        <p:nvPicPr>
          <p:cNvPr id="34510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1" name="Picture 11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102" name="Picture 1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103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4-4)</a:t>
            </a:r>
          </a:p>
        </p:txBody>
      </p:sp>
      <p:pic>
        <p:nvPicPr>
          <p:cNvPr id="345104" name="Picture 17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Example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088" y="143494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1" grpId="0" animBg="1"/>
      <p:bldP spid="208902" grpId="0" autoUpdateAnimBg="0"/>
      <p:bldP spid="2089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655888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057275" y="3454400"/>
            <a:ext cx="38195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dirty="0"/>
              <a:t>polygon</a:t>
            </a:r>
          </a:p>
        </p:txBody>
      </p:sp>
      <p:pic>
        <p:nvPicPr>
          <p:cNvPr id="11059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1057275" y="3937000"/>
            <a:ext cx="389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dirty="0" smtClean="0"/>
              <a:t>similar</a:t>
            </a:r>
            <a:endParaRPr lang="en-US" dirty="0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057275" y="1539875"/>
            <a:ext cx="755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dirty="0"/>
              <a:t>Identify similar polygons and find missing measures of similar polygons.</a:t>
            </a:r>
          </a:p>
        </p:txBody>
      </p:sp>
      <p:pic>
        <p:nvPicPr>
          <p:cNvPr id="113673" name="Picture 9" descr="LH_4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4419600"/>
            <a:ext cx="4572000" cy="36933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corresponding parts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888468"/>
            <a:ext cx="4572000" cy="36933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congruent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8716" y="5345668"/>
            <a:ext cx="1595309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342900" indent="-341313">
              <a:buFontTx/>
              <a:buChar char="•"/>
            </a:pPr>
            <a:r>
              <a:rPr lang="en-US" dirty="0" smtClean="0"/>
              <a:t>scale factor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  <p:bldP spid="110598" grpId="0" build="p" autoUpdateAnimBg="0"/>
      <p:bldP spid="110599" grpId="0" build="p" autoUpdateAnimBg="0" advAuto="0"/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1057275" y="2867561"/>
            <a:ext cx="7705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E01B22"/>
                </a:solidFill>
                <a:ea typeface="Times New Roman" pitchFamily="-112" charset="0"/>
                <a:cs typeface="Times New Roman" pitchFamily="-112" charset="0"/>
              </a:rPr>
              <a:t>Reinforcement of Standard 6NS1.3</a:t>
            </a:r>
            <a:r>
              <a:rPr lang="en-US" sz="2000" b="1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Use proportions to solve problems. 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Use  cross  multiplication 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as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a  method 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for</a:t>
            </a:r>
            <a:r>
              <a:rPr lang="en-US" sz="20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 solving  such  </a:t>
            </a:r>
            <a:r>
              <a:rPr lang="en-US" sz="20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problems, </a:t>
            </a:r>
            <a:r>
              <a:rPr lang="en-US" sz="2000" dirty="0">
                <a:solidFill>
                  <a:schemeClr val="tx1"/>
                </a:solidFill>
                <a:ea typeface="Times New Roman" pitchFamily="-112" charset="0"/>
                <a:cs typeface="Times New Roman" pitchFamily="-112" charset="0"/>
              </a:rPr>
              <a:t>understanding it as the multiplication of both sides of an equation by a multiplicative inverse.</a:t>
            </a:r>
          </a:p>
        </p:txBody>
      </p:sp>
      <p:pic>
        <p:nvPicPr>
          <p:cNvPr id="115716" name="Picture 5" descr="LH_4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7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279466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69646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3A0B5DD6C8C6489EA4CD4D032B9E5007"/>
  <p:tag name="ANSWERSALIAS" val="A¤B¤C¤D"/>
  <p:tag name="RESPONSESGATHERED" val="False"/>
  <p:tag name="QUESTIONTEXT" val="Express the rate as a unit rate. 198 miles in 3 hours"/>
  <p:tag name="QUESTIONALIAS" val="Express the rate as a unit rate. 198 miles in 3 hours"/>
  <p:tag name="ANIMREMOVED" val="False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E2CD72A1620C42D9A1D31F2758BC5BA6"/>
  <p:tag name="ANSWERSALIAS" val="A¤B¤C¤D"/>
  <p:tag name="RESPONSESGATHERED" val="False"/>
  <p:tag name="QUESTIONTEXT" val="Write and solve the proportion. Assume the situation is proportional. If 258 cars pass through an intersection in six hours, how many cars pass through the intersection every two hours?"/>
  <p:tag name="QUESTIONALIAS" val="Write and solve the proportion. Assume the situation is proportional. If 258 cars pass through an intersection in six hours, how many cars pass through the intersection every two hours?"/>
  <p:tag name="ANIMREMOVED" val="False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36FF349E2BD44509AEFBC962970B5C1B"/>
  <p:tag name="ANSWERSALIAS" val="A¤B¤C¤D"/>
  <p:tag name="RESPONSESGATHERED" val="False"/>
  <p:tag name="QUESTIONTEXT" val="Daniel wants to display three different pictures in a row on his bedroom wall. How many different ways can he arrange the three pictures? Use the draw a diagram strategy."/>
  <p:tag name="QUESTIONALIAS" val="Daniel wants to display three different pictures in a row on his bedroom wall. How many different ways can he arrange the three pictures? Use the draw a diagram strategy."/>
  <p:tag name="ANIMREMOVED" val="False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481849EFEA094A2994FBC78428609852"/>
  <p:tag name="ANSWERSALIAS" val="A¤B¤C¤D"/>
  <p:tag name="RESPONSESGATHERED" val="False"/>
  <p:tag name="QUESTIONTEXT" val="The music teacher is arranging students on risers for the spring concert. If she places 6 people in the first row and each additional row has 3 more students in it, how many students will be in the fifth row? Use the draw a diagram strategy."/>
  <p:tag name="QUESTIONALIAS" val="The music teacher is arranging students on risers for the spring concert. If she places 6 people in the first row and each additional row has 3 more students in it, how many students will be in the fifth row? Use the draw a diagram strategy."/>
  <p:tag name="ANIMREMOVED" val="False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EF828D4FC5B648C38A9A9F7D639823ED"/>
  <p:tag name="SLIDEID" val="EF828D4FC5B648C38A9A9F7D639823ED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Determine whether triangle ABC is similar to triangle TRI. "/>
  <p:tag name="QUESTIONALIAS" val="Determine whether triangle ABC is similar to triangle TRI. "/>
  <p:tag name="ANIMREMOVED" val="False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5"/>
  <p:tag name="SLIDEGUID" val="841484199AE84502B106BBB40ECCBF2F"/>
  <p:tag name="ANSWERSALIAS" val="A¤B¤C¤D"/>
  <p:tag name="RESPONSESGATHERED" val="False"/>
  <p:tag name="QUESTIONTEXT" val="Given that rectangle ABCD ~ rectangle WXYZ, find m."/>
  <p:tag name="QUESTIONALIAS" val="Given that rectangle ABCD ~ rectangle WXYZ, find m.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5"/>
  <p:tag name="SLIDEGUID" val="89599ED4815A4D09BA76C02A468C4364"/>
  <p:tag name="ANSWERSALIAS" val="A¤B¤C¤D"/>
  <p:tag name="RESPONSESGATHERED" val="False"/>
  <p:tag name="QUESTIONTEXT" val="A polygon has sides 3.5 times as long as a similar polygon. The larger polygon has a perimeter of 77 inches. What is the perimeter of the smaller polygon?"/>
  <p:tag name="QUESTIONALIAS" val="A polygon has sides 3.5 times as long as a similar polygon. The larger polygon has a perimeter of 77 inches. What is the perimeter of the smaller polygon?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D8FEE07310AB4CA594DC5BF47C471CE5"/>
  <p:tag name="ANSWERSALIAS" val="A¤B¤C¤D"/>
  <p:tag name="RESPONSESGATHERED" val="False"/>
  <p:tag name="QUESTIONTEXT" val="Write and solve the proportion. Assume the situation is proportional. For every 4 students, 3 like peanut butter and jelly sandwiches. If there are 12 students, how many like peanut butter and jelly sandwiches?"/>
  <p:tag name="QUESTIONALIAS" val="Write and solve the proportion. Assume the situation is proportional. For every 4 students, 3 like peanut butter and jelly sandwiches. If there are 12 students, how many like peanut butter and jelly sandwiches?"/>
  <p:tag name="ANIMREMOVED" val="Fals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E4D3D9A423ED4B6A981615E9C70E7899"/>
  <p:tag name="ANSWERSALIAS" val="A¤B¤C¤D"/>
  <p:tag name="RESPONSESGATHERED" val="False"/>
  <p:tag name="QUESTIONTEXT" val="Write and solve the proportion. Assume the situation is proportional. On the biking portion of a triathlon, an athlete biked 18 miles in 60 minutes. How many miles will the athlete have biked in 3 hours?"/>
  <p:tag name="QUESTIONALIAS" val="Write and solve the proportion. Assume the situation is proportional. On the biking portion of a triathlon, an athlete biked 18 miles in 60 minutes. How many miles will the athlete have biked in 3 hours?"/>
  <p:tag name="ANIMREMOVED" val="Fals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768</Words>
  <Application>Microsoft Macintosh PowerPoint</Application>
  <PresentationFormat>On-screen Show (4:3)</PresentationFormat>
  <Paragraphs>155</Paragraphs>
  <Slides>19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Mitchell</dc:creator>
  <cp:lastModifiedBy>MMitchell</cp:lastModifiedBy>
  <cp:revision>55</cp:revision>
  <dcterms:created xsi:type="dcterms:W3CDTF">2009-10-18T23:21:13Z</dcterms:created>
  <dcterms:modified xsi:type="dcterms:W3CDTF">2009-10-18T23:36:46Z</dcterms:modified>
</cp:coreProperties>
</file>