
<file path=[Content_Types].xml><?xml version="1.0" encoding="utf-8"?>
<Types xmlns="http://schemas.openxmlformats.org/package/2006/content-types"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tags/tag5.xml" ContentType="application/vnd.openxmlformats-officedocument.presentationml.tags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tags/tag17.xml" ContentType="application/vnd.openxmlformats-officedocument.presentationml.tag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Default Extension="png" ContentType="image/png"/>
  <Override PartName="/ppt/slideLayouts/slideLayout2.xml" ContentType="application/vnd.openxmlformats-officedocument.presentationml.slideLayout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tags/tag21.xml" ContentType="application/vnd.openxmlformats-officedocument.presentationml.tags+xml"/>
  <Override PartName="/ppt/presentation.xml" ContentType="application/vnd.openxmlformats-officedocument.presentationml.presentation.main+xml"/>
  <Override PartName="/ppt/tags/tag18.xml" ContentType="application/vnd.openxmlformats-officedocument.presentationml.tags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slideLayouts/slideLayout3.xml" ContentType="application/vnd.openxmlformats-officedocument.presentationml.slideLayout+xml"/>
  <Override PartName="/ppt/tags/tag10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tags/tag22.xml" ContentType="application/vnd.openxmlformats-officedocument.presentationml.tag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9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ags/tag11.xml" ContentType="application/vnd.openxmlformats-officedocument.presentationml.tags+xml"/>
  <Override PartName="/ppt/theme/theme1.xml" ContentType="application/vnd.openxmlformats-officedocument.theme+xml"/>
  <Override PartName="/ppt/tags/tag27.xml" ContentType="application/vnd.openxmlformats-officedocument.presentationml.tags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6" r:id="rId4"/>
    <p:sldId id="278" r:id="rId5"/>
    <p:sldId id="279" r:id="rId6"/>
    <p:sldId id="258" r:id="rId7"/>
    <p:sldId id="259" r:id="rId8"/>
    <p:sldId id="266" r:id="rId9"/>
    <p:sldId id="260" r:id="rId10"/>
    <p:sldId id="263" r:id="rId11"/>
    <p:sldId id="267" r:id="rId12"/>
    <p:sldId id="262" r:id="rId13"/>
    <p:sldId id="265" r:id="rId14"/>
    <p:sldId id="269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89351" autoAdjust="0"/>
  </p:normalViewPr>
  <p:slideViewPr>
    <p:cSldViewPr snapToObjects="1">
      <p:cViewPr varScale="1">
        <p:scale>
          <a:sx n="109" d="100"/>
          <a:sy n="109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0B249-F8B5-F545-835D-38A799740534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0A11-1677-254F-BF84-B497CDA82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C8AAC-3D5F-9F4A-A9A9-1CE8E84CE123}" type="slidenum">
              <a:rPr lang="en-US"/>
              <a:pPr/>
              <a:t>2</a:t>
            </a:fld>
            <a:endParaRPr lang="en-US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AF9F4-C545-C34A-999A-52E5D2560ECE}" type="slidenum">
              <a:rPr lang="en-US"/>
              <a:pPr/>
              <a:t>11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4EB43-D92E-DB44-B5F5-45CF1186649D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E8F18-F7CC-7C44-A061-239A0FA8B0DC}" type="slidenum">
              <a:rPr lang="en-US"/>
              <a:pPr/>
              <a:t>13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175D0-7865-8744-8CE2-473F086F6D51}" type="slidenum">
              <a:rPr lang="en-US"/>
              <a:pPr/>
              <a:t>14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B9B2D-3D87-494E-B11A-C1A339139EF3}" type="slidenum">
              <a:rPr lang="en-US"/>
              <a:pPr/>
              <a:t>16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26244-74BA-594D-8F1E-4367DDE22728}" type="slidenum">
              <a:rPr lang="en-US"/>
              <a:pPr/>
              <a:t>3</a:t>
            </a:fld>
            <a:endParaRPr lang="en-US"/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05B1D-24DE-A248-85BF-272848F1DE72}" type="slidenum">
              <a:rPr lang="en-US"/>
              <a:pPr/>
              <a:t>4</a:t>
            </a:fld>
            <a:endParaRPr lang="en-US"/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9A21E-B974-CF46-BE8D-3CED8878BDB6}" type="slidenum">
              <a:rPr lang="en-US"/>
              <a:pPr/>
              <a:t>5</a:t>
            </a:fld>
            <a:endParaRPr lang="en-US"/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C9CB3-E8DB-0940-A9B6-04011DC94E7B}" type="slidenum">
              <a:rPr lang="en-US"/>
              <a:pPr/>
              <a:t>6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18A32-D7C5-8C4F-AE26-865B27CE1B7D}" type="slidenum">
              <a:rPr lang="en-US"/>
              <a:pPr/>
              <a:t>7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035DA-B8CE-4148-B430-ECE902DF17B4}" type="slidenum">
              <a:rPr lang="en-US"/>
              <a:pPr/>
              <a:t>8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9ED91-8567-B242-81AA-F4CFC72D7EBC}" type="slidenum">
              <a:rPr lang="en-US"/>
              <a:pPr/>
              <a:t>9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1355E-4375-1142-95C5-56A4FD777D8C}" type="slidenum">
              <a:rPr lang="en-US"/>
              <a:pPr/>
              <a:t>10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D2BF-0733-AB4D-9D81-F8C875A7D70C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461CB-A564-5A4B-AF95-D1AEF90AC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6.jpeg"/><Relationship Id="rId5" Type="http://schemas.openxmlformats.org/officeDocument/2006/relationships/image" Target="../media/image12.jpeg"/><Relationship Id="rId6" Type="http://schemas.openxmlformats.org/officeDocument/2006/relationships/image" Target="../media/image23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6.jpeg"/><Relationship Id="rId5" Type="http://schemas.openxmlformats.org/officeDocument/2006/relationships/image" Target="../media/image13.jpeg"/><Relationship Id="rId6" Type="http://schemas.openxmlformats.org/officeDocument/2006/relationships/image" Target="../media/image23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27.jpeg"/><Relationship Id="rId7" Type="http://schemas.openxmlformats.org/officeDocument/2006/relationships/image" Target="../media/image23.jpeg"/><Relationship Id="rId8" Type="http://schemas.openxmlformats.org/officeDocument/2006/relationships/image" Target="../media/image9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27.jpeg"/><Relationship Id="rId7" Type="http://schemas.openxmlformats.org/officeDocument/2006/relationships/image" Target="../media/image23.jpeg"/><Relationship Id="rId8" Type="http://schemas.openxmlformats.org/officeDocument/2006/relationships/image" Target="../media/image12.jpe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3.jpeg"/><Relationship Id="rId7" Type="http://schemas.openxmlformats.org/officeDocument/2006/relationships/image" Target="../media/image27.jpeg"/><Relationship Id="rId8" Type="http://schemas.openxmlformats.org/officeDocument/2006/relationships/image" Target="../media/image23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/Desktop/Chp%204%20PPT's/Chp%204%20Core%20Lessons/Lesson%204-6/1.%20Lesson%204-6%20PPT/Unit%20to%20Unit%20Conversions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slide" Target="slide7.xml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hyperlink" Target="http://www.ca.gr7math.com/" TargetMode="External"/><Relationship Id="rId8" Type="http://schemas.openxmlformats.org/officeDocument/2006/relationships/image" Target="../media/image31.jpe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0.jpeg"/><Relationship Id="rId9" Type="http://schemas.openxmlformats.org/officeDocument/2006/relationships/image" Target="../media/image4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4.png"/><Relationship Id="rId13" Type="http://schemas.openxmlformats.org/officeDocument/2006/relationships/image" Target="../media/image5.jpeg"/><Relationship Id="rId14" Type="http://schemas.openxmlformats.org/officeDocument/2006/relationships/image" Target="../media/image8.jpe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3.jpeg"/><Relationship Id="rId9" Type="http://schemas.openxmlformats.org/officeDocument/2006/relationships/image" Target="../media/image4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5.jpe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jpe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0.jpeg"/><Relationship Id="rId9" Type="http://schemas.openxmlformats.org/officeDocument/2006/relationships/image" Target="../media/image4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jpeg"/><Relationship Id="rId5" Type="http://schemas.openxmlformats.org/officeDocument/2006/relationships/image" Target="../media/image25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jpeg"/><Relationship Id="rId5" Type="http://schemas.openxmlformats.org/officeDocument/2006/relationships/image" Target="../media/image23.jpeg"/><Relationship Id="rId6" Type="http://schemas.openxmlformats.org/officeDocument/2006/relationships/image" Target="../media/image26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5" descr="CAM7 Spl-0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/>
            <p:nvPr/>
          </p:nvGrpSpPr>
          <p:grpSpPr>
            <a:xfrm>
              <a:off x="4876800" y="4648200"/>
              <a:ext cx="4267200" cy="1219200"/>
              <a:chOff x="4876800" y="2895600"/>
              <a:chExt cx="4267200" cy="1219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76800" y="2895600"/>
                <a:ext cx="4267200" cy="1219200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2600" y="2895600"/>
                <a:ext cx="2743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Chapter 4</a:t>
                </a:r>
              </a:p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37877" y="34290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FF"/>
                    </a:solidFill>
                    <a:latin typeface="Baskerville"/>
                    <a:cs typeface="Baskerville"/>
                  </a:rPr>
                  <a:t>Lesson 4-6</a:t>
                </a:r>
                <a:endParaRPr lang="en-US" sz="2800" dirty="0">
                  <a:solidFill>
                    <a:srgbClr val="FFFFFF"/>
                  </a:solidFill>
                  <a:latin typeface="Baskerville"/>
                  <a:cs typeface="Baskerville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582863" y="715963"/>
            <a:ext cx="6484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Convert Smaller Units to Larger Units</a:t>
            </a:r>
          </a:p>
        </p:txBody>
      </p:sp>
      <p:pic>
        <p:nvPicPr>
          <p:cNvPr id="136200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876300" y="1295400"/>
            <a:ext cx="803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SHIPPING</a:t>
            </a:r>
            <a:r>
              <a:rPr lang="en-US" b="1" dirty="0">
                <a:solidFill>
                  <a:srgbClr val="00539D"/>
                </a:solidFill>
              </a:rPr>
              <a:t>  </a:t>
            </a:r>
            <a:r>
              <a:rPr lang="en-US" b="1" dirty="0" err="1">
                <a:solidFill>
                  <a:srgbClr val="00539D"/>
                </a:solidFill>
              </a:rPr>
              <a:t>Cristos</a:t>
            </a:r>
            <a:r>
              <a:rPr lang="en-US" b="1" dirty="0">
                <a:solidFill>
                  <a:srgbClr val="00539D"/>
                </a:solidFill>
              </a:rPr>
              <a:t> is shipping a package of model train parts. The sum of the weights of the parts is 900 grams. What is the weight of the parts in kilograms</a:t>
            </a:r>
            <a:r>
              <a:rPr lang="en-US" b="1" dirty="0" smtClean="0">
                <a:solidFill>
                  <a:srgbClr val="00539D"/>
                </a:solidFill>
              </a:rPr>
              <a:t>? 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158728" name="Picture 22" descr="LH_4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847975" y="2133600"/>
            <a:ext cx="3781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l">
              <a:spcBef>
                <a:spcPct val="50000"/>
              </a:spcBef>
            </a:pPr>
            <a:r>
              <a:rPr lang="en-US" sz="2400" dirty="0" smtClean="0">
                <a:latin typeface="Apple Casual"/>
                <a:cs typeface="Apple Casual"/>
              </a:rPr>
              <a:t>1000</a:t>
            </a:r>
            <a:r>
              <a:rPr lang="en-US" dirty="0" smtClean="0">
                <a:latin typeface="Apple Casual"/>
                <a:cs typeface="Apple Casual"/>
              </a:rPr>
              <a:t>gram  </a:t>
            </a:r>
            <a:r>
              <a:rPr lang="en-US" sz="2400" dirty="0" smtClean="0">
                <a:latin typeface="Apple Casual"/>
                <a:cs typeface="Apple Casual"/>
              </a:rPr>
              <a:t>= 1</a:t>
            </a:r>
            <a:r>
              <a:rPr lang="en-US" dirty="0" smtClean="0">
                <a:latin typeface="Apple Casual"/>
                <a:cs typeface="Apple Casual"/>
              </a:rPr>
              <a:t>kilogram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286000" y="2814935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l">
              <a:spcBef>
                <a:spcPct val="50000"/>
              </a:spcBef>
            </a:pPr>
            <a:r>
              <a:rPr lang="en-US" sz="2400" dirty="0" smtClean="0"/>
              <a:t>Grams are smaller than kilograms.</a:t>
            </a:r>
            <a:endParaRPr lang="en-US" sz="2400" dirty="0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12750" y="3500735"/>
            <a:ext cx="87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l">
              <a:spcBef>
                <a:spcPct val="50000"/>
              </a:spcBef>
            </a:pPr>
            <a:r>
              <a:rPr lang="en-US" sz="2400" dirty="0" smtClean="0"/>
              <a:t>When converting from a </a:t>
            </a:r>
            <a:r>
              <a:rPr lang="en-US" sz="2400" b="1" dirty="0" smtClean="0"/>
              <a:t>smaller </a:t>
            </a:r>
            <a:r>
              <a:rPr lang="en-US" sz="2400" dirty="0" smtClean="0"/>
              <a:t>unit to a </a:t>
            </a:r>
            <a:r>
              <a:rPr lang="en-US" sz="2400" b="1" dirty="0" smtClean="0"/>
              <a:t>larger </a:t>
            </a:r>
            <a:r>
              <a:rPr lang="en-US" sz="2400" dirty="0" smtClean="0"/>
              <a:t>one </a:t>
            </a:r>
            <a:r>
              <a:rPr lang="en-US" sz="2400" b="1" dirty="0" smtClean="0"/>
              <a:t>DIVIDE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412750" y="4338935"/>
            <a:ext cx="87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ctr">
              <a:spcBef>
                <a:spcPct val="50000"/>
              </a:spcBef>
            </a:pPr>
            <a:r>
              <a:rPr lang="en-US" sz="2400" dirty="0" smtClean="0"/>
              <a:t>Change any fraction to a decimal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81000" y="5177135"/>
            <a:ext cx="87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ctr">
              <a:spcBef>
                <a:spcPct val="50000"/>
              </a:spcBef>
            </a:pPr>
            <a:r>
              <a:rPr lang="en-US" sz="2400" dirty="0" smtClean="0"/>
              <a:t>There are no fractions to change in this problem.</a:t>
            </a:r>
            <a:endParaRPr lang="en-US" sz="2400" dirty="0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81000" y="5953780"/>
            <a:ext cx="87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ctr">
              <a:spcBef>
                <a:spcPct val="50000"/>
              </a:spcBef>
            </a:pPr>
            <a:r>
              <a:rPr lang="en-US" sz="2400" dirty="0" smtClean="0"/>
              <a:t>900</a:t>
            </a:r>
            <a:r>
              <a:rPr lang="en-US" dirty="0" smtClean="0"/>
              <a:t>g</a:t>
            </a:r>
            <a:r>
              <a:rPr lang="en-US" sz="2400" dirty="0" smtClean="0"/>
              <a:t> ÷ 1000</a:t>
            </a:r>
            <a:r>
              <a:rPr lang="en-US" dirty="0" smtClean="0"/>
              <a:t>g</a:t>
            </a:r>
            <a:r>
              <a:rPr lang="en-US" sz="2400" dirty="0" smtClean="0"/>
              <a:t> = 0.9</a:t>
            </a:r>
            <a:r>
              <a:rPr lang="en-US" dirty="0" smtClean="0"/>
              <a:t>kg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utoUpdateAnimBg="0"/>
      <p:bldP spid="136211" grpId="0" build="p" autoUpdateAnimBg="0" advAuto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6590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Convert Between Systems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876300" y="1303338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539D"/>
                </a:solidFill>
              </a:rPr>
              <a:t>Convert 10 miles to kilometers. Round to the nearest hundredth.</a:t>
            </a:r>
            <a:endParaRPr lang="en-US" b="1" i="1" dirty="0">
              <a:solidFill>
                <a:srgbClr val="00539D"/>
              </a:solidFill>
            </a:endParaRPr>
          </a:p>
        </p:txBody>
      </p:sp>
      <p:pic>
        <p:nvPicPr>
          <p:cNvPr id="139272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29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6921" name="Picture 18" descr="LH_4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2847975" y="1752600"/>
            <a:ext cx="3781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l">
              <a:spcBef>
                <a:spcPct val="50000"/>
              </a:spcBef>
            </a:pPr>
            <a:r>
              <a:rPr lang="en-US" sz="2400" dirty="0" smtClean="0">
                <a:latin typeface="Apple Casual"/>
                <a:cs typeface="Apple Casual"/>
              </a:rPr>
              <a:t>1 kilometer= 0.621mile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752600" y="2433935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ctr">
              <a:spcBef>
                <a:spcPct val="50000"/>
              </a:spcBef>
            </a:pPr>
            <a:r>
              <a:rPr lang="en-US" sz="2400" dirty="0" smtClean="0"/>
              <a:t>Miles are larger than kilometers.</a:t>
            </a:r>
            <a:endParaRPr lang="en-US" sz="2400" dirty="0"/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12750" y="3119735"/>
            <a:ext cx="87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l">
              <a:spcBef>
                <a:spcPct val="50000"/>
              </a:spcBef>
            </a:pPr>
            <a:r>
              <a:rPr lang="en-US" sz="2400" dirty="0" smtClean="0"/>
              <a:t>When converting from a </a:t>
            </a:r>
            <a:r>
              <a:rPr lang="en-US" sz="2400" b="1" dirty="0" smtClean="0"/>
              <a:t>larger </a:t>
            </a:r>
            <a:r>
              <a:rPr lang="en-US" sz="2400" dirty="0" smtClean="0"/>
              <a:t>unit to a </a:t>
            </a:r>
            <a:r>
              <a:rPr lang="en-US" sz="2400" b="1" dirty="0" smtClean="0"/>
              <a:t>smaller </a:t>
            </a:r>
            <a:r>
              <a:rPr lang="en-US" sz="2400" dirty="0" smtClean="0"/>
              <a:t>one </a:t>
            </a:r>
            <a:r>
              <a:rPr lang="en-US" sz="2400" b="1" dirty="0" smtClean="0"/>
              <a:t>MULTIPLY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412750" y="3957935"/>
            <a:ext cx="87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ctr">
              <a:spcBef>
                <a:spcPct val="50000"/>
              </a:spcBef>
            </a:pPr>
            <a:r>
              <a:rPr lang="en-US" sz="2400" dirty="0" smtClean="0"/>
              <a:t>Change any fraction to a decimal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381000" y="4796135"/>
            <a:ext cx="87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ctr">
              <a:spcBef>
                <a:spcPct val="50000"/>
              </a:spcBef>
            </a:pPr>
            <a:r>
              <a:rPr lang="en-US" sz="2400" dirty="0" smtClean="0"/>
              <a:t>There are no fractions to change in this problem.</a:t>
            </a:r>
            <a:endParaRPr lang="en-US" sz="2400" dirty="0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381000" y="5572780"/>
            <a:ext cx="8731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ctr">
              <a:spcBef>
                <a:spcPct val="50000"/>
              </a:spcBef>
            </a:pPr>
            <a:r>
              <a:rPr lang="en-US" sz="2400" dirty="0" smtClean="0"/>
              <a:t>10</a:t>
            </a:r>
            <a:r>
              <a:rPr lang="en-US" dirty="0" smtClean="0"/>
              <a:t>mi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400" dirty="0" smtClean="0">
                <a:latin typeface="+mj-lt"/>
                <a:ea typeface="Wingdings"/>
                <a:cs typeface="Wingdings"/>
              </a:rPr>
              <a:t> 0.621</a:t>
            </a:r>
            <a:r>
              <a:rPr lang="en-US" sz="2000" dirty="0" smtClean="0">
                <a:latin typeface="+mj-lt"/>
                <a:ea typeface="Wingdings"/>
                <a:cs typeface="Wingdings"/>
              </a:rPr>
              <a:t>km</a:t>
            </a:r>
            <a:r>
              <a:rPr lang="en-US" sz="2800" dirty="0" smtClean="0">
                <a:latin typeface="+mj-lt"/>
                <a:ea typeface="Wingdings"/>
                <a:cs typeface="Wingdings"/>
              </a:rPr>
              <a:t>  =  6.21</a:t>
            </a:r>
            <a:r>
              <a:rPr lang="en-US" sz="2000" dirty="0" smtClean="0">
                <a:latin typeface="+mj-lt"/>
                <a:ea typeface="Wingdings"/>
                <a:cs typeface="Wingdings"/>
              </a:rPr>
              <a:t>km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 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build="p" autoUpdateAnimBg="0" advAuto="0"/>
      <p:bldP spid="31" grpId="0"/>
      <p:bldP spid="32" grpId="0"/>
      <p:bldP spid="33" grpId="0"/>
      <p:bldP spid="35" grpId="0"/>
      <p:bldP spid="38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62181" name="Oval 5"/>
          <p:cNvSpPr>
            <a:spLocks noChangeArrowheads="1"/>
          </p:cNvSpPr>
          <p:nvPr/>
        </p:nvSpPr>
        <p:spPr bwMode="auto">
          <a:xfrm>
            <a:off x="967205" y="4870172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182" name="TPQuestion"/>
          <p:cNvSpPr>
            <a:spLocks noChangeArrowheads="1"/>
          </p:cNvSpPr>
          <p:nvPr/>
        </p:nvSpPr>
        <p:spPr bwMode="auto">
          <a:xfrm>
            <a:off x="685800" y="1782762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Convert 8 meters to centimeters</a:t>
            </a:r>
            <a:r>
              <a:rPr lang="en-US" b="1" dirty="0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562184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2187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2900362"/>
            <a:ext cx="33432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	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0.08 cm	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	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0.8 cm	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80 cm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800 cm</a:t>
            </a:r>
          </a:p>
        </p:txBody>
      </p:sp>
      <p:pic>
        <p:nvPicPr>
          <p:cNvPr id="156683" name="Picture 12" descr="LH_4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2189" name="Picture 13" descr="Exampl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77323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2438400"/>
            <a:ext cx="480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Meters are </a:t>
            </a:r>
            <a:r>
              <a:rPr lang="en-US" sz="2400" b="1" dirty="0" smtClean="0"/>
              <a:t>larger</a:t>
            </a:r>
            <a:r>
              <a:rPr lang="en-US" sz="2400" dirty="0" smtClean="0"/>
              <a:t> than centimeters.</a:t>
            </a:r>
          </a:p>
          <a:p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336000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converting from </a:t>
            </a:r>
            <a:r>
              <a:rPr lang="en-US" sz="2400" b="1" dirty="0" smtClean="0"/>
              <a:t>large</a:t>
            </a:r>
            <a:r>
              <a:rPr lang="en-US" sz="2400" dirty="0" smtClean="0"/>
              <a:t> to </a:t>
            </a:r>
            <a:r>
              <a:rPr lang="en-US" sz="2400" b="1" dirty="0" smtClean="0"/>
              <a:t>small</a:t>
            </a:r>
            <a:r>
              <a:rPr lang="en-US" sz="2400" dirty="0" smtClean="0"/>
              <a:t> you must </a:t>
            </a:r>
            <a:r>
              <a:rPr lang="en-US" sz="2400" b="1" dirty="0" smtClean="0"/>
              <a:t>multiply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3389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badi MT Condensed Extra Bold"/>
                <a:cs typeface="Abadi MT Condensed Extra Bold"/>
              </a:rPr>
              <a:t>100</a:t>
            </a:r>
            <a:r>
              <a:rPr lang="en-US" dirty="0" smtClean="0">
                <a:latin typeface="Abadi MT Condensed Extra Bold"/>
                <a:cs typeface="Abadi MT Condensed Extra Bold"/>
              </a:rPr>
              <a:t>cm</a:t>
            </a:r>
            <a:r>
              <a:rPr lang="en-US" sz="2400" dirty="0" smtClean="0">
                <a:latin typeface="Abadi MT Condensed Extra Bold"/>
                <a:cs typeface="Abadi MT Condensed Extra Bold"/>
              </a:rPr>
              <a:t> = 1</a:t>
            </a:r>
            <a:r>
              <a:rPr lang="en-US" dirty="0" smtClean="0">
                <a:latin typeface="Abadi MT Condensed Extra Bold"/>
                <a:cs typeface="Abadi MT Condensed Extra Bold"/>
              </a:rPr>
              <a:t>m</a:t>
            </a:r>
            <a:endParaRPr lang="en-US" sz="2400" dirty="0">
              <a:latin typeface="Abadi MT Condensed Extra Bold"/>
              <a:cs typeface="Abadi MT Condensed Extra Bold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1" grpId="0" animBg="1"/>
      <p:bldP spid="562182" grpId="0" autoUpdateAnimBg="0"/>
      <p:bldP spid="562187" grpId="0" autoUpdateAnimBg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68325" name="Oval 5"/>
          <p:cNvSpPr>
            <a:spLocks noChangeArrowheads="1"/>
          </p:cNvSpPr>
          <p:nvPr/>
        </p:nvSpPr>
        <p:spPr bwMode="auto">
          <a:xfrm>
            <a:off x="822812" y="3883859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326" name="TPQuestion"/>
          <p:cNvSpPr>
            <a:spLocks noChangeArrowheads="1"/>
          </p:cNvSpPr>
          <p:nvPr/>
        </p:nvSpPr>
        <p:spPr bwMode="auto">
          <a:xfrm>
            <a:off x="685800" y="15240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1B22"/>
                </a:solidFill>
              </a:rPr>
              <a:t>RIBBONS  </a:t>
            </a:r>
            <a:r>
              <a:rPr lang="en-US" sz="2400" b="1" dirty="0">
                <a:solidFill>
                  <a:srgbClr val="00539D"/>
                </a:solidFill>
              </a:rPr>
              <a:t>Sydney needs 108 inches of ribbon for wrapping gifts. How many feet does she need?</a:t>
            </a:r>
            <a:endParaRPr lang="en-US" sz="2400" b="1" i="1" dirty="0">
              <a:solidFill>
                <a:srgbClr val="00539D"/>
              </a:solidFill>
            </a:endParaRPr>
          </a:p>
        </p:txBody>
      </p:sp>
      <p:pic>
        <p:nvPicPr>
          <p:cNvPr id="56832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833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6775" y="3335337"/>
            <a:ext cx="33432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	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1.08 ft	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	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9 ft	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10.8 ft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36 ft</a:t>
            </a:r>
          </a:p>
        </p:txBody>
      </p:sp>
      <p:pic>
        <p:nvPicPr>
          <p:cNvPr id="162827" name="Picture 12" descr="LH_4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33" name="Picture 13" descr="Exampl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7129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2514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Inches are </a:t>
            </a:r>
            <a:r>
              <a:rPr lang="en-US" sz="2400" b="1" dirty="0" smtClean="0"/>
              <a:t>smaller </a:t>
            </a:r>
            <a:r>
              <a:rPr lang="en-US" sz="2400" dirty="0" smtClean="0"/>
              <a:t>than feet.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3276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converting from </a:t>
            </a:r>
            <a:r>
              <a:rPr lang="en-US" sz="2400" b="1" dirty="0" smtClean="0"/>
              <a:t>small </a:t>
            </a:r>
            <a:r>
              <a:rPr lang="en-US" sz="2400" dirty="0" smtClean="0"/>
              <a:t>to </a:t>
            </a:r>
            <a:r>
              <a:rPr lang="en-US" sz="2400" b="1" dirty="0" smtClean="0"/>
              <a:t>large </a:t>
            </a:r>
            <a:r>
              <a:rPr lang="en-US" sz="2400" dirty="0" smtClean="0"/>
              <a:t>you must </a:t>
            </a:r>
            <a:r>
              <a:rPr lang="en-US" sz="2400" b="1" dirty="0" smtClean="0"/>
              <a:t>divide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41865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badi MT Condensed Extra Bold"/>
                <a:cs typeface="Abadi MT Condensed Extra Bold"/>
              </a:rPr>
              <a:t>12</a:t>
            </a:r>
            <a:r>
              <a:rPr lang="en-US" dirty="0" smtClean="0">
                <a:latin typeface="Abadi MT Condensed Extra Bold"/>
                <a:cs typeface="Abadi MT Condensed Extra Bold"/>
              </a:rPr>
              <a:t>in</a:t>
            </a:r>
            <a:r>
              <a:rPr lang="en-US" sz="2400" dirty="0" smtClean="0">
                <a:latin typeface="Abadi MT Condensed Extra Bold"/>
                <a:cs typeface="Abadi MT Condensed Extra Bold"/>
              </a:rPr>
              <a:t> = 1</a:t>
            </a:r>
            <a:r>
              <a:rPr lang="en-US" dirty="0" smtClean="0">
                <a:latin typeface="Abadi MT Condensed Extra Bold"/>
                <a:cs typeface="Abadi MT Condensed Extra Bold"/>
              </a:rPr>
              <a:t>ft</a:t>
            </a:r>
            <a:endParaRPr lang="en-US" sz="2400" dirty="0">
              <a:latin typeface="Abadi MT Condensed Extra Bold"/>
              <a:cs typeface="Abadi MT Condensed Extra Bold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5" grpId="0" animBg="1"/>
      <p:bldP spid="568326" grpId="0" autoUpdateAnimBg="0"/>
      <p:bldP spid="568331" grpId="0" autoUpdateAnimBg="0"/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967205" y="2824162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9" name="TPQuestion"/>
          <p:cNvSpPr>
            <a:spLocks noChangeArrowheads="1"/>
          </p:cNvSpPr>
          <p:nvPr/>
        </p:nvSpPr>
        <p:spPr bwMode="auto">
          <a:xfrm>
            <a:off x="762000" y="1662112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Convert 5 centimeters to inches.</a:t>
            </a:r>
            <a:endParaRPr lang="en-US" sz="2400" b="1" i="1" dirty="0">
              <a:solidFill>
                <a:srgbClr val="00539D"/>
              </a:solidFill>
            </a:endParaRPr>
          </a:p>
        </p:txBody>
      </p:sp>
      <p:pic>
        <p:nvPicPr>
          <p:cNvPr id="141320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68116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1321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131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2824162"/>
            <a:ext cx="33432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	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about 1.97 in.	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	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about 12.7 in.	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about 15 in.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about 50 in.</a:t>
            </a:r>
          </a:p>
        </p:txBody>
      </p:sp>
      <p:pic>
        <p:nvPicPr>
          <p:cNvPr id="171020" name="Picture 22" descr="LH_4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2514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Centimeters are </a:t>
            </a:r>
            <a:r>
              <a:rPr lang="en-US" sz="2400" b="1" dirty="0" smtClean="0"/>
              <a:t>smaller </a:t>
            </a:r>
            <a:r>
              <a:rPr lang="en-US" sz="2400" dirty="0" smtClean="0"/>
              <a:t>than inches.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343620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converting from </a:t>
            </a:r>
            <a:r>
              <a:rPr lang="en-US" sz="2400" b="1" dirty="0" smtClean="0"/>
              <a:t>small </a:t>
            </a:r>
            <a:r>
              <a:rPr lang="en-US" sz="2400" dirty="0" smtClean="0"/>
              <a:t>to </a:t>
            </a:r>
            <a:r>
              <a:rPr lang="en-US" sz="2400" b="1" dirty="0" smtClean="0"/>
              <a:t>large </a:t>
            </a:r>
            <a:r>
              <a:rPr lang="en-US" sz="2400" dirty="0" smtClean="0"/>
              <a:t>you must </a:t>
            </a:r>
            <a:r>
              <a:rPr lang="en-US" sz="2400" b="1" dirty="0" smtClean="0"/>
              <a:t>divide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44151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badi MT Condensed Extra Bold"/>
                <a:cs typeface="Abadi MT Condensed Extra Bold"/>
              </a:rPr>
              <a:t>2.54</a:t>
            </a:r>
            <a:r>
              <a:rPr lang="en-US" dirty="0" smtClean="0">
                <a:latin typeface="Abadi MT Condensed Extra Bold"/>
                <a:cs typeface="Abadi MT Condensed Extra Bold"/>
              </a:rPr>
              <a:t>cm</a:t>
            </a:r>
            <a:r>
              <a:rPr lang="en-US" sz="2400" dirty="0" smtClean="0">
                <a:latin typeface="Abadi MT Condensed Extra Bold"/>
                <a:cs typeface="Abadi MT Condensed Extra Bold"/>
              </a:rPr>
              <a:t> = 1</a:t>
            </a:r>
            <a:r>
              <a:rPr lang="en-US" dirty="0" smtClean="0">
                <a:latin typeface="Abadi MT Condensed Extra Bold"/>
                <a:cs typeface="Abadi MT Condensed Extra Bold"/>
              </a:rPr>
              <a:t>in</a:t>
            </a:r>
            <a:endParaRPr lang="en-US" sz="2400" dirty="0">
              <a:latin typeface="Abadi MT Condensed Extra Bold"/>
              <a:cs typeface="Abadi MT Condensed Extra Bold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  <p:bldP spid="141319" grpId="0" autoUpdateAnimBg="0"/>
      <p:bldP spid="141318" grpId="0" autoUpdateAnimBg="0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it to Unit Conversion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5" name="Unit to Unit Conversion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1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2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9" name="Picture 12" descr="Math NAV-Online">
            <a:hlinkClick r:id="rId7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610600" y="6553200"/>
            <a:ext cx="533400" cy="27781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3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4" name="Picture 20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1050297" y="355236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00350"/>
            <a:ext cx="3733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1 pound at $0.79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5 pounds at $1.70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4 pounds at $1.40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10 pounds at $3.60</a:t>
            </a:r>
          </a:p>
        </p:txBody>
      </p:sp>
      <p:sp>
        <p:nvSpPr>
          <p:cNvPr id="194567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Which of the following options is the best buy for a bag of flour?</a:t>
            </a:r>
          </a:p>
        </p:txBody>
      </p:sp>
      <p:pic>
        <p:nvPicPr>
          <p:cNvPr id="322572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73" name="Picture 12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74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75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4-1)</a:t>
            </a:r>
          </a:p>
        </p:txBody>
      </p:sp>
      <p:pic>
        <p:nvPicPr>
          <p:cNvPr id="322576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4" name="Picture 24" descr="CAStdPra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Example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2713" y="182970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  <p:bldP spid="194566" grpId="0" autoUpdateAnimBg="0"/>
      <p:bldP spid="1945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9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0" name="Picture 19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0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1067983" y="386060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0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1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12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16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32</a:t>
            </a:r>
          </a:p>
        </p:txBody>
      </p:sp>
      <p:pic>
        <p:nvPicPr>
          <p:cNvPr id="336907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8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9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10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4-3)</a:t>
            </a:r>
          </a:p>
        </p:txBody>
      </p:sp>
      <p:pic>
        <p:nvPicPr>
          <p:cNvPr id="336911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1" name="Picture 21" descr="5mc_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6325" y="1476375"/>
            <a:ext cx="4086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Exampl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nimBg="1"/>
      <p:bldP spid="20480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9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0" name="Picture 19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4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9925" name="Oval 5"/>
          <p:cNvSpPr>
            <a:spLocks noChangeArrowheads="1"/>
          </p:cNvSpPr>
          <p:nvPr/>
        </p:nvSpPr>
        <p:spPr bwMode="auto">
          <a:xfrm>
            <a:off x="1052033" y="4461299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2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7913" y="3951288"/>
            <a:ext cx="5246687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13 minutes</a:t>
            </a:r>
          </a:p>
          <a:p>
            <a:pPr marL="533400" indent="-533400" algn="l"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9 minutes 45 seconds</a:t>
            </a:r>
          </a:p>
          <a:p>
            <a:pPr marL="533400" indent="-533400" algn="l"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6 minutes 30 seconds</a:t>
            </a:r>
          </a:p>
          <a:p>
            <a:pPr marL="533400" indent="-533400" algn="l"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3 minutes 15 seconds</a:t>
            </a:r>
          </a:p>
        </p:txBody>
      </p:sp>
      <p:pic>
        <p:nvPicPr>
          <p:cNvPr id="209928" name="Picture 8" descr="Exampl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7811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7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8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49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4-4)</a:t>
            </a:r>
          </a:p>
        </p:txBody>
      </p:sp>
      <p:pic>
        <p:nvPicPr>
          <p:cNvPr id="347150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5800" y="1774825"/>
            <a:ext cx="8020050" cy="892175"/>
            <a:chOff x="432" y="1044"/>
            <a:chExt cx="5052" cy="562"/>
          </a:xfrm>
        </p:grpSpPr>
        <p:sp>
          <p:nvSpPr>
            <p:cNvPr id="347154" name="TPQuestion"/>
            <p:cNvSpPr>
              <a:spLocks noChangeArrowheads="1"/>
            </p:cNvSpPr>
            <p:nvPr/>
          </p:nvSpPr>
          <p:spPr bwMode="auto">
            <a:xfrm>
              <a:off x="432" y="1044"/>
              <a:ext cx="50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algn="l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Jeanine is filling her wading pool with water. After</a:t>
              </a:r>
              <a: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/>
              </a:r>
              <a:b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/>
              </a:r>
              <a:b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3 minutes and 15 seconds, the pool is only     full.</a:t>
              </a:r>
              <a: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/>
              </a:r>
              <a:b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/>
              </a:r>
              <a:b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If the pool can hold 350 gallons of water, how much</a:t>
              </a:r>
              <a: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/>
              </a:r>
              <a:b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/>
              </a:r>
              <a:br>
                <a:rPr lang="en-US" sz="1600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longer will it take to fill the pool?</a:t>
              </a:r>
            </a:p>
          </p:txBody>
        </p:sp>
        <p:pic>
          <p:nvPicPr>
            <p:cNvPr id="347155" name="Picture 21" descr="5mc_2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679" y="1314"/>
              <a:ext cx="113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7152" name="Picture 24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49" name="Picture 29" descr="CAStdPra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  <p:bldP spid="2099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5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6" name="Picture 19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5720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1032791" y="375577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1242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3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4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45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4-5)</a:t>
            </a:r>
          </a:p>
        </p:txBody>
      </p:sp>
      <p:pic>
        <p:nvPicPr>
          <p:cNvPr id="351246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5800" y="1657350"/>
            <a:ext cx="8027988" cy="1762125"/>
            <a:chOff x="432" y="1044"/>
            <a:chExt cx="5057" cy="1110"/>
          </a:xfrm>
        </p:grpSpPr>
        <p:sp>
          <p:nvSpPr>
            <p:cNvPr id="351254" name="TPQuestion"/>
            <p:cNvSpPr>
              <a:spLocks noChangeArrowheads="1"/>
            </p:cNvSpPr>
            <p:nvPr/>
          </p:nvSpPr>
          <p:spPr bwMode="auto">
            <a:xfrm>
              <a:off x="432" y="1044"/>
              <a:ext cx="50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algn="l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The pair of polygons is similar.</a:t>
              </a:r>
              <a:b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Write a proportion to find the</a:t>
              </a:r>
              <a:b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b="1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missing measure and solve.</a:t>
              </a:r>
            </a:p>
          </p:txBody>
        </p:sp>
        <p:pic>
          <p:nvPicPr>
            <p:cNvPr id="351255" name="Picture 20" descr="5m_4_6B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456" y="1296"/>
              <a:ext cx="2033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066800" y="2832100"/>
            <a:ext cx="5029200" cy="3587750"/>
            <a:chOff x="672" y="1784"/>
            <a:chExt cx="3168" cy="2260"/>
          </a:xfrm>
        </p:grpSpPr>
        <p:sp>
          <p:nvSpPr>
            <p:cNvPr id="351249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896"/>
              <a:ext cx="3168" cy="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112" charset="2"/>
                </a:rPr>
                <a:t>A.</a:t>
              </a:r>
              <a:r>
                <a:rPr lang="pt-BR" b="1">
                  <a:solidFill>
                    <a:schemeClr val="tx1"/>
                  </a:solidFill>
                  <a:sym typeface="Symbol" pitchFamily="-112" charset="2"/>
                </a:rPr>
                <a:t>	</a:t>
              </a: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112" charset="2"/>
                </a:rPr>
                <a:t>B.</a:t>
              </a:r>
              <a:r>
                <a:rPr lang="pt-BR" b="1">
                  <a:solidFill>
                    <a:schemeClr val="tx1"/>
                  </a:solidFill>
                  <a:sym typeface="Symbol" pitchFamily="-112" charset="2"/>
                </a:rPr>
                <a:t>	</a:t>
              </a: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112" charset="2"/>
                </a:rPr>
                <a:t>C.</a:t>
              </a:r>
              <a:r>
                <a:rPr lang="pt-BR" b="1">
                  <a:solidFill>
                    <a:schemeClr val="tx1"/>
                  </a:solidFill>
                  <a:sym typeface="Symbol" pitchFamily="-112" charset="2"/>
                </a:rPr>
                <a:t>	</a:t>
              </a: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112" charset="2"/>
                </a:rPr>
                <a:t>D.</a:t>
              </a:r>
              <a:r>
                <a:rPr lang="pt-BR" b="1">
                  <a:solidFill>
                    <a:schemeClr val="tx1"/>
                  </a:solidFill>
                  <a:sym typeface="Symbol" pitchFamily="-112" charset="2"/>
                </a:rPr>
                <a:t>	</a:t>
              </a:r>
            </a:p>
          </p:txBody>
        </p:sp>
        <p:pic>
          <p:nvPicPr>
            <p:cNvPr id="351250" name="Picture 21" descr="5mc_2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56" y="1784"/>
              <a:ext cx="1088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51" name="Picture 22" descr="5mc_2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56" y="2370"/>
              <a:ext cx="126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52" name="Picture 23" descr="5mc_2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056" y="2960"/>
              <a:ext cx="1088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53" name="Picture 24" descr="5mc_2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056" y="3550"/>
              <a:ext cx="118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9" descr="Example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8371" y="173426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3527425"/>
            <a:ext cx="35290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057275" y="4262735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dirty="0"/>
              <a:t>unit ratio</a:t>
            </a:r>
          </a:p>
        </p:txBody>
      </p:sp>
      <p:pic>
        <p:nvPicPr>
          <p:cNvPr id="131077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1074738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1057275" y="1844675"/>
            <a:ext cx="7553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sz="2400" dirty="0"/>
              <a:t>Convert customary and metric units of length, weight or mass, capacity, and time.</a:t>
            </a:r>
          </a:p>
        </p:txBody>
      </p:sp>
      <p:pic>
        <p:nvPicPr>
          <p:cNvPr id="148488" name="Picture 11" descr="LH_4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  <p:bldP spid="13107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4"/>
          <p:cNvSpPr>
            <a:spLocks noChangeArrowheads="1"/>
          </p:cNvSpPr>
          <p:nvPr/>
        </p:nvSpPr>
        <p:spPr bwMode="auto">
          <a:xfrm>
            <a:off x="1057275" y="2545140"/>
            <a:ext cx="7858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Standard 7MG1.1</a:t>
            </a:r>
            <a:r>
              <a:rPr lang="en-US" sz="2400" b="1" dirty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Compare weights, capacities, geometric measures, times,</a:t>
            </a:r>
            <a:r>
              <a:rPr lang="en-US" sz="2400" dirty="0">
                <a:ea typeface="Times New Roman" pitchFamily="-112" charset="0"/>
                <a:cs typeface="Times New Roman" pitchFamily="-112" charset="0"/>
              </a:rPr>
              <a:t> and temperatures 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within and between measurement systems (e.g. miles per hour and feet per second, cubic inches to cubic centimeters).</a:t>
            </a:r>
          </a:p>
        </p:txBody>
      </p:sp>
      <p:pic>
        <p:nvPicPr>
          <p:cNvPr id="150533" name="Picture 8" descr="LH_4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4" name="Picture 9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057275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12" descr="LH_4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7" name="Picture 13" descr="KC_p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" y="706438"/>
            <a:ext cx="8135938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5816024"/>
            <a:ext cx="9067800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We will handout a set of charts you will need to use.</a:t>
            </a:r>
            <a:endParaRPr lang="en-US" sz="3200" b="1" dirty="0">
              <a:solidFill>
                <a:srgbClr val="0000FF"/>
              </a:solidFill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2601" name="Rectangle 6"/>
          <p:cNvSpPr>
            <a:spLocks noChangeArrowheads="1"/>
          </p:cNvSpPr>
          <p:nvPr/>
        </p:nvSpPr>
        <p:spPr bwMode="auto">
          <a:xfrm>
            <a:off x="876300" y="1161618"/>
            <a:ext cx="77057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b="1" dirty="0" smtClean="0">
                <a:solidFill>
                  <a:srgbClr val="00539D"/>
                </a:solidFill>
              </a:rPr>
              <a:t>Convert </a:t>
            </a:r>
            <a:r>
              <a:rPr lang="en-US" sz="2400" dirty="0" smtClean="0">
                <a:solidFill>
                  <a:srgbClr val="00539D"/>
                </a:solidFill>
              </a:rPr>
              <a:t>2</a:t>
            </a:r>
            <a:r>
              <a:rPr lang="en-US" dirty="0" smtClean="0">
                <a:solidFill>
                  <a:srgbClr val="00539D"/>
                </a:solidFill>
              </a:rPr>
              <a:t>1/2</a:t>
            </a:r>
            <a:r>
              <a:rPr lang="en-US" sz="2400" dirty="0" smtClean="0">
                <a:solidFill>
                  <a:srgbClr val="00539D"/>
                </a:solidFill>
              </a:rPr>
              <a:t> </a:t>
            </a:r>
            <a:r>
              <a:rPr lang="en-US" sz="2400" b="1" dirty="0" smtClean="0">
                <a:solidFill>
                  <a:srgbClr val="00539D"/>
                </a:solidFill>
              </a:rPr>
              <a:t>pounds </a:t>
            </a:r>
            <a:r>
              <a:rPr lang="en-US" sz="2400" b="1" dirty="0">
                <a:solidFill>
                  <a:srgbClr val="00539D"/>
                </a:solidFill>
              </a:rPr>
              <a:t>to ounces.</a:t>
            </a:r>
          </a:p>
        </p:txBody>
      </p:sp>
      <p:pic>
        <p:nvPicPr>
          <p:cNvPr id="152584" name="Picture 24" descr="LH_4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98" name="Text Box 23"/>
          <p:cNvSpPr txBox="1">
            <a:spLocks noChangeArrowheads="1"/>
          </p:cNvSpPr>
          <p:nvPr/>
        </p:nvSpPr>
        <p:spPr bwMode="auto">
          <a:xfrm>
            <a:off x="2847975" y="2020416"/>
            <a:ext cx="3781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l">
              <a:spcBef>
                <a:spcPct val="50000"/>
              </a:spcBef>
            </a:pPr>
            <a:r>
              <a:rPr lang="en-US" sz="2400" dirty="0" smtClean="0">
                <a:latin typeface="Apple Casual"/>
                <a:cs typeface="Apple Casual"/>
              </a:rPr>
              <a:t>1 </a:t>
            </a:r>
            <a:r>
              <a:rPr lang="en-US" sz="2400" dirty="0">
                <a:latin typeface="Apple Casual"/>
                <a:cs typeface="Apple Casual"/>
              </a:rPr>
              <a:t>pound = 16 </a:t>
            </a:r>
            <a:r>
              <a:rPr lang="en-US" sz="2400" dirty="0" smtClean="0">
                <a:latin typeface="Apple Casual"/>
                <a:cs typeface="Apple Casual"/>
              </a:rPr>
              <a:t>ounces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Back or Previous 26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24" name="Picture 4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60960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735263" y="623888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Convert Larger Units to Smaller Units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286000" y="2814935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l">
              <a:spcBef>
                <a:spcPct val="50000"/>
              </a:spcBef>
            </a:pPr>
            <a:r>
              <a:rPr lang="en-US" sz="2400" dirty="0" smtClean="0"/>
              <a:t>Pounds are larger than ounces.</a:t>
            </a:r>
            <a:endParaRPr lang="en-US" sz="2400" dirty="0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152400" y="3653135"/>
            <a:ext cx="895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l">
              <a:spcBef>
                <a:spcPct val="50000"/>
              </a:spcBef>
            </a:pPr>
            <a:r>
              <a:rPr lang="en-US" sz="2400" dirty="0" smtClean="0"/>
              <a:t>When converting from a </a:t>
            </a:r>
            <a:r>
              <a:rPr lang="en-US" sz="2400" b="1" dirty="0" smtClean="0"/>
              <a:t>larger </a:t>
            </a:r>
            <a:r>
              <a:rPr lang="en-US" sz="2400" dirty="0" smtClean="0"/>
              <a:t>unit to a </a:t>
            </a:r>
            <a:r>
              <a:rPr lang="en-US" sz="2400" b="1" dirty="0" smtClean="0"/>
              <a:t>smaller </a:t>
            </a:r>
            <a:r>
              <a:rPr lang="en-US" sz="2400" dirty="0" smtClean="0"/>
              <a:t>one </a:t>
            </a:r>
            <a:r>
              <a:rPr lang="en-US" sz="2400" b="1" dirty="0" smtClean="0"/>
              <a:t>MULTIPLY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12750" y="4491335"/>
            <a:ext cx="87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ctr">
              <a:spcBef>
                <a:spcPct val="50000"/>
              </a:spcBef>
            </a:pPr>
            <a:r>
              <a:rPr lang="en-US" sz="2400" dirty="0" smtClean="0"/>
              <a:t>Change any fraction to a decimal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228600" y="5329535"/>
            <a:ext cx="87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ctr">
              <a:spcBef>
                <a:spcPct val="50000"/>
              </a:spcBef>
            </a:pPr>
            <a:r>
              <a:rPr lang="en-US" sz="2400" dirty="0" smtClean="0"/>
              <a:t>2</a:t>
            </a:r>
            <a:r>
              <a:rPr lang="en-US" dirty="0" smtClean="0"/>
              <a:t>1/2</a:t>
            </a:r>
            <a:r>
              <a:rPr lang="en-US" sz="2400" dirty="0" smtClean="0"/>
              <a:t> </a:t>
            </a:r>
            <a:r>
              <a:rPr lang="en-US" dirty="0" smtClean="0"/>
              <a:t>lbs </a:t>
            </a:r>
            <a:r>
              <a:rPr lang="en-US" sz="2400" dirty="0" smtClean="0"/>
              <a:t> =  2.5</a:t>
            </a:r>
            <a:r>
              <a:rPr lang="en-US" dirty="0" smtClean="0"/>
              <a:t>lbs</a:t>
            </a:r>
            <a:endParaRPr lang="en-US" sz="2400" dirty="0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81000" y="6106180"/>
            <a:ext cx="8731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 algn="ctr">
              <a:spcBef>
                <a:spcPct val="50000"/>
              </a:spcBef>
            </a:pPr>
            <a:r>
              <a:rPr lang="en-US" sz="2400" dirty="0" smtClean="0"/>
              <a:t>2.5 </a:t>
            </a:r>
            <a:r>
              <a:rPr lang="en-US" dirty="0" smtClean="0"/>
              <a:t>lbs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400" dirty="0" smtClean="0">
                <a:latin typeface="+mj-lt"/>
                <a:ea typeface="Wingdings"/>
                <a:cs typeface="Wingdings"/>
              </a:rPr>
              <a:t> 16 </a:t>
            </a:r>
            <a:r>
              <a:rPr lang="en-US" sz="2000" dirty="0" smtClean="0">
                <a:latin typeface="+mj-lt"/>
                <a:ea typeface="Wingdings"/>
                <a:cs typeface="Wingdings"/>
              </a:rPr>
              <a:t>oz</a:t>
            </a:r>
            <a:r>
              <a:rPr lang="en-US" sz="2800" dirty="0" smtClean="0">
                <a:latin typeface="+mj-lt"/>
                <a:ea typeface="Wingdings"/>
                <a:cs typeface="Wingdings"/>
              </a:rPr>
              <a:t>  =  40</a:t>
            </a:r>
            <a:r>
              <a:rPr lang="en-US" sz="2000" dirty="0" smtClean="0">
                <a:latin typeface="+mj-lt"/>
                <a:ea typeface="Wingdings"/>
                <a:cs typeface="Wingdings"/>
              </a:rPr>
              <a:t> oz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 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1" grpId="0"/>
      <p:bldP spid="152598" grpId="0"/>
      <p:bldP spid="133125" grpId="0" autoUpdateAnimBg="0"/>
      <p:bldP spid="25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062FD7D9C60D4B78BF1C3E54A3E386F5"/>
  <p:tag name="ANSWERSALIAS" val="A¤B¤C¤D"/>
  <p:tag name="RESPONSESGATHERED" val="False"/>
  <p:tag name="QUESTIONTEXT" val="Which of the following options is the best buy for a bag of flour?"/>
  <p:tag name="QUESTIONALIAS" val="Which of the following options is the best buy for a bag of flour?"/>
  <p:tag name="ANIMREMOVED" val="False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A5BD1767135E43DDBF228FB8D76EC5CF"/>
  <p:tag name="ANSWERSALIAS" val="A¤B¤C¤D"/>
  <p:tag name="RESPONSESGATHERED" val="False"/>
  <p:tag name="QUESTIONTEXT" val="5Min 6-2"/>
  <p:tag name="QUESTIONALIAS" val="5Min 6-2"/>
  <p:tag name="ANIMREMOVED" val="False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E32E0A651E144EDD8200FB4C20F5D5E1"/>
  <p:tag name="ANSWERSALIAS" val="A¤B¤C¤D"/>
  <p:tag name="RESPONSESGATHERED" val="False"/>
  <p:tag name="QUESTIONTEXT" val="Convert 8 meters to centimeters."/>
  <p:tag name="QUESTIONALIAS" val="Convert 8 meters to centimeters."/>
  <p:tag name="ANIMREMOVED" val="False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ANSWERSALIAS" val="A¤B¤C¤D"/>
  <p:tag name="RESPONSESGATHERED" val="False"/>
  <p:tag name="SLIDEGUID" val="E6318A01C03B11DBA871000D93448B5C"/>
  <p:tag name="QUESTIONTEXT" val="RIBBONS  Sydney needs 108 inches of ribbon for wrapping gifts. How many feet does she need?"/>
  <p:tag name="QUESTIONALIAS" val="RIBBONS  Sydney needs 108 inches of ribbon for wrapping gifts. How many feet does she need?"/>
  <p:tag name="ANIMREMOVED" val="Fals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ANSWERSALIAS" val="A¤B¤C¤D"/>
  <p:tag name="RESPONSESGATHERED" val="False"/>
  <p:tag name="SLIDEGUID" val="E637772AC03B11DBA871000D93448B5C"/>
  <p:tag name="QUESTIONTEXT" val="Convert 5 centimeters to inches."/>
  <p:tag name="QUESTIONALIAS" val="Convert 5 centimeters to inches."/>
  <p:tag name="ANIMREMOVED" val="False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2"/>
  <p:tag name="SLIDEGUID" val="729933FCDDCE43CF876A27C22B0D58D1"/>
  <p:tag name="ANSWERSALIAS" val="A¤B¤C¤D"/>
  <p:tag name="RESPONSESGATHERED" val="False"/>
  <p:tag name="QUESTIONTEXT" val="5Min 4-4"/>
  <p:tag name="QUESTIONALIAS" val="5Min 4-4"/>
  <p:tag name="ANIMREMOVED" val="False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C0AB266EB1284FD2ACA98D4F500877E8"/>
  <p:tag name="ANSWERSALIAS" val="A¤B¤C¤D"/>
  <p:tag name="RESPONSESGATHERED" val="False"/>
  <p:tag name="QUESTIONTEXT" val="5Min 5-3"/>
  <p:tag name="QUESTIONALIAS" val="5Min 5-3"/>
  <p:tag name="ANIMREMOVED" val="False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682</Words>
  <Application>Microsoft Macintosh PowerPoint</Application>
  <PresentationFormat>On-screen Show (4:3)</PresentationFormat>
  <Paragraphs>119</Paragraphs>
  <Slides>16</Slides>
  <Notes>14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36</cp:revision>
  <dcterms:created xsi:type="dcterms:W3CDTF">2009-10-19T00:18:34Z</dcterms:created>
  <dcterms:modified xsi:type="dcterms:W3CDTF">2009-10-19T00:18:48Z</dcterms:modified>
</cp:coreProperties>
</file>