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tags/tag28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3" r:id="rId4"/>
    <p:sldId id="274" r:id="rId5"/>
    <p:sldId id="275" r:id="rId6"/>
    <p:sldId id="258" r:id="rId7"/>
    <p:sldId id="259" r:id="rId8"/>
    <p:sldId id="276" r:id="rId9"/>
    <p:sldId id="277" r:id="rId10"/>
    <p:sldId id="278" r:id="rId11"/>
    <p:sldId id="260" r:id="rId12"/>
    <p:sldId id="269" r:id="rId13"/>
    <p:sldId id="270" r:id="rId14"/>
    <p:sldId id="271" r:id="rId15"/>
    <p:sldId id="261" r:id="rId16"/>
    <p:sldId id="263" r:id="rId17"/>
    <p:sldId id="265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-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345E-8801-4647-AAFE-58F78ACB8741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66FF-46FC-7E44-8F1D-234C059A7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B8DC7-E576-4B41-B7ED-5345D0591A7B}" type="slidenum">
              <a:rPr lang="en-US"/>
              <a:pPr/>
              <a:t>2</a:t>
            </a:fld>
            <a:endParaRPr lang="en-US"/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021F4-75C7-814B-8E4B-92914EB839FD}" type="slidenum">
              <a:rPr lang="en-US"/>
              <a:pPr/>
              <a:t>14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06FB6-BB79-0B43-B1BF-13AC865C9850}" type="slidenum">
              <a:rPr lang="en-US"/>
              <a:pPr/>
              <a:t>15</a:t>
            </a:fld>
            <a:endParaRPr lang="en-US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67CA2-C05D-F842-9EE1-73F9465B79A7}" type="slidenum">
              <a:rPr lang="en-US"/>
              <a:pPr/>
              <a:t>16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AA1A4-E911-1D4E-B471-CE8492E2B362}" type="slidenum">
              <a:rPr lang="en-US"/>
              <a:pPr/>
              <a:t>17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0C371-3CF5-E049-9C1B-872B4D87C326}" type="slidenum">
              <a:rPr lang="en-US"/>
              <a:pPr/>
              <a:t>18</a:t>
            </a:fld>
            <a:endParaRPr lang="en-US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B5DA4-7342-294C-860A-C7D3D3A862AD}" type="slidenum">
              <a:rPr lang="en-US"/>
              <a:pPr/>
              <a:t>19</a:t>
            </a:fld>
            <a:endParaRPr 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472EF-50E2-1646-862A-858C51D7DD3D}" type="slidenum">
              <a:rPr lang="en-US"/>
              <a:pPr/>
              <a:t>3</a:t>
            </a:fld>
            <a:endParaRPr lang="en-US"/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490A8-A0EB-C44D-88AB-051367104D01}" type="slidenum">
              <a:rPr lang="en-US"/>
              <a:pPr/>
              <a:t>4</a:t>
            </a:fld>
            <a:endParaRPr lang="en-US"/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E9ADE-66BD-2843-BE4D-6A7A62785D6C}" type="slidenum">
              <a:rPr lang="en-US"/>
              <a:pPr/>
              <a:t>5</a:t>
            </a:fld>
            <a:endParaRPr lang="en-US"/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24CBA-52D6-C04D-B1F3-810CF3D2623B}" type="slidenum">
              <a:rPr lang="en-US"/>
              <a:pPr/>
              <a:t>6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AE473-5A31-FF46-99B9-5482FD3B22DD}" type="slidenum">
              <a:rPr lang="en-US"/>
              <a:pPr/>
              <a:t>7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021F4-75C7-814B-8E4B-92914EB839FD}" type="slidenum">
              <a:rPr lang="en-US"/>
              <a:pPr/>
              <a:t>11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021F4-75C7-814B-8E4B-92914EB839FD}" type="slidenum">
              <a:rPr lang="en-US"/>
              <a:pPr/>
              <a:t>12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021F4-75C7-814B-8E4B-92914EB839FD}" type="slidenum">
              <a:rPr lang="en-US"/>
              <a:pPr/>
              <a:t>13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2679-7E7D-9640-B5AC-4B409394FB67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5A98-A896-744C-9D3F-37BE7B160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2679-7E7D-9640-B5AC-4B409394FB67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5A98-A896-744C-9D3F-37BE7B160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2679-7E7D-9640-B5AC-4B409394FB67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5A98-A896-744C-9D3F-37BE7B160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2679-7E7D-9640-B5AC-4B409394FB67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5A98-A896-744C-9D3F-37BE7B160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2679-7E7D-9640-B5AC-4B409394FB67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5A98-A896-744C-9D3F-37BE7B160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2679-7E7D-9640-B5AC-4B409394FB67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5A98-A896-744C-9D3F-37BE7B160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2679-7E7D-9640-B5AC-4B409394FB67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5A98-A896-744C-9D3F-37BE7B160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2679-7E7D-9640-B5AC-4B409394FB67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5A98-A896-744C-9D3F-37BE7B160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2679-7E7D-9640-B5AC-4B409394FB67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5A98-A896-744C-9D3F-37BE7B160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2679-7E7D-9640-B5AC-4B409394FB67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5A98-A896-744C-9D3F-37BE7B160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2679-7E7D-9640-B5AC-4B409394FB67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5A98-A896-744C-9D3F-37BE7B160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2679-7E7D-9640-B5AC-4B409394FB67}" type="datetimeFigureOut">
              <a:rPr lang="en-US" smtClean="0"/>
              <a:pPr/>
              <a:t>10/21/09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5A98-A896-744C-9D3F-37BE7B160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jpeg"/><Relationship Id="rId5" Type="http://schemas.openxmlformats.org/officeDocument/2006/relationships/image" Target="../media/image19.jpeg"/><Relationship Id="rId6" Type="http://schemas.openxmlformats.org/officeDocument/2006/relationships/image" Target="../media/image17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9.jpeg"/><Relationship Id="rId5" Type="http://schemas.openxmlformats.org/officeDocument/2006/relationships/image" Target="../media/image17.jpeg"/><Relationship Id="rId6" Type="http://schemas.openxmlformats.org/officeDocument/2006/relationships/image" Target="../media/image13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7.jpeg"/><Relationship Id="rId5" Type="http://schemas.openxmlformats.org/officeDocument/2006/relationships/image" Target="../media/image19.jpeg"/><Relationship Id="rId6" Type="http://schemas.openxmlformats.org/officeDocument/2006/relationships/image" Target="../media/image14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7.jpeg"/><Relationship Id="rId5" Type="http://schemas.openxmlformats.org/officeDocument/2006/relationships/image" Target="../media/image19.jpeg"/><Relationship Id="rId6" Type="http://schemas.openxmlformats.org/officeDocument/2006/relationships/image" Target="../media/image15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20.jpeg"/><Relationship Id="rId7" Type="http://schemas.openxmlformats.org/officeDocument/2006/relationships/image" Target="../media/image9.jpeg"/><Relationship Id="rId8" Type="http://schemas.openxmlformats.org/officeDocument/2006/relationships/image" Target="../media/image17.jpe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20.jpeg"/><Relationship Id="rId7" Type="http://schemas.openxmlformats.org/officeDocument/2006/relationships/image" Target="../media/image13.jpeg"/><Relationship Id="rId8" Type="http://schemas.openxmlformats.org/officeDocument/2006/relationships/image" Target="../media/image17.jpe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14.jpeg"/><Relationship Id="rId7" Type="http://schemas.openxmlformats.org/officeDocument/2006/relationships/image" Target="../media/image20.jpeg"/><Relationship Id="rId8" Type="http://schemas.openxmlformats.org/officeDocument/2006/relationships/image" Target="../media/image17.jpe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20.jpeg"/><Relationship Id="rId7" Type="http://schemas.openxmlformats.org/officeDocument/2006/relationships/image" Target="../media/image15.jpeg"/><Relationship Id="rId8" Type="http://schemas.openxmlformats.org/officeDocument/2006/relationships/image" Target="../media/image17.jpe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slide" Target="slide7.xml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hyperlink" Target="http://www.ca.gr7math.com/" TargetMode="External"/><Relationship Id="rId8" Type="http://schemas.openxmlformats.org/officeDocument/2006/relationships/image" Target="../media/image23.jpe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1.jpeg"/><Relationship Id="rId9" Type="http://schemas.openxmlformats.org/officeDocument/2006/relationships/image" Target="../media/image7.jpeg"/><Relationship Id="rId10" Type="http://schemas.openxmlformats.org/officeDocument/2006/relationships/image" Target="../media/image6.jpeg"/><Relationship Id="rId11" Type="http://schemas.openxmlformats.org/officeDocument/2006/relationships/image" Target="../media/image14.jpe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5.jpe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0.jpeg"/><Relationship Id="rId9" Type="http://schemas.openxmlformats.org/officeDocument/2006/relationships/image" Target="../media/image4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5" descr="CAM7 Spl-0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/>
            <p:nvPr/>
          </p:nvGrpSpPr>
          <p:grpSpPr>
            <a:xfrm>
              <a:off x="4876800" y="4648200"/>
              <a:ext cx="4267200" cy="1219200"/>
              <a:chOff x="4876800" y="2895600"/>
              <a:chExt cx="4267200" cy="1219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876800" y="2895600"/>
                <a:ext cx="4267200" cy="1219200"/>
              </a:xfrm>
              <a:prstGeom prst="rect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62600" y="2895600"/>
                <a:ext cx="2743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</a:rPr>
                  <a:t>Chapter 4</a:t>
                </a:r>
              </a:p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37877" y="34290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FF"/>
                    </a:solidFill>
                    <a:latin typeface="Baskerville"/>
                    <a:cs typeface="Baskerville"/>
                  </a:rPr>
                  <a:t>Lesson 4-7</a:t>
                </a:r>
                <a:endParaRPr lang="en-US" sz="2800" dirty="0">
                  <a:solidFill>
                    <a:srgbClr val="FFFFFF"/>
                  </a:solidFill>
                  <a:latin typeface="Baskerville"/>
                  <a:cs typeface="Baskerville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Always use your prior knowledge.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pple Casual"/>
                <a:cs typeface="Apple Casual"/>
              </a:rPr>
              <a:t>There’s a reason we taught you what we have.</a:t>
            </a:r>
            <a:endParaRPr lang="en-US" sz="4400" dirty="0">
              <a:latin typeface="Apple Casual"/>
              <a:cs typeface="Apple Casu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1910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Baskerville"/>
                <a:cs typeface="Baskerville"/>
              </a:rPr>
              <a:t>Doing this will always make new things seem easier.</a:t>
            </a:r>
            <a:endParaRPr lang="en-US" sz="44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806476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rgbClr val="FFFF00"/>
                  </a:solidFill>
                </a:ln>
                <a:latin typeface="Chalkboard"/>
                <a:cs typeface="Chalkboard"/>
              </a:rPr>
              <a:t>Now let’s take on something new!</a:t>
            </a:r>
            <a:endParaRPr lang="en-US" sz="7200" b="1" dirty="0">
              <a:ln>
                <a:solidFill>
                  <a:srgbClr val="FFFF00"/>
                </a:solidFill>
              </a:ln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3996723" y="3810000"/>
            <a:ext cx="2480277" cy="838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03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29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981075" y="1303338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539D"/>
                </a:solidFill>
              </a:rPr>
              <a:t>Complete the conversion.</a:t>
            </a:r>
            <a:r>
              <a:rPr lang="en-US" sz="2400" b="1" dirty="0" smtClean="0">
                <a:solidFill>
                  <a:srgbClr val="00539D"/>
                </a:solidFill>
              </a:rPr>
              <a:t>    5.8 </a:t>
            </a:r>
            <a:r>
              <a:rPr lang="en-US" sz="2400" b="1" dirty="0">
                <a:solidFill>
                  <a:srgbClr val="00539D"/>
                </a:solidFill>
              </a:rPr>
              <a:t>m</a:t>
            </a:r>
            <a:r>
              <a:rPr lang="en-US" sz="2400" b="1" baseline="40000" dirty="0">
                <a:solidFill>
                  <a:srgbClr val="00539D"/>
                </a:solidFill>
              </a:rPr>
              <a:t>2</a:t>
            </a:r>
            <a:r>
              <a:rPr lang="en-US" sz="2400" b="1" dirty="0">
                <a:solidFill>
                  <a:srgbClr val="00539D"/>
                </a:solidFill>
              </a:rPr>
              <a:t> = ___ cm</a:t>
            </a:r>
            <a:r>
              <a:rPr lang="en-US" sz="2400" b="1" baseline="40000" dirty="0">
                <a:solidFill>
                  <a:srgbClr val="00539D"/>
                </a:solidFill>
              </a:rPr>
              <a:t>2</a:t>
            </a:r>
          </a:p>
        </p:txBody>
      </p:sp>
      <p:pic>
        <p:nvPicPr>
          <p:cNvPr id="153615" name="Picture 15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2506663" y="715963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E01B22"/>
                </a:solidFill>
              </a:rPr>
              <a:t>Convert Units of Area</a:t>
            </a:r>
          </a:p>
        </p:txBody>
      </p:sp>
      <p:sp>
        <p:nvSpPr>
          <p:cNvPr id="153617" name="Rectangle 17"/>
          <p:cNvSpPr>
            <a:spLocks noChangeArrowheads="1"/>
          </p:cNvSpPr>
          <p:nvPr/>
        </p:nvSpPr>
        <p:spPr bwMode="auto">
          <a:xfrm>
            <a:off x="2971800" y="6342856"/>
            <a:ext cx="3505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E01B22"/>
                </a:solidFill>
              </a:rPr>
              <a:t>	</a:t>
            </a:r>
            <a:r>
              <a:rPr lang="en-US" sz="2400" dirty="0" smtClean="0">
                <a:solidFill>
                  <a:srgbClr val="E01B22"/>
                </a:solidFill>
              </a:rPr>
              <a:t>58,000cm</a:t>
            </a:r>
            <a:r>
              <a:rPr lang="en-US" sz="2400" baseline="40000" dirty="0" smtClean="0">
                <a:solidFill>
                  <a:srgbClr val="E01B22"/>
                </a:solidFill>
              </a:rPr>
              <a:t>2</a:t>
            </a:r>
            <a:endParaRPr lang="en-US" sz="2400" baseline="40000" dirty="0">
              <a:solidFill>
                <a:srgbClr val="E01B22"/>
              </a:solidFill>
            </a:endParaRPr>
          </a:p>
        </p:txBody>
      </p:sp>
      <p:pic>
        <p:nvPicPr>
          <p:cNvPr id="187401" name="Picture 19" descr="LH_4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43000" y="1981200"/>
            <a:ext cx="692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conversion factor is: 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1</a:t>
            </a:r>
            <a:r>
              <a:rPr lang="en-US" sz="2000" dirty="0" smtClean="0">
                <a:latin typeface="Abadi MT Condensed Extra Bold"/>
                <a:cs typeface="Abadi MT Condensed Extra Bold"/>
              </a:rPr>
              <a:t>m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  =  100</a:t>
            </a:r>
            <a:r>
              <a:rPr lang="en-US" sz="1600" dirty="0" smtClean="0">
                <a:latin typeface="Abadi MT Condensed Extra Bold"/>
                <a:cs typeface="Abadi MT Condensed Extra Bold"/>
              </a:rPr>
              <a:t>cm</a:t>
            </a:r>
            <a:endParaRPr lang="en-US" sz="2800" dirty="0">
              <a:latin typeface="Abadi MT Condensed Extra Bold"/>
              <a:cs typeface="Abadi MT Condensed Extra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1364" y="2925461"/>
            <a:ext cx="69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5.8</a:t>
            </a:r>
            <a:r>
              <a:rPr lang="en-US" dirty="0" smtClean="0">
                <a:latin typeface="Arial Rounded MT Bold"/>
                <a:cs typeface="Arial Rounded MT Bold"/>
              </a:rPr>
              <a:t>m</a:t>
            </a:r>
            <a:r>
              <a:rPr lang="en-US" baseline="30000" dirty="0" smtClean="0">
                <a:latin typeface="Arial Rounded MT Bold"/>
                <a:cs typeface="Arial Rounded MT Bold"/>
              </a:rPr>
              <a:t>2 </a:t>
            </a:r>
            <a:r>
              <a:rPr lang="en-US" sz="2400" dirty="0" smtClean="0">
                <a:latin typeface="Arial Rounded MT Bold"/>
                <a:cs typeface="Arial Rounded MT Bold"/>
              </a:rPr>
              <a:t>  =   __</a:t>
            </a:r>
            <a:r>
              <a:rPr lang="en-US" sz="1400" dirty="0" smtClean="0">
                <a:latin typeface="Arial Rounded MT Bold"/>
                <a:cs typeface="Arial Rounded MT Bold"/>
              </a:rPr>
              <a:t>cm</a:t>
            </a:r>
            <a:r>
              <a:rPr lang="en-US" sz="1400" baseline="30000" dirty="0" smtClean="0">
                <a:latin typeface="Arial Rounded MT Bold"/>
                <a:cs typeface="Arial Rounded MT Bold"/>
              </a:rPr>
              <a:t>2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2708874"/>
            <a:ext cx="111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Large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1586" y="2708874"/>
            <a:ext cx="111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Small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2708874"/>
            <a:ext cx="111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x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3957935"/>
            <a:ext cx="69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5.8</a:t>
            </a:r>
            <a:r>
              <a:rPr lang="en-US" dirty="0" smtClean="0">
                <a:latin typeface="Arial Rounded MT Bold"/>
                <a:cs typeface="Arial Rounded MT Bold"/>
              </a:rPr>
              <a:t>m</a:t>
            </a:r>
            <a:r>
              <a:rPr lang="en-US" baseline="30000" dirty="0" smtClean="0">
                <a:latin typeface="Arial Rounded MT Bold"/>
                <a:cs typeface="Arial Rounded MT Bold"/>
              </a:rPr>
              <a:t>2</a:t>
            </a:r>
            <a:r>
              <a:rPr lang="en-US" sz="2400" dirty="0" smtClean="0">
                <a:latin typeface="Arial Rounded MT Bold"/>
                <a:cs typeface="Arial Rounded MT Bold"/>
              </a:rPr>
              <a:t>  </a:t>
            </a:r>
            <a:r>
              <a:rPr lang="en-US" sz="2400" dirty="0" err="1" smtClean="0">
                <a:latin typeface="Arial Rounded MT Bold"/>
                <a:cs typeface="Arial Rounded MT Bold"/>
              </a:rPr>
              <a:t>x</a:t>
            </a:r>
            <a:r>
              <a:rPr lang="en-US" sz="2400" dirty="0" smtClean="0">
                <a:latin typeface="Arial Rounded MT Bold"/>
                <a:cs typeface="Arial Rounded MT Bold"/>
              </a:rPr>
              <a:t>    (100</a:t>
            </a:r>
            <a:r>
              <a:rPr lang="en-US" sz="1400" dirty="0" smtClean="0">
                <a:latin typeface="Arial Rounded MT Bold"/>
                <a:cs typeface="Arial Rounded MT Bold"/>
              </a:rPr>
              <a:t>cm  </a:t>
            </a:r>
            <a:r>
              <a:rPr lang="en-US" sz="2400" dirty="0" err="1" smtClean="0">
                <a:latin typeface="Arial Rounded MT Bold"/>
                <a:cs typeface="Arial Rounded MT Bold"/>
              </a:rPr>
              <a:t>x</a:t>
            </a:r>
            <a:r>
              <a:rPr lang="en-US" sz="2400" dirty="0" smtClean="0">
                <a:latin typeface="Arial Rounded MT Bold"/>
                <a:cs typeface="Arial Rounded MT Bold"/>
              </a:rPr>
              <a:t> 100</a:t>
            </a:r>
            <a:r>
              <a:rPr lang="en-US" sz="1400" dirty="0" smtClean="0">
                <a:latin typeface="Arial Rounded MT Bold"/>
                <a:cs typeface="Arial Rounded MT Bold"/>
              </a:rPr>
              <a:t>cm</a:t>
            </a:r>
            <a:r>
              <a:rPr lang="en-US" sz="2400" dirty="0" smtClean="0">
                <a:latin typeface="Arial Rounded MT Bold"/>
                <a:cs typeface="Arial Rounded MT Bold"/>
              </a:rPr>
              <a:t>)  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197476" y="3387127"/>
            <a:ext cx="2117723" cy="57080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62800" y="288667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100 </a:t>
            </a:r>
            <a:r>
              <a:rPr lang="en-US" dirty="0" err="1" smtClean="0">
                <a:latin typeface="Arial Rounded MT Bold"/>
                <a:cs typeface="Arial Rounded MT Bold"/>
              </a:rPr>
              <a:t>x</a:t>
            </a:r>
            <a:r>
              <a:rPr lang="en-US" dirty="0" smtClean="0">
                <a:latin typeface="Arial Rounded MT Bold"/>
                <a:cs typeface="Arial Rounded MT Bold"/>
              </a:rPr>
              <a:t> 100 is done 1</a:t>
            </a:r>
            <a:r>
              <a:rPr lang="en-US" baseline="30000" dirty="0" smtClean="0">
                <a:latin typeface="Arial Rounded MT Bold"/>
                <a:cs typeface="Arial Rounded MT Bold"/>
              </a:rPr>
              <a:t>st</a:t>
            </a:r>
            <a:r>
              <a:rPr lang="en-US" dirty="0" smtClean="0">
                <a:latin typeface="Arial Rounded MT Bold"/>
                <a:cs typeface="Arial Rounded MT Bold"/>
              </a:rPr>
              <a:t> to square the answer.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3000" y="5329535"/>
            <a:ext cx="69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5.8</a:t>
            </a:r>
            <a:r>
              <a:rPr lang="en-US" dirty="0" smtClean="0">
                <a:latin typeface="Arial Rounded MT Bold"/>
                <a:cs typeface="Arial Rounded MT Bold"/>
              </a:rPr>
              <a:t>m</a:t>
            </a:r>
            <a:r>
              <a:rPr lang="en-US" baseline="30000" dirty="0" smtClean="0">
                <a:latin typeface="Arial Rounded MT Bold"/>
                <a:cs typeface="Arial Rounded MT Bold"/>
              </a:rPr>
              <a:t>2</a:t>
            </a:r>
            <a:r>
              <a:rPr lang="en-US" sz="2400" dirty="0" smtClean="0">
                <a:latin typeface="Arial Rounded MT Bold"/>
                <a:cs typeface="Arial Rounded MT Bold"/>
              </a:rPr>
              <a:t>  </a:t>
            </a:r>
            <a:r>
              <a:rPr lang="en-US" sz="2400" dirty="0" err="1" smtClean="0">
                <a:latin typeface="Arial Rounded MT Bold"/>
                <a:cs typeface="Arial Rounded MT Bold"/>
              </a:rPr>
              <a:t>x</a:t>
            </a:r>
            <a:r>
              <a:rPr lang="en-US" sz="2400" dirty="0" smtClean="0">
                <a:latin typeface="Arial Rounded MT Bold"/>
                <a:cs typeface="Arial Rounded MT Bold"/>
              </a:rPr>
              <a:t>  10,000</a:t>
            </a:r>
            <a:r>
              <a:rPr lang="en-US" sz="1400" dirty="0" smtClean="0">
                <a:latin typeface="Arial Rounded MT Bold"/>
                <a:cs typeface="Arial Rounded MT Bold"/>
              </a:rPr>
              <a:t>cm</a:t>
            </a:r>
            <a:r>
              <a:rPr lang="en-US" sz="1400" baseline="30000" dirty="0" smtClean="0">
                <a:latin typeface="Arial Rounded MT Bold"/>
                <a:cs typeface="Arial Rounded MT Bold"/>
              </a:rPr>
              <a:t>2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3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3606" grpId="0" build="p" autoUpdateAnimBg="0" advAuto="0"/>
      <p:bldP spid="153616" grpId="0" autoUpdateAnimBg="0"/>
      <p:bldP spid="153617" grpId="0" build="p" autoUpdateAnimBg="0"/>
      <p:bldP spid="24" grpId="0"/>
      <p:bldP spid="25" grpId="0"/>
      <p:bldP spid="26" grpId="0"/>
      <p:bldP spid="27" grpId="0"/>
      <p:bldP spid="28" grpId="0"/>
      <p:bldP spid="29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1133475" y="1307068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539D"/>
                </a:solidFill>
              </a:rPr>
              <a:t>Complete the conversion.</a:t>
            </a:r>
            <a:r>
              <a:rPr lang="en-US" sz="2400" b="1" dirty="0" smtClean="0">
                <a:solidFill>
                  <a:srgbClr val="00539D"/>
                </a:solidFill>
              </a:rPr>
              <a:t>  1296 in</a:t>
            </a:r>
            <a:r>
              <a:rPr lang="en-US" sz="2400" b="1" baseline="40000" dirty="0" smtClean="0">
                <a:solidFill>
                  <a:srgbClr val="00539D"/>
                </a:solidFill>
              </a:rPr>
              <a:t>2</a:t>
            </a:r>
            <a:r>
              <a:rPr lang="en-US" sz="2400" b="1" dirty="0" smtClean="0">
                <a:solidFill>
                  <a:srgbClr val="00539D"/>
                </a:solidFill>
              </a:rPr>
              <a:t> </a:t>
            </a:r>
            <a:r>
              <a:rPr lang="en-US" sz="2400" b="1" dirty="0">
                <a:solidFill>
                  <a:srgbClr val="00539D"/>
                </a:solidFill>
              </a:rPr>
              <a:t>= ___</a:t>
            </a:r>
            <a:r>
              <a:rPr lang="en-US" sz="2400" b="1" dirty="0" smtClean="0">
                <a:solidFill>
                  <a:srgbClr val="00539D"/>
                </a:solidFill>
              </a:rPr>
              <a:t> ft</a:t>
            </a:r>
            <a:r>
              <a:rPr lang="en-US" sz="2400" b="1" baseline="40000" dirty="0" smtClean="0">
                <a:solidFill>
                  <a:srgbClr val="00539D"/>
                </a:solidFill>
              </a:rPr>
              <a:t>2    </a:t>
            </a:r>
            <a:endParaRPr lang="en-US" sz="2400" b="1" baseline="40000" dirty="0">
              <a:solidFill>
                <a:srgbClr val="00539D"/>
              </a:solidFill>
            </a:endParaRPr>
          </a:p>
        </p:txBody>
      </p:sp>
      <p:pic>
        <p:nvPicPr>
          <p:cNvPr id="153615" name="Picture 15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20547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2506663" y="734835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E01B22"/>
                </a:solidFill>
              </a:rPr>
              <a:t>Convert Units of Area</a:t>
            </a:r>
          </a:p>
        </p:txBody>
      </p:sp>
      <p:pic>
        <p:nvPicPr>
          <p:cNvPr id="187401" name="Picture 19" descr="LH_4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9" descr="Exampl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29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Oval 25"/>
          <p:cNvSpPr/>
          <p:nvPr/>
        </p:nvSpPr>
        <p:spPr>
          <a:xfrm>
            <a:off x="4267200" y="3733800"/>
            <a:ext cx="1905000" cy="838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2971800" y="6266656"/>
            <a:ext cx="3505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E01B22"/>
                </a:solidFill>
              </a:rPr>
              <a:t>	9</a:t>
            </a:r>
            <a:r>
              <a:rPr lang="en-US" dirty="0" smtClean="0">
                <a:solidFill>
                  <a:srgbClr val="E01B22"/>
                </a:solidFill>
              </a:rPr>
              <a:t>ft</a:t>
            </a:r>
            <a:r>
              <a:rPr lang="en-US" sz="2400" baseline="40000" dirty="0" smtClean="0">
                <a:solidFill>
                  <a:srgbClr val="E01B22"/>
                </a:solidFill>
              </a:rPr>
              <a:t>2</a:t>
            </a:r>
            <a:endParaRPr lang="en-US" sz="2400" baseline="40000" dirty="0">
              <a:solidFill>
                <a:srgbClr val="E01B2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1905000"/>
            <a:ext cx="692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conversion factor is: 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12</a:t>
            </a:r>
            <a:r>
              <a:rPr lang="en-US" sz="2000" dirty="0" smtClean="0">
                <a:latin typeface="Abadi MT Condensed Extra Bold"/>
                <a:cs typeface="Abadi MT Condensed Extra Bold"/>
              </a:rPr>
              <a:t>in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  =  1</a:t>
            </a:r>
            <a:r>
              <a:rPr lang="en-US" sz="1600" dirty="0" smtClean="0">
                <a:latin typeface="Abadi MT Condensed Extra Bold"/>
                <a:cs typeface="Abadi MT Condensed Extra Bold"/>
              </a:rPr>
              <a:t>ft</a:t>
            </a:r>
            <a:endParaRPr lang="en-US" sz="2800" dirty="0">
              <a:latin typeface="Abadi MT Condensed Extra Bold"/>
              <a:cs typeface="Abadi MT Condensed Extra Bold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4354" y="2849261"/>
            <a:ext cx="69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1296</a:t>
            </a:r>
            <a:r>
              <a:rPr lang="en-US" dirty="0" smtClean="0">
                <a:latin typeface="Arial Rounded MT Bold"/>
                <a:cs typeface="Arial Rounded MT Bold"/>
              </a:rPr>
              <a:t>in</a:t>
            </a:r>
            <a:r>
              <a:rPr lang="en-US" baseline="30000" dirty="0" smtClean="0">
                <a:latin typeface="Arial Rounded MT Bold"/>
                <a:cs typeface="Arial Rounded MT Bold"/>
              </a:rPr>
              <a:t>2 </a:t>
            </a:r>
            <a:r>
              <a:rPr lang="en-US" sz="2400" dirty="0" smtClean="0">
                <a:latin typeface="Arial Rounded MT Bold"/>
                <a:cs typeface="Arial Rounded MT Bold"/>
              </a:rPr>
              <a:t>  = </a:t>
            </a:r>
            <a:r>
              <a:rPr lang="en-US" sz="2400" dirty="0" smtClean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Times"/>
                <a:cs typeface="Times"/>
              </a:rPr>
              <a:t>__ </a:t>
            </a:r>
            <a:r>
              <a:rPr lang="en-US" sz="1400" dirty="0" smtClean="0">
                <a:latin typeface="Arial Rounded MT Bold"/>
                <a:cs typeface="Arial Rounded MT Bold"/>
              </a:rPr>
              <a:t>ft</a:t>
            </a:r>
            <a:r>
              <a:rPr lang="en-US" sz="1400" baseline="30000" dirty="0" smtClean="0">
                <a:latin typeface="Arial Rounded MT Bold"/>
                <a:cs typeface="Arial Rounded MT Bold"/>
              </a:rPr>
              <a:t>2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89585" y="2632674"/>
            <a:ext cx="111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Small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09468" y="2632674"/>
            <a:ext cx="111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Large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9692" y="2632674"/>
            <a:ext cx="111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÷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8154" y="3881735"/>
            <a:ext cx="69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1296</a:t>
            </a:r>
            <a:r>
              <a:rPr lang="en-US" dirty="0" smtClean="0">
                <a:latin typeface="Arial Rounded MT Bold"/>
                <a:cs typeface="Arial Rounded MT Bold"/>
              </a:rPr>
              <a:t>in</a:t>
            </a:r>
            <a:r>
              <a:rPr lang="en-US" baseline="30000" dirty="0" smtClean="0">
                <a:latin typeface="Arial Rounded MT Bold"/>
                <a:cs typeface="Arial Rounded MT Bold"/>
              </a:rPr>
              <a:t>2</a:t>
            </a:r>
            <a:r>
              <a:rPr lang="en-US" sz="2400" dirty="0" smtClean="0">
                <a:latin typeface="Arial Rounded MT Bold"/>
                <a:cs typeface="Arial Rounded MT Bold"/>
              </a:rPr>
              <a:t> ÷    (12</a:t>
            </a:r>
            <a:r>
              <a:rPr lang="en-US" sz="1400" dirty="0" smtClean="0">
                <a:latin typeface="Arial Rounded MT Bold"/>
                <a:cs typeface="Arial Rounded MT Bold"/>
              </a:rPr>
              <a:t>in  </a:t>
            </a:r>
            <a:r>
              <a:rPr lang="en-US" sz="2400" dirty="0" err="1" smtClean="0">
                <a:latin typeface="Arial Rounded MT Bold"/>
                <a:cs typeface="Arial Rounded MT Bold"/>
              </a:rPr>
              <a:t>x</a:t>
            </a:r>
            <a:r>
              <a:rPr lang="en-US" sz="2400" dirty="0" smtClean="0">
                <a:latin typeface="Arial Rounded MT Bold"/>
                <a:cs typeface="Arial Rounded MT Bold"/>
              </a:rPr>
              <a:t> 12</a:t>
            </a:r>
            <a:r>
              <a:rPr lang="en-US" sz="1400" dirty="0" smtClean="0">
                <a:latin typeface="Arial Rounded MT Bold"/>
                <a:cs typeface="Arial Rounded MT Bold"/>
              </a:rPr>
              <a:t>in</a:t>
            </a:r>
            <a:r>
              <a:rPr lang="en-US" sz="2400" dirty="0" smtClean="0">
                <a:latin typeface="Arial Rounded MT Bold"/>
                <a:cs typeface="Arial Rounded MT Bold"/>
              </a:rPr>
              <a:t>)  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197476" y="3310927"/>
            <a:ext cx="2117723" cy="57080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162800" y="281047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12 </a:t>
            </a:r>
            <a:r>
              <a:rPr lang="en-US" dirty="0" err="1" smtClean="0">
                <a:latin typeface="Arial Rounded MT Bold"/>
                <a:cs typeface="Arial Rounded MT Bold"/>
              </a:rPr>
              <a:t>x</a:t>
            </a:r>
            <a:r>
              <a:rPr lang="en-US" dirty="0" smtClean="0">
                <a:latin typeface="Arial Rounded MT Bold"/>
                <a:cs typeface="Arial Rounded MT Bold"/>
              </a:rPr>
              <a:t> 12 is done 1</a:t>
            </a:r>
            <a:r>
              <a:rPr lang="en-US" baseline="30000" dirty="0" smtClean="0">
                <a:latin typeface="Arial Rounded MT Bold"/>
                <a:cs typeface="Arial Rounded MT Bold"/>
              </a:rPr>
              <a:t>st</a:t>
            </a:r>
            <a:r>
              <a:rPr lang="en-US" dirty="0" smtClean="0">
                <a:latin typeface="Arial Rounded MT Bold"/>
                <a:cs typeface="Arial Rounded MT Bold"/>
              </a:rPr>
              <a:t> in order to square the answer.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43000" y="5253335"/>
            <a:ext cx="69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1296</a:t>
            </a:r>
            <a:r>
              <a:rPr lang="en-US" dirty="0" smtClean="0">
                <a:latin typeface="Arial Rounded MT Bold"/>
                <a:cs typeface="Arial Rounded MT Bold"/>
              </a:rPr>
              <a:t>in</a:t>
            </a:r>
            <a:r>
              <a:rPr lang="en-US" baseline="30000" dirty="0" smtClean="0">
                <a:latin typeface="Arial Rounded MT Bold"/>
                <a:cs typeface="Arial Rounded MT Bold"/>
              </a:rPr>
              <a:t>2</a:t>
            </a:r>
            <a:r>
              <a:rPr lang="en-US" sz="2400" dirty="0" smtClean="0">
                <a:latin typeface="Arial Rounded MT Bold"/>
                <a:cs typeface="Arial Rounded MT Bold"/>
              </a:rPr>
              <a:t>  ÷  144</a:t>
            </a:r>
            <a:r>
              <a:rPr lang="en-US" sz="1400" dirty="0" smtClean="0">
                <a:latin typeface="Arial Rounded MT Bold"/>
                <a:cs typeface="Arial Rounded MT Bold"/>
              </a:rPr>
              <a:t>in</a:t>
            </a:r>
            <a:r>
              <a:rPr lang="en-US" sz="1400" baseline="30000" dirty="0" smtClean="0">
                <a:latin typeface="Arial Rounded MT Bold"/>
                <a:cs typeface="Arial Rounded MT Bold"/>
              </a:rPr>
              <a:t>2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build="p" autoUpdateAnimBg="0" advAuto="0"/>
      <p:bldP spid="153616" grpId="0" autoUpdateAnimBg="0"/>
      <p:bldP spid="26" grpId="0" animBg="1"/>
      <p:bldP spid="27" grpId="0" build="p" autoUpdateAnimBg="0"/>
      <p:bldP spid="28" grpId="0"/>
      <p:bldP spid="42" grpId="0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01" name="Picture 19" descr="LH_4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-228600" y="243681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15" name="Picture 15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609600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2506663" y="623888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Convert Units of Area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876300" y="1116191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AIR QUALITY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20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Morgan is using an air purifier in a room that he estimates holds about </a:t>
            </a:r>
            <a:r>
              <a:rPr lang="en-US" sz="2000" b="1" dirty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27 cubic yards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0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of air. How many </a:t>
            </a:r>
            <a:r>
              <a:rPr lang="en-US" sz="2000" b="1" dirty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cubic feet </a:t>
            </a:r>
            <a:r>
              <a:rPr lang="en-US" sz="20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of air will the purifier need to clear?</a:t>
            </a:r>
            <a:endParaRPr lang="en-US" sz="2000" i="1" dirty="0"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27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219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4038600" y="3733800"/>
            <a:ext cx="2133600" cy="838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2971800" y="6266656"/>
            <a:ext cx="3505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E01B22"/>
                </a:solidFill>
              </a:rPr>
              <a:t>	729</a:t>
            </a:r>
            <a:r>
              <a:rPr lang="en-US" dirty="0" smtClean="0">
                <a:solidFill>
                  <a:srgbClr val="E01B22"/>
                </a:solidFill>
              </a:rPr>
              <a:t>ft</a:t>
            </a:r>
            <a:r>
              <a:rPr lang="en-US" sz="2400" baseline="40000" dirty="0" smtClean="0">
                <a:solidFill>
                  <a:srgbClr val="E01B22"/>
                </a:solidFill>
              </a:rPr>
              <a:t>3</a:t>
            </a:r>
            <a:endParaRPr lang="en-US" sz="2400" baseline="40000" dirty="0">
              <a:solidFill>
                <a:srgbClr val="E01B2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2067580"/>
            <a:ext cx="692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conversion factor is: 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1</a:t>
            </a:r>
            <a:r>
              <a:rPr lang="en-US" sz="2000" dirty="0" smtClean="0">
                <a:latin typeface="Abadi MT Condensed Extra Bold"/>
                <a:cs typeface="Abadi MT Condensed Extra Bold"/>
              </a:rPr>
              <a:t>yd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  =  3</a:t>
            </a:r>
            <a:r>
              <a:rPr lang="en-US" sz="1600" dirty="0" smtClean="0">
                <a:latin typeface="Abadi MT Condensed Extra Bold"/>
                <a:cs typeface="Abadi MT Condensed Extra Bold"/>
              </a:rPr>
              <a:t>ft</a:t>
            </a:r>
            <a:endParaRPr lang="en-US" sz="2800" dirty="0">
              <a:latin typeface="Abadi MT Condensed Extra Bold"/>
              <a:cs typeface="Abadi MT Condensed Extra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9200" y="2849261"/>
            <a:ext cx="69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27</a:t>
            </a:r>
            <a:r>
              <a:rPr lang="en-US" dirty="0" smtClean="0">
                <a:latin typeface="Arial Rounded MT Bold"/>
                <a:cs typeface="Arial Rounded MT Bold"/>
              </a:rPr>
              <a:t>yd</a:t>
            </a:r>
            <a:r>
              <a:rPr lang="en-US" sz="2400" baseline="30000" dirty="0" smtClean="0">
                <a:latin typeface="Arial Rounded MT Bold"/>
                <a:cs typeface="Arial Rounded MT Bold"/>
              </a:rPr>
              <a:t>3</a:t>
            </a:r>
            <a:r>
              <a:rPr lang="en-US" baseline="30000" dirty="0" smtClean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=  </a:t>
            </a:r>
            <a:r>
              <a:rPr lang="en-US" sz="2400" dirty="0" smtClean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Times"/>
                <a:cs typeface="Times"/>
              </a:rPr>
              <a:t>__ </a:t>
            </a:r>
            <a:r>
              <a:rPr lang="en-US" dirty="0" smtClean="0">
                <a:latin typeface="Arial Rounded MT Bold"/>
                <a:cs typeface="Arial Rounded MT Bold"/>
              </a:rPr>
              <a:t>ft</a:t>
            </a:r>
            <a:r>
              <a:rPr lang="en-US" sz="2400" baseline="30000" dirty="0" smtClean="0">
                <a:latin typeface="Arial Rounded MT Bold"/>
                <a:cs typeface="Arial Rounded MT Bold"/>
              </a:rPr>
              <a:t>3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00280" y="2632674"/>
            <a:ext cx="111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Large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37328" y="2632674"/>
            <a:ext cx="111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Small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82160" y="2632674"/>
            <a:ext cx="111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x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98154" y="3881735"/>
            <a:ext cx="69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27</a:t>
            </a:r>
            <a:r>
              <a:rPr lang="en-US" dirty="0" smtClean="0">
                <a:latin typeface="Arial Rounded MT Bold"/>
                <a:cs typeface="Arial Rounded MT Bold"/>
              </a:rPr>
              <a:t>yd</a:t>
            </a:r>
            <a:r>
              <a:rPr lang="en-US" baseline="30000" dirty="0" smtClean="0">
                <a:latin typeface="Arial Rounded MT Bold"/>
                <a:cs typeface="Arial Rounded MT Bold"/>
              </a:rPr>
              <a:t>3</a:t>
            </a:r>
            <a:r>
              <a:rPr lang="en-US" sz="2400" dirty="0" smtClean="0">
                <a:latin typeface="Arial Rounded MT Bold"/>
                <a:cs typeface="Arial Rounded MT Bold"/>
              </a:rPr>
              <a:t>  </a:t>
            </a:r>
            <a:r>
              <a:rPr lang="en-US" sz="2400" dirty="0" err="1" smtClean="0">
                <a:latin typeface="Arial Rounded MT Bold"/>
                <a:cs typeface="Arial Rounded MT Bold"/>
              </a:rPr>
              <a:t>x</a:t>
            </a:r>
            <a:r>
              <a:rPr lang="en-US" sz="2400" dirty="0" smtClean="0">
                <a:latin typeface="Arial Rounded MT Bold"/>
                <a:cs typeface="Arial Rounded MT Bold"/>
              </a:rPr>
              <a:t>    (3</a:t>
            </a:r>
            <a:r>
              <a:rPr lang="en-US" sz="1400" dirty="0" smtClean="0">
                <a:latin typeface="Arial Rounded MT Bold"/>
                <a:cs typeface="Arial Rounded MT Bold"/>
              </a:rPr>
              <a:t>ft  </a:t>
            </a:r>
            <a:r>
              <a:rPr lang="en-US" sz="2400" dirty="0" err="1" smtClean="0">
                <a:latin typeface="Arial Rounded MT Bold"/>
                <a:cs typeface="Arial Rounded MT Bold"/>
              </a:rPr>
              <a:t>x</a:t>
            </a:r>
            <a:r>
              <a:rPr lang="en-US" sz="2400" dirty="0" smtClean="0">
                <a:latin typeface="Arial Rounded MT Bold"/>
                <a:cs typeface="Arial Rounded MT Bold"/>
              </a:rPr>
              <a:t> 3</a:t>
            </a:r>
            <a:r>
              <a:rPr lang="en-US" sz="1400" dirty="0" smtClean="0">
                <a:latin typeface="Arial Rounded MT Bold"/>
                <a:cs typeface="Arial Rounded MT Bold"/>
              </a:rPr>
              <a:t>ft  </a:t>
            </a:r>
            <a:r>
              <a:rPr lang="en-US" sz="2400" dirty="0" err="1" smtClean="0">
                <a:latin typeface="Arial Rounded MT Bold"/>
                <a:cs typeface="Arial Rounded MT Bold"/>
              </a:rPr>
              <a:t>x</a:t>
            </a:r>
            <a:r>
              <a:rPr lang="en-US" sz="2400" dirty="0" smtClean="0">
                <a:latin typeface="Arial Rounded MT Bold"/>
                <a:cs typeface="Arial Rounded MT Bold"/>
              </a:rPr>
              <a:t> 3</a:t>
            </a:r>
            <a:r>
              <a:rPr lang="en-US" sz="1400" dirty="0" smtClean="0">
                <a:latin typeface="Arial Rounded MT Bold"/>
                <a:cs typeface="Arial Rounded MT Bold"/>
              </a:rPr>
              <a:t>ft</a:t>
            </a:r>
            <a:r>
              <a:rPr lang="en-US" sz="2400" dirty="0" smtClean="0">
                <a:latin typeface="Arial Rounded MT Bold"/>
                <a:cs typeface="Arial Rounded MT Bold"/>
              </a:rPr>
              <a:t>)   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197476" y="3310927"/>
            <a:ext cx="2117723" cy="57080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162800" y="2810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3 </a:t>
            </a:r>
            <a:r>
              <a:rPr lang="en-US" dirty="0" err="1" smtClean="0">
                <a:latin typeface="Arial Rounded MT Bold"/>
                <a:cs typeface="Arial Rounded MT Bold"/>
              </a:rPr>
              <a:t>x</a:t>
            </a:r>
            <a:r>
              <a:rPr lang="en-US" dirty="0" smtClean="0">
                <a:latin typeface="Arial Rounded MT Bold"/>
                <a:cs typeface="Arial Rounded MT Bold"/>
              </a:rPr>
              <a:t> 3 </a:t>
            </a:r>
            <a:r>
              <a:rPr lang="en-US" dirty="0" err="1" smtClean="0">
                <a:latin typeface="Arial Rounded MT Bold"/>
                <a:cs typeface="Arial Rounded MT Bold"/>
              </a:rPr>
              <a:t>x</a:t>
            </a:r>
            <a:r>
              <a:rPr lang="en-US" dirty="0" smtClean="0">
                <a:latin typeface="Arial Rounded MT Bold"/>
                <a:cs typeface="Arial Rounded MT Bold"/>
              </a:rPr>
              <a:t> 3 is done 1</a:t>
            </a:r>
            <a:r>
              <a:rPr lang="en-US" baseline="30000" dirty="0" smtClean="0">
                <a:latin typeface="Arial Rounded MT Bold"/>
                <a:cs typeface="Arial Rounded MT Bold"/>
              </a:rPr>
              <a:t>st</a:t>
            </a:r>
            <a:r>
              <a:rPr lang="en-US" dirty="0" smtClean="0">
                <a:latin typeface="Arial Rounded MT Bold"/>
                <a:cs typeface="Arial Rounded MT Bold"/>
              </a:rPr>
              <a:t> to cube the answer.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43000" y="5253335"/>
            <a:ext cx="69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27</a:t>
            </a:r>
            <a:r>
              <a:rPr lang="en-US" dirty="0" smtClean="0">
                <a:latin typeface="Arial Rounded MT Bold"/>
                <a:cs typeface="Arial Rounded MT Bold"/>
              </a:rPr>
              <a:t>yd</a:t>
            </a:r>
            <a:r>
              <a:rPr lang="en-US" baseline="30000" dirty="0" smtClean="0">
                <a:latin typeface="Arial Rounded MT Bold"/>
                <a:cs typeface="Arial Rounded MT Bold"/>
              </a:rPr>
              <a:t>3</a:t>
            </a:r>
            <a:r>
              <a:rPr lang="en-US" sz="2400" dirty="0" smtClean="0">
                <a:latin typeface="Arial Rounded MT Bold"/>
                <a:cs typeface="Arial Rounded MT Bold"/>
              </a:rPr>
              <a:t>  </a:t>
            </a:r>
            <a:r>
              <a:rPr lang="en-US" sz="2400" dirty="0" err="1" smtClean="0">
                <a:latin typeface="Arial Rounded MT Bold"/>
                <a:cs typeface="Arial Rounded MT Bold"/>
              </a:rPr>
              <a:t>x</a:t>
            </a:r>
            <a:r>
              <a:rPr lang="en-US" sz="2400" dirty="0" smtClean="0">
                <a:latin typeface="Arial Rounded MT Bold"/>
                <a:cs typeface="Arial Rounded MT Bold"/>
              </a:rPr>
              <a:t>  27</a:t>
            </a:r>
            <a:r>
              <a:rPr lang="en-US" sz="1400" dirty="0" smtClean="0">
                <a:latin typeface="Arial Rounded MT Bold"/>
                <a:cs typeface="Arial Rounded MT Bold"/>
              </a:rPr>
              <a:t>ft</a:t>
            </a:r>
            <a:r>
              <a:rPr lang="en-US" sz="2400" baseline="30000" dirty="0" smtClean="0">
                <a:latin typeface="Arial Rounded MT Bold"/>
                <a:cs typeface="Arial Rounded MT Bold"/>
              </a:rPr>
              <a:t>3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6" grpId="0" autoUpdateAnimBg="0"/>
      <p:bldP spid="26" grpId="0" build="p" autoUpdateAnimBg="0" advAuto="0"/>
      <p:bldP spid="30" grpId="0" animBg="1"/>
      <p:bldP spid="31" grpId="0" build="p" autoUpdateAnimBg="0"/>
      <p:bldP spid="32" grpId="0"/>
      <p:bldP spid="33" grpId="0"/>
      <p:bldP spid="34" grpId="0"/>
      <p:bldP spid="35" grpId="0"/>
      <p:bldP spid="45" grpId="0"/>
      <p:bldP spid="50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01" name="Picture 19" descr="LH_4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2771775" y="6342856"/>
            <a:ext cx="32004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E01B22"/>
                </a:solidFill>
              </a:rPr>
              <a:t>	0.43</a:t>
            </a:r>
            <a:r>
              <a:rPr lang="en-US" dirty="0" smtClean="0">
                <a:solidFill>
                  <a:srgbClr val="E01B22"/>
                </a:solidFill>
              </a:rPr>
              <a:t>in</a:t>
            </a:r>
            <a:r>
              <a:rPr lang="en-US" sz="2400" baseline="40000" dirty="0" smtClean="0">
                <a:solidFill>
                  <a:srgbClr val="E01B22"/>
                </a:solidFill>
              </a:rPr>
              <a:t>3</a:t>
            </a:r>
            <a:endParaRPr lang="en-US" sz="2400" baseline="40000" dirty="0">
              <a:solidFill>
                <a:srgbClr val="E01B22"/>
              </a:solidFill>
            </a:endParaRPr>
          </a:p>
        </p:txBody>
      </p:sp>
      <p:pic>
        <p:nvPicPr>
          <p:cNvPr id="153615" name="Picture 15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609600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2506663" y="623888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Convert Units of Area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133475" y="1238250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539D"/>
                </a:solidFill>
              </a:rPr>
              <a:t>Convert</a:t>
            </a:r>
            <a:r>
              <a:rPr lang="en-US" sz="2400" b="1" dirty="0" smtClean="0">
                <a:solidFill>
                  <a:srgbClr val="00539D"/>
                </a:solidFill>
              </a:rPr>
              <a:t> 7 cubic centimeters to </a:t>
            </a:r>
            <a:r>
              <a:rPr lang="en-US" sz="2400" b="1" dirty="0">
                <a:solidFill>
                  <a:srgbClr val="00539D"/>
                </a:solidFill>
              </a:rPr>
              <a:t>cubic</a:t>
            </a:r>
            <a:r>
              <a:rPr lang="en-US" sz="2400" b="1" dirty="0" smtClean="0">
                <a:solidFill>
                  <a:srgbClr val="00539D"/>
                </a:solidFill>
              </a:rPr>
              <a:t> inches. </a:t>
            </a:r>
            <a:endParaRPr lang="en-US" sz="2400" b="1" dirty="0">
              <a:solidFill>
                <a:srgbClr val="00539D"/>
              </a:solidFill>
            </a:endParaRPr>
          </a:p>
        </p:txBody>
      </p:sp>
      <p:pic>
        <p:nvPicPr>
          <p:cNvPr id="30" name="Picture 8" descr="Example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219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Oval 36"/>
          <p:cNvSpPr/>
          <p:nvPr/>
        </p:nvSpPr>
        <p:spPr>
          <a:xfrm>
            <a:off x="2951707" y="3733800"/>
            <a:ext cx="4058693" cy="838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143000" y="1905000"/>
            <a:ext cx="692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"/>
                <a:cs typeface="Baskerville"/>
              </a:rPr>
              <a:t>The conversion factor is: 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1</a:t>
            </a:r>
            <a:r>
              <a:rPr lang="en-US" sz="2000" dirty="0" smtClean="0">
                <a:latin typeface="Abadi MT Condensed Extra Bold"/>
                <a:cs typeface="Abadi MT Condensed Extra Bold"/>
              </a:rPr>
              <a:t>in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  =  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2.54</a:t>
            </a:r>
            <a:r>
              <a:rPr lang="en-US" sz="1600" dirty="0" smtClean="0">
                <a:latin typeface="Abadi MT Condensed Extra Bold"/>
                <a:cs typeface="Abadi MT Condensed Extra Bold"/>
              </a:rPr>
              <a:t>cm</a:t>
            </a:r>
            <a:endParaRPr lang="en-US" sz="2800" dirty="0">
              <a:latin typeface="Abadi MT Condensed Extra Bold"/>
              <a:cs typeface="Abadi MT Condensed Extra Bol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50554" y="2849261"/>
            <a:ext cx="69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7</a:t>
            </a:r>
            <a:r>
              <a:rPr lang="en-US" dirty="0" smtClean="0">
                <a:latin typeface="Arial Rounded MT Bold"/>
                <a:cs typeface="Arial Rounded MT Bold"/>
              </a:rPr>
              <a:t>cm</a:t>
            </a:r>
            <a:r>
              <a:rPr lang="en-US" sz="2400" baseline="30000" dirty="0" smtClean="0">
                <a:latin typeface="Arial Rounded MT Bold"/>
                <a:cs typeface="Arial Rounded MT Bold"/>
              </a:rPr>
              <a:t>3</a:t>
            </a:r>
            <a:r>
              <a:rPr lang="en-US" baseline="30000" dirty="0" smtClean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=  </a:t>
            </a:r>
            <a:r>
              <a:rPr lang="en-US" sz="2400" dirty="0" smtClean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Times"/>
                <a:cs typeface="Times"/>
              </a:rPr>
              <a:t>	__ </a:t>
            </a:r>
            <a:r>
              <a:rPr lang="en-US" dirty="0" smtClean="0">
                <a:latin typeface="Arial Rounded MT Bold"/>
                <a:cs typeface="Arial Rounded MT Bold"/>
              </a:rPr>
              <a:t>in</a:t>
            </a:r>
            <a:r>
              <a:rPr lang="en-US" sz="2400" baseline="30000" dirty="0" smtClean="0">
                <a:latin typeface="Arial Rounded MT Bold"/>
                <a:cs typeface="Arial Rounded MT Bold"/>
              </a:rPr>
              <a:t>3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16562" y="2632674"/>
            <a:ext cx="111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÷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8154" y="3881735"/>
            <a:ext cx="69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7</a:t>
            </a:r>
            <a:r>
              <a:rPr lang="en-US" dirty="0" smtClean="0">
                <a:latin typeface="Arial Rounded MT Bold"/>
                <a:cs typeface="Arial Rounded MT Bold"/>
              </a:rPr>
              <a:t>cm</a:t>
            </a:r>
            <a:r>
              <a:rPr lang="en-US" baseline="30000" dirty="0" smtClean="0">
                <a:latin typeface="Arial Rounded MT Bold"/>
                <a:cs typeface="Arial Rounded MT Bold"/>
              </a:rPr>
              <a:t>3</a:t>
            </a:r>
            <a:r>
              <a:rPr lang="en-US" sz="2400" dirty="0" smtClean="0">
                <a:latin typeface="Arial Rounded MT Bold"/>
                <a:cs typeface="Arial Rounded MT Bold"/>
              </a:rPr>
              <a:t> ÷    (2.54</a:t>
            </a:r>
            <a:r>
              <a:rPr lang="en-US" dirty="0" smtClean="0">
                <a:latin typeface="Arial Rounded MT Bold"/>
                <a:cs typeface="Arial Rounded MT Bold"/>
              </a:rPr>
              <a:t>cm </a:t>
            </a:r>
            <a:r>
              <a:rPr lang="en-US" sz="2400" dirty="0" err="1" smtClean="0">
                <a:latin typeface="Arial Rounded MT Bold"/>
                <a:cs typeface="Arial Rounded MT Bold"/>
              </a:rPr>
              <a:t>x</a:t>
            </a:r>
            <a:r>
              <a:rPr lang="en-US" sz="2400" dirty="0" smtClean="0">
                <a:latin typeface="Arial Rounded MT Bold"/>
                <a:cs typeface="Arial Rounded MT Bold"/>
              </a:rPr>
              <a:t> 2.54</a:t>
            </a:r>
            <a:r>
              <a:rPr lang="en-US" dirty="0" smtClean="0">
                <a:latin typeface="Arial Rounded MT Bold"/>
                <a:cs typeface="Arial Rounded MT Bold"/>
              </a:rPr>
              <a:t>cm </a:t>
            </a:r>
            <a:r>
              <a:rPr lang="en-US" sz="2400" dirty="0" err="1" smtClean="0">
                <a:latin typeface="Arial Rounded MT Bold"/>
                <a:cs typeface="Arial Rounded MT Bold"/>
              </a:rPr>
              <a:t>x</a:t>
            </a:r>
            <a:r>
              <a:rPr lang="en-US" sz="2400" dirty="0" smtClean="0">
                <a:latin typeface="Arial Rounded MT Bold"/>
                <a:cs typeface="Arial Rounded MT Bold"/>
              </a:rPr>
              <a:t> 2.54</a:t>
            </a:r>
            <a:r>
              <a:rPr lang="en-US" sz="1400" dirty="0" smtClean="0">
                <a:latin typeface="Arial Rounded MT Bold"/>
                <a:cs typeface="Arial Rounded MT Bold"/>
              </a:rPr>
              <a:t>cm</a:t>
            </a:r>
            <a:r>
              <a:rPr lang="en-US" sz="2400" dirty="0" smtClean="0">
                <a:latin typeface="Arial Rounded MT Bold"/>
                <a:cs typeface="Arial Rounded MT Bold"/>
              </a:rPr>
              <a:t>)   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197476" y="3310927"/>
            <a:ext cx="2117723" cy="57080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162800" y="281047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2.54 </a:t>
            </a:r>
            <a:r>
              <a:rPr lang="en-US" dirty="0" err="1" smtClean="0">
                <a:latin typeface="Arial Rounded MT Bold"/>
                <a:cs typeface="Arial Rounded MT Bold"/>
              </a:rPr>
              <a:t>x</a:t>
            </a:r>
            <a:r>
              <a:rPr lang="en-US" dirty="0" smtClean="0">
                <a:latin typeface="Arial Rounded MT Bold"/>
                <a:cs typeface="Arial Rounded MT Bold"/>
              </a:rPr>
              <a:t> 2.54 </a:t>
            </a:r>
            <a:r>
              <a:rPr lang="en-US" dirty="0" err="1" smtClean="0">
                <a:latin typeface="Arial Rounded MT Bold"/>
                <a:cs typeface="Arial Rounded MT Bold"/>
              </a:rPr>
              <a:t>x</a:t>
            </a:r>
            <a:r>
              <a:rPr lang="en-US" dirty="0" smtClean="0">
                <a:latin typeface="Arial Rounded MT Bold"/>
                <a:cs typeface="Arial Rounded MT Bold"/>
              </a:rPr>
              <a:t> 2.54 is done 1</a:t>
            </a:r>
            <a:r>
              <a:rPr lang="en-US" baseline="30000" dirty="0" smtClean="0">
                <a:latin typeface="Arial Rounded MT Bold"/>
                <a:cs typeface="Arial Rounded MT Bold"/>
              </a:rPr>
              <a:t>st</a:t>
            </a:r>
            <a:r>
              <a:rPr lang="en-US" dirty="0" smtClean="0">
                <a:latin typeface="Arial Rounded MT Bold"/>
                <a:cs typeface="Arial Rounded MT Bold"/>
              </a:rPr>
              <a:t> to cube the answer.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43000" y="5253335"/>
            <a:ext cx="692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7</a:t>
            </a:r>
            <a:r>
              <a:rPr lang="en-US" dirty="0" smtClean="0">
                <a:latin typeface="Arial Rounded MT Bold"/>
                <a:cs typeface="Arial Rounded MT Bold"/>
              </a:rPr>
              <a:t>cm</a:t>
            </a:r>
            <a:r>
              <a:rPr lang="en-US" baseline="30000" dirty="0" smtClean="0">
                <a:latin typeface="Arial Rounded MT Bold"/>
                <a:cs typeface="Arial Rounded MT Bold"/>
              </a:rPr>
              <a:t>3</a:t>
            </a:r>
            <a:r>
              <a:rPr lang="en-US" sz="2400" dirty="0" smtClean="0">
                <a:latin typeface="Arial Rounded MT Bold"/>
                <a:cs typeface="Arial Rounded MT Bold"/>
              </a:rPr>
              <a:t>  ÷  16.39</a:t>
            </a:r>
            <a:r>
              <a:rPr lang="en-US" sz="1400" dirty="0" smtClean="0">
                <a:latin typeface="Arial Rounded MT Bold"/>
                <a:cs typeface="Arial Rounded MT Bold"/>
              </a:rPr>
              <a:t>in</a:t>
            </a:r>
            <a:r>
              <a:rPr lang="en-US" sz="2400" baseline="30000" dirty="0" smtClean="0">
                <a:latin typeface="Arial Rounded MT Bold"/>
                <a:cs typeface="Arial Rounded MT Bold"/>
              </a:rPr>
              <a:t>3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2713" y="2632674"/>
            <a:ext cx="111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Small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8200" y="2632674"/>
            <a:ext cx="111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Large</a:t>
            </a: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 autoUpdateAnimBg="0"/>
      <p:bldP spid="153616" grpId="0" autoUpdateAnimBg="0"/>
      <p:bldP spid="29" grpId="0" build="p" autoUpdateAnimBg="0" advAuto="0"/>
      <p:bldP spid="37" grpId="0" animBg="1"/>
      <p:bldP spid="42" grpId="0"/>
      <p:bldP spid="46" grpId="0"/>
      <p:bldP spid="47" grpId="0"/>
      <p:bldP spid="48" grpId="0"/>
      <p:bldP spid="55" grpId="0"/>
      <p:bldP spid="5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872523" y="431383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5350" y="2976562"/>
            <a:ext cx="27908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60 in</a:t>
            </a:r>
            <a:r>
              <a:rPr lang="pt-BR" b="1" baseline="30000" dirty="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b="1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300 in</a:t>
            </a:r>
            <a:r>
              <a:rPr lang="pt-BR" b="1" baseline="30000" dirty="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b="1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720 in</a:t>
            </a:r>
            <a:r>
              <a:rPr lang="pt-BR" b="1" baseline="30000" dirty="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b="1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3,600 in</a:t>
            </a:r>
            <a:r>
              <a:rPr lang="pt-BR" b="1" baseline="30000" dirty="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b="1" dirty="0">
              <a:solidFill>
                <a:schemeClr val="tx1"/>
              </a:solidFill>
              <a:sym typeface="Symbol" pitchFamily="-112" charset="2"/>
            </a:endParaRPr>
          </a:p>
        </p:txBody>
      </p:sp>
      <p:sp>
        <p:nvSpPr>
          <p:cNvPr id="155655" name="TPQuestion"/>
          <p:cNvSpPr>
            <a:spLocks noChangeArrowheads="1"/>
          </p:cNvSpPr>
          <p:nvPr/>
        </p:nvSpPr>
        <p:spPr bwMode="auto">
          <a:xfrm>
            <a:off x="838200" y="1683603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400" b="1" dirty="0">
                <a:solidFill>
                  <a:srgbClr val="00539D"/>
                </a:solidFill>
              </a:rPr>
              <a:t>Complete the conversion</a:t>
            </a:r>
            <a:r>
              <a:rPr lang="en-US" sz="2400" b="1" dirty="0" smtClean="0">
                <a:solidFill>
                  <a:srgbClr val="00539D"/>
                </a:solidFill>
              </a:rPr>
              <a:t>.                    5 </a:t>
            </a:r>
            <a:r>
              <a:rPr lang="en-US" sz="2400" b="1" dirty="0">
                <a:solidFill>
                  <a:srgbClr val="00539D"/>
                </a:solidFill>
              </a:rPr>
              <a:t>ft</a:t>
            </a:r>
            <a:r>
              <a:rPr lang="en-US" sz="2400" b="1" baseline="30000" dirty="0">
                <a:solidFill>
                  <a:srgbClr val="00539D"/>
                </a:solidFill>
              </a:rPr>
              <a:t>2 </a:t>
            </a:r>
            <a:r>
              <a:rPr lang="en-US" sz="2400" b="1" dirty="0">
                <a:solidFill>
                  <a:srgbClr val="00539D"/>
                </a:solidFill>
              </a:rPr>
              <a:t>= </a:t>
            </a:r>
            <a:r>
              <a:rPr lang="en-US" sz="2400" b="1" dirty="0" err="1">
                <a:solidFill>
                  <a:srgbClr val="00539D"/>
                </a:solidFill>
                <a:sym typeface="Wingdings" pitchFamily="-112" charset="2"/>
              </a:rPr>
              <a:t></a:t>
            </a:r>
            <a:r>
              <a:rPr lang="en-US" sz="2400" b="1" dirty="0">
                <a:solidFill>
                  <a:srgbClr val="00539D"/>
                </a:solidFill>
              </a:rPr>
              <a:t> in</a:t>
            </a:r>
            <a:r>
              <a:rPr lang="en-US" sz="2400" b="1" baseline="30000" dirty="0">
                <a:solidFill>
                  <a:srgbClr val="00539D"/>
                </a:solidFill>
              </a:rPr>
              <a:t>2</a:t>
            </a:r>
            <a:endParaRPr lang="en-US" sz="2400" dirty="0">
              <a:solidFill>
                <a:srgbClr val="00539D"/>
              </a:solidFill>
            </a:endParaRPr>
          </a:p>
        </p:txBody>
      </p:sp>
      <p:pic>
        <p:nvPicPr>
          <p:cNvPr id="15565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5657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67407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9452" name="Picture 15" descr="LH_4-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243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Remember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283106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to </a:t>
            </a:r>
            <a:r>
              <a:rPr lang="en-US" sz="2400" dirty="0" smtClean="0"/>
              <a:t>Large</a:t>
            </a:r>
            <a:r>
              <a:rPr lang="en-US" dirty="0" smtClean="0"/>
              <a:t> divide by the factor.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34245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</a:t>
            </a:r>
            <a:r>
              <a:rPr lang="en-US" dirty="0" smtClean="0"/>
              <a:t>to Small  multiply by the factor.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4" grpId="0" autoUpdateAnimBg="0"/>
      <p:bldP spid="155655" grpId="0" autoUpdateAnimBg="0"/>
      <p:bldP spid="11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880077" y="3054350"/>
            <a:ext cx="404813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2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024187"/>
            <a:ext cx="3657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0.09 m</a:t>
            </a:r>
            <a:r>
              <a:rPr lang="pt-BR" b="1" baseline="3000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b="1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9 m</a:t>
            </a:r>
            <a:r>
              <a:rPr lang="pt-BR" b="1" baseline="3000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b="1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90 m</a:t>
            </a:r>
            <a:r>
              <a:rPr lang="pt-BR" b="1" baseline="3000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b="1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900 m</a:t>
            </a:r>
            <a:r>
              <a:rPr lang="pt-BR" b="1" baseline="30000">
                <a:solidFill>
                  <a:schemeClr val="tx1"/>
                </a:solidFill>
                <a:sym typeface="Symbol" pitchFamily="-112" charset="2"/>
              </a:rPr>
              <a:t>2</a:t>
            </a:r>
          </a:p>
        </p:txBody>
      </p:sp>
      <p:sp>
        <p:nvSpPr>
          <p:cNvPr id="158727" name="TPQuestion"/>
          <p:cNvSpPr>
            <a:spLocks noChangeArrowheads="1"/>
          </p:cNvSpPr>
          <p:nvPr/>
        </p:nvSpPr>
        <p:spPr bwMode="auto">
          <a:xfrm>
            <a:off x="666750" y="1683603"/>
            <a:ext cx="8172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400" b="1" dirty="0">
                <a:solidFill>
                  <a:srgbClr val="00539D"/>
                </a:solidFill>
              </a:rPr>
              <a:t>Complete the </a:t>
            </a:r>
            <a:r>
              <a:rPr lang="en-US" sz="2400" b="1" dirty="0" smtClean="0">
                <a:solidFill>
                  <a:srgbClr val="00539D"/>
                </a:solidFill>
              </a:rPr>
              <a:t>conversion:                  900 </a:t>
            </a:r>
            <a:r>
              <a:rPr lang="en-US" sz="2400" b="1" dirty="0">
                <a:solidFill>
                  <a:srgbClr val="00539D"/>
                </a:solidFill>
              </a:rPr>
              <a:t>cm</a:t>
            </a:r>
            <a:r>
              <a:rPr lang="en-US" sz="2400" b="1" baseline="30000" dirty="0">
                <a:solidFill>
                  <a:srgbClr val="00539D"/>
                </a:solidFill>
              </a:rPr>
              <a:t>2  </a:t>
            </a:r>
            <a:r>
              <a:rPr lang="en-US" sz="2400" b="1" dirty="0">
                <a:solidFill>
                  <a:srgbClr val="00539D"/>
                </a:solidFill>
              </a:rPr>
              <a:t>= </a:t>
            </a:r>
            <a:r>
              <a:rPr lang="en-US" sz="2400" b="1" dirty="0" err="1">
                <a:solidFill>
                  <a:srgbClr val="00539D"/>
                </a:solidFill>
                <a:sym typeface="Wingdings" pitchFamily="-112" charset="2"/>
              </a:rPr>
              <a:t></a:t>
            </a:r>
            <a:r>
              <a:rPr lang="en-US" sz="2400" b="1" dirty="0">
                <a:solidFill>
                  <a:srgbClr val="00539D"/>
                </a:solidFill>
                <a:sym typeface="Wingdings" pitchFamily="-112" charset="2"/>
              </a:rPr>
              <a:t> </a:t>
            </a:r>
            <a:r>
              <a:rPr lang="en-US" sz="2400" b="1" dirty="0">
                <a:solidFill>
                  <a:srgbClr val="00539D"/>
                </a:solidFill>
              </a:rPr>
              <a:t>m</a:t>
            </a:r>
            <a:r>
              <a:rPr lang="en-US" sz="2400" b="1" baseline="30000" dirty="0">
                <a:solidFill>
                  <a:srgbClr val="00539D"/>
                </a:solidFill>
              </a:rPr>
              <a:t>2</a:t>
            </a:r>
            <a:endParaRPr lang="en-US" sz="2400" dirty="0">
              <a:solidFill>
                <a:srgbClr val="00539D"/>
              </a:solidFill>
            </a:endParaRPr>
          </a:p>
        </p:txBody>
      </p:sp>
      <p:pic>
        <p:nvPicPr>
          <p:cNvPr id="158728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8729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67407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3548" name="Picture 14" descr="LH_4-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243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Remember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283106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to </a:t>
            </a:r>
            <a:r>
              <a:rPr lang="en-US" sz="2400" dirty="0" smtClean="0"/>
              <a:t>Large</a:t>
            </a:r>
            <a:r>
              <a:rPr lang="en-US" dirty="0" smtClean="0"/>
              <a:t> divide by the factor.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34245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</a:t>
            </a:r>
            <a:r>
              <a:rPr lang="en-US" dirty="0" smtClean="0"/>
              <a:t>to Small  multiply by the factor.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26" grpId="0" autoUpdateAnimBg="0"/>
      <p:bldP spid="158727" grpId="0" autoUpdateAnimBg="0"/>
      <p:bldP spid="11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880077" y="343058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405187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2.37 yd</a:t>
            </a:r>
            <a:r>
              <a:rPr lang="pt-BR" b="1" baseline="30000" dirty="0">
                <a:solidFill>
                  <a:schemeClr val="tx1"/>
                </a:solidFill>
                <a:sym typeface="Symbol" pitchFamily="-112" charset="2"/>
              </a:rPr>
              <a:t>3</a:t>
            </a:r>
            <a:endParaRPr lang="pt-BR" b="1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7.11 yd</a:t>
            </a:r>
            <a:r>
              <a:rPr lang="pt-BR" b="1" baseline="30000" dirty="0">
                <a:solidFill>
                  <a:schemeClr val="tx1"/>
                </a:solidFill>
                <a:sym typeface="Symbol" pitchFamily="-112" charset="2"/>
              </a:rPr>
              <a:t>3</a:t>
            </a:r>
            <a:endParaRPr lang="pt-BR" b="1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576 yd</a:t>
            </a:r>
            <a:r>
              <a:rPr lang="pt-BR" b="1" baseline="30000" dirty="0">
                <a:solidFill>
                  <a:schemeClr val="tx1"/>
                </a:solidFill>
                <a:sym typeface="Symbol" pitchFamily="-112" charset="2"/>
              </a:rPr>
              <a:t>3</a:t>
            </a:r>
            <a:endParaRPr lang="pt-BR" b="1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1,728 yd</a:t>
            </a:r>
            <a:r>
              <a:rPr lang="pt-BR" b="1" baseline="30000" dirty="0">
                <a:solidFill>
                  <a:schemeClr val="tx1"/>
                </a:solidFill>
                <a:sym typeface="Symbol" pitchFamily="-112" charset="2"/>
              </a:rPr>
              <a:t>3</a:t>
            </a:r>
          </a:p>
        </p:txBody>
      </p:sp>
      <p:sp>
        <p:nvSpPr>
          <p:cNvPr id="161799" name="TPQuestion"/>
          <p:cNvSpPr>
            <a:spLocks noChangeArrowheads="1"/>
          </p:cNvSpPr>
          <p:nvPr/>
        </p:nvSpPr>
        <p:spPr bwMode="auto">
          <a:xfrm>
            <a:off x="685800" y="1689100"/>
            <a:ext cx="8382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342900" algn="l"/>
            <a:r>
              <a:rPr lang="en-US" sz="2400" b="1" dirty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TOP SOIL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      Mr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.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Mitchell is 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hauling top soil in the bed of his pickup truck. How many </a:t>
            </a:r>
            <a:r>
              <a:rPr lang="en-US" sz="2400" b="1" dirty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cubic yards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of top soil can he haul if the bed has a volume of </a:t>
            </a:r>
            <a:r>
              <a:rPr lang="en-US" sz="2400" b="1" dirty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64 cubic feet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? </a:t>
            </a:r>
          </a:p>
        </p:txBody>
      </p:sp>
      <p:pic>
        <p:nvPicPr>
          <p:cNvPr id="161800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8605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1801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7644" name="Picture 14" descr="LH_4-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3200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Remember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359306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to </a:t>
            </a:r>
            <a:r>
              <a:rPr lang="en-US" sz="2400" dirty="0" smtClean="0"/>
              <a:t>Large</a:t>
            </a:r>
            <a:r>
              <a:rPr lang="en-US" dirty="0" smtClean="0"/>
              <a:t> divide by the factor.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41865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</a:t>
            </a:r>
            <a:r>
              <a:rPr lang="en-US" dirty="0" smtClean="0"/>
              <a:t>to Small  multiply by the factor.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9" grpId="0" autoUpdateAnimBg="0"/>
      <p:bldP spid="11" grpId="0"/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4869" name="Oval 5"/>
          <p:cNvSpPr>
            <a:spLocks noChangeArrowheads="1"/>
          </p:cNvSpPr>
          <p:nvPr/>
        </p:nvSpPr>
        <p:spPr bwMode="auto">
          <a:xfrm>
            <a:off x="881008" y="28194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847975"/>
            <a:ext cx="36576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7000"/>
              </a:spcBef>
              <a:spcAft>
                <a:spcPct val="87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3.26 in</a:t>
            </a:r>
            <a:r>
              <a:rPr lang="pt-BR" b="1" baseline="30000" dirty="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b="1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7000"/>
              </a:spcBef>
              <a:spcAft>
                <a:spcPct val="87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8.27 in</a:t>
            </a:r>
            <a:r>
              <a:rPr lang="pt-BR" b="1" baseline="30000" dirty="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b="1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7000"/>
              </a:spcBef>
              <a:spcAft>
                <a:spcPct val="87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53.34 in</a:t>
            </a:r>
            <a:r>
              <a:rPr lang="pt-BR" b="1" baseline="30000" dirty="0">
                <a:solidFill>
                  <a:schemeClr val="tx1"/>
                </a:solidFill>
                <a:sym typeface="Symbol" pitchFamily="-112" charset="2"/>
              </a:rPr>
              <a:t>2</a:t>
            </a:r>
            <a:endParaRPr lang="pt-BR" b="1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7000"/>
              </a:spcBef>
              <a:spcAft>
                <a:spcPct val="87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135.45 in</a:t>
            </a:r>
            <a:r>
              <a:rPr lang="pt-BR" b="1" baseline="30000" dirty="0">
                <a:solidFill>
                  <a:schemeClr val="tx1"/>
                </a:solidFill>
                <a:sym typeface="Symbol" pitchFamily="-112" charset="2"/>
              </a:rPr>
              <a:t>2</a:t>
            </a:r>
          </a:p>
        </p:txBody>
      </p:sp>
      <p:sp>
        <p:nvSpPr>
          <p:cNvPr id="164871" name="TPQuestion"/>
          <p:cNvSpPr>
            <a:spLocks noChangeArrowheads="1"/>
          </p:cNvSpPr>
          <p:nvPr/>
        </p:nvSpPr>
        <p:spPr bwMode="auto">
          <a:xfrm>
            <a:off x="685800" y="1558326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</a:rPr>
              <a:t>Convert 21 square centimeters to square inches.</a:t>
            </a:r>
            <a:r>
              <a:rPr lang="en-US" sz="2400" b="1" dirty="0">
                <a:solidFill>
                  <a:srgbClr val="E01B22"/>
                </a:solidFill>
              </a:rPr>
              <a:t> </a:t>
            </a:r>
            <a:endParaRPr lang="en-US" sz="2400" dirty="0">
              <a:solidFill>
                <a:srgbClr val="00539D"/>
              </a:solidFill>
            </a:endParaRPr>
          </a:p>
        </p:txBody>
      </p:sp>
      <p:pic>
        <p:nvPicPr>
          <p:cNvPr id="16487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874" name="Picture 10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160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740" name="Picture 14" descr="LH_4-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228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Remember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267866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to </a:t>
            </a:r>
            <a:r>
              <a:rPr lang="en-US" sz="2400" dirty="0" smtClean="0"/>
              <a:t>Large</a:t>
            </a:r>
            <a:r>
              <a:rPr lang="en-US" dirty="0" smtClean="0"/>
              <a:t> divide by the factor.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32721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</a:t>
            </a:r>
            <a:r>
              <a:rPr lang="en-US" dirty="0" smtClean="0"/>
              <a:t>to Small  multiply by the factor.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  <p:bldP spid="164870" grpId="0" autoUpdateAnimBg="0"/>
      <p:bldP spid="164871" grpId="0" autoUpdateAnimBg="0"/>
      <p:bldP spid="11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18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0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5" name="Picture 15" descr="Math NAV-Online">
            <a:hlinkClick r:id="rId7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5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6" name="Picture 20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99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6853" name="Oval 5"/>
          <p:cNvSpPr>
            <a:spLocks noChangeArrowheads="1"/>
          </p:cNvSpPr>
          <p:nvPr/>
        </p:nvSpPr>
        <p:spPr bwMode="auto">
          <a:xfrm>
            <a:off x="1047108" y="5019607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800350"/>
            <a:ext cx="3733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3.3 miles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13.2 miles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52.7 miles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63.8 miles</a:t>
            </a:r>
          </a:p>
        </p:txBody>
      </p:sp>
      <p:sp>
        <p:nvSpPr>
          <p:cNvPr id="206855" name="TPQuestion"/>
          <p:cNvSpPr>
            <a:spLocks noChangeArrowheads="1"/>
          </p:cNvSpPr>
          <p:nvPr/>
        </p:nvSpPr>
        <p:spPr bwMode="auto">
          <a:xfrm>
            <a:off x="685800" y="180022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 train travels 4.4 miles in 4 minutes. At this rate, how many miles will it travel in 58 minutes?</a:t>
            </a:r>
          </a:p>
        </p:txBody>
      </p:sp>
      <p:pic>
        <p:nvPicPr>
          <p:cNvPr id="341004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5" name="Picture 12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6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07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4-3)</a:t>
            </a:r>
          </a:p>
        </p:txBody>
      </p:sp>
      <p:pic>
        <p:nvPicPr>
          <p:cNvPr id="341008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72" name="Picture 24" descr="CAStdPra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xample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4" grpId="0" autoUpdateAnimBg="0"/>
      <p:bldP spid="20685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7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88" name="Picture 19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8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4021" name="Oval 5"/>
          <p:cNvSpPr>
            <a:spLocks noChangeArrowheads="1"/>
          </p:cNvSpPr>
          <p:nvPr/>
        </p:nvSpPr>
        <p:spPr bwMode="auto">
          <a:xfrm>
            <a:off x="1052033" y="446033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2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009900"/>
            <a:ext cx="50292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Yes; corresponding sides are not proportional.</a:t>
            </a: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Yes; corresponding sides are proportional.</a:t>
            </a: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No; corresponding sides are not proportional.</a:t>
            </a: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No; corresponding sides are proportional.</a:t>
            </a:r>
          </a:p>
        </p:txBody>
      </p:sp>
      <p:pic>
        <p:nvPicPr>
          <p:cNvPr id="349195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96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97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98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4-5)</a:t>
            </a:r>
          </a:p>
        </p:txBody>
      </p:sp>
      <p:pic>
        <p:nvPicPr>
          <p:cNvPr id="349199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85800" y="1657350"/>
            <a:ext cx="8096250" cy="1100138"/>
            <a:chOff x="432" y="1044"/>
            <a:chExt cx="5100" cy="693"/>
          </a:xfrm>
        </p:grpSpPr>
        <p:sp>
          <p:nvSpPr>
            <p:cNvPr id="349201" name="TPQuestion"/>
            <p:cNvSpPr>
              <a:spLocks noChangeArrowheads="1"/>
            </p:cNvSpPr>
            <p:nvPr/>
          </p:nvSpPr>
          <p:spPr bwMode="auto">
            <a:xfrm>
              <a:off x="432" y="1044"/>
              <a:ext cx="331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algn="l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Determine whether the pair </a:t>
              </a:r>
              <a:br>
                <a:rPr lang="en-US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</a:br>
              <a:r>
                <a:rPr lang="en-US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of polygons is similar. Explain your reasoning.</a:t>
              </a:r>
            </a:p>
          </p:txBody>
        </p:sp>
        <p:pic>
          <p:nvPicPr>
            <p:cNvPr id="349202" name="Picture 20" descr="5m_4_6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08" y="1098"/>
              <a:ext cx="182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8" descr="Example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75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animBg="1"/>
      <p:bldP spid="2140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086600" y="5181600"/>
            <a:ext cx="1524000" cy="198438"/>
          </a:xfrm>
        </p:spPr>
        <p:txBody>
          <a:bodyPr>
            <a:normAutofit fontScale="25000" lnSpcReduction="2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5533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5Min 7-1</a:t>
            </a:r>
          </a:p>
        </p:txBody>
      </p:sp>
      <p:pic>
        <p:nvPicPr>
          <p:cNvPr id="355333" name="Picture 7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5" name="Picture 10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6" name="Text Box 11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4-6)</a:t>
            </a:r>
          </a:p>
        </p:txBody>
      </p:sp>
      <p:pic>
        <p:nvPicPr>
          <p:cNvPr id="355337" name="Picture 12" descr="FiveMinuteCheck"/>
          <p:cNvPicPr>
            <a:picLocks noChangeAspect="1" noChangeArrowheads="1"/>
          </p:cNvPicPr>
          <p:nvPr/>
        </p:nvPicPr>
        <p:blipFill>
          <a:blip r:embed="rId9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42" name="TPQuestion"/>
          <p:cNvSpPr>
            <a:spLocks noChangeArrowheads="1"/>
          </p:cNvSpPr>
          <p:nvPr/>
        </p:nvSpPr>
        <p:spPr bwMode="auto">
          <a:xfrm>
            <a:off x="685800" y="1657350"/>
            <a:ext cx="6400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Complete. 17 gal = ____ qt</a:t>
            </a:r>
          </a:p>
        </p:txBody>
      </p:sp>
      <p:pic>
        <p:nvPicPr>
          <p:cNvPr id="355339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45" name="Oval 17"/>
          <p:cNvSpPr>
            <a:spLocks noChangeArrowheads="1"/>
          </p:cNvSpPr>
          <p:nvPr/>
        </p:nvSpPr>
        <p:spPr bwMode="auto">
          <a:xfrm>
            <a:off x="1042316" y="3400134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3150" y="2286000"/>
            <a:ext cx="40449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  <a:tabLst>
                <a:tab pos="2286000" algn="l"/>
              </a:tabLst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	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6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  <a:tabLst>
                <a:tab pos="2286000" algn="l"/>
              </a:tabLst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	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36	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  <a:tabLst>
                <a:tab pos="2286000" algn="l"/>
              </a:tabLst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	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68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  <a:tabLst>
                <a:tab pos="2286000" algn="l"/>
              </a:tabLst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92</a:t>
            </a:r>
          </a:p>
        </p:txBody>
      </p:sp>
      <p:pic>
        <p:nvPicPr>
          <p:cNvPr id="14" name="Picture 8" descr="Example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3088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505200" y="228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Remember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267866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to </a:t>
            </a:r>
            <a:r>
              <a:rPr lang="en-US" sz="2400" dirty="0" smtClean="0"/>
              <a:t>Large</a:t>
            </a:r>
            <a:r>
              <a:rPr lang="en-US" dirty="0" smtClean="0"/>
              <a:t> divide by the factor.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32721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</a:t>
            </a:r>
            <a:r>
              <a:rPr lang="en-US" dirty="0" smtClean="0"/>
              <a:t>to Small  multiply by the factor.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42" grpId="0" autoUpdateAnimBg="0"/>
      <p:bldP spid="329745" grpId="0" animBg="1"/>
      <p:bldP spid="329746" grpId="0" autoUpdateAnimBg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9" name="Picture 1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0" name="Picture 18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38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934200" y="38862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1189" name="Oval 5"/>
          <p:cNvSpPr>
            <a:spLocks noChangeArrowheads="1"/>
          </p:cNvSpPr>
          <p:nvPr/>
        </p:nvSpPr>
        <p:spPr bwMode="auto">
          <a:xfrm>
            <a:off x="1077604" y="2995604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7386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7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8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389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4-6)</a:t>
            </a:r>
          </a:p>
        </p:txBody>
      </p:sp>
      <p:pic>
        <p:nvPicPr>
          <p:cNvPr id="357390" name="Picture 16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91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Complete. 13,200 ft = ____ mi</a:t>
            </a:r>
          </a:p>
        </p:txBody>
      </p:sp>
      <p:sp>
        <p:nvSpPr>
          <p:cNvPr id="22119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7913" y="2438400"/>
            <a:ext cx="51704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0.5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2.5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12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25</a:t>
            </a:r>
          </a:p>
        </p:txBody>
      </p:sp>
      <p:pic>
        <p:nvPicPr>
          <p:cNvPr id="14" name="Picture 17" descr="Example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05200" y="228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Remember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267866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to </a:t>
            </a:r>
            <a:r>
              <a:rPr lang="en-US" sz="2400" dirty="0" smtClean="0"/>
              <a:t>Large</a:t>
            </a:r>
            <a:r>
              <a:rPr lang="en-US" dirty="0" smtClean="0"/>
              <a:t> divide by the factor.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32721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</a:t>
            </a:r>
            <a:r>
              <a:rPr lang="en-US" dirty="0" smtClean="0"/>
              <a:t>to Small  multiply by the factor.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nimBg="1"/>
      <p:bldP spid="221191" grpId="0" autoUpdateAnimBg="0"/>
      <p:bldP spid="221190" grpId="0" autoUpdateAnimBg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Picture 5" descr="Main Idea He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1392238"/>
            <a:ext cx="3529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057275" y="2430463"/>
            <a:ext cx="7553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sz="2000" dirty="0"/>
              <a:t>Convert square and cubic </a:t>
            </a:r>
            <a:r>
              <a:rPr lang="en-US" sz="2000" dirty="0" smtClean="0"/>
              <a:t>units.</a:t>
            </a:r>
            <a:endParaRPr lang="en-US" sz="2000" dirty="0"/>
          </a:p>
        </p:txBody>
      </p:sp>
      <p:pic>
        <p:nvPicPr>
          <p:cNvPr id="183302" name="Picture 11" descr="LH_4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1057275" y="1938277"/>
            <a:ext cx="7858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Standard 7MG1.1</a:t>
            </a:r>
            <a:r>
              <a:rPr lang="en-US" b="1" dirty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Compare weights, capacities, geometric measures, times, </a:t>
            </a:r>
            <a:r>
              <a:rPr lang="en-US" dirty="0">
                <a:ea typeface="Times New Roman" pitchFamily="-112" charset="0"/>
                <a:cs typeface="Times New Roman" pitchFamily="-112" charset="0"/>
              </a:rPr>
              <a:t>and temperatures </a:t>
            </a:r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within and between measurement systems (e.g. miles per hour and feet per second, cubic inches to cubic centimeters).</a:t>
            </a:r>
            <a:r>
              <a:rPr lang="en-US" b="1" dirty="0" smtClean="0">
                <a:ea typeface="Times New Roman" pitchFamily="-112" charset="0"/>
                <a:cs typeface="Times New Roman" pitchFamily="-112" charset="0"/>
              </a:rPr>
              <a:t> </a:t>
            </a:r>
          </a:p>
        </p:txBody>
      </p:sp>
      <p:pic>
        <p:nvPicPr>
          <p:cNvPr id="185349" name="Picture 8" descr="LH_4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9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7763" y="3330476"/>
            <a:ext cx="7767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Standard 7MG2.4</a:t>
            </a:r>
            <a:r>
              <a:rPr lang="en-US" b="1" dirty="0" smtClean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Relate the changes in measurement with a change of scale to the units used (e.g., square inches, cubic feet) and to conversions between units (1 square foot </a:t>
            </a:r>
            <a:r>
              <a:rPr lang="en-US" b="1" dirty="0" smtClean="0">
                <a:solidFill>
                  <a:srgbClr val="00539D"/>
                </a:solidFill>
                <a:latin typeface="UniMath-Bold" charset="0"/>
                <a:ea typeface="Times New Roman" pitchFamily="-112" charset="0"/>
                <a:cs typeface="Times New Roman" pitchFamily="-112" charset="0"/>
              </a:rPr>
              <a:t>= 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144 square inches or [1 ft</a:t>
            </a:r>
            <a:r>
              <a:rPr lang="en-US" b="1" baseline="400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] </a:t>
            </a:r>
            <a:r>
              <a:rPr lang="en-US" b="1" dirty="0" smtClean="0">
                <a:solidFill>
                  <a:srgbClr val="00539D"/>
                </a:solidFill>
                <a:latin typeface="UniMath-Bold" charset="0"/>
                <a:ea typeface="Times New Roman" pitchFamily="-112" charset="0"/>
                <a:cs typeface="Times New Roman" pitchFamily="-112" charset="0"/>
              </a:rPr>
              <a:t>= 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144 in</a:t>
            </a:r>
            <a:r>
              <a:rPr lang="en-US" b="1" baseline="400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], 1 cubic inch is approximately 16.38 cubic centimeters or [1 in</a:t>
            </a:r>
            <a:r>
              <a:rPr lang="en-US" b="1" baseline="400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3 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] </a:t>
            </a:r>
            <a:r>
              <a:rPr lang="en-US" b="1" dirty="0" smtClean="0">
                <a:solidFill>
                  <a:srgbClr val="00539D"/>
                </a:solidFill>
                <a:latin typeface="UniMath-Bold" charset="0"/>
                <a:ea typeface="Times New Roman" pitchFamily="-112" charset="0"/>
                <a:cs typeface="Times New Roman" pitchFamily="-112" charset="0"/>
              </a:rPr>
              <a:t>= 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[16.38 cm</a:t>
            </a:r>
            <a:r>
              <a:rPr lang="en-US" b="1" baseline="400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3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]).</a:t>
            </a:r>
            <a:endParaRPr lang="en-US" b="1" dirty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04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Use Your Prior Knowledge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You will need this skill from your math memory tool chest for today’s lesson.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590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Remember this?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505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12</a:t>
            </a:r>
            <a:r>
              <a:rPr lang="en-US" sz="3600" baseline="30000" dirty="0" smtClean="0"/>
              <a:t>2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4459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How about this?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221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5</a:t>
            </a:r>
            <a:r>
              <a:rPr lang="en-US" sz="3600" baseline="30000" dirty="0" smtClean="0"/>
              <a:t>3</a:t>
            </a:r>
            <a:endParaRPr lang="en-US" sz="3600" dirty="0"/>
          </a:p>
        </p:txBody>
      </p:sp>
      <p:sp>
        <p:nvSpPr>
          <p:cNvPr id="11" name="Freeform 10"/>
          <p:cNvSpPr/>
          <p:nvPr/>
        </p:nvSpPr>
        <p:spPr>
          <a:xfrm>
            <a:off x="2506732" y="2779250"/>
            <a:ext cx="4541826" cy="844776"/>
          </a:xfrm>
          <a:custGeom>
            <a:avLst/>
            <a:gdLst>
              <a:gd name="connsiteX0" fmla="*/ 2183641 w 4541826"/>
              <a:gd name="connsiteY0" fmla="*/ 187522 h 844776"/>
              <a:gd name="connsiteX1" fmla="*/ 4177886 w 4541826"/>
              <a:gd name="connsiteY1" fmla="*/ 109542 h 844776"/>
              <a:gd name="connsiteX2" fmla="*/ 0 w 4541826"/>
              <a:gd name="connsiteY2" fmla="*/ 844776 h 8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1826" h="844776">
                <a:moveTo>
                  <a:pt x="2183641" y="187522"/>
                </a:moveTo>
                <a:cubicBezTo>
                  <a:pt x="3362733" y="93761"/>
                  <a:pt x="4541826" y="0"/>
                  <a:pt x="4177886" y="109542"/>
                </a:cubicBezTo>
                <a:cubicBezTo>
                  <a:pt x="3813946" y="219084"/>
                  <a:pt x="1906973" y="531930"/>
                  <a:pt x="0" y="844776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590800" y="4611469"/>
            <a:ext cx="4541826" cy="745290"/>
          </a:xfrm>
          <a:custGeom>
            <a:avLst/>
            <a:gdLst>
              <a:gd name="connsiteX0" fmla="*/ 2183641 w 4541826"/>
              <a:gd name="connsiteY0" fmla="*/ 187522 h 844776"/>
              <a:gd name="connsiteX1" fmla="*/ 4177886 w 4541826"/>
              <a:gd name="connsiteY1" fmla="*/ 109542 h 844776"/>
              <a:gd name="connsiteX2" fmla="*/ 0 w 4541826"/>
              <a:gd name="connsiteY2" fmla="*/ 844776 h 8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1826" h="844776">
                <a:moveTo>
                  <a:pt x="2183641" y="187522"/>
                </a:moveTo>
                <a:cubicBezTo>
                  <a:pt x="3362733" y="93761"/>
                  <a:pt x="4541826" y="0"/>
                  <a:pt x="4177886" y="109542"/>
                </a:cubicBezTo>
                <a:cubicBezTo>
                  <a:pt x="3813946" y="219084"/>
                  <a:pt x="1906973" y="531930"/>
                  <a:pt x="0" y="844776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9885" y="3524169"/>
            <a:ext cx="3373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</a:rPr>
              <a:t>= 12 </a:t>
            </a:r>
            <a:r>
              <a:rPr lang="en-US" sz="3600" dirty="0" err="1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3600" dirty="0" smtClean="0">
                <a:solidFill>
                  <a:prstClr val="black"/>
                </a:solidFill>
                <a:ea typeface="Wingdings"/>
                <a:cs typeface="Wingdings"/>
              </a:rPr>
              <a:t> 12 = 144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5221069"/>
            <a:ext cx="3712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= 5 </a:t>
            </a:r>
            <a:r>
              <a:rPr lang="en-US" sz="3600" dirty="0" err="1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3600" dirty="0" smtClean="0">
                <a:solidFill>
                  <a:prstClr val="black"/>
                </a:solidFill>
                <a:ea typeface="Wingdings"/>
                <a:cs typeface="Wingdings"/>
              </a:rPr>
              <a:t> 5 </a:t>
            </a:r>
            <a:r>
              <a:rPr lang="en-US" sz="3600" dirty="0" err="1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3600" dirty="0" smtClean="0">
                <a:solidFill>
                  <a:prstClr val="black"/>
                </a:solidFill>
                <a:ea typeface="Wingdings"/>
                <a:cs typeface="Wingdings"/>
              </a:rPr>
              <a:t> 5  = 125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Use Your Prior Knowledge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Take what we did yesterday:</a:t>
            </a:r>
            <a:endParaRPr lang="en-US" sz="3600" dirty="0"/>
          </a:p>
        </p:txBody>
      </p:sp>
      <p:sp>
        <p:nvSpPr>
          <p:cNvPr id="11" name="Freeform 10"/>
          <p:cNvSpPr/>
          <p:nvPr/>
        </p:nvSpPr>
        <p:spPr>
          <a:xfrm>
            <a:off x="4800600" y="4336824"/>
            <a:ext cx="2286000" cy="844776"/>
          </a:xfrm>
          <a:custGeom>
            <a:avLst/>
            <a:gdLst>
              <a:gd name="connsiteX0" fmla="*/ 2183641 w 4541826"/>
              <a:gd name="connsiteY0" fmla="*/ 187522 h 844776"/>
              <a:gd name="connsiteX1" fmla="*/ 4177886 w 4541826"/>
              <a:gd name="connsiteY1" fmla="*/ 109542 h 844776"/>
              <a:gd name="connsiteX2" fmla="*/ 0 w 4541826"/>
              <a:gd name="connsiteY2" fmla="*/ 844776 h 8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1826" h="844776">
                <a:moveTo>
                  <a:pt x="2183641" y="187522"/>
                </a:moveTo>
                <a:cubicBezTo>
                  <a:pt x="3362733" y="93761"/>
                  <a:pt x="4541826" y="0"/>
                  <a:pt x="4177886" y="109542"/>
                </a:cubicBezTo>
                <a:cubicBezTo>
                  <a:pt x="3813946" y="219084"/>
                  <a:pt x="1906973" y="531930"/>
                  <a:pt x="0" y="844776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00200" y="5181600"/>
            <a:ext cx="4876800" cy="646331"/>
            <a:chOff x="1066800" y="4876800"/>
            <a:chExt cx="4876800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1066800" y="48768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12</a:t>
              </a:r>
              <a:r>
                <a:rPr lang="en-US" sz="3600" baseline="30000" dirty="0" smtClean="0"/>
                <a:t>2</a:t>
              </a:r>
              <a:endParaRPr lang="en-US" sz="3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69885" y="4876800"/>
              <a:ext cx="337371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prstClr val="black"/>
                  </a:solidFill>
                </a:rPr>
                <a:t>= 12 </a:t>
              </a:r>
              <a:r>
                <a:rPr lang="en-US" sz="3600" dirty="0" err="1" smtClean="0">
                  <a:solidFill>
                    <a:prstClr val="black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sz="3600" dirty="0" smtClean="0">
                  <a:solidFill>
                    <a:prstClr val="black"/>
                  </a:solidFill>
                  <a:ea typeface="Wingdings"/>
                  <a:cs typeface="Wingdings"/>
                </a:rPr>
                <a:t> 12 = 144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52400" y="2205335"/>
            <a:ext cx="895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l">
              <a:spcBef>
                <a:spcPct val="50000"/>
              </a:spcBef>
            </a:pPr>
            <a:r>
              <a:rPr lang="en-US" sz="2400" dirty="0" smtClean="0"/>
              <a:t>When converting from a </a:t>
            </a:r>
            <a:r>
              <a:rPr lang="en-US" sz="2400" b="1" dirty="0" smtClean="0"/>
              <a:t>larger </a:t>
            </a:r>
            <a:r>
              <a:rPr lang="en-US" sz="2400" dirty="0" smtClean="0"/>
              <a:t>unit to a </a:t>
            </a:r>
            <a:r>
              <a:rPr lang="en-US" sz="2400" b="1" dirty="0" smtClean="0"/>
              <a:t>smaller </a:t>
            </a:r>
            <a:r>
              <a:rPr lang="en-US" sz="2400" dirty="0" smtClean="0"/>
              <a:t>one </a:t>
            </a:r>
            <a:r>
              <a:rPr lang="en-US" sz="2400" b="1" dirty="0" smtClean="0"/>
              <a:t>MULTIPLY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36550" y="3200400"/>
            <a:ext cx="873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l">
              <a:spcBef>
                <a:spcPct val="50000"/>
              </a:spcBef>
            </a:pPr>
            <a:r>
              <a:rPr lang="en-US" sz="2400" dirty="0" smtClean="0"/>
              <a:t>When converting from a </a:t>
            </a:r>
            <a:r>
              <a:rPr lang="en-US" sz="2400" b="1" dirty="0" smtClean="0"/>
              <a:t>smaller </a:t>
            </a:r>
            <a:r>
              <a:rPr lang="en-US" sz="2400" dirty="0" smtClean="0"/>
              <a:t>unit to a </a:t>
            </a:r>
            <a:r>
              <a:rPr lang="en-US" sz="2400" b="1" dirty="0" smtClean="0"/>
              <a:t>larger </a:t>
            </a:r>
            <a:r>
              <a:rPr lang="en-US" sz="2400" dirty="0" smtClean="0"/>
              <a:t>one </a:t>
            </a:r>
            <a:r>
              <a:rPr lang="en-US" sz="2400" b="1" dirty="0" smtClean="0"/>
              <a:t>DIVIDE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2667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4114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And Combine This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F86CF4E4DB07446AB34619001785740F"/>
  <p:tag name="ANSWERSALIAS" val="A¤B¤C¤D"/>
  <p:tag name="RESPONSESGATHERED" val="False"/>
  <p:tag name="QUESTIONTEXT" val="A train travels 4.4 miles in 4 minutes. At this rate, how many miles will it travel in 58 minutes?"/>
  <p:tag name="QUESTIONALIAS" val="A train travels 4.4 miles in 4 minutes. At this rate, how many miles will it travel in 58 minutes?"/>
  <p:tag name="ANIMREMOVED" val="False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3"/>
  <p:tag name="SLIDEGUID" val="C6A209E18A074CB68AF9D4BB251B08C0"/>
  <p:tag name="ANSWERSALIAS" val="A¤B¤C¤D"/>
  <p:tag name="RESPONSESGATHERED" val="False"/>
  <p:tag name="QUESTIONTEXT" val="Complete. 13,200 ft = ____ mi"/>
  <p:tag name="QUESTIONALIAS" val="Complete. 13,200 ft = ____ mi"/>
  <p:tag name="ANIMREMOVED" val="False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NSWERTEXT" val="b = 11 &#10;b = –37&#10;b = –11&#10;b = 37"/>
  <p:tag name="BULLETTYPE" val="ppBulletAlphaUCPeriod"/>
  <p:tag name="FONTSIZE" val="24"/>
  <p:tag name="TEXTLENGTH" val="37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SLIDEGUID" val="374D3703C53644AA872915E5F2021490"/>
  <p:tag name="ANSWERSALIAS" val="A¤B¤C¤D"/>
  <p:tag name="RESPONSESGATHERED" val="False"/>
  <p:tag name="QUESTIONTEXT" val="Complete the conversion.5 ft2 =  in2"/>
  <p:tag name="QUESTIONALIAS" val="Complete the conversion.5 ft2 =  in2"/>
  <p:tag name="ANIMREMOVED" val="False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2FED3B2341EF4A258B2519E9C95D8E7F"/>
  <p:tag name="ANSWERSALIAS" val="A¤B¤C¤D"/>
  <p:tag name="RESPONSESGATHERED" val="False"/>
  <p:tag name="QUESTIONTEXT" val="Complete the conversion.900 cm2  =  m2"/>
  <p:tag name="QUESTIONALIAS" val="Complete the conversion.900 cm2  =  m2"/>
  <p:tag name="ANIMREMOVED" val="False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6F9C68D4150145B0810DC79998338B6C"/>
  <p:tag name="ANSWERSALIAS" val="A¤B¤C¤D"/>
  <p:tag name="RESPONSESGATHERED" val="False"/>
  <p:tag name="QUESTIONTEXT" val="TOP SOIL  Mr. Michaels is hauling top soil in the bed of his pickup truck. How many cubic yards of top soil can he haul if the bed has a volume of 64 cubic feet? "/>
  <p:tag name="QUESTIONALIAS" val="TOP SOIL  Mr. Michaels is hauling top soil in the bed of his pickup truck. How many cubic yards of top soil can he haul if the bed has a volume of 64 cubic feet? "/>
  <p:tag name="ANIMREMOVED" val="False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0"/>
  <p:tag name="SLIDEGUID" val="C3F14132135E48E4A9821CB2335A19CF"/>
  <p:tag name="ANSWERSALIAS" val="A¤B¤C¤D"/>
  <p:tag name="RESPONSESGATHERED" val="False"/>
  <p:tag name="QUESTIONTEXT" val="Convert 21 square centimeters to square inches. "/>
  <p:tag name="QUESTIONALIAS" val="Convert 21 square centimeters to square inches. "/>
  <p:tag name="ANIMREMOVED" val="False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2"/>
  <p:tag name="SLIDEGUID" val="35386D71D221451B9C890828DA76061F"/>
  <p:tag name="ANSWERSALIAS" val="A¤B¤C¤D"/>
  <p:tag name="RESPONSESGATHERED" val="False"/>
  <p:tag name="QUESTIONTEXT" val="5Min 6-1"/>
  <p:tag name="QUESTIONALIAS" val="5Min 6-1"/>
  <p:tag name="ANIMREMOVED" val="False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2BAF3BCA52D54E2095B1EA0912A81ADF"/>
  <p:tag name="SLIDEID" val="2BAF3BCA52D54E2095B1EA0912A81ADF"/>
  <p:tag name="SLIDEORDER" val="1"/>
  <p:tag name="SLIDETYPE" val="Q"/>
  <p:tag name="DEMOGRAPHIC" val="False"/>
  <p:tag name="SPEEDSCORING" val="False"/>
  <p:tag name="DELIMITERS" val="3.1"/>
  <p:tag name="ANSWERSALIAS" val="A¤B¤C¤D"/>
  <p:tag name="RESPONSESGATHERED" val="False"/>
  <p:tag name="QUESTIONTEXT" val="Complete. 17 gal = ____ qt"/>
  <p:tag name="QUESTIONALIAS" val="Complete. 17 gal = ____ qt"/>
  <p:tag name="ANIMREMOVED" val="False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16"/>
  <p:tag name="BULLETTYPE" val="ppBulletArabicPeriod"/>
  <p:tag name="ANSWERTEXT" val="A&#10;B&#10;C&#10;D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966</Words>
  <Application>Microsoft Macintosh PowerPoint</Application>
  <PresentationFormat>On-screen Show (4:3)</PresentationFormat>
  <Paragraphs>179</Paragraphs>
  <Slides>19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5Min 7-1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MMitchell</cp:lastModifiedBy>
  <cp:revision>76</cp:revision>
  <dcterms:created xsi:type="dcterms:W3CDTF">2009-10-21T16:14:28Z</dcterms:created>
  <dcterms:modified xsi:type="dcterms:W3CDTF">2009-10-21T16:23:21Z</dcterms:modified>
</cp:coreProperties>
</file>