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tags/tag28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77" r:id="rId4"/>
    <p:sldId id="279" r:id="rId5"/>
    <p:sldId id="258" r:id="rId6"/>
    <p:sldId id="259" r:id="rId7"/>
    <p:sldId id="274" r:id="rId8"/>
    <p:sldId id="281" r:id="rId9"/>
    <p:sldId id="260" r:id="rId10"/>
    <p:sldId id="261" r:id="rId11"/>
    <p:sldId id="264" r:id="rId12"/>
    <p:sldId id="265" r:id="rId13"/>
    <p:sldId id="267" r:id="rId14"/>
    <p:sldId id="269" r:id="rId15"/>
    <p:sldId id="270" r:id="rId16"/>
    <p:sldId id="263" r:id="rId17"/>
    <p:sldId id="266" r:id="rId18"/>
    <p:sldId id="268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 horzBarState="maximized"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63745-6E8C-274D-9996-201A2640BCD1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98C9E-C944-C946-A21E-820B336AB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6A252-D538-4E48-B3DE-ACD334128ECA}" type="slidenum">
              <a:rPr lang="en-US"/>
              <a:pPr/>
              <a:t>2</a:t>
            </a:fld>
            <a:endParaRPr lang="en-US"/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D993F-2D18-094C-ACE4-2A4DE55B39ED}" type="slidenum">
              <a:rPr lang="en-US"/>
              <a:pPr/>
              <a:t>13</a:t>
            </a:fld>
            <a:endParaRPr 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83965-8FB3-FC48-AF67-9257BF5965E9}" type="slidenum">
              <a:rPr lang="en-US"/>
              <a:pPr/>
              <a:t>14</a:t>
            </a:fld>
            <a:endParaRPr lang="en-US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4AF6B-E0A7-F543-8E45-15D8C2F9B0E9}" type="slidenum">
              <a:rPr lang="en-US"/>
              <a:pPr/>
              <a:t>15</a:t>
            </a:fld>
            <a:endParaRPr lang="en-US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721F5-6224-144A-B283-6CD4E170C375}" type="slidenum">
              <a:rPr lang="en-US"/>
              <a:pPr/>
              <a:t>16</a:t>
            </a:fld>
            <a:endParaRPr lang="en-US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2A2D9-0FBD-144E-B501-0CB496D6E929}" type="slidenum">
              <a:rPr lang="en-US"/>
              <a:pPr/>
              <a:t>17</a:t>
            </a:fld>
            <a:endParaRPr lang="en-US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83FA7-13D1-0B43-983C-ADF9F88B3228}" type="slidenum">
              <a:rPr lang="en-US"/>
              <a:pPr/>
              <a:t>18</a:t>
            </a:fld>
            <a:endParaRPr lang="en-US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368BE-B3C4-E846-B798-2AA96412DEBF}" type="slidenum">
              <a:rPr lang="en-US"/>
              <a:pPr/>
              <a:t>19</a:t>
            </a:fld>
            <a:endParaRPr lang="en-US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5DA0F-998D-9543-9AF2-F527B36E965F}" type="slidenum">
              <a:rPr lang="en-US"/>
              <a:pPr/>
              <a:t>3</a:t>
            </a:fld>
            <a:endParaRPr lang="en-US"/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6CD9E-DC56-F243-B614-0D6C740D2592}" type="slidenum">
              <a:rPr lang="en-US"/>
              <a:pPr/>
              <a:t>4</a:t>
            </a:fld>
            <a:endParaRPr lang="en-US"/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10D24-5A5B-224D-8360-31F10E2906FA}" type="slidenum">
              <a:rPr lang="en-US"/>
              <a:pPr/>
              <a:t>5</a:t>
            </a:fld>
            <a:endParaRPr lang="en-US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7D91C-42DB-6947-9CEC-3C0A5889A0D5}" type="slidenum">
              <a:rPr lang="en-US"/>
              <a:pPr/>
              <a:t>6</a:t>
            </a:fld>
            <a:endParaRPr lang="en-US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44ABD-8A92-9E42-8C26-3363AF34CAA4}" type="slidenum">
              <a:rPr lang="en-US"/>
              <a:pPr/>
              <a:t>9</a:t>
            </a:fld>
            <a:endParaRPr 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2497F-FB18-8A48-9E5B-2A1AC8CA8ACF}" type="slidenum">
              <a:rPr lang="en-US"/>
              <a:pPr/>
              <a:t>10</a:t>
            </a:fld>
            <a:endParaRPr lang="en-US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775B2-FA3C-E84A-994C-5A7936974427}" type="slidenum">
              <a:rPr lang="en-US"/>
              <a:pPr/>
              <a:t>11</a:t>
            </a:fld>
            <a:endParaRPr lang="en-US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62BC9-CEFD-8543-A55E-A68CE5346BAB}" type="slidenum">
              <a:rPr lang="en-US"/>
              <a:pPr/>
              <a:t>12</a:t>
            </a:fld>
            <a:endParaRPr lang="en-US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1B8F-9293-B24D-A876-AC99EE0E99CF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89CB-4444-2641-BB11-FE91121D1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1B8F-9293-B24D-A876-AC99EE0E99CF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89CB-4444-2641-BB11-FE91121D1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1B8F-9293-B24D-A876-AC99EE0E99CF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89CB-4444-2641-BB11-FE91121D1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1B8F-9293-B24D-A876-AC99EE0E99CF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89CB-4444-2641-BB11-FE91121D1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1B8F-9293-B24D-A876-AC99EE0E99CF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89CB-4444-2641-BB11-FE91121D1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1B8F-9293-B24D-A876-AC99EE0E99CF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89CB-4444-2641-BB11-FE91121D1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1B8F-9293-B24D-A876-AC99EE0E99CF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89CB-4444-2641-BB11-FE91121D1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1B8F-9293-B24D-A876-AC99EE0E99CF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89CB-4444-2641-BB11-FE91121D1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1B8F-9293-B24D-A876-AC99EE0E99CF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89CB-4444-2641-BB11-FE91121D1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1B8F-9293-B24D-A876-AC99EE0E99CF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89CB-4444-2641-BB11-FE91121D1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1B8F-9293-B24D-A876-AC99EE0E99CF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89CB-4444-2641-BB11-FE91121D1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1B8F-9293-B24D-A876-AC99EE0E99CF}" type="datetimeFigureOut">
              <a:rPr lang="en-US" smtClean="0"/>
              <a:pPr/>
              <a:t>10/22/09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089CB-4444-2641-BB11-FE91121D1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9.jpeg"/><Relationship Id="rId5" Type="http://schemas.openxmlformats.org/officeDocument/2006/relationships/image" Target="../media/image18.jpeg"/><Relationship Id="rId6" Type="http://schemas.openxmlformats.org/officeDocument/2006/relationships/image" Target="../media/image20.png"/><Relationship Id="rId7" Type="http://schemas.openxmlformats.org/officeDocument/2006/relationships/image" Target="../media/image15.jpeg"/><Relationship Id="rId8" Type="http://schemas.openxmlformats.org/officeDocument/2006/relationships/image" Target="../media/image19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0.jpeg"/><Relationship Id="rId5" Type="http://schemas.openxmlformats.org/officeDocument/2006/relationships/image" Target="../media/image18.jpeg"/><Relationship Id="rId6" Type="http://schemas.openxmlformats.org/officeDocument/2006/relationships/image" Target="../media/image15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0.jpeg"/><Relationship Id="rId5" Type="http://schemas.openxmlformats.org/officeDocument/2006/relationships/image" Target="../media/image21.png"/><Relationship Id="rId6" Type="http://schemas.openxmlformats.org/officeDocument/2006/relationships/image" Target="../media/image15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2.jpeg"/><Relationship Id="rId5" Type="http://schemas.openxmlformats.org/officeDocument/2006/relationships/image" Target="../media/image12.jpe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15.jpeg"/><Relationship Id="rId9" Type="http://schemas.openxmlformats.org/officeDocument/2006/relationships/image" Target="../media/image25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6.jpeg"/><Relationship Id="rId5" Type="http://schemas.openxmlformats.org/officeDocument/2006/relationships/image" Target="../media/image18.jpeg"/><Relationship Id="rId6" Type="http://schemas.openxmlformats.org/officeDocument/2006/relationships/image" Target="../media/image15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7.png"/><Relationship Id="rId5" Type="http://schemas.openxmlformats.org/officeDocument/2006/relationships/image" Target="../media/image26.jpeg"/><Relationship Id="rId6" Type="http://schemas.openxmlformats.org/officeDocument/2006/relationships/image" Target="../media/image18.jpeg"/><Relationship Id="rId7" Type="http://schemas.openxmlformats.org/officeDocument/2006/relationships/image" Target="../media/image15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Relationship Id="rId6" Type="http://schemas.openxmlformats.org/officeDocument/2006/relationships/image" Target="../media/image28.jpeg"/><Relationship Id="rId7" Type="http://schemas.openxmlformats.org/officeDocument/2006/relationships/image" Target="../media/image9.jpeg"/><Relationship Id="rId8" Type="http://schemas.openxmlformats.org/officeDocument/2006/relationships/image" Target="../media/image15.jpeg"/><Relationship Id="rId9" Type="http://schemas.openxmlformats.org/officeDocument/2006/relationships/image" Target="../media/image29.jpe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<Relationship Id="rId6" Type="http://schemas.openxmlformats.org/officeDocument/2006/relationships/image" Target="../media/image28.jpeg"/><Relationship Id="rId7" Type="http://schemas.openxmlformats.org/officeDocument/2006/relationships/image" Target="../media/image10.jpeg"/><Relationship Id="rId8" Type="http://schemas.openxmlformats.org/officeDocument/2006/relationships/image" Target="../media/image15.jpe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12.jpeg"/><Relationship Id="rId7" Type="http://schemas.openxmlformats.org/officeDocument/2006/relationships/image" Target="../media/image28.jpeg"/><Relationship Id="rId8" Type="http://schemas.openxmlformats.org/officeDocument/2006/relationships/image" Target="../media/image15.jpe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slide" Target="slide6.xml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hyperlink" Target="http://www.ca.gr7math.com/" TargetMode="External"/><Relationship Id="rId8" Type="http://schemas.openxmlformats.org/officeDocument/2006/relationships/image" Target="../media/image32.jpe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png"/><Relationship Id="rId13" Type="http://schemas.openxmlformats.org/officeDocument/2006/relationships/image" Target="../media/image9.jpe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0.jpeg"/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2.jpeg"/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11.jpeg"/><Relationship Id="rId1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ichael/Desktop/Pre-Algebra%20Program/1-Lessons%20by%20Chapter/Chapter%204-Proportions%20&amp;%20Similarity/3-Chp%204%20Core%20Lessons/Lesson%204-8/1.%20Lesson%204-8%20PPT/Maps%20&amp;%20Scale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15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5" descr="CAM7 Spl-0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"/>
            <p:cNvGrpSpPr/>
            <p:nvPr/>
          </p:nvGrpSpPr>
          <p:grpSpPr>
            <a:xfrm>
              <a:off x="4876800" y="4648200"/>
              <a:ext cx="4267200" cy="1219200"/>
              <a:chOff x="4876800" y="2895600"/>
              <a:chExt cx="4267200" cy="1219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876800" y="2895600"/>
                <a:ext cx="4267200" cy="1219200"/>
              </a:xfrm>
              <a:prstGeom prst="rect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562600" y="2895600"/>
                <a:ext cx="27432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</a:rPr>
                  <a:t>Chapter 4</a:t>
                </a:r>
              </a:p>
              <a:p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37877" y="342900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FF"/>
                    </a:solidFill>
                    <a:latin typeface="Baskerville"/>
                    <a:cs typeface="Baskerville"/>
                  </a:rPr>
                  <a:t>Lesson 4-8</a:t>
                </a:r>
                <a:endParaRPr lang="en-US" sz="2800" dirty="0">
                  <a:solidFill>
                    <a:srgbClr val="FFFFFF"/>
                  </a:solidFill>
                  <a:latin typeface="Baskerville"/>
                  <a:cs typeface="Baskerville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9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152400" y="1981200"/>
            <a:ext cx="4724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l">
              <a:buAutoNum type="arabicParenR"/>
            </a:pPr>
            <a:r>
              <a:rPr lang="en-US" sz="2400" dirty="0" smtClean="0">
                <a:ea typeface="Times New Roman" pitchFamily="-112" charset="0"/>
                <a:cs typeface="Times New Roman" pitchFamily="-112" charset="0"/>
              </a:rPr>
              <a:t>Create a proportion skeleton.</a:t>
            </a:r>
            <a:endParaRPr lang="en-US" sz="2400" dirty="0"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214022" name="Picture 8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24550" y="3443287"/>
            <a:ext cx="2819400" cy="457200"/>
            <a:chOff x="3732" y="1224"/>
            <a:chExt cx="1776" cy="288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4042" name="Text Box 10"/>
            <p:cNvSpPr txBox="1">
              <a:spLocks noChangeArrowheads="1"/>
            </p:cNvSpPr>
            <p:nvPr/>
          </p:nvSpPr>
          <p:spPr bwMode="auto">
            <a:xfrm>
              <a:off x="4020" y="1224"/>
              <a:ext cx="14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tx1"/>
                  </a:solidFill>
                </a:rPr>
                <a:t>Map (in.)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214043" name="Line 11"/>
            <p:cNvSpPr>
              <a:spLocks noChangeShapeType="1"/>
            </p:cNvSpPr>
            <p:nvPr/>
          </p:nvSpPr>
          <p:spPr bwMode="auto">
            <a:xfrm flipH="1">
              <a:off x="3732" y="138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924550" y="3900487"/>
            <a:ext cx="2990850" cy="457200"/>
            <a:chOff x="3732" y="1512"/>
            <a:chExt cx="1884" cy="288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4040" name="Text Box 13"/>
            <p:cNvSpPr txBox="1">
              <a:spLocks noChangeArrowheads="1"/>
            </p:cNvSpPr>
            <p:nvPr/>
          </p:nvSpPr>
          <p:spPr bwMode="auto">
            <a:xfrm>
              <a:off x="4020" y="1512"/>
              <a:ext cx="1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tx1"/>
                  </a:solidFill>
                </a:rPr>
                <a:t>Actual (mi.)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4041" name="Line 14"/>
            <p:cNvSpPr>
              <a:spLocks noChangeShapeType="1"/>
            </p:cNvSpPr>
            <p:nvPr/>
          </p:nvSpPr>
          <p:spPr bwMode="auto">
            <a:xfrm flipH="1">
              <a:off x="3732" y="166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09600" y="3900490"/>
            <a:ext cx="1724025" cy="369888"/>
            <a:chOff x="384" y="1512"/>
            <a:chExt cx="1086" cy="23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4038" name="Text Box 16"/>
            <p:cNvSpPr txBox="1">
              <a:spLocks noChangeArrowheads="1"/>
            </p:cNvSpPr>
            <p:nvPr/>
          </p:nvSpPr>
          <p:spPr bwMode="auto">
            <a:xfrm>
              <a:off x="384" y="1512"/>
              <a:ext cx="8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tx1"/>
                  </a:solidFill>
                </a:rPr>
                <a:t>Actual (mi.)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214039" name="Line 17"/>
            <p:cNvSpPr>
              <a:spLocks noChangeShapeType="1"/>
            </p:cNvSpPr>
            <p:nvPr/>
          </p:nvSpPr>
          <p:spPr bwMode="auto">
            <a:xfrm>
              <a:off x="1230" y="166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09600" y="3443290"/>
            <a:ext cx="1724025" cy="369888"/>
            <a:chOff x="384" y="1224"/>
            <a:chExt cx="1086" cy="23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4036" name="Text Box 19"/>
            <p:cNvSpPr txBox="1">
              <a:spLocks noChangeArrowheads="1"/>
            </p:cNvSpPr>
            <p:nvPr/>
          </p:nvSpPr>
          <p:spPr bwMode="auto">
            <a:xfrm>
              <a:off x="384" y="1224"/>
              <a:ext cx="8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tx1"/>
                  </a:solidFill>
                </a:rPr>
                <a:t>Map (in.)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214037" name="Line 20"/>
            <p:cNvSpPr>
              <a:spLocks noChangeShapeType="1"/>
            </p:cNvSpPr>
            <p:nvPr/>
          </p:nvSpPr>
          <p:spPr bwMode="auto">
            <a:xfrm>
              <a:off x="1230" y="13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44085" name="Picture 21" descr="M3_287"/>
          <p:cNvPicPr>
            <a:picLocks noChangeAspect="1" noChangeArrowheads="1"/>
          </p:cNvPicPr>
          <p:nvPr/>
        </p:nvPicPr>
        <p:blipFill>
          <a:blip r:embed="rId6"/>
          <a:srcRect b="54172"/>
          <a:stretch>
            <a:fillRect/>
          </a:stretch>
        </p:blipFill>
        <p:spPr bwMode="auto">
          <a:xfrm>
            <a:off x="3124200" y="3452812"/>
            <a:ext cx="1882775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4086" name="Picture 22" descr="M3_287"/>
          <p:cNvPicPr>
            <a:picLocks noChangeAspect="1" noChangeArrowheads="1"/>
          </p:cNvPicPr>
          <p:nvPr/>
        </p:nvPicPr>
        <p:blipFill>
          <a:blip r:embed="rId6"/>
          <a:srcRect t="82742"/>
          <a:stretch>
            <a:fillRect/>
          </a:stretch>
        </p:blipFill>
        <p:spPr bwMode="auto">
          <a:xfrm>
            <a:off x="3124200" y="6072188"/>
            <a:ext cx="18827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4087" name="Picture 23" descr="M3_287"/>
          <p:cNvPicPr>
            <a:picLocks noChangeAspect="1" noChangeArrowheads="1"/>
          </p:cNvPicPr>
          <p:nvPr/>
        </p:nvPicPr>
        <p:blipFill>
          <a:blip r:embed="rId6"/>
          <a:srcRect t="57143" b="18286"/>
          <a:stretch>
            <a:fillRect/>
          </a:stretch>
        </p:blipFill>
        <p:spPr bwMode="auto">
          <a:xfrm>
            <a:off x="3124200" y="4964113"/>
            <a:ext cx="1892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7625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4088" name="Text Box 24"/>
          <p:cNvSpPr txBox="1">
            <a:spLocks noChangeArrowheads="1"/>
          </p:cNvSpPr>
          <p:nvPr/>
        </p:nvSpPr>
        <p:spPr bwMode="auto">
          <a:xfrm>
            <a:off x="5334000" y="501015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</a:rPr>
              <a:t>Find the cross products.</a:t>
            </a:r>
          </a:p>
        </p:txBody>
      </p:sp>
      <p:sp>
        <p:nvSpPr>
          <p:cNvPr id="344089" name="Text Box 25"/>
          <p:cNvSpPr txBox="1">
            <a:spLocks noChangeArrowheads="1"/>
          </p:cNvSpPr>
          <p:nvPr/>
        </p:nvSpPr>
        <p:spPr bwMode="auto">
          <a:xfrm>
            <a:off x="5334000" y="6019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</a:rPr>
              <a:t>Simplify.</a:t>
            </a:r>
          </a:p>
        </p:txBody>
      </p:sp>
      <p:pic>
        <p:nvPicPr>
          <p:cNvPr id="214034" name="Picture 29" descr="LH_4-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ction Button: Forward or Next 28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880987" y="0"/>
            <a:ext cx="3263013" cy="1875707"/>
            <a:chOff x="3347670" y="2173366"/>
            <a:chExt cx="4325938" cy="2655888"/>
          </a:xfrm>
        </p:grpSpPr>
        <p:pic>
          <p:nvPicPr>
            <p:cNvPr id="27" name="Picture 10" descr="4-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47670" y="2173366"/>
              <a:ext cx="4325938" cy="2655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2540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28" name="Straight Arrow Connector 27"/>
            <p:cNvCxnSpPr/>
            <p:nvPr/>
          </p:nvCxnSpPr>
          <p:spPr>
            <a:xfrm>
              <a:off x="3678031" y="2889745"/>
              <a:ext cx="2963927" cy="45720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581399" y="3200400"/>
              <a:ext cx="1468439" cy="35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Arial Rounded MT Bold"/>
                  <a:cs typeface="Arial Rounded MT Bold"/>
                </a:rPr>
                <a:t>1.5 inches</a:t>
              </a:r>
              <a:endParaRPr lang="en-US" sz="1050" b="1" dirty="0">
                <a:solidFill>
                  <a:srgbClr val="FFFF00"/>
                </a:solidFill>
                <a:latin typeface="Arial Rounded MT Bold"/>
                <a:cs typeface="Arial Rounded MT Bold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648200" y="1994087"/>
            <a:ext cx="5800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ea typeface="Times New Roman" pitchFamily="-112" charset="0"/>
                <a:cs typeface="Times New Roman" pitchFamily="-112" charset="0"/>
              </a:rPr>
              <a:t>2) The map scale is</a:t>
            </a:r>
            <a:r>
              <a:rPr lang="en-US" sz="2400" dirty="0" smtClean="0">
                <a:solidFill>
                  <a:prstClr val="black"/>
                </a:solidFill>
                <a:ea typeface="Times New Roman" pitchFamily="-112" charset="0"/>
                <a:cs typeface="Times New Roman" pitchFamily="-112" charset="0"/>
              </a:rPr>
              <a:t> one ratio</a:t>
            </a:r>
            <a:r>
              <a:rPr lang="en-US" sz="2400" dirty="0" smtClean="0">
                <a:solidFill>
                  <a:prstClr val="black"/>
                </a:solidFill>
                <a:ea typeface="Times New Roman" pitchFamily="-112" charset="0"/>
                <a:cs typeface="Times New Roman" pitchFamily="-112" charset="0"/>
              </a:rPr>
              <a:t>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52400" y="2362200"/>
            <a:ext cx="2528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ea typeface="Times New Roman" pitchFamily="-112" charset="0"/>
                <a:cs typeface="Times New Roman" pitchFamily="-112" charset="0"/>
              </a:rPr>
              <a:t>3) Find the twins.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27312" y="2362200"/>
            <a:ext cx="2538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ea typeface="Times New Roman" pitchFamily="-112" charset="0"/>
                <a:cs typeface="Times New Roman" pitchFamily="-112" charset="0"/>
              </a:rPr>
              <a:t>4) Cross multiply.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19400" y="2888218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map </a:t>
            </a:r>
            <a:r>
              <a:rPr lang="en-US" sz="1400" dirty="0" smtClean="0">
                <a:solidFill>
                  <a:srgbClr val="FF0000"/>
                </a:solidFill>
              </a:rPr>
              <a:t>scale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ratio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2895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actual </a:t>
            </a:r>
            <a:r>
              <a:rPr lang="en-US" sz="1400" dirty="0" smtClean="0">
                <a:solidFill>
                  <a:srgbClr val="FF0000"/>
                </a:solidFill>
              </a:rPr>
              <a:t>scale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ratio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7123705" y="1604453"/>
            <a:ext cx="1113759" cy="520310"/>
          </a:xfrm>
          <a:custGeom>
            <a:avLst/>
            <a:gdLst>
              <a:gd name="connsiteX0" fmla="*/ 1113759 w 1113759"/>
              <a:gd name="connsiteY0" fmla="*/ 520310 h 520310"/>
              <a:gd name="connsiteX1" fmla="*/ 45500 w 1113759"/>
              <a:gd name="connsiteY1" fmla="*/ 69243 h 520310"/>
              <a:gd name="connsiteX2" fmla="*/ 840759 w 1113759"/>
              <a:gd name="connsiteY2" fmla="*/ 104854 h 52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3759" h="520310">
                <a:moveTo>
                  <a:pt x="1113759" y="520310"/>
                </a:moveTo>
                <a:cubicBezTo>
                  <a:pt x="602379" y="329398"/>
                  <a:pt x="91000" y="138486"/>
                  <a:pt x="45500" y="69243"/>
                </a:cubicBezTo>
                <a:cubicBezTo>
                  <a:pt x="0" y="0"/>
                  <a:pt x="420379" y="52427"/>
                  <a:pt x="840759" y="104854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8" grpId="0" build="p" autoUpdateAnimBg="0" advAuto="0"/>
      <p:bldP spid="344088" grpId="0" autoUpdateAnimBg="0"/>
      <p:bldP spid="344089" grpId="0" autoUpdateAnimBg="0"/>
      <p:bldP spid="36" grpId="0"/>
      <p:bldP spid="38" grpId="0"/>
      <p:bldP spid="40" grpId="0"/>
      <p:bldP spid="33" grpId="0"/>
      <p:bldP spid="34" grpId="0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981075" y="1847672"/>
            <a:ext cx="770572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E01B22"/>
                </a:solidFill>
              </a:rPr>
              <a:t>SCALE </a:t>
            </a:r>
            <a:r>
              <a:rPr lang="en-US" sz="2400" b="1" dirty="0" smtClean="0">
                <a:solidFill>
                  <a:srgbClr val="E01B22"/>
                </a:solidFill>
              </a:rPr>
              <a:t>DRAWINGS</a:t>
            </a:r>
            <a:r>
              <a:rPr lang="en-US" sz="2400" b="1" dirty="0" smtClean="0">
                <a:solidFill>
                  <a:srgbClr val="00CCFF"/>
                </a:solidFill>
              </a:rPr>
              <a:t>  </a:t>
            </a:r>
            <a:r>
              <a:rPr lang="en-US" sz="2400" b="1" dirty="0" smtClean="0">
                <a:solidFill>
                  <a:srgbClr val="00539D"/>
                </a:solidFill>
              </a:rPr>
              <a:t>On a scale drawing, a wall is shown as 6 inches. In actual it is 15 feet long. What is the </a:t>
            </a:r>
            <a:r>
              <a:rPr lang="en-US" sz="2400" b="1" u="sng" dirty="0" smtClean="0">
                <a:solidFill>
                  <a:srgbClr val="FF0000"/>
                </a:solidFill>
              </a:rPr>
              <a:t>scale </a:t>
            </a:r>
            <a:r>
              <a:rPr lang="en-US" sz="2400" b="1" dirty="0" smtClean="0">
                <a:solidFill>
                  <a:srgbClr val="00539D"/>
                </a:solidFill>
              </a:rPr>
              <a:t>of the drawing?</a:t>
            </a:r>
            <a:endParaRPr lang="en-US" sz="2400" b="1" dirty="0">
              <a:solidFill>
                <a:srgbClr val="00539D"/>
              </a:solidFill>
            </a:endParaRP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533400" y="3342144"/>
            <a:ext cx="8172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sz="2400" i="1" dirty="0">
                <a:solidFill>
                  <a:schemeClr val="tx1"/>
                </a:solidFill>
                <a:latin typeface="Baskerville"/>
                <a:cs typeface="Baskerville"/>
              </a:rPr>
              <a:t>Write a</a:t>
            </a:r>
            <a:r>
              <a:rPr lang="en-US" sz="2400" i="1" dirty="0" smtClean="0">
                <a:solidFill>
                  <a:schemeClr val="tx1"/>
                </a:solidFill>
                <a:latin typeface="Baskerville"/>
                <a:cs typeface="Baskerville"/>
              </a:rPr>
              <a:t> proportion skeleton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47141" name="Picture 5" descr="Examp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83973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417195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Find the Scale</a:t>
            </a:r>
          </a:p>
        </p:txBody>
      </p:sp>
      <p:pic>
        <p:nvPicPr>
          <p:cNvPr id="347145" name="Picture 9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0168" name="Picture 11" descr="LH_4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343400" y="3375080"/>
            <a:ext cx="1676400" cy="369332"/>
            <a:chOff x="4343400" y="3375080"/>
            <a:chExt cx="1676400" cy="36933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343400" y="3581400"/>
              <a:ext cx="533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86400" y="3592540"/>
              <a:ext cx="533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876800" y="337508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=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57200" y="4180344"/>
            <a:ext cx="6715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/>
            <a:r>
              <a:rPr lang="en-US" sz="2400" i="1" dirty="0" smtClean="0">
                <a:solidFill>
                  <a:prstClr val="black"/>
                </a:solidFill>
                <a:latin typeface="Baskerville"/>
                <a:cs typeface="Baskerville"/>
              </a:rPr>
              <a:t>Create a ratio </a:t>
            </a:r>
            <a:r>
              <a:rPr lang="en-US" sz="2400" dirty="0" smtClean="0">
                <a:solidFill>
                  <a:prstClr val="black"/>
                </a:solidFill>
              </a:rPr>
              <a:t>that shows the scale measure (6</a:t>
            </a:r>
            <a:r>
              <a:rPr lang="en-US" dirty="0" smtClean="0">
                <a:solidFill>
                  <a:prstClr val="black"/>
                </a:solidFill>
              </a:rPr>
              <a:t>in</a:t>
            </a:r>
            <a:r>
              <a:rPr lang="en-US" sz="2400" dirty="0" smtClean="0">
                <a:solidFill>
                  <a:prstClr val="black"/>
                </a:solidFill>
              </a:rPr>
              <a:t>) to the actual measure (15</a:t>
            </a:r>
            <a:r>
              <a:rPr lang="en-US" dirty="0" smtClean="0">
                <a:solidFill>
                  <a:prstClr val="black"/>
                </a:solidFill>
              </a:rPr>
              <a:t>ft</a:t>
            </a:r>
            <a:r>
              <a:rPr lang="en-US" sz="2400" dirty="0" smtClean="0">
                <a:solidFill>
                  <a:prstClr val="black"/>
                </a:solidFill>
              </a:rPr>
              <a:t>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5352872"/>
            <a:ext cx="625792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/>
            <a:r>
              <a:rPr lang="en-US" sz="2400" i="1" dirty="0" smtClean="0">
                <a:solidFill>
                  <a:prstClr val="black"/>
                </a:solidFill>
                <a:latin typeface="Baskerville"/>
                <a:cs typeface="Baskerville"/>
              </a:rPr>
              <a:t>Create another ratio </a:t>
            </a:r>
            <a:r>
              <a:rPr lang="en-US" sz="2400" dirty="0" smtClean="0">
                <a:solidFill>
                  <a:prstClr val="black"/>
                </a:solidFill>
              </a:rPr>
              <a:t>showing 1</a:t>
            </a:r>
            <a:r>
              <a:rPr lang="en-US" dirty="0" smtClean="0">
                <a:solidFill>
                  <a:prstClr val="black"/>
                </a:solidFill>
              </a:rPr>
              <a:t>in </a:t>
            </a:r>
            <a:r>
              <a:rPr lang="en-US" sz="2400" dirty="0" smtClean="0">
                <a:solidFill>
                  <a:prstClr val="black"/>
                </a:solidFill>
              </a:rPr>
              <a:t>as the </a:t>
            </a:r>
            <a:r>
              <a:rPr lang="en-US" sz="2400" dirty="0" smtClean="0">
                <a:solidFill>
                  <a:prstClr val="black"/>
                </a:solidFill>
              </a:rPr>
              <a:t>scale measure </a:t>
            </a:r>
            <a:r>
              <a:rPr lang="en-US" sz="2400" dirty="0" smtClean="0">
                <a:solidFill>
                  <a:prstClr val="black"/>
                </a:solidFill>
              </a:rPr>
              <a:t>and </a:t>
            </a:r>
            <a:r>
              <a:rPr lang="en-US" sz="2400" i="1" dirty="0" err="1" smtClean="0">
                <a:solidFill>
                  <a:prstClr val="black"/>
                </a:solidFill>
              </a:rPr>
              <a:t>x</a:t>
            </a:r>
            <a:r>
              <a:rPr lang="en-US" sz="2400" dirty="0" smtClean="0">
                <a:solidFill>
                  <a:prstClr val="black"/>
                </a:solidFill>
              </a:rPr>
              <a:t> as the actual length of the room. 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73941" y="4506940"/>
            <a:ext cx="1741459" cy="646331"/>
            <a:chOff x="7173941" y="4506940"/>
            <a:chExt cx="1741459" cy="646331"/>
          </a:xfrm>
        </p:grpSpPr>
        <p:grpSp>
          <p:nvGrpSpPr>
            <p:cNvPr id="19" name="Group 18"/>
            <p:cNvGrpSpPr/>
            <p:nvPr/>
          </p:nvGrpSpPr>
          <p:grpSpPr>
            <a:xfrm>
              <a:off x="7239000" y="4642009"/>
              <a:ext cx="1676400" cy="369332"/>
              <a:chOff x="4343400" y="3375080"/>
              <a:chExt cx="1676400" cy="369332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4343400" y="3581400"/>
                <a:ext cx="533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486400" y="3592540"/>
                <a:ext cx="533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876800" y="337508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=</a:t>
                </a:r>
                <a:endParaRPr lang="en-US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173941" y="450694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6</a:t>
              </a:r>
              <a:r>
                <a:rPr lang="en-US" sz="1200" dirty="0" smtClean="0"/>
                <a:t>in</a:t>
              </a:r>
              <a:endParaRPr lang="en-US" dirty="0" smtClean="0"/>
            </a:p>
            <a:p>
              <a:pPr algn="ctr"/>
              <a:r>
                <a:rPr lang="en-US" dirty="0" smtClean="0"/>
                <a:t>15</a:t>
              </a:r>
              <a:r>
                <a:rPr lang="en-US" sz="1200" dirty="0" smtClean="0"/>
                <a:t>ft</a:t>
              </a:r>
              <a:endParaRPr lang="en-US" dirty="0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4876800" y="4848329"/>
            <a:ext cx="2057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279990" y="5449669"/>
            <a:ext cx="1754387" cy="646331"/>
            <a:chOff x="7239000" y="4506940"/>
            <a:chExt cx="1754387" cy="646331"/>
          </a:xfrm>
        </p:grpSpPr>
        <p:grpSp>
          <p:nvGrpSpPr>
            <p:cNvPr id="30" name="Group 18"/>
            <p:cNvGrpSpPr/>
            <p:nvPr/>
          </p:nvGrpSpPr>
          <p:grpSpPr>
            <a:xfrm>
              <a:off x="7239000" y="4642009"/>
              <a:ext cx="1676400" cy="369332"/>
              <a:chOff x="4343400" y="3375080"/>
              <a:chExt cx="1676400" cy="36933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4343400" y="3581400"/>
                <a:ext cx="533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486400" y="3592540"/>
                <a:ext cx="533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4876800" y="337508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=</a:t>
                </a:r>
                <a:endParaRPr lang="en-US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8383787" y="450694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r>
                <a:rPr lang="en-US" sz="1200" dirty="0" smtClean="0"/>
                <a:t>in</a:t>
              </a:r>
              <a:endParaRPr lang="en-US" dirty="0" smtClean="0"/>
            </a:p>
            <a:p>
              <a:pPr algn="ctr"/>
              <a:r>
                <a:rPr lang="en-US" dirty="0" err="1" smtClean="0"/>
                <a:t>x</a:t>
              </a:r>
              <a:r>
                <a:rPr lang="en-US" sz="1200" dirty="0" err="1" smtClean="0"/>
                <a:t>ft</a:t>
              </a:r>
              <a:endParaRPr lang="en-US" dirty="0"/>
            </a:p>
          </p:txBody>
        </p:sp>
      </p:grpSp>
      <p:sp>
        <p:nvSpPr>
          <p:cNvPr id="38" name="Freeform 37"/>
          <p:cNvSpPr/>
          <p:nvPr/>
        </p:nvSpPr>
        <p:spPr>
          <a:xfrm>
            <a:off x="6116425" y="5480831"/>
            <a:ext cx="2228206" cy="575560"/>
          </a:xfrm>
          <a:custGeom>
            <a:avLst/>
            <a:gdLst>
              <a:gd name="connsiteX0" fmla="*/ 0 w 2228206"/>
              <a:gd name="connsiteY0" fmla="*/ 501294 h 575560"/>
              <a:gd name="connsiteX1" fmla="*/ 479064 w 2228206"/>
              <a:gd name="connsiteY1" fmla="*/ 501294 h 575560"/>
              <a:gd name="connsiteX2" fmla="*/ 545911 w 2228206"/>
              <a:gd name="connsiteY2" fmla="*/ 55699 h 575560"/>
              <a:gd name="connsiteX3" fmla="*/ 2228206 w 2228206"/>
              <a:gd name="connsiteY3" fmla="*/ 167098 h 57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206" h="575560">
                <a:moveTo>
                  <a:pt x="0" y="501294"/>
                </a:moveTo>
                <a:cubicBezTo>
                  <a:pt x="194039" y="538427"/>
                  <a:pt x="388079" y="575560"/>
                  <a:pt x="479064" y="501294"/>
                </a:cubicBezTo>
                <a:cubicBezTo>
                  <a:pt x="570049" y="427028"/>
                  <a:pt x="254387" y="111398"/>
                  <a:pt x="545911" y="55699"/>
                </a:cubicBezTo>
                <a:cubicBezTo>
                  <a:pt x="837435" y="0"/>
                  <a:pt x="2228206" y="167098"/>
                  <a:pt x="2228206" y="167098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 autoUpdateAnimBg="0" advAuto="0"/>
      <p:bldP spid="347140" grpId="0" build="p" autoUpdateAnimBg="0"/>
      <p:bldP spid="347144" grpId="0" autoUpdateAnimBg="0"/>
      <p:bldP spid="17" grpId="0"/>
      <p:bldP spid="18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1" name="Picture 3" descr="Examp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888" y="685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1600200" y="6167735"/>
            <a:ext cx="5961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539D"/>
                </a:solidFill>
              </a:rPr>
              <a:t>Answer:</a:t>
            </a:r>
            <a:r>
              <a:rPr lang="en-US" sz="2400" dirty="0">
                <a:solidFill>
                  <a:srgbClr val="E01B22"/>
                </a:solidFill>
              </a:rPr>
              <a:t> </a:t>
            </a:r>
            <a:r>
              <a:rPr lang="en-US" sz="2400" dirty="0" smtClean="0">
                <a:solidFill>
                  <a:srgbClr val="E01B22"/>
                </a:solidFill>
              </a:rPr>
              <a:t>	The </a:t>
            </a:r>
            <a:r>
              <a:rPr lang="en-US" sz="2400" dirty="0">
                <a:solidFill>
                  <a:srgbClr val="E01B22"/>
                </a:solidFill>
              </a:rPr>
              <a:t>scale </a:t>
            </a:r>
            <a:r>
              <a:rPr lang="en-US" sz="2400" dirty="0" smtClean="0">
                <a:solidFill>
                  <a:srgbClr val="E01B22"/>
                </a:solidFill>
              </a:rPr>
              <a:t>is:  1</a:t>
            </a:r>
            <a:r>
              <a:rPr lang="en-US" dirty="0" smtClean="0">
                <a:solidFill>
                  <a:srgbClr val="E01B22"/>
                </a:solidFill>
              </a:rPr>
              <a:t>inch </a:t>
            </a:r>
            <a:r>
              <a:rPr lang="en-US" sz="2400" dirty="0">
                <a:solidFill>
                  <a:srgbClr val="E01B22"/>
                </a:solidFill>
              </a:rPr>
              <a:t>= </a:t>
            </a:r>
            <a:r>
              <a:rPr lang="en-US" sz="2400" dirty="0" smtClean="0">
                <a:solidFill>
                  <a:srgbClr val="E01B22"/>
                </a:solidFill>
              </a:rPr>
              <a:t>2.5</a:t>
            </a:r>
            <a:r>
              <a:rPr lang="en-US" dirty="0" smtClean="0">
                <a:solidFill>
                  <a:srgbClr val="E01B22"/>
                </a:solidFill>
              </a:rPr>
              <a:t>feet</a:t>
            </a:r>
            <a:r>
              <a:rPr lang="en-US" sz="2400" dirty="0">
                <a:solidFill>
                  <a:srgbClr val="E01B22"/>
                </a:solidFill>
              </a:rPr>
              <a:t>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27088" y="1519238"/>
            <a:ext cx="3284537" cy="509587"/>
            <a:chOff x="521" y="898"/>
            <a:chExt cx="2069" cy="321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22242" name="Text Box 10"/>
            <p:cNvSpPr txBox="1">
              <a:spLocks noChangeArrowheads="1"/>
            </p:cNvSpPr>
            <p:nvPr/>
          </p:nvSpPr>
          <p:spPr bwMode="auto">
            <a:xfrm>
              <a:off x="521" y="898"/>
              <a:ext cx="17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FFFFFF"/>
                </a:buClr>
              </a:pPr>
              <a:r>
                <a:rPr lang="en-US" dirty="0" smtClean="0">
                  <a:solidFill>
                    <a:schemeClr val="tx1"/>
                  </a:solidFill>
                </a:rPr>
                <a:t>Actual Measures Ratio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75" y="1030"/>
              <a:ext cx="315" cy="189"/>
              <a:chOff x="2033" y="1536"/>
              <a:chExt cx="315" cy="189"/>
            </a:xfrm>
          </p:grpSpPr>
          <p:sp>
            <p:nvSpPr>
              <p:cNvPr id="222244" name="Line 12"/>
              <p:cNvSpPr>
                <a:spLocks noChangeShapeType="1"/>
              </p:cNvSpPr>
              <p:nvPr/>
            </p:nvSpPr>
            <p:spPr bwMode="auto">
              <a:xfrm>
                <a:off x="2033" y="1543"/>
                <a:ext cx="3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2245" name="Line 13"/>
              <p:cNvSpPr>
                <a:spLocks noChangeShapeType="1"/>
              </p:cNvSpPr>
              <p:nvPr/>
            </p:nvSpPr>
            <p:spPr bwMode="auto">
              <a:xfrm rot="-5400000" flipH="1" flipV="1">
                <a:off x="2247" y="1631"/>
                <a:ext cx="1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114925" y="1519238"/>
            <a:ext cx="3525838" cy="509587"/>
            <a:chOff x="3339" y="898"/>
            <a:chExt cx="2221" cy="321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22238" name="Text Box 15"/>
            <p:cNvSpPr txBox="1">
              <a:spLocks noChangeArrowheads="1"/>
            </p:cNvSpPr>
            <p:nvPr/>
          </p:nvSpPr>
          <p:spPr bwMode="auto">
            <a:xfrm>
              <a:off x="3624" y="898"/>
              <a:ext cx="19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buClr>
                  <a:srgbClr val="FFFFFF"/>
                </a:buClr>
              </a:pPr>
              <a:r>
                <a:rPr lang="en-US" dirty="0" smtClean="0">
                  <a:solidFill>
                    <a:schemeClr val="tx1"/>
                  </a:solidFill>
                </a:rPr>
                <a:t>Map </a:t>
              </a:r>
              <a:r>
                <a:rPr lang="en-US" dirty="0" smtClean="0">
                  <a:solidFill>
                    <a:schemeClr val="tx1"/>
                  </a:solidFill>
                </a:rPr>
                <a:t>Scale Ratio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flipH="1">
              <a:off x="3339" y="1030"/>
              <a:ext cx="271" cy="189"/>
              <a:chOff x="2033" y="1536"/>
              <a:chExt cx="315" cy="189"/>
            </a:xfrm>
          </p:grpSpPr>
          <p:sp>
            <p:nvSpPr>
              <p:cNvPr id="222240" name="Line 17"/>
              <p:cNvSpPr>
                <a:spLocks noChangeShapeType="1"/>
              </p:cNvSpPr>
              <p:nvPr/>
            </p:nvSpPr>
            <p:spPr bwMode="auto">
              <a:xfrm>
                <a:off x="2033" y="1543"/>
                <a:ext cx="3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2241" name="Line 18"/>
              <p:cNvSpPr>
                <a:spLocks noChangeShapeType="1"/>
              </p:cNvSpPr>
              <p:nvPr/>
            </p:nvSpPr>
            <p:spPr bwMode="auto">
              <a:xfrm rot="-5400000" flipH="1" flipV="1">
                <a:off x="2247" y="1631"/>
                <a:ext cx="1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53988" y="1973263"/>
            <a:ext cx="3665537" cy="493712"/>
            <a:chOff x="97" y="1243"/>
            <a:chExt cx="2309" cy="311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22236" name="Text Box 20"/>
            <p:cNvSpPr txBox="1">
              <a:spLocks noChangeArrowheads="1"/>
            </p:cNvSpPr>
            <p:nvPr/>
          </p:nvSpPr>
          <p:spPr bwMode="auto">
            <a:xfrm>
              <a:off x="97" y="1243"/>
              <a:ext cx="2147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FFFFFF"/>
                </a:buClr>
              </a:pPr>
              <a:r>
                <a:rPr lang="en-US">
                  <a:solidFill>
                    <a:schemeClr val="tx1"/>
                  </a:solidFill>
                </a:rPr>
                <a:t>scale drawing length</a:t>
              </a:r>
            </a:p>
          </p:txBody>
        </p:sp>
        <p:sp>
          <p:nvSpPr>
            <p:cNvPr id="222237" name="Line 21"/>
            <p:cNvSpPr>
              <a:spLocks noChangeShapeType="1"/>
            </p:cNvSpPr>
            <p:nvPr/>
          </p:nvSpPr>
          <p:spPr bwMode="auto">
            <a:xfrm>
              <a:off x="2237" y="1382"/>
              <a:ext cx="1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697538" y="1973263"/>
            <a:ext cx="3294062" cy="493712"/>
            <a:chOff x="3509" y="1243"/>
            <a:chExt cx="2075" cy="311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22234" name="Text Box 23"/>
            <p:cNvSpPr txBox="1">
              <a:spLocks noChangeArrowheads="1"/>
            </p:cNvSpPr>
            <p:nvPr/>
          </p:nvSpPr>
          <p:spPr bwMode="auto">
            <a:xfrm>
              <a:off x="3648" y="1243"/>
              <a:ext cx="193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buClr>
                  <a:srgbClr val="FFFFFF"/>
                </a:buClr>
              </a:pPr>
              <a:r>
                <a:rPr lang="en-US" dirty="0">
                  <a:solidFill>
                    <a:schemeClr val="tx1"/>
                  </a:solidFill>
                </a:rPr>
                <a:t>scale drawing length</a:t>
              </a:r>
            </a:p>
          </p:txBody>
        </p:sp>
        <p:sp>
          <p:nvSpPr>
            <p:cNvPr id="222235" name="Line 24"/>
            <p:cNvSpPr>
              <a:spLocks noChangeShapeType="1"/>
            </p:cNvSpPr>
            <p:nvPr/>
          </p:nvSpPr>
          <p:spPr bwMode="auto">
            <a:xfrm flipH="1">
              <a:off x="3509" y="1382"/>
              <a:ext cx="14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730250" y="2397126"/>
            <a:ext cx="3089275" cy="369888"/>
            <a:chOff x="460" y="1510"/>
            <a:chExt cx="1946" cy="23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22232" name="Text Box 26"/>
            <p:cNvSpPr txBox="1">
              <a:spLocks noChangeArrowheads="1"/>
            </p:cNvSpPr>
            <p:nvPr/>
          </p:nvSpPr>
          <p:spPr bwMode="auto">
            <a:xfrm>
              <a:off x="460" y="1510"/>
              <a:ext cx="17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buClr>
                  <a:srgbClr val="FFFFFF"/>
                </a:buClr>
              </a:pPr>
              <a:r>
                <a:rPr lang="en-US" dirty="0" smtClean="0"/>
                <a:t>w</a:t>
              </a:r>
              <a:r>
                <a:rPr lang="en-US" dirty="0" smtClean="0">
                  <a:solidFill>
                    <a:schemeClr val="tx1"/>
                  </a:solidFill>
                </a:rPr>
                <a:t>all actual </a:t>
              </a:r>
              <a:r>
                <a:rPr lang="en-US" dirty="0">
                  <a:solidFill>
                    <a:schemeClr val="tx1"/>
                  </a:solidFill>
                </a:rPr>
                <a:t>length</a:t>
              </a:r>
            </a:p>
          </p:txBody>
        </p:sp>
        <p:sp>
          <p:nvSpPr>
            <p:cNvPr id="222233" name="Line 27"/>
            <p:cNvSpPr>
              <a:spLocks noChangeShapeType="1"/>
            </p:cNvSpPr>
            <p:nvPr/>
          </p:nvSpPr>
          <p:spPr bwMode="auto">
            <a:xfrm>
              <a:off x="2237" y="1649"/>
              <a:ext cx="1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5697538" y="2397126"/>
            <a:ext cx="3294062" cy="369888"/>
            <a:chOff x="3509" y="1510"/>
            <a:chExt cx="2075" cy="23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22230" name="Text Box 29"/>
            <p:cNvSpPr txBox="1">
              <a:spLocks noChangeArrowheads="1"/>
            </p:cNvSpPr>
            <p:nvPr/>
          </p:nvSpPr>
          <p:spPr bwMode="auto">
            <a:xfrm>
              <a:off x="3648" y="1510"/>
              <a:ext cx="19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buClr>
                  <a:srgbClr val="FFFFFF"/>
                </a:buClr>
              </a:pPr>
              <a:r>
                <a:rPr lang="en-US" dirty="0" smtClean="0"/>
                <a:t>e</a:t>
              </a:r>
              <a:r>
                <a:rPr lang="en-US" dirty="0" smtClean="0">
                  <a:solidFill>
                    <a:schemeClr val="tx1"/>
                  </a:solidFill>
                </a:rPr>
                <a:t>quivalent actual </a:t>
              </a:r>
              <a:r>
                <a:rPr lang="en-US" dirty="0">
                  <a:solidFill>
                    <a:schemeClr val="tx1"/>
                  </a:solidFill>
                </a:rPr>
                <a:t>length</a:t>
              </a:r>
            </a:p>
          </p:txBody>
        </p:sp>
        <p:sp>
          <p:nvSpPr>
            <p:cNvPr id="222231" name="Line 30"/>
            <p:cNvSpPr>
              <a:spLocks noChangeShapeType="1"/>
            </p:cNvSpPr>
            <p:nvPr/>
          </p:nvSpPr>
          <p:spPr bwMode="auto">
            <a:xfrm flipH="1">
              <a:off x="3509" y="1649"/>
              <a:ext cx="14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348191" name="Picture 31" descr="M3_116"/>
          <p:cNvPicPr>
            <a:picLocks noChangeAspect="1" noChangeArrowheads="1"/>
          </p:cNvPicPr>
          <p:nvPr/>
        </p:nvPicPr>
        <p:blipFill>
          <a:blip r:embed="rId5"/>
          <a:srcRect t="636" b="78728"/>
          <a:stretch>
            <a:fillRect/>
          </a:stretch>
        </p:blipFill>
        <p:spPr bwMode="auto">
          <a:xfrm>
            <a:off x="3876675" y="2027238"/>
            <a:ext cx="159067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192" name="Picture 32" descr="M3_116"/>
          <p:cNvPicPr>
            <a:picLocks noChangeAspect="1" noChangeArrowheads="1"/>
          </p:cNvPicPr>
          <p:nvPr/>
        </p:nvPicPr>
        <p:blipFill>
          <a:blip r:embed="rId5"/>
          <a:srcRect t="32559" b="54562"/>
          <a:stretch>
            <a:fillRect/>
          </a:stretch>
        </p:blipFill>
        <p:spPr bwMode="auto">
          <a:xfrm>
            <a:off x="3876675" y="3086100"/>
            <a:ext cx="16176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193" name="Picture 33" descr="M3_116"/>
          <p:cNvPicPr>
            <a:picLocks noChangeAspect="1" noChangeArrowheads="1"/>
          </p:cNvPicPr>
          <p:nvPr/>
        </p:nvPicPr>
        <p:blipFill>
          <a:blip r:embed="rId5"/>
          <a:srcRect t="88521"/>
          <a:stretch>
            <a:fillRect/>
          </a:stretch>
        </p:blipFill>
        <p:spPr bwMode="auto">
          <a:xfrm>
            <a:off x="3876675" y="5153025"/>
            <a:ext cx="16176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194" name="Picture 34" descr="M3_116"/>
          <p:cNvPicPr>
            <a:picLocks noChangeAspect="1" noChangeArrowheads="1"/>
          </p:cNvPicPr>
          <p:nvPr/>
        </p:nvPicPr>
        <p:blipFill>
          <a:blip r:embed="rId5"/>
          <a:srcRect t="56343" b="22003"/>
          <a:stretch>
            <a:fillRect/>
          </a:stretch>
        </p:blipFill>
        <p:spPr bwMode="auto">
          <a:xfrm>
            <a:off x="3876675" y="3990975"/>
            <a:ext cx="162718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8195" name="Rectangle 35"/>
          <p:cNvSpPr>
            <a:spLocks noChangeArrowheads="1"/>
          </p:cNvSpPr>
          <p:nvPr/>
        </p:nvSpPr>
        <p:spPr bwMode="auto">
          <a:xfrm>
            <a:off x="5934075" y="3114675"/>
            <a:ext cx="29813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Aft>
                <a:spcPct val="0"/>
              </a:spcAft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Find the cross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products.</a:t>
            </a:r>
          </a:p>
        </p:txBody>
      </p:sp>
      <p:sp>
        <p:nvSpPr>
          <p:cNvPr id="348196" name="Rectangle 36"/>
          <p:cNvSpPr>
            <a:spLocks noChangeArrowheads="1"/>
          </p:cNvSpPr>
          <p:nvPr/>
        </p:nvSpPr>
        <p:spPr bwMode="auto">
          <a:xfrm>
            <a:off x="5934075" y="4124325"/>
            <a:ext cx="30575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Aft>
                <a:spcPct val="0"/>
              </a:spcAft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Multiply. Then</a:t>
            </a:r>
            <a:r>
              <a:rPr lang="en-US" dirty="0" smtClean="0">
                <a:solidFill>
                  <a:schemeClr val="tx1"/>
                </a:solidFill>
              </a:rPr>
              <a:t> use the multiplicative inverse.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8197" name="Rectangle 37"/>
          <p:cNvSpPr>
            <a:spLocks noChangeArrowheads="1"/>
          </p:cNvSpPr>
          <p:nvPr/>
        </p:nvSpPr>
        <p:spPr bwMode="auto">
          <a:xfrm>
            <a:off x="5934075" y="5218113"/>
            <a:ext cx="29718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Aft>
                <a:spcPct val="0"/>
              </a:spcAft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Simplify.</a:t>
            </a:r>
          </a:p>
        </p:txBody>
      </p:sp>
      <p:pic>
        <p:nvPicPr>
          <p:cNvPr id="222228" name="Picture 39" descr="LH_4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ction Button: Forward or Next 3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Back or Previous 38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449388" y="572869"/>
            <a:ext cx="6780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539D"/>
                </a:solidFill>
              </a:rPr>
              <a:t>On a scale drawing, a wall is shown as 6 inches. In actual it is 15 feet long. What is the </a:t>
            </a:r>
            <a:r>
              <a:rPr lang="en-US" b="1" u="sng" dirty="0" smtClean="0">
                <a:solidFill>
                  <a:srgbClr val="FF0000"/>
                </a:solidFill>
              </a:rPr>
              <a:t>scale </a:t>
            </a:r>
            <a:r>
              <a:rPr lang="en-US" b="1" dirty="0" smtClean="0">
                <a:solidFill>
                  <a:srgbClr val="00539D"/>
                </a:solidFill>
              </a:rPr>
              <a:t>of the drawing?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8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 build="p" autoUpdateAnimBg="0"/>
      <p:bldP spid="348195" grpId="0" build="p" autoUpdateAnimBg="0" advAuto="0"/>
      <p:bldP spid="348196" grpId="0" build="p" autoUpdateAnimBg="0" advAuto="0"/>
      <p:bldP spid="348197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1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27352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Find the Scale Factor</a:t>
            </a:r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981075" y="1379538"/>
            <a:ext cx="7705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 drawing of a room has a scale of 1 </a:t>
            </a:r>
            <a:r>
              <a:rPr lang="en-US" sz="20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inch (drawing) </a:t>
            </a:r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= 2.5 </a:t>
            </a:r>
            <a:r>
              <a:rPr lang="en-US" sz="20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feet (actual). </a:t>
            </a:r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Find the scale factor of the drawing.</a:t>
            </a:r>
            <a:endParaRPr lang="en-US" sz="2000" i="1" dirty="0"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350214" name="Text Box 6"/>
          <p:cNvSpPr txBox="1">
            <a:spLocks noChangeArrowheads="1"/>
          </p:cNvSpPr>
          <p:nvPr/>
        </p:nvSpPr>
        <p:spPr bwMode="auto">
          <a:xfrm>
            <a:off x="4572000" y="262255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Convert 2.5 feet to inches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pic>
        <p:nvPicPr>
          <p:cNvPr id="350215" name="Picture 7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37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0218" name="Picture 10" descr="M3_28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2509838"/>
            <a:ext cx="20843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057502" y="4343400"/>
            <a:ext cx="7162698" cy="1233488"/>
            <a:chOff x="558" y="2329"/>
            <a:chExt cx="3943" cy="777"/>
          </a:xfrm>
        </p:grpSpPr>
        <p:pic>
          <p:nvPicPr>
            <p:cNvPr id="226321" name="Picture 14" descr="M3_290"/>
            <p:cNvPicPr>
              <a:picLocks noChangeAspect="1" noChangeArrowheads="1"/>
            </p:cNvPicPr>
            <p:nvPr/>
          </p:nvPicPr>
          <p:blipFill>
            <a:blip r:embed="rId7"/>
            <a:srcRect l="32634" r="61710" b="42984"/>
            <a:stretch>
              <a:fillRect/>
            </a:stretch>
          </p:blipFill>
          <p:spPr bwMode="auto">
            <a:xfrm>
              <a:off x="810" y="2680"/>
              <a:ext cx="21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635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6320" name="Text Box 13"/>
            <p:cNvSpPr txBox="1">
              <a:spLocks noChangeArrowheads="1"/>
            </p:cNvSpPr>
            <p:nvPr/>
          </p:nvSpPr>
          <p:spPr bwMode="auto">
            <a:xfrm>
              <a:off x="558" y="2329"/>
              <a:ext cx="3943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dirty="0"/>
                <a:t>The scale factor is</a:t>
              </a:r>
              <a:r>
                <a:rPr lang="en-US" sz="2000" dirty="0" smtClean="0"/>
                <a:t> </a:t>
              </a:r>
              <a:r>
                <a:rPr lang="en-US" sz="2000" dirty="0" smtClean="0"/>
                <a:t>1</a:t>
              </a:r>
              <a:r>
                <a:rPr lang="en-US" sz="1400" dirty="0" smtClean="0"/>
                <a:t>in </a:t>
              </a:r>
              <a:r>
                <a:rPr lang="en-US" sz="2000" dirty="0" smtClean="0"/>
                <a:t>: 30</a:t>
              </a:r>
              <a:r>
                <a:rPr lang="en-US" sz="1400" dirty="0" smtClean="0"/>
                <a:t>in</a:t>
              </a:r>
              <a:r>
                <a:rPr lang="en-US" sz="2000" dirty="0" smtClean="0"/>
                <a:t>. </a:t>
              </a:r>
              <a:r>
                <a:rPr lang="en-US" sz="2000" dirty="0"/>
                <a:t>This means that the</a:t>
              </a:r>
              <a:r>
                <a:rPr lang="en-US" sz="1600" dirty="0" smtClean="0"/>
                <a:t>  </a:t>
              </a:r>
              <a:r>
                <a:rPr lang="en-US" sz="2000" dirty="0" smtClean="0"/>
                <a:t>drawing</a:t>
              </a:r>
              <a:endParaRPr lang="en-US" sz="2000" dirty="0" smtClean="0"/>
            </a:p>
            <a:p>
              <a:pPr algn="l"/>
              <a:r>
                <a:rPr lang="en-US" sz="2000" dirty="0" smtClean="0"/>
                <a:t> </a:t>
              </a:r>
            </a:p>
            <a:p>
              <a:pPr algn="l"/>
              <a:r>
                <a:rPr lang="en-US" sz="2000" dirty="0" smtClean="0"/>
                <a:t> is           </a:t>
              </a:r>
              <a:r>
                <a:rPr lang="en-US" sz="2000" dirty="0"/>
                <a:t>the size of the actual room.</a:t>
              </a:r>
            </a:p>
          </p:txBody>
        </p:sp>
      </p:grpSp>
      <p:pic>
        <p:nvPicPr>
          <p:cNvPr id="226314" name="Picture 16" descr="LH_4-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362200" y="5843588"/>
            <a:ext cx="8229600" cy="785812"/>
            <a:chOff x="336" y="3273"/>
            <a:chExt cx="5184" cy="495"/>
          </a:xfrm>
        </p:grpSpPr>
        <p:sp>
          <p:nvSpPr>
            <p:cNvPr id="226317" name="Rectangle 18"/>
            <p:cNvSpPr>
              <a:spLocks noChangeArrowheads="1"/>
            </p:cNvSpPr>
            <p:nvPr/>
          </p:nvSpPr>
          <p:spPr bwMode="auto">
            <a:xfrm>
              <a:off x="336" y="3383"/>
              <a:ext cx="51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12913" indent="-1368425" algn="l">
                <a:spcAft>
                  <a:spcPct val="0"/>
                </a:spcAft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sz="2400" b="1" dirty="0">
                  <a:solidFill>
                    <a:srgbClr val="00539D"/>
                  </a:solidFill>
                </a:rPr>
                <a:t>Answer:</a:t>
              </a:r>
              <a:r>
                <a:rPr lang="en-US" sz="2400" dirty="0">
                  <a:solidFill>
                    <a:srgbClr val="E01B22"/>
                  </a:solidFill>
                </a:rPr>
                <a:t> </a:t>
              </a:r>
              <a:r>
                <a:rPr lang="en-US" dirty="0">
                  <a:solidFill>
                    <a:srgbClr val="E01B22"/>
                  </a:solidFill>
                </a:rPr>
                <a:t>	</a:t>
              </a:r>
            </a:p>
          </p:txBody>
        </p:sp>
        <p:pic>
          <p:nvPicPr>
            <p:cNvPr id="226318" name="Picture 19" descr="4-8-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21" y="3273"/>
              <a:ext cx="1019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70639" y="3244334"/>
            <a:ext cx="3177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r>
              <a:rPr lang="en-US" sz="1400" dirty="0" smtClean="0"/>
              <a:t>1/2 ft</a:t>
            </a:r>
            <a:r>
              <a:rPr lang="en-US" dirty="0" smtClean="0"/>
              <a:t> =12</a:t>
            </a:r>
            <a:r>
              <a:rPr lang="en-US" sz="1400" dirty="0" smtClean="0"/>
              <a:t>in</a:t>
            </a:r>
            <a:r>
              <a:rPr lang="en-US" dirty="0" smtClean="0"/>
              <a:t> + 12</a:t>
            </a:r>
            <a:r>
              <a:rPr lang="en-US" sz="1400" dirty="0" smtClean="0"/>
              <a:t>in</a:t>
            </a:r>
            <a:r>
              <a:rPr lang="en-US" dirty="0" smtClean="0"/>
              <a:t> + 6</a:t>
            </a:r>
            <a:r>
              <a:rPr lang="en-US" sz="1400" dirty="0" smtClean="0"/>
              <a:t>in</a:t>
            </a:r>
            <a:r>
              <a:rPr lang="en-US" dirty="0" smtClean="0"/>
              <a:t> = 30</a:t>
            </a:r>
            <a:r>
              <a:rPr lang="en-US" sz="1400" dirty="0" smtClean="0"/>
              <a:t>in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0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0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2" grpId="0" autoUpdateAnimBg="0"/>
      <p:bldP spid="350213" grpId="0" build="p" autoUpdateAnimBg="0" advAuto="0"/>
      <p:bldP spid="350214" grpId="0" build="p" autoUpdateAnimBg="0" advAuto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876300" y="2073056"/>
            <a:ext cx="7705725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E01B22"/>
                </a:solidFill>
              </a:rPr>
              <a:t>STATUE OF LIBERTY</a:t>
            </a:r>
            <a:r>
              <a:rPr lang="en-US" sz="2800" b="1" dirty="0" smtClean="0">
                <a:solidFill>
                  <a:srgbClr val="00CCFF"/>
                </a:solidFill>
              </a:rPr>
              <a:t>     </a:t>
            </a:r>
            <a:r>
              <a:rPr lang="en-US" sz="2800" b="1" dirty="0" err="1">
                <a:solidFill>
                  <a:srgbClr val="00539D"/>
                </a:solidFill>
              </a:rPr>
              <a:t>Auguste</a:t>
            </a:r>
            <a:r>
              <a:rPr lang="en-US" sz="2800" b="1" dirty="0">
                <a:solidFill>
                  <a:srgbClr val="00539D"/>
                </a:solidFill>
              </a:rPr>
              <a:t> Bartholdi created several smaller models of the </a:t>
            </a:r>
            <a:r>
              <a:rPr lang="en-US" sz="2800" b="1" dirty="0">
                <a:solidFill>
                  <a:srgbClr val="0000FF"/>
                </a:solidFill>
              </a:rPr>
              <a:t>Statue of Liberty</a:t>
            </a:r>
            <a:r>
              <a:rPr lang="en-US" sz="2800" b="1" dirty="0">
                <a:solidFill>
                  <a:srgbClr val="00539D"/>
                </a:solidFill>
              </a:rPr>
              <a:t> before creating the </a:t>
            </a:r>
            <a:r>
              <a:rPr lang="en-US" sz="2800" b="1" dirty="0">
                <a:solidFill>
                  <a:srgbClr val="0000FF"/>
                </a:solidFill>
              </a:rPr>
              <a:t>152-foot </a:t>
            </a:r>
            <a:r>
              <a:rPr lang="en-US" sz="2800" b="1" dirty="0">
                <a:solidFill>
                  <a:srgbClr val="00539D"/>
                </a:solidFill>
              </a:rPr>
              <a:t>statue that stands in New York Harbor. One such model was only </a:t>
            </a:r>
            <a:r>
              <a:rPr lang="en-US" sz="2800" b="1" dirty="0">
                <a:solidFill>
                  <a:srgbClr val="0000FF"/>
                </a:solidFill>
              </a:rPr>
              <a:t>21 inches tall</a:t>
            </a:r>
            <a:r>
              <a:rPr lang="en-US" sz="2800" b="1" dirty="0">
                <a:solidFill>
                  <a:srgbClr val="00539D"/>
                </a:solidFill>
              </a:rPr>
              <a:t>. What is the scale of this model to the final version</a:t>
            </a:r>
            <a:r>
              <a:rPr lang="en-US" sz="2800" b="1" dirty="0" smtClean="0">
                <a:solidFill>
                  <a:srgbClr val="00539D"/>
                </a:solidFill>
              </a:rPr>
              <a:t>?</a:t>
            </a:r>
            <a:endParaRPr lang="en-US" sz="2800" b="1" dirty="0">
              <a:solidFill>
                <a:srgbClr val="00539D"/>
              </a:solidFill>
            </a:endParaRPr>
          </a:p>
        </p:txBody>
      </p:sp>
      <p:pic>
        <p:nvPicPr>
          <p:cNvPr id="352260" name="Picture 4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205400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403860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Construct a Scale Model</a:t>
            </a:r>
          </a:p>
        </p:txBody>
      </p:sp>
      <p:pic>
        <p:nvPicPr>
          <p:cNvPr id="352264" name="Picture 8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7" name="Picture 10" descr="LH_4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 autoUpdateAnimBg="0" advAuto="0"/>
      <p:bldP spid="35226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M3_117"/>
          <p:cNvPicPr>
            <a:picLocks noChangeAspect="1" noChangeArrowheads="1"/>
          </p:cNvPicPr>
          <p:nvPr/>
        </p:nvPicPr>
        <p:blipFill>
          <a:blip r:embed="rId4"/>
          <a:srcRect b="77328"/>
          <a:stretch>
            <a:fillRect/>
          </a:stretch>
        </p:blipFill>
        <p:spPr bwMode="auto">
          <a:xfrm>
            <a:off x="2917825" y="2235200"/>
            <a:ext cx="18827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981075" y="1514475"/>
            <a:ext cx="77057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r>
              <a:rPr lang="en-US" dirty="0">
                <a:ea typeface="Times New Roman" pitchFamily="-112" charset="0"/>
                <a:cs typeface="Times New Roman" pitchFamily="-112" charset="0"/>
              </a:rPr>
              <a:t>Determine the scale of the model to the final version.</a:t>
            </a:r>
          </a:p>
        </p:txBody>
      </p:sp>
      <p:pic>
        <p:nvPicPr>
          <p:cNvPr id="232453" name="Picture 5" descr="Exampl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-304800" y="6150114"/>
            <a:ext cx="617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1588" algn="l">
              <a:spcAft>
                <a:spcPct val="0"/>
              </a:spcAft>
              <a:buClr>
                <a:srgbClr val="FFFFFF"/>
              </a:buClr>
            </a:pPr>
            <a:r>
              <a:rPr lang="en-US" sz="20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The scale of the model to the actual statue </a:t>
            </a:r>
            <a:r>
              <a:rPr lang="en-US" sz="2000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is:		</a:t>
            </a:r>
            <a:endParaRPr lang="en-US" sz="2400" b="1" dirty="0">
              <a:solidFill>
                <a:srgbClr val="FF0000"/>
              </a:solidFill>
              <a:latin typeface="Arial Rounded MT Bold"/>
              <a:cs typeface="Arial Rounded MT Bold"/>
              <a:sym typeface="Symbol" pitchFamily="-112" charset="2"/>
            </a:endParaRPr>
          </a:p>
        </p:txBody>
      </p:sp>
      <p:pic>
        <p:nvPicPr>
          <p:cNvPr id="232456" name="Picture 10" descr="RealWorldExamp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3291" name="Text Box 11"/>
          <p:cNvSpPr txBox="1">
            <a:spLocks noChangeArrowheads="1"/>
          </p:cNvSpPr>
          <p:nvPr/>
        </p:nvSpPr>
        <p:spPr bwMode="auto">
          <a:xfrm>
            <a:off x="3578225" y="3392488"/>
            <a:ext cx="361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buClr>
                <a:srgbClr val="FFFFFF"/>
              </a:buClr>
            </a:pPr>
            <a:r>
              <a:rPr lang="en-US" dirty="0" smtClean="0">
                <a:solidFill>
                  <a:schemeClr val="tx1"/>
                </a:solidFill>
              </a:rPr>
              <a:t>Cross multiply.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3292" name="Text Box 12"/>
          <p:cNvSpPr txBox="1">
            <a:spLocks noChangeArrowheads="1"/>
          </p:cNvSpPr>
          <p:nvPr/>
        </p:nvSpPr>
        <p:spPr bwMode="auto">
          <a:xfrm>
            <a:off x="3578225" y="4287838"/>
            <a:ext cx="527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buClr>
                <a:srgbClr val="FFFFFF"/>
              </a:buClr>
            </a:pPr>
            <a:r>
              <a:rPr lang="en-US" dirty="0" smtClean="0"/>
              <a:t>Use the multiplicative inverse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953000" y="2198687"/>
            <a:ext cx="3832225" cy="369887"/>
            <a:chOff x="1776" y="1243"/>
            <a:chExt cx="2414" cy="23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32469" name="Text Box 14"/>
            <p:cNvSpPr txBox="1">
              <a:spLocks noChangeArrowheads="1"/>
            </p:cNvSpPr>
            <p:nvPr/>
          </p:nvSpPr>
          <p:spPr bwMode="auto">
            <a:xfrm>
              <a:off x="2254" y="1243"/>
              <a:ext cx="19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buClr>
                  <a:srgbClr val="FFFFFF"/>
                </a:buClr>
              </a:pPr>
              <a:r>
                <a:rPr lang="en-US" dirty="0" smtClean="0"/>
                <a:t>m</a:t>
              </a:r>
              <a:r>
                <a:rPr lang="en-US" dirty="0" smtClean="0">
                  <a:solidFill>
                    <a:schemeClr val="tx1"/>
                  </a:solidFill>
                </a:rPr>
                <a:t>odel scale factor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2470" name="Line 15"/>
            <p:cNvSpPr>
              <a:spLocks noChangeShapeType="1"/>
            </p:cNvSpPr>
            <p:nvPr/>
          </p:nvSpPr>
          <p:spPr bwMode="auto">
            <a:xfrm flipH="1">
              <a:off x="1776" y="1382"/>
              <a:ext cx="484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953000" y="2622551"/>
            <a:ext cx="3832225" cy="369888"/>
            <a:chOff x="1776" y="1510"/>
            <a:chExt cx="2414" cy="23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32467" name="Text Box 17"/>
            <p:cNvSpPr txBox="1">
              <a:spLocks noChangeArrowheads="1"/>
            </p:cNvSpPr>
            <p:nvPr/>
          </p:nvSpPr>
          <p:spPr bwMode="auto">
            <a:xfrm>
              <a:off x="2254" y="1510"/>
              <a:ext cx="19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buClr>
                  <a:srgbClr val="FFFFFF"/>
                </a:buClr>
              </a:pPr>
              <a:r>
                <a:rPr lang="en-US" dirty="0" smtClean="0"/>
                <a:t>m</a:t>
              </a:r>
              <a:r>
                <a:rPr lang="en-US" dirty="0" smtClean="0">
                  <a:solidFill>
                    <a:schemeClr val="tx1"/>
                  </a:solidFill>
                </a:rPr>
                <a:t>odel scale height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2468" name="Line 18"/>
            <p:cNvSpPr>
              <a:spLocks noChangeShapeType="1"/>
            </p:cNvSpPr>
            <p:nvPr/>
          </p:nvSpPr>
          <p:spPr bwMode="auto">
            <a:xfrm flipH="1">
              <a:off x="1776" y="1649"/>
              <a:ext cx="484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53299" name="Text Box 19"/>
          <p:cNvSpPr txBox="1">
            <a:spLocks noChangeArrowheads="1"/>
          </p:cNvSpPr>
          <p:nvPr/>
        </p:nvSpPr>
        <p:spPr bwMode="auto">
          <a:xfrm>
            <a:off x="3578225" y="5449888"/>
            <a:ext cx="3073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Simplify.</a:t>
            </a:r>
          </a:p>
        </p:txBody>
      </p:sp>
      <p:pic>
        <p:nvPicPr>
          <p:cNvPr id="353300" name="Picture 20" descr="M3_117"/>
          <p:cNvPicPr>
            <a:picLocks noChangeAspect="1" noChangeArrowheads="1"/>
          </p:cNvPicPr>
          <p:nvPr/>
        </p:nvPicPr>
        <p:blipFill>
          <a:blip r:embed="rId4"/>
          <a:srcRect t="30144" b="55835"/>
          <a:stretch>
            <a:fillRect/>
          </a:stretch>
        </p:blipFill>
        <p:spPr bwMode="auto">
          <a:xfrm>
            <a:off x="969963" y="3314700"/>
            <a:ext cx="19018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3301" name="Picture 21" descr="M3_117"/>
          <p:cNvPicPr>
            <a:picLocks noChangeAspect="1" noChangeArrowheads="1"/>
          </p:cNvPicPr>
          <p:nvPr/>
        </p:nvPicPr>
        <p:blipFill>
          <a:blip r:embed="rId4"/>
          <a:srcRect t="56343" b="21748"/>
          <a:stretch>
            <a:fillRect/>
          </a:stretch>
        </p:blipFill>
        <p:spPr bwMode="auto">
          <a:xfrm>
            <a:off x="969963" y="4187825"/>
            <a:ext cx="19018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3302" name="Picture 22" descr="M3_117"/>
          <p:cNvPicPr>
            <a:picLocks noChangeAspect="1" noChangeArrowheads="1"/>
          </p:cNvPicPr>
          <p:nvPr/>
        </p:nvPicPr>
        <p:blipFill>
          <a:blip r:embed="rId4"/>
          <a:srcRect t="89920"/>
          <a:stretch>
            <a:fillRect/>
          </a:stretch>
        </p:blipFill>
        <p:spPr bwMode="auto">
          <a:xfrm>
            <a:off x="969963" y="5465763"/>
            <a:ext cx="18923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2465" name="Picture 24" descr="LH_4-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Back or Previous 24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10400" y="455473"/>
            <a:ext cx="2492375" cy="954107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Baskerville Old Face"/>
                <a:cs typeface="Baskerville Old Face"/>
              </a:rPr>
              <a:t>Model Statue: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	   21</a:t>
            </a:r>
            <a:r>
              <a:rPr lang="en-US" sz="1400" b="1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inches tall</a:t>
            </a:r>
          </a:p>
          <a:p>
            <a:r>
              <a:rPr lang="en-US" sz="1400" b="1" dirty="0" smtClean="0">
                <a:latin typeface="Baskerville Old Face"/>
                <a:cs typeface="Baskerville Old Face"/>
              </a:rPr>
              <a:t>Real Statue: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	   152</a:t>
            </a:r>
            <a:r>
              <a:rPr lang="en-US" sz="1400" b="1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feet tall</a:t>
            </a:r>
            <a:endParaRPr lang="en-US" sz="1400" b="1" dirty="0" smtClean="0">
              <a:solidFill>
                <a:srgbClr val="0000FF"/>
              </a:solidFill>
              <a:latin typeface="Baskerville Old Face"/>
              <a:cs typeface="Baskerville Old Face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60400" y="2206625"/>
            <a:ext cx="3073400" cy="493712"/>
            <a:chOff x="660400" y="1981200"/>
            <a:chExt cx="3073400" cy="493712"/>
          </a:xfrm>
        </p:grpSpPr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660400" y="1981200"/>
              <a:ext cx="3073400" cy="493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buClr>
                  <a:srgbClr val="FFFFFF"/>
                </a:buClr>
              </a:pPr>
              <a:r>
                <a:rPr lang="en-US" dirty="0">
                  <a:solidFill>
                    <a:schemeClr val="tx1"/>
                  </a:solidFill>
                </a:rPr>
                <a:t>model height</a:t>
              </a:r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2093913" y="2205038"/>
              <a:ext cx="768350" cy="4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0400" y="2630487"/>
            <a:ext cx="3073400" cy="493713"/>
            <a:chOff x="660400" y="2405062"/>
            <a:chExt cx="3073400" cy="493713"/>
          </a:xfrm>
        </p:grpSpPr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660400" y="2405062"/>
              <a:ext cx="3073400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buClr>
                  <a:srgbClr val="FFFFFF"/>
                </a:buClr>
              </a:pPr>
              <a:r>
                <a:rPr lang="en-US" dirty="0">
                  <a:solidFill>
                    <a:schemeClr val="tx1"/>
                  </a:solidFill>
                </a:rPr>
                <a:t>actual height</a:t>
              </a:r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>
              <a:off x="2093913" y="2584450"/>
              <a:ext cx="768350" cy="6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5562600" y="6083274"/>
            <a:ext cx="1131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588">
              <a:spcAft>
                <a:spcPct val="0"/>
              </a:spcAft>
              <a:buClr>
                <a:srgbClr val="FFFFFF"/>
              </a:buClr>
            </a:pPr>
            <a:r>
              <a:rPr lang="en-US" b="1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1 </a:t>
            </a:r>
            <a:r>
              <a:rPr lang="en-US" sz="1400" b="1" u="sng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in</a:t>
            </a:r>
            <a:endParaRPr lang="en-US" b="1" u="sng" dirty="0" smtClean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pPr marL="342900" indent="1588">
              <a:spcAft>
                <a:spcPct val="0"/>
              </a:spcAft>
              <a:buClr>
                <a:srgbClr val="FFFFFF"/>
              </a:buClr>
            </a:pPr>
            <a:r>
              <a:rPr lang="en-US" b="1" dirty="0" smtClean="0">
                <a:solidFill>
                  <a:srgbClr val="FF0000"/>
                </a:solidFill>
                <a:latin typeface="Arial Rounded MT Bold"/>
                <a:cs typeface="Arial Rounded MT Bold"/>
                <a:sym typeface="Symbol" pitchFamily="-112" charset="2"/>
              </a:rPr>
              <a:t>7.2 </a:t>
            </a:r>
            <a:r>
              <a:rPr lang="en-US" sz="1400" b="1" dirty="0" smtClean="0">
                <a:solidFill>
                  <a:srgbClr val="FF0000"/>
                </a:solidFill>
                <a:latin typeface="Arial Rounded MT Bold"/>
                <a:cs typeface="Arial Rounded MT Bold"/>
                <a:sym typeface="Symbol" pitchFamily="-112" charset="2"/>
              </a:rPr>
              <a:t>ft</a:t>
            </a:r>
            <a:endParaRPr lang="en-US" sz="2000" b="1" dirty="0">
              <a:solidFill>
                <a:srgbClr val="FF0000"/>
              </a:solidFill>
              <a:latin typeface="Arial Rounded MT Bold"/>
              <a:cs typeface="Arial Rounded MT Bold"/>
              <a:sym typeface="Symbol" pitchFamily="-112" charset="2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3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4" grpId="0" build="p" autoUpdateAnimBg="0" advAuto="0"/>
      <p:bldP spid="353286" grpId="0" build="p" autoUpdateAnimBg="0"/>
      <p:bldP spid="353291" grpId="0" autoUpdateAnimBg="0"/>
      <p:bldP spid="353292" grpId="0" autoUpdateAnimBg="0"/>
      <p:bldP spid="353299" grpId="0" autoUpdateAnimBg="0"/>
      <p:bldP spid="22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46117" name="Oval 5"/>
          <p:cNvSpPr>
            <a:spLocks noChangeArrowheads="1"/>
          </p:cNvSpPr>
          <p:nvPr/>
        </p:nvSpPr>
        <p:spPr bwMode="auto">
          <a:xfrm>
            <a:off x="855006" y="572883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11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5350" y="3738562"/>
            <a:ext cx="279082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7.4 miles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8.5 miles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9.2 miles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9.8 miles</a:t>
            </a:r>
          </a:p>
        </p:txBody>
      </p:sp>
      <p:sp>
        <p:nvSpPr>
          <p:cNvPr id="346119" name="TPQuestion"/>
          <p:cNvSpPr>
            <a:spLocks noChangeArrowheads="1"/>
          </p:cNvSpPr>
          <p:nvPr/>
        </p:nvSpPr>
        <p:spPr bwMode="auto">
          <a:xfrm>
            <a:off x="381000" y="150495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E01B22"/>
                </a:solidFill>
              </a:rPr>
              <a:t>MAPS</a:t>
            </a:r>
            <a:r>
              <a:rPr lang="en-US" sz="2400" b="1" dirty="0">
                <a:solidFill>
                  <a:srgbClr val="00CCFF"/>
                </a:solidFill>
              </a:rPr>
              <a:t>  </a:t>
            </a:r>
            <a:r>
              <a:rPr lang="en-US" sz="2400" b="1" dirty="0">
                <a:solidFill>
                  <a:srgbClr val="00539D"/>
                </a:solidFill>
              </a:rPr>
              <a:t>Use the map to find the actual distance from Springfield to Capital City. The map distance is about 1.4 inches.</a:t>
            </a:r>
            <a:endParaRPr lang="en-US" sz="2400" dirty="0">
              <a:solidFill>
                <a:srgbClr val="00539D"/>
              </a:solidFill>
            </a:endParaRPr>
          </a:p>
        </p:txBody>
      </p:sp>
      <p:pic>
        <p:nvPicPr>
          <p:cNvPr id="346120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6121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8124" name="Picture 15" descr="LH_4-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073650" y="1041400"/>
            <a:ext cx="3765550" cy="2311400"/>
            <a:chOff x="5073650" y="1041400"/>
            <a:chExt cx="3765550" cy="2311400"/>
          </a:xfrm>
        </p:grpSpPr>
        <p:grpSp>
          <p:nvGrpSpPr>
            <p:cNvPr id="16" name="Group 15"/>
            <p:cNvGrpSpPr/>
            <p:nvPr/>
          </p:nvGrpSpPr>
          <p:grpSpPr>
            <a:xfrm>
              <a:off x="5073650" y="1041400"/>
              <a:ext cx="3765550" cy="2311400"/>
              <a:chOff x="5073650" y="1041400"/>
              <a:chExt cx="3765550" cy="2311400"/>
            </a:xfrm>
          </p:grpSpPr>
          <p:pic>
            <p:nvPicPr>
              <p:cNvPr id="346125" name="Picture 13" descr="4-1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073650" y="1041400"/>
                <a:ext cx="3765550" cy="2311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190500" dir="2700000" algn="tl" rotWithShape="0">
                  <a:srgbClr val="000000">
                    <a:alpha val="43000"/>
                  </a:srgbClr>
                </a:outerShdw>
              </a:effectLst>
            </p:spPr>
          </p:pic>
          <p:cxnSp>
            <p:nvCxnSpPr>
              <p:cNvPr id="13" name="Straight Connector 12"/>
              <p:cNvCxnSpPr/>
              <p:nvPr/>
            </p:nvCxnSpPr>
            <p:spPr>
              <a:xfrm rot="10800000" flipV="1">
                <a:off x="6172200" y="1338262"/>
                <a:ext cx="1897446" cy="1100137"/>
              </a:xfrm>
              <a:prstGeom prst="line">
                <a:avLst/>
              </a:prstGeom>
              <a:ln>
                <a:solidFill>
                  <a:srgbClr val="FFFF00"/>
                </a:solidFill>
                <a:headEnd type="stealth" w="lg" len="lg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6324600" y="1495425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1.4 </a:t>
              </a:r>
              <a:r>
                <a:rPr lang="en-US" sz="1400" dirty="0" smtClean="0">
                  <a:solidFill>
                    <a:srgbClr val="FFFF00"/>
                  </a:solidFill>
                </a:rPr>
                <a:t>in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05200" y="373856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proportion skeleton: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05200" y="4355068"/>
            <a:ext cx="456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scale as one</a:t>
            </a:r>
            <a:r>
              <a:rPr lang="en-US" dirty="0" smtClean="0"/>
              <a:t> of the ratios: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4964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twins for the second ratio: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7" grpId="0" animBg="1"/>
      <p:bldP spid="346118" grpId="0" autoUpdateAnimBg="0"/>
      <p:bldP spid="346119" grpId="0" autoUpdateAnimBg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49189" name="Oval 5"/>
          <p:cNvSpPr>
            <a:spLocks noChangeArrowheads="1"/>
          </p:cNvSpPr>
          <p:nvPr/>
        </p:nvSpPr>
        <p:spPr bwMode="auto">
          <a:xfrm>
            <a:off x="533400" y="408571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19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7267" y="3328987"/>
            <a:ext cx="3657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1 inch = 2.1 feet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1 inch = 2.4 feet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1 foot = 2.1 inches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1 foot = 2.4 inches</a:t>
            </a:r>
          </a:p>
        </p:txBody>
      </p:sp>
      <p:sp>
        <p:nvSpPr>
          <p:cNvPr id="349191" name="TPQuestion"/>
          <p:cNvSpPr>
            <a:spLocks noChangeArrowheads="1"/>
          </p:cNvSpPr>
          <p:nvPr/>
        </p:nvSpPr>
        <p:spPr bwMode="auto">
          <a:xfrm>
            <a:off x="666750" y="1504950"/>
            <a:ext cx="81724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E01B22"/>
                </a:solidFill>
              </a:rPr>
              <a:t>SCALE DRAWINGS</a:t>
            </a:r>
            <a:r>
              <a:rPr lang="en-US" sz="2400" b="1" dirty="0">
                <a:solidFill>
                  <a:srgbClr val="00CCFF"/>
                </a:solidFill>
              </a:rPr>
              <a:t> </a:t>
            </a:r>
            <a:r>
              <a:rPr lang="en-US" sz="2400" b="1" dirty="0" smtClean="0">
                <a:solidFill>
                  <a:srgbClr val="00CCFF"/>
                </a:solidFill>
              </a:rPr>
              <a:t> </a:t>
            </a:r>
            <a:r>
              <a:rPr lang="en-US" sz="2400" b="1" dirty="0" smtClean="0">
                <a:solidFill>
                  <a:srgbClr val="00539D"/>
                </a:solidFill>
              </a:rPr>
              <a:t>On </a:t>
            </a:r>
            <a:r>
              <a:rPr lang="en-US" sz="2400" b="1" dirty="0">
                <a:solidFill>
                  <a:srgbClr val="00539D"/>
                </a:solidFill>
              </a:rPr>
              <a:t>a scale drawing the length of</a:t>
            </a:r>
            <a:r>
              <a:rPr lang="en-US" sz="2400" b="1" dirty="0" smtClean="0">
                <a:solidFill>
                  <a:srgbClr val="00539D"/>
                </a:solidFill>
              </a:rPr>
              <a:t> a garage </a:t>
            </a:r>
            <a:r>
              <a:rPr lang="en-US" sz="2400" b="1" dirty="0">
                <a:solidFill>
                  <a:srgbClr val="00539D"/>
                </a:solidFill>
              </a:rPr>
              <a:t>is 10 inches.</a:t>
            </a:r>
            <a:r>
              <a:rPr lang="en-US" sz="2400" b="1" dirty="0" smtClean="0">
                <a:solidFill>
                  <a:srgbClr val="00539D"/>
                </a:solidFill>
              </a:rPr>
              <a:t> The actual length of the garage is 24 feet. What </a:t>
            </a:r>
            <a:r>
              <a:rPr lang="en-US" sz="2400" b="1" dirty="0">
                <a:solidFill>
                  <a:srgbClr val="00539D"/>
                </a:solidFill>
              </a:rPr>
              <a:t>is the scale of the drawing?</a:t>
            </a:r>
            <a:endParaRPr lang="en-US" sz="2400" dirty="0">
              <a:solidFill>
                <a:srgbClr val="00539D"/>
              </a:solidFill>
            </a:endParaRPr>
          </a:p>
        </p:txBody>
      </p:sp>
      <p:pic>
        <p:nvPicPr>
          <p:cNvPr id="34919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9193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4267" name="Picture 14" descr="LH_4-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86200" y="373856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proportion skeleton: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4343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</a:t>
            </a:r>
            <a:r>
              <a:rPr lang="en-US" dirty="0" smtClean="0"/>
              <a:t> info provided as </a:t>
            </a:r>
            <a:r>
              <a:rPr lang="en-US" dirty="0" smtClean="0"/>
              <a:t>one</a:t>
            </a:r>
            <a:r>
              <a:rPr lang="en-US" dirty="0" smtClean="0"/>
              <a:t> of the ratios: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86200" y="4964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twins for the second ratio: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 animBg="1"/>
      <p:bldP spid="349190" grpId="0" autoUpdateAnimBg="0"/>
      <p:bldP spid="349191" grpId="0" autoUpdateAnimBg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51237" name="Oval 5"/>
          <p:cNvSpPr>
            <a:spLocks noChangeArrowheads="1"/>
          </p:cNvSpPr>
          <p:nvPr/>
        </p:nvSpPr>
        <p:spPr bwMode="auto">
          <a:xfrm>
            <a:off x="879092" y="411764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3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643187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1 : 22.5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1 : 25.6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1 : 28.8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1 : 30.5</a:t>
            </a:r>
          </a:p>
        </p:txBody>
      </p:sp>
      <p:sp>
        <p:nvSpPr>
          <p:cNvPr id="351239" name="TPQuestion"/>
          <p:cNvSpPr>
            <a:spLocks noChangeArrowheads="1"/>
          </p:cNvSpPr>
          <p:nvPr/>
        </p:nvSpPr>
        <p:spPr bwMode="auto">
          <a:xfrm>
            <a:off x="666750" y="1504950"/>
            <a:ext cx="8172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 drawing of a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house has 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 scale of 1 inch = 2.4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actual feet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. Find the scale factor of the drawing.</a:t>
            </a:r>
          </a:p>
        </p:txBody>
      </p:sp>
      <p:pic>
        <p:nvPicPr>
          <p:cNvPr id="351240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1241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8363" name="Picture 14" descr="LH_4-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7" grpId="0" animBg="1"/>
      <p:bldP spid="351238" grpId="0" autoUpdateAnimBg="0"/>
      <p:bldP spid="3512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13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596" name="Picture 5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600" name="Picture 10" descr="Math NAV-Online">
            <a:hlinkClick r:id="rId7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7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8" name="Picture 19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95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5829" name="Oval 5"/>
          <p:cNvSpPr>
            <a:spLocks noChangeArrowheads="1"/>
          </p:cNvSpPr>
          <p:nvPr/>
        </p:nvSpPr>
        <p:spPr bwMode="auto">
          <a:xfrm>
            <a:off x="1052033" y="240506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3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15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27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45</a:t>
            </a:r>
          </a:p>
        </p:txBody>
      </p:sp>
      <p:pic>
        <p:nvPicPr>
          <p:cNvPr id="338955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6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7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958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4-3)</a:t>
            </a:r>
          </a:p>
        </p:txBody>
      </p:sp>
      <p:pic>
        <p:nvPicPr>
          <p:cNvPr id="338959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44" name="Picture 20" descr="5mc_2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6325" y="1476375"/>
            <a:ext cx="4159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Example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animBg="1"/>
      <p:bldP spid="20583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7" name="Picture 17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28" name="Picture 18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42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553200" y="41910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2213" name="Oval 5"/>
          <p:cNvSpPr>
            <a:spLocks noChangeArrowheads="1"/>
          </p:cNvSpPr>
          <p:nvPr/>
        </p:nvSpPr>
        <p:spPr bwMode="auto">
          <a:xfrm>
            <a:off x="1032787" y="3444622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15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/>
            <a: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Complete the conversion 20 cm ≈ ____ in. Round to the nearest hundredth if necessary.</a:t>
            </a:r>
            <a:endParaRPr lang="en-US" b="1">
              <a:solidFill>
                <a:srgbClr val="00539D"/>
              </a:solidFill>
              <a:ea typeface="Arial" pitchFamily="-112" charset="0"/>
              <a:cs typeface="Arial" pitchFamily="-112" charset="0"/>
            </a:endParaRPr>
          </a:p>
        </p:txBody>
      </p:sp>
      <p:pic>
        <p:nvPicPr>
          <p:cNvPr id="359435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36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37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438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 (over Lesson 4-6)</a:t>
            </a:r>
          </a:p>
        </p:txBody>
      </p:sp>
      <p:pic>
        <p:nvPicPr>
          <p:cNvPr id="359439" name="Picture 16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743200"/>
            <a:ext cx="50292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75000"/>
              </a:spcBef>
              <a:spcAft>
                <a:spcPct val="75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0.78</a:t>
            </a:r>
          </a:p>
          <a:p>
            <a:pPr marL="533400" indent="-533400" algn="l">
              <a:spcBef>
                <a:spcPct val="75000"/>
              </a:spcBef>
              <a:spcAft>
                <a:spcPct val="75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7.87</a:t>
            </a:r>
          </a:p>
          <a:p>
            <a:pPr marL="533400" indent="-533400" algn="l">
              <a:spcBef>
                <a:spcPct val="75000"/>
              </a:spcBef>
              <a:spcAft>
                <a:spcPct val="75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C.	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78.7</a:t>
            </a:r>
          </a:p>
          <a:p>
            <a:pPr marL="533400" indent="-533400" algn="l">
              <a:spcBef>
                <a:spcPct val="75000"/>
              </a:spcBef>
              <a:spcAft>
                <a:spcPct val="75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787</a:t>
            </a:r>
          </a:p>
        </p:txBody>
      </p:sp>
      <p:pic>
        <p:nvPicPr>
          <p:cNvPr id="14" name="Picture 8" descr="Example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952" y="167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3" grpId="0" animBg="1"/>
      <p:bldP spid="222215" grpId="0" autoUpdateAnimBg="0"/>
      <p:bldP spid="2222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9" name="Picture 17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0" name="Picture 18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2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10277" name="Oval 5"/>
          <p:cNvSpPr>
            <a:spLocks noChangeArrowheads="1"/>
          </p:cNvSpPr>
          <p:nvPr/>
        </p:nvSpPr>
        <p:spPr bwMode="auto">
          <a:xfrm>
            <a:off x="1048792" y="4822503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819400"/>
            <a:ext cx="27908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35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58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550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576</a:t>
            </a:r>
          </a:p>
        </p:txBody>
      </p:sp>
      <p:sp>
        <p:nvSpPr>
          <p:cNvPr id="310279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Complete the conversion 4 ft</a:t>
            </a:r>
            <a:r>
              <a:rPr lang="en-US" b="1" baseline="4000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2</a:t>
            </a:r>
            <a: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= ____ in</a:t>
            </a:r>
            <a:r>
              <a:rPr lang="en-US" b="1" baseline="4000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2</a:t>
            </a:r>
            <a: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. Round to the nearest hundredth.</a:t>
            </a:r>
          </a:p>
        </p:txBody>
      </p:sp>
      <p:pic>
        <p:nvPicPr>
          <p:cNvPr id="367628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9" name="Picture 11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30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31" name="Text Box 13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4-7)</a:t>
            </a:r>
          </a:p>
        </p:txBody>
      </p:sp>
      <p:pic>
        <p:nvPicPr>
          <p:cNvPr id="367632" name="Picture 14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Example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3088" y="167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7" grpId="0" animBg="1"/>
      <p:bldP spid="310278" grpId="0" autoUpdateAnimBg="0"/>
      <p:bldP spid="31027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5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3276600"/>
            <a:ext cx="35290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1057275" y="4034393"/>
            <a:ext cx="381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sz="2400" dirty="0"/>
              <a:t>scale drawing</a:t>
            </a:r>
          </a:p>
        </p:txBody>
      </p:sp>
      <p:pic>
        <p:nvPicPr>
          <p:cNvPr id="340997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1089025"/>
            <a:ext cx="3529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1057275" y="4516993"/>
            <a:ext cx="389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sz="2400" dirty="0"/>
              <a:t>scale </a:t>
            </a:r>
            <a:r>
              <a:rPr lang="en-US" sz="2400" dirty="0" smtClean="0"/>
              <a:t>model</a:t>
            </a:r>
            <a:endParaRPr lang="en-US" sz="2400" dirty="0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1057275" y="1969056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n-US" sz="2400" dirty="0"/>
              <a:t>Solve problems involving scale drawings.</a:t>
            </a:r>
          </a:p>
        </p:txBody>
      </p:sp>
      <p:pic>
        <p:nvPicPr>
          <p:cNvPr id="207881" name="Picture 11" descr="LH_4-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59136" y="5029200"/>
            <a:ext cx="1133644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sz="2400" dirty="0" smtClean="0"/>
              <a:t>scale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0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0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6" grpId="0" autoUpdateAnimBg="0"/>
      <p:bldP spid="340998" grpId="0" build="p" autoUpdateAnimBg="0"/>
      <p:bldP spid="340999" grpId="0" build="p" autoUpdateAnimBg="0" advAuto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1057275" y="3216275"/>
            <a:ext cx="77057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E01B22"/>
                </a:solidFill>
                <a:ea typeface="Times New Roman" pitchFamily="-112" charset="0"/>
                <a:cs typeface="Times New Roman" pitchFamily="-112" charset="0"/>
              </a:rPr>
              <a:t>Standard 7MG1.2</a:t>
            </a:r>
            <a:r>
              <a:rPr lang="en-US" sz="2800" b="1" dirty="0">
                <a:solidFill>
                  <a:srgbClr val="FF0000"/>
                </a:solidFill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sz="28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Construct and read drawings and models made to scale.</a:t>
            </a:r>
          </a:p>
        </p:txBody>
      </p:sp>
      <p:pic>
        <p:nvPicPr>
          <p:cNvPr id="209924" name="Picture 8" descr="LH_4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6" name="Picture 10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1639887"/>
            <a:ext cx="437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ps &amp; Scal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6400" y="304800"/>
            <a:ext cx="83312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askerville"/>
                <a:cs typeface="Baskerville"/>
              </a:rPr>
              <a:t>Remember this for today:</a:t>
            </a:r>
            <a:endParaRPr lang="en-US" sz="4000" b="1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8382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3366FF"/>
                </a:solidFill>
                <a:latin typeface="Baskerville"/>
                <a:cs typeface="Baskerville"/>
              </a:rPr>
              <a:t>The proportion skeleton in a </a:t>
            </a:r>
            <a:r>
              <a:rPr lang="en-US" sz="4000" b="1" i="1" dirty="0" smtClean="0">
                <a:ln>
                  <a:solidFill>
                    <a:schemeClr val="tx1"/>
                  </a:solidFill>
                </a:ln>
                <a:latin typeface="Baskerville"/>
                <a:cs typeface="Baskerville"/>
              </a:rPr>
              <a:t>scale drawing </a:t>
            </a:r>
            <a:r>
              <a:rPr lang="en-US" sz="4000" b="1" u="sng" dirty="0" smtClean="0">
                <a:ln>
                  <a:solidFill>
                    <a:schemeClr val="tx1"/>
                  </a:solidFill>
                </a:ln>
                <a:solidFill>
                  <a:srgbClr val="3366FF"/>
                </a:solidFill>
                <a:latin typeface="Baskerville"/>
                <a:cs typeface="Baskerville"/>
              </a:rPr>
              <a:t>can be written as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3366FF"/>
                </a:solidFill>
                <a:latin typeface="Baskerville"/>
                <a:cs typeface="Baskerville"/>
              </a:rPr>
              <a:t>: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3366FF"/>
              </a:solidFill>
              <a:latin typeface="Baskerville"/>
              <a:cs typeface="Baskerville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2743200"/>
            <a:ext cx="7924800" cy="1200329"/>
            <a:chOff x="685800" y="4133671"/>
            <a:chExt cx="7924800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2286000" y="4133671"/>
              <a:ext cx="16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/>
                <a:t>inches</a:t>
              </a:r>
            </a:p>
            <a:p>
              <a:pPr algn="ctr"/>
              <a:r>
                <a:rPr lang="en-US" sz="3600" dirty="0" smtClean="0"/>
                <a:t>feet</a:t>
              </a:r>
              <a:endParaRPr lang="en-US" sz="3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4133671"/>
              <a:ext cx="16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/>
                <a:t>inches</a:t>
              </a:r>
            </a:p>
            <a:p>
              <a:pPr algn="ctr"/>
              <a:r>
                <a:rPr lang="en-US" sz="3600" dirty="0" smtClean="0"/>
                <a:t>feet</a:t>
              </a:r>
              <a:endParaRPr lang="en-US" sz="3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33800" y="447794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=</a:t>
              </a:r>
              <a:endParaRPr lang="en-US" sz="3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440174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rgbClr val="0000FF"/>
                  </a:solidFill>
                  <a:latin typeface="Baskerville"/>
                  <a:cs typeface="Baskerville"/>
                </a:rPr>
                <a:t>model</a:t>
              </a:r>
              <a:endParaRPr lang="en-US" sz="3600" i="1" dirty="0">
                <a:solidFill>
                  <a:srgbClr val="0000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440174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rgbClr val="0000FF"/>
                  </a:solidFill>
                  <a:latin typeface="Baskerville"/>
                  <a:cs typeface="Baskerville"/>
                </a:rPr>
                <a:t>actual</a:t>
              </a:r>
              <a:endParaRPr lang="en-US" sz="3600" i="1" dirty="0">
                <a:solidFill>
                  <a:srgbClr val="0000FF"/>
                </a:solidFill>
                <a:latin typeface="Baskerville"/>
                <a:cs typeface="Baskerville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5800" y="5124271"/>
            <a:ext cx="7924800" cy="1200329"/>
            <a:chOff x="685800" y="4133671"/>
            <a:chExt cx="7924800" cy="1200329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4133671"/>
              <a:ext cx="16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/>
                <a:t>inches</a:t>
              </a:r>
            </a:p>
            <a:p>
              <a:pPr algn="ctr"/>
              <a:r>
                <a:rPr lang="en-US" sz="3600" dirty="0" smtClean="0"/>
                <a:t>feet</a:t>
              </a:r>
              <a:endParaRPr lang="en-US" sz="3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5400" y="4133671"/>
              <a:ext cx="16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u="sng" dirty="0" smtClean="0"/>
                <a:t>inches</a:t>
              </a:r>
            </a:p>
            <a:p>
              <a:pPr algn="ctr"/>
              <a:r>
                <a:rPr lang="en-US" sz="3600" dirty="0" smtClean="0"/>
                <a:t>feet</a:t>
              </a:r>
              <a:endParaRPr lang="en-US" sz="3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800" y="447794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=</a:t>
              </a:r>
              <a:endParaRPr lang="en-US" sz="3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" y="440174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rgbClr val="0000FF"/>
                  </a:solidFill>
                  <a:latin typeface="Baskerville"/>
                  <a:cs typeface="Baskerville"/>
                </a:rPr>
                <a:t>actual</a:t>
              </a:r>
              <a:endParaRPr lang="en-US" sz="3600" i="1" dirty="0">
                <a:solidFill>
                  <a:srgbClr val="0000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10400" y="440174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rgbClr val="0000FF"/>
                  </a:solidFill>
                  <a:latin typeface="Baskerville"/>
                  <a:cs typeface="Baskerville"/>
                </a:rPr>
                <a:t>model</a:t>
              </a:r>
              <a:endParaRPr lang="en-US" sz="3600" i="1" dirty="0">
                <a:solidFill>
                  <a:srgbClr val="0000FF"/>
                </a:solidFill>
                <a:latin typeface="Baskerville"/>
                <a:cs typeface="Baskerville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33800" y="4267200"/>
            <a:ext cx="160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875059" y="2993703"/>
            <a:ext cx="1230341" cy="307777"/>
            <a:chOff x="3875059" y="2971423"/>
            <a:chExt cx="1230341" cy="307777"/>
          </a:xfrm>
        </p:grpSpPr>
        <p:sp>
          <p:nvSpPr>
            <p:cNvPr id="21" name="TextBox 20"/>
            <p:cNvSpPr txBox="1"/>
            <p:nvPr/>
          </p:nvSpPr>
          <p:spPr>
            <a:xfrm>
              <a:off x="3962400" y="2971423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twins</a:t>
              </a:r>
              <a:endParaRPr lang="en-US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724400" y="3143169"/>
              <a:ext cx="381000" cy="1588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75059" y="3144757"/>
              <a:ext cx="381000" cy="1588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886200" y="3524503"/>
            <a:ext cx="1230341" cy="307777"/>
            <a:chOff x="3886200" y="3502223"/>
            <a:chExt cx="1230341" cy="307777"/>
          </a:xfrm>
        </p:grpSpPr>
        <p:sp>
          <p:nvSpPr>
            <p:cNvPr id="27" name="TextBox 26"/>
            <p:cNvSpPr txBox="1"/>
            <p:nvPr/>
          </p:nvSpPr>
          <p:spPr>
            <a:xfrm>
              <a:off x="3973541" y="3502223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twins</a:t>
              </a:r>
              <a:endParaRPr lang="en-US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735541" y="3673969"/>
              <a:ext cx="381000" cy="1588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886200" y="3675557"/>
              <a:ext cx="381000" cy="1588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886200" y="5376403"/>
            <a:ext cx="1230341" cy="307777"/>
            <a:chOff x="3875059" y="2971423"/>
            <a:chExt cx="1230341" cy="307777"/>
          </a:xfrm>
        </p:grpSpPr>
        <p:sp>
          <p:nvSpPr>
            <p:cNvPr id="33" name="TextBox 32"/>
            <p:cNvSpPr txBox="1"/>
            <p:nvPr/>
          </p:nvSpPr>
          <p:spPr>
            <a:xfrm>
              <a:off x="3962400" y="2971423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twins</a:t>
              </a:r>
              <a:endParaRPr lang="en-US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724400" y="3143169"/>
              <a:ext cx="381000" cy="1588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875059" y="3144757"/>
              <a:ext cx="381000" cy="1588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897341" y="5907203"/>
            <a:ext cx="1230341" cy="307777"/>
            <a:chOff x="3886200" y="3502223"/>
            <a:chExt cx="1230341" cy="307777"/>
          </a:xfrm>
        </p:grpSpPr>
        <p:sp>
          <p:nvSpPr>
            <p:cNvPr id="37" name="TextBox 36"/>
            <p:cNvSpPr txBox="1"/>
            <p:nvPr/>
          </p:nvSpPr>
          <p:spPr>
            <a:xfrm>
              <a:off x="3973541" y="3502223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twins</a:t>
              </a:r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735541" y="3673969"/>
              <a:ext cx="381000" cy="1588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886200" y="3675557"/>
              <a:ext cx="381000" cy="1588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381000" y="2590800"/>
            <a:ext cx="8382000" cy="403860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3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1057275" y="129540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E01B22"/>
                </a:solidFill>
              </a:rPr>
              <a:t>MAPS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400" b="1" dirty="0">
                <a:solidFill>
                  <a:srgbClr val="00539D"/>
                </a:solidFill>
              </a:rPr>
              <a:t>Use the map to find the actual distance from </a:t>
            </a:r>
            <a:r>
              <a:rPr lang="en-US" sz="2400" b="1" dirty="0" err="1">
                <a:solidFill>
                  <a:srgbClr val="00539D"/>
                </a:solidFill>
              </a:rPr>
              <a:t>Bingston</a:t>
            </a:r>
            <a:r>
              <a:rPr lang="en-US" sz="2400" b="1" dirty="0">
                <a:solidFill>
                  <a:srgbClr val="00539D"/>
                </a:solidFill>
              </a:rPr>
              <a:t> to </a:t>
            </a:r>
            <a:r>
              <a:rPr lang="en-US" sz="2400" b="1" dirty="0" err="1">
                <a:solidFill>
                  <a:srgbClr val="00539D"/>
                </a:solidFill>
              </a:rPr>
              <a:t>Alanton</a:t>
            </a:r>
            <a:r>
              <a:rPr lang="en-US" sz="2400" b="1" dirty="0">
                <a:solidFill>
                  <a:srgbClr val="00539D"/>
                </a:solidFill>
              </a:rPr>
              <a:t>.</a:t>
            </a:r>
          </a:p>
        </p:txBody>
      </p:sp>
      <p:sp>
        <p:nvSpPr>
          <p:cNvPr id="343045" name="Text Box 5"/>
          <p:cNvSpPr txBox="1">
            <a:spLocks noChangeArrowheads="1"/>
          </p:cNvSpPr>
          <p:nvPr/>
        </p:nvSpPr>
        <p:spPr bwMode="auto">
          <a:xfrm>
            <a:off x="-152400" y="5349875"/>
            <a:ext cx="944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sz="2400" dirty="0" smtClean="0"/>
              <a:t>You can u</a:t>
            </a:r>
            <a:r>
              <a:rPr lang="en-US" sz="2400" dirty="0" smtClean="0">
                <a:solidFill>
                  <a:schemeClr val="tx1"/>
                </a:solidFill>
              </a:rPr>
              <a:t>se </a:t>
            </a:r>
            <a:r>
              <a:rPr lang="en-US" sz="2400" dirty="0">
                <a:solidFill>
                  <a:schemeClr val="tx1"/>
                </a:solidFill>
              </a:rPr>
              <a:t>an inch ruler to measure the map</a:t>
            </a:r>
            <a:r>
              <a:rPr lang="en-US" sz="2400" dirty="0" smtClean="0">
                <a:solidFill>
                  <a:schemeClr val="tx1"/>
                </a:solidFill>
              </a:rPr>
              <a:t> actual distance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43048" name="Text Box 8"/>
          <p:cNvSpPr txBox="1">
            <a:spLocks noChangeArrowheads="1"/>
          </p:cNvSpPr>
          <p:nvPr/>
        </p:nvSpPr>
        <p:spPr bwMode="auto">
          <a:xfrm>
            <a:off x="417195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Use a Scale Drawing</a:t>
            </a:r>
          </a:p>
        </p:txBody>
      </p:sp>
      <p:pic>
        <p:nvPicPr>
          <p:cNvPr id="343049" name="Picture 9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3050" name="Picture 10" descr="4-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0300" y="2403475"/>
            <a:ext cx="4325938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1977" name="Picture 12" descr="LH_4-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19400" y="2971800"/>
            <a:ext cx="33528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85910" y="6107668"/>
            <a:ext cx="4788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map distance is about 1.5 inches.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3200400"/>
            <a:ext cx="146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1.5 inches</a:t>
            </a:r>
            <a:endParaRPr lang="en-US" b="1" dirty="0">
              <a:solidFill>
                <a:srgbClr val="FFFF00"/>
              </a:solidFill>
              <a:latin typeface="Arial Rounded MT Bold"/>
              <a:cs typeface="Arial Rounded MT Bold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4" grpId="0" build="p" autoUpdateAnimBg="0" advAuto="0"/>
      <p:bldP spid="343045" grpId="0" build="p" autoUpdateAnimBg="0"/>
      <p:bldP spid="343048" grpId="0" autoUpdateAnimBg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2"/>
  <p:tag name="SLIDEGUID" val="88D7D8C40BD34162A5F19BB9201A1A7C"/>
  <p:tag name="ANSWERSALIAS" val="A¤B¤C¤D"/>
  <p:tag name="RESPONSESGATHERED" val="False"/>
  <p:tag name="QUESTIONTEXT" val="5Min 4-5"/>
  <p:tag name="QUESTIONALIAS" val="5Min 4-5"/>
  <p:tag name="ANIMREMOVED" val="False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7"/>
  <p:tag name="ANSWERSALIAS" val="A¤B¤C¤D"/>
  <p:tag name="RESPONSESGATHERED" val="False"/>
  <p:tag name="SLIDEGUID" val="E65BA256C03B11DBA871000D93448B5C"/>
  <p:tag name="QUESTIONTEXT" val="MAPS  Use the map to find the actual distance from Springfield to Capital City. The map distance is about 1.4 inches."/>
  <p:tag name="QUESTIONALIAS" val="MAPS  Use the map to find the actual distance from Springfield to Capital City. The map distance is about 1.4 inches."/>
  <p:tag name="ANIMREMOVED" val="False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ANSWERSALIAS" val="A¤B¤C¤D"/>
  <p:tag name="RESPONSESGATHERED" val="False"/>
  <p:tag name="SLIDEGUID" val="E6683C27C03B11DBA871000D93448B5C"/>
  <p:tag name="QUESTIONTEXT" val="SCALE DRAWINGS  The length of a garage is 24 feet. On a scale drawing the length of the garage is 10 inches. What is the scale of the drawing?"/>
  <p:tag name="QUESTIONALIAS" val="SCALE DRAWINGS  The length of a garage is 24 feet. On a scale drawing the length of the garage is 10 inches. What is the scale of the drawing?"/>
  <p:tag name="ANIMREMOVED" val="False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ANSWERSALIAS" val="A¤B¤C¤D"/>
  <p:tag name="RESPONSESGATHERED" val="False"/>
  <p:tag name="SLIDEGUID" val="E66E5E09C03B11DBA871000D93448B5C"/>
  <p:tag name="QUESTIONTEXT" val="A drawing of a garage has a scale of 1 inch = 2.4 feet. Find the scale factor of the drawing."/>
  <p:tag name="QUESTIONALIAS" val="A drawing of a garage has a scale of 1 inch = 2.4 feet. Find the scale factor of the drawing."/>
  <p:tag name="ANIMREMOVED" val="False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3"/>
  <p:tag name="SLIDEGUID" val="D39FAD4481F1438EBEB03D9DE9064C65"/>
  <p:tag name="ANSWERSALIAS" val="A¤B¤C¤D"/>
  <p:tag name="RESPONSESGATHERED" val="False"/>
  <p:tag name="QUESTIONTEXT" val="Complete the conversion 20 cm ≈ ____ in. Round to the nearest hundredth if necessary."/>
  <p:tag name="QUESTIONALIAS" val="Complete the conversion 20 cm ≈ ____ in. Round to the nearest hundredth if necessary."/>
  <p:tag name="ANIMREMOVED" val="False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4"/>
  <p:tag name="SLIDEGUID" val="81C2DDFC6E57409BBD323ACA1C53FD21"/>
  <p:tag name="ANSWERSALIAS" val="A¤B¤C¤D"/>
  <p:tag name="RESPONSESGATHERED" val="False"/>
  <p:tag name="QUESTIONTEXT" val="Complete the conversion 4 ft2 = ____ in2. Round to the nearest hundredth."/>
  <p:tag name="QUESTIONALIAS" val="Complete the conversion 4 ft2 = ____ in2. Round to the nearest hundredth."/>
  <p:tag name="ANIMREMOVED" val="False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866</Words>
  <Application>Microsoft Macintosh PowerPoint</Application>
  <PresentationFormat>On-screen Show (4:3)</PresentationFormat>
  <Paragraphs>175</Paragraphs>
  <Slides>19</Slides>
  <Notes>16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Mitchell</dc:creator>
  <cp:lastModifiedBy>MMitchell</cp:lastModifiedBy>
  <cp:revision>105</cp:revision>
  <dcterms:created xsi:type="dcterms:W3CDTF">2009-10-22T18:49:12Z</dcterms:created>
  <dcterms:modified xsi:type="dcterms:W3CDTF">2009-10-22T19:08:52Z</dcterms:modified>
</cp:coreProperties>
</file>