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tags/tag28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4" r:id="rId4"/>
    <p:sldId id="275" r:id="rId5"/>
    <p:sldId id="276" r:id="rId6"/>
    <p:sldId id="258" r:id="rId7"/>
    <p:sldId id="259" r:id="rId8"/>
    <p:sldId id="260" r:id="rId9"/>
    <p:sldId id="261" r:id="rId10"/>
    <p:sldId id="263" r:id="rId11"/>
    <p:sldId id="264" r:id="rId12"/>
    <p:sldId id="267" r:id="rId13"/>
    <p:sldId id="268" r:id="rId14"/>
    <p:sldId id="262" r:id="rId15"/>
    <p:sldId id="266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-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A786F-D569-2643-8056-E37AF7C249B1}" type="datetimeFigureOut">
              <a:rPr lang="en-US" smtClean="0"/>
              <a:pPr/>
              <a:t>10/23/09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36516-35AD-844F-8523-3F53F70A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8A11C-0835-114D-973B-354BDA26B989}" type="slidenum">
              <a:rPr lang="en-US"/>
              <a:pPr/>
              <a:t>2</a:t>
            </a:fld>
            <a:endParaRPr lang="en-US"/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A2761-D311-974C-8CD4-A06E07B3A750}" type="slidenum">
              <a:rPr lang="en-US"/>
              <a:pPr/>
              <a:t>11</a:t>
            </a:fld>
            <a:endParaRPr lang="en-US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4C01D-80F4-A44D-B874-6072B8988E55}" type="slidenum">
              <a:rPr lang="en-US"/>
              <a:pPr/>
              <a:t>12</a:t>
            </a:fld>
            <a:endParaRPr lang="en-US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42DBF-9262-4B46-ACF9-2BD66A83F724}" type="slidenum">
              <a:rPr lang="en-US"/>
              <a:pPr/>
              <a:t>13</a:t>
            </a:fld>
            <a:endParaRPr lang="en-US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984AA-62C4-4949-A99A-934A7BED41DA}" type="slidenum">
              <a:rPr lang="en-US"/>
              <a:pPr/>
              <a:t>14</a:t>
            </a:fld>
            <a:endParaRPr lang="en-US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06D48-C6AA-5D4D-91AB-A8AC0C804D3F}" type="slidenum">
              <a:rPr lang="en-US"/>
              <a:pPr/>
              <a:t>15</a:t>
            </a:fld>
            <a:endParaRPr lang="en-US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B2AAB-C8E9-0048-8F77-D07BFDE6FBFD}" type="slidenum">
              <a:rPr lang="en-US"/>
              <a:pPr/>
              <a:t>16</a:t>
            </a:fld>
            <a:endParaRPr lang="en-US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42DA3-A13C-A342-AA2B-C83856857BB6}" type="slidenum">
              <a:rPr lang="en-US"/>
              <a:pPr/>
              <a:t>17</a:t>
            </a:fld>
            <a:endParaRPr lang="en-US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508C1-1029-B248-A848-92E83FE3B7A3}" type="slidenum">
              <a:rPr lang="en-US"/>
              <a:pPr/>
              <a:t>18</a:t>
            </a:fld>
            <a:endParaRPr lang="en-US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4EFAC-C5D7-814C-84C9-D1276D125C64}" type="slidenum">
              <a:rPr lang="en-US"/>
              <a:pPr/>
              <a:t>3</a:t>
            </a:fld>
            <a:endParaRPr lang="en-US"/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F08D2-BAD9-504B-A2A0-FC1C1BA65AF3}" type="slidenum">
              <a:rPr lang="en-US"/>
              <a:pPr/>
              <a:t>4</a:t>
            </a:fld>
            <a:endParaRPr lang="en-US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115CA-E85D-FE4D-9C3D-7ABBFC275F29}" type="slidenum">
              <a:rPr lang="en-US"/>
              <a:pPr/>
              <a:t>5</a:t>
            </a:fld>
            <a:endParaRPr lang="en-US"/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AC10B-6824-A74A-A1AE-F3D958BB874D}" type="slidenum">
              <a:rPr lang="en-US"/>
              <a:pPr/>
              <a:t>6</a:t>
            </a:fld>
            <a:endParaRPr lang="en-US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91E203-B24E-9B4A-82B4-F9A378F37895}" type="slidenum">
              <a:rPr lang="en-US"/>
              <a:pPr/>
              <a:t>7</a:t>
            </a:fld>
            <a:endParaRPr lang="en-US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65932-74E1-5946-9F10-A06228DF7F58}" type="slidenum">
              <a:rPr lang="en-US"/>
              <a:pPr/>
              <a:t>8</a:t>
            </a:fld>
            <a:endParaRPr lang="en-US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D2901-7BE3-6F42-A771-B84F2DAD6DB0}" type="slidenum">
              <a:rPr lang="en-US"/>
              <a:pPr/>
              <a:t>9</a:t>
            </a:fld>
            <a:endParaRPr lang="en-US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34AFC-184B-AB4D-BB12-E706E9A2973C}" type="slidenum">
              <a:rPr lang="en-US"/>
              <a:pPr/>
              <a:t>10</a:t>
            </a:fld>
            <a:endParaRPr lang="en-US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B0D-3997-8F4D-92C0-02870023A063}" type="datetimeFigureOut">
              <a:rPr lang="en-US" smtClean="0"/>
              <a:pPr/>
              <a:t>10/23/09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56E-75E8-0544-B394-28B3BE2DA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B0D-3997-8F4D-92C0-02870023A063}" type="datetimeFigureOut">
              <a:rPr lang="en-US" smtClean="0"/>
              <a:pPr/>
              <a:t>10/23/09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56E-75E8-0544-B394-28B3BE2DA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B0D-3997-8F4D-92C0-02870023A063}" type="datetimeFigureOut">
              <a:rPr lang="en-US" smtClean="0"/>
              <a:pPr/>
              <a:t>10/23/09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56E-75E8-0544-B394-28B3BE2DA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B0D-3997-8F4D-92C0-02870023A063}" type="datetimeFigureOut">
              <a:rPr lang="en-US" smtClean="0"/>
              <a:pPr/>
              <a:t>10/23/09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56E-75E8-0544-B394-28B3BE2DA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B0D-3997-8F4D-92C0-02870023A063}" type="datetimeFigureOut">
              <a:rPr lang="en-US" smtClean="0"/>
              <a:pPr/>
              <a:t>10/23/09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56E-75E8-0544-B394-28B3BE2DA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B0D-3997-8F4D-92C0-02870023A063}" type="datetimeFigureOut">
              <a:rPr lang="en-US" smtClean="0"/>
              <a:pPr/>
              <a:t>10/23/09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56E-75E8-0544-B394-28B3BE2DA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B0D-3997-8F4D-92C0-02870023A063}" type="datetimeFigureOut">
              <a:rPr lang="en-US" smtClean="0"/>
              <a:pPr/>
              <a:t>10/23/09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56E-75E8-0544-B394-28B3BE2DA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B0D-3997-8F4D-92C0-02870023A063}" type="datetimeFigureOut">
              <a:rPr lang="en-US" smtClean="0"/>
              <a:pPr/>
              <a:t>10/23/09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56E-75E8-0544-B394-28B3BE2DA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B0D-3997-8F4D-92C0-02870023A063}" type="datetimeFigureOut">
              <a:rPr lang="en-US" smtClean="0"/>
              <a:pPr/>
              <a:t>10/23/09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56E-75E8-0544-B394-28B3BE2DA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B0D-3997-8F4D-92C0-02870023A063}" type="datetimeFigureOut">
              <a:rPr lang="en-US" smtClean="0"/>
              <a:pPr/>
              <a:t>10/23/09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56E-75E8-0544-B394-28B3BE2DA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B0D-3997-8F4D-92C0-02870023A063}" type="datetimeFigureOut">
              <a:rPr lang="en-US" smtClean="0"/>
              <a:pPr/>
              <a:t>10/23/09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456E-75E8-0544-B394-28B3BE2DA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9B0D-3997-8F4D-92C0-02870023A063}" type="datetimeFigureOut">
              <a:rPr lang="en-US" smtClean="0"/>
              <a:pPr/>
              <a:t>10/23/09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1456E-75E8-0544-B394-28B3BE2DA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7.jpeg"/><Relationship Id="rId5" Type="http://schemas.openxmlformats.org/officeDocument/2006/relationships/image" Target="../media/image9.jpeg"/><Relationship Id="rId6" Type="http://schemas.openxmlformats.org/officeDocument/2006/relationships/image" Target="../media/image15.jpeg"/><Relationship Id="rId7" Type="http://schemas.openxmlformats.org/officeDocument/2006/relationships/image" Target="../media/image20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7.jpeg"/><Relationship Id="rId5" Type="http://schemas.openxmlformats.org/officeDocument/2006/relationships/image" Target="../media/image9.jpeg"/><Relationship Id="rId6" Type="http://schemas.openxmlformats.org/officeDocument/2006/relationships/image" Target="../media/image15.jpeg"/><Relationship Id="rId7" Type="http://schemas.openxmlformats.org/officeDocument/2006/relationships/image" Target="../media/image21.png"/><Relationship Id="rId8" Type="http://schemas.openxmlformats.org/officeDocument/2006/relationships/image" Target="../media/image20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7.jpeg"/><Relationship Id="rId5" Type="http://schemas.openxmlformats.org/officeDocument/2006/relationships/image" Target="../media/image11.jpeg"/><Relationship Id="rId6" Type="http://schemas.openxmlformats.org/officeDocument/2006/relationships/image" Target="../media/image15.jpeg"/><Relationship Id="rId7" Type="http://schemas.openxmlformats.org/officeDocument/2006/relationships/image" Target="../media/image22.png"/><Relationship Id="rId8" Type="http://schemas.openxmlformats.org/officeDocument/2006/relationships/image" Target="../media/image23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7.jpeg"/><Relationship Id="rId5" Type="http://schemas.openxmlformats.org/officeDocument/2006/relationships/image" Target="../media/image11.jpeg"/><Relationship Id="rId6" Type="http://schemas.openxmlformats.org/officeDocument/2006/relationships/image" Target="../media/image15.jpeg"/><Relationship Id="rId7" Type="http://schemas.openxmlformats.org/officeDocument/2006/relationships/image" Target="../media/image24.png"/><Relationship Id="rId8" Type="http://schemas.openxmlformats.org/officeDocument/2006/relationships/image" Target="../media/image23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25.jpeg"/><Relationship Id="rId7" Type="http://schemas.openxmlformats.org/officeDocument/2006/relationships/image" Target="../media/image8.jpeg"/><Relationship Id="rId8" Type="http://schemas.openxmlformats.org/officeDocument/2006/relationships/image" Target="../media/image15.jpeg"/><Relationship Id="rId9" Type="http://schemas.openxmlformats.org/officeDocument/2006/relationships/image" Target="../media/image26.jpeg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25.jpeg"/><Relationship Id="rId7" Type="http://schemas.openxmlformats.org/officeDocument/2006/relationships/image" Target="../media/image9.jpeg"/><Relationship Id="rId8" Type="http://schemas.openxmlformats.org/officeDocument/2006/relationships/image" Target="../media/image15.jpeg"/><Relationship Id="rId9" Type="http://schemas.openxmlformats.org/officeDocument/2006/relationships/image" Target="../media/image27.jpe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11.jpeg"/><Relationship Id="rId7" Type="http://schemas.openxmlformats.org/officeDocument/2006/relationships/image" Target="../media/image25.jpeg"/><Relationship Id="rId8" Type="http://schemas.openxmlformats.org/officeDocument/2006/relationships/image" Target="../media/image15.jpeg"/><Relationship Id="rId9" Type="http://schemas.openxmlformats.org/officeDocument/2006/relationships/image" Target="../media/image28.jpeg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5.jpeg"/><Relationship Id="rId5" Type="http://schemas.openxmlformats.org/officeDocument/2006/relationships/image" Target="../media/image29.jpe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slide" Target="slide7.xml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hyperlink" Target="http://www.ca.gr7math.com/" TargetMode="External"/><Relationship Id="rId8" Type="http://schemas.openxmlformats.org/officeDocument/2006/relationships/image" Target="../media/image32.jpe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9.jpeg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1.jpeg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0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2.jpe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.jpeg"/><Relationship Id="rId5" Type="http://schemas.openxmlformats.org/officeDocument/2006/relationships/image" Target="../media/image17.jpeg"/><Relationship Id="rId6" Type="http://schemas.openxmlformats.org/officeDocument/2006/relationships/image" Target="../media/image15.jpeg"/><Relationship Id="rId7" Type="http://schemas.openxmlformats.org/officeDocument/2006/relationships/image" Target="../media/image18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.jpeg"/><Relationship Id="rId5" Type="http://schemas.openxmlformats.org/officeDocument/2006/relationships/image" Target="../media/image17.jpeg"/><Relationship Id="rId6" Type="http://schemas.openxmlformats.org/officeDocument/2006/relationships/image" Target="../media/image15.jpeg"/><Relationship Id="rId7" Type="http://schemas.openxmlformats.org/officeDocument/2006/relationships/image" Target="../media/image19.png"/><Relationship Id="rId8" Type="http://schemas.openxmlformats.org/officeDocument/2006/relationships/image" Target="../media/image18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5" descr="CAM7 Spl-0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/>
            <p:nvPr/>
          </p:nvGrpSpPr>
          <p:grpSpPr>
            <a:xfrm>
              <a:off x="4876800" y="4648200"/>
              <a:ext cx="4267200" cy="1219200"/>
              <a:chOff x="4876800" y="2895600"/>
              <a:chExt cx="4267200" cy="1219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876800" y="2895600"/>
                <a:ext cx="4267200" cy="1219200"/>
              </a:xfrm>
              <a:prstGeom prst="rect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62600" y="2895600"/>
                <a:ext cx="27432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</a:rPr>
                  <a:t>Chapter 4</a:t>
                </a:r>
              </a:p>
              <a:p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37877" y="34290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FF"/>
                    </a:solidFill>
                    <a:latin typeface="Baskerville"/>
                    <a:cs typeface="Baskerville"/>
                  </a:rPr>
                  <a:t>Lesson 4-9</a:t>
                </a:r>
                <a:endParaRPr lang="en-US" sz="2800" dirty="0">
                  <a:solidFill>
                    <a:srgbClr val="FFFFFF"/>
                  </a:solidFill>
                  <a:latin typeface="Baskerville"/>
                  <a:cs typeface="Baskerville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27352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Find a Negative Rate of Change</a:t>
            </a:r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876300" y="1503363"/>
            <a:ext cx="80391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E01B22"/>
                </a:solidFill>
              </a:rPr>
              <a:t>SCHOOLS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rgbClr val="00539D"/>
                </a:solidFill>
              </a:rPr>
              <a:t>The graph shows the number of students in the eighth grade between 2000 and 2004. Find the rate of change between </a:t>
            </a:r>
            <a:r>
              <a:rPr lang="en-US" sz="2400" b="1" dirty="0">
                <a:solidFill>
                  <a:srgbClr val="FF0000"/>
                </a:solidFill>
              </a:rPr>
              <a:t>2002 </a:t>
            </a:r>
            <a:r>
              <a:rPr lang="en-US" sz="2400" b="1" dirty="0">
                <a:solidFill>
                  <a:srgbClr val="00539D"/>
                </a:solidFill>
              </a:rPr>
              <a:t>and </a:t>
            </a:r>
            <a:r>
              <a:rPr lang="en-US" sz="2400" b="1" dirty="0">
                <a:solidFill>
                  <a:srgbClr val="FF0000"/>
                </a:solidFill>
              </a:rPr>
              <a:t>2004</a:t>
            </a:r>
            <a:r>
              <a:rPr lang="en-US" sz="2400" b="1" dirty="0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264199" name="Picture 7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0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2935" name="Picture 9" descr="LH_4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205" name="Picture 13" descr="4-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3863" y="3125787"/>
            <a:ext cx="3198812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10200" y="556260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76577" y="342900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4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 autoUpdateAnimBg="0"/>
      <p:bldP spid="264197" grpId="0" build="p" autoUpdateAnimBg="0" advAuto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26590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Find a Negative Rate of Change</a:t>
            </a:r>
          </a:p>
        </p:txBody>
      </p:sp>
      <p:pic>
        <p:nvPicPr>
          <p:cNvPr id="254981" name="Picture 7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4982" name="Picture 9" descr="LH_4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608013" y="1379538"/>
            <a:ext cx="52989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l">
              <a:tabLst>
                <a:tab pos="2628900" algn="l"/>
                <a:tab pos="4057650" algn="l"/>
                <a:tab pos="45720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Use the data to write a rate comparing the </a:t>
            </a:r>
            <a:r>
              <a:rPr lang="en-US" sz="2000" u="sng" dirty="0">
                <a:solidFill>
                  <a:schemeClr val="tx1"/>
                </a:solidFill>
              </a:rPr>
              <a:t>change in students </a:t>
            </a:r>
            <a:r>
              <a:rPr lang="en-US" sz="2000" dirty="0">
                <a:solidFill>
                  <a:schemeClr val="tx1"/>
                </a:solidFill>
              </a:rPr>
              <a:t>to the </a:t>
            </a:r>
            <a:r>
              <a:rPr lang="en-US" sz="2000" u="sng" dirty="0">
                <a:solidFill>
                  <a:schemeClr val="tx1"/>
                </a:solidFill>
              </a:rPr>
              <a:t>change in time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6130925" y="2286000"/>
            <a:ext cx="35464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Clr>
                <a:srgbClr val="FFFFFF"/>
              </a:buClr>
            </a:pPr>
            <a:r>
              <a:rPr lang="en-US" sz="2000" dirty="0">
                <a:solidFill>
                  <a:schemeClr val="tx1"/>
                </a:solidFill>
              </a:rPr>
              <a:t>The number of students changed from 485 to </a:t>
            </a:r>
            <a:r>
              <a:rPr lang="en-US" sz="2000" dirty="0" smtClean="0">
                <a:solidFill>
                  <a:schemeClr val="tx1"/>
                </a:solidFill>
              </a:rPr>
              <a:t>459</a:t>
            </a:r>
          </a:p>
          <a:p>
            <a:pPr algn="l">
              <a:buClr>
                <a:srgbClr val="FFFFFF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from </a:t>
            </a:r>
            <a:r>
              <a:rPr lang="en-US" sz="2000" dirty="0">
                <a:solidFill>
                  <a:schemeClr val="tx1"/>
                </a:solidFill>
              </a:rPr>
              <a:t>2002 to 2004.</a:t>
            </a:r>
          </a:p>
        </p:txBody>
      </p:sp>
      <p:sp>
        <p:nvSpPr>
          <p:cNvPr id="265229" name="Text Box 13"/>
          <p:cNvSpPr txBox="1">
            <a:spLocks noChangeArrowheads="1"/>
          </p:cNvSpPr>
          <p:nvPr/>
        </p:nvSpPr>
        <p:spPr bwMode="auto">
          <a:xfrm>
            <a:off x="4154401" y="3866207"/>
            <a:ext cx="3384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Clr>
                <a:srgbClr val="FFFFFF"/>
              </a:buClr>
            </a:pPr>
            <a:r>
              <a:rPr lang="en-US" sz="2000" dirty="0">
                <a:solidFill>
                  <a:schemeClr val="tx1"/>
                </a:solidFill>
              </a:rPr>
              <a:t>Simplify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4086138" y="5113368"/>
            <a:ext cx="3452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buClr>
                <a:srgbClr val="FFFFFF"/>
              </a:buClr>
            </a:pPr>
            <a:r>
              <a:rPr lang="en-US" sz="2000" dirty="0">
                <a:solidFill>
                  <a:schemeClr val="tx1"/>
                </a:solidFill>
              </a:rPr>
              <a:t>Express as a unit rate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65231" name="Picture 15" descr="M3_122"/>
          <p:cNvPicPr>
            <a:picLocks noChangeAspect="1" noChangeArrowheads="1"/>
          </p:cNvPicPr>
          <p:nvPr/>
        </p:nvPicPr>
        <p:blipFill>
          <a:blip r:embed="rId7"/>
          <a:srcRect b="73119"/>
          <a:stretch>
            <a:fillRect/>
          </a:stretch>
        </p:blipFill>
        <p:spPr bwMode="auto">
          <a:xfrm>
            <a:off x="635000" y="2362200"/>
            <a:ext cx="47164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5232" name="Picture 16" descr="M3_122"/>
          <p:cNvPicPr>
            <a:picLocks noChangeAspect="1" noChangeArrowheads="1"/>
          </p:cNvPicPr>
          <p:nvPr/>
        </p:nvPicPr>
        <p:blipFill>
          <a:blip r:embed="rId7"/>
          <a:srcRect l="53574" t="37849" r="18890" b="35843"/>
          <a:stretch>
            <a:fillRect/>
          </a:stretch>
        </p:blipFill>
        <p:spPr bwMode="auto">
          <a:xfrm>
            <a:off x="2284413" y="3505200"/>
            <a:ext cx="1298575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5233" name="Picture 17" descr="M3_122"/>
          <p:cNvPicPr>
            <a:picLocks noChangeAspect="1" noChangeArrowheads="1"/>
          </p:cNvPicPr>
          <p:nvPr/>
        </p:nvPicPr>
        <p:blipFill>
          <a:blip r:embed="rId7"/>
          <a:srcRect l="51923" t="73692" r="18890"/>
          <a:stretch>
            <a:fillRect/>
          </a:stretch>
        </p:blipFill>
        <p:spPr bwMode="auto">
          <a:xfrm>
            <a:off x="2211388" y="4724400"/>
            <a:ext cx="13716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-304800" y="585847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b="1" dirty="0">
                <a:solidFill>
                  <a:srgbClr val="00539D"/>
                </a:solidFill>
              </a:rPr>
              <a:t>Answer:</a:t>
            </a:r>
            <a:r>
              <a:rPr lang="en-US" dirty="0">
                <a:solidFill>
                  <a:srgbClr val="E01B22"/>
                </a:solidFill>
              </a:rPr>
              <a:t> 	</a:t>
            </a:r>
            <a:r>
              <a:rPr lang="en-US" sz="1600" dirty="0">
                <a:solidFill>
                  <a:srgbClr val="E01B22"/>
                </a:solidFill>
                <a:latin typeface="Arial Rounded MT Bold"/>
                <a:cs typeface="Arial Rounded MT Bold"/>
              </a:rPr>
              <a:t>The rate of change is –13 students per year. The rate is negative because between </a:t>
            </a:r>
            <a:r>
              <a:rPr lang="en-US" sz="1600" dirty="0" smtClean="0">
                <a:solidFill>
                  <a:srgbClr val="E01B22"/>
                </a:solidFill>
                <a:latin typeface="Arial Rounded MT Bold"/>
                <a:cs typeface="Arial Rounded MT Bold"/>
              </a:rPr>
              <a:t>2004 </a:t>
            </a:r>
            <a:r>
              <a:rPr lang="en-US" sz="1600" dirty="0">
                <a:solidFill>
                  <a:srgbClr val="E01B22"/>
                </a:solidFill>
                <a:latin typeface="Arial Rounded MT Bold"/>
                <a:cs typeface="Arial Rounded MT Bold"/>
              </a:rPr>
              <a:t>and 2002, the number of students </a:t>
            </a:r>
            <a:r>
              <a:rPr lang="en-US" sz="1600" i="1" dirty="0">
                <a:solidFill>
                  <a:srgbClr val="E01B22"/>
                </a:solidFill>
                <a:latin typeface="Arial Rounded MT Bold"/>
                <a:cs typeface="Arial Rounded MT Bold"/>
              </a:rPr>
              <a:t>decreased.</a:t>
            </a:r>
            <a:r>
              <a:rPr lang="en-US" sz="1600" dirty="0">
                <a:solidFill>
                  <a:srgbClr val="E01B22"/>
                </a:solidFill>
                <a:latin typeface="Arial Rounded MT Bold"/>
                <a:cs typeface="Arial Rounded MT Bold"/>
              </a:rPr>
              <a:t> This is shown on the graph by a line slanting downward from left to right.</a:t>
            </a:r>
          </a:p>
        </p:txBody>
      </p:sp>
      <p:pic>
        <p:nvPicPr>
          <p:cNvPr id="18" name="Picture 13" descr="4-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76200"/>
            <a:ext cx="201771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105400" y="278359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08489" y="236220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52800" y="400279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355889" y="358140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52800" y="529819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55889" y="487680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077200" y="152135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114847" y="192735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6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6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7" grpId="0" autoUpdateAnimBg="0"/>
      <p:bldP spid="265228" grpId="0" autoUpdateAnimBg="0"/>
      <p:bldP spid="265229" grpId="0" autoUpdateAnimBg="0"/>
      <p:bldP spid="265230" grpId="0" autoUpdateAnimBg="0"/>
      <p:bldP spid="15" grpId="0" build="p" autoUpdateAnimBg="0" advAuto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E01B22"/>
                </a:solidFill>
              </a:rPr>
              <a:t>Compare Rates of Change</a:t>
            </a:r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647700" y="1503363"/>
            <a:ext cx="46101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TEMPERATURE</a:t>
            </a:r>
            <a:r>
              <a:rPr lang="en-US" b="1" dirty="0" smtClean="0">
                <a:solidFill>
                  <a:srgbClr val="00539D"/>
                </a:solidFill>
              </a:rPr>
              <a:t>      </a:t>
            </a:r>
            <a:r>
              <a:rPr lang="en-US" b="1" dirty="0">
                <a:solidFill>
                  <a:srgbClr val="00539D"/>
                </a:solidFill>
              </a:rPr>
              <a:t>The graph shows the temperature</a:t>
            </a:r>
            <a:r>
              <a:rPr lang="en-US" b="1" dirty="0" smtClean="0">
                <a:solidFill>
                  <a:srgbClr val="00539D"/>
                </a:solidFill>
              </a:rPr>
              <a:t>   measured </a:t>
            </a:r>
            <a:r>
              <a:rPr lang="en-US" b="1" dirty="0">
                <a:solidFill>
                  <a:srgbClr val="00539D"/>
                </a:solidFill>
              </a:rPr>
              <a:t>on</a:t>
            </a:r>
            <a:r>
              <a:rPr lang="en-US" b="1" dirty="0" smtClean="0">
                <a:solidFill>
                  <a:srgbClr val="00539D"/>
                </a:solidFill>
              </a:rPr>
              <a:t>  each  hour </a:t>
            </a:r>
            <a:r>
              <a:rPr lang="en-US" b="1" dirty="0">
                <a:solidFill>
                  <a:srgbClr val="00539D"/>
                </a:solidFill>
              </a:rPr>
              <a:t>from</a:t>
            </a:r>
            <a:r>
              <a:rPr lang="en-US" b="1" dirty="0" smtClean="0">
                <a:solidFill>
                  <a:srgbClr val="00539D"/>
                </a:solidFill>
              </a:rPr>
              <a:t>  10 </a:t>
            </a:r>
            <a:r>
              <a:rPr lang="en-US" b="1" dirty="0">
                <a:solidFill>
                  <a:srgbClr val="00539D"/>
                </a:solidFill>
              </a:rPr>
              <a:t>A.M.</a:t>
            </a:r>
            <a:r>
              <a:rPr lang="en-US" b="1" dirty="0" smtClean="0">
                <a:solidFill>
                  <a:srgbClr val="00539D"/>
                </a:solidFill>
              </a:rPr>
              <a:t>  to  </a:t>
            </a:r>
            <a:r>
              <a:rPr lang="en-US" b="1" dirty="0">
                <a:solidFill>
                  <a:srgbClr val="00539D"/>
                </a:solidFill>
              </a:rPr>
              <a:t>3 P.M</a:t>
            </a:r>
            <a:r>
              <a:rPr lang="en-US" b="1" dirty="0" smtClean="0">
                <a:solidFill>
                  <a:srgbClr val="00539D"/>
                </a:solidFill>
              </a:rPr>
              <a:t>.   </a:t>
            </a:r>
            <a:r>
              <a:rPr lang="en-US" b="1" dirty="0">
                <a:solidFill>
                  <a:srgbClr val="00539D"/>
                </a:solidFill>
              </a:rPr>
              <a:t>During which </a:t>
            </a:r>
            <a:br>
              <a:rPr lang="en-US" b="1" dirty="0">
                <a:solidFill>
                  <a:srgbClr val="00539D"/>
                </a:solidFill>
              </a:rPr>
            </a:br>
            <a:r>
              <a:rPr lang="en-US" b="1" dirty="0">
                <a:solidFill>
                  <a:srgbClr val="00539D"/>
                </a:solidFill>
              </a:rPr>
              <a:t>1-hour period was the rate of change in temperature the greatest?</a:t>
            </a:r>
          </a:p>
        </p:txBody>
      </p:sp>
      <p:pic>
        <p:nvPicPr>
          <p:cNvPr id="267271" name="Picture 7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62128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1127" name="Picture 9" descr="LH_4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76" name="Picture 12" descr="M3_29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1388" y="4854575"/>
            <a:ext cx="61976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7278" name="Picture 14" descr="4-x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4880" y="1066800"/>
            <a:ext cx="355672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0" y="5681246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61089" y="5259856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7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autoUpdateAnimBg="0"/>
      <p:bldP spid="267269" grpId="0" build="p" autoUpdateAnimBg="0" advAuto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Compare Rates of Change</a:t>
            </a:r>
          </a:p>
        </p:txBody>
      </p:sp>
      <p:pic>
        <p:nvPicPr>
          <p:cNvPr id="263173" name="Picture 7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1066800" y="6197024"/>
            <a:ext cx="6400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1600" b="1" dirty="0">
                <a:solidFill>
                  <a:srgbClr val="00539D"/>
                </a:solidFill>
                <a:latin typeface="Baskerville Old Face"/>
                <a:cs typeface="Baskerville Old Face"/>
              </a:rPr>
              <a:t>Answer:</a:t>
            </a:r>
            <a:r>
              <a:rPr lang="en-US" sz="1600" dirty="0">
                <a:solidFill>
                  <a:srgbClr val="E01B22"/>
                </a:solidFill>
                <a:latin typeface="Baskerville Old Face"/>
                <a:cs typeface="Baskerville Old Face"/>
              </a:rPr>
              <a:t> </a:t>
            </a:r>
            <a:r>
              <a:rPr lang="en-US" sz="1400" dirty="0">
                <a:solidFill>
                  <a:srgbClr val="E01B22"/>
                </a:solidFill>
                <a:latin typeface="Baskerville Old Face"/>
                <a:cs typeface="Baskerville Old Face"/>
              </a:rPr>
              <a:t>	</a:t>
            </a:r>
            <a:r>
              <a:rPr lang="en-US" sz="1600" dirty="0">
                <a:solidFill>
                  <a:srgbClr val="E01B22"/>
                </a:solidFill>
                <a:latin typeface="Baskerville Old Face"/>
                <a:cs typeface="Baskerville Old Face"/>
              </a:rPr>
              <a:t>The greatest rate of change in temperature is 4° per hour between 11 A.M. and 12 P.M.</a:t>
            </a:r>
            <a:endParaRPr lang="en-US" sz="1400" dirty="0">
              <a:solidFill>
                <a:srgbClr val="E01B22"/>
              </a:solidFill>
              <a:latin typeface="Baskerville Old Face"/>
              <a:cs typeface="Baskerville Old Face"/>
            </a:endParaRPr>
          </a:p>
        </p:txBody>
      </p:sp>
      <p:pic>
        <p:nvPicPr>
          <p:cNvPr id="263175" name="Picture 9" descr="LH_4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9" name="Picture 11" descr="M3_293"/>
          <p:cNvPicPr>
            <a:picLocks noChangeAspect="1" noChangeArrowheads="1"/>
          </p:cNvPicPr>
          <p:nvPr/>
        </p:nvPicPr>
        <p:blipFill>
          <a:blip r:embed="rId7"/>
          <a:srcRect b="79010"/>
          <a:stretch>
            <a:fillRect/>
          </a:stretch>
        </p:blipFill>
        <p:spPr bwMode="auto">
          <a:xfrm>
            <a:off x="679450" y="1371601"/>
            <a:ext cx="5340350" cy="70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00" name="Picture 12" descr="M3_293"/>
          <p:cNvPicPr>
            <a:picLocks noChangeAspect="1" noChangeArrowheads="1"/>
          </p:cNvPicPr>
          <p:nvPr/>
        </p:nvPicPr>
        <p:blipFill>
          <a:blip r:embed="rId7"/>
          <a:srcRect t="61320" b="19576"/>
          <a:stretch>
            <a:fillRect/>
          </a:stretch>
        </p:blipFill>
        <p:spPr bwMode="auto">
          <a:xfrm>
            <a:off x="908270" y="4305301"/>
            <a:ext cx="5340350" cy="64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02" name="Picture 14" descr="M3_293"/>
          <p:cNvPicPr>
            <a:picLocks noChangeAspect="1" noChangeArrowheads="1"/>
          </p:cNvPicPr>
          <p:nvPr/>
        </p:nvPicPr>
        <p:blipFill>
          <a:blip r:embed="rId7"/>
          <a:srcRect t="81133"/>
          <a:stretch>
            <a:fillRect/>
          </a:stretch>
        </p:blipFill>
        <p:spPr bwMode="auto">
          <a:xfrm>
            <a:off x="877614" y="5257801"/>
            <a:ext cx="5340350" cy="63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303" name="Picture 15" descr="M3_293"/>
          <p:cNvPicPr>
            <a:picLocks noChangeAspect="1" noChangeArrowheads="1"/>
          </p:cNvPicPr>
          <p:nvPr/>
        </p:nvPicPr>
        <p:blipFill>
          <a:blip r:embed="rId7"/>
          <a:srcRect t="20284" b="58961"/>
          <a:stretch>
            <a:fillRect/>
          </a:stretch>
        </p:blipFill>
        <p:spPr bwMode="auto">
          <a:xfrm>
            <a:off x="679450" y="2343151"/>
            <a:ext cx="5340350" cy="70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48096" y="3333750"/>
            <a:ext cx="5340350" cy="509761"/>
            <a:chOff x="597" y="1872"/>
            <a:chExt cx="4019" cy="498"/>
          </a:xfrm>
        </p:grpSpPr>
        <p:pic>
          <p:nvPicPr>
            <p:cNvPr id="263182" name="Picture 13" descr="M3_293"/>
            <p:cNvPicPr>
              <a:picLocks noChangeAspect="1" noChangeArrowheads="1"/>
            </p:cNvPicPr>
            <p:nvPr/>
          </p:nvPicPr>
          <p:blipFill>
            <a:blip r:embed="rId7"/>
            <a:srcRect t="41037" b="39388"/>
            <a:stretch>
              <a:fillRect/>
            </a:stretch>
          </p:blipFill>
          <p:spPr bwMode="auto">
            <a:xfrm>
              <a:off x="597" y="1872"/>
              <a:ext cx="4019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3183" name="Picture 16" descr="M3_293"/>
            <p:cNvPicPr>
              <a:picLocks noChangeAspect="1" noChangeArrowheads="1"/>
            </p:cNvPicPr>
            <p:nvPr/>
          </p:nvPicPr>
          <p:blipFill>
            <a:blip r:embed="rId7"/>
            <a:srcRect l="71361" t="72169" r="17616" b="19812"/>
            <a:stretch>
              <a:fillRect/>
            </a:stretch>
          </p:blipFill>
          <p:spPr bwMode="auto">
            <a:xfrm>
              <a:off x="2776" y="2154"/>
              <a:ext cx="44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4-x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1574" y="2185317"/>
            <a:ext cx="2499083" cy="246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Frame 23"/>
          <p:cNvSpPr/>
          <p:nvPr/>
        </p:nvSpPr>
        <p:spPr>
          <a:xfrm>
            <a:off x="5455964" y="5194642"/>
            <a:ext cx="609600" cy="411898"/>
          </a:xfrm>
          <a:prstGeom prst="frame">
            <a:avLst/>
          </a:prstGeom>
          <a:ln w="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5444523" y="4267200"/>
            <a:ext cx="609600" cy="411898"/>
          </a:xfrm>
          <a:prstGeom prst="frame">
            <a:avLst/>
          </a:prstGeom>
          <a:ln w="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/>
          <p:cNvSpPr/>
          <p:nvPr/>
        </p:nvSpPr>
        <p:spPr>
          <a:xfrm>
            <a:off x="5444523" y="3230832"/>
            <a:ext cx="609600" cy="411898"/>
          </a:xfrm>
          <a:prstGeom prst="frame">
            <a:avLst/>
          </a:prstGeom>
          <a:ln w="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5455964" y="2339316"/>
            <a:ext cx="609600" cy="411898"/>
          </a:xfrm>
          <a:prstGeom prst="frame">
            <a:avLst/>
          </a:prstGeom>
          <a:ln w="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5459631" y="1371600"/>
            <a:ext cx="609600" cy="411898"/>
          </a:xfrm>
          <a:prstGeom prst="frame">
            <a:avLst/>
          </a:prstGeom>
          <a:ln w="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36955" y="1371600"/>
            <a:ext cx="2126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E01B22"/>
                </a:solidFill>
                <a:latin typeface="Baskerville Old Face"/>
                <a:cs typeface="Baskerville Old Face"/>
              </a:rPr>
              <a:t>What is the greatest rate of change in temperature? 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71679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974889" y="129540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08399" y="2706191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11488" y="2284801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14577" y="3596522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017666" y="3175132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017666" y="468859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20755" y="426720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005310" y="560299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008399" y="518160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6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6" grpId="0" build="p" autoUpdateAnimBg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23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3173" name="Oval 5"/>
          <p:cNvSpPr>
            <a:spLocks noChangeArrowheads="1"/>
          </p:cNvSpPr>
          <p:nvPr/>
        </p:nvSpPr>
        <p:spPr bwMode="auto">
          <a:xfrm>
            <a:off x="966733" y="42672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17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0125" y="4249737"/>
            <a:ext cx="387667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2 inches per year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2.2 inches per year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2.5 inches per year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3 inches per year</a:t>
            </a:r>
          </a:p>
        </p:txBody>
      </p:sp>
      <p:sp>
        <p:nvSpPr>
          <p:cNvPr id="263175" name="TPQuestion"/>
          <p:cNvSpPr>
            <a:spLocks noChangeArrowheads="1"/>
          </p:cNvSpPr>
          <p:nvPr/>
        </p:nvSpPr>
        <p:spPr bwMode="auto">
          <a:xfrm>
            <a:off x="609600" y="1504950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HEIGHTS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b="1" dirty="0">
                <a:solidFill>
                  <a:srgbClr val="00539D"/>
                </a:solidFill>
              </a:rPr>
              <a:t>The table below shows Julia’s height in inches between the ages of 6 and 11. Find the rate</a:t>
            </a:r>
            <a:r>
              <a:rPr lang="en-US" sz="2000" b="1" dirty="0" smtClean="0">
                <a:solidFill>
                  <a:srgbClr val="00539D"/>
                </a:solidFill>
              </a:rPr>
              <a:t> of </a:t>
            </a:r>
            <a:r>
              <a:rPr lang="en-US" sz="2000" b="1" dirty="0">
                <a:solidFill>
                  <a:srgbClr val="00539D"/>
                </a:solidFill>
              </a:rPr>
              <a:t>change in her height between ages 6 and 9.</a:t>
            </a:r>
            <a:endParaRPr lang="en-US" sz="2000" dirty="0">
              <a:solidFill>
                <a:srgbClr val="00539D"/>
              </a:solidFill>
            </a:endParaRPr>
          </a:p>
        </p:txBody>
      </p:sp>
      <p:pic>
        <p:nvPicPr>
          <p:cNvPr id="263176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3177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0891" name="Picture 11" descr="LH_4-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81" name="Picture 13" descr="4-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25737" y="2536975"/>
            <a:ext cx="4818063" cy="112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33600" y="266700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20392" y="304800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 animBg="1"/>
      <p:bldP spid="263174" grpId="0" autoUpdateAnimBg="0"/>
      <p:bldP spid="263175" grpId="0" autoUpdateAnimBg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6245" name="Oval 5"/>
          <p:cNvSpPr>
            <a:spLocks noChangeArrowheads="1"/>
          </p:cNvSpPr>
          <p:nvPr/>
        </p:nvSpPr>
        <p:spPr bwMode="auto">
          <a:xfrm>
            <a:off x="890533" y="484508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4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724275"/>
            <a:ext cx="39624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–48 students per year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–32 students per year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–24 students per year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–20 students per year</a:t>
            </a:r>
          </a:p>
        </p:txBody>
      </p:sp>
      <p:sp>
        <p:nvSpPr>
          <p:cNvPr id="266247" name="TPQuestion"/>
          <p:cNvSpPr>
            <a:spLocks noChangeArrowheads="1"/>
          </p:cNvSpPr>
          <p:nvPr/>
        </p:nvSpPr>
        <p:spPr bwMode="auto">
          <a:xfrm>
            <a:off x="609600" y="1504950"/>
            <a:ext cx="495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SCHOOLS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b="1" dirty="0">
                <a:solidFill>
                  <a:srgbClr val="00539D"/>
                </a:solidFill>
              </a:rPr>
              <a:t>The graph shows the number of</a:t>
            </a:r>
            <a:r>
              <a:rPr lang="en-US" sz="2000" b="1" dirty="0" smtClean="0">
                <a:solidFill>
                  <a:srgbClr val="00539D"/>
                </a:solidFill>
              </a:rPr>
              <a:t>  students  in  the  </a:t>
            </a:r>
            <a:r>
              <a:rPr lang="en-US" sz="2000" b="1" dirty="0">
                <a:solidFill>
                  <a:srgbClr val="00539D"/>
                </a:solidFill>
              </a:rPr>
              <a:t>6th </a:t>
            </a:r>
            <a:r>
              <a:rPr lang="en-US" sz="2000" b="1" dirty="0" smtClean="0">
                <a:solidFill>
                  <a:srgbClr val="00539D"/>
                </a:solidFill>
              </a:rPr>
              <a:t>grade  </a:t>
            </a:r>
            <a:r>
              <a:rPr lang="en-US" sz="2000" b="1" dirty="0">
                <a:solidFill>
                  <a:srgbClr val="00539D"/>
                </a:solidFill>
              </a:rPr>
              <a:t>between 1999 and 2005</a:t>
            </a:r>
            <a:r>
              <a:rPr lang="en-US" sz="2000" b="1" dirty="0" smtClean="0">
                <a:solidFill>
                  <a:srgbClr val="00539D"/>
                </a:solidFill>
              </a:rPr>
              <a:t>.   </a:t>
            </a:r>
            <a:r>
              <a:rPr lang="en-US" sz="2000" b="1" u="sng" dirty="0">
                <a:solidFill>
                  <a:schemeClr val="tx2"/>
                </a:solidFill>
              </a:rPr>
              <a:t>Find the rate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rgbClr val="00539D"/>
                </a:solidFill>
              </a:rPr>
              <a:t>of change between </a:t>
            </a:r>
            <a:r>
              <a:rPr lang="en-US" sz="2000" b="1" dirty="0">
                <a:solidFill>
                  <a:srgbClr val="FF0000"/>
                </a:solidFill>
              </a:rPr>
              <a:t>2003 </a:t>
            </a:r>
            <a:r>
              <a:rPr lang="en-US" sz="2000" b="1" dirty="0">
                <a:solidFill>
                  <a:srgbClr val="00539D"/>
                </a:solidFill>
              </a:rPr>
              <a:t>and </a:t>
            </a:r>
            <a:r>
              <a:rPr lang="en-US" sz="2000" b="1" dirty="0">
                <a:solidFill>
                  <a:srgbClr val="FF0000"/>
                </a:solidFill>
              </a:rPr>
              <a:t>2005</a:t>
            </a:r>
            <a:r>
              <a:rPr lang="en-US" sz="2000" b="1" dirty="0">
                <a:solidFill>
                  <a:srgbClr val="00539D"/>
                </a:solidFill>
              </a:rPr>
              <a:t>.</a:t>
            </a:r>
            <a:endParaRPr lang="en-US" sz="2000" dirty="0">
              <a:solidFill>
                <a:srgbClr val="00539D"/>
              </a:solidFill>
            </a:endParaRPr>
          </a:p>
        </p:txBody>
      </p:sp>
      <p:pic>
        <p:nvPicPr>
          <p:cNvPr id="266248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49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57698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9083" name="Picture 11" descr="LH_4-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6" name="Picture 16" descr="4-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34025" y="990600"/>
            <a:ext cx="3233738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34347" y="3471446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132882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5" grpId="0" animBg="1"/>
      <p:bldP spid="266246" grpId="0" autoUpdateAnimBg="0"/>
      <p:bldP spid="266247" grpId="0" autoUpdateAnimBg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9317" name="Oval 5"/>
          <p:cNvSpPr>
            <a:spLocks noChangeArrowheads="1"/>
          </p:cNvSpPr>
          <p:nvPr/>
        </p:nvSpPr>
        <p:spPr bwMode="auto">
          <a:xfrm>
            <a:off x="941990" y="40386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31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2500" y="4019550"/>
            <a:ext cx="30480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	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10 </a:t>
            </a:r>
            <a:r>
              <a:rPr lang="pt-BR" sz="1800" b="1" dirty="0">
                <a:solidFill>
                  <a:schemeClr val="tx1"/>
                </a:solidFill>
                <a:sym typeface="Symbol" pitchFamily="-112" charset="2"/>
              </a:rPr>
              <a:t>A.M.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 to 11 </a:t>
            </a:r>
            <a:r>
              <a:rPr lang="pt-BR" sz="1800" b="1" dirty="0">
                <a:solidFill>
                  <a:schemeClr val="tx1"/>
                </a:solidFill>
                <a:sym typeface="Symbol" pitchFamily="-112" charset="2"/>
              </a:rPr>
              <a:t>A.M.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	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11 </a:t>
            </a:r>
            <a:r>
              <a:rPr lang="pt-BR" sz="1800" b="1" dirty="0">
                <a:solidFill>
                  <a:schemeClr val="tx1"/>
                </a:solidFill>
                <a:sym typeface="Symbol" pitchFamily="-112" charset="2"/>
              </a:rPr>
              <a:t>A.M.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 to 12 </a:t>
            </a:r>
            <a:r>
              <a:rPr lang="pt-BR" sz="1800" b="1" dirty="0">
                <a:solidFill>
                  <a:schemeClr val="tx1"/>
                </a:solidFill>
                <a:sym typeface="Symbol" pitchFamily="-112" charset="2"/>
              </a:rPr>
              <a:t>P.M.</a:t>
            </a:r>
            <a:endParaRPr lang="pt-BR" b="1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	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2 </a:t>
            </a:r>
            <a:r>
              <a:rPr lang="pt-BR" sz="1800" b="1" dirty="0">
                <a:solidFill>
                  <a:schemeClr val="tx1"/>
                </a:solidFill>
                <a:sym typeface="Symbol" pitchFamily="-112" charset="2"/>
              </a:rPr>
              <a:t>P.M.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 to 3 </a:t>
            </a:r>
            <a:r>
              <a:rPr lang="pt-BR" sz="1800" b="1" dirty="0">
                <a:solidFill>
                  <a:schemeClr val="tx1"/>
                </a:solidFill>
                <a:sym typeface="Symbol" pitchFamily="-112" charset="2"/>
              </a:rPr>
              <a:t>P.M.</a:t>
            </a:r>
            <a:endParaRPr lang="pt-BR" b="1" dirty="0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	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3 </a:t>
            </a:r>
            <a:r>
              <a:rPr lang="pt-BR" sz="1800" b="1" dirty="0">
                <a:solidFill>
                  <a:schemeClr val="tx1"/>
                </a:solidFill>
                <a:sym typeface="Symbol" pitchFamily="-112" charset="2"/>
              </a:rPr>
              <a:t>P.M.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 to 4 </a:t>
            </a:r>
            <a:r>
              <a:rPr lang="pt-BR" sz="1800" b="1" dirty="0">
                <a:solidFill>
                  <a:schemeClr val="tx1"/>
                </a:solidFill>
                <a:sym typeface="Symbol" pitchFamily="-112" charset="2"/>
              </a:rPr>
              <a:t>P.M.</a:t>
            </a:r>
          </a:p>
        </p:txBody>
      </p:sp>
      <p:sp>
        <p:nvSpPr>
          <p:cNvPr id="269319" name="TPQuestion"/>
          <p:cNvSpPr>
            <a:spLocks noChangeArrowheads="1"/>
          </p:cNvSpPr>
          <p:nvPr/>
        </p:nvSpPr>
        <p:spPr bwMode="auto">
          <a:xfrm>
            <a:off x="304800" y="1504950"/>
            <a:ext cx="510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TEMPERATURE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 </a:t>
            </a:r>
            <a:r>
              <a:rPr lang="en-US" sz="2000" b="1" dirty="0" smtClean="0">
                <a:solidFill>
                  <a:srgbClr val="00539D"/>
                </a:solidFill>
              </a:rPr>
              <a:t>The   </a:t>
            </a:r>
            <a:r>
              <a:rPr lang="en-US" sz="2000" b="1" dirty="0">
                <a:solidFill>
                  <a:srgbClr val="00539D"/>
                </a:solidFill>
              </a:rPr>
              <a:t>graph</a:t>
            </a:r>
            <a:r>
              <a:rPr lang="en-US" sz="2000" b="1" dirty="0" smtClean="0">
                <a:solidFill>
                  <a:srgbClr val="00539D"/>
                </a:solidFill>
              </a:rPr>
              <a:t>   shows   the </a:t>
            </a:r>
            <a:r>
              <a:rPr lang="en-US" sz="2000" b="1" dirty="0">
                <a:solidFill>
                  <a:srgbClr val="00539D"/>
                </a:solidFill>
              </a:rPr>
              <a:t>temperature measured on each hour from 10 A.M</a:t>
            </a:r>
            <a:r>
              <a:rPr lang="en-US" sz="2000" b="1" dirty="0" smtClean="0">
                <a:solidFill>
                  <a:srgbClr val="00539D"/>
                </a:solidFill>
              </a:rPr>
              <a:t>.   </a:t>
            </a:r>
            <a:r>
              <a:rPr lang="en-US" sz="2000" b="1" dirty="0">
                <a:solidFill>
                  <a:srgbClr val="00539D"/>
                </a:solidFill>
              </a:rPr>
              <a:t>to</a:t>
            </a:r>
            <a:r>
              <a:rPr lang="en-US" sz="2000" b="1" dirty="0" smtClean="0">
                <a:solidFill>
                  <a:srgbClr val="00539D"/>
                </a:solidFill>
              </a:rPr>
              <a:t>   4 </a:t>
            </a:r>
            <a:r>
              <a:rPr lang="en-US" sz="2000" b="1" dirty="0">
                <a:solidFill>
                  <a:srgbClr val="00539D"/>
                </a:solidFill>
              </a:rPr>
              <a:t>P.M</a:t>
            </a:r>
            <a:r>
              <a:rPr lang="en-US" sz="2000" b="1" dirty="0" smtClean="0">
                <a:solidFill>
                  <a:srgbClr val="00539D"/>
                </a:solidFill>
              </a:rPr>
              <a:t>.    </a:t>
            </a:r>
            <a:r>
              <a:rPr lang="en-US" sz="2000" b="1" u="sng" dirty="0">
                <a:solidFill>
                  <a:srgbClr val="00539D"/>
                </a:solidFill>
              </a:rPr>
              <a:t>Find</a:t>
            </a:r>
            <a:r>
              <a:rPr lang="en-US" sz="2000" b="1" u="sng" dirty="0" smtClean="0">
                <a:solidFill>
                  <a:srgbClr val="00539D"/>
                </a:solidFill>
              </a:rPr>
              <a:t>  the </a:t>
            </a:r>
            <a:r>
              <a:rPr lang="en-US" sz="2000" b="1" u="sng" dirty="0">
                <a:solidFill>
                  <a:srgbClr val="00539D"/>
                </a:solidFill>
              </a:rPr>
              <a:t>1-hour time period</a:t>
            </a:r>
            <a:r>
              <a:rPr lang="en-US" sz="2000" b="1" dirty="0" smtClean="0">
                <a:solidFill>
                  <a:srgbClr val="00539D"/>
                </a:solidFill>
              </a:rPr>
              <a:t>   in   which   the   </a:t>
            </a:r>
            <a:r>
              <a:rPr lang="en-US" sz="2000" b="1" dirty="0" smtClean="0">
                <a:solidFill>
                  <a:srgbClr val="FF0000"/>
                </a:solidFill>
              </a:rPr>
              <a:t>rate   of   </a:t>
            </a:r>
            <a:r>
              <a:rPr lang="en-US" sz="2000" b="1" dirty="0">
                <a:solidFill>
                  <a:srgbClr val="FF0000"/>
                </a:solidFill>
              </a:rPr>
              <a:t>change </a:t>
            </a:r>
            <a:r>
              <a:rPr lang="en-US" sz="2000" b="1" dirty="0">
                <a:solidFill>
                  <a:srgbClr val="00539D"/>
                </a:solidFill>
              </a:rPr>
              <a:t>in temperature </a:t>
            </a:r>
            <a:r>
              <a:rPr lang="en-US" sz="2000" b="1" dirty="0">
                <a:solidFill>
                  <a:srgbClr val="FF0000"/>
                </a:solidFill>
              </a:rPr>
              <a:t>was the greatest</a:t>
            </a:r>
            <a:r>
              <a:rPr lang="en-US" sz="2000" b="1" dirty="0">
                <a:solidFill>
                  <a:srgbClr val="00539D"/>
                </a:solidFill>
              </a:rPr>
              <a:t>.</a:t>
            </a:r>
            <a:endParaRPr lang="en-US" sz="2000" dirty="0">
              <a:solidFill>
                <a:srgbClr val="00539D"/>
              </a:solidFill>
            </a:endParaRPr>
          </a:p>
        </p:txBody>
      </p:sp>
      <p:pic>
        <p:nvPicPr>
          <p:cNvPr id="269320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8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9321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5227" name="Picture 11" descr="LH_4-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26" name="Picture 14" descr="4-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61025" y="1711325"/>
            <a:ext cx="31781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0" y="371152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05301" y="1960700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 animBg="1"/>
      <p:bldP spid="269318" grpId="0" autoUpdateAnimBg="0"/>
      <p:bldP spid="269319" grpId="0" autoUpdateAnimBg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9" descr="LH_4-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187" name="Picture 11" descr="MAC3_p2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" y="1209675"/>
            <a:ext cx="8135938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12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6" name="Picture 5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21" name="Picture 11" descr="Math NAV-Online">
            <a:hlinkClick r:id="rId7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8610600" y="6553200"/>
            <a:ext cx="533400" cy="277813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7" name="Picture 15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8" name="Picture 16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11301" name="Oval 5"/>
          <p:cNvSpPr>
            <a:spLocks noChangeArrowheads="1"/>
          </p:cNvSpPr>
          <p:nvPr/>
        </p:nvSpPr>
        <p:spPr bwMode="auto">
          <a:xfrm>
            <a:off x="1052031" y="3325946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0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628900"/>
            <a:ext cx="27908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0.035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0.35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3.5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35</a:t>
            </a:r>
          </a:p>
        </p:txBody>
      </p:sp>
      <p:sp>
        <p:nvSpPr>
          <p:cNvPr id="311303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Complete the conversion 3,500 cm</a:t>
            </a:r>
            <a:r>
              <a:rPr lang="en-US" b="1" baseline="4000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= ____ m</a:t>
            </a:r>
            <a:r>
              <a:rPr lang="en-US" b="1" baseline="4000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. Round to the nearest hundredth.</a:t>
            </a:r>
          </a:p>
        </p:txBody>
      </p:sp>
      <p:pic>
        <p:nvPicPr>
          <p:cNvPr id="369676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7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8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9" name="Text Box 13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4-7)</a:t>
            </a:r>
          </a:p>
        </p:txBody>
      </p:sp>
      <p:pic>
        <p:nvPicPr>
          <p:cNvPr id="369680" name="Picture 14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05200" y="228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Remember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267866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to </a:t>
            </a:r>
            <a:r>
              <a:rPr lang="en-US" sz="2400" dirty="0" smtClean="0"/>
              <a:t>Large</a:t>
            </a:r>
            <a:r>
              <a:rPr lang="en-US" dirty="0" smtClean="0"/>
              <a:t> divide by the factor.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32721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</a:t>
            </a:r>
            <a:r>
              <a:rPr lang="en-US" dirty="0" smtClean="0"/>
              <a:t>to Small  multiply by the factor. </a:t>
            </a:r>
            <a:endParaRPr lang="en-US" dirty="0"/>
          </a:p>
        </p:txBody>
      </p:sp>
      <p:pic>
        <p:nvPicPr>
          <p:cNvPr id="17" name="Picture 10" descr="Exampl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1" grpId="0" animBg="1"/>
      <p:bldP spid="311302" grpId="0" autoUpdateAnimBg="0"/>
      <p:bldP spid="311303" grpId="0" autoUpdateAnimBg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5" name="Picture 15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16" name="Picture 16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1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12325" name="Oval 5"/>
          <p:cNvSpPr>
            <a:spLocks noChangeArrowheads="1"/>
          </p:cNvSpPr>
          <p:nvPr/>
        </p:nvSpPr>
        <p:spPr bwMode="auto">
          <a:xfrm>
            <a:off x="1066800" y="411480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2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743200"/>
            <a:ext cx="27908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0.4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2.4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3.72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3.92</a:t>
            </a:r>
          </a:p>
        </p:txBody>
      </p:sp>
      <p:sp>
        <p:nvSpPr>
          <p:cNvPr id="312327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Complete the conversion 24 cm</a:t>
            </a:r>
            <a:r>
              <a:rPr lang="en-US" b="1" baseline="4000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= ____ in</a:t>
            </a:r>
            <a:r>
              <a:rPr lang="en-US" b="1" baseline="4000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. (Use </a:t>
            </a:r>
            <a:b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</a:b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1 in. = 2.54 cm.) Round to the nearest hundredth.</a:t>
            </a:r>
          </a:p>
        </p:txBody>
      </p:sp>
      <p:pic>
        <p:nvPicPr>
          <p:cNvPr id="371724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25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26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27" name="Text Box 13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4-7)</a:t>
            </a:r>
          </a:p>
        </p:txBody>
      </p:sp>
      <p:pic>
        <p:nvPicPr>
          <p:cNvPr id="371728" name="Picture 14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05200" y="2895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Remember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328826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to </a:t>
            </a:r>
            <a:r>
              <a:rPr lang="en-US" sz="2400" dirty="0" smtClean="0"/>
              <a:t>Large</a:t>
            </a:r>
            <a:r>
              <a:rPr lang="en-US" dirty="0" smtClean="0"/>
              <a:t> divide by the factor.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38817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</a:t>
            </a:r>
            <a:r>
              <a:rPr lang="en-US" dirty="0" smtClean="0"/>
              <a:t>to Small  multiply by the factor. </a:t>
            </a:r>
            <a:endParaRPr lang="en-US" dirty="0"/>
          </a:p>
        </p:txBody>
      </p:sp>
      <p:pic>
        <p:nvPicPr>
          <p:cNvPr id="17" name="Picture 8" descr="Example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3088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5" grpId="0" animBg="1"/>
      <p:bldP spid="312326" grpId="0" autoUpdateAnimBg="0"/>
      <p:bldP spid="312327" grpId="0" autoUpdateAnimBg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9" name="Picture 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-2381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0" name="Picture 3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6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56359" name="Oval 7"/>
          <p:cNvSpPr>
            <a:spLocks noChangeArrowheads="1"/>
          </p:cNvSpPr>
          <p:nvPr/>
        </p:nvSpPr>
        <p:spPr bwMode="auto">
          <a:xfrm>
            <a:off x="1092200" y="3268663"/>
            <a:ext cx="404813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6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244850"/>
            <a:ext cx="27908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3 in.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5.5 in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6.5 in.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12 in.</a:t>
            </a:r>
          </a:p>
        </p:txBody>
      </p:sp>
      <p:sp>
        <p:nvSpPr>
          <p:cNvPr id="356361" name="TPQuestion"/>
          <p:cNvSpPr>
            <a:spLocks noChangeArrowheads="1"/>
          </p:cNvSpPr>
          <p:nvPr/>
        </p:nvSpPr>
        <p:spPr bwMode="auto">
          <a:xfrm>
            <a:off x="685800" y="1676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 student is making a model skeleton of the human body. The scale she is using is 0.5 inch = 1 foot. Find the model length for the height that has an actual length of 6 feet.</a:t>
            </a:r>
          </a:p>
        </p:txBody>
      </p:sp>
      <p:pic>
        <p:nvPicPr>
          <p:cNvPr id="377868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9" name="Picture 13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70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71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4-8)</a:t>
            </a:r>
          </a:p>
        </p:txBody>
      </p:sp>
      <p:pic>
        <p:nvPicPr>
          <p:cNvPr id="377872" name="Picture 16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05200" y="2819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Remember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32120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proportion skeleton.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38978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twins.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45836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multiply.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51932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multiplicative inverse.</a:t>
            </a:r>
            <a:endParaRPr lang="en-US" dirty="0"/>
          </a:p>
        </p:txBody>
      </p:sp>
      <p:pic>
        <p:nvPicPr>
          <p:cNvPr id="20" name="Picture 8" descr="Example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3088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9" grpId="0" animBg="1"/>
      <p:bldP spid="356360" grpId="0" autoUpdateAnimBg="0"/>
      <p:bldP spid="356361" grpId="0" autoUpdateAnimBg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7" name="Picture 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08" name="Picture 3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1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57383" name="Oval 7"/>
          <p:cNvSpPr>
            <a:spLocks noChangeArrowheads="1"/>
          </p:cNvSpPr>
          <p:nvPr/>
        </p:nvSpPr>
        <p:spPr bwMode="auto">
          <a:xfrm>
            <a:off x="1039118" y="3896171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38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244850"/>
            <a:ext cx="27908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0.2 in.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1.25 in.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2.5 in.</a:t>
            </a:r>
          </a:p>
          <a:p>
            <a:pPr marL="533400" indent="-533400" algn="l"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5 in.</a:t>
            </a:r>
          </a:p>
        </p:txBody>
      </p:sp>
      <p:sp>
        <p:nvSpPr>
          <p:cNvPr id="357385" name="TPQuestion"/>
          <p:cNvSpPr>
            <a:spLocks noChangeArrowheads="1"/>
          </p:cNvSpPr>
          <p:nvPr/>
        </p:nvSpPr>
        <p:spPr bwMode="auto">
          <a:xfrm>
            <a:off x="685800" y="165735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 student is making a model skeleton of the human body. The scale she is using is 0.5 inch = 1 foot. Find the model length for the arms that have an actual length of 2.5 feet.</a:t>
            </a:r>
          </a:p>
        </p:txBody>
      </p:sp>
      <p:pic>
        <p:nvPicPr>
          <p:cNvPr id="379916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17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918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19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4-8)</a:t>
            </a:r>
          </a:p>
        </p:txBody>
      </p:sp>
      <p:pic>
        <p:nvPicPr>
          <p:cNvPr id="379920" name="Picture 16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05200" y="2819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Remember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32120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proportion skeleton.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38978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twins.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45836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multiply.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51932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multiplicative inverse.</a:t>
            </a:r>
            <a:endParaRPr lang="en-US" dirty="0"/>
          </a:p>
        </p:txBody>
      </p:sp>
      <p:pic>
        <p:nvPicPr>
          <p:cNvPr id="21" name="Picture 11" descr="Example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000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35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3" grpId="0" animBg="1"/>
      <p:bldP spid="357384" grpId="0" autoUpdateAnimBg="0"/>
      <p:bldP spid="357385" grpId="0" autoUpdateAnimBg="0"/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3311823"/>
            <a:ext cx="35290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1057275" y="4262735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sz="2400" dirty="0"/>
              <a:t>rate of change</a:t>
            </a:r>
          </a:p>
        </p:txBody>
      </p:sp>
      <p:pic>
        <p:nvPicPr>
          <p:cNvPr id="259077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1012825"/>
            <a:ext cx="3529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1057275" y="1824336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 sz="2400" dirty="0"/>
              <a:t>Find rates of change.</a:t>
            </a:r>
          </a:p>
        </p:txBody>
      </p:sp>
      <p:pic>
        <p:nvPicPr>
          <p:cNvPr id="242696" name="Picture 9" descr="LH_4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9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 autoUpdateAnimBg="0"/>
      <p:bldP spid="25907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4"/>
          <p:cNvSpPr>
            <a:spLocks noChangeArrowheads="1"/>
          </p:cNvSpPr>
          <p:nvPr/>
        </p:nvSpPr>
        <p:spPr bwMode="auto">
          <a:xfrm>
            <a:off x="1057275" y="2663825"/>
            <a:ext cx="77057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E01B22"/>
                </a:solidFill>
                <a:ea typeface="Times New Roman" pitchFamily="-112" charset="0"/>
                <a:cs typeface="Times New Roman" pitchFamily="-112" charset="0"/>
              </a:rPr>
              <a:t>Preparation for Standard 7AF3.4</a:t>
            </a:r>
            <a:r>
              <a:rPr lang="en-US" sz="2800" b="1" dirty="0"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2800" dirty="0">
                <a:ea typeface="Times New Roman" pitchFamily="-112" charset="0"/>
                <a:cs typeface="Times New Roman" pitchFamily="-112" charset="0"/>
              </a:rPr>
              <a:t>Plot the values of </a:t>
            </a:r>
            <a:r>
              <a:rPr lang="en-US" sz="2800" dirty="0" smtClean="0">
                <a:ea typeface="Times New Roman" pitchFamily="-112" charset="0"/>
                <a:cs typeface="Times New Roman" pitchFamily="-112" charset="0"/>
              </a:rPr>
              <a:t>quantities  </a:t>
            </a:r>
            <a:r>
              <a:rPr lang="en-US" sz="2800" dirty="0">
                <a:ea typeface="Times New Roman" pitchFamily="-112" charset="0"/>
                <a:cs typeface="Times New Roman" pitchFamily="-112" charset="0"/>
              </a:rPr>
              <a:t>whose </a:t>
            </a:r>
            <a:r>
              <a:rPr lang="en-US" sz="2800" dirty="0" smtClean="0">
                <a:ea typeface="Times New Roman" pitchFamily="-112" charset="0"/>
                <a:cs typeface="Times New Roman" pitchFamily="-112" charset="0"/>
              </a:rPr>
              <a:t>ratios  </a:t>
            </a:r>
            <a:r>
              <a:rPr lang="en-US" sz="2800" dirty="0">
                <a:ea typeface="Times New Roman" pitchFamily="-112" charset="0"/>
                <a:cs typeface="Times New Roman" pitchFamily="-112" charset="0"/>
              </a:rPr>
              <a:t>are always the </a:t>
            </a:r>
            <a:r>
              <a:rPr lang="en-US" sz="2800" dirty="0" smtClean="0">
                <a:ea typeface="Times New Roman" pitchFamily="-112" charset="0"/>
                <a:cs typeface="Times New Roman" pitchFamily="-112" charset="0"/>
              </a:rPr>
              <a:t>same  </a:t>
            </a:r>
            <a:r>
              <a:rPr lang="en-US" sz="2800" dirty="0">
                <a:ea typeface="Times New Roman" pitchFamily="-112" charset="0"/>
                <a:cs typeface="Times New Roman" pitchFamily="-112" charset="0"/>
              </a:rPr>
              <a:t>(e.g., cost</a:t>
            </a:r>
            <a:r>
              <a:rPr lang="en-US" sz="2800" dirty="0" smtClean="0">
                <a:ea typeface="Times New Roman" pitchFamily="-112" charset="0"/>
                <a:cs typeface="Times New Roman" pitchFamily="-112" charset="0"/>
              </a:rPr>
              <a:t>  to  the  number  of  an  </a:t>
            </a:r>
            <a:r>
              <a:rPr lang="en-US" sz="2800" dirty="0">
                <a:ea typeface="Times New Roman" pitchFamily="-112" charset="0"/>
                <a:cs typeface="Times New Roman" pitchFamily="-112" charset="0"/>
              </a:rPr>
              <a:t>item,</a:t>
            </a:r>
            <a:r>
              <a:rPr lang="en-US" sz="2800" dirty="0" smtClean="0">
                <a:ea typeface="Times New Roman" pitchFamily="-112" charset="0"/>
                <a:cs typeface="Times New Roman" pitchFamily="-112" charset="0"/>
              </a:rPr>
              <a:t>   feet  to  </a:t>
            </a:r>
            <a:r>
              <a:rPr lang="en-US" sz="2800" dirty="0">
                <a:ea typeface="Times New Roman" pitchFamily="-112" charset="0"/>
                <a:cs typeface="Times New Roman" pitchFamily="-112" charset="0"/>
              </a:rPr>
              <a:t>inches, circumference to diameter of a circle).</a:t>
            </a:r>
            <a:r>
              <a:rPr lang="en-US" sz="2800" dirty="0" smtClean="0">
                <a:ea typeface="Times New Roman" pitchFamily="-112" charset="0"/>
                <a:cs typeface="Times New Roman" pitchFamily="-112" charset="0"/>
              </a:rPr>
              <a:t>   Fit </a:t>
            </a:r>
            <a:r>
              <a:rPr lang="en-US" sz="2800" dirty="0">
                <a:ea typeface="Times New Roman" pitchFamily="-112" charset="0"/>
                <a:cs typeface="Times New Roman" pitchFamily="-112" charset="0"/>
              </a:rPr>
              <a:t>a line to the plot</a:t>
            </a:r>
            <a:r>
              <a:rPr lang="en-US" sz="2800" dirty="0" smtClean="0">
                <a:ea typeface="Times New Roman" pitchFamily="-112" charset="0"/>
                <a:cs typeface="Times New Roman" pitchFamily="-112" charset="0"/>
              </a:rPr>
              <a:t>  and  understand  </a:t>
            </a:r>
            <a:r>
              <a:rPr lang="en-US" sz="2800" dirty="0">
                <a:ea typeface="Times New Roman" pitchFamily="-112" charset="0"/>
                <a:cs typeface="Times New Roman" pitchFamily="-112" charset="0"/>
              </a:rPr>
              <a:t>that the slope of the line equals the quantities.</a:t>
            </a:r>
          </a:p>
        </p:txBody>
      </p:sp>
      <p:pic>
        <p:nvPicPr>
          <p:cNvPr id="244740" name="Picture 5" descr="LH_4-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2" name="Picture 7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1392237"/>
            <a:ext cx="437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3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71959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1124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26590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Find a Positive Rate of Change</a:t>
            </a:r>
          </a:p>
        </p:txBody>
      </p:sp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1057275" y="1727537"/>
            <a:ext cx="77057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rgbClr val="E01B22"/>
                </a:solidFill>
              </a:rPr>
              <a:t>DOGS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b="1" dirty="0">
                <a:solidFill>
                  <a:srgbClr val="00539D"/>
                </a:solidFill>
              </a:rPr>
              <a:t>The table below shows the weight of a dog in pounds between </a:t>
            </a:r>
            <a:r>
              <a:rPr lang="en-US" sz="2000" b="1" dirty="0">
                <a:solidFill>
                  <a:srgbClr val="FF0000"/>
                </a:solidFill>
              </a:rPr>
              <a:t>4 </a:t>
            </a:r>
            <a:r>
              <a:rPr lang="en-US" sz="2000" b="1" dirty="0">
                <a:solidFill>
                  <a:srgbClr val="00539D"/>
                </a:solidFill>
              </a:rPr>
              <a:t>and </a:t>
            </a:r>
            <a:r>
              <a:rPr lang="en-US" sz="2000" b="1" dirty="0">
                <a:solidFill>
                  <a:srgbClr val="FF0000"/>
                </a:solidFill>
              </a:rPr>
              <a:t>12 </a:t>
            </a:r>
            <a:r>
              <a:rPr lang="en-US" sz="2000" b="1" dirty="0">
                <a:solidFill>
                  <a:srgbClr val="00539D"/>
                </a:solidFill>
              </a:rPr>
              <a:t>months old.</a:t>
            </a:r>
            <a:r>
              <a:rPr lang="en-US" sz="2000" b="1" dirty="0" smtClean="0">
                <a:solidFill>
                  <a:srgbClr val="00539D"/>
                </a:solidFill>
              </a:rPr>
              <a:t>   Use </a:t>
            </a:r>
            <a:r>
              <a:rPr lang="en-US" sz="2000" b="1" dirty="0">
                <a:solidFill>
                  <a:srgbClr val="00539D"/>
                </a:solidFill>
              </a:rPr>
              <a:t>the information in the table to find the rate of change in the dog’s weight between </a:t>
            </a:r>
            <a:r>
              <a:rPr lang="en-US" sz="2000" b="1" dirty="0">
                <a:solidFill>
                  <a:srgbClr val="FF0000"/>
                </a:solidFill>
              </a:rPr>
              <a:t>8 </a:t>
            </a:r>
            <a:r>
              <a:rPr lang="en-US" sz="2000" b="1" dirty="0">
                <a:solidFill>
                  <a:srgbClr val="00539D"/>
                </a:solidFill>
              </a:rPr>
              <a:t>and </a:t>
            </a:r>
            <a:r>
              <a:rPr lang="en-US" sz="2000" b="1" dirty="0">
                <a:solidFill>
                  <a:srgbClr val="FF0000"/>
                </a:solidFill>
              </a:rPr>
              <a:t>12 </a:t>
            </a:r>
            <a:r>
              <a:rPr lang="en-US" sz="2000" b="1" dirty="0">
                <a:solidFill>
                  <a:srgbClr val="00539D"/>
                </a:solidFill>
              </a:rPr>
              <a:t>months of age.</a:t>
            </a:r>
          </a:p>
        </p:txBody>
      </p:sp>
      <p:pic>
        <p:nvPicPr>
          <p:cNvPr id="246791" name="Picture 9" descr="LH_4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33" name="Picture 13" descr="4-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4863" y="3481388"/>
            <a:ext cx="5011737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24234" y="3593258"/>
            <a:ext cx="79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17682" y="4013635"/>
            <a:ext cx="79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y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 autoUpdateAnimBg="0"/>
      <p:bldP spid="261126" grpId="0" build="p" autoUpdateAnimBg="0" advAuto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5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8836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27352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Find a Positive Rate of Change</a:t>
            </a:r>
          </a:p>
        </p:txBody>
      </p:sp>
      <p:sp>
        <p:nvSpPr>
          <p:cNvPr id="262152" name="Rectangle 8"/>
          <p:cNvSpPr>
            <a:spLocks noChangeArrowheads="1"/>
          </p:cNvSpPr>
          <p:nvPr/>
        </p:nvSpPr>
        <p:spPr bwMode="auto">
          <a:xfrm>
            <a:off x="76200" y="5628382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3200" b="1" dirty="0">
                <a:solidFill>
                  <a:srgbClr val="00539D"/>
                </a:solidFill>
              </a:rPr>
              <a:t>Answer:	</a:t>
            </a:r>
            <a:r>
              <a:rPr lang="en-US" sz="3200" dirty="0">
                <a:solidFill>
                  <a:srgbClr val="E01B22"/>
                </a:solidFill>
              </a:rPr>
              <a:t>The dog grew an average of 3.75 </a:t>
            </a:r>
            <a:r>
              <a:rPr lang="en-US" sz="2000" dirty="0">
                <a:solidFill>
                  <a:srgbClr val="E01B22"/>
                </a:solidFill>
              </a:rPr>
              <a:t>pounds</a:t>
            </a:r>
            <a:r>
              <a:rPr lang="en-US" sz="3200" dirty="0">
                <a:solidFill>
                  <a:srgbClr val="E01B22"/>
                </a:solidFill>
              </a:rPr>
              <a:t> </a:t>
            </a:r>
            <a:r>
              <a:rPr lang="en-US" sz="2400" dirty="0">
                <a:solidFill>
                  <a:srgbClr val="E01B22"/>
                </a:solidFill>
              </a:rPr>
              <a:t>per </a:t>
            </a:r>
            <a:r>
              <a:rPr lang="en-US" sz="2000" dirty="0">
                <a:solidFill>
                  <a:srgbClr val="E01B22"/>
                </a:solidFill>
              </a:rPr>
              <a:t>month</a:t>
            </a:r>
            <a:r>
              <a:rPr lang="en-US" sz="3200" dirty="0">
                <a:solidFill>
                  <a:srgbClr val="E01B22"/>
                </a:solidFill>
              </a:rPr>
              <a:t>. </a:t>
            </a:r>
          </a:p>
        </p:txBody>
      </p:sp>
      <p:pic>
        <p:nvPicPr>
          <p:cNvPr id="248839" name="Picture 9" descr="LH_4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6378574" y="1512888"/>
            <a:ext cx="27654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Clr>
                <a:srgbClr val="FFFFFF"/>
              </a:buClr>
            </a:pPr>
            <a:r>
              <a:rPr lang="en-US" sz="1600" dirty="0">
                <a:solidFill>
                  <a:schemeClr val="tx1"/>
                </a:solidFill>
              </a:rPr>
              <a:t>The dog grew from 28 to 43 pounds from ages 8 to 12 months.</a:t>
            </a:r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6378575" y="2978150"/>
            <a:ext cx="2765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Clr>
                <a:srgbClr val="FFFFFF"/>
              </a:buClr>
            </a:pPr>
            <a:r>
              <a:rPr lang="en-US" sz="1600" dirty="0">
                <a:solidFill>
                  <a:schemeClr val="tx1"/>
                </a:solidFill>
              </a:rPr>
              <a:t>Subtract to find the change in weights and ages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6462329" y="4200525"/>
            <a:ext cx="252927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Clr>
                <a:srgbClr val="FFFFFF"/>
              </a:buClr>
            </a:pPr>
            <a:r>
              <a:rPr lang="en-US" sz="1600" b="1" dirty="0">
                <a:solidFill>
                  <a:schemeClr val="tx1"/>
                </a:solidFill>
              </a:rPr>
              <a:t>Express </a:t>
            </a:r>
            <a:r>
              <a:rPr lang="en-US" sz="1600" dirty="0">
                <a:solidFill>
                  <a:schemeClr val="tx1"/>
                </a:solidFill>
              </a:rPr>
              <a:t>this rate </a:t>
            </a:r>
            <a:r>
              <a:rPr lang="en-US" sz="1600" b="1" dirty="0">
                <a:solidFill>
                  <a:schemeClr val="tx1"/>
                </a:solidFill>
              </a:rPr>
              <a:t>as 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unit rate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62158" name="Picture 14" descr="M3_121"/>
          <p:cNvPicPr>
            <a:picLocks noChangeAspect="1" noChangeArrowheads="1"/>
          </p:cNvPicPr>
          <p:nvPr/>
        </p:nvPicPr>
        <p:blipFill>
          <a:blip r:embed="rId7"/>
          <a:srcRect b="75018"/>
          <a:stretch>
            <a:fillRect/>
          </a:stretch>
        </p:blipFill>
        <p:spPr bwMode="auto">
          <a:xfrm>
            <a:off x="533400" y="1525588"/>
            <a:ext cx="5054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2159" name="Picture 15" descr="M3_121"/>
          <p:cNvPicPr>
            <a:picLocks noChangeAspect="1" noChangeArrowheads="1"/>
          </p:cNvPicPr>
          <p:nvPr/>
        </p:nvPicPr>
        <p:blipFill>
          <a:blip r:embed="rId7"/>
          <a:srcRect t="38577" b="36441"/>
          <a:stretch>
            <a:fillRect/>
          </a:stretch>
        </p:blipFill>
        <p:spPr bwMode="auto">
          <a:xfrm>
            <a:off x="1216082" y="2897656"/>
            <a:ext cx="5054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2160" name="Picture 16" descr="M3_121"/>
          <p:cNvPicPr>
            <a:picLocks noChangeAspect="1" noChangeArrowheads="1"/>
          </p:cNvPicPr>
          <p:nvPr/>
        </p:nvPicPr>
        <p:blipFill>
          <a:blip r:embed="rId7"/>
          <a:srcRect t="75871"/>
          <a:stretch>
            <a:fillRect/>
          </a:stretch>
        </p:blipFill>
        <p:spPr bwMode="auto">
          <a:xfrm>
            <a:off x="762000" y="4100513"/>
            <a:ext cx="5073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88855" y="1947446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91944" y="1566446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89599" y="3319046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92688" y="2897656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89599" y="4517746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x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92688" y="4096356"/>
            <a:ext cx="79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y</a:t>
            </a:r>
            <a:endParaRPr lang="en-US" sz="24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70682" y="199881"/>
            <a:ext cx="2873318" cy="570487"/>
            <a:chOff x="1317682" y="3475630"/>
            <a:chExt cx="5768918" cy="1250635"/>
          </a:xfrm>
        </p:grpSpPr>
        <p:pic>
          <p:nvPicPr>
            <p:cNvPr id="23" name="Picture 13" descr="4-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74863" y="3559452"/>
              <a:ext cx="5011737" cy="1166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2540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1324235" y="3475630"/>
              <a:ext cx="798512" cy="674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x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7682" y="4035350"/>
              <a:ext cx="798512" cy="674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y</a:t>
              </a:r>
              <a:endParaRPr lang="en-US" sz="1400" b="1" dirty="0"/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6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6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2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2" grpId="0" build="p" autoUpdateAnimBg="0"/>
      <p:bldP spid="262155" grpId="0" autoUpdateAnimBg="0"/>
      <p:bldP spid="262156" grpId="0" autoUpdateAnimBg="0"/>
      <p:bldP spid="262157" grpId="0" autoUpdateAnimBg="0"/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4"/>
  <p:tag name="SLIDEGUID" val="50343F2F0AD14789937429497BE67443"/>
  <p:tag name="ANSWERSALIAS" val="A¤B¤C¤D"/>
  <p:tag name="RESPONSESGATHERED" val="False"/>
  <p:tag name="QUESTIONTEXT" val="Complete the conversion 3,500 cm2 = ____ m2. Round to the nearest hundredth."/>
  <p:tag name="QUESTIONALIAS" val="Complete the conversion 3,500 cm2 = ____ m2. Round to the nearest hundredth."/>
  <p:tag name="ANIMREMOVED" val="False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4"/>
  <p:tag name="ANSWERSALIAS" val="A¤B¤C¤D"/>
  <p:tag name="RESPONSESGATHERED" val="False"/>
  <p:tag name="SLIDEGUID" val="E733DA9CC03B11DBA871000D93448B5C"/>
  <p:tag name="QUESTIONTEXT" val="A student is making a model skeleton of the human body. The scale she is using is 0.5 inch = 1 foot. Find the model length for the arms that have an actual length of 2.5 feet."/>
  <p:tag name="QUESTIONALIAS" val="A student is making a model skeleton of the human body. The scale she is using is 0.5 inch = 1 foot. Find the model length for the arms that have an actual length of 2.5 feet."/>
  <p:tag name="ANIMREMOVED" val="False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8"/>
  <p:tag name="SLIDEGUID" val="C644FD1D4BEA407681C5679BE55038B4"/>
  <p:tag name="ANSWERSALIAS" val="A¤B¤C¤D"/>
  <p:tag name="RESPONSESGATHERED" val="False"/>
  <p:tag name="QUESTIONTEXT" val="HEIGHTS  The table below shows Julia’s height in inches between the ages of 6 and 11. Find the rate of change in her height between ages 6 and 9."/>
  <p:tag name="QUESTIONALIAS" val="HEIGHTS  The table below shows Julia’s height in inches between the ages of 6 and 11. Find the rate of change in her height between ages 6 and 9."/>
  <p:tag name="ANIMREMOVED" val="False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B5A5572C8F8B49B3AAE7B7173FA415FB"/>
  <p:tag name="ANSWERSALIAS" val="A¤B¤C¤D"/>
  <p:tag name="RESPONSESGATHERED" val="False"/>
  <p:tag name="QUESTIONTEXT" val="SCHOOLS  The graph shows the number of students in the 6th grade between 1999 and 2005. Find the rate of change between 2003 and 2005."/>
  <p:tag name="QUESTIONALIAS" val="SCHOOLS  The graph shows the number of students in the 6th grade between 1999 and 2005. Find the rate of change between 2003 and 2005."/>
  <p:tag name="ANIMREMOVED" val="False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842B2228DF4444C4B078D5CD00A9AFAC"/>
  <p:tag name="ANSWERSALIAS" val="A¤B¤C¤D"/>
  <p:tag name="RESPONSESGATHERED" val="False"/>
  <p:tag name="QUESTIONTEXT" val="TEMPERATURE  The graph shows the temperature measured on each hour from 10 A.M. to 4 P.M. Find the 1-hour time period in which the rate of change in temperature was the greatest."/>
  <p:tag name="QUESTIONALIAS" val="TEMPERATURE  The graph shows the temperature measured on each hour from 10 A.M. to 4 P.M. Find the 1-hour time period in which the rate of change in temperature was the greatest."/>
  <p:tag name="ANIMREMOVED" val="False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4"/>
  <p:tag name="SLIDEGUID" val="56ACF87099F64907AD7FBAF1F4280A65"/>
  <p:tag name="ANSWERSALIAS" val="A¤B¤C¤D"/>
  <p:tag name="RESPONSESGATHERED" val="False"/>
  <p:tag name="QUESTIONTEXT" val="Complete the conversion 24 cm2 = ____ in2. (Use 1 in. = 2.54 cm.) Round to the nearest hundredth."/>
  <p:tag name="QUESTIONALIAS" val="Complete the conversion 24 cm2 = ____ in2. (Use 1 in. = 2.54 cm.) Round to the nearest hundredth."/>
  <p:tag name="ANIMREMOVED" val="False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4"/>
  <p:tag name="ANSWERSALIAS" val="A¤B¤C¤D"/>
  <p:tag name="RESPONSESGATHERED" val="False"/>
  <p:tag name="SLIDEGUID" val="E7306CE8C03B11DBA871000D93448B5C"/>
  <p:tag name="QUESTIONTEXT" val="A student is making a model skeleton of the human body. The scale she is using is 0.5 inch = 1 foot. Find the model length for the height that has an actual length of 6 feet."/>
  <p:tag name="QUESTIONALIAS" val="A student is making a model skeleton of the human body. The scale she is using is 0.5 inch = 1 foot. Find the model length for the height that has an actual length of 6 feet."/>
  <p:tag name="ANIMREMOVED" val="False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958</Words>
  <Application>Microsoft Macintosh PowerPoint</Application>
  <PresentationFormat>On-screen Show (4:3)</PresentationFormat>
  <Paragraphs>164</Paragraphs>
  <Slides>18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Mitchell</dc:creator>
  <cp:lastModifiedBy>MMitchell</cp:lastModifiedBy>
  <cp:revision>36</cp:revision>
  <dcterms:created xsi:type="dcterms:W3CDTF">2009-10-23T15:49:25Z</dcterms:created>
  <dcterms:modified xsi:type="dcterms:W3CDTF">2009-10-23T17:03:59Z</dcterms:modified>
</cp:coreProperties>
</file>