
<file path=[Content_Types].xml><?xml version="1.0" encoding="utf-8"?>
<Types xmlns="http://schemas.openxmlformats.org/package/2006/content-types">
  <Override PartName="/ppt/notesSlides/notesSlide10.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20.xml" ContentType="application/vnd.openxmlformats-officedocument.presentationml.slide+xml"/>
  <Override PartName="/ppt/tags/tag4.xml" ContentType="application/vnd.openxmlformats-officedocument.presentationml.tags+xml"/>
  <Override PartName="/ppt/tags/tag23.xml" ContentType="application/vnd.openxmlformats-officedocument.presentationml.tags+xml"/>
  <Override PartName="/ppt/slides/slide15.xml" ContentType="application/vnd.openxmlformats-officedocument.presentationml.slide+xml"/>
  <Override PartName="/ppt/tags/tag18.xml" ContentType="application/vnd.openxmlformats-officedocument.presentationml.tags+xml"/>
  <Override PartName="/ppt/notesSlides/notesSlide4.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0.xml" ContentType="application/vnd.openxmlformats-officedocument.presentationml.slide+xml"/>
  <Override PartName="/ppt/tags/tag13.xml" ContentType="application/vnd.openxmlformats-officedocument.presentationml.tags+xml"/>
  <Override PartName="/ppt/notesSlides/notesSlide14.xml" ContentType="application/vnd.openxmlformats-officedocument.presentationml.notesSlide+xml"/>
  <Override PartName="/ppt/theme/theme1.xml" ContentType="application/vnd.openxmlformats-officedocument.theme+xml"/>
  <Default Extension="rels" ContentType="application/vnd.openxmlformats-package.relationships+xml"/>
  <Override PartName="/ppt/slides/slide7.xml" ContentType="application/vnd.openxmlformats-officedocument.presentationml.slide+xml"/>
  <Override PartName="/ppt/slideLayouts/slideLayout7.xml" ContentType="application/vnd.openxmlformats-officedocument.presentationml.slideLayout+xml"/>
  <Override PartName="/ppt/tags/tag6.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slides/slide17.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slideLayouts/slideLayout2.xml" ContentType="application/vnd.openxmlformats-officedocument.presentationml.slideLayout+xml"/>
  <Default Extension="jpeg" ContentType="image/jpeg"/>
  <Override PartName="/ppt/slides/slide12.xml" ContentType="application/vnd.openxmlformats-officedocument.presentationml.slide+xml"/>
  <Override PartName="/ppt/tags/tag15.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tags/tag8.xml" ContentType="application/vnd.openxmlformats-officedocument.presentationml.tags+xml"/>
  <Override PartName="/ppt/tags/tag27.xml" ContentType="application/vnd.openxmlformats-officedocument.presentationml.tags+xml"/>
  <Override PartName="/ppt/slideLayouts/slideLayout11.xml" ContentType="application/vnd.openxmlformats-officedocument.presentationml.slideLayout+xml"/>
  <Override PartName="/ppt/slides/slide19.xml" ContentType="application/vnd.openxmlformats-officedocument.presentationml.slide+xml"/>
  <Override PartName="/ppt/slides/slide4.xml" ContentType="application/vnd.openxmlformats-officedocument.presentationml.slide+xml"/>
  <Override PartName="/ppt/tags/tag3.xml" ContentType="application/vnd.openxmlformats-officedocument.presentationml.tags+xml"/>
  <Override PartName="/ppt/slideLayouts/slideLayout4.xml" ContentType="application/vnd.openxmlformats-officedocument.presentationml.slideLayout+xml"/>
  <Override PartName="/ppt/tags/tag22.xml" ContentType="application/vnd.openxmlformats-officedocument.presentationml.tags+xml"/>
  <Default Extension="xml" ContentType="application/xml"/>
  <Override PartName="/ppt/slides/slide14.xml" ContentType="application/vnd.openxmlformats-officedocument.presentationml.slide+xml"/>
  <Override PartName="/ppt/tags/tag17.xml" ContentType="application/vnd.openxmlformats-officedocument.presentationml.tags+xml"/>
  <Override PartName="/docProps/core.xml" ContentType="application/vnd.openxmlformats-package.core-propertie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presProps.xml" ContentType="application/vnd.openxmlformats-officedocument.presentationml.presProps+xml"/>
  <Override PartName="/ppt/slides/slide6.xml" ContentType="application/vnd.openxmlformats-officedocument.presentationml.slide+xml"/>
  <Override PartName="/ppt/slideLayouts/slideLayout6.xml" ContentType="application/vnd.openxmlformats-officedocument.presentationml.slideLayout+xml"/>
  <Override PartName="/ppt/tags/tag5.xml" ContentType="application/vnd.openxmlformats-officedocument.presentationml.tags+xml"/>
  <Override PartName="/ppt/slides/slide21.xml" ContentType="application/vnd.openxmlformats-officedocument.presentationml.slide+xml"/>
  <Override PartName="/ppt/tags/tag24.xml" ContentType="application/vnd.openxmlformats-officedocument.presentationml.tags+xml"/>
  <Override PartName="/ppt/slides/slide16.xml" ContentType="application/vnd.openxmlformats-officedocument.presentationml.slide+xml"/>
  <Override PartName="/ppt/tags/tag19.xml" ContentType="application/vnd.openxmlformats-officedocument.presentationml.tags+xml"/>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Default Extension="bin" ContentType="application/vnd.openxmlformats-officedocument.presentationml.printerSettings"/>
  <Override PartName="/ppt/slides/slide11.xml" ContentType="application/vnd.openxmlformats-officedocument.presentationml.slide+xml"/>
  <Override PartName="/ppt/tags/tag14.xml" ContentType="application/vnd.openxmlformats-officedocument.presentationml.tags+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slides/slide8.xml" ContentType="application/vnd.openxmlformats-officedocument.presentationml.slide+xml"/>
  <Override PartName="/ppt/tags/tag7.xml" ContentType="application/vnd.openxmlformats-officedocument.presentationml.tags+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slides/slide18.xml" ContentType="application/vnd.openxmlformats-officedocument.presentationml.slide+xml"/>
  <Override PartName="/ppt/slides/slide3.xml" ContentType="application/vnd.openxmlformats-officedocument.presentationml.slide+xml"/>
  <Default Extension="png" ContentType="image/png"/>
  <Override PartName="/ppt/slideLayouts/slideLayout3.xml" ContentType="application/vnd.openxmlformats-officedocument.presentationml.slideLayout+xml"/>
  <Override PartName="/ppt/notesSlides/notesSlide7.xml" ContentType="application/vnd.openxmlformats-officedocument.presentationml.notesSlide+xml"/>
  <Override PartName="/ppt/tags/tag2.xml" ContentType="application/vnd.openxmlformats-officedocument.presentationml.tags+xml"/>
  <Override PartName="/ppt/tags/tag21.xml" ContentType="application/vnd.openxmlformats-officedocument.presentationml.tags+xml"/>
  <Override PartName="/ppt/slides/slide13.xml" ContentType="application/vnd.openxmlformats-officedocument.presentationml.slide+xml"/>
  <Override PartName="/ppt/tags/tag16.xml" ContentType="application/vnd.openxmlformats-officedocument.presentationml.tags+xml"/>
  <Override PartName="/ppt/notesSlides/notesSlide2.xml" ContentType="application/vnd.openxmlformats-officedocument.presentationml.notesSlide+xml"/>
  <Override PartName="/docProps/app.xml" ContentType="application/vnd.openxmlformats-officedocument.extended-properties+xml"/>
  <Override PartName="/ppt/tags/tag11.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tableStyles.xml" ContentType="application/vnd.openxmlformats-officedocument.presentationml.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sldIdLst>
    <p:sldId id="257" r:id="rId2"/>
    <p:sldId id="279" r:id="rId3"/>
    <p:sldId id="280" r:id="rId4"/>
    <p:sldId id="281" r:id="rId5"/>
    <p:sldId id="282" r:id="rId6"/>
    <p:sldId id="258" r:id="rId7"/>
    <p:sldId id="259" r:id="rId8"/>
    <p:sldId id="260" r:id="rId9"/>
    <p:sldId id="272" r:id="rId10"/>
    <p:sldId id="274" r:id="rId11"/>
    <p:sldId id="275" r:id="rId12"/>
    <p:sldId id="276" r:id="rId13"/>
    <p:sldId id="277" r:id="rId14"/>
    <p:sldId id="278" r:id="rId15"/>
    <p:sldId id="261" r:id="rId16"/>
    <p:sldId id="262" r:id="rId17"/>
    <p:sldId id="264" r:id="rId18"/>
    <p:sldId id="265" r:id="rId19"/>
    <p:sldId id="263" r:id="rId20"/>
    <p:sldId id="266" r:id="rId21"/>
    <p:sldId id="27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snapVertSplitter="1">
    <p:restoredLeft sz="12539" autoAdjust="0"/>
    <p:restoredTop sz="94660"/>
  </p:normalViewPr>
  <p:slideViewPr>
    <p:cSldViewPr snapToObjects="1">
      <p:cViewPr>
        <p:scale>
          <a:sx n="100" d="100"/>
          <a:sy n="100" d="100"/>
        </p:scale>
        <p:origin x="-1176" y="-66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F69B4-3693-3843-9F8F-7677C8A6E100}" type="datetimeFigureOut">
              <a:rPr lang="en-US" smtClean="0"/>
              <a:pPr/>
              <a:t>10/5/09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58EB2-E742-7548-B8EC-B4A18F7BDF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2657891-EBD5-254A-BF38-B3A831486677}" type="slidenum">
              <a:rPr lang="en-US"/>
              <a:pPr/>
              <a:t>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6ACC1C5-5C17-3D40-9DD2-817FE12088A3}" type="slidenum">
              <a:rPr lang="en-US"/>
              <a:pPr/>
              <a:t>16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86F8458-8E49-D94E-A7A7-C59E0D178A3C}" type="slidenum">
              <a:rPr lang="en-US"/>
              <a:pPr/>
              <a:t>17</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8B2FB3E-15B2-5547-A8FE-B849915333E3}" type="slidenum">
              <a:rPr lang="en-US"/>
              <a:pPr/>
              <a:t>18</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A72CC3D-D9D6-B14A-8B51-0CFA604CBE63}" type="slidenum">
              <a:rPr lang="en-US"/>
              <a:pPr/>
              <a:t>19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1A9276E-9DA7-C549-96E9-4445CB05456A}" type="slidenum">
              <a:rPr lang="en-US"/>
              <a:pPr/>
              <a:t>20</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D5D3D18-D019-DD42-A1C8-65EF05D4496F}" type="slidenum">
              <a:rPr lang="en-US"/>
              <a:pPr/>
              <a:t>21</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2BEA43B4-E96C-D24B-8BCE-502632283FDA}" type="slidenum">
              <a:rPr lang="en-US"/>
              <a:pPr/>
              <a:t>2</a:t>
            </a:fld>
            <a:endParaRPr lang="en-US"/>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04AF5DFE-E304-0E4B-879F-6F94D69AC836}" type="slidenum">
              <a:rPr lang="en-US"/>
              <a:pPr/>
              <a:t>3</a:t>
            </a:fld>
            <a:endParaRPr lang="en-US"/>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55A0E38A-59CE-EE49-886E-BEB797F4F5EC}" type="slidenum">
              <a:rPr lang="en-US"/>
              <a:pPr/>
              <a:t>4</a:t>
            </a:fld>
            <a:endParaRPr lang="en-US"/>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42B520D6-C017-6F4F-A779-1E4FA7CEF6DB}" type="slidenum">
              <a:rPr lang="en-US"/>
              <a:pPr/>
              <a:t>5</a:t>
            </a:fld>
            <a:endParaRPr lang="en-US"/>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3B3B3B1-9A3F-8A4D-B151-C41A3DF9E249}" type="slidenum">
              <a:rPr lang="en-US"/>
              <a:pPr/>
              <a:t>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25301EC-0B3D-B04D-B403-C15BF71FB503}" type="slidenum">
              <a:rPr lang="en-US"/>
              <a:pPr/>
              <a:t>7</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EAE1375-56D7-BA49-BCA6-DF56844DCEAC}" type="slidenum">
              <a:rPr lang="en-US"/>
              <a:pPr/>
              <a:t>8</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7D1892D-CCE8-9C45-AE21-C6A150CC8609}" type="slidenum">
              <a:rPr lang="en-US"/>
              <a:pPr/>
              <a:t>15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FB6AC-AC67-B94A-A4FE-F2489C4BFFCC}" type="datetimeFigureOut">
              <a:rPr lang="en-US" smtClean="0"/>
              <a:pPr/>
              <a:t>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1747A-8302-A743-8791-561C5642826C}" type="slidenum">
              <a:rPr lang="en-US" smtClean="0"/>
              <a:pPr/>
              <a:t>‹#›</a:t>
            </a:fld>
            <a:endParaRPr lang="en-US"/>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FB6AC-AC67-B94A-A4FE-F2489C4BFFCC}" type="datetimeFigureOut">
              <a:rPr lang="en-US" smtClean="0"/>
              <a:pPr/>
              <a:t>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1747A-8302-A743-8791-561C5642826C}" type="slidenum">
              <a:rPr lang="en-US" smtClean="0"/>
              <a:pPr/>
              <a:t>‹#›</a:t>
            </a:fld>
            <a:endParaRPr lang="en-US"/>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FB6AC-AC67-B94A-A4FE-F2489C4BFFCC}" type="datetimeFigureOut">
              <a:rPr lang="en-US" smtClean="0"/>
              <a:pPr/>
              <a:t>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1747A-8302-A743-8791-561C5642826C}" type="slidenum">
              <a:rPr lang="en-US" smtClean="0"/>
              <a:pPr/>
              <a:t>‹#›</a:t>
            </a:fld>
            <a:endParaRPr 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FB6AC-AC67-B94A-A4FE-F2489C4BFFCC}" type="datetimeFigureOut">
              <a:rPr lang="en-US" smtClean="0"/>
              <a:pPr/>
              <a:t>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1747A-8302-A743-8791-561C5642826C}" type="slidenum">
              <a:rPr lang="en-US" smtClean="0"/>
              <a:pPr/>
              <a:t>‹#›</a:t>
            </a:fld>
            <a:endParaRPr lang="en-US"/>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FB6AC-AC67-B94A-A4FE-F2489C4BFFCC}" type="datetimeFigureOut">
              <a:rPr lang="en-US" smtClean="0"/>
              <a:pPr/>
              <a:t>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1747A-8302-A743-8791-561C5642826C}" type="slidenum">
              <a:rPr lang="en-US" smtClean="0"/>
              <a:pPr/>
              <a:t>‹#›</a:t>
            </a:fld>
            <a:endParaRPr lang="en-US"/>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FB6AC-AC67-B94A-A4FE-F2489C4BFFCC}" type="datetimeFigureOut">
              <a:rPr lang="en-US" smtClean="0"/>
              <a:pPr/>
              <a:t>10/5/09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1747A-8302-A743-8791-561C5642826C}" type="slidenum">
              <a:rPr lang="en-US" smtClean="0"/>
              <a:pPr/>
              <a:t>‹#›</a:t>
            </a:fld>
            <a:endParaRPr lang="en-US"/>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FB6AC-AC67-B94A-A4FE-F2489C4BFFCC}" type="datetimeFigureOut">
              <a:rPr lang="en-US" smtClean="0"/>
              <a:pPr/>
              <a:t>10/5/09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71747A-8302-A743-8791-561C5642826C}" type="slidenum">
              <a:rPr lang="en-US" smtClean="0"/>
              <a:pPr/>
              <a:t>‹#›</a:t>
            </a:fld>
            <a:endParaRPr lang="en-US"/>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FB6AC-AC67-B94A-A4FE-F2489C4BFFCC}" type="datetimeFigureOut">
              <a:rPr lang="en-US" smtClean="0"/>
              <a:pPr/>
              <a:t>10/5/09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71747A-8302-A743-8791-561C5642826C}" type="slidenum">
              <a:rPr lang="en-US" smtClean="0"/>
              <a:pPr/>
              <a:t>‹#›</a:t>
            </a:fld>
            <a:endParaRPr lang="en-US"/>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FB6AC-AC67-B94A-A4FE-F2489C4BFFCC}" type="datetimeFigureOut">
              <a:rPr lang="en-US" smtClean="0"/>
              <a:pPr/>
              <a:t>10/5/09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71747A-8302-A743-8791-561C5642826C}" type="slidenum">
              <a:rPr lang="en-US" smtClean="0"/>
              <a:pPr/>
              <a:t>‹#›</a:t>
            </a:fld>
            <a:endParaRPr lang="en-US"/>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FB6AC-AC67-B94A-A4FE-F2489C4BFFCC}" type="datetimeFigureOut">
              <a:rPr lang="en-US" smtClean="0"/>
              <a:pPr/>
              <a:t>10/5/09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1747A-8302-A743-8791-561C5642826C}" type="slidenum">
              <a:rPr lang="en-US" smtClean="0"/>
              <a:pPr/>
              <a:t>‹#›</a:t>
            </a:fld>
            <a:endParaRPr lang="en-US"/>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FB6AC-AC67-B94A-A4FE-F2489C4BFFCC}" type="datetimeFigureOut">
              <a:rPr lang="en-US" smtClean="0"/>
              <a:pPr/>
              <a:t>10/5/09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1747A-8302-A743-8791-561C5642826C}" type="slidenum">
              <a:rPr lang="en-US" smtClean="0"/>
              <a:pPr/>
              <a:t>‹#›</a:t>
            </a:fld>
            <a:endParaRPr lang="en-US"/>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FB6AC-AC67-B94A-A4FE-F2489C4BFFCC}" type="datetimeFigureOut">
              <a:rPr lang="en-US" smtClean="0"/>
              <a:pPr/>
              <a:t>10/5/09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1747A-8302-A743-8791-561C564282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dir="in"/>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video" Target="file://localhost/Users/mike/Desktop/Chp%204%20Core%20Lessons/Lesson%204-3/Proportional%20Triangles.mov" TargetMode="External"/><Relationship Id="rId2" Type="http://schemas.openxmlformats.org/officeDocument/2006/relationships/slideLayout" Target="../slideLayouts/slideLayout2.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image" Target="../media/image12.jpeg"/><Relationship Id="rId5" Type="http://schemas.openxmlformats.org/officeDocument/2006/relationships/image" Target="../media/image28.jpeg"/><Relationship Id="rId6" Type="http://schemas.openxmlformats.org/officeDocument/2006/relationships/image" Target="../media/image4.jpeg"/><Relationship Id="rId7"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image" Target="../media/image12.jpeg"/><Relationship Id="rId5" Type="http://schemas.openxmlformats.org/officeDocument/2006/relationships/image" Target="../media/image28.jpeg"/><Relationship Id="rId6" Type="http://schemas.openxmlformats.org/officeDocument/2006/relationships/image" Target="../media/image4.jpeg"/><Relationship Id="rId7"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image" Target="../media/image13.jpeg"/><Relationship Id="rId5" Type="http://schemas.openxmlformats.org/officeDocument/2006/relationships/image" Target="../media/image4.jpeg"/><Relationship Id="rId6" Type="http://schemas.openxmlformats.org/officeDocument/2006/relationships/image" Target="../media/image31.jpeg"/><Relationship Id="rId7"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image" Target="../media/image13.jpeg"/><Relationship Id="rId5" Type="http://schemas.openxmlformats.org/officeDocument/2006/relationships/image" Target="../media/image4.jpeg"/><Relationship Id="rId6" Type="http://schemas.openxmlformats.org/officeDocument/2006/relationships/image" Target="../media/image31.jpeg"/><Relationship Id="rId7"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tags" Target="../tags/tag22.xml"/><Relationship Id="rId3" Type="http://schemas.openxmlformats.org/officeDocument/2006/relationships/tags" Target="../tags/tag23.xml"/><Relationship Id="rId4" Type="http://schemas.openxmlformats.org/officeDocument/2006/relationships/slideLayout" Target="../slideLayouts/slideLayout2.xml"/><Relationship Id="rId5" Type="http://schemas.openxmlformats.org/officeDocument/2006/relationships/notesSlide" Target="../notesSlides/notesSlide13.xml"/><Relationship Id="rId6" Type="http://schemas.openxmlformats.org/officeDocument/2006/relationships/image" Target="../media/image33.jpeg"/><Relationship Id="rId7" Type="http://schemas.openxmlformats.org/officeDocument/2006/relationships/image" Target="../media/image12.jpeg"/><Relationship Id="rId8" Type="http://schemas.openxmlformats.org/officeDocument/2006/relationships/image" Target="../media/image4.jpeg"/></Relationships>
</file>

<file path=ppt/slides/_rels/slide2.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slideLayout" Target="../slideLayouts/slideLayout2.xml"/><Relationship Id="rId5" Type="http://schemas.openxmlformats.org/officeDocument/2006/relationships/notesSlide" Target="../notesSlides/notesSlide2.xml"/><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tags" Target="../tags/tag25.xml"/><Relationship Id="rId3" Type="http://schemas.openxmlformats.org/officeDocument/2006/relationships/tags" Target="../tags/tag26.xml"/><Relationship Id="rId4" Type="http://schemas.openxmlformats.org/officeDocument/2006/relationships/slideLayout" Target="../slideLayouts/slideLayout2.xml"/><Relationship Id="rId5" Type="http://schemas.openxmlformats.org/officeDocument/2006/relationships/notesSlide" Target="../notesSlides/notesSlide14.xml"/><Relationship Id="rId6" Type="http://schemas.openxmlformats.org/officeDocument/2006/relationships/image" Target="../media/image33.jpeg"/><Relationship Id="rId7" Type="http://schemas.openxmlformats.org/officeDocument/2006/relationships/image" Target="../media/image13.jpeg"/><Relationship Id="rId8"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notesSlide" Target="../notesSlides/notesSlide15.xml"/><Relationship Id="rId4" Type="http://schemas.openxmlformats.org/officeDocument/2006/relationships/slide" Target="slide7.xml"/><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hyperlink" Target="http://www.ca.gr7math.com/" TargetMode="External"/><Relationship Id="rId8" Type="http://schemas.openxmlformats.org/officeDocument/2006/relationships/image" Target="../media/image36.jpeg"/></Relationships>
</file>

<file path=ppt/slides/_rels/slide3.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3.jpeg"/><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3.jpeg"/><Relationship Id="rId10" Type="http://schemas.openxmlformats.org/officeDocument/2006/relationships/image" Target="../media/image10.jpeg"/></Relationships>
</file>

<file path=ppt/slides/_rels/slide4.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4.jpeg"/><Relationship Id="rId1" Type="http://schemas.openxmlformats.org/officeDocument/2006/relationships/tags" Target="../tags/tag8.xml"/><Relationship Id="rId2" Type="http://schemas.openxmlformats.org/officeDocument/2006/relationships/tags" Target="../tags/tag9.xml"/><Relationship Id="rId3" Type="http://schemas.openxmlformats.org/officeDocument/2006/relationships/tags" Target="../tags/tag10.xml"/><Relationship Id="rId4" Type="http://schemas.openxmlformats.org/officeDocument/2006/relationships/slideLayout" Target="../slideLayouts/slideLayout2.xml"/><Relationship Id="rId5" Type="http://schemas.openxmlformats.org/officeDocument/2006/relationships/notesSlide" Target="../notesSlides/notesSlide4.xml"/><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5.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6.jpeg"/><Relationship Id="rId13" Type="http://schemas.openxmlformats.org/officeDocument/2006/relationships/image" Target="../media/image17.jpeg"/><Relationship Id="rId14" Type="http://schemas.openxmlformats.org/officeDocument/2006/relationships/image" Target="../media/image18.jpeg"/><Relationship Id="rId15" Type="http://schemas.openxmlformats.org/officeDocument/2006/relationships/image" Target="../media/image19.jpeg"/><Relationship Id="rId16" Type="http://schemas.openxmlformats.org/officeDocument/2006/relationships/image" Target="../media/image20.jpeg"/><Relationship Id="rId17" Type="http://schemas.openxmlformats.org/officeDocument/2006/relationships/image" Target="../media/image21.jpeg"/><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slideLayout" Target="../slideLayouts/slideLayout2.xml"/><Relationship Id="rId5" Type="http://schemas.openxmlformats.org/officeDocument/2006/relationships/notesSlide" Target="../notesSlides/notesSlide5.xml"/><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9.jpeg"/><Relationship Id="rId9" Type="http://schemas.openxmlformats.org/officeDocument/2006/relationships/image" Target="../media/image15.jpeg"/><Relationship Id="rId10"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image" Target="../media/image4.jpeg"/><Relationship Id="rId5" Type="http://schemas.openxmlformats.org/officeDocument/2006/relationships/image" Target="../media/image24.jpeg"/><Relationship Id="rId6" Type="http://schemas.openxmlformats.org/officeDocument/2006/relationships/image" Target="../media/image25.jpeg"/></Relationships>
</file>

<file path=ppt/slides/_rels/slide8.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image" Target="../media/image4.jpeg"/><Relationship Id="rId5" Type="http://schemas.openxmlformats.org/officeDocument/2006/relationships/image" Target="../media/image2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Lesson 3 Menu</a:t>
            </a:r>
          </a:p>
        </p:txBody>
      </p:sp>
      <p:pic>
        <p:nvPicPr>
          <p:cNvPr id="64515" name="Picture 3" descr="Lesson Menu Head"/>
          <p:cNvPicPr>
            <a:picLocks noChangeAspect="1" noChangeArrowheads="1"/>
          </p:cNvPicPr>
          <p:nvPr/>
        </p:nvPicPr>
        <p:blipFill>
          <a:blip r:embed="rId4"/>
          <a:srcRect/>
          <a:stretch>
            <a:fillRect/>
          </a:stretch>
        </p:blipFill>
        <p:spPr bwMode="auto">
          <a:xfrm>
            <a:off x="1117600" y="841375"/>
            <a:ext cx="2349500" cy="511175"/>
          </a:xfrm>
          <a:prstGeom prst="rect">
            <a:avLst/>
          </a:prstGeom>
          <a:noFill/>
          <a:ln w="9525">
            <a:noFill/>
            <a:miter lim="800000"/>
            <a:headEnd/>
            <a:tailEnd/>
          </a:ln>
        </p:spPr>
      </p:pic>
      <p:sp>
        <p:nvSpPr>
          <p:cNvPr id="64516" name="Text Box 4"/>
          <p:cNvSpPr txBox="1">
            <a:spLocks noChangeArrowheads="1"/>
          </p:cNvSpPr>
          <p:nvPr/>
        </p:nvSpPr>
        <p:spPr bwMode="auto">
          <a:xfrm>
            <a:off x="1066800" y="1493838"/>
            <a:ext cx="7583488" cy="3706812"/>
          </a:xfrm>
          <a:prstGeom prst="rect">
            <a:avLst/>
          </a:prstGeom>
          <a:noFill/>
          <a:ln w="9525">
            <a:noFill/>
            <a:miter lim="800000"/>
            <a:headEnd/>
            <a:tailEnd/>
          </a:ln>
        </p:spPr>
        <p:txBody>
          <a:bodyPr>
            <a:prstTxWarp prst="textNoShape">
              <a:avLst/>
            </a:prstTxWarp>
          </a:bodyPr>
          <a:lstStyle/>
          <a:p>
            <a:pPr algn="l">
              <a:lnSpc>
                <a:spcPct val="100000"/>
              </a:lnSpc>
              <a:spcBef>
                <a:spcPct val="50000"/>
              </a:spcBef>
              <a:spcAft>
                <a:spcPct val="0"/>
              </a:spcAft>
            </a:pPr>
            <a:r>
              <a:rPr lang="en-US" b="1">
                <a:solidFill>
                  <a:srgbClr val="00539D"/>
                </a:solidFill>
                <a:hlinkClick r:id="" action="ppaction://noaction"/>
              </a:rPr>
              <a:t>Five-Minute Check (over Lesson 4-2)</a:t>
            </a:r>
            <a:endParaRPr lang="en-US" b="1">
              <a:solidFill>
                <a:srgbClr val="00539D"/>
              </a:solidFill>
            </a:endParaRPr>
          </a:p>
          <a:p>
            <a:pPr algn="l">
              <a:lnSpc>
                <a:spcPct val="100000"/>
              </a:lnSpc>
              <a:spcBef>
                <a:spcPct val="50000"/>
              </a:spcBef>
              <a:spcAft>
                <a:spcPct val="0"/>
              </a:spcAft>
            </a:pPr>
            <a:r>
              <a:rPr lang="en-US" b="1">
                <a:solidFill>
                  <a:srgbClr val="00539D"/>
                </a:solidFill>
                <a:hlinkClick r:id="" action="ppaction://noaction"/>
              </a:rPr>
              <a:t>Main Idea and Vocabulary</a:t>
            </a:r>
            <a:endParaRPr lang="en-US" b="1">
              <a:solidFill>
                <a:srgbClr val="00539D"/>
              </a:solidFill>
            </a:endParaRPr>
          </a:p>
          <a:p>
            <a:pPr algn="l">
              <a:lnSpc>
                <a:spcPct val="100000"/>
              </a:lnSpc>
              <a:spcBef>
                <a:spcPct val="50000"/>
              </a:spcBef>
              <a:spcAft>
                <a:spcPct val="0"/>
              </a:spcAft>
            </a:pPr>
            <a:r>
              <a:rPr lang="en-US" b="1">
                <a:solidFill>
                  <a:srgbClr val="00539D"/>
                </a:solidFill>
                <a:hlinkClick r:id="" action="ppaction://noaction"/>
              </a:rPr>
              <a:t>California Standards</a:t>
            </a:r>
            <a:endParaRPr lang="en-US" b="1">
              <a:solidFill>
                <a:srgbClr val="00539D"/>
              </a:solidFill>
            </a:endParaRPr>
          </a:p>
          <a:p>
            <a:pPr algn="l">
              <a:lnSpc>
                <a:spcPct val="100000"/>
              </a:lnSpc>
              <a:spcBef>
                <a:spcPct val="50000"/>
              </a:spcBef>
              <a:spcAft>
                <a:spcPct val="0"/>
              </a:spcAft>
            </a:pPr>
            <a:r>
              <a:rPr lang="en-US" b="1">
                <a:solidFill>
                  <a:srgbClr val="00539D"/>
                </a:solidFill>
                <a:hlinkClick r:id="" action="ppaction://noaction"/>
              </a:rPr>
              <a:t>Key Concept:  Proportion</a:t>
            </a:r>
            <a:endParaRPr lang="en-US" b="1">
              <a:solidFill>
                <a:srgbClr val="00539D"/>
              </a:solidFill>
            </a:endParaRPr>
          </a:p>
          <a:p>
            <a:pPr algn="l">
              <a:lnSpc>
                <a:spcPct val="100000"/>
              </a:lnSpc>
              <a:spcBef>
                <a:spcPct val="50000"/>
              </a:spcBef>
              <a:spcAft>
                <a:spcPct val="0"/>
              </a:spcAft>
            </a:pPr>
            <a:r>
              <a:rPr lang="en-US" b="1">
                <a:solidFill>
                  <a:srgbClr val="00539D"/>
                </a:solidFill>
                <a:hlinkClick r:id="" action="ppaction://noaction"/>
              </a:rPr>
              <a:t>Example 1:	Write and Solve a Proportion</a:t>
            </a:r>
            <a:r>
              <a:rPr lang="en-US" b="1">
                <a:solidFill>
                  <a:srgbClr val="00539D"/>
                </a:solidFill>
              </a:rPr>
              <a:t> </a:t>
            </a:r>
          </a:p>
          <a:p>
            <a:pPr algn="l">
              <a:lnSpc>
                <a:spcPct val="100000"/>
              </a:lnSpc>
              <a:spcBef>
                <a:spcPct val="50000"/>
              </a:spcBef>
              <a:spcAft>
                <a:spcPct val="0"/>
              </a:spcAft>
            </a:pPr>
            <a:r>
              <a:rPr lang="en-US" b="1">
                <a:solidFill>
                  <a:srgbClr val="00539D"/>
                </a:solidFill>
                <a:hlinkClick r:id="" action="ppaction://noaction"/>
              </a:rPr>
              <a:t>Example 2:	Real-World Example</a:t>
            </a:r>
            <a:endParaRPr lang="en-US" b="1">
              <a:solidFill>
                <a:srgbClr val="00539D"/>
              </a:solidFill>
            </a:endParaRPr>
          </a:p>
          <a:p>
            <a:pPr algn="l">
              <a:lnSpc>
                <a:spcPct val="100000"/>
              </a:lnSpc>
              <a:spcBef>
                <a:spcPct val="50000"/>
              </a:spcBef>
              <a:spcAft>
                <a:spcPct val="0"/>
              </a:spcAft>
            </a:pPr>
            <a:r>
              <a:rPr lang="en-US" b="1">
                <a:solidFill>
                  <a:srgbClr val="00539D"/>
                </a:solidFill>
                <a:hlinkClick r:id="" action="ppaction://noaction"/>
              </a:rPr>
              <a:t>Example 3:	Write and Use an Equation</a:t>
            </a:r>
            <a:endParaRPr lang="en-US" b="1">
              <a:solidFill>
                <a:srgbClr val="00539D"/>
              </a:solidFill>
            </a:endParaRPr>
          </a:p>
        </p:txBody>
      </p:sp>
      <p:pic>
        <p:nvPicPr>
          <p:cNvPr id="64517" name="Picture 5" descr="Math NAV-BKD2DEAD">
            <a:hlinkClick r:id="" action="ppaction://noaction" highlightClick="1"/>
          </p:cNvPr>
          <p:cNvPicPr>
            <a:picLocks noChangeAspect="1" noChangeArrowheads="1"/>
          </p:cNvPicPr>
          <p:nvPr/>
        </p:nvPicPr>
        <p:blipFill>
          <a:blip r:embed="rId5"/>
          <a:srcRect/>
          <a:stretch>
            <a:fillRect/>
          </a:stretch>
        </p:blipFill>
        <p:spPr bwMode="hidden">
          <a:xfrm>
            <a:off x="7239000" y="6465888"/>
            <a:ext cx="461963" cy="369887"/>
          </a:xfrm>
          <a:prstGeom prst="rect">
            <a:avLst/>
          </a:prstGeom>
          <a:noFill/>
          <a:ln w="9525">
            <a:noFill/>
            <a:miter lim="800000"/>
            <a:headEnd/>
            <a:tailEnd/>
          </a:ln>
        </p:spPr>
      </p:pic>
      <p:pic>
        <p:nvPicPr>
          <p:cNvPr id="64518" name="Picture 6" descr="Math NAV-BKD2DEAD">
            <a:hlinkClick r:id="" action="ppaction://noaction" highlightClick="1"/>
          </p:cNvPr>
          <p:cNvPicPr>
            <a:picLocks noChangeAspect="1" noChangeArrowheads="1"/>
          </p:cNvPicPr>
          <p:nvPr/>
        </p:nvPicPr>
        <p:blipFill>
          <a:blip r:embed="rId6"/>
          <a:srcRect/>
          <a:stretch>
            <a:fillRect/>
          </a:stretch>
        </p:blipFill>
        <p:spPr bwMode="hidden">
          <a:xfrm>
            <a:off x="7708900" y="6465888"/>
            <a:ext cx="461963" cy="369887"/>
          </a:xfrm>
          <a:prstGeom prst="rect">
            <a:avLst/>
          </a:prstGeom>
          <a:noFill/>
          <a:ln w="9525">
            <a:noFill/>
            <a:miter lim="800000"/>
            <a:headEnd/>
            <a:tailEnd/>
          </a:ln>
        </p:spPr>
      </p:pic>
      <p:pic>
        <p:nvPicPr>
          <p:cNvPr id="64519" name="Picture 7" descr="LH_4-3"/>
          <p:cNvPicPr>
            <a:picLocks noChangeAspect="1" noChangeArrowheads="1"/>
          </p:cNvPicPr>
          <p:nvPr/>
        </p:nvPicPr>
        <p:blipFill>
          <a:blip r:embed="rId7"/>
          <a:srcRect/>
          <a:stretch>
            <a:fillRect/>
          </a:stretch>
        </p:blipFill>
        <p:spPr bwMode="hidden">
          <a:xfrm>
            <a:off x="0" y="0"/>
            <a:ext cx="9144000" cy="731838"/>
          </a:xfrm>
          <a:prstGeom prst="rect">
            <a:avLst/>
          </a:prstGeom>
          <a:noFill/>
          <a:ln w="9525">
            <a:noFill/>
            <a:miter lim="800000"/>
            <a:headEnd/>
            <a:tailEnd/>
          </a:ln>
        </p:spPr>
      </p:pic>
      <p:grpSp>
        <p:nvGrpSpPr>
          <p:cNvPr id="8" name="Group 7"/>
          <p:cNvGrpSpPr/>
          <p:nvPr/>
        </p:nvGrpSpPr>
        <p:grpSpPr>
          <a:xfrm>
            <a:off x="0" y="0"/>
            <a:ext cx="9144000" cy="6858000"/>
            <a:chOff x="0" y="0"/>
            <a:chExt cx="9144000" cy="6858000"/>
          </a:xfrm>
        </p:grpSpPr>
        <p:pic>
          <p:nvPicPr>
            <p:cNvPr id="9" name="Picture 5" descr="CAM7 Spl-04"/>
            <p:cNvPicPr>
              <a:picLocks noChangeArrowheads="1"/>
            </p:cNvPicPr>
            <p:nvPr/>
          </p:nvPicPr>
          <p:blipFill>
            <a:blip r:embed="rId8"/>
            <a:srcRect/>
            <a:stretch>
              <a:fillRect/>
            </a:stretch>
          </p:blipFill>
          <p:spPr bwMode="auto">
            <a:xfrm>
              <a:off x="0" y="0"/>
              <a:ext cx="9144000" cy="6858000"/>
            </a:xfrm>
            <a:prstGeom prst="rect">
              <a:avLst/>
            </a:prstGeom>
            <a:noFill/>
            <a:ln w="9525">
              <a:noFill/>
              <a:miter lim="800000"/>
              <a:headEnd/>
              <a:tailEnd/>
            </a:ln>
          </p:spPr>
        </p:pic>
        <p:grpSp>
          <p:nvGrpSpPr>
            <p:cNvPr id="10" name="Group 7"/>
            <p:cNvGrpSpPr/>
            <p:nvPr/>
          </p:nvGrpSpPr>
          <p:grpSpPr>
            <a:xfrm>
              <a:off x="4876800" y="4648200"/>
              <a:ext cx="4267200" cy="1219200"/>
              <a:chOff x="4876800" y="2895600"/>
              <a:chExt cx="4267200" cy="1219200"/>
            </a:xfrm>
          </p:grpSpPr>
          <p:sp>
            <p:nvSpPr>
              <p:cNvPr id="11" name="Rectangle 10"/>
              <p:cNvSpPr/>
              <p:nvPr/>
            </p:nvSpPr>
            <p:spPr>
              <a:xfrm>
                <a:off x="4876800" y="2895600"/>
                <a:ext cx="4267200" cy="1219200"/>
              </a:xfrm>
              <a:prstGeom prst="rect">
                <a:avLst/>
              </a:prstGeom>
              <a:solidFill>
                <a:srgbClr val="00800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2" name="TextBox 11"/>
              <p:cNvSpPr txBox="1"/>
              <p:nvPr/>
            </p:nvSpPr>
            <p:spPr>
              <a:xfrm>
                <a:off x="5562600" y="2895600"/>
                <a:ext cx="2743200" cy="861774"/>
              </a:xfrm>
              <a:prstGeom prst="rect">
                <a:avLst/>
              </a:prstGeom>
              <a:noFill/>
            </p:spPr>
            <p:txBody>
              <a:bodyPr wrap="square" rtlCol="0">
                <a:spAutoFit/>
              </a:bodyPr>
              <a:lstStyle/>
              <a:p>
                <a:pPr algn="ctr"/>
                <a:r>
                  <a:rPr lang="en-US" sz="3200" dirty="0" smtClean="0">
                    <a:solidFill>
                      <a:schemeClr val="bg1"/>
                    </a:solidFill>
                  </a:rPr>
                  <a:t>Chapter 4</a:t>
                </a:r>
              </a:p>
              <a:p>
                <a:endParaRPr lang="en-US" dirty="0"/>
              </a:p>
            </p:txBody>
          </p:sp>
          <p:sp>
            <p:nvSpPr>
              <p:cNvPr id="13" name="TextBox 12"/>
              <p:cNvSpPr txBox="1"/>
              <p:nvPr/>
            </p:nvSpPr>
            <p:spPr>
              <a:xfrm>
                <a:off x="6137877" y="3429000"/>
                <a:ext cx="1905000" cy="523220"/>
              </a:xfrm>
              <a:prstGeom prst="rect">
                <a:avLst/>
              </a:prstGeom>
              <a:noFill/>
            </p:spPr>
            <p:txBody>
              <a:bodyPr wrap="square" rtlCol="0">
                <a:spAutoFit/>
              </a:bodyPr>
              <a:lstStyle/>
              <a:p>
                <a:r>
                  <a:rPr lang="en-US" sz="2800" b="1" dirty="0" smtClean="0">
                    <a:solidFill>
                      <a:srgbClr val="FFFFFF"/>
                    </a:solidFill>
                    <a:latin typeface="Baskerville Old Face"/>
                    <a:cs typeface="Baskerville Old Face"/>
                  </a:rPr>
                  <a:t>Lesson 4-3</a:t>
                </a:r>
                <a:endParaRPr lang="en-US" sz="2800" b="1" dirty="0">
                  <a:solidFill>
                    <a:srgbClr val="FFFFFF"/>
                  </a:solidFill>
                  <a:latin typeface="Baskerville Old Face"/>
                  <a:cs typeface="Baskerville Old Face"/>
                </a:endParaRPr>
              </a:p>
            </p:txBody>
          </p:sp>
        </p:grpSp>
      </p:grpSp>
    </p:spTree>
    <p:custDataLst>
      <p:tags r:id="rId1"/>
    </p:custDataLst>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366FF"/>
        </a:solidFill>
        <a:effectLst/>
      </p:bgPr>
    </p:bg>
    <p:spTree>
      <p:nvGrpSpPr>
        <p:cNvPr id="1" name=""/>
        <p:cNvGrpSpPr/>
        <p:nvPr/>
      </p:nvGrpSpPr>
      <p:grpSpPr>
        <a:xfrm>
          <a:off x="0" y="0"/>
          <a:ext cx="0" cy="0"/>
          <a:chOff x="0" y="0"/>
          <a:chExt cx="0" cy="0"/>
        </a:xfrm>
      </p:grpSpPr>
      <p:sp>
        <p:nvSpPr>
          <p:cNvPr id="4" name="Rectangle 3"/>
          <p:cNvSpPr/>
          <p:nvPr/>
        </p:nvSpPr>
        <p:spPr>
          <a:xfrm>
            <a:off x="572643" y="1294642"/>
            <a:ext cx="8001000" cy="3886200"/>
          </a:xfrm>
          <a:prstGeom prst="rect">
            <a:avLst/>
          </a:prstGeom>
          <a:solidFill>
            <a:srgbClr val="FF0000"/>
          </a:solidFill>
          <a:scene3d>
            <a:camera prst="orthographicFront"/>
            <a:lightRig rig="threePt" dir="t"/>
          </a:scene3d>
          <a:sp3d>
            <a:bevelT w="152400" h="50800" prst="softRound"/>
            <a:bevelB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72643" y="2209042"/>
            <a:ext cx="7848600" cy="1754327"/>
          </a:xfrm>
          <a:prstGeom prst="rect">
            <a:avLst/>
          </a:prstGeom>
          <a:noFill/>
        </p:spPr>
        <p:txBody>
          <a:bodyPr wrap="square" rtlCol="0">
            <a:spAutoFit/>
          </a:bodyPr>
          <a:lstStyle/>
          <a:p>
            <a:pPr algn="ctr"/>
            <a:r>
              <a:rPr lang="en-US" sz="5400" b="1" dirty="0" smtClean="0">
                <a:solidFill>
                  <a:srgbClr val="0000FF"/>
                </a:solidFill>
                <a:latin typeface="Baskerville Old Face"/>
                <a:cs typeface="Baskerville Old Face"/>
              </a:rPr>
              <a:t>These are not examples of</a:t>
            </a:r>
          </a:p>
          <a:p>
            <a:pPr algn="ctr"/>
            <a:r>
              <a:rPr lang="en-US" sz="5400" b="1" dirty="0" smtClean="0">
                <a:solidFill>
                  <a:srgbClr val="0000FF"/>
                </a:solidFill>
                <a:latin typeface="Baskerville Old Face"/>
                <a:cs typeface="Baskerville Old Face"/>
              </a:rPr>
              <a:t>Proportions</a:t>
            </a:r>
            <a:endParaRPr lang="en-US" sz="5400" b="1" dirty="0">
              <a:solidFill>
                <a:srgbClr val="0000FF"/>
              </a:solidFill>
              <a:latin typeface="Baskerville Old Face"/>
              <a:cs typeface="Baskerville Old Face"/>
            </a:endParaRPr>
          </a:p>
        </p:txBody>
      </p:sp>
      <p:grpSp>
        <p:nvGrpSpPr>
          <p:cNvPr id="2" name="Group 20"/>
          <p:cNvGrpSpPr/>
          <p:nvPr/>
        </p:nvGrpSpPr>
        <p:grpSpPr>
          <a:xfrm>
            <a:off x="1600200" y="780276"/>
            <a:ext cx="6172200" cy="5640348"/>
            <a:chOff x="1600200" y="780276"/>
            <a:chExt cx="6172200" cy="5640348"/>
          </a:xfrm>
        </p:grpSpPr>
        <p:sp>
          <p:nvSpPr>
            <p:cNvPr id="6" name="TextBox 5"/>
            <p:cNvSpPr txBox="1"/>
            <p:nvPr/>
          </p:nvSpPr>
          <p:spPr>
            <a:xfrm>
              <a:off x="1600200" y="780276"/>
              <a:ext cx="16764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FFFF00"/>
                  </a:solidFill>
                  <a:latin typeface="Baskerville Old Face"/>
                  <a:cs typeface="Baskerville Old Face"/>
                </a:rPr>
                <a:t>6</a:t>
              </a:r>
            </a:p>
            <a:p>
              <a:pPr algn="ctr"/>
              <a:r>
                <a:rPr lang="en-US" sz="13800" dirty="0" smtClean="0">
                  <a:solidFill>
                    <a:srgbClr val="FFFF00"/>
                  </a:solidFill>
                  <a:latin typeface="Baskerville Old Face"/>
                  <a:cs typeface="Baskerville Old Face"/>
                </a:rPr>
                <a:t>8</a:t>
              </a:r>
            </a:p>
          </p:txBody>
        </p:sp>
        <p:sp>
          <p:nvSpPr>
            <p:cNvPr id="7" name="TextBox 6"/>
            <p:cNvSpPr txBox="1"/>
            <p:nvPr/>
          </p:nvSpPr>
          <p:spPr>
            <a:xfrm>
              <a:off x="6096000" y="780276"/>
              <a:ext cx="16764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FFFF00"/>
                  </a:solidFill>
                  <a:latin typeface="Baskerville Old Face"/>
                  <a:cs typeface="Baskerville Old Face"/>
                </a:rPr>
                <a:t>7</a:t>
              </a:r>
            </a:p>
            <a:p>
              <a:pPr algn="ctr"/>
              <a:r>
                <a:rPr lang="en-US" sz="13800" dirty="0" smtClean="0">
                  <a:solidFill>
                    <a:srgbClr val="FFFF00"/>
                  </a:solidFill>
                  <a:latin typeface="Baskerville Old Face"/>
                  <a:cs typeface="Baskerville Old Face"/>
                </a:rPr>
                <a:t>9</a:t>
              </a:r>
            </a:p>
          </p:txBody>
        </p:sp>
        <p:sp>
          <p:nvSpPr>
            <p:cNvPr id="8" name="TextBox 7"/>
            <p:cNvSpPr txBox="1"/>
            <p:nvPr/>
          </p:nvSpPr>
          <p:spPr>
            <a:xfrm>
              <a:off x="4038600" y="1219200"/>
              <a:ext cx="914400" cy="5201424"/>
            </a:xfrm>
            <a:prstGeom prst="rect">
              <a:avLst/>
            </a:prstGeom>
            <a:noFill/>
          </p:spPr>
          <p:txBody>
            <a:bodyPr wrap="square" rtlCol="0">
              <a:spAutoFit/>
            </a:bodyPr>
            <a:lstStyle/>
            <a:p>
              <a:pPr algn="ctr"/>
              <a:r>
                <a:rPr lang="en-US" sz="16600" dirty="0" smtClean="0"/>
                <a:t>≠</a:t>
              </a:r>
              <a:endParaRPr lang="en-US" sz="16600" dirty="0"/>
            </a:p>
          </p:txBody>
        </p:sp>
      </p:grpSp>
      <p:grpSp>
        <p:nvGrpSpPr>
          <p:cNvPr id="3" name="Group 22"/>
          <p:cNvGrpSpPr/>
          <p:nvPr/>
        </p:nvGrpSpPr>
        <p:grpSpPr>
          <a:xfrm>
            <a:off x="1029081" y="741802"/>
            <a:ext cx="7391400" cy="5675025"/>
            <a:chOff x="1181481" y="-9180225"/>
            <a:chExt cx="7391400" cy="5675025"/>
          </a:xfrm>
        </p:grpSpPr>
        <p:sp>
          <p:nvSpPr>
            <p:cNvPr id="11" name="TextBox 10"/>
            <p:cNvSpPr txBox="1"/>
            <p:nvPr/>
          </p:nvSpPr>
          <p:spPr>
            <a:xfrm>
              <a:off x="4191000" y="-8706624"/>
              <a:ext cx="914400" cy="5201424"/>
            </a:xfrm>
            <a:prstGeom prst="rect">
              <a:avLst/>
            </a:prstGeom>
            <a:noFill/>
          </p:spPr>
          <p:txBody>
            <a:bodyPr wrap="square" rtlCol="0">
              <a:spAutoFit/>
            </a:bodyPr>
            <a:lstStyle/>
            <a:p>
              <a:pPr algn="ctr"/>
              <a:r>
                <a:rPr lang="en-US" sz="16600" dirty="0" smtClean="0"/>
                <a:t>≠</a:t>
              </a:r>
              <a:endParaRPr lang="en-US" sz="16600" dirty="0"/>
            </a:p>
          </p:txBody>
        </p:sp>
        <p:sp>
          <p:nvSpPr>
            <p:cNvPr id="12" name="TextBox 11"/>
            <p:cNvSpPr txBox="1"/>
            <p:nvPr/>
          </p:nvSpPr>
          <p:spPr>
            <a:xfrm>
              <a:off x="1181481" y="-9180225"/>
              <a:ext cx="25146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FFFF00"/>
                  </a:solidFill>
                  <a:latin typeface="Baskerville Old Face"/>
                  <a:cs typeface="Baskerville Old Face"/>
                </a:rPr>
                <a:t>3</a:t>
              </a:r>
            </a:p>
            <a:p>
              <a:pPr algn="ctr"/>
              <a:r>
                <a:rPr lang="en-US" sz="13800" dirty="0" smtClean="0">
                  <a:solidFill>
                    <a:srgbClr val="FFFF00"/>
                  </a:solidFill>
                  <a:latin typeface="Baskerville Old Face"/>
                  <a:cs typeface="Baskerville Old Face"/>
                </a:rPr>
                <a:t>5</a:t>
              </a:r>
            </a:p>
          </p:txBody>
        </p:sp>
        <p:sp>
          <p:nvSpPr>
            <p:cNvPr id="13" name="TextBox 12"/>
            <p:cNvSpPr txBox="1"/>
            <p:nvPr/>
          </p:nvSpPr>
          <p:spPr>
            <a:xfrm>
              <a:off x="6134481" y="-9180225"/>
              <a:ext cx="24384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FFFF00"/>
                  </a:solidFill>
                  <a:latin typeface="Baskerville Old Face"/>
                  <a:cs typeface="Baskerville Old Face"/>
                </a:rPr>
                <a:t>4</a:t>
              </a:r>
            </a:p>
            <a:p>
              <a:pPr algn="ctr"/>
              <a:r>
                <a:rPr lang="en-US" sz="13800" dirty="0" smtClean="0">
                  <a:solidFill>
                    <a:srgbClr val="FFFF00"/>
                  </a:solidFill>
                  <a:latin typeface="Baskerville Old Face"/>
                  <a:cs typeface="Baskerville Old Face"/>
                </a:rPr>
                <a:t>6</a:t>
              </a:r>
            </a:p>
          </p:txBody>
        </p:sp>
      </p:grpSp>
      <p:grpSp>
        <p:nvGrpSpPr>
          <p:cNvPr id="21" name="Group 21"/>
          <p:cNvGrpSpPr/>
          <p:nvPr/>
        </p:nvGrpSpPr>
        <p:grpSpPr>
          <a:xfrm>
            <a:off x="1066800" y="725770"/>
            <a:ext cx="7010400" cy="5675030"/>
            <a:chOff x="1524000" y="-4840575"/>
            <a:chExt cx="7010400" cy="5675030"/>
          </a:xfrm>
        </p:grpSpPr>
        <p:sp>
          <p:nvSpPr>
            <p:cNvPr id="9" name="TextBox 8"/>
            <p:cNvSpPr txBox="1"/>
            <p:nvPr/>
          </p:nvSpPr>
          <p:spPr>
            <a:xfrm>
              <a:off x="1524000" y="-4840575"/>
              <a:ext cx="25146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FFFF00"/>
                  </a:solidFill>
                  <a:latin typeface="Baskerville Old Face"/>
                  <a:cs typeface="Baskerville Old Face"/>
                </a:rPr>
                <a:t>4</a:t>
              </a:r>
            </a:p>
            <a:p>
              <a:pPr algn="ctr"/>
              <a:r>
                <a:rPr lang="en-US" sz="13800" dirty="0" smtClean="0">
                  <a:solidFill>
                    <a:srgbClr val="FFFF00"/>
                  </a:solidFill>
                  <a:latin typeface="Baskerville Old Face"/>
                  <a:cs typeface="Baskerville Old Face"/>
                </a:rPr>
                <a:t>9</a:t>
              </a:r>
            </a:p>
          </p:txBody>
        </p:sp>
        <p:sp>
          <p:nvSpPr>
            <p:cNvPr id="10" name="TextBox 9"/>
            <p:cNvSpPr txBox="1"/>
            <p:nvPr/>
          </p:nvSpPr>
          <p:spPr>
            <a:xfrm>
              <a:off x="6096000" y="-4840575"/>
              <a:ext cx="24384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FFFF00"/>
                  </a:solidFill>
                  <a:latin typeface="Baskerville Old Face"/>
                  <a:cs typeface="Baskerville Old Face"/>
                </a:rPr>
                <a:t>10</a:t>
              </a:r>
            </a:p>
            <a:p>
              <a:pPr algn="ctr"/>
              <a:r>
                <a:rPr lang="en-US" sz="13800" dirty="0" smtClean="0">
                  <a:solidFill>
                    <a:srgbClr val="FFFF00"/>
                  </a:solidFill>
                  <a:latin typeface="Baskerville Old Face"/>
                  <a:cs typeface="Baskerville Old Face"/>
                </a:rPr>
                <a:t>20</a:t>
              </a:r>
            </a:p>
          </p:txBody>
        </p:sp>
        <p:sp>
          <p:nvSpPr>
            <p:cNvPr id="14" name="TextBox 13"/>
            <p:cNvSpPr txBox="1"/>
            <p:nvPr/>
          </p:nvSpPr>
          <p:spPr>
            <a:xfrm>
              <a:off x="4458081" y="-4366969"/>
              <a:ext cx="914400" cy="5201424"/>
            </a:xfrm>
            <a:prstGeom prst="rect">
              <a:avLst/>
            </a:prstGeom>
            <a:noFill/>
          </p:spPr>
          <p:txBody>
            <a:bodyPr wrap="square" rtlCol="0">
              <a:spAutoFit/>
            </a:bodyPr>
            <a:lstStyle/>
            <a:p>
              <a:pPr algn="ctr"/>
              <a:r>
                <a:rPr lang="en-US" sz="16600" dirty="0" smtClean="0"/>
                <a:t>≠</a:t>
              </a:r>
              <a:endParaRPr lang="en-US" sz="16600" dirty="0"/>
            </a:p>
          </p:txBody>
        </p:sp>
      </p:grpSp>
      <p:grpSp>
        <p:nvGrpSpPr>
          <p:cNvPr id="22" name="Group 23"/>
          <p:cNvGrpSpPr/>
          <p:nvPr/>
        </p:nvGrpSpPr>
        <p:grpSpPr>
          <a:xfrm>
            <a:off x="990600" y="741802"/>
            <a:ext cx="7391400" cy="5696724"/>
            <a:chOff x="1600200" y="6858000"/>
            <a:chExt cx="7391400" cy="5696724"/>
          </a:xfrm>
        </p:grpSpPr>
        <p:sp>
          <p:nvSpPr>
            <p:cNvPr id="15" name="TextBox 14"/>
            <p:cNvSpPr txBox="1"/>
            <p:nvPr/>
          </p:nvSpPr>
          <p:spPr>
            <a:xfrm>
              <a:off x="1600200" y="6858000"/>
              <a:ext cx="25146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FFFF00"/>
                  </a:solidFill>
                  <a:latin typeface="Baskerville Old Face"/>
                  <a:cs typeface="Baskerville Old Face"/>
                </a:rPr>
                <a:t>6</a:t>
              </a:r>
            </a:p>
            <a:p>
              <a:pPr algn="ctr"/>
              <a:r>
                <a:rPr lang="en-US" sz="13800" dirty="0" smtClean="0">
                  <a:solidFill>
                    <a:srgbClr val="FFFF00"/>
                  </a:solidFill>
                  <a:latin typeface="Baskerville Old Face"/>
                  <a:cs typeface="Baskerville Old Face"/>
                </a:rPr>
                <a:t>7</a:t>
              </a:r>
            </a:p>
          </p:txBody>
        </p:sp>
        <p:sp>
          <p:nvSpPr>
            <p:cNvPr id="16" name="TextBox 15"/>
            <p:cNvSpPr txBox="1"/>
            <p:nvPr/>
          </p:nvSpPr>
          <p:spPr>
            <a:xfrm>
              <a:off x="6553200" y="6858000"/>
              <a:ext cx="24384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FFFF00"/>
                  </a:solidFill>
                  <a:latin typeface="Baskerville Old Face"/>
                  <a:cs typeface="Baskerville Old Face"/>
                </a:rPr>
                <a:t>3</a:t>
              </a:r>
            </a:p>
            <a:p>
              <a:pPr algn="ctr"/>
              <a:r>
                <a:rPr lang="en-US" sz="13800" dirty="0" smtClean="0">
                  <a:solidFill>
                    <a:srgbClr val="FFFF00"/>
                  </a:solidFill>
                  <a:latin typeface="Baskerville Old Face"/>
                  <a:cs typeface="Baskerville Old Face"/>
                </a:rPr>
                <a:t>4</a:t>
              </a:r>
            </a:p>
          </p:txBody>
        </p:sp>
        <p:sp>
          <p:nvSpPr>
            <p:cNvPr id="17" name="TextBox 16"/>
            <p:cNvSpPr txBox="1"/>
            <p:nvPr/>
          </p:nvSpPr>
          <p:spPr>
            <a:xfrm>
              <a:off x="4648200" y="7353300"/>
              <a:ext cx="914400" cy="5201424"/>
            </a:xfrm>
            <a:prstGeom prst="rect">
              <a:avLst/>
            </a:prstGeom>
            <a:noFill/>
          </p:spPr>
          <p:txBody>
            <a:bodyPr wrap="square" rtlCol="0">
              <a:spAutoFit/>
            </a:bodyPr>
            <a:lstStyle/>
            <a:p>
              <a:pPr algn="ctr"/>
              <a:r>
                <a:rPr lang="en-US" sz="16600" dirty="0" smtClean="0"/>
                <a:t>≠</a:t>
              </a:r>
              <a:endParaRPr lang="en-US" sz="16600" dirty="0"/>
            </a:p>
          </p:txBody>
        </p:sp>
      </p:grpSp>
      <p:grpSp>
        <p:nvGrpSpPr>
          <p:cNvPr id="23" name="Group 24"/>
          <p:cNvGrpSpPr/>
          <p:nvPr/>
        </p:nvGrpSpPr>
        <p:grpSpPr>
          <a:xfrm>
            <a:off x="1066800" y="727276"/>
            <a:ext cx="7391400" cy="5672776"/>
            <a:chOff x="1143000" y="11853224"/>
            <a:chExt cx="7391400" cy="5672776"/>
          </a:xfrm>
        </p:grpSpPr>
        <p:sp>
          <p:nvSpPr>
            <p:cNvPr id="18" name="TextBox 17"/>
            <p:cNvSpPr txBox="1"/>
            <p:nvPr/>
          </p:nvSpPr>
          <p:spPr>
            <a:xfrm>
              <a:off x="1143000" y="11853224"/>
              <a:ext cx="25146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FFFF00"/>
                  </a:solidFill>
                  <a:latin typeface="Baskerville Old Face"/>
                  <a:cs typeface="Baskerville Old Face"/>
                </a:rPr>
                <a:t>7</a:t>
              </a:r>
            </a:p>
            <a:p>
              <a:pPr algn="ctr"/>
              <a:r>
                <a:rPr lang="en-US" sz="13800" dirty="0" smtClean="0">
                  <a:solidFill>
                    <a:srgbClr val="FFFF00"/>
                  </a:solidFill>
                  <a:latin typeface="Baskerville Old Face"/>
                  <a:cs typeface="Baskerville Old Face"/>
                </a:rPr>
                <a:t>9</a:t>
              </a:r>
            </a:p>
          </p:txBody>
        </p:sp>
        <p:sp>
          <p:nvSpPr>
            <p:cNvPr id="19" name="TextBox 18"/>
            <p:cNvSpPr txBox="1"/>
            <p:nvPr/>
          </p:nvSpPr>
          <p:spPr>
            <a:xfrm>
              <a:off x="6096000" y="11853224"/>
              <a:ext cx="24384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FFFF00"/>
                  </a:solidFill>
                  <a:latin typeface="Baskerville Old Face"/>
                  <a:cs typeface="Baskerville Old Face"/>
                </a:rPr>
                <a:t>22</a:t>
              </a:r>
            </a:p>
            <a:p>
              <a:pPr algn="ctr"/>
              <a:r>
                <a:rPr lang="en-US" sz="13800" dirty="0" smtClean="0">
                  <a:solidFill>
                    <a:srgbClr val="FFFF00"/>
                  </a:solidFill>
                  <a:latin typeface="Baskerville Old Face"/>
                  <a:cs typeface="Baskerville Old Face"/>
                </a:rPr>
                <a:t>25</a:t>
              </a:r>
            </a:p>
          </p:txBody>
        </p:sp>
        <p:sp>
          <p:nvSpPr>
            <p:cNvPr id="20" name="TextBox 19"/>
            <p:cNvSpPr txBox="1"/>
            <p:nvPr/>
          </p:nvSpPr>
          <p:spPr>
            <a:xfrm>
              <a:off x="4114800" y="12324576"/>
              <a:ext cx="914400" cy="5201424"/>
            </a:xfrm>
            <a:prstGeom prst="rect">
              <a:avLst/>
            </a:prstGeom>
            <a:noFill/>
          </p:spPr>
          <p:txBody>
            <a:bodyPr wrap="square" rtlCol="0">
              <a:spAutoFit/>
            </a:bodyPr>
            <a:lstStyle/>
            <a:p>
              <a:pPr algn="ctr"/>
              <a:r>
                <a:rPr lang="en-US" sz="16600" dirty="0" smtClean="0"/>
                <a:t>≠</a:t>
              </a:r>
              <a:endParaRPr lang="en-US" sz="16600" dirty="0"/>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2500"/>
                            </p:stCondLst>
                            <p:childTnLst>
                              <p:par>
                                <p:cTn id="13" presetID="10" presetClass="exit" presetSubtype="0" fill="hold" grpId="1" nodeType="afterEffect">
                                  <p:stCondLst>
                                    <p:cond delay="0"/>
                                  </p:stCondLst>
                                  <p:childTnLst>
                                    <p:animEffect transition="out" filter="fade">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childTnLst>
                          </p:cTn>
                        </p:par>
                        <p:par>
                          <p:cTn id="16" fill="hold">
                            <p:stCondLst>
                              <p:cond delay="4500"/>
                            </p:stCondLst>
                            <p:childTnLst>
                              <p:par>
                                <p:cTn id="17" presetID="10" presetClass="exit" presetSubtype="0" fill="hold" grpId="1" nodeType="after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000"/>
                                        <p:tgtEl>
                                          <p:spTgt spid="2"/>
                                        </p:tgtEl>
                                      </p:cBhvr>
                                    </p:animEffect>
                                  </p:childTnLst>
                                </p:cTn>
                              </p:par>
                            </p:childTnLst>
                          </p:cTn>
                        </p:par>
                        <p:par>
                          <p:cTn id="25" fill="hold">
                            <p:stCondLst>
                              <p:cond delay="2000"/>
                            </p:stCondLst>
                            <p:childTnLst>
                              <p:par>
                                <p:cTn id="26" presetID="10" presetClass="exit" presetSubtype="0" fill="hold" nodeType="afterEffect">
                                  <p:stCondLst>
                                    <p:cond delay="0"/>
                                  </p:stCondLst>
                                  <p:childTnLst>
                                    <p:animEffect transition="out" filter="fade">
                                      <p:cBhvr>
                                        <p:cTn id="27" dur="2000"/>
                                        <p:tgtEl>
                                          <p:spTgt spid="2"/>
                                        </p:tgtEl>
                                      </p:cBhvr>
                                    </p:animEffect>
                                    <p:set>
                                      <p:cBhvr>
                                        <p:cTn id="28" dur="1" fill="hold">
                                          <p:stCondLst>
                                            <p:cond delay="19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2000"/>
                                        <p:tgtEl>
                                          <p:spTgt spid="21"/>
                                        </p:tgtEl>
                                      </p:cBhvr>
                                    </p:animEffect>
                                  </p:childTnLst>
                                </p:cTn>
                              </p:par>
                            </p:childTnLst>
                          </p:cTn>
                        </p:par>
                        <p:par>
                          <p:cTn id="34" fill="hold">
                            <p:stCondLst>
                              <p:cond delay="2000"/>
                            </p:stCondLst>
                            <p:childTnLst>
                              <p:par>
                                <p:cTn id="35" presetID="10" presetClass="exit" presetSubtype="0" fill="hold" nodeType="afterEffect">
                                  <p:stCondLst>
                                    <p:cond delay="0"/>
                                  </p:stCondLst>
                                  <p:childTnLst>
                                    <p:animEffect transition="out" filter="fade">
                                      <p:cBhvr>
                                        <p:cTn id="36" dur="2000"/>
                                        <p:tgtEl>
                                          <p:spTgt spid="21"/>
                                        </p:tgtEl>
                                      </p:cBhvr>
                                    </p:animEffect>
                                    <p:set>
                                      <p:cBhvr>
                                        <p:cTn id="37" dur="1" fill="hold">
                                          <p:stCondLst>
                                            <p:cond delay="19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2000"/>
                                        <p:tgtEl>
                                          <p:spTgt spid="3"/>
                                        </p:tgtEl>
                                      </p:cBhvr>
                                    </p:animEffect>
                                  </p:childTnLst>
                                </p:cTn>
                              </p:par>
                            </p:childTnLst>
                          </p:cTn>
                        </p:par>
                        <p:par>
                          <p:cTn id="43" fill="hold">
                            <p:stCondLst>
                              <p:cond delay="2000"/>
                            </p:stCondLst>
                            <p:childTnLst>
                              <p:par>
                                <p:cTn id="44" presetID="10" presetClass="exit" presetSubtype="0" fill="hold" nodeType="afterEffect">
                                  <p:stCondLst>
                                    <p:cond delay="0"/>
                                  </p:stCondLst>
                                  <p:childTnLst>
                                    <p:animEffect transition="out" filter="fade">
                                      <p:cBhvr>
                                        <p:cTn id="45" dur="2000"/>
                                        <p:tgtEl>
                                          <p:spTgt spid="3"/>
                                        </p:tgtEl>
                                      </p:cBhvr>
                                    </p:animEffect>
                                    <p:set>
                                      <p:cBhvr>
                                        <p:cTn id="46" dur="1" fill="hold">
                                          <p:stCondLst>
                                            <p:cond delay="1999"/>
                                          </p:stCondLst>
                                        </p:cTn>
                                        <p:tgtEl>
                                          <p:spTgt spid="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2000"/>
                                        <p:tgtEl>
                                          <p:spTgt spid="22"/>
                                        </p:tgtEl>
                                      </p:cBhvr>
                                    </p:animEffect>
                                  </p:childTnLst>
                                </p:cTn>
                              </p:par>
                            </p:childTnLst>
                          </p:cTn>
                        </p:par>
                        <p:par>
                          <p:cTn id="52" fill="hold">
                            <p:stCondLst>
                              <p:cond delay="2000"/>
                            </p:stCondLst>
                            <p:childTnLst>
                              <p:par>
                                <p:cTn id="53" presetID="10" presetClass="exit" presetSubtype="0" fill="hold" nodeType="afterEffect">
                                  <p:stCondLst>
                                    <p:cond delay="0"/>
                                  </p:stCondLst>
                                  <p:childTnLst>
                                    <p:animEffect transition="out" filter="fade">
                                      <p:cBhvr>
                                        <p:cTn id="54" dur="2000"/>
                                        <p:tgtEl>
                                          <p:spTgt spid="22"/>
                                        </p:tgtEl>
                                      </p:cBhvr>
                                    </p:animEffect>
                                    <p:set>
                                      <p:cBhvr>
                                        <p:cTn id="55" dur="1" fill="hold">
                                          <p:stCondLst>
                                            <p:cond delay="1999"/>
                                          </p:stCondLst>
                                        </p:cTn>
                                        <p:tgtEl>
                                          <p:spTgt spid="2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2000"/>
                                        <p:tgtEl>
                                          <p:spTgt spid="23"/>
                                        </p:tgtEl>
                                      </p:cBhvr>
                                    </p:animEffect>
                                  </p:childTnLst>
                                </p:cTn>
                              </p:par>
                            </p:childTnLst>
                          </p:cTn>
                        </p:par>
                        <p:par>
                          <p:cTn id="61" fill="hold">
                            <p:stCondLst>
                              <p:cond delay="2000"/>
                            </p:stCondLst>
                            <p:childTnLst>
                              <p:par>
                                <p:cTn id="62" presetID="10" presetClass="exit" presetSubtype="0" fill="hold" nodeType="afterEffect">
                                  <p:stCondLst>
                                    <p:cond delay="0"/>
                                  </p:stCondLst>
                                  <p:childTnLst>
                                    <p:animEffect transition="out" filter="fade">
                                      <p:cBhvr>
                                        <p:cTn id="63" dur="2000"/>
                                        <p:tgtEl>
                                          <p:spTgt spid="23"/>
                                        </p:tgtEl>
                                      </p:cBhvr>
                                    </p:animEffect>
                                    <p:set>
                                      <p:cBhvr>
                                        <p:cTn id="64"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00"/>
        </a:solidFill>
        <a:effectLst/>
      </p:bgPr>
    </p:bg>
    <p:spTree>
      <p:nvGrpSpPr>
        <p:cNvPr id="1" name=""/>
        <p:cNvGrpSpPr/>
        <p:nvPr/>
      </p:nvGrpSpPr>
      <p:grpSpPr>
        <a:xfrm>
          <a:off x="0" y="0"/>
          <a:ext cx="0" cy="0"/>
          <a:chOff x="0" y="0"/>
          <a:chExt cx="0" cy="0"/>
        </a:xfrm>
      </p:grpSpPr>
      <p:sp>
        <p:nvSpPr>
          <p:cNvPr id="36" name="Rectangle 35"/>
          <p:cNvSpPr/>
          <p:nvPr/>
        </p:nvSpPr>
        <p:spPr>
          <a:xfrm>
            <a:off x="0" y="3505200"/>
            <a:ext cx="9144000" cy="33528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4" name="Group 43"/>
          <p:cNvGrpSpPr/>
          <p:nvPr/>
        </p:nvGrpSpPr>
        <p:grpSpPr>
          <a:xfrm>
            <a:off x="-228600" y="1143000"/>
            <a:ext cx="9829800" cy="1498600"/>
            <a:chOff x="-228600" y="1143000"/>
            <a:chExt cx="9829800" cy="1498600"/>
          </a:xfrm>
        </p:grpSpPr>
        <p:grpSp>
          <p:nvGrpSpPr>
            <p:cNvPr id="2" name="Group 20"/>
            <p:cNvGrpSpPr/>
            <p:nvPr/>
          </p:nvGrpSpPr>
          <p:grpSpPr>
            <a:xfrm>
              <a:off x="-228600" y="1143000"/>
              <a:ext cx="2819400" cy="1323439"/>
              <a:chOff x="1600200" y="780276"/>
              <a:chExt cx="2819400" cy="1323439"/>
            </a:xfrm>
          </p:grpSpPr>
          <p:sp>
            <p:nvSpPr>
              <p:cNvPr id="6" name="TextBox 5"/>
              <p:cNvSpPr txBox="1"/>
              <p:nvPr/>
            </p:nvSpPr>
            <p:spPr>
              <a:xfrm>
                <a:off x="1600200" y="780276"/>
                <a:ext cx="1676400" cy="1323439"/>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4000" u="sng" dirty="0" smtClean="0">
                    <a:solidFill>
                      <a:srgbClr val="0000FF"/>
                    </a:solidFill>
                    <a:latin typeface="Baskerville Old Face"/>
                    <a:cs typeface="Baskerville Old Face"/>
                  </a:rPr>
                  <a:t>6</a:t>
                </a:r>
              </a:p>
              <a:p>
                <a:pPr algn="ctr"/>
                <a:r>
                  <a:rPr lang="en-US" sz="4000" dirty="0" smtClean="0">
                    <a:solidFill>
                      <a:srgbClr val="0000FF"/>
                    </a:solidFill>
                    <a:latin typeface="Baskerville Old Face"/>
                    <a:cs typeface="Baskerville Old Face"/>
                  </a:rPr>
                  <a:t>8</a:t>
                </a:r>
              </a:p>
            </p:txBody>
          </p:sp>
          <p:sp>
            <p:nvSpPr>
              <p:cNvPr id="7" name="TextBox 6"/>
              <p:cNvSpPr txBox="1"/>
              <p:nvPr/>
            </p:nvSpPr>
            <p:spPr>
              <a:xfrm>
                <a:off x="2743200" y="780276"/>
                <a:ext cx="1676400" cy="1323439"/>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4000" u="sng" dirty="0" smtClean="0">
                    <a:solidFill>
                      <a:srgbClr val="0000FF"/>
                    </a:solidFill>
                    <a:latin typeface="Baskerville Old Face"/>
                    <a:cs typeface="Baskerville Old Face"/>
                  </a:rPr>
                  <a:t>3</a:t>
                </a:r>
              </a:p>
              <a:p>
                <a:pPr algn="ctr"/>
                <a:r>
                  <a:rPr lang="en-US" sz="4000" dirty="0" smtClean="0">
                    <a:solidFill>
                      <a:srgbClr val="0000FF"/>
                    </a:solidFill>
                    <a:latin typeface="Baskerville Old Face"/>
                    <a:cs typeface="Baskerville Old Face"/>
                  </a:rPr>
                  <a:t>4</a:t>
                </a:r>
              </a:p>
            </p:txBody>
          </p:sp>
          <p:sp>
            <p:nvSpPr>
              <p:cNvPr id="8" name="TextBox 7"/>
              <p:cNvSpPr txBox="1"/>
              <p:nvPr/>
            </p:nvSpPr>
            <p:spPr>
              <a:xfrm>
                <a:off x="2590800" y="1044714"/>
                <a:ext cx="914400" cy="707886"/>
              </a:xfrm>
              <a:prstGeom prst="rect">
                <a:avLst/>
              </a:prstGeom>
              <a:noFill/>
            </p:spPr>
            <p:txBody>
              <a:bodyPr wrap="square" rtlCol="0">
                <a:spAutoFit/>
              </a:bodyPr>
              <a:lstStyle/>
              <a:p>
                <a:pPr algn="ctr"/>
                <a:r>
                  <a:rPr lang="en-US" sz="4000" dirty="0" smtClean="0"/>
                  <a:t>=</a:t>
                </a:r>
                <a:endParaRPr lang="en-US" sz="4000" dirty="0"/>
              </a:p>
            </p:txBody>
          </p:sp>
        </p:grpSp>
        <p:grpSp>
          <p:nvGrpSpPr>
            <p:cNvPr id="3" name="Group 22"/>
            <p:cNvGrpSpPr/>
            <p:nvPr/>
          </p:nvGrpSpPr>
          <p:grpSpPr>
            <a:xfrm>
              <a:off x="5638800" y="1270000"/>
              <a:ext cx="3962400" cy="1371600"/>
              <a:chOff x="1181481" y="-9180225"/>
              <a:chExt cx="3962400" cy="1371600"/>
            </a:xfrm>
          </p:grpSpPr>
          <p:sp>
            <p:nvSpPr>
              <p:cNvPr id="11" name="TextBox 10"/>
              <p:cNvSpPr txBox="1"/>
              <p:nvPr/>
            </p:nvSpPr>
            <p:spPr>
              <a:xfrm>
                <a:off x="2705481" y="-9027825"/>
                <a:ext cx="914400" cy="707886"/>
              </a:xfrm>
              <a:prstGeom prst="rect">
                <a:avLst/>
              </a:prstGeom>
              <a:noFill/>
            </p:spPr>
            <p:txBody>
              <a:bodyPr wrap="square" rtlCol="0">
                <a:spAutoFit/>
              </a:bodyPr>
              <a:lstStyle/>
              <a:p>
                <a:pPr algn="ctr"/>
                <a:r>
                  <a:rPr lang="en-US" sz="4000" dirty="0" smtClean="0"/>
                  <a:t>=</a:t>
                </a:r>
                <a:endParaRPr lang="en-US" sz="4000" dirty="0"/>
              </a:p>
            </p:txBody>
          </p:sp>
          <p:sp>
            <p:nvSpPr>
              <p:cNvPr id="12" name="TextBox 11"/>
              <p:cNvSpPr txBox="1"/>
              <p:nvPr/>
            </p:nvSpPr>
            <p:spPr>
              <a:xfrm>
                <a:off x="1181481" y="-9180225"/>
                <a:ext cx="2514600" cy="1323439"/>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4000" u="sng" dirty="0" smtClean="0">
                    <a:solidFill>
                      <a:srgbClr val="0000FF"/>
                    </a:solidFill>
                    <a:latin typeface="Baskerville Old Face"/>
                    <a:cs typeface="Baskerville Old Face"/>
                  </a:rPr>
                  <a:t>2</a:t>
                </a:r>
              </a:p>
              <a:p>
                <a:pPr algn="ctr"/>
                <a:r>
                  <a:rPr lang="en-US" sz="4000" dirty="0" smtClean="0">
                    <a:solidFill>
                      <a:srgbClr val="0000FF"/>
                    </a:solidFill>
                    <a:latin typeface="Baskerville Old Face"/>
                    <a:cs typeface="Baskerville Old Face"/>
                  </a:rPr>
                  <a:t>3</a:t>
                </a:r>
              </a:p>
            </p:txBody>
          </p:sp>
          <p:sp>
            <p:nvSpPr>
              <p:cNvPr id="13" name="TextBox 12"/>
              <p:cNvSpPr txBox="1"/>
              <p:nvPr/>
            </p:nvSpPr>
            <p:spPr>
              <a:xfrm>
                <a:off x="2705481" y="-9132064"/>
                <a:ext cx="2438400" cy="1323439"/>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4000" u="sng" dirty="0" smtClean="0">
                    <a:solidFill>
                      <a:srgbClr val="0000FF"/>
                    </a:solidFill>
                    <a:latin typeface="Baskerville Old Face"/>
                    <a:cs typeface="Baskerville Old Face"/>
                  </a:rPr>
                  <a:t>4</a:t>
                </a:r>
              </a:p>
              <a:p>
                <a:pPr algn="ctr"/>
                <a:r>
                  <a:rPr lang="en-US" sz="4000" dirty="0" smtClean="0">
                    <a:solidFill>
                      <a:srgbClr val="0000FF"/>
                    </a:solidFill>
                    <a:latin typeface="Baskerville Old Face"/>
                    <a:cs typeface="Baskerville Old Face"/>
                  </a:rPr>
                  <a:t>6</a:t>
                </a:r>
              </a:p>
            </p:txBody>
          </p:sp>
        </p:grpSp>
        <p:grpSp>
          <p:nvGrpSpPr>
            <p:cNvPr id="23" name="Group 24"/>
            <p:cNvGrpSpPr/>
            <p:nvPr/>
          </p:nvGrpSpPr>
          <p:grpSpPr>
            <a:xfrm>
              <a:off x="2286000" y="1193800"/>
              <a:ext cx="4114800" cy="1323439"/>
              <a:chOff x="1143000" y="11853224"/>
              <a:chExt cx="4114800" cy="1323439"/>
            </a:xfrm>
          </p:grpSpPr>
          <p:sp>
            <p:nvSpPr>
              <p:cNvPr id="18" name="TextBox 17"/>
              <p:cNvSpPr txBox="1"/>
              <p:nvPr/>
            </p:nvSpPr>
            <p:spPr>
              <a:xfrm>
                <a:off x="1143000" y="11853224"/>
                <a:ext cx="2514600" cy="1323439"/>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4000" u="sng" dirty="0" smtClean="0">
                    <a:solidFill>
                      <a:srgbClr val="0000FF"/>
                    </a:solidFill>
                    <a:latin typeface="Baskerville Old Face"/>
                    <a:cs typeface="Baskerville Old Face"/>
                  </a:rPr>
                  <a:t>7</a:t>
                </a:r>
              </a:p>
              <a:p>
                <a:pPr algn="ctr"/>
                <a:r>
                  <a:rPr lang="en-US" sz="4000" dirty="0" smtClean="0">
                    <a:solidFill>
                      <a:srgbClr val="0000FF"/>
                    </a:solidFill>
                    <a:latin typeface="Baskerville Old Face"/>
                    <a:cs typeface="Baskerville Old Face"/>
                  </a:rPr>
                  <a:t>9</a:t>
                </a:r>
              </a:p>
            </p:txBody>
          </p:sp>
          <p:sp>
            <p:nvSpPr>
              <p:cNvPr id="19" name="TextBox 18"/>
              <p:cNvSpPr txBox="1"/>
              <p:nvPr/>
            </p:nvSpPr>
            <p:spPr>
              <a:xfrm>
                <a:off x="2819400" y="11853224"/>
                <a:ext cx="2438400" cy="1323439"/>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4000" u="sng" dirty="0" smtClean="0">
                    <a:solidFill>
                      <a:srgbClr val="0000FF"/>
                    </a:solidFill>
                    <a:latin typeface="Baskerville Old Face"/>
                    <a:cs typeface="Baskerville Old Face"/>
                  </a:rPr>
                  <a:t>21</a:t>
                </a:r>
              </a:p>
              <a:p>
                <a:pPr algn="ctr"/>
                <a:r>
                  <a:rPr lang="en-US" sz="4000" dirty="0" smtClean="0">
                    <a:solidFill>
                      <a:srgbClr val="0000FF"/>
                    </a:solidFill>
                    <a:latin typeface="Baskerville Old Face"/>
                    <a:cs typeface="Baskerville Old Face"/>
                  </a:rPr>
                  <a:t>27</a:t>
                </a:r>
              </a:p>
            </p:txBody>
          </p:sp>
          <p:sp>
            <p:nvSpPr>
              <p:cNvPr id="20" name="TextBox 19"/>
              <p:cNvSpPr txBox="1"/>
              <p:nvPr/>
            </p:nvSpPr>
            <p:spPr>
              <a:xfrm>
                <a:off x="2667000" y="12081824"/>
                <a:ext cx="914400" cy="707886"/>
              </a:xfrm>
              <a:prstGeom prst="rect">
                <a:avLst/>
              </a:prstGeom>
              <a:noFill/>
            </p:spPr>
            <p:txBody>
              <a:bodyPr wrap="square" rtlCol="0">
                <a:spAutoFit/>
              </a:bodyPr>
              <a:lstStyle/>
              <a:p>
                <a:pPr algn="ctr"/>
                <a:r>
                  <a:rPr lang="en-US" sz="4000" dirty="0" smtClean="0"/>
                  <a:t>=</a:t>
                </a:r>
                <a:endParaRPr lang="en-US" sz="4000" dirty="0"/>
              </a:p>
            </p:txBody>
          </p:sp>
        </p:grpSp>
      </p:grpSp>
      <p:grpSp>
        <p:nvGrpSpPr>
          <p:cNvPr id="43" name="Group 42"/>
          <p:cNvGrpSpPr/>
          <p:nvPr/>
        </p:nvGrpSpPr>
        <p:grpSpPr>
          <a:xfrm>
            <a:off x="-838200" y="4927600"/>
            <a:ext cx="10668000" cy="1348839"/>
            <a:chOff x="-838200" y="4927600"/>
            <a:chExt cx="10668000" cy="1348839"/>
          </a:xfrm>
        </p:grpSpPr>
        <p:grpSp>
          <p:nvGrpSpPr>
            <p:cNvPr id="24" name="Group 21"/>
            <p:cNvGrpSpPr/>
            <p:nvPr/>
          </p:nvGrpSpPr>
          <p:grpSpPr>
            <a:xfrm>
              <a:off x="5638800" y="4927600"/>
              <a:ext cx="4191000" cy="1323439"/>
              <a:chOff x="1524000" y="-4840575"/>
              <a:chExt cx="4191000" cy="1323439"/>
            </a:xfrm>
          </p:grpSpPr>
          <p:sp>
            <p:nvSpPr>
              <p:cNvPr id="25" name="TextBox 24"/>
              <p:cNvSpPr txBox="1"/>
              <p:nvPr/>
            </p:nvSpPr>
            <p:spPr>
              <a:xfrm>
                <a:off x="1524000" y="-4840575"/>
                <a:ext cx="2514600" cy="1323439"/>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4000" u="sng" dirty="0" smtClean="0">
                    <a:solidFill>
                      <a:srgbClr val="FFFF00"/>
                    </a:solidFill>
                    <a:latin typeface="Baskerville Old Face"/>
                    <a:cs typeface="Baskerville Old Face"/>
                  </a:rPr>
                  <a:t>4</a:t>
                </a:r>
              </a:p>
              <a:p>
                <a:pPr algn="ctr"/>
                <a:r>
                  <a:rPr lang="en-US" sz="4000" dirty="0" smtClean="0">
                    <a:solidFill>
                      <a:srgbClr val="FFFF00"/>
                    </a:solidFill>
                    <a:latin typeface="Baskerville Old Face"/>
                    <a:cs typeface="Baskerville Old Face"/>
                  </a:rPr>
                  <a:t>9</a:t>
                </a:r>
              </a:p>
            </p:txBody>
          </p:sp>
          <p:sp>
            <p:nvSpPr>
              <p:cNvPr id="26" name="TextBox 25"/>
              <p:cNvSpPr txBox="1"/>
              <p:nvPr/>
            </p:nvSpPr>
            <p:spPr>
              <a:xfrm>
                <a:off x="3276600" y="-4840575"/>
                <a:ext cx="2438400" cy="1323439"/>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4000" u="sng" dirty="0" smtClean="0">
                    <a:solidFill>
                      <a:srgbClr val="FFFF00"/>
                    </a:solidFill>
                    <a:latin typeface="Baskerville Old Face"/>
                    <a:cs typeface="Baskerville Old Face"/>
                  </a:rPr>
                  <a:t>10</a:t>
                </a:r>
              </a:p>
              <a:p>
                <a:pPr algn="ctr"/>
                <a:r>
                  <a:rPr lang="en-US" sz="4000" dirty="0" smtClean="0">
                    <a:solidFill>
                      <a:srgbClr val="FFFF00"/>
                    </a:solidFill>
                    <a:latin typeface="Baskerville Old Face"/>
                    <a:cs typeface="Baskerville Old Face"/>
                  </a:rPr>
                  <a:t>20</a:t>
                </a:r>
              </a:p>
            </p:txBody>
          </p:sp>
          <p:sp>
            <p:nvSpPr>
              <p:cNvPr id="27" name="TextBox 26"/>
              <p:cNvSpPr txBox="1"/>
              <p:nvPr/>
            </p:nvSpPr>
            <p:spPr>
              <a:xfrm>
                <a:off x="3124200" y="-4664227"/>
                <a:ext cx="914400" cy="707886"/>
              </a:xfrm>
              <a:prstGeom prst="rect">
                <a:avLst/>
              </a:prstGeom>
              <a:noFill/>
            </p:spPr>
            <p:txBody>
              <a:bodyPr wrap="square" rtlCol="0">
                <a:spAutoFit/>
              </a:bodyPr>
              <a:lstStyle/>
              <a:p>
                <a:pPr algn="ctr"/>
                <a:r>
                  <a:rPr lang="en-US" sz="4000" dirty="0" smtClean="0"/>
                  <a:t>≠</a:t>
                </a:r>
                <a:endParaRPr lang="en-US" sz="4000" dirty="0"/>
              </a:p>
            </p:txBody>
          </p:sp>
        </p:grpSp>
        <p:grpSp>
          <p:nvGrpSpPr>
            <p:cNvPr id="28" name="Group 23"/>
            <p:cNvGrpSpPr/>
            <p:nvPr/>
          </p:nvGrpSpPr>
          <p:grpSpPr>
            <a:xfrm>
              <a:off x="2590800" y="4927600"/>
              <a:ext cx="4038600" cy="1323439"/>
              <a:chOff x="1600200" y="6858000"/>
              <a:chExt cx="4038600" cy="1323439"/>
            </a:xfrm>
          </p:grpSpPr>
          <p:sp>
            <p:nvSpPr>
              <p:cNvPr id="29" name="TextBox 28"/>
              <p:cNvSpPr txBox="1"/>
              <p:nvPr/>
            </p:nvSpPr>
            <p:spPr>
              <a:xfrm>
                <a:off x="1600200" y="6858000"/>
                <a:ext cx="2514600" cy="1323439"/>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4000" u="sng" dirty="0" smtClean="0">
                    <a:solidFill>
                      <a:srgbClr val="FFFF00"/>
                    </a:solidFill>
                    <a:latin typeface="Baskerville Old Face"/>
                    <a:cs typeface="Baskerville Old Face"/>
                  </a:rPr>
                  <a:t>6</a:t>
                </a:r>
              </a:p>
              <a:p>
                <a:pPr algn="ctr"/>
                <a:r>
                  <a:rPr lang="en-US" sz="4000" dirty="0" smtClean="0">
                    <a:solidFill>
                      <a:srgbClr val="FFFF00"/>
                    </a:solidFill>
                    <a:latin typeface="Baskerville Old Face"/>
                    <a:cs typeface="Baskerville Old Face"/>
                  </a:rPr>
                  <a:t>7</a:t>
                </a:r>
              </a:p>
            </p:txBody>
          </p:sp>
          <p:sp>
            <p:nvSpPr>
              <p:cNvPr id="30" name="TextBox 29"/>
              <p:cNvSpPr txBox="1"/>
              <p:nvPr/>
            </p:nvSpPr>
            <p:spPr>
              <a:xfrm>
                <a:off x="3200400" y="6858000"/>
                <a:ext cx="2438400" cy="1323439"/>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4000" u="sng" dirty="0" smtClean="0">
                    <a:solidFill>
                      <a:srgbClr val="FFFF00"/>
                    </a:solidFill>
                    <a:latin typeface="Baskerville Old Face"/>
                    <a:cs typeface="Baskerville Old Face"/>
                  </a:rPr>
                  <a:t>3</a:t>
                </a:r>
              </a:p>
              <a:p>
                <a:pPr algn="ctr"/>
                <a:r>
                  <a:rPr lang="en-US" sz="4000" dirty="0" smtClean="0">
                    <a:solidFill>
                      <a:srgbClr val="FFFF00"/>
                    </a:solidFill>
                    <a:latin typeface="Baskerville Old Face"/>
                    <a:cs typeface="Baskerville Old Face"/>
                  </a:rPr>
                  <a:t>4</a:t>
                </a:r>
              </a:p>
            </p:txBody>
          </p:sp>
          <p:sp>
            <p:nvSpPr>
              <p:cNvPr id="31" name="TextBox 30"/>
              <p:cNvSpPr txBox="1"/>
              <p:nvPr/>
            </p:nvSpPr>
            <p:spPr>
              <a:xfrm>
                <a:off x="3124200" y="7034348"/>
                <a:ext cx="914400" cy="707886"/>
              </a:xfrm>
              <a:prstGeom prst="rect">
                <a:avLst/>
              </a:prstGeom>
              <a:noFill/>
            </p:spPr>
            <p:txBody>
              <a:bodyPr wrap="square" rtlCol="0">
                <a:spAutoFit/>
              </a:bodyPr>
              <a:lstStyle/>
              <a:p>
                <a:pPr algn="ctr"/>
                <a:r>
                  <a:rPr lang="en-US" sz="4000" dirty="0" smtClean="0"/>
                  <a:t>≠</a:t>
                </a:r>
                <a:endParaRPr lang="en-US" sz="4000" dirty="0"/>
              </a:p>
            </p:txBody>
          </p:sp>
        </p:grpSp>
        <p:grpSp>
          <p:nvGrpSpPr>
            <p:cNvPr id="32" name="Group 24"/>
            <p:cNvGrpSpPr/>
            <p:nvPr/>
          </p:nvGrpSpPr>
          <p:grpSpPr>
            <a:xfrm>
              <a:off x="-838200" y="4953000"/>
              <a:ext cx="4038600" cy="1323439"/>
              <a:chOff x="1143000" y="11853224"/>
              <a:chExt cx="4038600" cy="1323439"/>
            </a:xfrm>
          </p:grpSpPr>
          <p:sp>
            <p:nvSpPr>
              <p:cNvPr id="33" name="TextBox 32"/>
              <p:cNvSpPr txBox="1"/>
              <p:nvPr/>
            </p:nvSpPr>
            <p:spPr>
              <a:xfrm>
                <a:off x="1143000" y="11853224"/>
                <a:ext cx="2514600" cy="1323439"/>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4000" u="sng" dirty="0" smtClean="0">
                    <a:solidFill>
                      <a:srgbClr val="FFFF00"/>
                    </a:solidFill>
                    <a:latin typeface="Baskerville Old Face"/>
                    <a:cs typeface="Baskerville Old Face"/>
                  </a:rPr>
                  <a:t>7</a:t>
                </a:r>
              </a:p>
              <a:p>
                <a:pPr algn="ctr"/>
                <a:r>
                  <a:rPr lang="en-US" sz="4000" dirty="0" smtClean="0">
                    <a:solidFill>
                      <a:srgbClr val="FFFF00"/>
                    </a:solidFill>
                    <a:latin typeface="Baskerville Old Face"/>
                    <a:cs typeface="Baskerville Old Face"/>
                  </a:rPr>
                  <a:t>9</a:t>
                </a:r>
              </a:p>
            </p:txBody>
          </p:sp>
          <p:sp>
            <p:nvSpPr>
              <p:cNvPr id="34" name="TextBox 33"/>
              <p:cNvSpPr txBox="1"/>
              <p:nvPr/>
            </p:nvSpPr>
            <p:spPr>
              <a:xfrm>
                <a:off x="2743200" y="11853224"/>
                <a:ext cx="2438400" cy="1323439"/>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4000" u="sng" dirty="0" smtClean="0">
                    <a:solidFill>
                      <a:srgbClr val="FFFF00"/>
                    </a:solidFill>
                    <a:latin typeface="Baskerville Old Face"/>
                    <a:cs typeface="Baskerville Old Face"/>
                  </a:rPr>
                  <a:t>22</a:t>
                </a:r>
              </a:p>
              <a:p>
                <a:pPr algn="ctr"/>
                <a:r>
                  <a:rPr lang="en-US" sz="4000" dirty="0" smtClean="0">
                    <a:solidFill>
                      <a:srgbClr val="FFFF00"/>
                    </a:solidFill>
                    <a:latin typeface="Baskerville Old Face"/>
                    <a:cs typeface="Baskerville Old Face"/>
                  </a:rPr>
                  <a:t>25</a:t>
                </a:r>
              </a:p>
            </p:txBody>
          </p:sp>
          <p:sp>
            <p:nvSpPr>
              <p:cNvPr id="35" name="TextBox 34"/>
              <p:cNvSpPr txBox="1"/>
              <p:nvPr/>
            </p:nvSpPr>
            <p:spPr>
              <a:xfrm>
                <a:off x="2667000" y="12005624"/>
                <a:ext cx="914400" cy="707886"/>
              </a:xfrm>
              <a:prstGeom prst="rect">
                <a:avLst/>
              </a:prstGeom>
              <a:noFill/>
            </p:spPr>
            <p:txBody>
              <a:bodyPr wrap="square" rtlCol="0">
                <a:spAutoFit/>
              </a:bodyPr>
              <a:lstStyle/>
              <a:p>
                <a:pPr algn="ctr"/>
                <a:r>
                  <a:rPr lang="en-US" sz="4000" dirty="0" smtClean="0"/>
                  <a:t>≠</a:t>
                </a:r>
                <a:endParaRPr lang="en-US" sz="4000" dirty="0"/>
              </a:p>
            </p:txBody>
          </p:sp>
        </p:grpSp>
      </p:grpSp>
      <p:sp>
        <p:nvSpPr>
          <p:cNvPr id="37" name="TextBox 36"/>
          <p:cNvSpPr txBox="1"/>
          <p:nvPr/>
        </p:nvSpPr>
        <p:spPr>
          <a:xfrm>
            <a:off x="381000" y="206514"/>
            <a:ext cx="8534400" cy="769441"/>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4400" b="1" dirty="0" smtClean="0">
                <a:solidFill>
                  <a:srgbClr val="FF0000"/>
                </a:solidFill>
                <a:latin typeface="Baskerville Old Face"/>
                <a:cs typeface="Baskerville Old Face"/>
              </a:rPr>
              <a:t>So how come these are proportions?</a:t>
            </a:r>
            <a:endParaRPr lang="en-US" sz="4400" b="1" dirty="0">
              <a:solidFill>
                <a:srgbClr val="FF0000"/>
              </a:solidFill>
              <a:latin typeface="Baskerville Old Face"/>
              <a:cs typeface="Baskerville Old Face"/>
            </a:endParaRPr>
          </a:p>
        </p:txBody>
      </p:sp>
      <p:sp>
        <p:nvSpPr>
          <p:cNvPr id="38" name="TextBox 37"/>
          <p:cNvSpPr txBox="1"/>
          <p:nvPr/>
        </p:nvSpPr>
        <p:spPr>
          <a:xfrm>
            <a:off x="533400" y="3886200"/>
            <a:ext cx="8534400" cy="769441"/>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4400" b="1" dirty="0" smtClean="0">
                <a:solidFill>
                  <a:schemeClr val="bg1"/>
                </a:solidFill>
                <a:latin typeface="Baskerville Old Face"/>
                <a:cs typeface="Baskerville Old Face"/>
              </a:rPr>
              <a:t>And these are not proportions?</a:t>
            </a:r>
            <a:endParaRPr lang="en-US" sz="4400" b="1" dirty="0">
              <a:solidFill>
                <a:schemeClr val="bg1"/>
              </a:solidFill>
              <a:latin typeface="Baskerville Old Face"/>
              <a:cs typeface="Baskerville Old Face"/>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4" name="TextBox 3"/>
          <p:cNvSpPr txBox="1"/>
          <p:nvPr/>
        </p:nvSpPr>
        <p:spPr>
          <a:xfrm>
            <a:off x="0" y="2329240"/>
            <a:ext cx="8991600" cy="1569660"/>
          </a:xfrm>
          <a:prstGeom prst="rect">
            <a:avLst/>
          </a:prstGeom>
          <a:noFill/>
          <a:effectLst>
            <a:outerShdw blurRad="50800" dist="38100" dir="2700000" sx="128000" sy="128000" algn="tl" rotWithShape="0">
              <a:srgbClr val="000000">
                <a:alpha val="43000"/>
              </a:srgbClr>
            </a:outerShdw>
          </a:effectLst>
        </p:spPr>
        <p:txBody>
          <a:bodyPr wrap="square" rtlCol="0">
            <a:spAutoFit/>
          </a:bodyPr>
          <a:lstStyle/>
          <a:p>
            <a:pPr algn="ctr"/>
            <a:r>
              <a:rPr lang="en-US" sz="4800" dirty="0" smtClean="0">
                <a:solidFill>
                  <a:srgbClr val="FFFFFF"/>
                </a:solidFill>
                <a:latin typeface="Baskerville Old Face"/>
                <a:cs typeface="Baskerville Old Face"/>
              </a:rPr>
              <a:t>So what  determines  whether  two</a:t>
            </a:r>
          </a:p>
          <a:p>
            <a:pPr algn="ctr"/>
            <a:r>
              <a:rPr lang="en-US" sz="4800" dirty="0" smtClean="0">
                <a:solidFill>
                  <a:srgbClr val="FFFFFF"/>
                </a:solidFill>
                <a:latin typeface="Baskerville Old Face"/>
                <a:cs typeface="Baskerville Old Face"/>
              </a:rPr>
              <a:t>fractions form a proportion or not?</a:t>
            </a:r>
            <a:endParaRPr lang="en-US" sz="4800" dirty="0">
              <a:solidFill>
                <a:srgbClr val="FFFFFF"/>
              </a:solidFill>
              <a:latin typeface="Baskerville Old Face"/>
              <a:cs typeface="Baskerville Old Face"/>
            </a:endParaRPr>
          </a:p>
        </p:txBody>
      </p:sp>
      <p:sp>
        <p:nvSpPr>
          <p:cNvPr id="10" name="TextBox 9"/>
          <p:cNvSpPr txBox="1"/>
          <p:nvPr/>
        </p:nvSpPr>
        <p:spPr>
          <a:xfrm>
            <a:off x="457200" y="1828800"/>
            <a:ext cx="8991600" cy="2308324"/>
          </a:xfrm>
          <a:prstGeom prst="rect">
            <a:avLst/>
          </a:prstGeom>
          <a:noFill/>
          <a:effectLst>
            <a:outerShdw blurRad="50800" dist="38100" dir="2700000" sx="128000" sy="128000" algn="tl" rotWithShape="0">
              <a:srgbClr val="000000">
                <a:alpha val="43000"/>
              </a:srgbClr>
            </a:outerShdw>
          </a:effectLst>
        </p:spPr>
        <p:txBody>
          <a:bodyPr wrap="square" rtlCol="0">
            <a:spAutoFit/>
          </a:bodyPr>
          <a:lstStyle/>
          <a:p>
            <a:r>
              <a:rPr lang="en-US" sz="4800" dirty="0" smtClean="0">
                <a:solidFill>
                  <a:srgbClr val="FFFFFF"/>
                </a:solidFill>
                <a:latin typeface="Baskerville Old Face"/>
                <a:cs typeface="Baskerville Old Face"/>
              </a:rPr>
              <a:t>Finding the “</a:t>
            </a:r>
            <a:r>
              <a:rPr lang="en-US" sz="4800" b="1" dirty="0" smtClean="0">
                <a:solidFill>
                  <a:srgbClr val="FFFF00"/>
                </a:solidFill>
                <a:latin typeface="Baskerville Old Face"/>
                <a:cs typeface="Baskerville Old Face"/>
              </a:rPr>
              <a:t>Cross Products</a:t>
            </a:r>
            <a:r>
              <a:rPr lang="en-US" sz="4800" b="1" dirty="0" smtClean="0">
                <a:solidFill>
                  <a:srgbClr val="FFFFFF"/>
                </a:solidFill>
                <a:latin typeface="Baskerville Old Face"/>
                <a:cs typeface="Baskerville Old Face"/>
              </a:rPr>
              <a:t>” will prove  whether the  two ratios are “</a:t>
            </a:r>
            <a:r>
              <a:rPr lang="en-US" sz="4800" b="1" dirty="0" smtClean="0">
                <a:solidFill>
                  <a:srgbClr val="FFFF00"/>
                </a:solidFill>
                <a:latin typeface="Baskerville Old Face"/>
                <a:cs typeface="Baskerville Old Face"/>
              </a:rPr>
              <a:t>Equivalent</a:t>
            </a:r>
            <a:r>
              <a:rPr lang="en-US" sz="4800" b="1" dirty="0" smtClean="0">
                <a:solidFill>
                  <a:srgbClr val="FFFFFF"/>
                </a:solidFill>
                <a:latin typeface="Baskerville Old Face"/>
                <a:cs typeface="Baskerville Old Face"/>
              </a:rPr>
              <a:t>” or not.</a:t>
            </a:r>
            <a:endParaRPr lang="en-US" sz="4800" dirty="0">
              <a:solidFill>
                <a:srgbClr val="FFFFFF"/>
              </a:solidFill>
              <a:latin typeface="Baskerville Old Face"/>
              <a:cs typeface="Baskerville Old Face"/>
            </a:endParaRPr>
          </a:p>
        </p:txBody>
      </p:sp>
      <p:grpSp>
        <p:nvGrpSpPr>
          <p:cNvPr id="11" name="Group 10"/>
          <p:cNvGrpSpPr/>
          <p:nvPr/>
        </p:nvGrpSpPr>
        <p:grpSpPr>
          <a:xfrm>
            <a:off x="914400" y="804224"/>
            <a:ext cx="7391400" cy="5672776"/>
            <a:chOff x="1143000" y="11853224"/>
            <a:chExt cx="7391400" cy="5672776"/>
          </a:xfrm>
        </p:grpSpPr>
        <p:sp>
          <p:nvSpPr>
            <p:cNvPr id="12" name="TextBox 11"/>
            <p:cNvSpPr txBox="1"/>
            <p:nvPr/>
          </p:nvSpPr>
          <p:spPr>
            <a:xfrm>
              <a:off x="1143000" y="11853224"/>
              <a:ext cx="25146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0000FF"/>
                  </a:solidFill>
                  <a:latin typeface="Baskerville Old Face"/>
                  <a:cs typeface="Baskerville Old Face"/>
                </a:rPr>
                <a:t>7</a:t>
              </a:r>
            </a:p>
            <a:p>
              <a:pPr algn="ctr"/>
              <a:r>
                <a:rPr lang="en-US" sz="13800" dirty="0" smtClean="0">
                  <a:solidFill>
                    <a:srgbClr val="0000FF"/>
                  </a:solidFill>
                  <a:latin typeface="Baskerville Old Face"/>
                  <a:cs typeface="Baskerville Old Face"/>
                </a:rPr>
                <a:t>9</a:t>
              </a:r>
            </a:p>
          </p:txBody>
        </p:sp>
        <p:sp>
          <p:nvSpPr>
            <p:cNvPr id="13" name="TextBox 12"/>
            <p:cNvSpPr txBox="1"/>
            <p:nvPr/>
          </p:nvSpPr>
          <p:spPr>
            <a:xfrm>
              <a:off x="6096000" y="11853224"/>
              <a:ext cx="24384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0000FF"/>
                  </a:solidFill>
                  <a:latin typeface="Baskerville Old Face"/>
                  <a:cs typeface="Baskerville Old Face"/>
                </a:rPr>
                <a:t>21</a:t>
              </a:r>
            </a:p>
            <a:p>
              <a:pPr algn="ctr"/>
              <a:r>
                <a:rPr lang="en-US" sz="13800" dirty="0" smtClean="0">
                  <a:solidFill>
                    <a:srgbClr val="0000FF"/>
                  </a:solidFill>
                  <a:latin typeface="Baskerville Old Face"/>
                  <a:cs typeface="Baskerville Old Face"/>
                </a:rPr>
                <a:t>27</a:t>
              </a:r>
            </a:p>
          </p:txBody>
        </p:sp>
        <p:sp>
          <p:nvSpPr>
            <p:cNvPr id="14" name="TextBox 13"/>
            <p:cNvSpPr txBox="1"/>
            <p:nvPr/>
          </p:nvSpPr>
          <p:spPr>
            <a:xfrm>
              <a:off x="4114800" y="12324576"/>
              <a:ext cx="914400" cy="5201424"/>
            </a:xfrm>
            <a:prstGeom prst="rect">
              <a:avLst/>
            </a:prstGeom>
            <a:noFill/>
          </p:spPr>
          <p:txBody>
            <a:bodyPr wrap="square" rtlCol="0">
              <a:spAutoFit/>
            </a:bodyPr>
            <a:lstStyle/>
            <a:p>
              <a:pPr algn="ctr"/>
              <a:r>
                <a:rPr lang="en-US" sz="16600" dirty="0" smtClean="0"/>
                <a:t>=</a:t>
              </a:r>
              <a:endParaRPr lang="en-US" sz="16600" dirty="0"/>
            </a:p>
          </p:txBody>
        </p:sp>
      </p:grpSp>
      <p:cxnSp>
        <p:nvCxnSpPr>
          <p:cNvPr id="18" name="Straight Arrow Connector 17"/>
          <p:cNvCxnSpPr/>
          <p:nvPr/>
        </p:nvCxnSpPr>
        <p:spPr>
          <a:xfrm>
            <a:off x="2514600" y="2209800"/>
            <a:ext cx="3657600" cy="1676400"/>
          </a:xfrm>
          <a:prstGeom prst="straightConnector1">
            <a:avLst/>
          </a:prstGeom>
          <a:ln w="50800">
            <a:solidFill>
              <a:srgbClr val="FF0000"/>
            </a:solidFill>
            <a:headEnd type="stealth"/>
            <a:tailEnd type="stealth"/>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679700" y="2209800"/>
            <a:ext cx="3568700" cy="1790700"/>
          </a:xfrm>
          <a:prstGeom prst="straightConnector1">
            <a:avLst/>
          </a:prstGeom>
          <a:ln w="50800">
            <a:solidFill>
              <a:srgbClr val="FF0000"/>
            </a:solidFill>
            <a:headEnd type="stealth"/>
            <a:tailEnd type="stealth"/>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876681" y="914400"/>
            <a:ext cx="723519" cy="523220"/>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800" dirty="0" smtClean="0">
                <a:solidFill>
                  <a:srgbClr val="FF0000"/>
                </a:solidFill>
              </a:rPr>
              <a:t>189</a:t>
            </a:r>
            <a:endParaRPr lang="en-US" sz="2800" dirty="0">
              <a:solidFill>
                <a:srgbClr val="FF0000"/>
              </a:solidFill>
            </a:endParaRPr>
          </a:p>
        </p:txBody>
      </p:sp>
      <p:sp>
        <p:nvSpPr>
          <p:cNvPr id="24" name="TextBox 23"/>
          <p:cNvSpPr txBox="1"/>
          <p:nvPr/>
        </p:nvSpPr>
        <p:spPr>
          <a:xfrm>
            <a:off x="7772400" y="933268"/>
            <a:ext cx="723519" cy="523220"/>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800" dirty="0" smtClean="0">
                <a:solidFill>
                  <a:srgbClr val="FF0000"/>
                </a:solidFill>
              </a:rPr>
              <a:t>189</a:t>
            </a:r>
            <a:endParaRPr lang="en-US" sz="2800" dirty="0">
              <a:solidFill>
                <a:srgbClr val="FF0000"/>
              </a:solidFill>
            </a:endParaRPr>
          </a:p>
        </p:txBody>
      </p:sp>
      <p:grpSp>
        <p:nvGrpSpPr>
          <p:cNvPr id="25" name="Group 24"/>
          <p:cNvGrpSpPr/>
          <p:nvPr/>
        </p:nvGrpSpPr>
        <p:grpSpPr>
          <a:xfrm>
            <a:off x="685800" y="804224"/>
            <a:ext cx="7391400" cy="5672776"/>
            <a:chOff x="1143000" y="11853224"/>
            <a:chExt cx="7391400" cy="5672776"/>
          </a:xfrm>
        </p:grpSpPr>
        <p:sp>
          <p:nvSpPr>
            <p:cNvPr id="26" name="TextBox 25"/>
            <p:cNvSpPr txBox="1"/>
            <p:nvPr/>
          </p:nvSpPr>
          <p:spPr>
            <a:xfrm>
              <a:off x="1143000" y="11853224"/>
              <a:ext cx="25146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0000FF"/>
                  </a:solidFill>
                  <a:latin typeface="Baskerville Old Face"/>
                  <a:cs typeface="Baskerville Old Face"/>
                </a:rPr>
                <a:t>3</a:t>
              </a:r>
            </a:p>
            <a:p>
              <a:pPr algn="ctr"/>
              <a:r>
                <a:rPr lang="en-US" sz="13800" dirty="0" smtClean="0">
                  <a:solidFill>
                    <a:srgbClr val="0000FF"/>
                  </a:solidFill>
                  <a:latin typeface="Baskerville Old Face"/>
                  <a:cs typeface="Baskerville Old Face"/>
                </a:rPr>
                <a:t>8</a:t>
              </a:r>
            </a:p>
          </p:txBody>
        </p:sp>
        <p:sp>
          <p:nvSpPr>
            <p:cNvPr id="27" name="TextBox 26"/>
            <p:cNvSpPr txBox="1"/>
            <p:nvPr/>
          </p:nvSpPr>
          <p:spPr>
            <a:xfrm>
              <a:off x="6096000" y="11853224"/>
              <a:ext cx="24384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0000FF"/>
                  </a:solidFill>
                  <a:latin typeface="Baskerville Old Face"/>
                  <a:cs typeface="Baskerville Old Face"/>
                </a:rPr>
                <a:t>5</a:t>
              </a:r>
            </a:p>
            <a:p>
              <a:pPr algn="ctr"/>
              <a:r>
                <a:rPr lang="en-US" sz="13800" dirty="0" smtClean="0">
                  <a:solidFill>
                    <a:srgbClr val="0000FF"/>
                  </a:solidFill>
                  <a:latin typeface="Baskerville Old Face"/>
                  <a:cs typeface="Baskerville Old Face"/>
                </a:rPr>
                <a:t>7</a:t>
              </a:r>
            </a:p>
          </p:txBody>
        </p:sp>
        <p:sp>
          <p:nvSpPr>
            <p:cNvPr id="28" name="TextBox 27"/>
            <p:cNvSpPr txBox="1"/>
            <p:nvPr/>
          </p:nvSpPr>
          <p:spPr>
            <a:xfrm>
              <a:off x="4114800" y="12324576"/>
              <a:ext cx="914400" cy="5201424"/>
            </a:xfrm>
            <a:prstGeom prst="rect">
              <a:avLst/>
            </a:prstGeom>
            <a:noFill/>
          </p:spPr>
          <p:txBody>
            <a:bodyPr wrap="square" rtlCol="0">
              <a:spAutoFit/>
            </a:bodyPr>
            <a:lstStyle/>
            <a:p>
              <a:pPr algn="ctr"/>
              <a:r>
                <a:rPr lang="en-US" sz="16600" dirty="0" smtClean="0"/>
                <a:t>≠</a:t>
              </a:r>
              <a:endParaRPr lang="en-US" sz="16600" dirty="0"/>
            </a:p>
          </p:txBody>
        </p:sp>
      </p:grpSp>
      <p:cxnSp>
        <p:nvCxnSpPr>
          <p:cNvPr id="29" name="Straight Arrow Connector 28"/>
          <p:cNvCxnSpPr/>
          <p:nvPr/>
        </p:nvCxnSpPr>
        <p:spPr>
          <a:xfrm>
            <a:off x="2476119" y="2222500"/>
            <a:ext cx="3657600" cy="1676400"/>
          </a:xfrm>
          <a:prstGeom prst="straightConnector1">
            <a:avLst/>
          </a:prstGeom>
          <a:ln w="50800">
            <a:solidFill>
              <a:srgbClr val="FF0000"/>
            </a:solidFill>
            <a:headEnd type="stealth"/>
            <a:tailEnd type="stealth"/>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2641219" y="2222500"/>
            <a:ext cx="3568700" cy="1790700"/>
          </a:xfrm>
          <a:prstGeom prst="straightConnector1">
            <a:avLst/>
          </a:prstGeom>
          <a:ln w="50800">
            <a:solidFill>
              <a:srgbClr val="FF0000"/>
            </a:solidFill>
            <a:headEnd type="stealth"/>
            <a:tailEnd type="stealth"/>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838200" y="927100"/>
            <a:ext cx="723519" cy="523220"/>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800" dirty="0" smtClean="0">
                <a:solidFill>
                  <a:srgbClr val="FF0000"/>
                </a:solidFill>
              </a:rPr>
              <a:t>21</a:t>
            </a:r>
            <a:endParaRPr lang="en-US" sz="2800" dirty="0">
              <a:solidFill>
                <a:srgbClr val="FF0000"/>
              </a:solidFill>
            </a:endParaRPr>
          </a:p>
        </p:txBody>
      </p:sp>
      <p:sp>
        <p:nvSpPr>
          <p:cNvPr id="32" name="TextBox 31"/>
          <p:cNvSpPr txBox="1"/>
          <p:nvPr/>
        </p:nvSpPr>
        <p:spPr>
          <a:xfrm>
            <a:off x="8229600" y="945968"/>
            <a:ext cx="723519" cy="523220"/>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800" dirty="0" smtClean="0">
                <a:solidFill>
                  <a:srgbClr val="FF0000"/>
                </a:solidFill>
              </a:rPr>
              <a:t>40</a:t>
            </a:r>
            <a:endParaRPr lang="en-US" sz="2800"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xit" presetSubtype="0" fill="hold" grpId="1" nodeType="afterEffect">
                                  <p:stCondLst>
                                    <p:cond delay="0"/>
                                  </p:stCondLst>
                                  <p:childTnLst>
                                    <p:animEffect transition="out" filter="fade">
                                      <p:cBhvr>
                                        <p:cTn id="10" dur="5000"/>
                                        <p:tgtEl>
                                          <p:spTgt spid="4"/>
                                        </p:tgtEl>
                                      </p:cBhvr>
                                    </p:animEffect>
                                    <p:set>
                                      <p:cBhvr>
                                        <p:cTn id="11" dur="1" fill="hold">
                                          <p:stCondLst>
                                            <p:cond delay="4999"/>
                                          </p:stCondLst>
                                        </p:cTn>
                                        <p:tgtEl>
                                          <p:spTgt spid="4"/>
                                        </p:tgtEl>
                                        <p:attrNameLst>
                                          <p:attrName>style.visibility</p:attrName>
                                        </p:attrNameLst>
                                      </p:cBhvr>
                                      <p:to>
                                        <p:strVal val="hidden"/>
                                      </p:to>
                                    </p:set>
                                  </p:childTnLst>
                                </p:cTn>
                              </p:par>
                            </p:childTnLst>
                          </p:cTn>
                        </p:par>
                        <p:par>
                          <p:cTn id="12" fill="hold">
                            <p:stCondLst>
                              <p:cond delay="5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6000"/>
                            </p:stCondLst>
                            <p:childTnLst>
                              <p:par>
                                <p:cTn id="17" presetID="10" presetClass="exit" presetSubtype="0" fill="hold" grpId="1" nodeType="afterEffect">
                                  <p:stCondLst>
                                    <p:cond delay="0"/>
                                  </p:stCondLst>
                                  <p:childTnLst>
                                    <p:animEffect transition="out" filter="fade">
                                      <p:cBhvr>
                                        <p:cTn id="18" dur="5000"/>
                                        <p:tgtEl>
                                          <p:spTgt spid="10"/>
                                        </p:tgtEl>
                                      </p:cBhvr>
                                    </p:animEffect>
                                    <p:set>
                                      <p:cBhvr>
                                        <p:cTn id="19" dur="1" fill="hold">
                                          <p:stCondLst>
                                            <p:cond delay="49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par>
                                <p:cTn id="43" presetID="10" presetClass="exit" presetSubtype="0" fill="hold" nodeType="withEffect">
                                  <p:stCondLst>
                                    <p:cond delay="0"/>
                                  </p:stCondLst>
                                  <p:childTnLst>
                                    <p:animEffect transition="out" filter="fade">
                                      <p:cBhvr>
                                        <p:cTn id="44" dur="2000"/>
                                        <p:tgtEl>
                                          <p:spTgt spid="19"/>
                                        </p:tgtEl>
                                      </p:cBhvr>
                                    </p:animEffect>
                                    <p:set>
                                      <p:cBhvr>
                                        <p:cTn id="45" dur="1" fill="hold">
                                          <p:stCondLst>
                                            <p:cond delay="1999"/>
                                          </p:stCondLst>
                                        </p:cTn>
                                        <p:tgtEl>
                                          <p:spTgt spid="1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11"/>
                                        </p:tgtEl>
                                      </p:cBhvr>
                                    </p:animEffect>
                                    <p:set>
                                      <p:cBhvr>
                                        <p:cTn id="48" dur="1" fill="hold">
                                          <p:stCondLst>
                                            <p:cond delay="19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23"/>
                                        </p:tgtEl>
                                      </p:cBhvr>
                                    </p:animEffect>
                                    <p:set>
                                      <p:cBhvr>
                                        <p:cTn id="51" dur="1" fill="hold">
                                          <p:stCondLst>
                                            <p:cond delay="1999"/>
                                          </p:stCondLst>
                                        </p:cTn>
                                        <p:tgtEl>
                                          <p:spTgt spid="2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18"/>
                                        </p:tgtEl>
                                      </p:cBhvr>
                                    </p:animEffect>
                                    <p:set>
                                      <p:cBhvr>
                                        <p:cTn id="54" dur="1" fill="hold">
                                          <p:stCondLst>
                                            <p:cond delay="1999"/>
                                          </p:stCondLst>
                                        </p:cTn>
                                        <p:tgtEl>
                                          <p:spTgt spid="1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2000"/>
                                        <p:tgtEl>
                                          <p:spTgt spid="24"/>
                                        </p:tgtEl>
                                      </p:cBhvr>
                                    </p:animEffect>
                                    <p:set>
                                      <p:cBhvr>
                                        <p:cTn id="57" dur="1" fill="hold">
                                          <p:stCondLst>
                                            <p:cond delay="1999"/>
                                          </p:stCondLst>
                                        </p:cTn>
                                        <p:tgtEl>
                                          <p:spTgt spid="2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20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down)">
                                      <p:cBhvr>
                                        <p:cTn id="76" dur="500"/>
                                        <p:tgtEl>
                                          <p:spTgt spid="30"/>
                                        </p:tgtEl>
                                      </p:cBhvr>
                                    </p:animEffect>
                                  </p:childTnLst>
                                </p:cTn>
                              </p:par>
                            </p:childTnLst>
                          </p:cTn>
                        </p:par>
                        <p:par>
                          <p:cTn id="77" fill="hold">
                            <p:stCondLst>
                              <p:cond delay="500"/>
                            </p:stCondLst>
                            <p:childTnLst>
                              <p:par>
                                <p:cTn id="78" presetID="22" presetClass="entr" presetSubtype="2" fill="hold" grpId="0"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right)">
                                      <p:cBhvr>
                                        <p:cTn id="80" dur="500"/>
                                        <p:tgtEl>
                                          <p:spTgt spid="32"/>
                                        </p:tgtEl>
                                      </p:cBhvr>
                                    </p:animEffect>
                                  </p:childTnLst>
                                </p:cTn>
                              </p:par>
                              <p:par>
                                <p:cTn id="81" presetID="10" presetClass="exit" presetSubtype="0" fill="hold" nodeType="withEffect">
                                  <p:stCondLst>
                                    <p:cond delay="0"/>
                                  </p:stCondLst>
                                  <p:childTnLst>
                                    <p:animEffect transition="out" filter="fade">
                                      <p:cBhvr>
                                        <p:cTn id="82" dur="2000"/>
                                        <p:tgtEl>
                                          <p:spTgt spid="30"/>
                                        </p:tgtEl>
                                      </p:cBhvr>
                                    </p:animEffect>
                                    <p:set>
                                      <p:cBhvr>
                                        <p:cTn id="83" dur="1" fill="hold">
                                          <p:stCondLst>
                                            <p:cond delay="1999"/>
                                          </p:stCondLst>
                                        </p:cTn>
                                        <p:tgtEl>
                                          <p:spTgt spid="3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2000"/>
                                        <p:tgtEl>
                                          <p:spTgt spid="25"/>
                                        </p:tgtEl>
                                      </p:cBhvr>
                                    </p:animEffect>
                                    <p:set>
                                      <p:cBhvr>
                                        <p:cTn id="86" dur="1" fill="hold">
                                          <p:stCondLst>
                                            <p:cond delay="1999"/>
                                          </p:stCondLst>
                                        </p:cTn>
                                        <p:tgtEl>
                                          <p:spTgt spid="25"/>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000"/>
                                        <p:tgtEl>
                                          <p:spTgt spid="31"/>
                                        </p:tgtEl>
                                      </p:cBhvr>
                                    </p:animEffect>
                                    <p:set>
                                      <p:cBhvr>
                                        <p:cTn id="89" dur="1" fill="hold">
                                          <p:stCondLst>
                                            <p:cond delay="1999"/>
                                          </p:stCondLst>
                                        </p:cTn>
                                        <p:tgtEl>
                                          <p:spTgt spid="31"/>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2000"/>
                                        <p:tgtEl>
                                          <p:spTgt spid="29"/>
                                        </p:tgtEl>
                                      </p:cBhvr>
                                    </p:animEffect>
                                    <p:set>
                                      <p:cBhvr>
                                        <p:cTn id="92" dur="1" fill="hold">
                                          <p:stCondLst>
                                            <p:cond delay="1999"/>
                                          </p:stCondLst>
                                        </p:cTn>
                                        <p:tgtEl>
                                          <p:spTgt spid="29"/>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2000"/>
                                        <p:tgtEl>
                                          <p:spTgt spid="32"/>
                                        </p:tgtEl>
                                      </p:cBhvr>
                                    </p:animEffect>
                                    <p:set>
                                      <p:cBhvr>
                                        <p:cTn id="95"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 grpId="0"/>
      <p:bldP spid="10" grpId="1"/>
      <p:bldP spid="23" grpId="0"/>
      <p:bldP spid="23" grpId="1"/>
      <p:bldP spid="24" grpId="0"/>
      <p:bldP spid="24" grpId="1"/>
      <p:bldP spid="31" grpId="0"/>
      <p:bldP spid="31" grpId="1"/>
      <p:bldP spid="32" grpId="0"/>
      <p:bldP spid="32" grpId="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0000"/>
        </a:solidFill>
        <a:effectLst/>
      </p:bgPr>
    </p:bg>
    <p:spTree>
      <p:nvGrpSpPr>
        <p:cNvPr id="1" name=""/>
        <p:cNvGrpSpPr/>
        <p:nvPr/>
      </p:nvGrpSpPr>
      <p:grpSpPr>
        <a:xfrm>
          <a:off x="0" y="0"/>
          <a:ext cx="0" cy="0"/>
          <a:chOff x="0" y="0"/>
          <a:chExt cx="0" cy="0"/>
        </a:xfrm>
      </p:grpSpPr>
      <p:sp>
        <p:nvSpPr>
          <p:cNvPr id="4" name="TextBox 3"/>
          <p:cNvSpPr txBox="1"/>
          <p:nvPr/>
        </p:nvSpPr>
        <p:spPr>
          <a:xfrm>
            <a:off x="1066800" y="1371600"/>
            <a:ext cx="7239000" cy="3785652"/>
          </a:xfrm>
          <a:prstGeom prst="rect">
            <a:avLst/>
          </a:prstGeom>
          <a:noFill/>
          <a:effectLst>
            <a:outerShdw blurRad="50800" dist="38100" dir="2700000" algn="tl" rotWithShape="0">
              <a:srgbClr val="000000">
                <a:alpha val="43000"/>
              </a:srgbClr>
            </a:outerShdw>
          </a:effectLst>
          <a:scene3d>
            <a:camera prst="orthographicFront"/>
            <a:lightRig rig="threePt" dir="t"/>
          </a:scene3d>
          <a:sp3d>
            <a:bevelT prst="relaxedInset"/>
            <a:bevelB prst="relaxedInset"/>
          </a:sp3d>
        </p:spPr>
        <p:txBody>
          <a:bodyPr wrap="square" rtlCol="0">
            <a:spAutoFit/>
          </a:bodyPr>
          <a:lstStyle/>
          <a:p>
            <a:pPr algn="ctr"/>
            <a:r>
              <a:rPr lang="en-US" sz="8000" dirty="0" smtClean="0">
                <a:solidFill>
                  <a:srgbClr val="000090"/>
                </a:solidFill>
                <a:latin typeface="Baskerville Old Face"/>
                <a:cs typeface="Baskerville Old Face"/>
              </a:rPr>
              <a:t>Let’s apply this to Algebra</a:t>
            </a:r>
          </a:p>
          <a:p>
            <a:pPr algn="ctr"/>
            <a:r>
              <a:rPr lang="en-US" sz="8000" dirty="0" smtClean="0">
                <a:solidFill>
                  <a:srgbClr val="000090"/>
                </a:solidFill>
                <a:latin typeface="Britannic Bold"/>
                <a:cs typeface="Britannic Bold"/>
              </a:rPr>
              <a:t>b a </a:t>
            </a:r>
            <a:r>
              <a:rPr lang="en-US" sz="8000" dirty="0" err="1" smtClean="0">
                <a:solidFill>
                  <a:srgbClr val="000090"/>
                </a:solidFill>
                <a:latin typeface="Britannic Bold"/>
                <a:cs typeface="Britannic Bold"/>
              </a:rPr>
              <a:t>y</a:t>
            </a:r>
            <a:r>
              <a:rPr lang="en-US" sz="8000" dirty="0" smtClean="0">
                <a:solidFill>
                  <a:srgbClr val="000090"/>
                </a:solidFill>
                <a:latin typeface="Britannic Bold"/>
                <a:cs typeface="Britannic Bold"/>
              </a:rPr>
              <a:t> - b e e </a:t>
            </a:r>
            <a:r>
              <a:rPr lang="en-US" sz="8000" dirty="0" smtClean="0">
                <a:solidFill>
                  <a:srgbClr val="000090"/>
                </a:solidFill>
                <a:latin typeface="Baskerville Old Face"/>
                <a:cs typeface="Baskerville Old Face"/>
              </a:rPr>
              <a:t>!</a:t>
            </a:r>
            <a:endParaRPr lang="en-US" sz="8000" dirty="0">
              <a:solidFill>
                <a:srgbClr val="000090"/>
              </a:solidFill>
              <a:latin typeface="Baskerville Old Face"/>
              <a:cs typeface="Baskerville Old Face"/>
            </a:endParaRPr>
          </a:p>
        </p:txBody>
      </p:sp>
      <p:sp>
        <p:nvSpPr>
          <p:cNvPr id="8" name="Explosion 1 7"/>
          <p:cNvSpPr/>
          <p:nvPr/>
        </p:nvSpPr>
        <p:spPr>
          <a:xfrm>
            <a:off x="419100" y="5257800"/>
            <a:ext cx="1295400" cy="1219200"/>
          </a:xfrm>
          <a:prstGeom prst="irregularSeal1">
            <a:avLst/>
          </a:prstGeom>
          <a:effectLst>
            <a:glow rad="101600">
              <a:schemeClr val="tx1">
                <a:alpha val="75000"/>
              </a:schemeClr>
            </a:glow>
            <a:outerShdw blurRad="40000" dist="23000" dir="5400000" rotWithShape="0">
              <a:srgbClr val="000000">
                <a:alpha val="35000"/>
              </a:srgbClr>
            </a:outerShdw>
          </a:effectLst>
          <a:scene3d>
            <a:camera prst="orthographicFront"/>
            <a:lightRig rig="threePt" dir="t"/>
          </a:scene3d>
          <a:sp3d>
            <a:bevelT prst="angle"/>
            <a:bevelB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Explosion 1 8"/>
          <p:cNvSpPr/>
          <p:nvPr/>
        </p:nvSpPr>
        <p:spPr>
          <a:xfrm>
            <a:off x="419100" y="152400"/>
            <a:ext cx="1295400" cy="1219200"/>
          </a:xfrm>
          <a:prstGeom prst="irregularSeal1">
            <a:avLst/>
          </a:prstGeom>
          <a:effectLst>
            <a:glow rad="101600">
              <a:schemeClr val="tx1">
                <a:alpha val="75000"/>
              </a:schemeClr>
            </a:glow>
            <a:outerShdw blurRad="40000" dist="23000" dir="5400000" rotWithShape="0">
              <a:srgbClr val="000000">
                <a:alpha val="35000"/>
              </a:srgbClr>
            </a:outerShdw>
          </a:effectLst>
          <a:scene3d>
            <a:camera prst="orthographicFront"/>
            <a:lightRig rig="threePt" dir="t"/>
          </a:scene3d>
          <a:sp3d>
            <a:bevelT prst="angle"/>
            <a:bevelB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Explosion 1 9"/>
          <p:cNvSpPr/>
          <p:nvPr/>
        </p:nvSpPr>
        <p:spPr>
          <a:xfrm>
            <a:off x="7391400" y="5410200"/>
            <a:ext cx="1295400" cy="1219200"/>
          </a:xfrm>
          <a:prstGeom prst="irregularSeal1">
            <a:avLst/>
          </a:prstGeom>
          <a:effectLst>
            <a:glow rad="101600">
              <a:schemeClr val="tx1">
                <a:alpha val="75000"/>
              </a:schemeClr>
            </a:glow>
            <a:outerShdw blurRad="40000" dist="23000" dir="5400000" rotWithShape="0">
              <a:srgbClr val="000000">
                <a:alpha val="35000"/>
              </a:srgbClr>
            </a:outerShdw>
          </a:effectLst>
          <a:scene3d>
            <a:camera prst="orthographicFront"/>
            <a:lightRig rig="threePt" dir="t"/>
          </a:scene3d>
          <a:sp3d>
            <a:bevelT prst="angle"/>
            <a:bevelB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Explosion 1 10"/>
          <p:cNvSpPr/>
          <p:nvPr/>
        </p:nvSpPr>
        <p:spPr>
          <a:xfrm>
            <a:off x="7391400" y="152400"/>
            <a:ext cx="1295400" cy="1219200"/>
          </a:xfrm>
          <a:prstGeom prst="irregularSeal1">
            <a:avLst/>
          </a:prstGeom>
          <a:effectLst>
            <a:glow rad="101600">
              <a:schemeClr val="tx1">
                <a:alpha val="75000"/>
              </a:schemeClr>
            </a:glow>
            <a:outerShdw blurRad="40000" dist="23000" dir="5400000" rotWithShape="0">
              <a:srgbClr val="000000">
                <a:alpha val="35000"/>
              </a:srgbClr>
            </a:outerShdw>
          </a:effectLst>
          <a:scene3d>
            <a:camera prst="orthographicFront"/>
            <a:lightRig rig="threePt" dir="t"/>
          </a:scene3d>
          <a:sp3d>
            <a:bevelT prst="angle"/>
            <a:bevelB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5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93" decel="100000"/>
                                        <p:tgtEl>
                                          <p:spTgt spid="8"/>
                                        </p:tgtEl>
                                      </p:cBhvr>
                                    </p:animEffect>
                                    <p:animScale>
                                      <p:cBhvr>
                                        <p:cTn id="14" dur="193" decel="100000"/>
                                        <p:tgtEl>
                                          <p:spTgt spid="8"/>
                                        </p:tgtEl>
                                      </p:cBhvr>
                                      <p:from x="10000" y="10000"/>
                                      <p:to x="200000" y="450000"/>
                                    </p:animScale>
                                    <p:animScale>
                                      <p:cBhvr>
                                        <p:cTn id="15" dur="308" accel="100000" fill="hold">
                                          <p:stCondLst>
                                            <p:cond delay="193"/>
                                          </p:stCondLst>
                                        </p:cTn>
                                        <p:tgtEl>
                                          <p:spTgt spid="8"/>
                                        </p:tgtEl>
                                      </p:cBhvr>
                                      <p:from x="200000" y="450000"/>
                                      <p:to x="100000" y="100000"/>
                                    </p:animScale>
                                    <p:set>
                                      <p:cBhvr>
                                        <p:cTn id="16" dur="193" fill="hold"/>
                                        <p:tgtEl>
                                          <p:spTgt spid="8"/>
                                        </p:tgtEl>
                                        <p:attrNameLst>
                                          <p:attrName>ppt_x</p:attrName>
                                        </p:attrNameLst>
                                      </p:cBhvr>
                                      <p:to>
                                        <p:strVal val="(0.5)"/>
                                      </p:to>
                                    </p:set>
                                    <p:anim from="(0.5)" to="(#ppt_x)" calcmode="lin" valueType="num">
                                      <p:cBhvr>
                                        <p:cTn id="17" dur="308" accel="100000" fill="hold">
                                          <p:stCondLst>
                                            <p:cond delay="193"/>
                                          </p:stCondLst>
                                        </p:cTn>
                                        <p:tgtEl>
                                          <p:spTgt spid="8"/>
                                        </p:tgtEl>
                                        <p:attrNameLst>
                                          <p:attrName>ppt_x</p:attrName>
                                        </p:attrNameLst>
                                      </p:cBhvr>
                                    </p:anim>
                                    <p:set>
                                      <p:cBhvr>
                                        <p:cTn id="18" dur="193" fill="hold"/>
                                        <p:tgtEl>
                                          <p:spTgt spid="8"/>
                                        </p:tgtEl>
                                        <p:attrNameLst>
                                          <p:attrName>ppt_y</p:attrName>
                                        </p:attrNameLst>
                                      </p:cBhvr>
                                      <p:to>
                                        <p:strVal val="(#ppt_y+0.4)"/>
                                      </p:to>
                                    </p:set>
                                    <p:anim from="(#ppt_y+0.4)" to="(#ppt_y)" calcmode="lin" valueType="num">
                                      <p:cBhvr>
                                        <p:cTn id="19" dur="308" accel="100000" fill="hold">
                                          <p:stCondLst>
                                            <p:cond delay="193"/>
                                          </p:stCondLst>
                                        </p:cTn>
                                        <p:tgtEl>
                                          <p:spTgt spid="8"/>
                                        </p:tgtEl>
                                        <p:attrNameLst>
                                          <p:attrName>ppt_y</p:attrName>
                                        </p:attrNameLst>
                                      </p:cBhvr>
                                    </p:anim>
                                  </p:childTnLst>
                                </p:cTn>
                              </p:par>
                              <p:par>
                                <p:cTn id="20" presetID="5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93" decel="100000"/>
                                        <p:tgtEl>
                                          <p:spTgt spid="10"/>
                                        </p:tgtEl>
                                      </p:cBhvr>
                                    </p:animEffect>
                                    <p:animScale>
                                      <p:cBhvr>
                                        <p:cTn id="23" dur="193" decel="100000"/>
                                        <p:tgtEl>
                                          <p:spTgt spid="10"/>
                                        </p:tgtEl>
                                      </p:cBhvr>
                                      <p:from x="10000" y="10000"/>
                                      <p:to x="200000" y="450000"/>
                                    </p:animScale>
                                    <p:animScale>
                                      <p:cBhvr>
                                        <p:cTn id="24" dur="308" accel="100000" fill="hold">
                                          <p:stCondLst>
                                            <p:cond delay="193"/>
                                          </p:stCondLst>
                                        </p:cTn>
                                        <p:tgtEl>
                                          <p:spTgt spid="10"/>
                                        </p:tgtEl>
                                      </p:cBhvr>
                                      <p:from x="200000" y="450000"/>
                                      <p:to x="100000" y="100000"/>
                                    </p:animScale>
                                    <p:set>
                                      <p:cBhvr>
                                        <p:cTn id="25" dur="193" fill="hold"/>
                                        <p:tgtEl>
                                          <p:spTgt spid="10"/>
                                        </p:tgtEl>
                                        <p:attrNameLst>
                                          <p:attrName>ppt_x</p:attrName>
                                        </p:attrNameLst>
                                      </p:cBhvr>
                                      <p:to>
                                        <p:strVal val="(0.5)"/>
                                      </p:to>
                                    </p:set>
                                    <p:anim from="(0.5)" to="(#ppt_x)" calcmode="lin" valueType="num">
                                      <p:cBhvr>
                                        <p:cTn id="26" dur="308" accel="100000" fill="hold">
                                          <p:stCondLst>
                                            <p:cond delay="193"/>
                                          </p:stCondLst>
                                        </p:cTn>
                                        <p:tgtEl>
                                          <p:spTgt spid="10"/>
                                        </p:tgtEl>
                                        <p:attrNameLst>
                                          <p:attrName>ppt_x</p:attrName>
                                        </p:attrNameLst>
                                      </p:cBhvr>
                                    </p:anim>
                                    <p:set>
                                      <p:cBhvr>
                                        <p:cTn id="27" dur="193" fill="hold"/>
                                        <p:tgtEl>
                                          <p:spTgt spid="10"/>
                                        </p:tgtEl>
                                        <p:attrNameLst>
                                          <p:attrName>ppt_y</p:attrName>
                                        </p:attrNameLst>
                                      </p:cBhvr>
                                      <p:to>
                                        <p:strVal val="(#ppt_y+0.4)"/>
                                      </p:to>
                                    </p:set>
                                    <p:anim from="(#ppt_y+0.4)" to="(#ppt_y)" calcmode="lin" valueType="num">
                                      <p:cBhvr>
                                        <p:cTn id="28" dur="308" accel="100000" fill="hold">
                                          <p:stCondLst>
                                            <p:cond delay="193"/>
                                          </p:stCondLst>
                                        </p:cTn>
                                        <p:tgtEl>
                                          <p:spTgt spid="10"/>
                                        </p:tgtEl>
                                        <p:attrNameLst>
                                          <p:attrName>ppt_y</p:attrName>
                                        </p:attrNameLst>
                                      </p:cBhvr>
                                    </p:anim>
                                  </p:childTnLst>
                                </p:cTn>
                              </p:par>
                              <p:par>
                                <p:cTn id="29" presetID="5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93" decel="100000"/>
                                        <p:tgtEl>
                                          <p:spTgt spid="11"/>
                                        </p:tgtEl>
                                      </p:cBhvr>
                                    </p:animEffect>
                                    <p:animScale>
                                      <p:cBhvr>
                                        <p:cTn id="32" dur="193" decel="100000"/>
                                        <p:tgtEl>
                                          <p:spTgt spid="11"/>
                                        </p:tgtEl>
                                      </p:cBhvr>
                                      <p:from x="10000" y="10000"/>
                                      <p:to x="200000" y="450000"/>
                                    </p:animScale>
                                    <p:animScale>
                                      <p:cBhvr>
                                        <p:cTn id="33" dur="308" accel="100000" fill="hold">
                                          <p:stCondLst>
                                            <p:cond delay="193"/>
                                          </p:stCondLst>
                                        </p:cTn>
                                        <p:tgtEl>
                                          <p:spTgt spid="11"/>
                                        </p:tgtEl>
                                      </p:cBhvr>
                                      <p:from x="200000" y="450000"/>
                                      <p:to x="100000" y="100000"/>
                                    </p:animScale>
                                    <p:set>
                                      <p:cBhvr>
                                        <p:cTn id="34" dur="193" fill="hold"/>
                                        <p:tgtEl>
                                          <p:spTgt spid="11"/>
                                        </p:tgtEl>
                                        <p:attrNameLst>
                                          <p:attrName>ppt_x</p:attrName>
                                        </p:attrNameLst>
                                      </p:cBhvr>
                                      <p:to>
                                        <p:strVal val="(0.5)"/>
                                      </p:to>
                                    </p:set>
                                    <p:anim from="(0.5)" to="(#ppt_x)" calcmode="lin" valueType="num">
                                      <p:cBhvr>
                                        <p:cTn id="35" dur="308" accel="100000" fill="hold">
                                          <p:stCondLst>
                                            <p:cond delay="193"/>
                                          </p:stCondLst>
                                        </p:cTn>
                                        <p:tgtEl>
                                          <p:spTgt spid="11"/>
                                        </p:tgtEl>
                                        <p:attrNameLst>
                                          <p:attrName>ppt_x</p:attrName>
                                        </p:attrNameLst>
                                      </p:cBhvr>
                                    </p:anim>
                                    <p:set>
                                      <p:cBhvr>
                                        <p:cTn id="36" dur="193" fill="hold"/>
                                        <p:tgtEl>
                                          <p:spTgt spid="11"/>
                                        </p:tgtEl>
                                        <p:attrNameLst>
                                          <p:attrName>ppt_y</p:attrName>
                                        </p:attrNameLst>
                                      </p:cBhvr>
                                      <p:to>
                                        <p:strVal val="(#ppt_y+0.4)"/>
                                      </p:to>
                                    </p:set>
                                    <p:anim from="(#ppt_y+0.4)" to="(#ppt_y)" calcmode="lin" valueType="num">
                                      <p:cBhvr>
                                        <p:cTn id="37" dur="308" accel="100000" fill="hold">
                                          <p:stCondLst>
                                            <p:cond delay="193"/>
                                          </p:stCondLst>
                                        </p:cTn>
                                        <p:tgtEl>
                                          <p:spTgt spid="11"/>
                                        </p:tgtEl>
                                        <p:attrNameLst>
                                          <p:attrName>ppt_y</p:attrName>
                                        </p:attrNameLst>
                                      </p:cBhvr>
                                    </p:anim>
                                  </p:childTnLst>
                                </p:cTn>
                              </p:par>
                              <p:par>
                                <p:cTn id="38" presetID="51"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93" decel="100000"/>
                                        <p:tgtEl>
                                          <p:spTgt spid="9"/>
                                        </p:tgtEl>
                                      </p:cBhvr>
                                    </p:animEffect>
                                    <p:animScale>
                                      <p:cBhvr>
                                        <p:cTn id="41" dur="193" decel="100000"/>
                                        <p:tgtEl>
                                          <p:spTgt spid="9"/>
                                        </p:tgtEl>
                                      </p:cBhvr>
                                      <p:from x="10000" y="10000"/>
                                      <p:to x="200000" y="450000"/>
                                    </p:animScale>
                                    <p:animScale>
                                      <p:cBhvr>
                                        <p:cTn id="42" dur="308" accel="100000" fill="hold">
                                          <p:stCondLst>
                                            <p:cond delay="193"/>
                                          </p:stCondLst>
                                        </p:cTn>
                                        <p:tgtEl>
                                          <p:spTgt spid="9"/>
                                        </p:tgtEl>
                                      </p:cBhvr>
                                      <p:from x="200000" y="450000"/>
                                      <p:to x="100000" y="100000"/>
                                    </p:animScale>
                                    <p:set>
                                      <p:cBhvr>
                                        <p:cTn id="43" dur="193" fill="hold"/>
                                        <p:tgtEl>
                                          <p:spTgt spid="9"/>
                                        </p:tgtEl>
                                        <p:attrNameLst>
                                          <p:attrName>ppt_x</p:attrName>
                                        </p:attrNameLst>
                                      </p:cBhvr>
                                      <p:to>
                                        <p:strVal val="(0.5)"/>
                                      </p:to>
                                    </p:set>
                                    <p:anim from="(0.5)" to="(#ppt_x)" calcmode="lin" valueType="num">
                                      <p:cBhvr>
                                        <p:cTn id="44" dur="308" accel="100000" fill="hold">
                                          <p:stCondLst>
                                            <p:cond delay="193"/>
                                          </p:stCondLst>
                                        </p:cTn>
                                        <p:tgtEl>
                                          <p:spTgt spid="9"/>
                                        </p:tgtEl>
                                        <p:attrNameLst>
                                          <p:attrName>ppt_x</p:attrName>
                                        </p:attrNameLst>
                                      </p:cBhvr>
                                    </p:anim>
                                    <p:set>
                                      <p:cBhvr>
                                        <p:cTn id="45" dur="193" fill="hold"/>
                                        <p:tgtEl>
                                          <p:spTgt spid="9"/>
                                        </p:tgtEl>
                                        <p:attrNameLst>
                                          <p:attrName>ppt_y</p:attrName>
                                        </p:attrNameLst>
                                      </p:cBhvr>
                                      <p:to>
                                        <p:strVal val="(#ppt_y+0.4)"/>
                                      </p:to>
                                    </p:set>
                                    <p:anim from="(#ppt_y+0.4)" to="(#ppt_y)" calcmode="lin" valueType="num">
                                      <p:cBhvr>
                                        <p:cTn id="46" dur="308" accel="100000" fill="hold">
                                          <p:stCondLst>
                                            <p:cond delay="193"/>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roportional Triangles.mov">
            <a:hlinkClick r:id="" action="ppaction://media"/>
          </p:cNvPr>
          <p:cNvPicPr/>
          <p:nvPr>
            <a:videoFile r:link="rId1"/>
          </p:nvPr>
        </p:nvPicPr>
        <p:blipFill>
          <a:blip r:embed="rId3"/>
          <a:stretch>
            <a:fillRect/>
          </a:stretch>
        </p:blipFill>
        <p:spPr>
          <a:xfrm>
            <a:off x="533400" y="400050"/>
            <a:ext cx="8102600" cy="6076950"/>
          </a:xfrm>
          <a:prstGeom prst="rect">
            <a:avLst/>
          </a:prstGeom>
          <a:effectLst>
            <a:outerShdw blurRad="50800" dist="76200" dir="2700000">
              <a:schemeClr val="bg1">
                <a:alpha val="43000"/>
              </a:scheme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5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7" name="Picture 3" descr="Example1"/>
          <p:cNvPicPr>
            <a:picLocks noChangeAspect="1" noChangeArrowheads="1"/>
          </p:cNvPicPr>
          <p:nvPr/>
        </p:nvPicPr>
        <p:blipFill>
          <a:blip r:embed="rId4"/>
          <a:srcRect/>
          <a:stretch>
            <a:fillRect/>
          </a:stretch>
        </p:blipFill>
        <p:spPr bwMode="auto">
          <a:xfrm>
            <a:off x="420688" y="1495425"/>
            <a:ext cx="457200" cy="457200"/>
          </a:xfrm>
          <a:prstGeom prst="rect">
            <a:avLst/>
          </a:prstGeom>
          <a:noFill/>
          <a:ln w="9525">
            <a:noFill/>
            <a:miter lim="800000"/>
            <a:headEnd/>
            <a:tailEnd/>
          </a:ln>
          <a:effectLst>
            <a:outerShdw blurRad="50800" dist="254000" dir="2700000" algn="tl" rotWithShape="0">
              <a:srgbClr val="000000">
                <a:alpha val="43000"/>
              </a:srgbClr>
            </a:outerShdw>
          </a:effectLst>
        </p:spPr>
      </p:pic>
      <p:pic>
        <p:nvPicPr>
          <p:cNvPr id="72708" name="Picture 4"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a:ln w="9525">
            <a:noFill/>
            <a:miter lim="800000"/>
            <a:headEnd/>
            <a:tailEnd/>
          </a:ln>
          <a:effectLst>
            <a:outerShdw blurRad="50800" dist="254000" dir="2700000" algn="tl" rotWithShape="0">
              <a:srgbClr val="000000">
                <a:alpha val="43000"/>
              </a:srgbClr>
            </a:outerShdw>
          </a:effectLst>
        </p:spPr>
      </p:pic>
      <p:sp>
        <p:nvSpPr>
          <p:cNvPr id="72709" name="Text Box 5"/>
          <p:cNvSpPr txBox="1">
            <a:spLocks noChangeArrowheads="1"/>
          </p:cNvSpPr>
          <p:nvPr/>
        </p:nvSpPr>
        <p:spPr bwMode="auto">
          <a:xfrm>
            <a:off x="2792413" y="715963"/>
            <a:ext cx="6199187" cy="493712"/>
          </a:xfrm>
          <a:prstGeom prst="rect">
            <a:avLst/>
          </a:prstGeom>
          <a:noFill/>
          <a:ln w="9525">
            <a:noFill/>
            <a:miter lim="800000"/>
            <a:headEnd/>
            <a:tailEnd/>
          </a:ln>
          <a:effectLst>
            <a:outerShdw blurRad="50800" dist="38100" dir="2700000" algn="tl" rotWithShape="0">
              <a:srgbClr val="000000">
                <a:alpha val="43000"/>
              </a:srgbClr>
            </a:outerShdw>
          </a:effectLst>
        </p:spPr>
        <p:txBody>
          <a:bodyPr anchor="ctr">
            <a:prstTxWarp prst="textNoShape">
              <a:avLst/>
            </a:prstTxWarp>
            <a:spAutoFit/>
          </a:bodyPr>
          <a:lstStyle/>
          <a:p>
            <a:pPr algn="l"/>
            <a:r>
              <a:rPr lang="en-US" b="1" dirty="0">
                <a:solidFill>
                  <a:srgbClr val="E01B22"/>
                </a:solidFill>
              </a:rPr>
              <a:t>Write and Solve a Proportion</a:t>
            </a:r>
          </a:p>
        </p:txBody>
      </p:sp>
      <p:sp>
        <p:nvSpPr>
          <p:cNvPr id="72710" name="Rectangle 6"/>
          <p:cNvSpPr>
            <a:spLocks noChangeArrowheads="1"/>
          </p:cNvSpPr>
          <p:nvPr/>
        </p:nvSpPr>
        <p:spPr bwMode="auto">
          <a:xfrm>
            <a:off x="1133475" y="1503363"/>
            <a:ext cx="7705725" cy="1200328"/>
          </a:xfrm>
          <a:prstGeom prst="rect">
            <a:avLst/>
          </a:prstGeom>
          <a:noFill/>
          <a:ln w="9525">
            <a:noFill/>
            <a:miter lim="800000"/>
            <a:headEnd/>
            <a:tailEnd/>
          </a:ln>
          <a:effectLst/>
        </p:spPr>
        <p:txBody>
          <a:bodyPr>
            <a:prstTxWarp prst="textNoShape">
              <a:avLst/>
            </a:prstTxWarp>
            <a:spAutoFit/>
          </a:bodyPr>
          <a:lstStyle/>
          <a:p>
            <a:pPr algn="l"/>
            <a:r>
              <a:rPr lang="en-US" sz="2400" b="1" dirty="0">
                <a:solidFill>
                  <a:srgbClr val="E01B22"/>
                </a:solidFill>
              </a:rPr>
              <a:t>CLOTHING</a:t>
            </a:r>
            <a:r>
              <a:rPr lang="en-US" sz="2400" b="1" dirty="0">
                <a:solidFill>
                  <a:schemeClr val="tx1"/>
                </a:solidFill>
              </a:rPr>
              <a:t>  </a:t>
            </a:r>
            <a:r>
              <a:rPr lang="en-US" sz="2400" b="1" dirty="0">
                <a:solidFill>
                  <a:srgbClr val="00539D"/>
                </a:solidFill>
              </a:rPr>
              <a:t>Melvin can decorate 8 T-shirts in 3 hours. At this rate, write and solve a proportion to find the time it will take him to decorate 20 T-shirts.</a:t>
            </a:r>
          </a:p>
        </p:txBody>
      </p:sp>
      <p:sp>
        <p:nvSpPr>
          <p:cNvPr id="72711" name="Text Box 7"/>
          <p:cNvSpPr txBox="1">
            <a:spLocks noChangeArrowheads="1"/>
          </p:cNvSpPr>
          <p:nvPr/>
        </p:nvSpPr>
        <p:spPr bwMode="auto">
          <a:xfrm>
            <a:off x="533400" y="3581400"/>
            <a:ext cx="8077200" cy="461665"/>
          </a:xfrm>
          <a:prstGeom prst="rect">
            <a:avLst/>
          </a:prstGeom>
          <a:noFill/>
          <a:ln w="9525">
            <a:noFill/>
            <a:miter lim="800000"/>
            <a:headEnd/>
            <a:tailEnd/>
          </a:ln>
          <a:effectLst/>
        </p:spPr>
        <p:txBody>
          <a:bodyPr>
            <a:prstTxWarp prst="textNoShape">
              <a:avLst/>
            </a:prstTxWarp>
            <a:spAutoFit/>
          </a:bodyPr>
          <a:lstStyle/>
          <a:p>
            <a:pPr marL="342900" algn="l"/>
            <a:r>
              <a:rPr lang="en-US" sz="2400" dirty="0">
                <a:solidFill>
                  <a:schemeClr val="tx1"/>
                </a:solidFill>
              </a:rPr>
              <a:t>Write a proportion. Let </a:t>
            </a:r>
            <a:r>
              <a:rPr lang="en-US" sz="2400" i="1" dirty="0">
                <a:solidFill>
                  <a:schemeClr val="tx1"/>
                </a:solidFill>
              </a:rPr>
              <a:t>t</a:t>
            </a:r>
            <a:r>
              <a:rPr lang="en-US" sz="2400" dirty="0">
                <a:solidFill>
                  <a:schemeClr val="tx1"/>
                </a:solidFill>
              </a:rPr>
              <a:t> represent the time in hours.</a:t>
            </a:r>
          </a:p>
        </p:txBody>
      </p:sp>
      <p:pic>
        <p:nvPicPr>
          <p:cNvPr id="72712" name="Picture 10" descr="LH_4-3"/>
          <p:cNvPicPr>
            <a:picLocks noChangeAspect="1" noChangeArrowheads="1"/>
          </p:cNvPicPr>
          <p:nvPr/>
        </p:nvPicPr>
        <p:blipFill>
          <a:blip r:embed="rId6"/>
          <a:srcRect/>
          <a:stretch>
            <a:fillRect/>
          </a:stretch>
        </p:blipFill>
        <p:spPr bwMode="hidden">
          <a:xfrm>
            <a:off x="0" y="0"/>
            <a:ext cx="9144000" cy="731838"/>
          </a:xfrm>
          <a:prstGeom prst="rect">
            <a:avLst/>
          </a:prstGeom>
          <a:noFill/>
          <a:ln w="9525">
            <a:noFill/>
            <a:miter lim="800000"/>
            <a:headEnd/>
            <a:tailEnd/>
          </a:ln>
        </p:spPr>
      </p:pic>
      <p:pic>
        <p:nvPicPr>
          <p:cNvPr id="72725" name="Picture 21" descr="M3_259"/>
          <p:cNvPicPr>
            <a:picLocks noChangeAspect="1" noChangeArrowheads="1"/>
          </p:cNvPicPr>
          <p:nvPr/>
        </p:nvPicPr>
        <p:blipFill>
          <a:blip r:embed="rId7"/>
          <a:srcRect/>
          <a:stretch>
            <a:fillRect/>
          </a:stretch>
        </p:blipFill>
        <p:spPr bwMode="auto">
          <a:xfrm>
            <a:off x="4035425" y="5105400"/>
            <a:ext cx="1050925" cy="815975"/>
          </a:xfrm>
          <a:prstGeom prst="rect">
            <a:avLst/>
          </a:prstGeom>
          <a:noFill/>
          <a:ln w="9525">
            <a:noFill/>
            <a:miter lim="800000"/>
            <a:headEnd/>
            <a:tailEnd/>
          </a:ln>
          <a:effectLst>
            <a:outerShdw blurRad="50800" dist="254000" dir="2700000" algn="tl" rotWithShape="0">
              <a:srgbClr val="000000">
                <a:alpha val="43000"/>
              </a:srgbClr>
            </a:outerShdw>
          </a:effectLst>
        </p:spPr>
      </p:pic>
      <p:grpSp>
        <p:nvGrpSpPr>
          <p:cNvPr id="2" name="Group 32"/>
          <p:cNvGrpSpPr>
            <a:grpSpLocks/>
          </p:cNvGrpSpPr>
          <p:nvPr/>
        </p:nvGrpSpPr>
        <p:grpSpPr bwMode="auto">
          <a:xfrm>
            <a:off x="5867400" y="5029200"/>
            <a:ext cx="1457325" cy="457200"/>
            <a:chOff x="2592" y="2112"/>
            <a:chExt cx="918" cy="288"/>
          </a:xfrm>
          <a:effectLst>
            <a:outerShdw blurRad="50800" dist="254000" dir="2700000" algn="tl" rotWithShape="0">
              <a:srgbClr val="000000">
                <a:alpha val="43000"/>
              </a:srgbClr>
            </a:outerShdw>
          </a:effectLst>
        </p:grpSpPr>
        <p:sp>
          <p:nvSpPr>
            <p:cNvPr id="6" name="Text Box 22"/>
            <p:cNvSpPr txBox="1">
              <a:spLocks noChangeArrowheads="1"/>
            </p:cNvSpPr>
            <p:nvPr/>
          </p:nvSpPr>
          <p:spPr bwMode="auto">
            <a:xfrm>
              <a:off x="2598" y="2112"/>
              <a:ext cx="912" cy="288"/>
            </a:xfrm>
            <a:prstGeom prst="rect">
              <a:avLst/>
            </a:prstGeom>
            <a:noFill/>
            <a:ln w="9525">
              <a:noFill/>
              <a:miter lim="800000"/>
              <a:headEnd/>
              <a:tailEnd/>
            </a:ln>
          </p:spPr>
          <p:txBody>
            <a:bodyPr>
              <a:prstTxWarp prst="textNoShape">
                <a:avLst/>
              </a:prstTxWarp>
            </a:bodyPr>
            <a:lstStyle/>
            <a:p>
              <a:pPr marL="342900" algn="l">
                <a:lnSpc>
                  <a:spcPct val="100000"/>
                </a:lnSpc>
                <a:spcBef>
                  <a:spcPct val="50000"/>
                </a:spcBef>
                <a:spcAft>
                  <a:spcPct val="0"/>
                </a:spcAft>
              </a:pPr>
              <a:r>
                <a:rPr lang="en-US" dirty="0">
                  <a:solidFill>
                    <a:schemeClr val="tx1"/>
                  </a:solidFill>
                </a:rPr>
                <a:t>shirts</a:t>
              </a:r>
            </a:p>
          </p:txBody>
        </p:sp>
        <p:sp>
          <p:nvSpPr>
            <p:cNvPr id="72726" name="Line 24"/>
            <p:cNvSpPr>
              <a:spLocks noChangeShapeType="1"/>
            </p:cNvSpPr>
            <p:nvPr/>
          </p:nvSpPr>
          <p:spPr bwMode="auto">
            <a:xfrm flipH="1">
              <a:off x="2592" y="2274"/>
              <a:ext cx="240" cy="0"/>
            </a:xfrm>
            <a:prstGeom prst="line">
              <a:avLst/>
            </a:prstGeom>
            <a:noFill/>
            <a:ln w="28575">
              <a:solidFill>
                <a:schemeClr val="tx1"/>
              </a:solidFill>
              <a:round/>
              <a:headEnd/>
              <a:tailEnd type="arrow" w="med" len="med"/>
            </a:ln>
          </p:spPr>
          <p:txBody>
            <a:bodyPr>
              <a:prstTxWarp prst="textNoShape">
                <a:avLst/>
              </a:prstTxWarp>
            </a:bodyPr>
            <a:lstStyle/>
            <a:p>
              <a:endParaRPr lang="en-US"/>
            </a:p>
          </p:txBody>
        </p:sp>
      </p:grpSp>
      <p:grpSp>
        <p:nvGrpSpPr>
          <p:cNvPr id="3" name="Group 33"/>
          <p:cNvGrpSpPr>
            <a:grpSpLocks/>
          </p:cNvGrpSpPr>
          <p:nvPr/>
        </p:nvGrpSpPr>
        <p:grpSpPr bwMode="auto">
          <a:xfrm>
            <a:off x="5867400" y="5486400"/>
            <a:ext cx="1457325" cy="457200"/>
            <a:chOff x="2592" y="2400"/>
            <a:chExt cx="918" cy="288"/>
          </a:xfrm>
          <a:effectLst>
            <a:outerShdw blurRad="50800" dist="254000" dir="2700000" algn="tl" rotWithShape="0">
              <a:srgbClr val="000000">
                <a:alpha val="43000"/>
              </a:srgbClr>
            </a:outerShdw>
          </a:effectLst>
        </p:grpSpPr>
        <p:sp>
          <p:nvSpPr>
            <p:cNvPr id="72723" name="Text Box 23"/>
            <p:cNvSpPr txBox="1">
              <a:spLocks noChangeArrowheads="1"/>
            </p:cNvSpPr>
            <p:nvPr/>
          </p:nvSpPr>
          <p:spPr bwMode="auto">
            <a:xfrm>
              <a:off x="2598" y="2400"/>
              <a:ext cx="912" cy="288"/>
            </a:xfrm>
            <a:prstGeom prst="rect">
              <a:avLst/>
            </a:prstGeom>
            <a:noFill/>
            <a:ln w="9525">
              <a:noFill/>
              <a:miter lim="800000"/>
              <a:headEnd/>
              <a:tailEnd/>
            </a:ln>
          </p:spPr>
          <p:txBody>
            <a:bodyPr>
              <a:prstTxWarp prst="textNoShape">
                <a:avLst/>
              </a:prstTxWarp>
            </a:bodyPr>
            <a:lstStyle/>
            <a:p>
              <a:pPr marL="342900" algn="l">
                <a:lnSpc>
                  <a:spcPct val="100000"/>
                </a:lnSpc>
                <a:spcBef>
                  <a:spcPct val="50000"/>
                </a:spcBef>
                <a:spcAft>
                  <a:spcPct val="0"/>
                </a:spcAft>
              </a:pPr>
              <a:r>
                <a:rPr lang="en-US">
                  <a:solidFill>
                    <a:schemeClr val="tx1"/>
                  </a:solidFill>
                </a:rPr>
                <a:t>time</a:t>
              </a:r>
            </a:p>
          </p:txBody>
        </p:sp>
        <p:sp>
          <p:nvSpPr>
            <p:cNvPr id="72724" name="Line 25"/>
            <p:cNvSpPr>
              <a:spLocks noChangeShapeType="1"/>
            </p:cNvSpPr>
            <p:nvPr/>
          </p:nvSpPr>
          <p:spPr bwMode="auto">
            <a:xfrm flipH="1">
              <a:off x="2592" y="2556"/>
              <a:ext cx="240" cy="0"/>
            </a:xfrm>
            <a:prstGeom prst="line">
              <a:avLst/>
            </a:prstGeom>
            <a:noFill/>
            <a:ln w="28575">
              <a:solidFill>
                <a:schemeClr val="tx1"/>
              </a:solidFill>
              <a:round/>
              <a:headEnd/>
              <a:tailEnd type="arrow" w="med" len="med"/>
            </a:ln>
          </p:spPr>
          <p:txBody>
            <a:bodyPr>
              <a:prstTxWarp prst="textNoShape">
                <a:avLst/>
              </a:prstTxWarp>
            </a:bodyPr>
            <a:lstStyle/>
            <a:p>
              <a:endParaRPr lang="en-US"/>
            </a:p>
          </p:txBody>
        </p:sp>
      </p:grpSp>
      <p:grpSp>
        <p:nvGrpSpPr>
          <p:cNvPr id="4" name="Group 31"/>
          <p:cNvGrpSpPr>
            <a:grpSpLocks/>
          </p:cNvGrpSpPr>
          <p:nvPr/>
        </p:nvGrpSpPr>
        <p:grpSpPr bwMode="auto">
          <a:xfrm>
            <a:off x="1676400" y="5486400"/>
            <a:ext cx="1752600" cy="457200"/>
            <a:chOff x="480" y="2400"/>
            <a:chExt cx="1104" cy="288"/>
          </a:xfrm>
          <a:effectLst>
            <a:outerShdw blurRad="50800" dist="254000" dir="2700000" algn="tl" rotWithShape="0">
              <a:srgbClr val="000000">
                <a:alpha val="43000"/>
              </a:srgbClr>
            </a:outerShdw>
          </a:effectLst>
        </p:grpSpPr>
        <p:sp>
          <p:nvSpPr>
            <p:cNvPr id="72721" name="Text Box 19"/>
            <p:cNvSpPr txBox="1">
              <a:spLocks noChangeArrowheads="1"/>
            </p:cNvSpPr>
            <p:nvPr/>
          </p:nvSpPr>
          <p:spPr bwMode="auto">
            <a:xfrm>
              <a:off x="480" y="2400"/>
              <a:ext cx="912" cy="288"/>
            </a:xfrm>
            <a:prstGeom prst="rect">
              <a:avLst/>
            </a:prstGeom>
            <a:noFill/>
            <a:ln w="9525">
              <a:noFill/>
              <a:miter lim="800000"/>
              <a:headEnd/>
              <a:tailEnd/>
            </a:ln>
          </p:spPr>
          <p:txBody>
            <a:bodyPr>
              <a:prstTxWarp prst="textNoShape">
                <a:avLst/>
              </a:prstTxWarp>
              <a:spAutoFit/>
            </a:bodyPr>
            <a:lstStyle/>
            <a:p>
              <a:pPr marL="342900" algn="l">
                <a:lnSpc>
                  <a:spcPct val="100000"/>
                </a:lnSpc>
                <a:spcBef>
                  <a:spcPct val="50000"/>
                </a:spcBef>
                <a:spcAft>
                  <a:spcPct val="0"/>
                </a:spcAft>
              </a:pPr>
              <a:r>
                <a:rPr lang="en-US">
                  <a:solidFill>
                    <a:schemeClr val="tx1"/>
                  </a:solidFill>
                </a:rPr>
                <a:t>time</a:t>
              </a:r>
            </a:p>
          </p:txBody>
        </p:sp>
        <p:sp>
          <p:nvSpPr>
            <p:cNvPr id="72722" name="Line 27"/>
            <p:cNvSpPr>
              <a:spLocks noChangeShapeType="1"/>
            </p:cNvSpPr>
            <p:nvPr/>
          </p:nvSpPr>
          <p:spPr bwMode="auto">
            <a:xfrm>
              <a:off x="1344" y="2556"/>
              <a:ext cx="240" cy="0"/>
            </a:xfrm>
            <a:prstGeom prst="line">
              <a:avLst/>
            </a:prstGeom>
            <a:noFill/>
            <a:ln w="28575">
              <a:solidFill>
                <a:schemeClr val="tx1"/>
              </a:solidFill>
              <a:round/>
              <a:headEnd/>
              <a:tailEnd type="arrow" w="med" len="med"/>
            </a:ln>
          </p:spPr>
          <p:txBody>
            <a:bodyPr>
              <a:prstTxWarp prst="textNoShape">
                <a:avLst/>
              </a:prstTxWarp>
            </a:bodyPr>
            <a:lstStyle/>
            <a:p>
              <a:endParaRPr lang="en-US"/>
            </a:p>
          </p:txBody>
        </p:sp>
      </p:grpSp>
      <p:grpSp>
        <p:nvGrpSpPr>
          <p:cNvPr id="5" name="Group 30"/>
          <p:cNvGrpSpPr>
            <a:grpSpLocks/>
          </p:cNvGrpSpPr>
          <p:nvPr/>
        </p:nvGrpSpPr>
        <p:grpSpPr bwMode="auto">
          <a:xfrm>
            <a:off x="1676400" y="5029200"/>
            <a:ext cx="1752600" cy="457200"/>
            <a:chOff x="480" y="2112"/>
            <a:chExt cx="1104" cy="288"/>
          </a:xfrm>
          <a:effectLst>
            <a:outerShdw blurRad="50800" dist="254000" dir="2700000" algn="tl" rotWithShape="0">
              <a:srgbClr val="000000">
                <a:alpha val="43000"/>
              </a:srgbClr>
            </a:outerShdw>
          </a:effectLst>
        </p:grpSpPr>
        <p:sp>
          <p:nvSpPr>
            <p:cNvPr id="72719" name="Text Box 17"/>
            <p:cNvSpPr txBox="1">
              <a:spLocks noChangeArrowheads="1"/>
            </p:cNvSpPr>
            <p:nvPr/>
          </p:nvSpPr>
          <p:spPr bwMode="auto">
            <a:xfrm>
              <a:off x="480" y="2112"/>
              <a:ext cx="912" cy="288"/>
            </a:xfrm>
            <a:prstGeom prst="rect">
              <a:avLst/>
            </a:prstGeom>
            <a:noFill/>
            <a:ln w="9525">
              <a:noFill/>
              <a:miter lim="800000"/>
              <a:headEnd/>
              <a:tailEnd/>
            </a:ln>
          </p:spPr>
          <p:txBody>
            <a:bodyPr>
              <a:prstTxWarp prst="textNoShape">
                <a:avLst/>
              </a:prstTxWarp>
              <a:spAutoFit/>
            </a:bodyPr>
            <a:lstStyle/>
            <a:p>
              <a:pPr marL="342900" algn="l">
                <a:lnSpc>
                  <a:spcPct val="100000"/>
                </a:lnSpc>
                <a:spcBef>
                  <a:spcPct val="50000"/>
                </a:spcBef>
                <a:spcAft>
                  <a:spcPct val="0"/>
                </a:spcAft>
              </a:pPr>
              <a:r>
                <a:rPr lang="en-US" dirty="0">
                  <a:solidFill>
                    <a:schemeClr val="tx1"/>
                  </a:solidFill>
                </a:rPr>
                <a:t>shirts</a:t>
              </a:r>
            </a:p>
          </p:txBody>
        </p:sp>
        <p:sp>
          <p:nvSpPr>
            <p:cNvPr id="72720" name="Line 28"/>
            <p:cNvSpPr>
              <a:spLocks noChangeShapeType="1"/>
            </p:cNvSpPr>
            <p:nvPr/>
          </p:nvSpPr>
          <p:spPr bwMode="auto">
            <a:xfrm>
              <a:off x="1344" y="2268"/>
              <a:ext cx="240" cy="0"/>
            </a:xfrm>
            <a:prstGeom prst="line">
              <a:avLst/>
            </a:prstGeom>
            <a:noFill/>
            <a:ln w="28575">
              <a:solidFill>
                <a:schemeClr val="tx1"/>
              </a:solidFill>
              <a:round/>
              <a:headEnd/>
              <a:tailEnd type="arrow" w="med" len="med"/>
            </a:ln>
          </p:spPr>
          <p:txBody>
            <a:bodyPr>
              <a:prstTxWarp prst="textNoShape">
                <a:avLst/>
              </a:prstTxWarp>
            </a:bodyPr>
            <a:lstStyle/>
            <a:p>
              <a:endParaRPr lang="en-US"/>
            </a:p>
          </p:txBody>
        </p:sp>
      </p:grpSp>
      <p:sp>
        <p:nvSpPr>
          <p:cNvPr id="23" name="Action Button: Forward or Next 22">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ction Button: Back or Previous 23">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wipe(left)">
                                      <p:cBhvr>
                                        <p:cTn id="7" dur="500"/>
                                        <p:tgtEl>
                                          <p:spTgt spid="7270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709"/>
                                        </p:tgtEl>
                                        <p:attrNameLst>
                                          <p:attrName>style.visibility</p:attrName>
                                        </p:attrNameLst>
                                      </p:cBhvr>
                                      <p:to>
                                        <p:strVal val="visible"/>
                                      </p:to>
                                    </p:set>
                                    <p:animEffect transition="in" filter="wipe(left)">
                                      <p:cBhvr>
                                        <p:cTn id="11" dur="500"/>
                                        <p:tgtEl>
                                          <p:spTgt spid="72709"/>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72707"/>
                                        </p:tgtEl>
                                        <p:attrNameLst>
                                          <p:attrName>style.visibility</p:attrName>
                                        </p:attrNameLst>
                                      </p:cBhvr>
                                      <p:to>
                                        <p:strVal val="visible"/>
                                      </p:to>
                                    </p:set>
                                    <p:animEffect transition="in" filter="box(out)">
                                      <p:cBhvr>
                                        <p:cTn id="15" dur="500"/>
                                        <p:tgtEl>
                                          <p:spTgt spid="7270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2710">
                                            <p:txEl>
                                              <p:pRg st="0" end="0"/>
                                            </p:txEl>
                                          </p:spTgt>
                                        </p:tgtEl>
                                        <p:attrNameLst>
                                          <p:attrName>style.visibility</p:attrName>
                                        </p:attrNameLst>
                                      </p:cBhvr>
                                      <p:to>
                                        <p:strVal val="visible"/>
                                      </p:to>
                                    </p:set>
                                    <p:animEffect transition="in" filter="wipe(left)">
                                      <p:cBhvr>
                                        <p:cTn id="19" dur="500"/>
                                        <p:tgtEl>
                                          <p:spTgt spid="727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2711">
                                            <p:txEl>
                                              <p:pRg st="0" end="0"/>
                                            </p:txEl>
                                          </p:spTgt>
                                        </p:tgtEl>
                                        <p:attrNameLst>
                                          <p:attrName>style.visibility</p:attrName>
                                        </p:attrNameLst>
                                      </p:cBhvr>
                                      <p:to>
                                        <p:strVal val="visible"/>
                                      </p:to>
                                    </p:set>
                                    <p:animEffect transition="in" filter="wipe(left)">
                                      <p:cBhvr>
                                        <p:cTn id="24" dur="500"/>
                                        <p:tgtEl>
                                          <p:spTgt spid="727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72725"/>
                                        </p:tgtEl>
                                        <p:attrNameLst>
                                          <p:attrName>style.visibility</p:attrName>
                                        </p:attrNameLst>
                                      </p:cBhvr>
                                      <p:to>
                                        <p:strVal val="visible"/>
                                      </p:to>
                                    </p:set>
                                    <p:animEffect transition="in" filter="wipe(up)">
                                      <p:cBhvr>
                                        <p:cTn id="33" dur="500"/>
                                        <p:tgtEl>
                                          <p:spTgt spid="72725"/>
                                        </p:tgtEl>
                                      </p:cBhvr>
                                    </p:animEffect>
                                  </p:childTnLst>
                                </p:cTn>
                              </p:par>
                            </p:childTnLst>
                          </p:cTn>
                        </p:par>
                        <p:par>
                          <p:cTn id="34" fill="hold">
                            <p:stCondLst>
                              <p:cond delay="1000"/>
                            </p:stCondLst>
                            <p:childTnLst>
                              <p:par>
                                <p:cTn id="35" presetID="22" presetClass="entr" presetSubtype="2"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500"/>
                                        <p:tgtEl>
                                          <p:spTgt spid="2"/>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2000"/>
                            </p:stCondLst>
                            <p:childTnLst>
                              <p:par>
                                <p:cTn id="43" presetID="2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utoUpdateAnimBg="0"/>
      <p:bldP spid="72710" grpId="0" build="p" autoUpdateAnimBg="0" advAuto="0"/>
      <p:bldP spid="72711" grpId="0" build="p"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5" name="Picture 3" descr="Example1"/>
          <p:cNvPicPr>
            <a:picLocks noChangeAspect="1" noChangeArrowheads="1"/>
          </p:cNvPicPr>
          <p:nvPr/>
        </p:nvPicPr>
        <p:blipFill>
          <a:blip r:embed="rId4"/>
          <a:srcRect/>
          <a:stretch>
            <a:fillRect/>
          </a:stretch>
        </p:blipFill>
        <p:spPr bwMode="auto">
          <a:xfrm>
            <a:off x="420688" y="1495425"/>
            <a:ext cx="457200" cy="457200"/>
          </a:xfrm>
          <a:prstGeom prst="rect">
            <a:avLst/>
          </a:prstGeom>
          <a:noFill/>
          <a:ln w="9525">
            <a:noFill/>
            <a:miter lim="800000"/>
            <a:headEnd/>
            <a:tailEnd/>
          </a:ln>
          <a:effectLst>
            <a:outerShdw blurRad="50800" dist="127000" dir="2700000" algn="tl" rotWithShape="0">
              <a:srgbClr val="000000">
                <a:alpha val="43000"/>
              </a:srgbClr>
            </a:outerShdw>
          </a:effectLst>
        </p:spPr>
      </p:pic>
      <p:pic>
        <p:nvPicPr>
          <p:cNvPr id="74756" name="Picture 4"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a:ln w="9525">
            <a:noFill/>
            <a:miter lim="800000"/>
            <a:headEnd/>
            <a:tailEnd/>
          </a:ln>
          <a:effectLst>
            <a:outerShdw blurRad="50800" dist="127000" dir="2700000" algn="tl" rotWithShape="0">
              <a:srgbClr val="000000">
                <a:alpha val="43000"/>
              </a:srgbClr>
            </a:outerShdw>
          </a:effectLst>
        </p:spPr>
      </p:pic>
      <p:sp>
        <p:nvSpPr>
          <p:cNvPr id="74757" name="Text Box 5"/>
          <p:cNvSpPr txBox="1">
            <a:spLocks noChangeArrowheads="1"/>
          </p:cNvSpPr>
          <p:nvPr/>
        </p:nvSpPr>
        <p:spPr bwMode="auto">
          <a:xfrm>
            <a:off x="2887663" y="715963"/>
            <a:ext cx="5037137" cy="493712"/>
          </a:xfrm>
          <a:prstGeom prst="rect">
            <a:avLst/>
          </a:prstGeom>
          <a:noFill/>
          <a:ln w="9525">
            <a:noFill/>
            <a:miter lim="800000"/>
            <a:headEnd/>
            <a:tailEnd/>
          </a:ln>
          <a:effectLst>
            <a:outerShdw blurRad="50800" dist="38100" dir="2700000" algn="tl" rotWithShape="0">
              <a:srgbClr val="000000">
                <a:alpha val="43000"/>
              </a:srgbClr>
            </a:outerShdw>
          </a:effectLst>
        </p:spPr>
        <p:txBody>
          <a:bodyPr anchor="ctr">
            <a:prstTxWarp prst="textNoShape">
              <a:avLst/>
            </a:prstTxWarp>
            <a:spAutoFit/>
          </a:bodyPr>
          <a:lstStyle/>
          <a:p>
            <a:pPr algn="l"/>
            <a:r>
              <a:rPr lang="en-US" b="1">
                <a:solidFill>
                  <a:srgbClr val="E01B22"/>
                </a:solidFill>
              </a:rPr>
              <a:t>Write and Solve a Proportion</a:t>
            </a:r>
          </a:p>
        </p:txBody>
      </p:sp>
      <p:pic>
        <p:nvPicPr>
          <p:cNvPr id="74758" name="Picture 10" descr="LH_4-3"/>
          <p:cNvPicPr>
            <a:picLocks noChangeAspect="1" noChangeArrowheads="1"/>
          </p:cNvPicPr>
          <p:nvPr/>
        </p:nvPicPr>
        <p:blipFill>
          <a:blip r:embed="rId6"/>
          <a:srcRect/>
          <a:stretch>
            <a:fillRect/>
          </a:stretch>
        </p:blipFill>
        <p:spPr bwMode="hidden">
          <a:xfrm>
            <a:off x="0" y="0"/>
            <a:ext cx="9144000" cy="731838"/>
          </a:xfrm>
          <a:prstGeom prst="rect">
            <a:avLst/>
          </a:prstGeom>
          <a:noFill/>
          <a:ln w="9525">
            <a:noFill/>
            <a:miter lim="800000"/>
            <a:headEnd/>
            <a:tailEnd/>
          </a:ln>
        </p:spPr>
      </p:pic>
      <p:sp>
        <p:nvSpPr>
          <p:cNvPr id="73740" name="Text Box 12"/>
          <p:cNvSpPr txBox="1">
            <a:spLocks noChangeArrowheads="1"/>
          </p:cNvSpPr>
          <p:nvPr/>
        </p:nvSpPr>
        <p:spPr bwMode="auto">
          <a:xfrm>
            <a:off x="4476750" y="1828800"/>
            <a:ext cx="4133850" cy="457200"/>
          </a:xfrm>
          <a:prstGeom prst="rect">
            <a:avLst/>
          </a:prstGeom>
          <a:noFill/>
          <a:ln w="9525">
            <a:noFill/>
            <a:miter lim="800000"/>
            <a:headEnd/>
            <a:tailEnd/>
          </a:ln>
          <a:effectLst>
            <a:outerShdw blurRad="50800" dist="38100" dir="2700000" algn="tl" rotWithShape="0">
              <a:srgbClr val="000000">
                <a:alpha val="43000"/>
              </a:srgbClr>
            </a:outerShdw>
          </a:effectLst>
        </p:spPr>
        <p:txBody>
          <a:bodyPr>
            <a:prstTxWarp prst="textNoShape">
              <a:avLst/>
            </a:prstTxWarp>
            <a:spAutoFit/>
          </a:bodyPr>
          <a:lstStyle/>
          <a:p>
            <a:pPr algn="l">
              <a:lnSpc>
                <a:spcPct val="100000"/>
              </a:lnSpc>
              <a:spcBef>
                <a:spcPct val="50000"/>
              </a:spcBef>
              <a:spcAft>
                <a:spcPct val="0"/>
              </a:spcAft>
            </a:pPr>
            <a:r>
              <a:rPr lang="en-US" dirty="0">
                <a:solidFill>
                  <a:schemeClr val="tx1"/>
                </a:solidFill>
              </a:rPr>
              <a:t>Write the proportion.</a:t>
            </a:r>
          </a:p>
        </p:txBody>
      </p:sp>
      <p:sp>
        <p:nvSpPr>
          <p:cNvPr id="73741" name="Text Box 13"/>
          <p:cNvSpPr txBox="1">
            <a:spLocks noChangeArrowheads="1"/>
          </p:cNvSpPr>
          <p:nvPr/>
        </p:nvSpPr>
        <p:spPr bwMode="auto">
          <a:xfrm>
            <a:off x="4448175" y="2919413"/>
            <a:ext cx="4133850" cy="457200"/>
          </a:xfrm>
          <a:prstGeom prst="rect">
            <a:avLst/>
          </a:prstGeom>
          <a:noFill/>
          <a:ln w="9525">
            <a:noFill/>
            <a:miter lim="800000"/>
            <a:headEnd/>
            <a:tailEnd/>
          </a:ln>
          <a:effectLst>
            <a:outerShdw blurRad="50800" dist="38100" dir="2700000" algn="tl" rotWithShape="0">
              <a:srgbClr val="000000">
                <a:alpha val="43000"/>
              </a:srgbClr>
            </a:outerShdw>
          </a:effectLst>
        </p:spPr>
        <p:txBody>
          <a:bodyPr>
            <a:prstTxWarp prst="textNoShape">
              <a:avLst/>
            </a:prstTxWarp>
            <a:spAutoFit/>
          </a:bodyPr>
          <a:lstStyle/>
          <a:p>
            <a:pPr algn="l">
              <a:lnSpc>
                <a:spcPct val="100000"/>
              </a:lnSpc>
              <a:spcBef>
                <a:spcPct val="50000"/>
              </a:spcBef>
              <a:spcAft>
                <a:spcPct val="0"/>
              </a:spcAft>
            </a:pPr>
            <a:r>
              <a:rPr lang="en-US">
                <a:solidFill>
                  <a:schemeClr val="tx1"/>
                </a:solidFill>
              </a:rPr>
              <a:t>Find the cross products.</a:t>
            </a:r>
          </a:p>
        </p:txBody>
      </p:sp>
      <p:sp>
        <p:nvSpPr>
          <p:cNvPr id="73742" name="Text Box 14"/>
          <p:cNvSpPr txBox="1">
            <a:spLocks noChangeArrowheads="1"/>
          </p:cNvSpPr>
          <p:nvPr/>
        </p:nvSpPr>
        <p:spPr bwMode="auto">
          <a:xfrm>
            <a:off x="4457700" y="3733800"/>
            <a:ext cx="4133850" cy="457200"/>
          </a:xfrm>
          <a:prstGeom prst="rect">
            <a:avLst/>
          </a:prstGeom>
          <a:noFill/>
          <a:ln w="9525">
            <a:noFill/>
            <a:miter lim="800000"/>
            <a:headEnd/>
            <a:tailEnd/>
          </a:ln>
          <a:effectLst>
            <a:outerShdw blurRad="50800" dist="38100" dir="2700000" algn="tl" rotWithShape="0">
              <a:srgbClr val="000000">
                <a:alpha val="43000"/>
              </a:srgbClr>
            </a:outerShdw>
          </a:effectLst>
        </p:spPr>
        <p:txBody>
          <a:bodyPr>
            <a:prstTxWarp prst="textNoShape">
              <a:avLst/>
            </a:prstTxWarp>
            <a:spAutoFit/>
          </a:bodyPr>
          <a:lstStyle/>
          <a:p>
            <a:pPr algn="l">
              <a:lnSpc>
                <a:spcPct val="100000"/>
              </a:lnSpc>
              <a:spcBef>
                <a:spcPct val="50000"/>
              </a:spcBef>
              <a:spcAft>
                <a:spcPct val="0"/>
              </a:spcAft>
            </a:pPr>
            <a:r>
              <a:rPr lang="en-US">
                <a:solidFill>
                  <a:schemeClr val="tx1"/>
                </a:solidFill>
              </a:rPr>
              <a:t>Multiply.</a:t>
            </a:r>
          </a:p>
        </p:txBody>
      </p:sp>
      <p:sp>
        <p:nvSpPr>
          <p:cNvPr id="73743" name="Text Box 15"/>
          <p:cNvSpPr txBox="1">
            <a:spLocks noChangeArrowheads="1"/>
          </p:cNvSpPr>
          <p:nvPr/>
        </p:nvSpPr>
        <p:spPr bwMode="auto">
          <a:xfrm>
            <a:off x="4448175" y="4676775"/>
            <a:ext cx="4133850" cy="457200"/>
          </a:xfrm>
          <a:prstGeom prst="rect">
            <a:avLst/>
          </a:prstGeom>
          <a:noFill/>
          <a:ln w="9525">
            <a:noFill/>
            <a:miter lim="800000"/>
            <a:headEnd/>
            <a:tailEnd/>
          </a:ln>
          <a:effectLst>
            <a:outerShdw blurRad="50800" dist="38100" dir="2700000" algn="tl" rotWithShape="0">
              <a:srgbClr val="000000">
                <a:alpha val="43000"/>
              </a:srgbClr>
            </a:outerShdw>
          </a:effectLst>
        </p:spPr>
        <p:txBody>
          <a:bodyPr>
            <a:prstTxWarp prst="textNoShape">
              <a:avLst/>
            </a:prstTxWarp>
            <a:spAutoFit/>
          </a:bodyPr>
          <a:lstStyle/>
          <a:p>
            <a:pPr algn="l">
              <a:lnSpc>
                <a:spcPct val="100000"/>
              </a:lnSpc>
              <a:spcBef>
                <a:spcPct val="50000"/>
              </a:spcBef>
              <a:spcAft>
                <a:spcPct val="0"/>
              </a:spcAft>
            </a:pPr>
            <a:r>
              <a:rPr lang="en-US">
                <a:solidFill>
                  <a:schemeClr val="tx1"/>
                </a:solidFill>
              </a:rPr>
              <a:t>Divide each side by 8.</a:t>
            </a:r>
          </a:p>
        </p:txBody>
      </p:sp>
      <p:sp>
        <p:nvSpPr>
          <p:cNvPr id="73744" name="Text Box 16"/>
          <p:cNvSpPr txBox="1">
            <a:spLocks noChangeArrowheads="1"/>
          </p:cNvSpPr>
          <p:nvPr/>
        </p:nvSpPr>
        <p:spPr bwMode="auto">
          <a:xfrm>
            <a:off x="4467225" y="5715000"/>
            <a:ext cx="4133850" cy="457200"/>
          </a:xfrm>
          <a:prstGeom prst="rect">
            <a:avLst/>
          </a:prstGeom>
          <a:noFill/>
          <a:ln w="9525">
            <a:noFill/>
            <a:miter lim="800000"/>
            <a:headEnd/>
            <a:tailEnd/>
          </a:ln>
          <a:effectLst>
            <a:outerShdw blurRad="50800" dist="38100" dir="2700000" algn="tl" rotWithShape="0">
              <a:srgbClr val="000000">
                <a:alpha val="43000"/>
              </a:srgbClr>
            </a:outerShdw>
          </a:effectLst>
        </p:spPr>
        <p:txBody>
          <a:bodyPr>
            <a:prstTxWarp prst="textNoShape">
              <a:avLst/>
            </a:prstTxWarp>
            <a:spAutoFit/>
          </a:bodyPr>
          <a:lstStyle/>
          <a:p>
            <a:pPr algn="l">
              <a:lnSpc>
                <a:spcPct val="100000"/>
              </a:lnSpc>
              <a:spcBef>
                <a:spcPct val="50000"/>
              </a:spcBef>
              <a:spcAft>
                <a:spcPct val="0"/>
              </a:spcAft>
            </a:pPr>
            <a:r>
              <a:rPr lang="en-US" dirty="0">
                <a:solidFill>
                  <a:schemeClr val="tx1"/>
                </a:solidFill>
              </a:rPr>
              <a:t>Simplify.</a:t>
            </a:r>
          </a:p>
        </p:txBody>
      </p:sp>
      <p:sp>
        <p:nvSpPr>
          <p:cNvPr id="73745" name="Rectangle 17"/>
          <p:cNvSpPr>
            <a:spLocks noChangeArrowheads="1"/>
          </p:cNvSpPr>
          <p:nvPr/>
        </p:nvSpPr>
        <p:spPr bwMode="auto">
          <a:xfrm>
            <a:off x="228600" y="6243935"/>
            <a:ext cx="7705725" cy="461665"/>
          </a:xfrm>
          <a:prstGeom prst="rect">
            <a:avLst/>
          </a:prstGeom>
          <a:noFill/>
          <a:ln w="9525">
            <a:noFill/>
            <a:miter lim="800000"/>
            <a:headEnd/>
            <a:tailEnd/>
          </a:ln>
          <a:effectLst/>
        </p:spPr>
        <p:txBody>
          <a:bodyPr>
            <a:prstTxWarp prst="textNoShape">
              <a:avLst/>
            </a:prstTxWarp>
            <a:spAutoFit/>
          </a:bodyPr>
          <a:lstStyle/>
          <a:p>
            <a:pPr marL="1371600" indent="-1371600" algn="l"/>
            <a:r>
              <a:rPr lang="en-US" sz="2400" b="1" dirty="0">
                <a:solidFill>
                  <a:srgbClr val="00539D"/>
                </a:solidFill>
                <a:latin typeface="Baskerville Old Face"/>
                <a:cs typeface="Baskerville Old Face"/>
              </a:rPr>
              <a:t>Answer:</a:t>
            </a:r>
            <a:r>
              <a:rPr lang="en-US" sz="2400" dirty="0">
                <a:solidFill>
                  <a:schemeClr val="tx1"/>
                </a:solidFill>
                <a:latin typeface="Baskerville Old Face"/>
                <a:cs typeface="Baskerville Old Face"/>
              </a:rPr>
              <a:t>  </a:t>
            </a:r>
            <a:r>
              <a:rPr lang="en-US" sz="2400" dirty="0">
                <a:solidFill>
                  <a:srgbClr val="E01B22"/>
                </a:solidFill>
                <a:latin typeface="Baskerville Old Face"/>
                <a:cs typeface="Baskerville Old Face"/>
              </a:rPr>
              <a:t>It will take Melvin 7.5 hours to decorate</a:t>
            </a:r>
            <a:r>
              <a:rPr lang="en-US" sz="2400" dirty="0" smtClean="0">
                <a:solidFill>
                  <a:srgbClr val="E01B22"/>
                </a:solidFill>
                <a:latin typeface="Baskerville Old Face"/>
                <a:cs typeface="Baskerville Old Face"/>
              </a:rPr>
              <a:t> 20 </a:t>
            </a:r>
            <a:r>
              <a:rPr lang="en-US" sz="2400" dirty="0">
                <a:solidFill>
                  <a:srgbClr val="E01B22"/>
                </a:solidFill>
                <a:latin typeface="Baskerville Old Face"/>
                <a:cs typeface="Baskerville Old Face"/>
              </a:rPr>
              <a:t>T-shirts.</a:t>
            </a:r>
          </a:p>
        </p:txBody>
      </p:sp>
      <p:pic>
        <p:nvPicPr>
          <p:cNvPr id="73746" name="Picture 18" descr="M3_260"/>
          <p:cNvPicPr>
            <a:picLocks noChangeAspect="1" noChangeArrowheads="1"/>
          </p:cNvPicPr>
          <p:nvPr/>
        </p:nvPicPr>
        <p:blipFill>
          <a:blip r:embed="rId7"/>
          <a:srcRect b="77158"/>
          <a:stretch>
            <a:fillRect/>
          </a:stretch>
        </p:blipFill>
        <p:spPr bwMode="auto">
          <a:xfrm>
            <a:off x="1460500" y="1504950"/>
            <a:ext cx="1568450" cy="1014413"/>
          </a:xfrm>
          <a:prstGeom prst="rect">
            <a:avLst/>
          </a:prstGeom>
          <a:noFill/>
          <a:ln w="9525">
            <a:noFill/>
            <a:miter lim="800000"/>
            <a:headEnd/>
            <a:tailEnd/>
          </a:ln>
          <a:effectLst>
            <a:outerShdw blurRad="50800" dist="127000" dir="2700000" algn="tl" rotWithShape="0">
              <a:srgbClr val="000000">
                <a:alpha val="43000"/>
              </a:srgbClr>
            </a:outerShdw>
          </a:effectLst>
        </p:spPr>
      </p:pic>
      <p:pic>
        <p:nvPicPr>
          <p:cNvPr id="73747" name="Picture 19" descr="M3_260"/>
          <p:cNvPicPr>
            <a:picLocks noChangeAspect="1" noChangeArrowheads="1"/>
          </p:cNvPicPr>
          <p:nvPr/>
        </p:nvPicPr>
        <p:blipFill>
          <a:blip r:embed="rId7"/>
          <a:srcRect t="59390" b="16245"/>
          <a:stretch>
            <a:fillRect/>
          </a:stretch>
        </p:blipFill>
        <p:spPr bwMode="auto">
          <a:xfrm>
            <a:off x="1357313" y="4305300"/>
            <a:ext cx="1566862" cy="1081088"/>
          </a:xfrm>
          <a:prstGeom prst="rect">
            <a:avLst/>
          </a:prstGeom>
          <a:noFill/>
          <a:ln w="9525">
            <a:noFill/>
            <a:miter lim="800000"/>
            <a:headEnd/>
            <a:tailEnd/>
          </a:ln>
          <a:effectLst>
            <a:outerShdw blurRad="50800" dist="127000" dir="2700000" algn="tl" rotWithShape="0">
              <a:srgbClr val="000000">
                <a:alpha val="43000"/>
              </a:srgbClr>
            </a:outerShdw>
          </a:effectLst>
        </p:spPr>
      </p:pic>
      <p:pic>
        <p:nvPicPr>
          <p:cNvPr id="73748" name="Picture 20" descr="M3_260"/>
          <p:cNvPicPr>
            <a:picLocks noChangeAspect="1" noChangeArrowheads="1"/>
          </p:cNvPicPr>
          <p:nvPr/>
        </p:nvPicPr>
        <p:blipFill>
          <a:blip r:embed="rId7"/>
          <a:srcRect t="26192" b="63832"/>
          <a:stretch>
            <a:fillRect/>
          </a:stretch>
        </p:blipFill>
        <p:spPr bwMode="auto">
          <a:xfrm>
            <a:off x="1176338" y="2933700"/>
            <a:ext cx="1566862" cy="442913"/>
          </a:xfrm>
          <a:prstGeom prst="rect">
            <a:avLst/>
          </a:prstGeom>
          <a:noFill/>
          <a:ln w="9525">
            <a:noFill/>
            <a:miter lim="800000"/>
            <a:headEnd/>
            <a:tailEnd/>
          </a:ln>
          <a:effectLst>
            <a:outerShdw blurRad="50800" dist="127000" dir="2700000" algn="tl" rotWithShape="0">
              <a:srgbClr val="000000">
                <a:alpha val="43000"/>
              </a:srgbClr>
            </a:outerShdw>
          </a:effectLst>
        </p:spPr>
      </p:pic>
      <p:pic>
        <p:nvPicPr>
          <p:cNvPr id="73749" name="Picture 21" descr="M3_260"/>
          <p:cNvPicPr>
            <a:picLocks noChangeAspect="1" noChangeArrowheads="1"/>
          </p:cNvPicPr>
          <p:nvPr/>
        </p:nvPicPr>
        <p:blipFill>
          <a:blip r:embed="rId7"/>
          <a:srcRect t="91595"/>
          <a:stretch>
            <a:fillRect/>
          </a:stretch>
        </p:blipFill>
        <p:spPr bwMode="auto">
          <a:xfrm>
            <a:off x="1557338" y="5657850"/>
            <a:ext cx="1566862" cy="373063"/>
          </a:xfrm>
          <a:prstGeom prst="rect">
            <a:avLst/>
          </a:prstGeom>
          <a:noFill/>
          <a:ln w="9525">
            <a:noFill/>
            <a:miter lim="800000"/>
            <a:headEnd/>
            <a:tailEnd/>
          </a:ln>
          <a:effectLst>
            <a:outerShdw blurRad="50800" dist="127000" dir="2700000" algn="tl" rotWithShape="0">
              <a:srgbClr val="000000">
                <a:alpha val="43000"/>
              </a:srgbClr>
            </a:outerShdw>
          </a:effectLst>
        </p:spPr>
      </p:pic>
      <p:pic>
        <p:nvPicPr>
          <p:cNvPr id="73751" name="Picture 23" descr="M3_260"/>
          <p:cNvPicPr>
            <a:picLocks noChangeAspect="1" noChangeArrowheads="1"/>
          </p:cNvPicPr>
          <p:nvPr/>
        </p:nvPicPr>
        <p:blipFill>
          <a:blip r:embed="rId7"/>
          <a:srcRect t="44997" b="45776"/>
          <a:stretch>
            <a:fillRect/>
          </a:stretch>
        </p:blipFill>
        <p:spPr bwMode="auto">
          <a:xfrm>
            <a:off x="1404938" y="3743325"/>
            <a:ext cx="1566862" cy="409575"/>
          </a:xfrm>
          <a:prstGeom prst="rect">
            <a:avLst/>
          </a:prstGeom>
          <a:noFill/>
          <a:ln w="9525">
            <a:noFill/>
            <a:miter lim="800000"/>
            <a:headEnd/>
            <a:tailEnd/>
          </a:ln>
          <a:effectLst>
            <a:outerShdw blurRad="50800" dist="127000" dir="2700000" algn="tl" rotWithShape="0">
              <a:srgbClr val="000000">
                <a:alpha val="43000"/>
              </a:srgbClr>
            </a:outerShdw>
          </a:effectLst>
        </p:spPr>
      </p:pic>
      <p:sp>
        <p:nvSpPr>
          <p:cNvPr id="19" name="Action Button: Forward or Next 18">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ction Button: Back or Previous 19">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3746"/>
                                        </p:tgtEl>
                                        <p:attrNameLst>
                                          <p:attrName>style.visibility</p:attrName>
                                        </p:attrNameLst>
                                      </p:cBhvr>
                                      <p:to>
                                        <p:strVal val="visible"/>
                                      </p:to>
                                    </p:set>
                                    <p:animEffect transition="in" filter="wipe(left)">
                                      <p:cBhvr>
                                        <p:cTn id="7" dur="500"/>
                                        <p:tgtEl>
                                          <p:spTgt spid="737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3740"/>
                                        </p:tgtEl>
                                        <p:attrNameLst>
                                          <p:attrName>style.visibility</p:attrName>
                                        </p:attrNameLst>
                                      </p:cBhvr>
                                      <p:to>
                                        <p:strVal val="visible"/>
                                      </p:to>
                                    </p:set>
                                    <p:animEffect transition="in" filter="wipe(left)">
                                      <p:cBhvr>
                                        <p:cTn id="11" dur="500"/>
                                        <p:tgtEl>
                                          <p:spTgt spid="737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3748"/>
                                        </p:tgtEl>
                                        <p:attrNameLst>
                                          <p:attrName>style.visibility</p:attrName>
                                        </p:attrNameLst>
                                      </p:cBhvr>
                                      <p:to>
                                        <p:strVal val="visible"/>
                                      </p:to>
                                    </p:set>
                                    <p:animEffect transition="in" filter="wipe(left)">
                                      <p:cBhvr>
                                        <p:cTn id="16" dur="500"/>
                                        <p:tgtEl>
                                          <p:spTgt spid="7374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3741"/>
                                        </p:tgtEl>
                                        <p:attrNameLst>
                                          <p:attrName>style.visibility</p:attrName>
                                        </p:attrNameLst>
                                      </p:cBhvr>
                                      <p:to>
                                        <p:strVal val="visible"/>
                                      </p:to>
                                    </p:set>
                                    <p:animEffect transition="in" filter="wipe(left)">
                                      <p:cBhvr>
                                        <p:cTn id="20" dur="500"/>
                                        <p:tgtEl>
                                          <p:spTgt spid="737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3751"/>
                                        </p:tgtEl>
                                        <p:attrNameLst>
                                          <p:attrName>style.visibility</p:attrName>
                                        </p:attrNameLst>
                                      </p:cBhvr>
                                      <p:to>
                                        <p:strVal val="visible"/>
                                      </p:to>
                                    </p:set>
                                    <p:animEffect transition="in" filter="wipe(left)">
                                      <p:cBhvr>
                                        <p:cTn id="25" dur="500"/>
                                        <p:tgtEl>
                                          <p:spTgt spid="7375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3742"/>
                                        </p:tgtEl>
                                        <p:attrNameLst>
                                          <p:attrName>style.visibility</p:attrName>
                                        </p:attrNameLst>
                                      </p:cBhvr>
                                      <p:to>
                                        <p:strVal val="visible"/>
                                      </p:to>
                                    </p:set>
                                    <p:animEffect transition="in" filter="wipe(left)">
                                      <p:cBhvr>
                                        <p:cTn id="29" dur="500"/>
                                        <p:tgtEl>
                                          <p:spTgt spid="7374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3747"/>
                                        </p:tgtEl>
                                        <p:attrNameLst>
                                          <p:attrName>style.visibility</p:attrName>
                                        </p:attrNameLst>
                                      </p:cBhvr>
                                      <p:to>
                                        <p:strVal val="visible"/>
                                      </p:to>
                                    </p:set>
                                    <p:animEffect transition="in" filter="wipe(left)">
                                      <p:cBhvr>
                                        <p:cTn id="34" dur="500"/>
                                        <p:tgtEl>
                                          <p:spTgt spid="73747"/>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3743"/>
                                        </p:tgtEl>
                                        <p:attrNameLst>
                                          <p:attrName>style.visibility</p:attrName>
                                        </p:attrNameLst>
                                      </p:cBhvr>
                                      <p:to>
                                        <p:strVal val="visible"/>
                                      </p:to>
                                    </p:set>
                                    <p:animEffect transition="in" filter="wipe(left)">
                                      <p:cBhvr>
                                        <p:cTn id="38" dur="500"/>
                                        <p:tgtEl>
                                          <p:spTgt spid="737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3749"/>
                                        </p:tgtEl>
                                        <p:attrNameLst>
                                          <p:attrName>style.visibility</p:attrName>
                                        </p:attrNameLst>
                                      </p:cBhvr>
                                      <p:to>
                                        <p:strVal val="visible"/>
                                      </p:to>
                                    </p:set>
                                    <p:animEffect transition="in" filter="wipe(left)">
                                      <p:cBhvr>
                                        <p:cTn id="43" dur="500"/>
                                        <p:tgtEl>
                                          <p:spTgt spid="73749"/>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73744"/>
                                        </p:tgtEl>
                                        <p:attrNameLst>
                                          <p:attrName>style.visibility</p:attrName>
                                        </p:attrNameLst>
                                      </p:cBhvr>
                                      <p:to>
                                        <p:strVal val="visible"/>
                                      </p:to>
                                    </p:set>
                                    <p:animEffect transition="in" filter="wipe(left)">
                                      <p:cBhvr>
                                        <p:cTn id="47" dur="500"/>
                                        <p:tgtEl>
                                          <p:spTgt spid="737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3745">
                                            <p:txEl>
                                              <p:pRg st="0" end="0"/>
                                            </p:txEl>
                                          </p:spTgt>
                                        </p:tgtEl>
                                        <p:attrNameLst>
                                          <p:attrName>style.visibility</p:attrName>
                                        </p:attrNameLst>
                                      </p:cBhvr>
                                      <p:to>
                                        <p:strVal val="visible"/>
                                      </p:to>
                                    </p:set>
                                    <p:animEffect transition="in" filter="wipe(left)">
                                      <p:cBhvr>
                                        <p:cTn id="52" dur="500"/>
                                        <p:tgtEl>
                                          <p:spTgt spid="737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0" grpId="0" autoUpdateAnimBg="0"/>
      <p:bldP spid="73741" grpId="0" autoUpdateAnimBg="0"/>
      <p:bldP spid="73742" grpId="0" autoUpdateAnimBg="0"/>
      <p:bldP spid="73743" grpId="0" autoUpdateAnimBg="0"/>
      <p:bldP spid="73744" grpId="0" autoUpdateAnimBg="0"/>
      <p:bldP spid="73745" grpId="0" build="p"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1" name="Rectangle 5"/>
          <p:cNvSpPr>
            <a:spLocks noChangeArrowheads="1"/>
          </p:cNvSpPr>
          <p:nvPr/>
        </p:nvSpPr>
        <p:spPr bwMode="auto">
          <a:xfrm>
            <a:off x="1133475" y="1792069"/>
            <a:ext cx="7705725" cy="1015663"/>
          </a:xfrm>
          <a:prstGeom prst="rect">
            <a:avLst/>
          </a:prstGeom>
          <a:noFill/>
          <a:ln w="9525">
            <a:noFill/>
            <a:miter lim="800000"/>
            <a:headEnd/>
            <a:tailEnd/>
          </a:ln>
          <a:effectLst/>
        </p:spPr>
        <p:txBody>
          <a:bodyPr wrap="square">
            <a:prstTxWarp prst="textNoShape">
              <a:avLst/>
            </a:prstTxWarp>
            <a:spAutoFit/>
          </a:bodyPr>
          <a:lstStyle/>
          <a:p>
            <a:pPr algn="l"/>
            <a:r>
              <a:rPr lang="en-US" sz="2000" b="1" dirty="0">
                <a:solidFill>
                  <a:srgbClr val="E01B22"/>
                </a:solidFill>
              </a:rPr>
              <a:t>COOKING</a:t>
            </a:r>
            <a:r>
              <a:rPr lang="en-US" sz="2000" dirty="0">
                <a:solidFill>
                  <a:srgbClr val="FFFFFF"/>
                </a:solidFill>
              </a:rPr>
              <a:t>  </a:t>
            </a:r>
            <a:r>
              <a:rPr lang="en-US" sz="2000" b="1" dirty="0">
                <a:solidFill>
                  <a:srgbClr val="00539D"/>
                </a:solidFill>
              </a:rPr>
              <a:t>A recipe serves 10 people and calls for 3 cups of flour. If you want to make the recipe for 15 people, how many cups of flour should you use?</a:t>
            </a:r>
            <a:endParaRPr lang="en-US" sz="2000" i="1" dirty="0">
              <a:solidFill>
                <a:srgbClr val="00539D"/>
              </a:solidFill>
              <a:ea typeface="Times New Roman" pitchFamily="-112" charset="0"/>
              <a:cs typeface="Times New Roman" pitchFamily="-112" charset="0"/>
            </a:endParaRPr>
          </a:p>
        </p:txBody>
      </p:sp>
      <p:sp>
        <p:nvSpPr>
          <p:cNvPr id="75782" name="Text Box 6"/>
          <p:cNvSpPr txBox="1">
            <a:spLocks noChangeArrowheads="1"/>
          </p:cNvSpPr>
          <p:nvPr/>
        </p:nvSpPr>
        <p:spPr bwMode="auto">
          <a:xfrm>
            <a:off x="533400" y="3368675"/>
            <a:ext cx="8077200" cy="707886"/>
          </a:xfrm>
          <a:prstGeom prst="rect">
            <a:avLst/>
          </a:prstGeom>
          <a:noFill/>
          <a:ln w="9525">
            <a:noFill/>
            <a:miter lim="800000"/>
            <a:headEnd/>
            <a:tailEnd/>
          </a:ln>
          <a:effectLst/>
        </p:spPr>
        <p:txBody>
          <a:bodyPr>
            <a:prstTxWarp prst="textNoShape">
              <a:avLst/>
            </a:prstTxWarp>
            <a:spAutoFit/>
          </a:bodyPr>
          <a:lstStyle/>
          <a:p>
            <a:pPr marL="342900" algn="l"/>
            <a:r>
              <a:rPr lang="en-US" sz="2000" dirty="0"/>
              <a:t>Write a proportion. Let </a:t>
            </a:r>
            <a:r>
              <a:rPr lang="en-US" sz="2000" i="1" dirty="0" err="1"/>
              <a:t>c</a:t>
            </a:r>
            <a:r>
              <a:rPr lang="en-US" sz="2000" i="1" dirty="0"/>
              <a:t> </a:t>
            </a:r>
            <a:r>
              <a:rPr lang="en-US" sz="2000" dirty="0"/>
              <a:t>represent the number of cups of flour needed to serve 15 people.</a:t>
            </a:r>
          </a:p>
        </p:txBody>
      </p:sp>
      <p:pic>
        <p:nvPicPr>
          <p:cNvPr id="75784" name="Picture 8" descr="Example2"/>
          <p:cNvPicPr>
            <a:picLocks noChangeAspect="1" noChangeArrowheads="1"/>
          </p:cNvPicPr>
          <p:nvPr/>
        </p:nvPicPr>
        <p:blipFill>
          <a:blip r:embed="rId4"/>
          <a:srcRect/>
          <a:stretch>
            <a:fillRect/>
          </a:stretch>
        </p:blipFill>
        <p:spPr bwMode="auto">
          <a:xfrm>
            <a:off x="304800" y="1784131"/>
            <a:ext cx="457200" cy="457200"/>
          </a:xfrm>
          <a:prstGeom prst="rect">
            <a:avLst/>
          </a:prstGeom>
          <a:noFill/>
          <a:ln w="9525">
            <a:noFill/>
            <a:miter lim="800000"/>
            <a:headEnd/>
            <a:tailEnd/>
          </a:ln>
          <a:effectLst>
            <a:outerShdw blurRad="50800" dist="254000" dir="2700000" algn="tl" rotWithShape="0">
              <a:srgbClr val="000000">
                <a:alpha val="43000"/>
              </a:srgbClr>
            </a:outerShdw>
          </a:effectLst>
        </p:spPr>
      </p:pic>
      <p:pic>
        <p:nvPicPr>
          <p:cNvPr id="78854" name="Picture 10" descr="LH_4-3"/>
          <p:cNvPicPr>
            <a:picLocks noChangeAspect="1" noChangeArrowheads="1"/>
          </p:cNvPicPr>
          <p:nvPr/>
        </p:nvPicPr>
        <p:blipFill>
          <a:blip r:embed="rId5"/>
          <a:srcRect/>
          <a:stretch>
            <a:fillRect/>
          </a:stretch>
        </p:blipFill>
        <p:spPr bwMode="hidden">
          <a:xfrm>
            <a:off x="0" y="0"/>
            <a:ext cx="9144000" cy="731838"/>
          </a:xfrm>
          <a:prstGeom prst="rect">
            <a:avLst/>
          </a:prstGeom>
          <a:noFill/>
          <a:ln w="9525">
            <a:noFill/>
            <a:miter lim="800000"/>
            <a:headEnd/>
            <a:tailEnd/>
          </a:ln>
        </p:spPr>
      </p:pic>
      <p:pic>
        <p:nvPicPr>
          <p:cNvPr id="75789" name="Picture 13" descr="RealWorldExample"/>
          <p:cNvPicPr>
            <a:picLocks noChangeAspect="1" noChangeArrowheads="1"/>
          </p:cNvPicPr>
          <p:nvPr/>
        </p:nvPicPr>
        <p:blipFill>
          <a:blip r:embed="rId6"/>
          <a:srcRect/>
          <a:stretch>
            <a:fillRect/>
          </a:stretch>
        </p:blipFill>
        <p:spPr bwMode="auto">
          <a:xfrm>
            <a:off x="381000" y="684213"/>
            <a:ext cx="3667125" cy="563562"/>
          </a:xfrm>
          <a:prstGeom prst="rect">
            <a:avLst/>
          </a:prstGeom>
          <a:noFill/>
          <a:ln w="9525">
            <a:noFill/>
            <a:miter lim="800000"/>
            <a:headEnd/>
            <a:tailEnd/>
          </a:ln>
          <a:effectLst>
            <a:outerShdw blurRad="50800" dist="254000" dir="2700000" algn="tl" rotWithShape="0">
              <a:srgbClr val="000000">
                <a:alpha val="43000"/>
              </a:srgbClr>
            </a:outerShdw>
          </a:effectLst>
        </p:spPr>
      </p:pic>
      <p:grpSp>
        <p:nvGrpSpPr>
          <p:cNvPr id="2" name="Group 29"/>
          <p:cNvGrpSpPr>
            <a:grpSpLocks/>
          </p:cNvGrpSpPr>
          <p:nvPr/>
        </p:nvGrpSpPr>
        <p:grpSpPr bwMode="auto">
          <a:xfrm>
            <a:off x="5638800" y="4772025"/>
            <a:ext cx="2895600" cy="457200"/>
            <a:chOff x="3408" y="2352"/>
            <a:chExt cx="1824" cy="288"/>
          </a:xfrm>
          <a:effectLst>
            <a:outerShdw blurRad="50800" dist="127000" dir="2700000" algn="tl" rotWithShape="0">
              <a:srgbClr val="000000">
                <a:alpha val="43000"/>
              </a:srgbClr>
            </a:outerShdw>
          </a:effectLst>
        </p:grpSpPr>
        <p:sp>
          <p:nvSpPr>
            <p:cNvPr id="78868" name="Text Box 15"/>
            <p:cNvSpPr txBox="1">
              <a:spLocks noChangeArrowheads="1"/>
            </p:cNvSpPr>
            <p:nvPr/>
          </p:nvSpPr>
          <p:spPr bwMode="auto">
            <a:xfrm>
              <a:off x="3744" y="2352"/>
              <a:ext cx="1488" cy="288"/>
            </a:xfrm>
            <a:prstGeom prst="rect">
              <a:avLst/>
            </a:prstGeom>
            <a:noFill/>
            <a:ln w="9525">
              <a:noFill/>
              <a:miter lim="800000"/>
              <a:headEnd/>
              <a:tailEnd/>
            </a:ln>
          </p:spPr>
          <p:txBody>
            <a:bodyPr>
              <a:prstTxWarp prst="textNoShape">
                <a:avLst/>
              </a:prstTxWarp>
            </a:bodyPr>
            <a:lstStyle/>
            <a:p>
              <a:pPr algn="l">
                <a:lnSpc>
                  <a:spcPct val="100000"/>
                </a:lnSpc>
                <a:spcBef>
                  <a:spcPct val="50000"/>
                </a:spcBef>
                <a:spcAft>
                  <a:spcPct val="0"/>
                </a:spcAft>
              </a:pPr>
              <a:r>
                <a:rPr lang="en-US" dirty="0">
                  <a:solidFill>
                    <a:schemeClr val="tx1"/>
                  </a:solidFill>
                </a:rPr>
                <a:t>cups of flour</a:t>
              </a:r>
            </a:p>
          </p:txBody>
        </p:sp>
        <p:sp>
          <p:nvSpPr>
            <p:cNvPr id="78869" name="Line 16"/>
            <p:cNvSpPr>
              <a:spLocks noChangeShapeType="1"/>
            </p:cNvSpPr>
            <p:nvPr/>
          </p:nvSpPr>
          <p:spPr bwMode="auto">
            <a:xfrm flipH="1">
              <a:off x="3408" y="2514"/>
              <a:ext cx="240" cy="0"/>
            </a:xfrm>
            <a:prstGeom prst="line">
              <a:avLst/>
            </a:prstGeom>
            <a:noFill/>
            <a:ln w="28575">
              <a:solidFill>
                <a:schemeClr val="tx1"/>
              </a:solidFill>
              <a:round/>
              <a:headEnd/>
              <a:tailEnd type="arrow" w="med" len="med"/>
            </a:ln>
          </p:spPr>
          <p:txBody>
            <a:bodyPr>
              <a:prstTxWarp prst="textNoShape">
                <a:avLst/>
              </a:prstTxWarp>
            </a:bodyPr>
            <a:lstStyle/>
            <a:p>
              <a:endParaRPr lang="en-US"/>
            </a:p>
          </p:txBody>
        </p:sp>
      </p:grpSp>
      <p:grpSp>
        <p:nvGrpSpPr>
          <p:cNvPr id="3" name="Group 30"/>
          <p:cNvGrpSpPr>
            <a:grpSpLocks/>
          </p:cNvGrpSpPr>
          <p:nvPr/>
        </p:nvGrpSpPr>
        <p:grpSpPr bwMode="auto">
          <a:xfrm>
            <a:off x="5638800" y="5229225"/>
            <a:ext cx="3505200" cy="457200"/>
            <a:chOff x="3408" y="2640"/>
            <a:chExt cx="2208" cy="288"/>
          </a:xfrm>
          <a:effectLst>
            <a:outerShdw blurRad="50800" dist="127000" dir="2700000" algn="tl" rotWithShape="0">
              <a:srgbClr val="000000">
                <a:alpha val="43000"/>
              </a:srgbClr>
            </a:outerShdw>
          </a:effectLst>
        </p:grpSpPr>
        <p:sp>
          <p:nvSpPr>
            <p:cNvPr id="78866" name="Text Box 18"/>
            <p:cNvSpPr txBox="1">
              <a:spLocks noChangeArrowheads="1"/>
            </p:cNvSpPr>
            <p:nvPr/>
          </p:nvSpPr>
          <p:spPr bwMode="auto">
            <a:xfrm>
              <a:off x="3744" y="2640"/>
              <a:ext cx="1872" cy="288"/>
            </a:xfrm>
            <a:prstGeom prst="rect">
              <a:avLst/>
            </a:prstGeom>
            <a:noFill/>
            <a:ln w="9525">
              <a:noFill/>
              <a:miter lim="800000"/>
              <a:headEnd/>
              <a:tailEnd/>
            </a:ln>
          </p:spPr>
          <p:txBody>
            <a:bodyPr>
              <a:prstTxWarp prst="textNoShape">
                <a:avLst/>
              </a:prstTxWarp>
            </a:bodyPr>
            <a:lstStyle/>
            <a:p>
              <a:pPr algn="l">
                <a:lnSpc>
                  <a:spcPct val="100000"/>
                </a:lnSpc>
                <a:spcBef>
                  <a:spcPct val="50000"/>
                </a:spcBef>
                <a:spcAft>
                  <a:spcPct val="0"/>
                </a:spcAft>
              </a:pPr>
              <a:r>
                <a:rPr lang="en-US">
                  <a:solidFill>
                    <a:schemeClr val="tx1"/>
                  </a:solidFill>
                </a:rPr>
                <a:t>total people served</a:t>
              </a:r>
            </a:p>
          </p:txBody>
        </p:sp>
        <p:sp>
          <p:nvSpPr>
            <p:cNvPr id="78867" name="Line 19"/>
            <p:cNvSpPr>
              <a:spLocks noChangeShapeType="1"/>
            </p:cNvSpPr>
            <p:nvPr/>
          </p:nvSpPr>
          <p:spPr bwMode="auto">
            <a:xfrm flipH="1">
              <a:off x="3408" y="2796"/>
              <a:ext cx="240" cy="0"/>
            </a:xfrm>
            <a:prstGeom prst="line">
              <a:avLst/>
            </a:prstGeom>
            <a:noFill/>
            <a:ln w="28575">
              <a:solidFill>
                <a:schemeClr val="tx1"/>
              </a:solidFill>
              <a:round/>
              <a:headEnd/>
              <a:tailEnd type="arrow" w="med" len="med"/>
            </a:ln>
          </p:spPr>
          <p:txBody>
            <a:bodyPr>
              <a:prstTxWarp prst="textNoShape">
                <a:avLst/>
              </a:prstTxWarp>
            </a:bodyPr>
            <a:lstStyle/>
            <a:p>
              <a:endParaRPr lang="en-US"/>
            </a:p>
          </p:txBody>
        </p:sp>
      </p:grpSp>
      <p:grpSp>
        <p:nvGrpSpPr>
          <p:cNvPr id="4" name="Group 28"/>
          <p:cNvGrpSpPr>
            <a:grpSpLocks/>
          </p:cNvGrpSpPr>
          <p:nvPr/>
        </p:nvGrpSpPr>
        <p:grpSpPr bwMode="auto">
          <a:xfrm>
            <a:off x="609600" y="5229225"/>
            <a:ext cx="3257550" cy="457200"/>
            <a:chOff x="492" y="2640"/>
            <a:chExt cx="2052" cy="288"/>
          </a:xfrm>
          <a:effectLst>
            <a:outerShdw blurRad="50800" dist="127000" dir="2700000" algn="tl" rotWithShape="0">
              <a:srgbClr val="000000">
                <a:alpha val="43000"/>
              </a:srgbClr>
            </a:outerShdw>
          </a:effectLst>
        </p:grpSpPr>
        <p:sp>
          <p:nvSpPr>
            <p:cNvPr id="78864" name="Text Box 21"/>
            <p:cNvSpPr txBox="1">
              <a:spLocks noChangeArrowheads="1"/>
            </p:cNvSpPr>
            <p:nvPr/>
          </p:nvSpPr>
          <p:spPr bwMode="auto">
            <a:xfrm>
              <a:off x="492" y="2640"/>
              <a:ext cx="1818" cy="288"/>
            </a:xfrm>
            <a:prstGeom prst="rect">
              <a:avLst/>
            </a:prstGeom>
            <a:noFill/>
            <a:ln w="9525">
              <a:noFill/>
              <a:miter lim="800000"/>
              <a:headEnd/>
              <a:tailEnd/>
            </a:ln>
          </p:spPr>
          <p:txBody>
            <a:bodyPr>
              <a:prstTxWarp prst="textNoShape">
                <a:avLst/>
              </a:prstTxWarp>
              <a:spAutoFit/>
            </a:bodyPr>
            <a:lstStyle/>
            <a:p>
              <a:pPr algn="r">
                <a:lnSpc>
                  <a:spcPct val="100000"/>
                </a:lnSpc>
                <a:spcBef>
                  <a:spcPct val="50000"/>
                </a:spcBef>
                <a:spcAft>
                  <a:spcPct val="0"/>
                </a:spcAft>
              </a:pPr>
              <a:r>
                <a:rPr lang="en-US">
                  <a:solidFill>
                    <a:schemeClr val="tx1"/>
                  </a:solidFill>
                </a:rPr>
                <a:t>total people served</a:t>
              </a:r>
            </a:p>
          </p:txBody>
        </p:sp>
        <p:sp>
          <p:nvSpPr>
            <p:cNvPr id="78865" name="Line 22"/>
            <p:cNvSpPr>
              <a:spLocks noChangeShapeType="1"/>
            </p:cNvSpPr>
            <p:nvPr/>
          </p:nvSpPr>
          <p:spPr bwMode="auto">
            <a:xfrm>
              <a:off x="2304" y="2796"/>
              <a:ext cx="240" cy="0"/>
            </a:xfrm>
            <a:prstGeom prst="line">
              <a:avLst/>
            </a:prstGeom>
            <a:noFill/>
            <a:ln w="28575">
              <a:solidFill>
                <a:schemeClr val="tx1"/>
              </a:solidFill>
              <a:round/>
              <a:headEnd/>
              <a:tailEnd type="arrow" w="med" len="med"/>
            </a:ln>
          </p:spPr>
          <p:txBody>
            <a:bodyPr>
              <a:prstTxWarp prst="textNoShape">
                <a:avLst/>
              </a:prstTxWarp>
            </a:bodyPr>
            <a:lstStyle/>
            <a:p>
              <a:endParaRPr lang="en-US"/>
            </a:p>
          </p:txBody>
        </p:sp>
      </p:grpSp>
      <p:grpSp>
        <p:nvGrpSpPr>
          <p:cNvPr id="5" name="Group 27"/>
          <p:cNvGrpSpPr>
            <a:grpSpLocks/>
          </p:cNvGrpSpPr>
          <p:nvPr/>
        </p:nvGrpSpPr>
        <p:grpSpPr bwMode="auto">
          <a:xfrm>
            <a:off x="1371600" y="4772025"/>
            <a:ext cx="2495550" cy="457200"/>
            <a:chOff x="972" y="2352"/>
            <a:chExt cx="1572" cy="288"/>
          </a:xfrm>
          <a:effectLst>
            <a:outerShdw blurRad="50800" dist="127000" dir="2700000" algn="tl" rotWithShape="0">
              <a:srgbClr val="000000">
                <a:alpha val="43000"/>
              </a:srgbClr>
            </a:outerShdw>
          </a:effectLst>
        </p:grpSpPr>
        <p:sp>
          <p:nvSpPr>
            <p:cNvPr id="78862" name="Text Box 24"/>
            <p:cNvSpPr txBox="1">
              <a:spLocks noChangeArrowheads="1"/>
            </p:cNvSpPr>
            <p:nvPr/>
          </p:nvSpPr>
          <p:spPr bwMode="auto">
            <a:xfrm>
              <a:off x="972" y="2352"/>
              <a:ext cx="1338" cy="288"/>
            </a:xfrm>
            <a:prstGeom prst="rect">
              <a:avLst/>
            </a:prstGeom>
            <a:noFill/>
            <a:ln w="9525">
              <a:noFill/>
              <a:miter lim="800000"/>
              <a:headEnd/>
              <a:tailEnd/>
            </a:ln>
          </p:spPr>
          <p:txBody>
            <a:bodyPr>
              <a:prstTxWarp prst="textNoShape">
                <a:avLst/>
              </a:prstTxWarp>
              <a:spAutoFit/>
            </a:bodyPr>
            <a:lstStyle/>
            <a:p>
              <a:pPr algn="r">
                <a:lnSpc>
                  <a:spcPct val="100000"/>
                </a:lnSpc>
                <a:spcBef>
                  <a:spcPct val="50000"/>
                </a:spcBef>
                <a:spcAft>
                  <a:spcPct val="0"/>
                </a:spcAft>
              </a:pPr>
              <a:r>
                <a:rPr lang="en-US" dirty="0">
                  <a:solidFill>
                    <a:schemeClr val="tx1"/>
                  </a:solidFill>
                </a:rPr>
                <a:t>cups of flour</a:t>
              </a:r>
            </a:p>
          </p:txBody>
        </p:sp>
        <p:sp>
          <p:nvSpPr>
            <p:cNvPr id="78863" name="Line 25"/>
            <p:cNvSpPr>
              <a:spLocks noChangeShapeType="1"/>
            </p:cNvSpPr>
            <p:nvPr/>
          </p:nvSpPr>
          <p:spPr bwMode="auto">
            <a:xfrm>
              <a:off x="2304" y="2508"/>
              <a:ext cx="240" cy="0"/>
            </a:xfrm>
            <a:prstGeom prst="line">
              <a:avLst/>
            </a:prstGeom>
            <a:noFill/>
            <a:ln w="28575">
              <a:solidFill>
                <a:schemeClr val="tx1"/>
              </a:solidFill>
              <a:round/>
              <a:headEnd/>
              <a:tailEnd type="arrow" w="med" len="med"/>
            </a:ln>
          </p:spPr>
          <p:txBody>
            <a:bodyPr>
              <a:prstTxWarp prst="textNoShape">
                <a:avLst/>
              </a:prstTxWarp>
            </a:bodyPr>
            <a:lstStyle/>
            <a:p>
              <a:endParaRPr lang="en-US"/>
            </a:p>
          </p:txBody>
        </p:sp>
      </p:grpSp>
      <p:pic>
        <p:nvPicPr>
          <p:cNvPr id="75802" name="Picture 26" descr="M3_261"/>
          <p:cNvPicPr>
            <a:picLocks noChangeAspect="1" noChangeArrowheads="1"/>
          </p:cNvPicPr>
          <p:nvPr/>
        </p:nvPicPr>
        <p:blipFill>
          <a:blip r:embed="rId7"/>
          <a:srcRect r="31606" b="79282"/>
          <a:stretch>
            <a:fillRect/>
          </a:stretch>
        </p:blipFill>
        <p:spPr bwMode="auto">
          <a:xfrm>
            <a:off x="4090988" y="4843463"/>
            <a:ext cx="1319212" cy="1023937"/>
          </a:xfrm>
          <a:prstGeom prst="rect">
            <a:avLst/>
          </a:prstGeom>
          <a:noFill/>
          <a:ln w="9525">
            <a:noFill/>
            <a:miter lim="800000"/>
            <a:headEnd/>
            <a:tailEnd/>
          </a:ln>
          <a:effectLst>
            <a:outerShdw blurRad="50800" dist="254000" dir="2700000" algn="tl" rotWithShape="0">
              <a:srgbClr val="000000">
                <a:alpha val="43000"/>
              </a:srgbClr>
            </a:outerShdw>
          </a:effectLst>
        </p:spPr>
      </p:pic>
      <p:sp>
        <p:nvSpPr>
          <p:cNvPr id="22" name="Action Button: Forward or Next 21">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ction Button: Back or Previous 22">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789"/>
                                        </p:tgtEl>
                                        <p:attrNameLst>
                                          <p:attrName>style.visibility</p:attrName>
                                        </p:attrNameLst>
                                      </p:cBhvr>
                                      <p:to>
                                        <p:strVal val="visible"/>
                                      </p:to>
                                    </p:set>
                                    <p:animEffect transition="in" filter="wipe(left)">
                                      <p:cBhvr>
                                        <p:cTn id="7" dur="500"/>
                                        <p:tgtEl>
                                          <p:spTgt spid="75789"/>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5784"/>
                                        </p:tgtEl>
                                        <p:attrNameLst>
                                          <p:attrName>style.visibility</p:attrName>
                                        </p:attrNameLst>
                                      </p:cBhvr>
                                      <p:to>
                                        <p:strVal val="visible"/>
                                      </p:to>
                                    </p:set>
                                    <p:animEffect transition="in" filter="box(out)">
                                      <p:cBhvr>
                                        <p:cTn id="11" dur="500"/>
                                        <p:tgtEl>
                                          <p:spTgt spid="7578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781">
                                            <p:txEl>
                                              <p:pRg st="0" end="0"/>
                                            </p:txEl>
                                          </p:spTgt>
                                        </p:tgtEl>
                                        <p:attrNameLst>
                                          <p:attrName>style.visibility</p:attrName>
                                        </p:attrNameLst>
                                      </p:cBhvr>
                                      <p:to>
                                        <p:strVal val="visible"/>
                                      </p:to>
                                    </p:set>
                                    <p:animEffect transition="in" filter="wipe(left)">
                                      <p:cBhvr>
                                        <p:cTn id="15" dur="500"/>
                                        <p:tgtEl>
                                          <p:spTgt spid="7578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5782">
                                            <p:txEl>
                                              <p:pRg st="0" end="0"/>
                                            </p:txEl>
                                          </p:spTgt>
                                        </p:tgtEl>
                                        <p:attrNameLst>
                                          <p:attrName>style.visibility</p:attrName>
                                        </p:attrNameLst>
                                      </p:cBhvr>
                                      <p:to>
                                        <p:strVal val="visible"/>
                                      </p:to>
                                    </p:set>
                                    <p:animEffect transition="in" filter="wipe(left)">
                                      <p:cBhvr>
                                        <p:cTn id="20" dur="500"/>
                                        <p:tgtEl>
                                          <p:spTgt spid="7578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75802"/>
                                        </p:tgtEl>
                                        <p:attrNameLst>
                                          <p:attrName>style.visibility</p:attrName>
                                        </p:attrNameLst>
                                      </p:cBhvr>
                                      <p:to>
                                        <p:strVal val="visible"/>
                                      </p:to>
                                    </p:set>
                                    <p:animEffect transition="in" filter="wipe(up)">
                                      <p:cBhvr>
                                        <p:cTn id="29" dur="500"/>
                                        <p:tgtEl>
                                          <p:spTgt spid="75802"/>
                                        </p:tgtEl>
                                      </p:cBhvr>
                                    </p:animEffect>
                                  </p:childTnLst>
                                </p:cTn>
                              </p:par>
                            </p:childTnLst>
                          </p:cTn>
                        </p:par>
                        <p:par>
                          <p:cTn id="30" fill="hold">
                            <p:stCondLst>
                              <p:cond delay="1000"/>
                            </p:stCondLst>
                            <p:childTnLst>
                              <p:par>
                                <p:cTn id="31" presetID="22" presetClass="entr" presetSubtype="2"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right)">
                                      <p:cBhvr>
                                        <p:cTn id="33" dur="500"/>
                                        <p:tgtEl>
                                          <p:spTgt spid="2"/>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p:stCondLst>
                              <p:cond delay="2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build="p" autoUpdateAnimBg="0" advAuto="0"/>
      <p:bldP spid="75782" grpId="0" build="p"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0899" name="Picture 8" descr="Example2"/>
          <p:cNvPicPr>
            <a:picLocks noChangeAspect="1" noChangeArrowheads="1"/>
          </p:cNvPicPr>
          <p:nvPr/>
        </p:nvPicPr>
        <p:blipFill>
          <a:blip r:embed="rId4"/>
          <a:srcRect/>
          <a:stretch>
            <a:fillRect/>
          </a:stretch>
        </p:blipFill>
        <p:spPr bwMode="auto">
          <a:xfrm>
            <a:off x="420688" y="1495425"/>
            <a:ext cx="457200" cy="457200"/>
          </a:xfrm>
          <a:prstGeom prst="rect">
            <a:avLst/>
          </a:prstGeom>
          <a:noFill/>
          <a:ln w="9525">
            <a:noFill/>
            <a:miter lim="800000"/>
            <a:headEnd/>
            <a:tailEnd/>
          </a:ln>
          <a:effectLst>
            <a:outerShdw blurRad="50800" dist="254000" dir="2700000" algn="tl" rotWithShape="0">
              <a:srgbClr val="000000">
                <a:alpha val="43000"/>
              </a:srgbClr>
            </a:outerShdw>
          </a:effectLst>
        </p:spPr>
      </p:pic>
      <p:pic>
        <p:nvPicPr>
          <p:cNvPr id="80900" name="Picture 10" descr="LH_4-3"/>
          <p:cNvPicPr>
            <a:picLocks noChangeAspect="1" noChangeArrowheads="1"/>
          </p:cNvPicPr>
          <p:nvPr/>
        </p:nvPicPr>
        <p:blipFill>
          <a:blip r:embed="rId5"/>
          <a:srcRect/>
          <a:stretch>
            <a:fillRect/>
          </a:stretch>
        </p:blipFill>
        <p:spPr bwMode="hidden">
          <a:xfrm>
            <a:off x="0" y="0"/>
            <a:ext cx="9144000" cy="731838"/>
          </a:xfrm>
          <a:prstGeom prst="rect">
            <a:avLst/>
          </a:prstGeom>
          <a:noFill/>
          <a:ln w="9525">
            <a:noFill/>
            <a:miter lim="800000"/>
            <a:headEnd/>
            <a:tailEnd/>
          </a:ln>
        </p:spPr>
      </p:pic>
      <p:pic>
        <p:nvPicPr>
          <p:cNvPr id="80902" name="Picture 13" descr="RealWorldExample"/>
          <p:cNvPicPr>
            <a:picLocks noChangeAspect="1" noChangeArrowheads="1"/>
          </p:cNvPicPr>
          <p:nvPr/>
        </p:nvPicPr>
        <p:blipFill>
          <a:blip r:embed="rId6"/>
          <a:srcRect/>
          <a:stretch>
            <a:fillRect/>
          </a:stretch>
        </p:blipFill>
        <p:spPr bwMode="auto">
          <a:xfrm>
            <a:off x="381000" y="495300"/>
            <a:ext cx="3667125" cy="563562"/>
          </a:xfrm>
          <a:prstGeom prst="rect">
            <a:avLst/>
          </a:prstGeom>
          <a:noFill/>
          <a:ln w="9525">
            <a:noFill/>
            <a:miter lim="800000"/>
            <a:headEnd/>
            <a:tailEnd/>
          </a:ln>
          <a:effectLst>
            <a:outerShdw blurRad="50800" dist="254000" dir="2700000" algn="tl" rotWithShape="0">
              <a:srgbClr val="000000">
                <a:alpha val="43000"/>
              </a:srgbClr>
            </a:outerShdw>
          </a:effectLst>
        </p:spPr>
      </p:pic>
      <p:sp>
        <p:nvSpPr>
          <p:cNvPr id="76814" name="Rectangle 14"/>
          <p:cNvSpPr>
            <a:spLocks noChangeArrowheads="1"/>
          </p:cNvSpPr>
          <p:nvPr/>
        </p:nvSpPr>
        <p:spPr bwMode="auto">
          <a:xfrm>
            <a:off x="152400" y="6437312"/>
            <a:ext cx="8229600" cy="420688"/>
          </a:xfrm>
          <a:prstGeom prst="rect">
            <a:avLst/>
          </a:prstGeom>
          <a:noFill/>
          <a:ln w="9525">
            <a:noFill/>
            <a:miter lim="800000"/>
            <a:headEnd/>
            <a:tailEnd/>
          </a:ln>
          <a:effectLst/>
        </p:spPr>
        <p:txBody>
          <a:bodyPr>
            <a:prstTxWarp prst="textNoShape">
              <a:avLst/>
            </a:prstTxWarp>
          </a:bodyPr>
          <a:lstStyle/>
          <a:p>
            <a:pPr marL="1712913" indent="-1368425" algn="l">
              <a:spcAft>
                <a:spcPct val="0"/>
              </a:spcAft>
              <a:buClr>
                <a:srgbClr val="FFFFFF"/>
              </a:buClr>
              <a:tabLst>
                <a:tab pos="1943100" algn="l"/>
              </a:tabLst>
            </a:pPr>
            <a:r>
              <a:rPr lang="en-US" b="1" dirty="0">
                <a:solidFill>
                  <a:srgbClr val="00539D"/>
                </a:solidFill>
              </a:rPr>
              <a:t>Answer:</a:t>
            </a:r>
            <a:r>
              <a:rPr lang="en-US" dirty="0">
                <a:solidFill>
                  <a:srgbClr val="E01B22"/>
                </a:solidFill>
              </a:rPr>
              <a:t> 	You will need 4.5 cups of flour to make the recipe for 15 people.</a:t>
            </a:r>
            <a:r>
              <a:rPr lang="en-US" b="1" dirty="0">
                <a:solidFill>
                  <a:srgbClr val="E01B22"/>
                </a:solidFill>
              </a:rPr>
              <a:t> </a:t>
            </a:r>
          </a:p>
        </p:txBody>
      </p:sp>
      <p:sp>
        <p:nvSpPr>
          <p:cNvPr id="76815" name="Text Box 15"/>
          <p:cNvSpPr txBox="1">
            <a:spLocks noChangeArrowheads="1"/>
          </p:cNvSpPr>
          <p:nvPr/>
        </p:nvSpPr>
        <p:spPr bwMode="auto">
          <a:xfrm>
            <a:off x="4448175" y="1485900"/>
            <a:ext cx="4133850" cy="457200"/>
          </a:xfrm>
          <a:prstGeom prst="rect">
            <a:avLst/>
          </a:prstGeom>
          <a:noFill/>
          <a:ln w="9525">
            <a:noFill/>
            <a:miter lim="800000"/>
            <a:headEnd/>
            <a:tailEnd/>
          </a:ln>
          <a:effectLst>
            <a:outerShdw blurRad="50800" dist="38100" dir="2700000" algn="tl" rotWithShape="0">
              <a:srgbClr val="000000">
                <a:alpha val="43000"/>
              </a:srgbClr>
            </a:outerShdw>
          </a:effectLst>
        </p:spPr>
        <p:txBody>
          <a:bodyPr>
            <a:prstTxWarp prst="textNoShape">
              <a:avLst/>
            </a:prstTxWarp>
            <a:spAutoFit/>
          </a:bodyPr>
          <a:lstStyle/>
          <a:p>
            <a:pPr algn="l">
              <a:lnSpc>
                <a:spcPct val="100000"/>
              </a:lnSpc>
              <a:spcBef>
                <a:spcPct val="50000"/>
              </a:spcBef>
              <a:spcAft>
                <a:spcPct val="0"/>
              </a:spcAft>
            </a:pPr>
            <a:r>
              <a:rPr lang="en-US" dirty="0">
                <a:solidFill>
                  <a:schemeClr val="tx1"/>
                </a:solidFill>
              </a:rPr>
              <a:t>Find the cross products.</a:t>
            </a:r>
          </a:p>
        </p:txBody>
      </p:sp>
      <p:sp>
        <p:nvSpPr>
          <p:cNvPr id="76816" name="Text Box 16"/>
          <p:cNvSpPr txBox="1">
            <a:spLocks noChangeArrowheads="1"/>
          </p:cNvSpPr>
          <p:nvPr/>
        </p:nvSpPr>
        <p:spPr bwMode="auto">
          <a:xfrm>
            <a:off x="4448175" y="2779712"/>
            <a:ext cx="4133850" cy="457200"/>
          </a:xfrm>
          <a:prstGeom prst="rect">
            <a:avLst/>
          </a:prstGeom>
          <a:noFill/>
          <a:ln w="9525">
            <a:noFill/>
            <a:miter lim="800000"/>
            <a:headEnd/>
            <a:tailEnd/>
          </a:ln>
          <a:effectLst>
            <a:outerShdw blurRad="50800" dist="38100" dir="2700000" algn="tl" rotWithShape="0">
              <a:srgbClr val="000000">
                <a:alpha val="43000"/>
              </a:srgbClr>
            </a:outerShdw>
          </a:effectLst>
        </p:spPr>
        <p:txBody>
          <a:bodyPr>
            <a:prstTxWarp prst="textNoShape">
              <a:avLst/>
            </a:prstTxWarp>
            <a:spAutoFit/>
          </a:bodyPr>
          <a:lstStyle/>
          <a:p>
            <a:pPr algn="l">
              <a:lnSpc>
                <a:spcPct val="100000"/>
              </a:lnSpc>
              <a:spcBef>
                <a:spcPct val="50000"/>
              </a:spcBef>
              <a:spcAft>
                <a:spcPct val="0"/>
              </a:spcAft>
            </a:pPr>
            <a:r>
              <a:rPr lang="en-US" dirty="0">
                <a:solidFill>
                  <a:schemeClr val="tx1"/>
                </a:solidFill>
              </a:rPr>
              <a:t>Multiply.</a:t>
            </a:r>
          </a:p>
        </p:txBody>
      </p:sp>
      <p:sp>
        <p:nvSpPr>
          <p:cNvPr id="76817" name="Text Box 17"/>
          <p:cNvSpPr txBox="1">
            <a:spLocks noChangeArrowheads="1"/>
          </p:cNvSpPr>
          <p:nvPr/>
        </p:nvSpPr>
        <p:spPr bwMode="auto">
          <a:xfrm>
            <a:off x="4448175" y="4294187"/>
            <a:ext cx="4133850" cy="457200"/>
          </a:xfrm>
          <a:prstGeom prst="rect">
            <a:avLst/>
          </a:prstGeom>
          <a:noFill/>
          <a:ln w="9525">
            <a:noFill/>
            <a:miter lim="800000"/>
            <a:headEnd/>
            <a:tailEnd/>
          </a:ln>
          <a:effectLst>
            <a:outerShdw blurRad="50800" dist="38100" dir="2700000" algn="tl" rotWithShape="0">
              <a:srgbClr val="000000">
                <a:alpha val="43000"/>
              </a:srgbClr>
            </a:outerShdw>
          </a:effectLst>
        </p:spPr>
        <p:txBody>
          <a:bodyPr>
            <a:prstTxWarp prst="textNoShape">
              <a:avLst/>
            </a:prstTxWarp>
            <a:spAutoFit/>
          </a:bodyPr>
          <a:lstStyle/>
          <a:p>
            <a:pPr algn="l">
              <a:lnSpc>
                <a:spcPct val="100000"/>
              </a:lnSpc>
              <a:spcBef>
                <a:spcPct val="50000"/>
              </a:spcBef>
              <a:spcAft>
                <a:spcPct val="0"/>
              </a:spcAft>
            </a:pPr>
            <a:r>
              <a:rPr lang="en-US" dirty="0">
                <a:solidFill>
                  <a:schemeClr val="tx1"/>
                </a:solidFill>
              </a:rPr>
              <a:t>Divide each side by 10.</a:t>
            </a:r>
          </a:p>
        </p:txBody>
      </p:sp>
      <p:sp>
        <p:nvSpPr>
          <p:cNvPr id="76818" name="Text Box 18"/>
          <p:cNvSpPr txBox="1">
            <a:spLocks noChangeArrowheads="1"/>
          </p:cNvSpPr>
          <p:nvPr/>
        </p:nvSpPr>
        <p:spPr bwMode="auto">
          <a:xfrm>
            <a:off x="4448175" y="5562600"/>
            <a:ext cx="4133850" cy="457200"/>
          </a:xfrm>
          <a:prstGeom prst="rect">
            <a:avLst/>
          </a:prstGeom>
          <a:noFill/>
          <a:ln w="9525">
            <a:noFill/>
            <a:miter lim="800000"/>
            <a:headEnd/>
            <a:tailEnd/>
          </a:ln>
          <a:effectLst>
            <a:outerShdw blurRad="50800" dist="101600" dir="2700000" algn="tl" rotWithShape="0">
              <a:srgbClr val="000000">
                <a:alpha val="43000"/>
              </a:srgbClr>
            </a:outerShdw>
          </a:effectLst>
        </p:spPr>
        <p:txBody>
          <a:bodyPr>
            <a:prstTxWarp prst="textNoShape">
              <a:avLst/>
            </a:prstTxWarp>
            <a:spAutoFit/>
          </a:bodyPr>
          <a:lstStyle/>
          <a:p>
            <a:pPr algn="l">
              <a:lnSpc>
                <a:spcPct val="100000"/>
              </a:lnSpc>
              <a:spcBef>
                <a:spcPct val="50000"/>
              </a:spcBef>
              <a:spcAft>
                <a:spcPct val="0"/>
              </a:spcAft>
            </a:pPr>
            <a:r>
              <a:rPr lang="en-US" dirty="0">
                <a:solidFill>
                  <a:schemeClr val="tx1"/>
                </a:solidFill>
              </a:rPr>
              <a:t>Simplify.</a:t>
            </a:r>
          </a:p>
        </p:txBody>
      </p:sp>
      <p:pic>
        <p:nvPicPr>
          <p:cNvPr id="76820" name="Picture 20" descr="M3_261"/>
          <p:cNvPicPr>
            <a:picLocks noChangeAspect="1" noChangeArrowheads="1"/>
          </p:cNvPicPr>
          <p:nvPr/>
        </p:nvPicPr>
        <p:blipFill>
          <a:blip r:embed="rId7"/>
          <a:srcRect t="21669" b="59256"/>
          <a:stretch>
            <a:fillRect/>
          </a:stretch>
        </p:blipFill>
        <p:spPr bwMode="auto">
          <a:xfrm>
            <a:off x="1225550" y="1333500"/>
            <a:ext cx="1855788" cy="906463"/>
          </a:xfrm>
          <a:prstGeom prst="rect">
            <a:avLst/>
          </a:prstGeom>
          <a:noFill/>
          <a:ln w="9525">
            <a:noFill/>
            <a:miter lim="800000"/>
            <a:headEnd/>
            <a:tailEnd/>
          </a:ln>
          <a:effectLst>
            <a:outerShdw blurRad="50800" dist="101600" dir="2700000" algn="tl" rotWithShape="0">
              <a:srgbClr val="000000">
                <a:alpha val="43000"/>
              </a:srgbClr>
            </a:outerShdw>
          </a:effectLst>
        </p:spPr>
      </p:pic>
      <p:pic>
        <p:nvPicPr>
          <p:cNvPr id="76821" name="Picture 21" descr="M3_261"/>
          <p:cNvPicPr>
            <a:picLocks noChangeAspect="1" noChangeArrowheads="1"/>
          </p:cNvPicPr>
          <p:nvPr/>
        </p:nvPicPr>
        <p:blipFill>
          <a:blip r:embed="rId7"/>
          <a:srcRect t="58948" b="12015"/>
          <a:stretch>
            <a:fillRect/>
          </a:stretch>
        </p:blipFill>
        <p:spPr bwMode="auto">
          <a:xfrm>
            <a:off x="1563688" y="3810000"/>
            <a:ext cx="1836737" cy="1366837"/>
          </a:xfrm>
          <a:prstGeom prst="rect">
            <a:avLst/>
          </a:prstGeom>
          <a:noFill/>
          <a:ln w="9525">
            <a:noFill/>
            <a:miter lim="800000"/>
            <a:headEnd/>
            <a:tailEnd/>
          </a:ln>
          <a:effectLst>
            <a:outerShdw blurRad="50800" dist="101600" dir="2700000" algn="tl" rotWithShape="0">
              <a:srgbClr val="000000">
                <a:alpha val="43000"/>
              </a:srgbClr>
            </a:outerShdw>
          </a:effectLst>
        </p:spPr>
      </p:pic>
      <p:pic>
        <p:nvPicPr>
          <p:cNvPr id="76822" name="Picture 22" descr="M3_261"/>
          <p:cNvPicPr>
            <a:picLocks noChangeAspect="1" noChangeArrowheads="1"/>
          </p:cNvPicPr>
          <p:nvPr/>
        </p:nvPicPr>
        <p:blipFill>
          <a:blip r:embed="rId7"/>
          <a:srcRect t="84416"/>
          <a:stretch>
            <a:fillRect/>
          </a:stretch>
        </p:blipFill>
        <p:spPr bwMode="auto">
          <a:xfrm>
            <a:off x="1525588" y="5410200"/>
            <a:ext cx="1846262" cy="738187"/>
          </a:xfrm>
          <a:prstGeom prst="rect">
            <a:avLst/>
          </a:prstGeom>
          <a:noFill/>
          <a:ln w="9525">
            <a:noFill/>
            <a:miter lim="800000"/>
            <a:headEnd/>
            <a:tailEnd/>
          </a:ln>
          <a:effectLst>
            <a:outerShdw blurRad="50800" dist="101600" dir="2700000" algn="tl" rotWithShape="0">
              <a:srgbClr val="000000">
                <a:alpha val="43000"/>
              </a:srgbClr>
            </a:outerShdw>
          </a:effectLst>
        </p:spPr>
      </p:pic>
      <p:pic>
        <p:nvPicPr>
          <p:cNvPr id="76823" name="Picture 23" descr="M3_261"/>
          <p:cNvPicPr>
            <a:picLocks noChangeAspect="1" noChangeArrowheads="1"/>
          </p:cNvPicPr>
          <p:nvPr/>
        </p:nvPicPr>
        <p:blipFill>
          <a:blip r:embed="rId7"/>
          <a:srcRect t="38922" b="35635"/>
          <a:stretch>
            <a:fillRect/>
          </a:stretch>
        </p:blipFill>
        <p:spPr bwMode="auto">
          <a:xfrm>
            <a:off x="1611313" y="2362200"/>
            <a:ext cx="1855787" cy="1209675"/>
          </a:xfrm>
          <a:prstGeom prst="rect">
            <a:avLst/>
          </a:prstGeom>
          <a:noFill/>
          <a:ln w="9525">
            <a:noFill/>
            <a:miter lim="800000"/>
            <a:headEnd/>
            <a:tailEnd/>
          </a:ln>
          <a:effectLst>
            <a:outerShdw blurRad="50800" dist="101600" dir="2700000" algn="tl" rotWithShape="0">
              <a:srgbClr val="000000">
                <a:alpha val="43000"/>
              </a:srgbClr>
            </a:outerShdw>
          </a:effectLst>
        </p:spPr>
      </p:pic>
      <p:sp>
        <p:nvSpPr>
          <p:cNvPr id="17" name="Action Button: Forward or Next 16">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820"/>
                                        </p:tgtEl>
                                        <p:attrNameLst>
                                          <p:attrName>style.visibility</p:attrName>
                                        </p:attrNameLst>
                                      </p:cBhvr>
                                      <p:to>
                                        <p:strVal val="visible"/>
                                      </p:to>
                                    </p:set>
                                    <p:animEffect transition="in" filter="wipe(left)">
                                      <p:cBhvr>
                                        <p:cTn id="7" dur="500"/>
                                        <p:tgtEl>
                                          <p:spTgt spid="768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6815"/>
                                        </p:tgtEl>
                                        <p:attrNameLst>
                                          <p:attrName>style.visibility</p:attrName>
                                        </p:attrNameLst>
                                      </p:cBhvr>
                                      <p:to>
                                        <p:strVal val="visible"/>
                                      </p:to>
                                    </p:set>
                                    <p:animEffect transition="in" filter="wipe(left)">
                                      <p:cBhvr>
                                        <p:cTn id="11" dur="500"/>
                                        <p:tgtEl>
                                          <p:spTgt spid="768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6823"/>
                                        </p:tgtEl>
                                        <p:attrNameLst>
                                          <p:attrName>style.visibility</p:attrName>
                                        </p:attrNameLst>
                                      </p:cBhvr>
                                      <p:to>
                                        <p:strVal val="visible"/>
                                      </p:to>
                                    </p:set>
                                    <p:animEffect transition="in" filter="wipe(left)">
                                      <p:cBhvr>
                                        <p:cTn id="16" dur="500"/>
                                        <p:tgtEl>
                                          <p:spTgt spid="7682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6816"/>
                                        </p:tgtEl>
                                        <p:attrNameLst>
                                          <p:attrName>style.visibility</p:attrName>
                                        </p:attrNameLst>
                                      </p:cBhvr>
                                      <p:to>
                                        <p:strVal val="visible"/>
                                      </p:to>
                                    </p:set>
                                    <p:animEffect transition="in" filter="wipe(left)">
                                      <p:cBhvr>
                                        <p:cTn id="20" dur="500"/>
                                        <p:tgtEl>
                                          <p:spTgt spid="768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6821"/>
                                        </p:tgtEl>
                                        <p:attrNameLst>
                                          <p:attrName>style.visibility</p:attrName>
                                        </p:attrNameLst>
                                      </p:cBhvr>
                                      <p:to>
                                        <p:strVal val="visible"/>
                                      </p:to>
                                    </p:set>
                                    <p:animEffect transition="in" filter="wipe(left)">
                                      <p:cBhvr>
                                        <p:cTn id="25" dur="500"/>
                                        <p:tgtEl>
                                          <p:spTgt spid="7682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6817"/>
                                        </p:tgtEl>
                                        <p:attrNameLst>
                                          <p:attrName>style.visibility</p:attrName>
                                        </p:attrNameLst>
                                      </p:cBhvr>
                                      <p:to>
                                        <p:strVal val="visible"/>
                                      </p:to>
                                    </p:set>
                                    <p:animEffect transition="in" filter="wipe(left)">
                                      <p:cBhvr>
                                        <p:cTn id="29" dur="500"/>
                                        <p:tgtEl>
                                          <p:spTgt spid="768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6822"/>
                                        </p:tgtEl>
                                        <p:attrNameLst>
                                          <p:attrName>style.visibility</p:attrName>
                                        </p:attrNameLst>
                                      </p:cBhvr>
                                      <p:to>
                                        <p:strVal val="visible"/>
                                      </p:to>
                                    </p:set>
                                    <p:animEffect transition="in" filter="wipe(left)">
                                      <p:cBhvr>
                                        <p:cTn id="34" dur="500"/>
                                        <p:tgtEl>
                                          <p:spTgt spid="7682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6818"/>
                                        </p:tgtEl>
                                        <p:attrNameLst>
                                          <p:attrName>style.visibility</p:attrName>
                                        </p:attrNameLst>
                                      </p:cBhvr>
                                      <p:to>
                                        <p:strVal val="visible"/>
                                      </p:to>
                                    </p:set>
                                    <p:animEffect transition="in" filter="wipe(left)">
                                      <p:cBhvr>
                                        <p:cTn id="38" dur="500"/>
                                        <p:tgtEl>
                                          <p:spTgt spid="768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6814">
                                            <p:txEl>
                                              <p:pRg st="0" end="0"/>
                                            </p:txEl>
                                          </p:spTgt>
                                        </p:tgtEl>
                                        <p:attrNameLst>
                                          <p:attrName>style.visibility</p:attrName>
                                        </p:attrNameLst>
                                      </p:cBhvr>
                                      <p:to>
                                        <p:strVal val="visible"/>
                                      </p:to>
                                    </p:set>
                                    <p:animEffect transition="in" filter="wipe(left)">
                                      <p:cBhvr>
                                        <p:cTn id="43" dur="500"/>
                                        <p:tgtEl>
                                          <p:spTgt spid="768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4" grpId="0" build="p" autoUpdateAnimBg="0"/>
      <p:bldP spid="76815" grpId="0" autoUpdateAnimBg="0"/>
      <p:bldP spid="76816" grpId="0" autoUpdateAnimBg="0"/>
      <p:bldP spid="76817" grpId="0" autoUpdateAnimBg="0"/>
      <p:bldP spid="76818" grpId="0"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3"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eaLnBrk="1" hangingPunct="1">
              <a:buFontTx/>
              <a:buAutoNum type="alphaUcPeriod"/>
            </a:pPr>
            <a:r>
              <a:rPr lang="en-US" sz="2000">
                <a:solidFill>
                  <a:schemeClr val="bg1"/>
                </a:solidFill>
              </a:rPr>
              <a:t>A</a:t>
            </a:r>
          </a:p>
          <a:p>
            <a:pPr marL="609600" indent="-609600" eaLnBrk="1" hangingPunct="1">
              <a:buFontTx/>
              <a:buAutoNum type="alphaUcPeriod"/>
            </a:pPr>
            <a:r>
              <a:rPr lang="en-US" sz="2000">
                <a:solidFill>
                  <a:schemeClr val="bg1"/>
                </a:solidFill>
              </a:rPr>
              <a:t>B</a:t>
            </a:r>
          </a:p>
          <a:p>
            <a:pPr marL="609600" indent="-609600" eaLnBrk="1" hangingPunct="1">
              <a:buFontTx/>
              <a:buAutoNum type="alphaUcPeriod"/>
            </a:pPr>
            <a:r>
              <a:rPr lang="en-US" sz="2000">
                <a:solidFill>
                  <a:schemeClr val="bg1"/>
                </a:solidFill>
              </a:rPr>
              <a:t>C</a:t>
            </a:r>
          </a:p>
          <a:p>
            <a:pPr marL="609600" indent="-609600" eaLnBrk="1" hangingPunct="1">
              <a:buFontTx/>
              <a:buAutoNum type="alphaUcPeriod"/>
            </a:pPr>
            <a:r>
              <a:rPr lang="en-US" sz="2000">
                <a:solidFill>
                  <a:schemeClr val="bg1"/>
                </a:solidFill>
              </a:rPr>
              <a:t>D</a:t>
            </a:r>
          </a:p>
        </p:txBody>
      </p:sp>
      <p:sp>
        <p:nvSpPr>
          <p:cNvPr id="74757" name="Oval 5"/>
          <p:cNvSpPr>
            <a:spLocks noChangeArrowheads="1"/>
          </p:cNvSpPr>
          <p:nvPr/>
        </p:nvSpPr>
        <p:spPr bwMode="auto">
          <a:xfrm>
            <a:off x="884238" y="4719637"/>
            <a:ext cx="404812" cy="404813"/>
          </a:xfrm>
          <a:prstGeom prst="ellipse">
            <a:avLst/>
          </a:prstGeom>
          <a:solidFill>
            <a:srgbClr val="FFCC00"/>
          </a:solidFill>
          <a:ln w="25400">
            <a:solidFill>
              <a:srgbClr val="E01B22"/>
            </a:solid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endParaRPr lang="en-US"/>
          </a:p>
        </p:txBody>
      </p:sp>
      <p:sp>
        <p:nvSpPr>
          <p:cNvPr id="74758" name="TPAnswers"/>
          <p:cNvSpPr>
            <a:spLocks noChangeArrowheads="1"/>
          </p:cNvSpPr>
          <p:nvPr>
            <p:custDataLst>
              <p:tags r:id="rId3"/>
            </p:custDataLst>
          </p:nvPr>
        </p:nvSpPr>
        <p:spPr bwMode="auto">
          <a:xfrm>
            <a:off x="914400" y="3252787"/>
            <a:ext cx="2790825" cy="3529013"/>
          </a:xfrm>
          <a:prstGeom prst="rect">
            <a:avLst/>
          </a:prstGeom>
          <a:noFill/>
          <a:ln w="9525">
            <a:noFill/>
            <a:miter lim="800000"/>
            <a:headEnd/>
            <a:tailEnd/>
          </a:ln>
          <a:effectLst>
            <a:outerShdw blurRad="50800" dist="38100" dir="2700000" algn="tl" rotWithShape="0">
              <a:srgbClr val="000000">
                <a:alpha val="43000"/>
              </a:srgbClr>
            </a:outerShdw>
          </a:effectLst>
        </p:spPr>
        <p:txBody>
          <a:bodyPr>
            <a:prstTxWarp prst="textNoShape">
              <a:avLst/>
            </a:prstTxWarp>
            <a:spAutoFit/>
          </a:bodyPr>
          <a:lstStyle/>
          <a:p>
            <a:pPr marL="533400" indent="-533400" algn="l">
              <a:spcBef>
                <a:spcPct val="83000"/>
              </a:spcBef>
              <a:spcAft>
                <a:spcPct val="83000"/>
              </a:spcAft>
              <a:buClr>
                <a:srgbClr val="00539D"/>
              </a:buClr>
            </a:pPr>
            <a:r>
              <a:rPr lang="pt-BR" b="1">
                <a:solidFill>
                  <a:srgbClr val="00539D"/>
                </a:solidFill>
                <a:sym typeface="Symbol" pitchFamily="-112" charset="2"/>
              </a:rPr>
              <a:t>A.</a:t>
            </a:r>
            <a:r>
              <a:rPr lang="pt-BR" b="1">
                <a:solidFill>
                  <a:schemeClr val="tx1"/>
                </a:solidFill>
                <a:sym typeface="Symbol" pitchFamily="-112" charset="2"/>
              </a:rPr>
              <a:t>	6.5 hours</a:t>
            </a:r>
          </a:p>
          <a:p>
            <a:pPr marL="533400" indent="-533400" algn="l">
              <a:spcBef>
                <a:spcPct val="83000"/>
              </a:spcBef>
              <a:spcAft>
                <a:spcPct val="83000"/>
              </a:spcAft>
              <a:buClr>
                <a:srgbClr val="00539D"/>
              </a:buClr>
            </a:pPr>
            <a:r>
              <a:rPr lang="pt-BR" b="1">
                <a:solidFill>
                  <a:srgbClr val="00539D"/>
                </a:solidFill>
                <a:sym typeface="Symbol" pitchFamily="-112" charset="2"/>
              </a:rPr>
              <a:t>B.</a:t>
            </a:r>
            <a:r>
              <a:rPr lang="pt-BR" b="1">
                <a:solidFill>
                  <a:schemeClr val="tx1"/>
                </a:solidFill>
                <a:sym typeface="Symbol" pitchFamily="-112" charset="2"/>
              </a:rPr>
              <a:t>	7 hours</a:t>
            </a:r>
          </a:p>
          <a:p>
            <a:pPr marL="533400" indent="-533400" algn="l">
              <a:spcBef>
                <a:spcPct val="83000"/>
              </a:spcBef>
              <a:spcAft>
                <a:spcPct val="83000"/>
              </a:spcAft>
              <a:buClr>
                <a:srgbClr val="00539D"/>
              </a:buClr>
            </a:pPr>
            <a:r>
              <a:rPr lang="pt-BR" b="1">
                <a:solidFill>
                  <a:srgbClr val="00539D"/>
                </a:solidFill>
                <a:sym typeface="Symbol" pitchFamily="-112" charset="2"/>
              </a:rPr>
              <a:t>C.</a:t>
            </a:r>
            <a:r>
              <a:rPr lang="pt-BR" b="1">
                <a:solidFill>
                  <a:schemeClr val="tx1"/>
                </a:solidFill>
                <a:sym typeface="Symbol" pitchFamily="-112" charset="2"/>
              </a:rPr>
              <a:t>	7.2 hours</a:t>
            </a:r>
          </a:p>
          <a:p>
            <a:pPr marL="533400" indent="-533400" algn="l">
              <a:spcBef>
                <a:spcPct val="83000"/>
              </a:spcBef>
              <a:spcAft>
                <a:spcPct val="83000"/>
              </a:spcAft>
              <a:buClr>
                <a:srgbClr val="00539D"/>
              </a:buClr>
            </a:pPr>
            <a:r>
              <a:rPr lang="pt-BR" b="1">
                <a:solidFill>
                  <a:srgbClr val="00539D"/>
                </a:solidFill>
                <a:sym typeface="Symbol" pitchFamily="-112" charset="2"/>
              </a:rPr>
              <a:t>D.</a:t>
            </a:r>
            <a:r>
              <a:rPr lang="pt-BR" b="1">
                <a:solidFill>
                  <a:schemeClr val="tx1"/>
                </a:solidFill>
                <a:sym typeface="Symbol" pitchFamily="-112" charset="2"/>
              </a:rPr>
              <a:t>	7.6 hours</a:t>
            </a:r>
          </a:p>
        </p:txBody>
      </p:sp>
      <p:sp>
        <p:nvSpPr>
          <p:cNvPr id="74759" name="TPQuestion"/>
          <p:cNvSpPr>
            <a:spLocks noChangeArrowheads="1"/>
          </p:cNvSpPr>
          <p:nvPr/>
        </p:nvSpPr>
        <p:spPr bwMode="auto">
          <a:xfrm>
            <a:off x="838200" y="1727537"/>
            <a:ext cx="8305800" cy="1015663"/>
          </a:xfrm>
          <a:prstGeom prst="rect">
            <a:avLst/>
          </a:prstGeom>
          <a:noFill/>
          <a:ln w="9525">
            <a:noFill/>
            <a:miter lim="800000"/>
            <a:headEnd/>
            <a:tailEnd/>
          </a:ln>
          <a:effectLst>
            <a:outerShdw blurRad="50800" dist="38100" dir="2700000" algn="tl" rotWithShape="0">
              <a:srgbClr val="000000">
                <a:alpha val="43000"/>
              </a:srgbClr>
            </a:outerShdw>
          </a:effectLst>
        </p:spPr>
        <p:txBody>
          <a:bodyPr wrap="square">
            <a:prstTxWarp prst="textNoShape">
              <a:avLst/>
            </a:prstTxWarp>
            <a:spAutoFit/>
          </a:bodyPr>
          <a:lstStyle/>
          <a:p>
            <a:pPr marL="342900" algn="l">
              <a:spcBef>
                <a:spcPct val="0"/>
              </a:spcBef>
              <a:spcAft>
                <a:spcPct val="0"/>
              </a:spcAft>
            </a:pPr>
            <a:r>
              <a:rPr lang="en-US" sz="2000" b="1" dirty="0">
                <a:solidFill>
                  <a:srgbClr val="E01B22"/>
                </a:solidFill>
                <a:ea typeface="Times New Roman" pitchFamily="-112" charset="0"/>
                <a:cs typeface="Times New Roman" pitchFamily="-112" charset="0"/>
              </a:rPr>
              <a:t>CLOTHING</a:t>
            </a:r>
            <a:r>
              <a:rPr lang="en-US" sz="2000" b="1" dirty="0">
                <a:solidFill>
                  <a:srgbClr val="00539D"/>
                </a:solidFill>
                <a:ea typeface="Times New Roman" pitchFamily="-112" charset="0"/>
                <a:cs typeface="Times New Roman" pitchFamily="-112" charset="0"/>
              </a:rPr>
              <a:t>  Adrian can decorate 5 T-shirts in 2 hours. At this rate, write and solve a</a:t>
            </a:r>
            <a:r>
              <a:rPr lang="en-US" sz="2000" b="1" dirty="0" smtClean="0">
                <a:solidFill>
                  <a:srgbClr val="00539D"/>
                </a:solidFill>
                <a:ea typeface="Times New Roman" pitchFamily="-112" charset="0"/>
                <a:cs typeface="Times New Roman" pitchFamily="-112" charset="0"/>
              </a:rPr>
              <a:t> proportion </a:t>
            </a:r>
            <a:r>
              <a:rPr lang="en-US" sz="2000" b="1" dirty="0">
                <a:solidFill>
                  <a:srgbClr val="00539D"/>
                </a:solidFill>
                <a:ea typeface="Times New Roman" pitchFamily="-112" charset="0"/>
                <a:cs typeface="Times New Roman" pitchFamily="-112" charset="0"/>
              </a:rPr>
              <a:t>to find the time it will take her to decorate</a:t>
            </a:r>
            <a:r>
              <a:rPr lang="en-US" sz="2000" b="1" dirty="0" smtClean="0">
                <a:solidFill>
                  <a:srgbClr val="00539D"/>
                </a:solidFill>
                <a:ea typeface="Times New Roman" pitchFamily="-112" charset="0"/>
                <a:cs typeface="Times New Roman" pitchFamily="-112" charset="0"/>
              </a:rPr>
              <a:t> 		18 </a:t>
            </a:r>
            <a:r>
              <a:rPr lang="en-US" sz="2000" b="1" dirty="0">
                <a:solidFill>
                  <a:srgbClr val="00539D"/>
                </a:solidFill>
                <a:ea typeface="Times New Roman" pitchFamily="-112" charset="0"/>
                <a:cs typeface="Times New Roman" pitchFamily="-112" charset="0"/>
              </a:rPr>
              <a:t>T-shirts.</a:t>
            </a:r>
          </a:p>
        </p:txBody>
      </p:sp>
      <p:pic>
        <p:nvPicPr>
          <p:cNvPr id="74760"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a:ln w="9525">
            <a:noFill/>
            <a:miter lim="800000"/>
            <a:headEnd/>
            <a:tailEnd/>
          </a:ln>
          <a:effectLst>
            <a:outerShdw blurRad="50800" dist="254000" dir="2700000" algn="tl" rotWithShape="0">
              <a:srgbClr val="000000">
                <a:alpha val="43000"/>
              </a:srgbClr>
            </a:outerShdw>
          </a:effectLst>
        </p:spPr>
      </p:pic>
      <p:pic>
        <p:nvPicPr>
          <p:cNvPr id="74761" name="Picture 9" descr="Example1"/>
          <p:cNvPicPr>
            <a:picLocks noChangeAspect="1" noChangeArrowheads="1"/>
          </p:cNvPicPr>
          <p:nvPr/>
        </p:nvPicPr>
        <p:blipFill>
          <a:blip r:embed="rId7"/>
          <a:srcRect/>
          <a:stretch>
            <a:fillRect/>
          </a:stretch>
        </p:blipFill>
        <p:spPr bwMode="auto">
          <a:xfrm>
            <a:off x="420688" y="1718011"/>
            <a:ext cx="457200" cy="457200"/>
          </a:xfrm>
          <a:prstGeom prst="rect">
            <a:avLst/>
          </a:prstGeom>
          <a:noFill/>
          <a:ln w="9525">
            <a:noFill/>
            <a:miter lim="800000"/>
            <a:headEnd/>
            <a:tailEnd/>
          </a:ln>
          <a:effectLst>
            <a:outerShdw blurRad="50800" dist="254000" dir="2700000" algn="tl" rotWithShape="0">
              <a:srgbClr val="000000">
                <a:alpha val="43000"/>
              </a:srgbClr>
            </a:outerShdw>
          </a:effectLst>
        </p:spPr>
      </p:pic>
      <p:pic>
        <p:nvPicPr>
          <p:cNvPr id="76811" name="Picture 11" descr="LH_4-3"/>
          <p:cNvPicPr>
            <a:picLocks noChangeAspect="1" noChangeArrowheads="1"/>
          </p:cNvPicPr>
          <p:nvPr/>
        </p:nvPicPr>
        <p:blipFill>
          <a:blip r:embed="rId8"/>
          <a:srcRect/>
          <a:stretch>
            <a:fillRect/>
          </a:stretch>
        </p:blipFill>
        <p:spPr bwMode="hidden">
          <a:xfrm>
            <a:off x="0" y="0"/>
            <a:ext cx="9144000" cy="731838"/>
          </a:xfrm>
          <a:prstGeom prst="rect">
            <a:avLst/>
          </a:prstGeom>
          <a:noFill/>
          <a:ln w="9525">
            <a:noFill/>
            <a:miter lim="800000"/>
            <a:headEnd/>
            <a:tailEnd/>
          </a:ln>
        </p:spPr>
      </p:pic>
      <p:sp>
        <p:nvSpPr>
          <p:cNvPr id="13" name="Action Button: Forward or Next 12">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760"/>
                                        </p:tgtEl>
                                        <p:attrNameLst>
                                          <p:attrName>style.visibility</p:attrName>
                                        </p:attrNameLst>
                                      </p:cBhvr>
                                      <p:to>
                                        <p:strVal val="visible"/>
                                      </p:to>
                                    </p:set>
                                    <p:animEffect transition="in" filter="wipe(left)">
                                      <p:cBhvr>
                                        <p:cTn id="7" dur="500"/>
                                        <p:tgtEl>
                                          <p:spTgt spid="74760"/>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4761"/>
                                        </p:tgtEl>
                                        <p:attrNameLst>
                                          <p:attrName>style.visibility</p:attrName>
                                        </p:attrNameLst>
                                      </p:cBhvr>
                                      <p:to>
                                        <p:strVal val="visible"/>
                                      </p:to>
                                    </p:set>
                                    <p:animEffect transition="in" filter="box(out)">
                                      <p:cBhvr>
                                        <p:cTn id="11" dur="500"/>
                                        <p:tgtEl>
                                          <p:spTgt spid="7476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4759"/>
                                        </p:tgtEl>
                                        <p:attrNameLst>
                                          <p:attrName>style.visibility</p:attrName>
                                        </p:attrNameLst>
                                      </p:cBhvr>
                                      <p:to>
                                        <p:strVal val="visible"/>
                                      </p:to>
                                    </p:set>
                                    <p:animEffect transition="in" filter="wipe(left)">
                                      <p:cBhvr>
                                        <p:cTn id="15" dur="500"/>
                                        <p:tgtEl>
                                          <p:spTgt spid="7475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4758"/>
                                        </p:tgtEl>
                                        <p:attrNameLst>
                                          <p:attrName>style.visibility</p:attrName>
                                        </p:attrNameLst>
                                      </p:cBhvr>
                                      <p:to>
                                        <p:strVal val="visible"/>
                                      </p:to>
                                    </p:set>
                                    <p:animEffect transition="in" filter="wipe(left)">
                                      <p:cBhvr>
                                        <p:cTn id="19" dur="500"/>
                                        <p:tgtEl>
                                          <p:spTgt spid="7475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4757"/>
                                        </p:tgtEl>
                                        <p:attrNameLst>
                                          <p:attrName>style.visibility</p:attrName>
                                        </p:attrNameLst>
                                      </p:cBhvr>
                                      <p:to>
                                        <p:strVal val="visible"/>
                                      </p:to>
                                    </p:set>
                                    <p:animEffect transition="in" filter="box(in)">
                                      <p:cBhvr>
                                        <p:cTn id="24"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P spid="74758" grpId="0" autoUpdateAnimBg="0"/>
      <p:bldP spid="74759" grpId="0"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8467" name="Picture 18"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318468" name="Picture 19" descr="Ch04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318469"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eaLnBrk="1" hangingPunct="1">
              <a:buFontTx/>
              <a:buAutoNum type="alphaUcPeriod"/>
            </a:pPr>
            <a:r>
              <a:rPr lang="en-US" sz="2000">
                <a:solidFill>
                  <a:schemeClr val="bg1"/>
                </a:solidFill>
              </a:rPr>
              <a:t>A</a:t>
            </a:r>
          </a:p>
          <a:p>
            <a:pPr marL="609600" indent="-609600" eaLnBrk="1" hangingPunct="1">
              <a:buFontTx/>
              <a:buAutoNum type="alphaUcPeriod"/>
            </a:pPr>
            <a:r>
              <a:rPr lang="en-US" sz="2000">
                <a:solidFill>
                  <a:schemeClr val="bg1"/>
                </a:solidFill>
              </a:rPr>
              <a:t>B</a:t>
            </a:r>
          </a:p>
          <a:p>
            <a:pPr marL="609600" indent="-609600" eaLnBrk="1" hangingPunct="1">
              <a:buFontTx/>
              <a:buAutoNum type="alphaUcPeriod"/>
            </a:pPr>
            <a:r>
              <a:rPr lang="en-US" sz="2000">
                <a:solidFill>
                  <a:schemeClr val="bg1"/>
                </a:solidFill>
              </a:rPr>
              <a:t>C</a:t>
            </a:r>
          </a:p>
          <a:p>
            <a:pPr marL="609600" indent="-609600" eaLnBrk="1" hangingPunct="1">
              <a:buFontTx/>
              <a:buAutoNum type="alphaUcPeriod"/>
            </a:pPr>
            <a:r>
              <a:rPr lang="en-US" sz="2000">
                <a:solidFill>
                  <a:schemeClr val="bg1"/>
                </a:solidFill>
              </a:rPr>
              <a:t>D</a:t>
            </a:r>
          </a:p>
        </p:txBody>
      </p:sp>
      <p:sp>
        <p:nvSpPr>
          <p:cNvPr id="192517" name="Oval 5"/>
          <p:cNvSpPr>
            <a:spLocks noChangeArrowheads="1"/>
          </p:cNvSpPr>
          <p:nvPr/>
        </p:nvSpPr>
        <p:spPr bwMode="auto">
          <a:xfrm>
            <a:off x="1030288" y="4800600"/>
            <a:ext cx="404812" cy="404812"/>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92518" name="TPAnswers"/>
          <p:cNvSpPr>
            <a:spLocks noChangeArrowheads="1"/>
          </p:cNvSpPr>
          <p:nvPr>
            <p:custDataLst>
              <p:tags r:id="rId3"/>
            </p:custDataLst>
          </p:nvPr>
        </p:nvSpPr>
        <p:spPr bwMode="auto">
          <a:xfrm>
            <a:off x="1066800" y="2613025"/>
            <a:ext cx="3276600" cy="3371850"/>
          </a:xfrm>
          <a:prstGeom prst="rect">
            <a:avLst/>
          </a:prstGeom>
          <a:noFill/>
          <a:ln w="9525">
            <a:noFill/>
            <a:miter lim="800000"/>
            <a:headEnd/>
            <a:tailEnd/>
          </a:ln>
        </p:spPr>
        <p:txBody>
          <a:bodyPr>
            <a:prstTxWarp prst="textNoShape">
              <a:avLst/>
            </a:prstTxWarp>
          </a:bodyPr>
          <a:lstStyle/>
          <a:p>
            <a:pPr marL="533400" indent="-533400" algn="l">
              <a:spcBef>
                <a:spcPct val="83000"/>
              </a:spcBef>
              <a:spcAft>
                <a:spcPct val="83000"/>
              </a:spcAft>
              <a:buClr>
                <a:srgbClr val="00539D"/>
              </a:buClr>
            </a:pPr>
            <a:r>
              <a:rPr lang="pt-BR" b="1">
                <a:solidFill>
                  <a:srgbClr val="00539D"/>
                </a:solidFill>
                <a:sym typeface="Symbol" pitchFamily="-112" charset="2"/>
              </a:rPr>
              <a:t>A.</a:t>
            </a:r>
            <a:r>
              <a:rPr lang="pt-BR" b="1">
                <a:solidFill>
                  <a:schemeClr val="tx1"/>
                </a:solidFill>
                <a:sym typeface="Symbol" pitchFamily="-112" charset="2"/>
              </a:rPr>
              <a:t>	2,555 people/day</a:t>
            </a:r>
          </a:p>
          <a:p>
            <a:pPr marL="533400" indent="-533400" algn="l">
              <a:spcBef>
                <a:spcPct val="83000"/>
              </a:spcBef>
              <a:spcAft>
                <a:spcPct val="83000"/>
              </a:spcAft>
              <a:buClr>
                <a:srgbClr val="00539D"/>
              </a:buClr>
            </a:pPr>
            <a:r>
              <a:rPr lang="pt-BR" b="1">
                <a:solidFill>
                  <a:srgbClr val="00539D"/>
                </a:solidFill>
                <a:sym typeface="Symbol" pitchFamily="-112" charset="2"/>
              </a:rPr>
              <a:t>B.</a:t>
            </a:r>
            <a:r>
              <a:rPr lang="pt-BR" b="1">
                <a:solidFill>
                  <a:schemeClr val="tx1"/>
                </a:solidFill>
                <a:sym typeface="Symbol" pitchFamily="-112" charset="2"/>
              </a:rPr>
              <a:t>	2,545 people/day</a:t>
            </a:r>
          </a:p>
          <a:p>
            <a:pPr marL="533400" indent="-533400" algn="l">
              <a:spcBef>
                <a:spcPct val="83000"/>
              </a:spcBef>
              <a:spcAft>
                <a:spcPct val="83000"/>
              </a:spcAft>
              <a:buClr>
                <a:srgbClr val="00539D"/>
              </a:buClr>
            </a:pPr>
            <a:r>
              <a:rPr lang="pt-BR" b="1">
                <a:solidFill>
                  <a:srgbClr val="00539D"/>
                </a:solidFill>
                <a:sym typeface="Symbol" pitchFamily="-112" charset="2"/>
              </a:rPr>
              <a:t>C.</a:t>
            </a:r>
            <a:r>
              <a:rPr lang="pt-BR" b="1">
                <a:solidFill>
                  <a:schemeClr val="tx1"/>
                </a:solidFill>
                <a:sym typeface="Symbol" pitchFamily="-112" charset="2"/>
              </a:rPr>
              <a:t>	550 people/day</a:t>
            </a:r>
          </a:p>
          <a:p>
            <a:pPr marL="533400" indent="-533400" algn="l">
              <a:spcBef>
                <a:spcPct val="83000"/>
              </a:spcBef>
              <a:spcAft>
                <a:spcPct val="83000"/>
              </a:spcAft>
              <a:buClr>
                <a:srgbClr val="00539D"/>
              </a:buClr>
            </a:pPr>
            <a:r>
              <a:rPr lang="pt-BR" b="1">
                <a:solidFill>
                  <a:srgbClr val="00539D"/>
                </a:solidFill>
                <a:sym typeface="Symbol" pitchFamily="-112" charset="2"/>
              </a:rPr>
              <a:t>D.</a:t>
            </a:r>
            <a:r>
              <a:rPr lang="pt-BR" b="1">
                <a:solidFill>
                  <a:schemeClr val="tx1"/>
                </a:solidFill>
                <a:sym typeface="Symbol" pitchFamily="-112" charset="2"/>
              </a:rPr>
              <a:t>	510 people/day</a:t>
            </a:r>
          </a:p>
        </p:txBody>
      </p:sp>
      <p:sp>
        <p:nvSpPr>
          <p:cNvPr id="192519" name="TPQuestion"/>
          <p:cNvSpPr>
            <a:spLocks noChangeArrowheads="1"/>
          </p:cNvSpPr>
          <p:nvPr/>
        </p:nvSpPr>
        <p:spPr bwMode="auto">
          <a:xfrm>
            <a:off x="685800" y="1657350"/>
            <a:ext cx="8020050" cy="461665"/>
          </a:xfrm>
          <a:prstGeom prst="rect">
            <a:avLst/>
          </a:prstGeom>
          <a:noFill/>
          <a:ln w="9525">
            <a:noFill/>
            <a:miter lim="800000"/>
            <a:headEnd/>
            <a:tailEnd/>
          </a:ln>
        </p:spPr>
        <p:txBody>
          <a:bodyPr>
            <a:prstTxWarp prst="textNoShape">
              <a:avLst/>
            </a:prstTxWarp>
            <a:spAutoFit/>
          </a:bodyPr>
          <a:lstStyle/>
          <a:p>
            <a:pPr marL="342900" algn="l">
              <a:spcBef>
                <a:spcPct val="0"/>
              </a:spcBef>
              <a:spcAft>
                <a:spcPct val="0"/>
              </a:spcAft>
            </a:pPr>
            <a:r>
              <a:rPr lang="en-US" sz="2400" b="1" dirty="0">
                <a:solidFill>
                  <a:srgbClr val="00539D"/>
                </a:solidFill>
                <a:ea typeface="Times New Roman" pitchFamily="-112" charset="0"/>
                <a:cs typeface="Times New Roman" pitchFamily="-112" charset="0"/>
              </a:rPr>
              <a:t>Express the rate as a unit </a:t>
            </a:r>
            <a:r>
              <a:rPr lang="en-US" sz="2400" b="1" dirty="0" smtClean="0">
                <a:solidFill>
                  <a:srgbClr val="00539D"/>
                </a:solidFill>
                <a:ea typeface="Times New Roman" pitchFamily="-112" charset="0"/>
                <a:cs typeface="Times New Roman" pitchFamily="-112" charset="0"/>
              </a:rPr>
              <a:t>rate: </a:t>
            </a:r>
            <a:r>
              <a:rPr lang="en-US" sz="2400" b="1" dirty="0">
                <a:solidFill>
                  <a:srgbClr val="00539D"/>
                </a:solidFill>
                <a:ea typeface="Times New Roman" pitchFamily="-112" charset="0"/>
                <a:cs typeface="Times New Roman" pitchFamily="-112" charset="0"/>
              </a:rPr>
              <a:t>	</a:t>
            </a:r>
            <a:r>
              <a:rPr lang="en-US" sz="2400" b="1" dirty="0" smtClean="0">
                <a:solidFill>
                  <a:srgbClr val="00539D"/>
                </a:solidFill>
                <a:ea typeface="Times New Roman" pitchFamily="-112" charset="0"/>
                <a:cs typeface="Times New Roman" pitchFamily="-112" charset="0"/>
              </a:rPr>
              <a:t>2,550 </a:t>
            </a:r>
            <a:r>
              <a:rPr lang="en-US" sz="2400" b="1" dirty="0">
                <a:solidFill>
                  <a:srgbClr val="00539D"/>
                </a:solidFill>
                <a:ea typeface="Times New Roman" pitchFamily="-112" charset="0"/>
                <a:cs typeface="Times New Roman" pitchFamily="-112" charset="0"/>
              </a:rPr>
              <a:t>people in 5 days</a:t>
            </a:r>
          </a:p>
        </p:txBody>
      </p:sp>
      <p:pic>
        <p:nvPicPr>
          <p:cNvPr id="318476"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318477"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318478" name="Picture 15"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18479" name="Text Box 16"/>
          <p:cNvSpPr txBox="1">
            <a:spLocks noChangeArrowheads="1"/>
          </p:cNvSpPr>
          <p:nvPr/>
        </p:nvSpPr>
        <p:spPr bwMode="auto">
          <a:xfrm>
            <a:off x="4848225" y="752475"/>
            <a:ext cx="2357438" cy="396875"/>
          </a:xfrm>
          <a:prstGeom prst="rect">
            <a:avLst/>
          </a:prstGeom>
          <a:noFill/>
          <a:ln w="9525">
            <a:noFill/>
            <a:miter lim="800000"/>
            <a:headEnd/>
            <a:tailEnd/>
          </a:ln>
        </p:spPr>
        <p:txBody>
          <a:bodyPr wrap="none">
            <a:prstTxWarp prst="textNoShape">
              <a:avLst/>
            </a:prstTxWarp>
            <a:spAutoFit/>
          </a:bodyPr>
          <a:lstStyle/>
          <a:p>
            <a:pPr algn="l">
              <a:lnSpc>
                <a:spcPct val="100000"/>
              </a:lnSpc>
              <a:spcBef>
                <a:spcPct val="0"/>
              </a:spcBef>
              <a:spcAft>
                <a:spcPct val="0"/>
              </a:spcAft>
            </a:pPr>
            <a:r>
              <a:rPr lang="en-US" sz="2000" b="1" dirty="0">
                <a:solidFill>
                  <a:srgbClr val="E01B22"/>
                </a:solidFill>
              </a:rPr>
              <a:t> (over Lesson 4-1)</a:t>
            </a:r>
          </a:p>
        </p:txBody>
      </p:sp>
      <p:pic>
        <p:nvPicPr>
          <p:cNvPr id="318480" name="Picture 17"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pic>
        <p:nvPicPr>
          <p:cNvPr id="14" name="Picture 8" descr="Example1"/>
          <p:cNvPicPr>
            <a:picLocks noChangeAspect="1" noChangeArrowheads="1"/>
          </p:cNvPicPr>
          <p:nvPr/>
        </p:nvPicPr>
        <p:blipFill>
          <a:blip r:embed="rId12"/>
          <a:srcRect/>
          <a:stretch>
            <a:fillRect/>
          </a:stretch>
        </p:blipFill>
        <p:spPr bwMode="auto">
          <a:xfrm>
            <a:off x="573088" y="1676400"/>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2519"/>
                                        </p:tgtEl>
                                        <p:attrNameLst>
                                          <p:attrName>style.visibility</p:attrName>
                                        </p:attrNameLst>
                                      </p:cBhvr>
                                      <p:to>
                                        <p:strVal val="visible"/>
                                      </p:to>
                                    </p:set>
                                    <p:animEffect transition="in" filter="wipe(left)">
                                      <p:cBhvr>
                                        <p:cTn id="11" dur="500"/>
                                        <p:tgtEl>
                                          <p:spTgt spid="1925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2518"/>
                                        </p:tgtEl>
                                        <p:attrNameLst>
                                          <p:attrName>style.visibility</p:attrName>
                                        </p:attrNameLst>
                                      </p:cBhvr>
                                      <p:to>
                                        <p:strVal val="visible"/>
                                      </p:to>
                                    </p:set>
                                    <p:animEffect transition="in" filter="wipe(left)">
                                      <p:cBhvr>
                                        <p:cTn id="15" dur="500"/>
                                        <p:tgtEl>
                                          <p:spTgt spid="19251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2517"/>
                                        </p:tgtEl>
                                        <p:attrNameLst>
                                          <p:attrName>style.visibility</p:attrName>
                                        </p:attrNameLst>
                                      </p:cBhvr>
                                      <p:to>
                                        <p:strVal val="visible"/>
                                      </p:to>
                                    </p:set>
                                    <p:animEffect transition="in" filter="box(in)">
                                      <p:cBhvr>
                                        <p:cTn id="20" dur="500"/>
                                        <p:tgtEl>
                                          <p:spTgt spid="192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animBg="1"/>
      <p:bldP spid="192518" grpId="0" autoUpdateAnimBg="0"/>
      <p:bldP spid="192519" grpId="0"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8"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77829" name="Oval 5"/>
          <p:cNvSpPr>
            <a:spLocks noChangeArrowheads="1"/>
          </p:cNvSpPr>
          <p:nvPr/>
        </p:nvSpPr>
        <p:spPr bwMode="auto">
          <a:xfrm>
            <a:off x="889000" y="5253037"/>
            <a:ext cx="404812" cy="404812"/>
          </a:xfrm>
          <a:prstGeom prst="ellipse">
            <a:avLst/>
          </a:prstGeom>
          <a:solidFill>
            <a:srgbClr val="FFCC00"/>
          </a:solidFill>
          <a:ln w="25400">
            <a:solidFill>
              <a:srgbClr val="E01B22"/>
            </a:solidFill>
            <a:round/>
            <a:headEnd/>
            <a:tailEnd/>
          </a:ln>
          <a:effectLst>
            <a:outerShdw blurRad="50800" dist="38100" dir="2700000" algn="tl" rotWithShape="0">
              <a:srgbClr val="000000">
                <a:alpha val="43000"/>
              </a:srgbClr>
            </a:outerShdw>
          </a:effectLst>
        </p:spPr>
        <p:txBody>
          <a:bodyPr wrap="none" anchor="ctr">
            <a:prstTxWarp prst="textNoShape">
              <a:avLst/>
            </a:prstTxWarp>
          </a:bodyPr>
          <a:lstStyle/>
          <a:p>
            <a:endParaRPr lang="en-US"/>
          </a:p>
        </p:txBody>
      </p:sp>
      <p:sp>
        <p:nvSpPr>
          <p:cNvPr id="77830" name="TPAnswers"/>
          <p:cNvSpPr>
            <a:spLocks noChangeArrowheads="1"/>
          </p:cNvSpPr>
          <p:nvPr>
            <p:custDataLst>
              <p:tags r:id="rId3"/>
            </p:custDataLst>
          </p:nvPr>
        </p:nvSpPr>
        <p:spPr bwMode="auto">
          <a:xfrm>
            <a:off x="914400" y="3024187"/>
            <a:ext cx="2790825" cy="3529013"/>
          </a:xfrm>
          <a:prstGeom prst="rect">
            <a:avLst/>
          </a:prstGeom>
          <a:noFill/>
          <a:ln w="9525">
            <a:noFill/>
            <a:miter lim="800000"/>
            <a:headEnd/>
            <a:tailEnd/>
          </a:ln>
          <a:effectLst>
            <a:outerShdw blurRad="50800" dist="38100" dir="2700000" algn="tl" rotWithShape="0">
              <a:srgbClr val="000000">
                <a:alpha val="43000"/>
              </a:srgbClr>
            </a:outerShdw>
          </a:effectLst>
        </p:spPr>
        <p:txBody>
          <a:bodyPr>
            <a:prstTxWarp prst="textNoShape">
              <a:avLst/>
            </a:prstTxWarp>
            <a:spAutoFit/>
          </a:bodyPr>
          <a:lstStyle/>
          <a:p>
            <a:pPr marL="533400" indent="-533400" algn="l">
              <a:spcBef>
                <a:spcPct val="83000"/>
              </a:spcBef>
              <a:spcAft>
                <a:spcPct val="83000"/>
              </a:spcAft>
              <a:buClr>
                <a:srgbClr val="00539D"/>
              </a:buClr>
            </a:pPr>
            <a:r>
              <a:rPr lang="pt-BR" b="1" dirty="0">
                <a:solidFill>
                  <a:srgbClr val="00539D"/>
                </a:solidFill>
                <a:sym typeface="Symbol" pitchFamily="-112" charset="2"/>
              </a:rPr>
              <a:t>A.</a:t>
            </a:r>
            <a:r>
              <a:rPr lang="pt-BR" b="1" dirty="0">
                <a:solidFill>
                  <a:schemeClr val="tx1"/>
                </a:solidFill>
                <a:sym typeface="Symbol" pitchFamily="-112" charset="2"/>
              </a:rPr>
              <a:t>	6.5 cups</a:t>
            </a:r>
          </a:p>
          <a:p>
            <a:pPr marL="533400" indent="-533400" algn="l">
              <a:spcBef>
                <a:spcPct val="83000"/>
              </a:spcBef>
              <a:spcAft>
                <a:spcPct val="83000"/>
              </a:spcAft>
              <a:buClr>
                <a:srgbClr val="00539D"/>
              </a:buClr>
            </a:pPr>
            <a:r>
              <a:rPr lang="pt-BR" b="1" dirty="0">
                <a:solidFill>
                  <a:srgbClr val="00539D"/>
                </a:solidFill>
                <a:sym typeface="Symbol" pitchFamily="-112" charset="2"/>
              </a:rPr>
              <a:t>B.</a:t>
            </a:r>
            <a:r>
              <a:rPr lang="pt-BR" b="1" dirty="0">
                <a:solidFill>
                  <a:schemeClr val="tx1"/>
                </a:solidFill>
                <a:sym typeface="Symbol" pitchFamily="-112" charset="2"/>
              </a:rPr>
              <a:t>	6.7 cups</a:t>
            </a:r>
          </a:p>
          <a:p>
            <a:pPr marL="533400" indent="-533400" algn="l">
              <a:spcBef>
                <a:spcPct val="83000"/>
              </a:spcBef>
              <a:spcAft>
                <a:spcPct val="83000"/>
              </a:spcAft>
              <a:buClr>
                <a:srgbClr val="00539D"/>
              </a:buClr>
            </a:pPr>
            <a:r>
              <a:rPr lang="pt-BR" b="1" dirty="0">
                <a:solidFill>
                  <a:srgbClr val="00539D"/>
                </a:solidFill>
                <a:sym typeface="Symbol" pitchFamily="-112" charset="2"/>
              </a:rPr>
              <a:t>C.</a:t>
            </a:r>
            <a:r>
              <a:rPr lang="pt-BR" b="1" dirty="0">
                <a:solidFill>
                  <a:schemeClr val="tx1"/>
                </a:solidFill>
                <a:sym typeface="Symbol" pitchFamily="-112" charset="2"/>
              </a:rPr>
              <a:t>	7.2 cups</a:t>
            </a:r>
          </a:p>
          <a:p>
            <a:pPr marL="533400" indent="-533400" algn="l">
              <a:spcBef>
                <a:spcPct val="83000"/>
              </a:spcBef>
              <a:spcAft>
                <a:spcPct val="83000"/>
              </a:spcAft>
              <a:buClr>
                <a:srgbClr val="00539D"/>
              </a:buClr>
            </a:pPr>
            <a:r>
              <a:rPr lang="pt-BR" b="1" dirty="0">
                <a:solidFill>
                  <a:srgbClr val="00539D"/>
                </a:solidFill>
                <a:sym typeface="Symbol" pitchFamily="-112" charset="2"/>
              </a:rPr>
              <a:t>D.</a:t>
            </a:r>
            <a:r>
              <a:rPr lang="pt-BR" b="1" dirty="0">
                <a:solidFill>
                  <a:schemeClr val="tx1"/>
                </a:solidFill>
                <a:sym typeface="Symbol" pitchFamily="-112" charset="2"/>
              </a:rPr>
              <a:t>	7.5 cups</a:t>
            </a:r>
          </a:p>
        </p:txBody>
      </p:sp>
      <p:sp>
        <p:nvSpPr>
          <p:cNvPr id="77831" name="TPQuestion"/>
          <p:cNvSpPr>
            <a:spLocks noChangeArrowheads="1"/>
          </p:cNvSpPr>
          <p:nvPr/>
        </p:nvSpPr>
        <p:spPr bwMode="auto">
          <a:xfrm>
            <a:off x="762000" y="1504951"/>
            <a:ext cx="8305800" cy="1015663"/>
          </a:xfrm>
          <a:prstGeom prst="rect">
            <a:avLst/>
          </a:prstGeom>
          <a:noFill/>
          <a:ln w="9525">
            <a:noFill/>
            <a:miter lim="800000"/>
            <a:headEnd/>
            <a:tailEnd/>
          </a:ln>
          <a:effectLst>
            <a:outerShdw blurRad="50800" dist="38100" dir="2700000" algn="tl" rotWithShape="0">
              <a:srgbClr val="000000">
                <a:alpha val="43000"/>
              </a:srgbClr>
            </a:outerShdw>
          </a:effectLst>
        </p:spPr>
        <p:txBody>
          <a:bodyPr wrap="square">
            <a:prstTxWarp prst="textNoShape">
              <a:avLst/>
            </a:prstTxWarp>
            <a:spAutoFit/>
          </a:bodyPr>
          <a:lstStyle/>
          <a:p>
            <a:pPr marL="342900" algn="l">
              <a:spcBef>
                <a:spcPct val="0"/>
              </a:spcBef>
              <a:spcAft>
                <a:spcPct val="0"/>
              </a:spcAft>
            </a:pPr>
            <a:r>
              <a:rPr lang="en-US" sz="2000" b="1" dirty="0">
                <a:solidFill>
                  <a:srgbClr val="E01B22"/>
                </a:solidFill>
              </a:rPr>
              <a:t>COOKING</a:t>
            </a:r>
            <a:r>
              <a:rPr lang="en-US" sz="2000" dirty="0">
                <a:solidFill>
                  <a:srgbClr val="FFFFFF"/>
                </a:solidFill>
              </a:rPr>
              <a:t>  </a:t>
            </a:r>
            <a:r>
              <a:rPr lang="en-US" sz="2000" b="1" dirty="0">
                <a:solidFill>
                  <a:srgbClr val="00539D"/>
                </a:solidFill>
              </a:rPr>
              <a:t>A recipe serves 12 people and calls for 5 cups of sugar. If you want to make the recipe for 18 people, how many cups of sugar should you use?</a:t>
            </a:r>
            <a:endParaRPr lang="en-US" sz="2000" dirty="0">
              <a:solidFill>
                <a:srgbClr val="00539D"/>
              </a:solidFill>
            </a:endParaRPr>
          </a:p>
        </p:txBody>
      </p:sp>
      <p:pic>
        <p:nvPicPr>
          <p:cNvPr id="77832"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a:ln w="9525">
            <a:noFill/>
            <a:miter lim="800000"/>
            <a:headEnd/>
            <a:tailEnd/>
          </a:ln>
          <a:effectLst>
            <a:outerShdw blurRad="50800" dist="254000" dir="2700000" algn="tl" rotWithShape="0">
              <a:srgbClr val="000000">
                <a:alpha val="43000"/>
              </a:srgbClr>
            </a:outerShdw>
          </a:effectLst>
        </p:spPr>
      </p:pic>
      <p:pic>
        <p:nvPicPr>
          <p:cNvPr id="77833" name="Picture 9" descr="Example2"/>
          <p:cNvPicPr>
            <a:picLocks noChangeAspect="1" noChangeArrowheads="1"/>
          </p:cNvPicPr>
          <p:nvPr/>
        </p:nvPicPr>
        <p:blipFill>
          <a:blip r:embed="rId7"/>
          <a:srcRect/>
          <a:stretch>
            <a:fillRect/>
          </a:stretch>
        </p:blipFill>
        <p:spPr bwMode="auto">
          <a:xfrm>
            <a:off x="420688" y="1495425"/>
            <a:ext cx="457200" cy="457200"/>
          </a:xfrm>
          <a:prstGeom prst="rect">
            <a:avLst/>
          </a:prstGeom>
          <a:noFill/>
          <a:ln w="9525">
            <a:noFill/>
            <a:miter lim="800000"/>
            <a:headEnd/>
            <a:tailEnd/>
          </a:ln>
          <a:effectLst>
            <a:outerShdw blurRad="50800" dist="254000" dir="2700000" algn="tl" rotWithShape="0">
              <a:srgbClr val="000000">
                <a:alpha val="43000"/>
              </a:srgbClr>
            </a:outerShdw>
          </a:effectLst>
        </p:spPr>
      </p:pic>
      <p:pic>
        <p:nvPicPr>
          <p:cNvPr id="82955" name="Picture 11" descr="LH_4-3"/>
          <p:cNvPicPr>
            <a:picLocks noChangeAspect="1" noChangeArrowheads="1"/>
          </p:cNvPicPr>
          <p:nvPr/>
        </p:nvPicPr>
        <p:blipFill>
          <a:blip r:embed="rId8"/>
          <a:srcRect/>
          <a:stretch>
            <a:fillRect/>
          </a:stretch>
        </p:blipFill>
        <p:spPr bwMode="hidden">
          <a:xfrm>
            <a:off x="0" y="0"/>
            <a:ext cx="9144000" cy="731838"/>
          </a:xfrm>
          <a:prstGeom prst="rect">
            <a:avLst/>
          </a:prstGeom>
          <a:noFill/>
          <a:ln w="9525">
            <a:noFill/>
            <a:miter lim="800000"/>
            <a:headEnd/>
            <a:tailEnd/>
          </a:ln>
        </p:spPr>
      </p:pic>
      <p:sp>
        <p:nvSpPr>
          <p:cNvPr id="13" name="Action Button: Forward or Next 12">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wipe(left)">
                                      <p:cBhvr>
                                        <p:cTn id="7" dur="500"/>
                                        <p:tgtEl>
                                          <p:spTgt spid="7783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7833"/>
                                        </p:tgtEl>
                                        <p:attrNameLst>
                                          <p:attrName>style.visibility</p:attrName>
                                        </p:attrNameLst>
                                      </p:cBhvr>
                                      <p:to>
                                        <p:strVal val="visible"/>
                                      </p:to>
                                    </p:set>
                                    <p:animEffect transition="in" filter="box(out)">
                                      <p:cBhvr>
                                        <p:cTn id="11" dur="500"/>
                                        <p:tgtEl>
                                          <p:spTgt spid="778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7831"/>
                                        </p:tgtEl>
                                        <p:attrNameLst>
                                          <p:attrName>style.visibility</p:attrName>
                                        </p:attrNameLst>
                                      </p:cBhvr>
                                      <p:to>
                                        <p:strVal val="visible"/>
                                      </p:to>
                                    </p:set>
                                    <p:animEffect transition="in" filter="wipe(left)">
                                      <p:cBhvr>
                                        <p:cTn id="15" dur="500"/>
                                        <p:tgtEl>
                                          <p:spTgt spid="7783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7830"/>
                                        </p:tgtEl>
                                        <p:attrNameLst>
                                          <p:attrName>style.visibility</p:attrName>
                                        </p:attrNameLst>
                                      </p:cBhvr>
                                      <p:to>
                                        <p:strVal val="visible"/>
                                      </p:to>
                                    </p:set>
                                    <p:animEffect transition="in" filter="wipe(left)">
                                      <p:cBhvr>
                                        <p:cTn id="19" dur="500"/>
                                        <p:tgtEl>
                                          <p:spTgt spid="7783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7829"/>
                                        </p:tgtEl>
                                        <p:attrNameLst>
                                          <p:attrName>style.visibility</p:attrName>
                                        </p:attrNameLst>
                                      </p:cBhvr>
                                      <p:to>
                                        <p:strVal val="visible"/>
                                      </p:to>
                                    </p:set>
                                    <p:animEffect transition="in" filter="box(in)">
                                      <p:cBhvr>
                                        <p:cTn id="24" dur="5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p:bldP spid="77830" grpId="0" autoUpdateAnimBg="0"/>
      <p:bldP spid="77831"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3186" name="Picture 14" descr="CAM7-EndOf">
            <a:hlinkClick r:id="rId4" action="ppaction://hlinksldjump"/>
          </p:cNvPr>
          <p:cNvPicPr>
            <a:picLocks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93189" name="Picture 4" descr="RESOURCES3">
            <a:hlinkClick r:id="" action="ppaction://noaction" highlightClick="1"/>
          </p:cNvPr>
          <p:cNvPicPr>
            <a:picLocks noChangeAspect="1" noChangeArrowheads="1"/>
          </p:cNvPicPr>
          <p:nvPr/>
        </p:nvPicPr>
        <p:blipFill>
          <a:blip r:embed="rId6"/>
          <a:srcRect/>
          <a:stretch>
            <a:fillRect/>
          </a:stretch>
        </p:blipFill>
        <p:spPr bwMode="hidden">
          <a:xfrm>
            <a:off x="5724525" y="6465888"/>
            <a:ext cx="914400" cy="365125"/>
          </a:xfrm>
          <a:prstGeom prst="rect">
            <a:avLst/>
          </a:prstGeom>
          <a:noFill/>
          <a:ln w="9525">
            <a:noFill/>
            <a:miter lim="800000"/>
            <a:headEnd/>
            <a:tailEnd/>
          </a:ln>
        </p:spPr>
      </p:pic>
      <p:pic>
        <p:nvPicPr>
          <p:cNvPr id="93193" name="Picture 13" descr="Math NAV-Online">
            <a:hlinkClick r:id="rId7" highlightClick="1"/>
          </p:cNvPr>
          <p:cNvPicPr>
            <a:picLocks noChangeAspect="1" noChangeArrowheads="1"/>
          </p:cNvPicPr>
          <p:nvPr/>
        </p:nvPicPr>
        <p:blipFill>
          <a:blip r:embed="rId8"/>
          <a:srcRect/>
          <a:stretch>
            <a:fillRect/>
          </a:stretch>
        </p:blipFill>
        <p:spPr bwMode="hidden">
          <a:xfrm>
            <a:off x="5057775" y="6503988"/>
            <a:ext cx="609600" cy="334962"/>
          </a:xfrm>
          <a:prstGeom prst="rect">
            <a:avLst/>
          </a:prstGeom>
          <a:noFill/>
          <a:ln w="9525">
            <a:noFill/>
            <a:miter lim="800000"/>
            <a:headEnd/>
            <a:tailEnd/>
          </a:ln>
        </p:spPr>
      </p:pic>
      <p:sp>
        <p:nvSpPr>
          <p:cNvPr id="12" name="Action Button: Back or Previous 11">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ction Button: Home 12">
            <a:hlinkClick r:id="" action="ppaction://hlinkshowjump?jump=firstslide" highlightClick="1"/>
          </p:cNvPr>
          <p:cNvSpPr/>
          <p:nvPr/>
        </p:nvSpPr>
        <p:spPr>
          <a:xfrm>
            <a:off x="8610600" y="6553200"/>
            <a:ext cx="533400" cy="304800"/>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4611" name="Picture 20"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324612" name="Picture 21" descr="Ch04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324613"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eaLnBrk="1" hangingPunct="1">
              <a:buFontTx/>
              <a:buAutoNum type="alphaUcPeriod"/>
            </a:pPr>
            <a:r>
              <a:rPr lang="en-US" sz="2000">
                <a:solidFill>
                  <a:schemeClr val="bg1"/>
                </a:solidFill>
              </a:rPr>
              <a:t>A</a:t>
            </a:r>
          </a:p>
          <a:p>
            <a:pPr marL="609600" indent="-609600" eaLnBrk="1" hangingPunct="1">
              <a:buFontTx/>
              <a:buAutoNum type="alphaUcPeriod"/>
            </a:pPr>
            <a:r>
              <a:rPr lang="en-US" sz="2000">
                <a:solidFill>
                  <a:schemeClr val="bg1"/>
                </a:solidFill>
              </a:rPr>
              <a:t>B</a:t>
            </a:r>
          </a:p>
          <a:p>
            <a:pPr marL="609600" indent="-609600" eaLnBrk="1" hangingPunct="1">
              <a:buFontTx/>
              <a:buAutoNum type="alphaUcPeriod"/>
            </a:pPr>
            <a:r>
              <a:rPr lang="en-US" sz="2000">
                <a:solidFill>
                  <a:schemeClr val="bg1"/>
                </a:solidFill>
              </a:rPr>
              <a:t>C</a:t>
            </a:r>
          </a:p>
          <a:p>
            <a:pPr marL="609600" indent="-609600" eaLnBrk="1" hangingPunct="1">
              <a:buFontTx/>
              <a:buAutoNum type="alphaUcPeriod"/>
            </a:pPr>
            <a:r>
              <a:rPr lang="en-US" sz="2000">
                <a:solidFill>
                  <a:schemeClr val="bg1"/>
                </a:solidFill>
              </a:rPr>
              <a:t>D</a:t>
            </a:r>
          </a:p>
        </p:txBody>
      </p:sp>
      <p:sp>
        <p:nvSpPr>
          <p:cNvPr id="195589" name="Oval 5"/>
          <p:cNvSpPr>
            <a:spLocks noChangeArrowheads="1"/>
          </p:cNvSpPr>
          <p:nvPr/>
        </p:nvSpPr>
        <p:spPr bwMode="auto">
          <a:xfrm>
            <a:off x="1050446" y="4923871"/>
            <a:ext cx="404812" cy="404812"/>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95590" name="TPAnswers"/>
          <p:cNvSpPr>
            <a:spLocks noChangeArrowheads="1"/>
          </p:cNvSpPr>
          <p:nvPr>
            <p:custDataLst>
              <p:tags r:id="rId3"/>
            </p:custDataLst>
          </p:nvPr>
        </p:nvSpPr>
        <p:spPr bwMode="auto">
          <a:xfrm>
            <a:off x="1066800" y="3244850"/>
            <a:ext cx="2790825" cy="2705100"/>
          </a:xfrm>
          <a:prstGeom prst="rect">
            <a:avLst/>
          </a:prstGeom>
          <a:noFill/>
          <a:ln w="9525">
            <a:noFill/>
            <a:miter lim="800000"/>
            <a:headEnd/>
            <a:tailEnd/>
          </a:ln>
        </p:spPr>
        <p:txBody>
          <a:bodyPr>
            <a:prstTxWarp prst="textNoShape">
              <a:avLst/>
            </a:prstTxWarp>
          </a:bodyPr>
          <a:lstStyle/>
          <a:p>
            <a:pPr marL="533400" indent="-533400" algn="l">
              <a:spcBef>
                <a:spcPct val="50000"/>
              </a:spcBef>
              <a:spcAft>
                <a:spcPct val="50000"/>
              </a:spcAft>
              <a:buClr>
                <a:srgbClr val="00539D"/>
              </a:buClr>
            </a:pPr>
            <a:r>
              <a:rPr lang="pt-BR" b="1">
                <a:solidFill>
                  <a:srgbClr val="00539D"/>
                </a:solidFill>
                <a:sym typeface="Symbol" pitchFamily="-112" charset="2"/>
              </a:rPr>
              <a:t>A.</a:t>
            </a:r>
            <a:r>
              <a:rPr lang="pt-BR" b="1">
                <a:solidFill>
                  <a:schemeClr val="tx1"/>
                </a:solidFill>
                <a:sym typeface="Symbol" pitchFamily="-112" charset="2"/>
              </a:rPr>
              <a:t>	no</a:t>
            </a:r>
          </a:p>
          <a:p>
            <a:pPr marL="533400" indent="-533400" algn="l">
              <a:spcBef>
                <a:spcPct val="50000"/>
              </a:spcBef>
              <a:spcAft>
                <a:spcPct val="50000"/>
              </a:spcAft>
              <a:buClr>
                <a:srgbClr val="00539D"/>
              </a:buClr>
            </a:pPr>
            <a:r>
              <a:rPr lang="pt-BR" b="1">
                <a:solidFill>
                  <a:srgbClr val="00539D"/>
                </a:solidFill>
                <a:sym typeface="Symbol" pitchFamily="-112" charset="2"/>
              </a:rPr>
              <a:t>B.</a:t>
            </a:r>
            <a:r>
              <a:rPr lang="pt-BR" b="1">
                <a:solidFill>
                  <a:schemeClr val="tx1"/>
                </a:solidFill>
                <a:sym typeface="Symbol" pitchFamily="-112" charset="2"/>
              </a:rPr>
              <a:t>	yes, $100</a:t>
            </a:r>
          </a:p>
          <a:p>
            <a:pPr marL="533400" indent="-533400" algn="l">
              <a:spcBef>
                <a:spcPct val="50000"/>
              </a:spcBef>
              <a:spcAft>
                <a:spcPct val="50000"/>
              </a:spcAft>
              <a:buClr>
                <a:srgbClr val="00539D"/>
              </a:buClr>
            </a:pPr>
            <a:r>
              <a:rPr lang="pt-BR" b="1">
                <a:solidFill>
                  <a:srgbClr val="00539D"/>
                </a:solidFill>
                <a:sym typeface="Symbol" pitchFamily="-112" charset="2"/>
              </a:rPr>
              <a:t>C.</a:t>
            </a:r>
            <a:r>
              <a:rPr lang="pt-BR" b="1">
                <a:solidFill>
                  <a:schemeClr val="tx1"/>
                </a:solidFill>
                <a:sym typeface="Symbol" pitchFamily="-112" charset="2"/>
              </a:rPr>
              <a:t>	yes, $150</a:t>
            </a:r>
          </a:p>
          <a:p>
            <a:pPr marL="533400" indent="-533400" algn="l">
              <a:spcBef>
                <a:spcPct val="50000"/>
              </a:spcBef>
              <a:spcAft>
                <a:spcPct val="50000"/>
              </a:spcAft>
              <a:buClr>
                <a:srgbClr val="00539D"/>
              </a:buClr>
            </a:pPr>
            <a:r>
              <a:rPr lang="pt-BR" b="1">
                <a:solidFill>
                  <a:srgbClr val="00539D"/>
                </a:solidFill>
                <a:sym typeface="Symbol" pitchFamily="-112" charset="2"/>
              </a:rPr>
              <a:t>D.</a:t>
            </a:r>
            <a:r>
              <a:rPr lang="pt-BR" b="1">
                <a:solidFill>
                  <a:schemeClr val="tx1"/>
                </a:solidFill>
                <a:sym typeface="Symbol" pitchFamily="-112" charset="2"/>
              </a:rPr>
              <a:t>	yes, $200</a:t>
            </a:r>
          </a:p>
        </p:txBody>
      </p:sp>
      <p:sp>
        <p:nvSpPr>
          <p:cNvPr id="195591" name="TPQuestion"/>
          <p:cNvSpPr>
            <a:spLocks noChangeArrowheads="1"/>
          </p:cNvSpPr>
          <p:nvPr/>
        </p:nvSpPr>
        <p:spPr bwMode="auto">
          <a:xfrm>
            <a:off x="685800" y="1657350"/>
            <a:ext cx="8020050" cy="1406525"/>
          </a:xfrm>
          <a:prstGeom prst="rect">
            <a:avLst/>
          </a:prstGeom>
          <a:noFill/>
          <a:ln w="9525">
            <a:noFill/>
            <a:miter lim="800000"/>
            <a:headEnd/>
            <a:tailEnd/>
          </a:ln>
        </p:spPr>
        <p:txBody>
          <a:bodyPr>
            <a:prstTxWarp prst="textNoShape">
              <a:avLst/>
            </a:prstTxWarp>
            <a:spAutoFit/>
          </a:bodyPr>
          <a:lstStyle/>
          <a:p>
            <a:pPr marL="342900" algn="l">
              <a:spcBef>
                <a:spcPct val="0"/>
              </a:spcBef>
              <a:spcAft>
                <a:spcPct val="0"/>
              </a:spcAft>
            </a:pPr>
            <a:r>
              <a:rPr lang="en-US" b="1">
                <a:solidFill>
                  <a:srgbClr val="00539D"/>
                </a:solidFill>
                <a:ea typeface="Times New Roman" pitchFamily="-112" charset="0"/>
                <a:cs typeface="Times New Roman" pitchFamily="-112" charset="0"/>
              </a:rPr>
              <a:t>Akira earns $20 for every dog he washes. Is the amount of money he earns proportional to the number of dogs he washes? If so, how much money will he have earned after 10 dog washes?</a:t>
            </a:r>
          </a:p>
        </p:txBody>
      </p:sp>
      <p:pic>
        <p:nvPicPr>
          <p:cNvPr id="324620"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324621" name="Picture 11" descr="Math NAV-BKD2DEAD">
            <a:hlinkClick r:id="" action="ppaction://noaction"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324622" name="Picture 17"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24623" name="Text Box 18"/>
          <p:cNvSpPr txBox="1">
            <a:spLocks noChangeArrowheads="1"/>
          </p:cNvSpPr>
          <p:nvPr/>
        </p:nvSpPr>
        <p:spPr bwMode="auto">
          <a:xfrm>
            <a:off x="4848225" y="752475"/>
            <a:ext cx="2357438" cy="396875"/>
          </a:xfrm>
          <a:prstGeom prst="rect">
            <a:avLst/>
          </a:prstGeom>
          <a:noFill/>
          <a:ln w="9525">
            <a:noFill/>
            <a:miter lim="800000"/>
            <a:headEnd/>
            <a:tailEnd/>
          </a:ln>
        </p:spPr>
        <p:txBody>
          <a:bodyPr wrap="none">
            <a:prstTxWarp prst="textNoShape">
              <a:avLst/>
            </a:prstTxWarp>
            <a:spAutoFit/>
          </a:bodyPr>
          <a:lstStyle/>
          <a:p>
            <a:pPr algn="l">
              <a:lnSpc>
                <a:spcPct val="100000"/>
              </a:lnSpc>
              <a:spcBef>
                <a:spcPct val="0"/>
              </a:spcBef>
              <a:spcAft>
                <a:spcPct val="0"/>
              </a:spcAft>
            </a:pPr>
            <a:r>
              <a:rPr lang="en-US" sz="2000" b="1">
                <a:solidFill>
                  <a:srgbClr val="E01B22"/>
                </a:solidFill>
              </a:rPr>
              <a:t> (over Lesson 4-2)</a:t>
            </a:r>
          </a:p>
        </p:txBody>
      </p:sp>
      <p:pic>
        <p:nvPicPr>
          <p:cNvPr id="324624" name="Picture 19"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pic>
        <p:nvPicPr>
          <p:cNvPr id="14" name="Picture 8" descr="Example2"/>
          <p:cNvPicPr>
            <a:picLocks noChangeAspect="1" noChangeArrowheads="1"/>
          </p:cNvPicPr>
          <p:nvPr/>
        </p:nvPicPr>
        <p:blipFill>
          <a:blip r:embed="rId12"/>
          <a:srcRect/>
          <a:stretch>
            <a:fillRect/>
          </a:stretch>
        </p:blipFill>
        <p:spPr bwMode="auto">
          <a:xfrm>
            <a:off x="573088" y="1676400"/>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5591"/>
                                        </p:tgtEl>
                                        <p:attrNameLst>
                                          <p:attrName>style.visibility</p:attrName>
                                        </p:attrNameLst>
                                      </p:cBhvr>
                                      <p:to>
                                        <p:strVal val="visible"/>
                                      </p:to>
                                    </p:set>
                                    <p:animEffect transition="in" filter="wipe(left)">
                                      <p:cBhvr>
                                        <p:cTn id="11" dur="500"/>
                                        <p:tgtEl>
                                          <p:spTgt spid="19559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5590"/>
                                        </p:tgtEl>
                                        <p:attrNameLst>
                                          <p:attrName>style.visibility</p:attrName>
                                        </p:attrNameLst>
                                      </p:cBhvr>
                                      <p:to>
                                        <p:strVal val="visible"/>
                                      </p:to>
                                    </p:set>
                                    <p:animEffect transition="in" filter="wipe(left)">
                                      <p:cBhvr>
                                        <p:cTn id="15" dur="500"/>
                                        <p:tgtEl>
                                          <p:spTgt spid="19559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5589"/>
                                        </p:tgtEl>
                                        <p:attrNameLst>
                                          <p:attrName>style.visibility</p:attrName>
                                        </p:attrNameLst>
                                      </p:cBhvr>
                                      <p:to>
                                        <p:strVal val="visible"/>
                                      </p:to>
                                    </p:set>
                                    <p:animEffect transition="in" filter="box(in)">
                                      <p:cBhvr>
                                        <p:cTn id="20" dur="500"/>
                                        <p:tgtEl>
                                          <p:spTgt spid="195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9" grpId="0" animBg="1"/>
      <p:bldP spid="195590" grpId="0" autoUpdateAnimBg="0"/>
      <p:bldP spid="195591"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6659" name="Picture 18"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pic>
        <p:nvPicPr>
          <p:cNvPr id="326660" name="Picture 19" descr="Ch04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326662"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eaLnBrk="1" hangingPunct="1">
              <a:buFontTx/>
              <a:buAutoNum type="arabicPeriod"/>
            </a:pPr>
            <a:r>
              <a:rPr lang="en-US" sz="2000">
                <a:solidFill>
                  <a:schemeClr val="bg1"/>
                </a:solidFill>
              </a:rPr>
              <a:t>A</a:t>
            </a:r>
          </a:p>
          <a:p>
            <a:pPr marL="609600" indent="-609600" eaLnBrk="1" hangingPunct="1">
              <a:buFontTx/>
              <a:buAutoNum type="arabicPeriod"/>
            </a:pPr>
            <a:r>
              <a:rPr lang="en-US" sz="2000">
                <a:solidFill>
                  <a:schemeClr val="bg1"/>
                </a:solidFill>
              </a:rPr>
              <a:t>B</a:t>
            </a:r>
          </a:p>
          <a:p>
            <a:pPr marL="609600" indent="-609600" eaLnBrk="1" hangingPunct="1">
              <a:buFontTx/>
              <a:buAutoNum type="arabicPeriod"/>
            </a:pPr>
            <a:r>
              <a:rPr lang="en-US" sz="2000">
                <a:solidFill>
                  <a:schemeClr val="bg1"/>
                </a:solidFill>
              </a:rPr>
              <a:t>C</a:t>
            </a:r>
          </a:p>
          <a:p>
            <a:pPr marL="609600" indent="-609600" eaLnBrk="1" hangingPunct="1">
              <a:buFontTx/>
              <a:buAutoNum type="arabicPeriod"/>
            </a:pPr>
            <a:r>
              <a:rPr lang="en-US" sz="2000">
                <a:solidFill>
                  <a:schemeClr val="bg1"/>
                </a:solidFill>
              </a:rPr>
              <a:t>D</a:t>
            </a:r>
          </a:p>
        </p:txBody>
      </p:sp>
      <p:sp>
        <p:nvSpPr>
          <p:cNvPr id="196613" name="Oval 5"/>
          <p:cNvSpPr>
            <a:spLocks noChangeArrowheads="1"/>
          </p:cNvSpPr>
          <p:nvPr/>
        </p:nvSpPr>
        <p:spPr bwMode="auto">
          <a:xfrm>
            <a:off x="1038117" y="4875400"/>
            <a:ext cx="404812" cy="404812"/>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sp>
        <p:nvSpPr>
          <p:cNvPr id="196614" name="TPAnswers"/>
          <p:cNvSpPr>
            <a:spLocks noChangeArrowheads="1"/>
          </p:cNvSpPr>
          <p:nvPr>
            <p:custDataLst>
              <p:tags r:id="rId3"/>
            </p:custDataLst>
          </p:nvPr>
        </p:nvSpPr>
        <p:spPr bwMode="auto">
          <a:xfrm>
            <a:off x="1066800" y="3009900"/>
            <a:ext cx="4165600" cy="3238500"/>
          </a:xfrm>
          <a:prstGeom prst="rect">
            <a:avLst/>
          </a:prstGeom>
          <a:noFill/>
          <a:ln w="9525">
            <a:noFill/>
            <a:miter lim="800000"/>
            <a:headEnd/>
            <a:tailEnd/>
          </a:ln>
        </p:spPr>
        <p:txBody>
          <a:bodyPr>
            <a:prstTxWarp prst="textNoShape">
              <a:avLst/>
            </a:prstTxWarp>
          </a:bodyPr>
          <a:lstStyle/>
          <a:p>
            <a:pPr marL="533400" indent="-533400" algn="l">
              <a:spcBef>
                <a:spcPct val="30000"/>
              </a:spcBef>
              <a:spcAft>
                <a:spcPct val="30000"/>
              </a:spcAft>
              <a:buClr>
                <a:srgbClr val="00539D"/>
              </a:buClr>
            </a:pPr>
            <a:r>
              <a:rPr lang="pt-BR" b="1">
                <a:solidFill>
                  <a:srgbClr val="00539D"/>
                </a:solidFill>
                <a:sym typeface="Symbol" pitchFamily="-112" charset="2"/>
              </a:rPr>
              <a:t>A.</a:t>
            </a:r>
            <a:r>
              <a:rPr lang="pt-BR" b="1">
                <a:solidFill>
                  <a:schemeClr val="tx1"/>
                </a:solidFill>
                <a:sym typeface="Symbol" pitchFamily="-112" charset="2"/>
              </a:rPr>
              <a:t>	Yes, there is a $0.25 discount per can.</a:t>
            </a:r>
          </a:p>
          <a:p>
            <a:pPr marL="533400" indent="-533400" algn="l">
              <a:spcBef>
                <a:spcPct val="30000"/>
              </a:spcBef>
              <a:spcAft>
                <a:spcPct val="30000"/>
              </a:spcAft>
              <a:buClr>
                <a:srgbClr val="00539D"/>
              </a:buClr>
            </a:pPr>
            <a:r>
              <a:rPr lang="pt-BR" b="1">
                <a:solidFill>
                  <a:srgbClr val="00539D"/>
                </a:solidFill>
                <a:sym typeface="Symbol" pitchFamily="-112" charset="2"/>
              </a:rPr>
              <a:t>B.</a:t>
            </a:r>
            <a:r>
              <a:rPr lang="pt-BR" b="1">
                <a:solidFill>
                  <a:schemeClr val="tx1"/>
                </a:solidFill>
                <a:sym typeface="Symbol" pitchFamily="-112" charset="2"/>
              </a:rPr>
              <a:t>	Yes, there is a $0.50 discount per can.</a:t>
            </a:r>
          </a:p>
          <a:p>
            <a:pPr marL="533400" indent="-533400" algn="l">
              <a:spcBef>
                <a:spcPct val="30000"/>
              </a:spcBef>
              <a:spcAft>
                <a:spcPct val="30000"/>
              </a:spcAft>
              <a:buClr>
                <a:srgbClr val="00539D"/>
              </a:buClr>
            </a:pPr>
            <a:r>
              <a:rPr lang="pt-BR" b="1">
                <a:solidFill>
                  <a:srgbClr val="00539D"/>
                </a:solidFill>
                <a:sym typeface="Symbol" pitchFamily="-112" charset="2"/>
              </a:rPr>
              <a:t>C.</a:t>
            </a:r>
            <a:r>
              <a:rPr lang="pt-BR" b="1">
                <a:solidFill>
                  <a:schemeClr val="tx1"/>
                </a:solidFill>
                <a:sym typeface="Symbol" pitchFamily="-112" charset="2"/>
              </a:rPr>
              <a:t>	No, there is no discount per can.</a:t>
            </a:r>
          </a:p>
          <a:p>
            <a:pPr marL="533400" indent="-533400" algn="l">
              <a:spcBef>
                <a:spcPct val="30000"/>
              </a:spcBef>
              <a:spcAft>
                <a:spcPct val="30000"/>
              </a:spcAft>
              <a:buClr>
                <a:srgbClr val="00539D"/>
              </a:buClr>
            </a:pPr>
            <a:r>
              <a:rPr lang="pt-BR" b="1">
                <a:solidFill>
                  <a:srgbClr val="00539D"/>
                </a:solidFill>
                <a:sym typeface="Symbol" pitchFamily="-112" charset="2"/>
              </a:rPr>
              <a:t>D.</a:t>
            </a:r>
            <a:r>
              <a:rPr lang="pt-BR" b="1">
                <a:solidFill>
                  <a:schemeClr val="tx1"/>
                </a:solidFill>
                <a:sym typeface="Symbol" pitchFamily="-112" charset="2"/>
              </a:rPr>
              <a:t>	No, $0.25 is added to the price of each can.</a:t>
            </a:r>
          </a:p>
        </p:txBody>
      </p:sp>
      <p:sp>
        <p:nvSpPr>
          <p:cNvPr id="196615" name="TPQuestion"/>
          <p:cNvSpPr>
            <a:spLocks noChangeArrowheads="1"/>
          </p:cNvSpPr>
          <p:nvPr/>
        </p:nvSpPr>
        <p:spPr bwMode="auto">
          <a:xfrm>
            <a:off x="685800" y="1657350"/>
            <a:ext cx="8020050" cy="457200"/>
          </a:xfrm>
          <a:prstGeom prst="rect">
            <a:avLst/>
          </a:prstGeom>
          <a:noFill/>
          <a:ln w="9525">
            <a:noFill/>
            <a:miter lim="800000"/>
            <a:headEnd/>
            <a:tailEnd/>
          </a:ln>
        </p:spPr>
        <p:txBody>
          <a:bodyPr>
            <a:prstTxWarp prst="textNoShape">
              <a:avLst/>
            </a:prstTxWarp>
          </a:bodyPr>
          <a:lstStyle/>
          <a:p>
            <a:pPr marL="342900" algn="l">
              <a:spcBef>
                <a:spcPct val="0"/>
              </a:spcBef>
              <a:spcAft>
                <a:spcPct val="0"/>
              </a:spcAft>
            </a:pPr>
            <a:r>
              <a:rPr lang="en-US" b="1">
                <a:solidFill>
                  <a:srgbClr val="00539D"/>
                </a:solidFill>
                <a:ea typeface="Times New Roman" pitchFamily="-112" charset="0"/>
                <a:cs typeface="Times New Roman" pitchFamily="-112" charset="0"/>
              </a:rPr>
              <a:t>Al’s Grocery sells soup for $1.25 per can. In their ad, they offer 4 cans of soup for $5.00. Is this a better price for the soup? Why?</a:t>
            </a:r>
          </a:p>
        </p:txBody>
      </p:sp>
      <p:pic>
        <p:nvPicPr>
          <p:cNvPr id="326668" name="Picture 10" descr="Math NAV-FWD2">
            <a:hlinkClick r:id="" action="ppaction://hlinkshowjump?jump=nextslide" highlightClick="1"/>
          </p:cNvPr>
          <p:cNvPicPr>
            <a:picLocks noChangeAspect="1" noChangeArrowheads="1"/>
          </p:cNvPicPr>
          <p:nvPr/>
        </p:nvPicPr>
        <p:blipFill>
          <a:blip r:embed="rId8"/>
          <a:srcRect/>
          <a:stretch>
            <a:fillRect/>
          </a:stretch>
        </p:blipFill>
        <p:spPr bwMode="hidden">
          <a:xfrm>
            <a:off x="8180388" y="6465888"/>
            <a:ext cx="461962" cy="368300"/>
          </a:xfrm>
          <a:prstGeom prst="rect">
            <a:avLst/>
          </a:prstGeom>
          <a:noFill/>
          <a:ln w="9525">
            <a:noFill/>
            <a:miter lim="800000"/>
            <a:headEnd/>
            <a:tailEnd/>
          </a:ln>
        </p:spPr>
      </p:pic>
      <p:pic>
        <p:nvPicPr>
          <p:cNvPr id="326669" name="Picture 11" descr="Math NAV-BKD2">
            <a:hlinkClick r:id="" action="ppaction://hlinkshowjump?jump=previousslide" highlightClick="1"/>
          </p:cNvPr>
          <p:cNvPicPr>
            <a:picLocks noChangeAspect="1" noChangeArrowheads="1"/>
          </p:cNvPicPr>
          <p:nvPr/>
        </p:nvPicPr>
        <p:blipFill>
          <a:blip r:embed="rId9"/>
          <a:srcRect/>
          <a:stretch>
            <a:fillRect/>
          </a:stretch>
        </p:blipFill>
        <p:spPr bwMode="hidden">
          <a:xfrm>
            <a:off x="7708900" y="6465888"/>
            <a:ext cx="461963" cy="369887"/>
          </a:xfrm>
          <a:prstGeom prst="rect">
            <a:avLst/>
          </a:prstGeom>
          <a:noFill/>
          <a:ln w="9525">
            <a:noFill/>
            <a:miter lim="800000"/>
            <a:headEnd/>
            <a:tailEnd/>
          </a:ln>
        </p:spPr>
      </p:pic>
      <p:pic>
        <p:nvPicPr>
          <p:cNvPr id="326670" name="Picture 15"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26671" name="Text Box 16"/>
          <p:cNvSpPr txBox="1">
            <a:spLocks noChangeArrowheads="1"/>
          </p:cNvSpPr>
          <p:nvPr/>
        </p:nvSpPr>
        <p:spPr bwMode="auto">
          <a:xfrm>
            <a:off x="4848225" y="752475"/>
            <a:ext cx="2357438" cy="396875"/>
          </a:xfrm>
          <a:prstGeom prst="rect">
            <a:avLst/>
          </a:prstGeom>
          <a:noFill/>
          <a:ln w="9525">
            <a:noFill/>
            <a:miter lim="800000"/>
            <a:headEnd/>
            <a:tailEnd/>
          </a:ln>
        </p:spPr>
        <p:txBody>
          <a:bodyPr wrap="none">
            <a:prstTxWarp prst="textNoShape">
              <a:avLst/>
            </a:prstTxWarp>
            <a:spAutoFit/>
          </a:bodyPr>
          <a:lstStyle/>
          <a:p>
            <a:pPr algn="l">
              <a:lnSpc>
                <a:spcPct val="100000"/>
              </a:lnSpc>
              <a:spcBef>
                <a:spcPct val="0"/>
              </a:spcBef>
              <a:spcAft>
                <a:spcPct val="0"/>
              </a:spcAft>
            </a:pPr>
            <a:r>
              <a:rPr lang="en-US" sz="2000" b="1">
                <a:solidFill>
                  <a:srgbClr val="E01B22"/>
                </a:solidFill>
              </a:rPr>
              <a:t> (over Lesson 4-2)</a:t>
            </a:r>
          </a:p>
        </p:txBody>
      </p:sp>
      <p:pic>
        <p:nvPicPr>
          <p:cNvPr id="326672" name="Picture 17"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pic>
        <p:nvPicPr>
          <p:cNvPr id="14" name="Picture 21" descr="Example3"/>
          <p:cNvPicPr>
            <a:picLocks noChangeAspect="1" noChangeArrowheads="1"/>
          </p:cNvPicPr>
          <p:nvPr/>
        </p:nvPicPr>
        <p:blipFill>
          <a:blip r:embed="rId12"/>
          <a:srcRect/>
          <a:stretch>
            <a:fillRect/>
          </a:stretch>
        </p:blipFill>
        <p:spPr bwMode="auto">
          <a:xfrm>
            <a:off x="573088" y="1689100"/>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6615"/>
                                        </p:tgtEl>
                                        <p:attrNameLst>
                                          <p:attrName>style.visibility</p:attrName>
                                        </p:attrNameLst>
                                      </p:cBhvr>
                                      <p:to>
                                        <p:strVal val="visible"/>
                                      </p:to>
                                    </p:set>
                                    <p:animEffect transition="in" filter="wipe(left)">
                                      <p:cBhvr>
                                        <p:cTn id="11" dur="500"/>
                                        <p:tgtEl>
                                          <p:spTgt spid="1966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6614"/>
                                        </p:tgtEl>
                                        <p:attrNameLst>
                                          <p:attrName>style.visibility</p:attrName>
                                        </p:attrNameLst>
                                      </p:cBhvr>
                                      <p:to>
                                        <p:strVal val="visible"/>
                                      </p:to>
                                    </p:set>
                                    <p:animEffect transition="in" filter="wipe(left)">
                                      <p:cBhvr>
                                        <p:cTn id="15" dur="500"/>
                                        <p:tgtEl>
                                          <p:spTgt spid="19661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6613"/>
                                        </p:tgtEl>
                                        <p:attrNameLst>
                                          <p:attrName>style.visibility</p:attrName>
                                        </p:attrNameLst>
                                      </p:cBhvr>
                                      <p:to>
                                        <p:strVal val="visible"/>
                                      </p:to>
                                    </p:set>
                                    <p:animEffect transition="in" filter="box(in)">
                                      <p:cBhvr>
                                        <p:cTn id="20" dur="500"/>
                                        <p:tgtEl>
                                          <p:spTgt spid="196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4" grpId="0" autoUpdateAnimBg="0"/>
      <p:bldP spid="196615"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8707" name="Picture 19" descr="Math Proto Interface2"/>
          <p:cNvPicPr>
            <a:picLocks noChangeArrowheads="1"/>
          </p:cNvPicPr>
          <p:nvPr/>
        </p:nvPicPr>
        <p:blipFill>
          <a:blip r:embed="rId6"/>
          <a:srcRect/>
          <a:stretch>
            <a:fillRect/>
          </a:stretch>
        </p:blipFill>
        <p:spPr bwMode="hidden">
          <a:xfrm>
            <a:off x="0" y="0"/>
            <a:ext cx="9144000" cy="6858000"/>
          </a:xfrm>
          <a:prstGeom prst="rect">
            <a:avLst/>
          </a:prstGeom>
          <a:noFill/>
          <a:ln w="9525">
            <a:noFill/>
            <a:miter lim="800000"/>
            <a:headEnd/>
            <a:tailEnd/>
          </a:ln>
        </p:spPr>
      </p:pic>
      <p:sp>
        <p:nvSpPr>
          <p:cNvPr id="200709" name="Oval 5"/>
          <p:cNvSpPr>
            <a:spLocks noChangeArrowheads="1"/>
          </p:cNvSpPr>
          <p:nvPr/>
        </p:nvSpPr>
        <p:spPr bwMode="auto">
          <a:xfrm>
            <a:off x="3471639" y="2902428"/>
            <a:ext cx="404813" cy="404812"/>
          </a:xfrm>
          <a:prstGeom prst="ellipse">
            <a:avLst/>
          </a:prstGeom>
          <a:solidFill>
            <a:srgbClr val="FFCC00"/>
          </a:solidFill>
          <a:ln w="25400">
            <a:solidFill>
              <a:srgbClr val="E01B22"/>
            </a:solidFill>
            <a:round/>
            <a:headEnd/>
            <a:tailEnd/>
          </a:ln>
        </p:spPr>
        <p:txBody>
          <a:bodyPr wrap="none" anchor="ctr">
            <a:prstTxWarp prst="textNoShape">
              <a:avLst/>
            </a:prstTxWarp>
          </a:bodyPr>
          <a:lstStyle/>
          <a:p>
            <a:endParaRPr lang="en-US"/>
          </a:p>
        </p:txBody>
      </p:sp>
      <p:pic>
        <p:nvPicPr>
          <p:cNvPr id="328709" name="Picture 20" descr="Ch04 Ch Header"/>
          <p:cNvPicPr>
            <a:picLocks noChangeAspect="1" noChangeArrowheads="1"/>
          </p:cNvPicPr>
          <p:nvPr/>
        </p:nvPicPr>
        <p:blipFill>
          <a:blip r:embed="rId7"/>
          <a:srcRect/>
          <a:stretch>
            <a:fillRect/>
          </a:stretch>
        </p:blipFill>
        <p:spPr bwMode="hidden">
          <a:xfrm>
            <a:off x="0" y="0"/>
            <a:ext cx="9144000" cy="1214438"/>
          </a:xfrm>
          <a:prstGeom prst="rect">
            <a:avLst/>
          </a:prstGeom>
          <a:noFill/>
          <a:ln w="9525">
            <a:noFill/>
            <a:miter lim="800000"/>
            <a:headEnd/>
            <a:tailEnd/>
          </a:ln>
        </p:spPr>
      </p:pic>
      <p:sp>
        <p:nvSpPr>
          <p:cNvPr id="200711" name="TPQuestion"/>
          <p:cNvSpPr>
            <a:spLocks noChangeArrowheads="1"/>
          </p:cNvSpPr>
          <p:nvPr/>
        </p:nvSpPr>
        <p:spPr bwMode="auto">
          <a:xfrm>
            <a:off x="685800" y="1800225"/>
            <a:ext cx="8020050" cy="457200"/>
          </a:xfrm>
          <a:prstGeom prst="rect">
            <a:avLst/>
          </a:prstGeom>
          <a:noFill/>
          <a:ln w="9525">
            <a:noFill/>
            <a:miter lim="800000"/>
            <a:headEnd/>
            <a:tailEnd/>
          </a:ln>
        </p:spPr>
        <p:txBody>
          <a:bodyPr>
            <a:prstTxWarp prst="textNoShape">
              <a:avLst/>
            </a:prstTxWarp>
          </a:bodyPr>
          <a:lstStyle/>
          <a:p>
            <a:pPr marL="342900" algn="l">
              <a:spcBef>
                <a:spcPct val="0"/>
              </a:spcBef>
              <a:spcAft>
                <a:spcPct val="0"/>
              </a:spcAft>
            </a:pPr>
            <a:r>
              <a:rPr lang="en-US" sz="2200" b="1">
                <a:solidFill>
                  <a:srgbClr val="00539D"/>
                </a:solidFill>
                <a:ea typeface="Times New Roman" pitchFamily="-112" charset="0"/>
                <a:cs typeface="Times New Roman" pitchFamily="-112" charset="0"/>
              </a:rPr>
              <a:t>Mrs. Robinson is comparing the price of caramels from several different candy stores. Which store’s pricing guide is based on a constant unit price?</a:t>
            </a:r>
          </a:p>
        </p:txBody>
      </p:sp>
      <p:pic>
        <p:nvPicPr>
          <p:cNvPr id="328713" name="Picture 11" descr="Math NAV-BKD2">
            <a:hlinkClick r:id="" action="ppaction://hlinkshowjump?jump=previousslide" highlightClick="1"/>
          </p:cNvPr>
          <p:cNvPicPr>
            <a:picLocks noChangeAspect="1" noChangeArrowheads="1"/>
          </p:cNvPicPr>
          <p:nvPr/>
        </p:nvPicPr>
        <p:blipFill>
          <a:blip r:embed="rId8"/>
          <a:srcRect/>
          <a:stretch>
            <a:fillRect/>
          </a:stretch>
        </p:blipFill>
        <p:spPr bwMode="hidden">
          <a:xfrm>
            <a:off x="7708900" y="6465888"/>
            <a:ext cx="461963" cy="369887"/>
          </a:xfrm>
          <a:prstGeom prst="rect">
            <a:avLst/>
          </a:prstGeom>
          <a:noFill/>
          <a:ln w="9525">
            <a:noFill/>
            <a:miter lim="800000"/>
            <a:headEnd/>
            <a:tailEnd/>
          </a:ln>
        </p:spPr>
      </p:pic>
      <p:pic>
        <p:nvPicPr>
          <p:cNvPr id="328714" name="Picture 12" descr="Math NAV-FWD_DEAD2">
            <a:hlinkClick r:id="" action="ppaction://noaction" highlightClick="1"/>
          </p:cNvPr>
          <p:cNvPicPr>
            <a:picLocks noChangeAspect="1" noChangeArrowheads="1"/>
          </p:cNvPicPr>
          <p:nvPr/>
        </p:nvPicPr>
        <p:blipFill>
          <a:blip r:embed="rId9"/>
          <a:srcRect/>
          <a:stretch>
            <a:fillRect/>
          </a:stretch>
        </p:blipFill>
        <p:spPr bwMode="hidden">
          <a:xfrm>
            <a:off x="8180388" y="6465888"/>
            <a:ext cx="461962" cy="369887"/>
          </a:xfrm>
          <a:prstGeom prst="rect">
            <a:avLst/>
          </a:prstGeom>
          <a:noFill/>
          <a:ln w="9525">
            <a:noFill/>
            <a:miter lim="800000"/>
            <a:headEnd/>
            <a:tailEnd/>
          </a:ln>
        </p:spPr>
      </p:pic>
      <p:pic>
        <p:nvPicPr>
          <p:cNvPr id="328715" name="Picture 16" descr="Math NAV-LessBack2">
            <a:hlinkClick r:id="" action="ppaction://noaction" highlightClick="1"/>
          </p:cNvPr>
          <p:cNvPicPr>
            <a:picLocks noChangeAspect="1" noChangeArrowheads="1"/>
          </p:cNvPicPr>
          <p:nvPr/>
        </p:nvPicPr>
        <p:blipFill>
          <a:blip r:embed="rId10"/>
          <a:srcRect/>
          <a:stretch>
            <a:fillRect/>
          </a:stretch>
        </p:blipFill>
        <p:spPr bwMode="hidden">
          <a:xfrm>
            <a:off x="7239000" y="6465888"/>
            <a:ext cx="461963" cy="368300"/>
          </a:xfrm>
          <a:prstGeom prst="rect">
            <a:avLst/>
          </a:prstGeom>
          <a:noFill/>
          <a:ln w="9525">
            <a:noFill/>
            <a:miter lim="800000"/>
            <a:headEnd/>
            <a:tailEnd/>
          </a:ln>
        </p:spPr>
      </p:pic>
      <p:sp>
        <p:nvSpPr>
          <p:cNvPr id="328716" name="Text Box 17"/>
          <p:cNvSpPr txBox="1">
            <a:spLocks noChangeArrowheads="1"/>
          </p:cNvSpPr>
          <p:nvPr/>
        </p:nvSpPr>
        <p:spPr bwMode="auto">
          <a:xfrm>
            <a:off x="4848225" y="752475"/>
            <a:ext cx="2357438" cy="396875"/>
          </a:xfrm>
          <a:prstGeom prst="rect">
            <a:avLst/>
          </a:prstGeom>
          <a:noFill/>
          <a:ln w="9525">
            <a:noFill/>
            <a:miter lim="800000"/>
            <a:headEnd/>
            <a:tailEnd/>
          </a:ln>
        </p:spPr>
        <p:txBody>
          <a:bodyPr wrap="none">
            <a:prstTxWarp prst="textNoShape">
              <a:avLst/>
            </a:prstTxWarp>
            <a:spAutoFit/>
          </a:bodyPr>
          <a:lstStyle/>
          <a:p>
            <a:pPr algn="l">
              <a:lnSpc>
                <a:spcPct val="100000"/>
              </a:lnSpc>
              <a:spcBef>
                <a:spcPct val="0"/>
              </a:spcBef>
              <a:spcAft>
                <a:spcPct val="0"/>
              </a:spcAft>
            </a:pPr>
            <a:r>
              <a:rPr lang="en-US" sz="2000" b="1">
                <a:solidFill>
                  <a:srgbClr val="E01B22"/>
                </a:solidFill>
              </a:rPr>
              <a:t> (over Lesson 4-2)</a:t>
            </a:r>
          </a:p>
        </p:txBody>
      </p:sp>
      <p:pic>
        <p:nvPicPr>
          <p:cNvPr id="328717" name="Picture 18" descr="FiveMinuteCheck"/>
          <p:cNvPicPr>
            <a:picLocks noChangeAspect="1" noChangeArrowheads="1"/>
          </p:cNvPicPr>
          <p:nvPr/>
        </p:nvPicPr>
        <p:blipFill>
          <a:blip r:embed="rId11"/>
          <a:srcRect t="5835"/>
          <a:stretch>
            <a:fillRect/>
          </a:stretch>
        </p:blipFill>
        <p:spPr bwMode="auto">
          <a:xfrm>
            <a:off x="1255713" y="619125"/>
            <a:ext cx="3657600" cy="563563"/>
          </a:xfrm>
          <a:prstGeom prst="rect">
            <a:avLst/>
          </a:prstGeom>
          <a:noFill/>
          <a:ln w="9525">
            <a:noFill/>
            <a:miter lim="800000"/>
            <a:headEnd/>
            <a:tailEnd/>
          </a:ln>
        </p:spPr>
      </p:pic>
      <p:sp>
        <p:nvSpPr>
          <p:cNvPr id="328719" name="TPAnswers"/>
          <p:cNvSpPr>
            <a:spLocks noGrp="1" noChangeArrowheads="1"/>
          </p:cNvSpPr>
          <p:nvPr>
            <p:ph type="body" idx="1"/>
            <p:custDataLst>
              <p:tags r:id="rId2"/>
            </p:custDataLst>
          </p:nvPr>
        </p:nvSpPr>
        <p:spPr bwMode="hidden">
          <a:xfrm>
            <a:off x="6477000" y="4572000"/>
            <a:ext cx="1676400" cy="1071563"/>
          </a:xfrm>
        </p:spPr>
        <p:txBody>
          <a:bodyPr>
            <a:normAutofit lnSpcReduction="10000"/>
          </a:bodyPr>
          <a:lstStyle/>
          <a:p>
            <a:pPr marL="228600" indent="-228600" eaLnBrk="1" hangingPunct="1">
              <a:buFontTx/>
              <a:buAutoNum type="arabicPeriod"/>
            </a:pPr>
            <a:r>
              <a:rPr lang="en-US" sz="1400">
                <a:solidFill>
                  <a:schemeClr val="bg1"/>
                </a:solidFill>
              </a:rPr>
              <a:t>A</a:t>
            </a:r>
          </a:p>
          <a:p>
            <a:pPr marL="228600" indent="-228600" eaLnBrk="1" hangingPunct="1">
              <a:buFontTx/>
              <a:buAutoNum type="arabicPeriod"/>
            </a:pPr>
            <a:r>
              <a:rPr lang="en-US" sz="1400">
                <a:solidFill>
                  <a:schemeClr val="bg1"/>
                </a:solidFill>
              </a:rPr>
              <a:t>B</a:t>
            </a:r>
          </a:p>
          <a:p>
            <a:pPr marL="228600" indent="-228600" eaLnBrk="1" hangingPunct="1">
              <a:buFontTx/>
              <a:buAutoNum type="arabicPeriod"/>
            </a:pPr>
            <a:r>
              <a:rPr lang="en-US" sz="1400">
                <a:solidFill>
                  <a:schemeClr val="bg1"/>
                </a:solidFill>
              </a:rPr>
              <a:t>C</a:t>
            </a:r>
          </a:p>
          <a:p>
            <a:pPr marL="228600" indent="-228600" eaLnBrk="1" hangingPunct="1">
              <a:buFontTx/>
              <a:buAutoNum type="arabicPeriod"/>
            </a:pPr>
            <a:r>
              <a:rPr lang="en-US" sz="1400">
                <a:solidFill>
                  <a:schemeClr val="bg1"/>
                </a:solidFill>
              </a:rPr>
              <a:t>D</a:t>
            </a:r>
          </a:p>
        </p:txBody>
      </p:sp>
      <p:grpSp>
        <p:nvGrpSpPr>
          <p:cNvPr id="2" name="Group 43"/>
          <p:cNvGrpSpPr>
            <a:grpSpLocks/>
          </p:cNvGrpSpPr>
          <p:nvPr/>
        </p:nvGrpSpPr>
        <p:grpSpPr bwMode="auto">
          <a:xfrm>
            <a:off x="1057275" y="2886075"/>
            <a:ext cx="4800600" cy="3303588"/>
            <a:chOff x="672" y="1903"/>
            <a:chExt cx="3024" cy="2081"/>
          </a:xfrm>
        </p:grpSpPr>
        <p:pic>
          <p:nvPicPr>
            <p:cNvPr id="328722" name="Picture 31" descr="5m_4_3D"/>
            <p:cNvPicPr>
              <a:picLocks noChangeAspect="1" noChangeArrowheads="1"/>
            </p:cNvPicPr>
            <p:nvPr/>
          </p:nvPicPr>
          <p:blipFill>
            <a:blip r:embed="rId12"/>
            <a:srcRect/>
            <a:stretch>
              <a:fillRect/>
            </a:stretch>
          </p:blipFill>
          <p:spPr bwMode="auto">
            <a:xfrm>
              <a:off x="2563" y="3061"/>
              <a:ext cx="1133" cy="915"/>
            </a:xfrm>
            <a:prstGeom prst="rect">
              <a:avLst/>
            </a:prstGeom>
            <a:noFill/>
            <a:ln w="9525">
              <a:noFill/>
              <a:miter lim="800000"/>
              <a:headEnd/>
              <a:tailEnd/>
            </a:ln>
          </p:spPr>
        </p:pic>
        <p:pic>
          <p:nvPicPr>
            <p:cNvPr id="328723" name="Picture 30" descr="5m_4_3C"/>
            <p:cNvPicPr>
              <a:picLocks noChangeAspect="1" noChangeArrowheads="1"/>
            </p:cNvPicPr>
            <p:nvPr/>
          </p:nvPicPr>
          <p:blipFill>
            <a:blip r:embed="rId13"/>
            <a:srcRect/>
            <a:stretch>
              <a:fillRect/>
            </a:stretch>
          </p:blipFill>
          <p:spPr bwMode="auto">
            <a:xfrm>
              <a:off x="2563" y="1974"/>
              <a:ext cx="1126" cy="910"/>
            </a:xfrm>
            <a:prstGeom prst="rect">
              <a:avLst/>
            </a:prstGeom>
            <a:noFill/>
            <a:ln w="9525">
              <a:noFill/>
              <a:miter lim="800000"/>
              <a:headEnd/>
              <a:tailEnd/>
            </a:ln>
          </p:spPr>
        </p:pic>
        <p:pic>
          <p:nvPicPr>
            <p:cNvPr id="328724" name="Picture 29" descr="5m_4_3B"/>
            <p:cNvPicPr>
              <a:picLocks noChangeAspect="1" noChangeArrowheads="1"/>
            </p:cNvPicPr>
            <p:nvPr/>
          </p:nvPicPr>
          <p:blipFill>
            <a:blip r:embed="rId14"/>
            <a:srcRect/>
            <a:stretch>
              <a:fillRect/>
            </a:stretch>
          </p:blipFill>
          <p:spPr bwMode="auto">
            <a:xfrm>
              <a:off x="1047" y="3067"/>
              <a:ext cx="1135" cy="917"/>
            </a:xfrm>
            <a:prstGeom prst="rect">
              <a:avLst/>
            </a:prstGeom>
            <a:noFill/>
            <a:ln w="9525">
              <a:noFill/>
              <a:miter lim="800000"/>
              <a:headEnd/>
              <a:tailEnd/>
            </a:ln>
          </p:spPr>
        </p:pic>
        <p:pic>
          <p:nvPicPr>
            <p:cNvPr id="328725" name="Picture 22" descr="5m_4_3A"/>
            <p:cNvPicPr>
              <a:picLocks noChangeAspect="1" noChangeArrowheads="1"/>
            </p:cNvPicPr>
            <p:nvPr/>
          </p:nvPicPr>
          <p:blipFill>
            <a:blip r:embed="rId15"/>
            <a:srcRect/>
            <a:stretch>
              <a:fillRect/>
            </a:stretch>
          </p:blipFill>
          <p:spPr bwMode="auto">
            <a:xfrm>
              <a:off x="1047" y="1970"/>
              <a:ext cx="1135" cy="917"/>
            </a:xfrm>
            <a:prstGeom prst="rect">
              <a:avLst/>
            </a:prstGeom>
            <a:noFill/>
            <a:ln w="9525">
              <a:noFill/>
              <a:miter lim="800000"/>
              <a:headEnd/>
              <a:tailEnd/>
            </a:ln>
          </p:spPr>
        </p:pic>
        <p:sp>
          <p:nvSpPr>
            <p:cNvPr id="328726" name="TPAnswers"/>
            <p:cNvSpPr>
              <a:spLocks noChangeArrowheads="1"/>
            </p:cNvSpPr>
            <p:nvPr>
              <p:custDataLst>
                <p:tags r:id="rId3"/>
              </p:custDataLst>
            </p:nvPr>
          </p:nvSpPr>
          <p:spPr bwMode="auto">
            <a:xfrm>
              <a:off x="672" y="1903"/>
              <a:ext cx="2439" cy="1107"/>
            </a:xfrm>
            <a:prstGeom prst="rect">
              <a:avLst/>
            </a:prstGeom>
            <a:noFill/>
            <a:ln w="9525">
              <a:noFill/>
              <a:miter lim="800000"/>
              <a:headEnd/>
              <a:tailEnd/>
            </a:ln>
          </p:spPr>
          <p:txBody>
            <a:bodyPr>
              <a:prstTxWarp prst="textNoShape">
                <a:avLst/>
              </a:prstTxWarp>
            </a:bodyPr>
            <a:lstStyle/>
            <a:p>
              <a:pPr marL="533400" indent="-533400" algn="l">
                <a:lnSpc>
                  <a:spcPct val="100000"/>
                </a:lnSpc>
                <a:spcBef>
                  <a:spcPct val="68000"/>
                </a:spcBef>
                <a:spcAft>
                  <a:spcPct val="68000"/>
                </a:spcAft>
                <a:buClr>
                  <a:srgbClr val="00539D"/>
                </a:buClr>
                <a:tabLst>
                  <a:tab pos="2286000" algn="l"/>
                </a:tabLst>
              </a:pPr>
              <a:r>
                <a:rPr lang="pt-BR" b="1" dirty="0">
                  <a:solidFill>
                    <a:srgbClr val="00539D"/>
                  </a:solidFill>
                  <a:sym typeface="Symbol" pitchFamily="-112" charset="2"/>
                </a:rPr>
                <a:t>A.		 </a:t>
              </a:r>
              <a:r>
                <a:rPr lang="pt-BR" sz="1600" b="1" dirty="0">
                  <a:solidFill>
                    <a:srgbClr val="00539D"/>
                  </a:solidFill>
                  <a:sym typeface="Symbol" pitchFamily="-112" charset="2"/>
                </a:rPr>
                <a:t>  </a:t>
              </a:r>
              <a:r>
                <a:rPr lang="pt-BR" b="1" dirty="0">
                  <a:solidFill>
                    <a:srgbClr val="00539D"/>
                  </a:solidFill>
                  <a:sym typeface="Symbol" pitchFamily="-112" charset="2"/>
                </a:rPr>
                <a:t>B.</a:t>
              </a:r>
            </a:p>
            <a:p>
              <a:pPr marL="533400" indent="-533400" algn="l">
                <a:lnSpc>
                  <a:spcPct val="100000"/>
                </a:lnSpc>
                <a:spcBef>
                  <a:spcPct val="68000"/>
                </a:spcBef>
                <a:spcAft>
                  <a:spcPct val="68000"/>
                </a:spcAft>
                <a:buClr>
                  <a:srgbClr val="00539D"/>
                </a:buClr>
                <a:tabLst>
                  <a:tab pos="2286000" algn="l"/>
                </a:tabLst>
              </a:pPr>
              <a:r>
                <a:rPr lang="pt-BR" b="1" dirty="0">
                  <a:solidFill>
                    <a:schemeClr val="tx1"/>
                  </a:solidFill>
                  <a:sym typeface="Symbol" pitchFamily="-112" charset="2"/>
                </a:rPr>
                <a:t>	</a:t>
              </a:r>
            </a:p>
            <a:p>
              <a:pPr marL="533400" indent="-533400" algn="l">
                <a:lnSpc>
                  <a:spcPct val="100000"/>
                </a:lnSpc>
                <a:spcBef>
                  <a:spcPct val="68000"/>
                </a:spcBef>
                <a:spcAft>
                  <a:spcPct val="68000"/>
                </a:spcAft>
                <a:buClr>
                  <a:srgbClr val="00539D"/>
                </a:buClr>
                <a:tabLst>
                  <a:tab pos="2286000" algn="l"/>
                </a:tabLst>
              </a:pPr>
              <a:r>
                <a:rPr lang="pt-BR" b="1" dirty="0">
                  <a:solidFill>
                    <a:srgbClr val="00539D"/>
                  </a:solidFill>
                  <a:sym typeface="Symbol" pitchFamily="-112" charset="2"/>
                </a:rPr>
                <a:t>C.		 </a:t>
              </a:r>
              <a:r>
                <a:rPr lang="pt-BR" sz="1600" b="1" dirty="0">
                  <a:solidFill>
                    <a:srgbClr val="00539D"/>
                  </a:solidFill>
                  <a:sym typeface="Symbol" pitchFamily="-112" charset="2"/>
                </a:rPr>
                <a:t>  </a:t>
              </a:r>
              <a:r>
                <a:rPr lang="pt-BR" b="1" dirty="0">
                  <a:solidFill>
                    <a:srgbClr val="00539D"/>
                  </a:solidFill>
                  <a:sym typeface="Symbol" pitchFamily="-112" charset="2"/>
                </a:rPr>
                <a:t>D.</a:t>
              </a:r>
              <a:r>
                <a:rPr lang="pt-BR" b="1" dirty="0">
                  <a:solidFill>
                    <a:schemeClr val="tx1"/>
                  </a:solidFill>
                  <a:sym typeface="Symbol" pitchFamily="-112" charset="2"/>
                </a:rPr>
                <a:t>	 </a:t>
              </a:r>
            </a:p>
          </p:txBody>
        </p:sp>
      </p:grpSp>
      <p:pic>
        <p:nvPicPr>
          <p:cNvPr id="200751" name="Picture 47" descr="CAStdPrac"/>
          <p:cNvPicPr>
            <a:picLocks noChangeAspect="1" noChangeArrowheads="1"/>
          </p:cNvPicPr>
          <p:nvPr/>
        </p:nvPicPr>
        <p:blipFill>
          <a:blip r:embed="rId16"/>
          <a:srcRect/>
          <a:stretch>
            <a:fillRect/>
          </a:stretch>
        </p:blipFill>
        <p:spPr bwMode="auto">
          <a:xfrm>
            <a:off x="414338" y="1231900"/>
            <a:ext cx="2017712" cy="376238"/>
          </a:xfrm>
          <a:prstGeom prst="rect">
            <a:avLst/>
          </a:prstGeom>
          <a:noFill/>
          <a:ln w="9525">
            <a:noFill/>
            <a:miter lim="800000"/>
            <a:headEnd/>
            <a:tailEnd/>
          </a:ln>
        </p:spPr>
      </p:pic>
      <p:pic>
        <p:nvPicPr>
          <p:cNvPr id="20" name="Picture 9" descr="Example4"/>
          <p:cNvPicPr>
            <a:picLocks noChangeAspect="1" noChangeArrowheads="1"/>
          </p:cNvPicPr>
          <p:nvPr/>
        </p:nvPicPr>
        <p:blipFill>
          <a:blip r:embed="rId17"/>
          <a:srcRect/>
          <a:stretch>
            <a:fillRect/>
          </a:stretch>
        </p:blipFill>
        <p:spPr bwMode="auto">
          <a:xfrm>
            <a:off x="600075" y="1876425"/>
            <a:ext cx="457200" cy="457200"/>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0751"/>
                                        </p:tgtEl>
                                        <p:attrNameLst>
                                          <p:attrName>style.visibility</p:attrName>
                                        </p:attrNameLst>
                                      </p:cBhvr>
                                      <p:to>
                                        <p:strVal val="visible"/>
                                      </p:to>
                                    </p:set>
                                    <p:animEffect transition="in" filter="wipe(left)">
                                      <p:cBhvr>
                                        <p:cTn id="7" dur="500"/>
                                        <p:tgtEl>
                                          <p:spTgt spid="20075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ox(ou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0711"/>
                                        </p:tgtEl>
                                        <p:attrNameLst>
                                          <p:attrName>style.visibility</p:attrName>
                                        </p:attrNameLst>
                                      </p:cBhvr>
                                      <p:to>
                                        <p:strVal val="visible"/>
                                      </p:to>
                                    </p:set>
                                    <p:animEffect transition="in" filter="wipe(left)">
                                      <p:cBhvr>
                                        <p:cTn id="15" dur="500"/>
                                        <p:tgtEl>
                                          <p:spTgt spid="2007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00709"/>
                                        </p:tgtEl>
                                        <p:attrNameLst>
                                          <p:attrName>style.visibility</p:attrName>
                                        </p:attrNameLst>
                                      </p:cBhvr>
                                      <p:to>
                                        <p:strVal val="visible"/>
                                      </p:to>
                                    </p:set>
                                    <p:animEffect transition="in" filter="box(in)">
                                      <p:cBhvr>
                                        <p:cTn id="24" dur="500"/>
                                        <p:tgtEl>
                                          <p:spTgt spid="200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animBg="1"/>
      <p:bldP spid="200711"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9" name="Picture 3" descr="Vocab Head"/>
          <p:cNvPicPr>
            <a:picLocks noChangeAspect="1" noChangeArrowheads="1"/>
          </p:cNvPicPr>
          <p:nvPr/>
        </p:nvPicPr>
        <p:blipFill>
          <a:blip r:embed="rId4"/>
          <a:srcRect/>
          <a:stretch>
            <a:fillRect/>
          </a:stretch>
        </p:blipFill>
        <p:spPr bwMode="auto">
          <a:xfrm>
            <a:off x="1104900" y="2460625"/>
            <a:ext cx="3529013" cy="511175"/>
          </a:xfrm>
          <a:prstGeom prst="rect">
            <a:avLst/>
          </a:prstGeom>
          <a:noFill/>
          <a:ln w="9525">
            <a:noFill/>
            <a:miter lim="800000"/>
            <a:headEnd/>
            <a:tailEnd/>
          </a:ln>
          <a:effectLst>
            <a:outerShdw blurRad="50800" dist="254000" dir="2700000" algn="tl" rotWithShape="0">
              <a:srgbClr val="000000">
                <a:alpha val="43000"/>
              </a:srgbClr>
            </a:outerShdw>
          </a:effectLst>
        </p:spPr>
      </p:pic>
      <p:sp>
        <p:nvSpPr>
          <p:cNvPr id="70660" name="Rectangle 4"/>
          <p:cNvSpPr>
            <a:spLocks noChangeArrowheads="1"/>
          </p:cNvSpPr>
          <p:nvPr/>
        </p:nvSpPr>
        <p:spPr bwMode="auto">
          <a:xfrm>
            <a:off x="1053388" y="3212068"/>
            <a:ext cx="3819525" cy="493713"/>
          </a:xfrm>
          <a:prstGeom prst="rect">
            <a:avLst/>
          </a:prstGeom>
          <a:noFill/>
          <a:ln w="9525">
            <a:noFill/>
            <a:miter lim="800000"/>
            <a:headEnd/>
            <a:tailEnd/>
          </a:ln>
          <a:effectLst>
            <a:outerShdw blurRad="50800" dist="38100" dir="2700000" algn="tl" rotWithShape="0">
              <a:srgbClr val="000000">
                <a:alpha val="43000"/>
              </a:srgbClr>
            </a:outerShdw>
          </a:effectLst>
        </p:spPr>
        <p:txBody>
          <a:bodyPr>
            <a:prstTxWarp prst="textNoShape">
              <a:avLst/>
            </a:prstTxWarp>
            <a:spAutoFit/>
          </a:bodyPr>
          <a:lstStyle/>
          <a:p>
            <a:pPr marL="342900" indent="-341313" algn="l">
              <a:buFontTx/>
              <a:buChar char="•"/>
            </a:pPr>
            <a:r>
              <a:rPr lang="en-US" dirty="0"/>
              <a:t>equivalent ratios</a:t>
            </a:r>
          </a:p>
        </p:txBody>
      </p:sp>
      <p:pic>
        <p:nvPicPr>
          <p:cNvPr id="70661" name="Picture 5" descr="Main Idea Head2"/>
          <p:cNvPicPr>
            <a:picLocks noChangeAspect="1" noChangeArrowheads="1"/>
          </p:cNvPicPr>
          <p:nvPr/>
        </p:nvPicPr>
        <p:blipFill>
          <a:blip r:embed="rId5"/>
          <a:srcRect/>
          <a:stretch>
            <a:fillRect/>
          </a:stretch>
        </p:blipFill>
        <p:spPr bwMode="auto">
          <a:xfrm>
            <a:off x="1100138" y="842963"/>
            <a:ext cx="3529012" cy="511175"/>
          </a:xfrm>
          <a:prstGeom prst="rect">
            <a:avLst/>
          </a:prstGeom>
          <a:noFill/>
          <a:ln w="9525">
            <a:noFill/>
            <a:miter lim="800000"/>
            <a:headEnd/>
            <a:tailEnd/>
          </a:ln>
          <a:effectLst>
            <a:outerShdw blurRad="50800" dist="254000" dir="2700000" algn="tl" rotWithShape="0">
              <a:srgbClr val="000000">
                <a:alpha val="43000"/>
              </a:srgbClr>
            </a:outerShdw>
          </a:effectLst>
        </p:spPr>
      </p:pic>
      <p:sp>
        <p:nvSpPr>
          <p:cNvPr id="70662" name="Rectangle 6"/>
          <p:cNvSpPr>
            <a:spLocks noChangeArrowheads="1"/>
          </p:cNvSpPr>
          <p:nvPr/>
        </p:nvSpPr>
        <p:spPr bwMode="auto">
          <a:xfrm>
            <a:off x="1057275" y="4138136"/>
            <a:ext cx="5343525" cy="369332"/>
          </a:xfrm>
          <a:prstGeom prst="rect">
            <a:avLst/>
          </a:prstGeom>
          <a:noFill/>
          <a:ln w="9525">
            <a:noFill/>
            <a:miter lim="800000"/>
            <a:headEnd/>
            <a:tailEnd/>
          </a:ln>
          <a:effectLst/>
        </p:spPr>
        <p:txBody>
          <a:bodyPr>
            <a:prstTxWarp prst="textNoShape">
              <a:avLst/>
            </a:prstTxWarp>
            <a:spAutoFit/>
          </a:bodyPr>
          <a:lstStyle/>
          <a:p>
            <a:pPr marL="342900" indent="-341313" algn="l">
              <a:buFontTx/>
              <a:buChar char="•"/>
            </a:pPr>
            <a:r>
              <a:rPr lang="en-US" dirty="0" smtClean="0"/>
              <a:t>proportion</a:t>
            </a:r>
          </a:p>
        </p:txBody>
      </p:sp>
      <p:sp>
        <p:nvSpPr>
          <p:cNvPr id="70663" name="Rectangle 7"/>
          <p:cNvSpPr>
            <a:spLocks noChangeArrowheads="1"/>
          </p:cNvSpPr>
          <p:nvPr/>
        </p:nvSpPr>
        <p:spPr bwMode="auto">
          <a:xfrm>
            <a:off x="1057275" y="1500188"/>
            <a:ext cx="7553325" cy="493712"/>
          </a:xfrm>
          <a:prstGeom prst="rect">
            <a:avLst/>
          </a:prstGeom>
          <a:noFill/>
          <a:ln w="9525">
            <a:noFill/>
            <a:miter lim="800000"/>
            <a:headEnd/>
            <a:tailEnd/>
          </a:ln>
          <a:effectLst/>
        </p:spPr>
        <p:txBody>
          <a:bodyPr>
            <a:prstTxWarp prst="textNoShape">
              <a:avLst/>
            </a:prstTxWarp>
            <a:spAutoFit/>
          </a:bodyPr>
          <a:lstStyle/>
          <a:p>
            <a:pPr marL="342900" indent="-342900" algn="l">
              <a:buFontTx/>
              <a:buChar char="•"/>
            </a:pPr>
            <a:r>
              <a:rPr lang="en-US" dirty="0"/>
              <a:t>Use proportions to solve problems.</a:t>
            </a:r>
          </a:p>
        </p:txBody>
      </p:sp>
      <p:pic>
        <p:nvPicPr>
          <p:cNvPr id="66569" name="Picture 11" descr="LH_4-3"/>
          <p:cNvPicPr>
            <a:picLocks noChangeAspect="1" noChangeArrowheads="1"/>
          </p:cNvPicPr>
          <p:nvPr/>
        </p:nvPicPr>
        <p:blipFill>
          <a:blip r:embed="rId6"/>
          <a:srcRect/>
          <a:stretch>
            <a:fillRect/>
          </a:stretch>
        </p:blipFill>
        <p:spPr bwMode="hidden">
          <a:xfrm>
            <a:off x="0" y="0"/>
            <a:ext cx="9144000" cy="731838"/>
          </a:xfrm>
          <a:prstGeom prst="rect">
            <a:avLst/>
          </a:prstGeom>
          <a:noFill/>
          <a:ln w="9525">
            <a:noFill/>
            <a:miter lim="800000"/>
            <a:headEnd/>
            <a:tailEnd/>
          </a:ln>
        </p:spPr>
      </p:pic>
      <p:sp>
        <p:nvSpPr>
          <p:cNvPr id="11" name="Action Button: Forward or Next 10">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066800" y="5052536"/>
            <a:ext cx="4572000" cy="369332"/>
          </a:xfrm>
          <a:prstGeom prst="rect">
            <a:avLst/>
          </a:prstGeom>
          <a:effectLst>
            <a:outerShdw blurRad="50800" dist="38100" dir="2700000" algn="tl" rotWithShape="0">
              <a:srgbClr val="000000">
                <a:alpha val="43000"/>
              </a:srgbClr>
            </a:outerShdw>
          </a:effectLst>
        </p:spPr>
        <p:txBody>
          <a:bodyPr>
            <a:spAutoFit/>
          </a:bodyPr>
          <a:lstStyle/>
          <a:p>
            <a:pPr marL="342900" indent="-341313">
              <a:buFontTx/>
              <a:buChar char="•"/>
            </a:pPr>
            <a:r>
              <a:rPr lang="en-US" dirty="0" smtClean="0"/>
              <a:t>cross products</a:t>
            </a:r>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wipe(left)">
                                      <p:cBhvr>
                                        <p:cTn id="7" dur="500"/>
                                        <p:tgtEl>
                                          <p:spTgt spid="7066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0663">
                                            <p:txEl>
                                              <p:pRg st="0" end="0"/>
                                            </p:txEl>
                                          </p:spTgt>
                                        </p:tgtEl>
                                        <p:attrNameLst>
                                          <p:attrName>style.visibility</p:attrName>
                                        </p:attrNameLst>
                                      </p:cBhvr>
                                      <p:to>
                                        <p:strVal val="visible"/>
                                      </p:to>
                                    </p:set>
                                    <p:animEffect transition="in" filter="wipe(left)">
                                      <p:cBhvr>
                                        <p:cTn id="11" dur="500"/>
                                        <p:tgtEl>
                                          <p:spTgt spid="7066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0659"/>
                                        </p:tgtEl>
                                        <p:attrNameLst>
                                          <p:attrName>style.visibility</p:attrName>
                                        </p:attrNameLst>
                                      </p:cBhvr>
                                      <p:to>
                                        <p:strVal val="visible"/>
                                      </p:to>
                                    </p:set>
                                    <p:animEffect transition="in" filter="wipe(left)">
                                      <p:cBhvr>
                                        <p:cTn id="16" dur="500"/>
                                        <p:tgtEl>
                                          <p:spTgt spid="7065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0660"/>
                                        </p:tgtEl>
                                        <p:attrNameLst>
                                          <p:attrName>style.visibility</p:attrName>
                                        </p:attrNameLst>
                                      </p:cBhvr>
                                      <p:to>
                                        <p:strVal val="visible"/>
                                      </p:to>
                                    </p:set>
                                    <p:animEffect transition="in" filter="wipe(left)">
                                      <p:cBhvr>
                                        <p:cTn id="20" dur="500"/>
                                        <p:tgtEl>
                                          <p:spTgt spid="7066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0662">
                                            <p:txEl>
                                              <p:pRg st="0" end="0"/>
                                            </p:txEl>
                                          </p:spTgt>
                                        </p:tgtEl>
                                        <p:attrNameLst>
                                          <p:attrName>style.visibility</p:attrName>
                                        </p:attrNameLst>
                                      </p:cBhvr>
                                      <p:to>
                                        <p:strVal val="visible"/>
                                      </p:to>
                                    </p:set>
                                    <p:animEffect transition="in" filter="wipe(left)">
                                      <p:cBhvr>
                                        <p:cTn id="25" dur="500"/>
                                        <p:tgtEl>
                                          <p:spTgt spid="7066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utoUpdateAnimBg="0"/>
      <p:bldP spid="70662" grpId="0" build="p" autoUpdateAnimBg="0"/>
      <p:bldP spid="70663" grpId="0" build="p" autoUpdateAnimBg="0" advAuto="0"/>
      <p:bldP spid="10"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11" name="Picture 5" descr="LH_4-3"/>
          <p:cNvPicPr>
            <a:picLocks noChangeAspect="1" noChangeArrowheads="1"/>
          </p:cNvPicPr>
          <p:nvPr/>
        </p:nvPicPr>
        <p:blipFill>
          <a:blip r:embed="rId4"/>
          <a:srcRect/>
          <a:stretch>
            <a:fillRect/>
          </a:stretch>
        </p:blipFill>
        <p:spPr bwMode="hidden">
          <a:xfrm>
            <a:off x="0" y="0"/>
            <a:ext cx="9144000" cy="731838"/>
          </a:xfrm>
          <a:prstGeom prst="rect">
            <a:avLst/>
          </a:prstGeom>
          <a:noFill/>
          <a:ln w="9525">
            <a:noFill/>
            <a:miter lim="800000"/>
            <a:headEnd/>
            <a:tailEnd/>
          </a:ln>
        </p:spPr>
      </p:pic>
      <p:pic>
        <p:nvPicPr>
          <p:cNvPr id="68613" name="Picture 7" descr="CA STDS ICON"/>
          <p:cNvPicPr>
            <a:picLocks noChangeAspect="1" noChangeArrowheads="1"/>
          </p:cNvPicPr>
          <p:nvPr/>
        </p:nvPicPr>
        <p:blipFill>
          <a:blip r:embed="rId5"/>
          <a:srcRect/>
          <a:stretch>
            <a:fillRect/>
          </a:stretch>
        </p:blipFill>
        <p:spPr bwMode="auto">
          <a:xfrm>
            <a:off x="1147763" y="1374775"/>
            <a:ext cx="4378325" cy="695325"/>
          </a:xfrm>
          <a:prstGeom prst="rect">
            <a:avLst/>
          </a:prstGeom>
          <a:noFill/>
          <a:ln w="9525">
            <a:noFill/>
            <a:miter lim="800000"/>
            <a:headEnd/>
            <a:tailEnd/>
          </a:ln>
          <a:effectLst>
            <a:outerShdw blurRad="50800" dist="254000" dir="2700000" algn="tl" rotWithShape="0">
              <a:srgbClr val="000000">
                <a:alpha val="43000"/>
              </a:srgbClr>
            </a:outerShdw>
          </a:effectLst>
        </p:spPr>
      </p:pic>
      <p:grpSp>
        <p:nvGrpSpPr>
          <p:cNvPr id="2" name="Group 10"/>
          <p:cNvGrpSpPr>
            <a:grpSpLocks/>
          </p:cNvGrpSpPr>
          <p:nvPr/>
        </p:nvGrpSpPr>
        <p:grpSpPr bwMode="auto">
          <a:xfrm>
            <a:off x="1057275" y="2659063"/>
            <a:ext cx="7705725" cy="1150937"/>
            <a:chOff x="666" y="947"/>
            <a:chExt cx="4854" cy="725"/>
          </a:xfrm>
          <a:effectLst>
            <a:outerShdw blurRad="50800" dist="38100" dir="2700000" algn="tl" rotWithShape="0">
              <a:srgbClr val="000000">
                <a:alpha val="43000"/>
              </a:srgbClr>
            </a:outerShdw>
          </a:effectLst>
        </p:grpSpPr>
        <p:sp>
          <p:nvSpPr>
            <p:cNvPr id="68615" name="Rectangle 4"/>
            <p:cNvSpPr>
              <a:spLocks noChangeArrowheads="1"/>
            </p:cNvSpPr>
            <p:nvPr/>
          </p:nvSpPr>
          <p:spPr bwMode="auto">
            <a:xfrm>
              <a:off x="666" y="947"/>
              <a:ext cx="4854" cy="725"/>
            </a:xfrm>
            <a:prstGeom prst="rect">
              <a:avLst/>
            </a:prstGeom>
            <a:noFill/>
            <a:ln w="9525">
              <a:noFill/>
              <a:miter lim="800000"/>
              <a:headEnd/>
              <a:tailEnd/>
            </a:ln>
          </p:spPr>
          <p:txBody>
            <a:bodyPr>
              <a:prstTxWarp prst="textNoShape">
                <a:avLst/>
              </a:prstTxWarp>
              <a:spAutoFit/>
            </a:bodyPr>
            <a:lstStyle/>
            <a:p>
              <a:pPr algn="l">
                <a:tabLst>
                  <a:tab pos="914400" algn="l"/>
                </a:tabLst>
              </a:pPr>
              <a:r>
                <a:rPr lang="en-US" b="1" dirty="0">
                  <a:solidFill>
                    <a:srgbClr val="E01B22"/>
                  </a:solidFill>
                  <a:ea typeface="Times New Roman" pitchFamily="-112" charset="0"/>
                  <a:cs typeface="Times New Roman" pitchFamily="-112" charset="0"/>
                </a:rPr>
                <a:t>	Standard 7AF4.2</a:t>
              </a:r>
              <a:r>
                <a:rPr lang="en-US" b="1" dirty="0">
                  <a:solidFill>
                    <a:srgbClr val="FF0000"/>
                  </a:solidFill>
                  <a:ea typeface="Times New Roman" pitchFamily="-112" charset="0"/>
                  <a:cs typeface="Times New Roman" pitchFamily="-112" charset="0"/>
                </a:rPr>
                <a:t>  </a:t>
              </a:r>
              <a:r>
                <a:rPr lang="en-US" b="1" dirty="0">
                  <a:solidFill>
                    <a:srgbClr val="00539D"/>
                  </a:solidFill>
                  <a:ea typeface="Times New Roman" pitchFamily="-112" charset="0"/>
                  <a:cs typeface="Times New Roman" pitchFamily="-112" charset="0"/>
                </a:rPr>
                <a:t>Solve multi-step problems involving</a:t>
              </a:r>
              <a:r>
                <a:rPr lang="en-US" b="1" dirty="0">
                  <a:ea typeface="Times New Roman" pitchFamily="-112" charset="0"/>
                  <a:cs typeface="Times New Roman" pitchFamily="-112" charset="0"/>
                </a:rPr>
                <a:t> </a:t>
              </a:r>
              <a:r>
                <a:rPr lang="en-US" dirty="0">
                  <a:ea typeface="Times New Roman" pitchFamily="-112" charset="0"/>
                  <a:cs typeface="Times New Roman" pitchFamily="-112" charset="0"/>
                </a:rPr>
                <a:t>rate, average speed, distance, and time or </a:t>
              </a:r>
              <a:r>
                <a:rPr lang="en-US" b="1" dirty="0">
                  <a:solidFill>
                    <a:srgbClr val="00539D"/>
                  </a:solidFill>
                  <a:ea typeface="Times New Roman" pitchFamily="-112" charset="0"/>
                  <a:cs typeface="Times New Roman" pitchFamily="-112" charset="0"/>
                </a:rPr>
                <a:t>a direct variation.</a:t>
              </a:r>
            </a:p>
          </p:txBody>
        </p:sp>
        <p:pic>
          <p:nvPicPr>
            <p:cNvPr id="68616" name="Picture 9" descr="key"/>
            <p:cNvPicPr>
              <a:picLocks noChangeAspect="1" noChangeArrowheads="1"/>
            </p:cNvPicPr>
            <p:nvPr/>
          </p:nvPicPr>
          <p:blipFill>
            <a:blip r:embed="rId6"/>
            <a:srcRect/>
            <a:stretch>
              <a:fillRect/>
            </a:stretch>
          </p:blipFill>
          <p:spPr bwMode="auto">
            <a:xfrm>
              <a:off x="714" y="975"/>
              <a:ext cx="541" cy="225"/>
            </a:xfrm>
            <a:prstGeom prst="rect">
              <a:avLst/>
            </a:prstGeom>
            <a:noFill/>
            <a:ln w="9525">
              <a:noFill/>
              <a:miter lim="800000"/>
              <a:headEnd/>
              <a:tailEnd/>
            </a:ln>
          </p:spPr>
        </p:pic>
      </p:grpSp>
      <p:sp>
        <p:nvSpPr>
          <p:cNvPr id="10" name="Action Button: Forward or Next 9">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9" name="Picture 5" descr="LH_4-3"/>
          <p:cNvPicPr>
            <a:picLocks noChangeAspect="1" noChangeArrowheads="1"/>
          </p:cNvPicPr>
          <p:nvPr/>
        </p:nvPicPr>
        <p:blipFill>
          <a:blip r:embed="rId4"/>
          <a:srcRect/>
          <a:stretch>
            <a:fillRect/>
          </a:stretch>
        </p:blipFill>
        <p:spPr bwMode="hidden">
          <a:xfrm>
            <a:off x="0" y="0"/>
            <a:ext cx="9144000" cy="731838"/>
          </a:xfrm>
          <a:prstGeom prst="rect">
            <a:avLst/>
          </a:prstGeom>
          <a:noFill/>
          <a:ln w="9525">
            <a:noFill/>
            <a:miter lim="800000"/>
            <a:headEnd/>
            <a:tailEnd/>
          </a:ln>
        </p:spPr>
      </p:pic>
      <p:pic>
        <p:nvPicPr>
          <p:cNvPr id="231431" name="Picture 7" descr="MAC3_p198"/>
          <p:cNvPicPr>
            <a:picLocks noChangeAspect="1" noChangeArrowheads="1"/>
          </p:cNvPicPr>
          <p:nvPr/>
        </p:nvPicPr>
        <p:blipFill>
          <a:blip r:embed="rId5"/>
          <a:srcRect/>
          <a:stretch>
            <a:fillRect/>
          </a:stretch>
        </p:blipFill>
        <p:spPr bwMode="auto">
          <a:xfrm>
            <a:off x="495300" y="1219200"/>
            <a:ext cx="8135938" cy="2451100"/>
          </a:xfrm>
          <a:prstGeom prst="rect">
            <a:avLst/>
          </a:prstGeom>
          <a:noFill/>
          <a:ln w="9525">
            <a:noFill/>
            <a:miter lim="800000"/>
            <a:headEnd/>
            <a:tailEnd/>
          </a:ln>
          <a:effectLst>
            <a:outerShdw blurRad="50800" dist="254000" dir="2700000" algn="tl" rotWithShape="0">
              <a:srgbClr val="000000">
                <a:alpha val="43000"/>
              </a:srgbClr>
            </a:outerShdw>
          </a:effectLst>
        </p:spPr>
      </p:pic>
      <p:sp>
        <p:nvSpPr>
          <p:cNvPr id="9" name="Action Button: Forward or Next 8">
            <a:hlinkClick r:id="" action="ppaction://hlinkshowjump?jump=nextslide" highlightClick="1"/>
          </p:cNvPr>
          <p:cNvSpPr/>
          <p:nvPr/>
        </p:nvSpPr>
        <p:spPr>
          <a:xfrm>
            <a:off x="8610600" y="6553200"/>
            <a:ext cx="533400" cy="304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8069646" y="6553200"/>
            <a:ext cx="533400" cy="3048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31431"/>
                                        </p:tgtEl>
                                        <p:attrNameLst>
                                          <p:attrName>style.visibility</p:attrName>
                                        </p:attrNameLst>
                                      </p:cBhvr>
                                      <p:to>
                                        <p:strVal val="visible"/>
                                      </p:to>
                                    </p:set>
                                    <p:animEffect transition="in" filter="wipe(up)">
                                      <p:cBhvr>
                                        <p:cTn id="7" dur="500"/>
                                        <p:tgtEl>
                                          <p:spTgt spid="231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00"/>
        </a:solidFill>
        <a:effectLst/>
      </p:bgPr>
    </p:bg>
    <p:spTree>
      <p:nvGrpSpPr>
        <p:cNvPr id="1" name=""/>
        <p:cNvGrpSpPr/>
        <p:nvPr/>
      </p:nvGrpSpPr>
      <p:grpSpPr>
        <a:xfrm>
          <a:off x="0" y="0"/>
          <a:ext cx="0" cy="0"/>
          <a:chOff x="0" y="0"/>
          <a:chExt cx="0" cy="0"/>
        </a:xfrm>
      </p:grpSpPr>
      <p:sp>
        <p:nvSpPr>
          <p:cNvPr id="4" name="Rectangle 3"/>
          <p:cNvSpPr/>
          <p:nvPr/>
        </p:nvSpPr>
        <p:spPr>
          <a:xfrm>
            <a:off x="609600" y="1447800"/>
            <a:ext cx="8001000" cy="3886200"/>
          </a:xfrm>
          <a:prstGeom prst="rect">
            <a:avLst/>
          </a:prstGeom>
          <a:scene3d>
            <a:camera prst="orthographicFront"/>
            <a:lightRig rig="threePt" dir="t"/>
          </a:scene3d>
          <a:sp3d>
            <a:bevelT w="152400" h="50800" prst="softRound"/>
            <a:bevelB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85800" y="1981200"/>
            <a:ext cx="7848600" cy="2585323"/>
          </a:xfrm>
          <a:prstGeom prst="rect">
            <a:avLst/>
          </a:prstGeom>
          <a:noFill/>
        </p:spPr>
        <p:txBody>
          <a:bodyPr wrap="square" rtlCol="0">
            <a:spAutoFit/>
          </a:bodyPr>
          <a:lstStyle/>
          <a:p>
            <a:pPr algn="ctr"/>
            <a:r>
              <a:rPr lang="en-US" sz="5400" b="1" dirty="0" smtClean="0">
                <a:solidFill>
                  <a:srgbClr val="FF0000"/>
                </a:solidFill>
                <a:latin typeface="Baskerville Old Face"/>
                <a:cs typeface="Baskerville Old Face"/>
              </a:rPr>
              <a:t>The following are examples of</a:t>
            </a:r>
          </a:p>
          <a:p>
            <a:pPr algn="ctr"/>
            <a:r>
              <a:rPr lang="en-US" sz="5400" b="1" dirty="0" smtClean="0">
                <a:solidFill>
                  <a:srgbClr val="FF0000"/>
                </a:solidFill>
                <a:latin typeface="Baskerville Old Face"/>
                <a:cs typeface="Baskerville Old Face"/>
              </a:rPr>
              <a:t>Proportions</a:t>
            </a:r>
            <a:endParaRPr lang="en-US" sz="5400" b="1" dirty="0">
              <a:solidFill>
                <a:srgbClr val="FF0000"/>
              </a:solidFill>
              <a:latin typeface="Baskerville Old Face"/>
              <a:cs typeface="Baskerville Old Face"/>
            </a:endParaRPr>
          </a:p>
        </p:txBody>
      </p:sp>
      <p:grpSp>
        <p:nvGrpSpPr>
          <p:cNvPr id="21" name="Group 20"/>
          <p:cNvGrpSpPr/>
          <p:nvPr/>
        </p:nvGrpSpPr>
        <p:grpSpPr>
          <a:xfrm>
            <a:off x="1600200" y="780276"/>
            <a:ext cx="6172200" cy="5640348"/>
            <a:chOff x="1600200" y="780276"/>
            <a:chExt cx="6172200" cy="5640348"/>
          </a:xfrm>
        </p:grpSpPr>
        <p:sp>
          <p:nvSpPr>
            <p:cNvPr id="6" name="TextBox 5"/>
            <p:cNvSpPr txBox="1"/>
            <p:nvPr/>
          </p:nvSpPr>
          <p:spPr>
            <a:xfrm>
              <a:off x="1600200" y="780276"/>
              <a:ext cx="16764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0000FF"/>
                  </a:solidFill>
                  <a:latin typeface="Baskerville Old Face"/>
                  <a:cs typeface="Baskerville Old Face"/>
                </a:rPr>
                <a:t>6</a:t>
              </a:r>
            </a:p>
            <a:p>
              <a:pPr algn="ctr"/>
              <a:r>
                <a:rPr lang="en-US" sz="13800" dirty="0" smtClean="0">
                  <a:solidFill>
                    <a:srgbClr val="0000FF"/>
                  </a:solidFill>
                  <a:latin typeface="Baskerville Old Face"/>
                  <a:cs typeface="Baskerville Old Face"/>
                </a:rPr>
                <a:t>8</a:t>
              </a:r>
            </a:p>
          </p:txBody>
        </p:sp>
        <p:sp>
          <p:nvSpPr>
            <p:cNvPr id="7" name="TextBox 6"/>
            <p:cNvSpPr txBox="1"/>
            <p:nvPr/>
          </p:nvSpPr>
          <p:spPr>
            <a:xfrm>
              <a:off x="6096000" y="780276"/>
              <a:ext cx="16764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0000FF"/>
                  </a:solidFill>
                  <a:latin typeface="Baskerville Old Face"/>
                  <a:cs typeface="Baskerville Old Face"/>
                </a:rPr>
                <a:t>3</a:t>
              </a:r>
            </a:p>
            <a:p>
              <a:pPr algn="ctr"/>
              <a:r>
                <a:rPr lang="en-US" sz="13800" dirty="0" smtClean="0">
                  <a:solidFill>
                    <a:srgbClr val="0000FF"/>
                  </a:solidFill>
                  <a:latin typeface="Baskerville Old Face"/>
                  <a:cs typeface="Baskerville Old Face"/>
                </a:rPr>
                <a:t>4</a:t>
              </a:r>
            </a:p>
          </p:txBody>
        </p:sp>
        <p:sp>
          <p:nvSpPr>
            <p:cNvPr id="8" name="TextBox 7"/>
            <p:cNvSpPr txBox="1"/>
            <p:nvPr/>
          </p:nvSpPr>
          <p:spPr>
            <a:xfrm>
              <a:off x="4038600" y="1219200"/>
              <a:ext cx="914400" cy="5201424"/>
            </a:xfrm>
            <a:prstGeom prst="rect">
              <a:avLst/>
            </a:prstGeom>
            <a:noFill/>
          </p:spPr>
          <p:txBody>
            <a:bodyPr wrap="square" rtlCol="0">
              <a:spAutoFit/>
            </a:bodyPr>
            <a:lstStyle/>
            <a:p>
              <a:pPr algn="ctr"/>
              <a:r>
                <a:rPr lang="en-US" sz="16600" dirty="0" smtClean="0"/>
                <a:t>=</a:t>
              </a:r>
              <a:endParaRPr lang="en-US" sz="16600" dirty="0"/>
            </a:p>
          </p:txBody>
        </p:sp>
      </p:grpSp>
      <p:grpSp>
        <p:nvGrpSpPr>
          <p:cNvPr id="23" name="Group 22"/>
          <p:cNvGrpSpPr/>
          <p:nvPr/>
        </p:nvGrpSpPr>
        <p:grpSpPr>
          <a:xfrm>
            <a:off x="990600" y="725775"/>
            <a:ext cx="7391400" cy="5675025"/>
            <a:chOff x="1181481" y="-9180225"/>
            <a:chExt cx="7391400" cy="5675025"/>
          </a:xfrm>
        </p:grpSpPr>
        <p:sp>
          <p:nvSpPr>
            <p:cNvPr id="11" name="TextBox 10"/>
            <p:cNvSpPr txBox="1"/>
            <p:nvPr/>
          </p:nvSpPr>
          <p:spPr>
            <a:xfrm>
              <a:off x="4191000" y="-8706624"/>
              <a:ext cx="914400" cy="5201424"/>
            </a:xfrm>
            <a:prstGeom prst="rect">
              <a:avLst/>
            </a:prstGeom>
            <a:noFill/>
          </p:spPr>
          <p:txBody>
            <a:bodyPr wrap="square" rtlCol="0">
              <a:spAutoFit/>
            </a:bodyPr>
            <a:lstStyle/>
            <a:p>
              <a:pPr algn="ctr"/>
              <a:r>
                <a:rPr lang="en-US" sz="16600" dirty="0" smtClean="0"/>
                <a:t>=</a:t>
              </a:r>
              <a:endParaRPr lang="en-US" sz="16600" dirty="0"/>
            </a:p>
          </p:txBody>
        </p:sp>
        <p:sp>
          <p:nvSpPr>
            <p:cNvPr id="12" name="TextBox 11"/>
            <p:cNvSpPr txBox="1"/>
            <p:nvPr/>
          </p:nvSpPr>
          <p:spPr>
            <a:xfrm>
              <a:off x="1181481" y="-9180225"/>
              <a:ext cx="25146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0000FF"/>
                  </a:solidFill>
                  <a:latin typeface="Baskerville Old Face"/>
                  <a:cs typeface="Baskerville Old Face"/>
                </a:rPr>
                <a:t>2</a:t>
              </a:r>
            </a:p>
            <a:p>
              <a:pPr algn="ctr"/>
              <a:r>
                <a:rPr lang="en-US" sz="13800" dirty="0" smtClean="0">
                  <a:solidFill>
                    <a:srgbClr val="0000FF"/>
                  </a:solidFill>
                  <a:latin typeface="Baskerville Old Face"/>
                  <a:cs typeface="Baskerville Old Face"/>
                </a:rPr>
                <a:t>3</a:t>
              </a:r>
            </a:p>
          </p:txBody>
        </p:sp>
        <p:sp>
          <p:nvSpPr>
            <p:cNvPr id="13" name="TextBox 12"/>
            <p:cNvSpPr txBox="1"/>
            <p:nvPr/>
          </p:nvSpPr>
          <p:spPr>
            <a:xfrm>
              <a:off x="6134481" y="-9180225"/>
              <a:ext cx="24384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0000FF"/>
                  </a:solidFill>
                  <a:latin typeface="Baskerville Old Face"/>
                  <a:cs typeface="Baskerville Old Face"/>
                </a:rPr>
                <a:t>4</a:t>
              </a:r>
            </a:p>
            <a:p>
              <a:pPr algn="ctr"/>
              <a:r>
                <a:rPr lang="en-US" sz="13800" dirty="0" smtClean="0">
                  <a:solidFill>
                    <a:srgbClr val="0000FF"/>
                  </a:solidFill>
                  <a:latin typeface="Baskerville Old Face"/>
                  <a:cs typeface="Baskerville Old Face"/>
                </a:rPr>
                <a:t>6</a:t>
              </a:r>
            </a:p>
          </p:txBody>
        </p:sp>
      </p:grpSp>
      <p:grpSp>
        <p:nvGrpSpPr>
          <p:cNvPr id="22" name="Group 21"/>
          <p:cNvGrpSpPr/>
          <p:nvPr/>
        </p:nvGrpSpPr>
        <p:grpSpPr>
          <a:xfrm>
            <a:off x="1104519" y="723526"/>
            <a:ext cx="7010400" cy="5675030"/>
            <a:chOff x="1524000" y="-4840575"/>
            <a:chExt cx="7010400" cy="5675030"/>
          </a:xfrm>
        </p:grpSpPr>
        <p:sp>
          <p:nvSpPr>
            <p:cNvPr id="9" name="TextBox 8"/>
            <p:cNvSpPr txBox="1"/>
            <p:nvPr/>
          </p:nvSpPr>
          <p:spPr>
            <a:xfrm>
              <a:off x="1524000" y="-4840575"/>
              <a:ext cx="25146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0000FF"/>
                  </a:solidFill>
                  <a:latin typeface="Baskerville Old Face"/>
                  <a:cs typeface="Baskerville Old Face"/>
                </a:rPr>
                <a:t>5</a:t>
              </a:r>
            </a:p>
            <a:p>
              <a:pPr algn="ctr"/>
              <a:r>
                <a:rPr lang="en-US" sz="13800" dirty="0" smtClean="0">
                  <a:solidFill>
                    <a:srgbClr val="0000FF"/>
                  </a:solidFill>
                  <a:latin typeface="Baskerville Old Face"/>
                  <a:cs typeface="Baskerville Old Face"/>
                </a:rPr>
                <a:t>10</a:t>
              </a:r>
            </a:p>
          </p:txBody>
        </p:sp>
        <p:sp>
          <p:nvSpPr>
            <p:cNvPr id="10" name="TextBox 9"/>
            <p:cNvSpPr txBox="1"/>
            <p:nvPr/>
          </p:nvSpPr>
          <p:spPr>
            <a:xfrm>
              <a:off x="6096000" y="-4840575"/>
              <a:ext cx="24384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0000FF"/>
                  </a:solidFill>
                  <a:latin typeface="Baskerville Old Face"/>
                  <a:cs typeface="Baskerville Old Face"/>
                </a:rPr>
                <a:t>10</a:t>
              </a:r>
            </a:p>
            <a:p>
              <a:pPr algn="ctr"/>
              <a:r>
                <a:rPr lang="en-US" sz="13800" dirty="0" smtClean="0">
                  <a:solidFill>
                    <a:srgbClr val="0000FF"/>
                  </a:solidFill>
                  <a:latin typeface="Baskerville Old Face"/>
                  <a:cs typeface="Baskerville Old Face"/>
                </a:rPr>
                <a:t>20</a:t>
              </a:r>
            </a:p>
          </p:txBody>
        </p:sp>
        <p:sp>
          <p:nvSpPr>
            <p:cNvPr id="14" name="TextBox 13"/>
            <p:cNvSpPr txBox="1"/>
            <p:nvPr/>
          </p:nvSpPr>
          <p:spPr>
            <a:xfrm>
              <a:off x="4458081" y="-4366969"/>
              <a:ext cx="914400" cy="5201424"/>
            </a:xfrm>
            <a:prstGeom prst="rect">
              <a:avLst/>
            </a:prstGeom>
            <a:noFill/>
          </p:spPr>
          <p:txBody>
            <a:bodyPr wrap="square" rtlCol="0">
              <a:spAutoFit/>
            </a:bodyPr>
            <a:lstStyle/>
            <a:p>
              <a:pPr algn="ctr"/>
              <a:r>
                <a:rPr lang="en-US" sz="16600" dirty="0" smtClean="0"/>
                <a:t>=</a:t>
              </a:r>
              <a:endParaRPr lang="en-US" sz="16600" dirty="0"/>
            </a:p>
          </p:txBody>
        </p:sp>
      </p:grpSp>
      <p:grpSp>
        <p:nvGrpSpPr>
          <p:cNvPr id="24" name="Group 23"/>
          <p:cNvGrpSpPr/>
          <p:nvPr/>
        </p:nvGrpSpPr>
        <p:grpSpPr>
          <a:xfrm>
            <a:off x="914400" y="724274"/>
            <a:ext cx="7391400" cy="5696724"/>
            <a:chOff x="1600200" y="6858000"/>
            <a:chExt cx="7391400" cy="5696724"/>
          </a:xfrm>
        </p:grpSpPr>
        <p:sp>
          <p:nvSpPr>
            <p:cNvPr id="15" name="TextBox 14"/>
            <p:cNvSpPr txBox="1"/>
            <p:nvPr/>
          </p:nvSpPr>
          <p:spPr>
            <a:xfrm>
              <a:off x="1600200" y="6858000"/>
              <a:ext cx="25146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0000FF"/>
                  </a:solidFill>
                  <a:latin typeface="Baskerville Old Face"/>
                  <a:cs typeface="Baskerville Old Face"/>
                </a:rPr>
                <a:t>9</a:t>
              </a:r>
            </a:p>
            <a:p>
              <a:pPr algn="ctr"/>
              <a:r>
                <a:rPr lang="en-US" sz="13800" dirty="0" smtClean="0">
                  <a:solidFill>
                    <a:srgbClr val="0000FF"/>
                  </a:solidFill>
                  <a:latin typeface="Baskerville Old Face"/>
                  <a:cs typeface="Baskerville Old Face"/>
                </a:rPr>
                <a:t>12</a:t>
              </a:r>
            </a:p>
          </p:txBody>
        </p:sp>
        <p:sp>
          <p:nvSpPr>
            <p:cNvPr id="16" name="TextBox 15"/>
            <p:cNvSpPr txBox="1"/>
            <p:nvPr/>
          </p:nvSpPr>
          <p:spPr>
            <a:xfrm>
              <a:off x="6553200" y="6858000"/>
              <a:ext cx="24384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0000FF"/>
                  </a:solidFill>
                  <a:latin typeface="Baskerville Old Face"/>
                  <a:cs typeface="Baskerville Old Face"/>
                </a:rPr>
                <a:t>3</a:t>
              </a:r>
            </a:p>
            <a:p>
              <a:pPr algn="ctr"/>
              <a:r>
                <a:rPr lang="en-US" sz="13800" dirty="0" smtClean="0">
                  <a:solidFill>
                    <a:srgbClr val="0000FF"/>
                  </a:solidFill>
                  <a:latin typeface="Baskerville Old Face"/>
                  <a:cs typeface="Baskerville Old Face"/>
                </a:rPr>
                <a:t>4</a:t>
              </a:r>
            </a:p>
          </p:txBody>
        </p:sp>
        <p:sp>
          <p:nvSpPr>
            <p:cNvPr id="17" name="TextBox 16"/>
            <p:cNvSpPr txBox="1"/>
            <p:nvPr/>
          </p:nvSpPr>
          <p:spPr>
            <a:xfrm>
              <a:off x="4648200" y="7353300"/>
              <a:ext cx="914400" cy="5201424"/>
            </a:xfrm>
            <a:prstGeom prst="rect">
              <a:avLst/>
            </a:prstGeom>
            <a:noFill/>
          </p:spPr>
          <p:txBody>
            <a:bodyPr wrap="square" rtlCol="0">
              <a:spAutoFit/>
            </a:bodyPr>
            <a:lstStyle/>
            <a:p>
              <a:pPr algn="ctr"/>
              <a:r>
                <a:rPr lang="en-US" sz="16600" dirty="0" smtClean="0"/>
                <a:t>=</a:t>
              </a:r>
              <a:endParaRPr lang="en-US" sz="16600" dirty="0"/>
            </a:p>
          </p:txBody>
        </p:sp>
      </p:grpSp>
      <p:grpSp>
        <p:nvGrpSpPr>
          <p:cNvPr id="25" name="Group 24"/>
          <p:cNvGrpSpPr/>
          <p:nvPr/>
        </p:nvGrpSpPr>
        <p:grpSpPr>
          <a:xfrm>
            <a:off x="1029081" y="723526"/>
            <a:ext cx="7391400" cy="5672776"/>
            <a:chOff x="1143000" y="11853224"/>
            <a:chExt cx="7391400" cy="5672776"/>
          </a:xfrm>
        </p:grpSpPr>
        <p:sp>
          <p:nvSpPr>
            <p:cNvPr id="18" name="TextBox 17"/>
            <p:cNvSpPr txBox="1"/>
            <p:nvPr/>
          </p:nvSpPr>
          <p:spPr>
            <a:xfrm>
              <a:off x="1143000" y="11853224"/>
              <a:ext cx="25146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0000FF"/>
                  </a:solidFill>
                  <a:latin typeface="Baskerville Old Face"/>
                  <a:cs typeface="Baskerville Old Face"/>
                </a:rPr>
                <a:t>7</a:t>
              </a:r>
            </a:p>
            <a:p>
              <a:pPr algn="ctr"/>
              <a:r>
                <a:rPr lang="en-US" sz="13800" dirty="0" smtClean="0">
                  <a:solidFill>
                    <a:srgbClr val="0000FF"/>
                  </a:solidFill>
                  <a:latin typeface="Baskerville Old Face"/>
                  <a:cs typeface="Baskerville Old Face"/>
                </a:rPr>
                <a:t>9</a:t>
              </a:r>
            </a:p>
          </p:txBody>
        </p:sp>
        <p:sp>
          <p:nvSpPr>
            <p:cNvPr id="19" name="TextBox 18"/>
            <p:cNvSpPr txBox="1"/>
            <p:nvPr/>
          </p:nvSpPr>
          <p:spPr>
            <a:xfrm>
              <a:off x="6096000" y="11853224"/>
              <a:ext cx="2438400" cy="433965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13800" u="sng" dirty="0" smtClean="0">
                  <a:solidFill>
                    <a:srgbClr val="0000FF"/>
                  </a:solidFill>
                  <a:latin typeface="Baskerville Old Face"/>
                  <a:cs typeface="Baskerville Old Face"/>
                </a:rPr>
                <a:t>21</a:t>
              </a:r>
            </a:p>
            <a:p>
              <a:pPr algn="ctr"/>
              <a:r>
                <a:rPr lang="en-US" sz="13800" dirty="0" smtClean="0">
                  <a:solidFill>
                    <a:srgbClr val="0000FF"/>
                  </a:solidFill>
                  <a:latin typeface="Baskerville Old Face"/>
                  <a:cs typeface="Baskerville Old Face"/>
                </a:rPr>
                <a:t>27</a:t>
              </a:r>
            </a:p>
          </p:txBody>
        </p:sp>
        <p:sp>
          <p:nvSpPr>
            <p:cNvPr id="20" name="TextBox 19"/>
            <p:cNvSpPr txBox="1"/>
            <p:nvPr/>
          </p:nvSpPr>
          <p:spPr>
            <a:xfrm>
              <a:off x="4114800" y="12324576"/>
              <a:ext cx="914400" cy="5201424"/>
            </a:xfrm>
            <a:prstGeom prst="rect">
              <a:avLst/>
            </a:prstGeom>
            <a:noFill/>
          </p:spPr>
          <p:txBody>
            <a:bodyPr wrap="square" rtlCol="0">
              <a:spAutoFit/>
            </a:bodyPr>
            <a:lstStyle/>
            <a:p>
              <a:pPr algn="ctr"/>
              <a:r>
                <a:rPr lang="en-US" sz="16600" dirty="0" smtClean="0"/>
                <a:t>=</a:t>
              </a:r>
              <a:endParaRPr lang="en-US" sz="16600" dirty="0"/>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2500"/>
                            </p:stCondLst>
                            <p:childTnLst>
                              <p:par>
                                <p:cTn id="13" presetID="10" presetClass="exit" presetSubtype="0" fill="hold" grpId="1" nodeType="afterEffect">
                                  <p:stCondLst>
                                    <p:cond delay="0"/>
                                  </p:stCondLst>
                                  <p:childTnLst>
                                    <p:animEffect transition="out" filter="fade">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childTnLst>
                          </p:cTn>
                        </p:par>
                        <p:par>
                          <p:cTn id="16" fill="hold">
                            <p:stCondLst>
                              <p:cond delay="4500"/>
                            </p:stCondLst>
                            <p:childTnLst>
                              <p:par>
                                <p:cTn id="17" presetID="10" presetClass="exit" presetSubtype="0" fill="hold" grpId="1" nodeType="after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2000"/>
                                        <p:tgtEl>
                                          <p:spTgt spid="21"/>
                                        </p:tgtEl>
                                      </p:cBhvr>
                                    </p:animEffect>
                                  </p:childTnLst>
                                </p:cTn>
                              </p:par>
                            </p:childTnLst>
                          </p:cTn>
                        </p:par>
                        <p:par>
                          <p:cTn id="25" fill="hold">
                            <p:stCondLst>
                              <p:cond delay="2000"/>
                            </p:stCondLst>
                            <p:childTnLst>
                              <p:par>
                                <p:cTn id="26" presetID="10" presetClass="exit" presetSubtype="0" fill="hold" nodeType="afterEffect">
                                  <p:stCondLst>
                                    <p:cond delay="0"/>
                                  </p:stCondLst>
                                  <p:childTnLst>
                                    <p:animEffect transition="out" filter="fade">
                                      <p:cBhvr>
                                        <p:cTn id="27" dur="2000"/>
                                        <p:tgtEl>
                                          <p:spTgt spid="21"/>
                                        </p:tgtEl>
                                      </p:cBhvr>
                                    </p:animEffect>
                                    <p:set>
                                      <p:cBhvr>
                                        <p:cTn id="28" dur="1" fill="hold">
                                          <p:stCondLst>
                                            <p:cond delay="19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2000"/>
                                        <p:tgtEl>
                                          <p:spTgt spid="22"/>
                                        </p:tgtEl>
                                      </p:cBhvr>
                                    </p:animEffect>
                                  </p:childTnLst>
                                </p:cTn>
                              </p:par>
                            </p:childTnLst>
                          </p:cTn>
                        </p:par>
                        <p:par>
                          <p:cTn id="34" fill="hold">
                            <p:stCondLst>
                              <p:cond delay="2000"/>
                            </p:stCondLst>
                            <p:childTnLst>
                              <p:par>
                                <p:cTn id="35" presetID="10" presetClass="exit" presetSubtype="0" fill="hold" nodeType="afterEffect">
                                  <p:stCondLst>
                                    <p:cond delay="0"/>
                                  </p:stCondLst>
                                  <p:childTnLst>
                                    <p:animEffect transition="out" filter="fade">
                                      <p:cBhvr>
                                        <p:cTn id="36" dur="2000"/>
                                        <p:tgtEl>
                                          <p:spTgt spid="22"/>
                                        </p:tgtEl>
                                      </p:cBhvr>
                                    </p:animEffect>
                                    <p:set>
                                      <p:cBhvr>
                                        <p:cTn id="37" dur="1" fill="hold">
                                          <p:stCondLst>
                                            <p:cond delay="19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2000"/>
                                        <p:tgtEl>
                                          <p:spTgt spid="23"/>
                                        </p:tgtEl>
                                      </p:cBhvr>
                                    </p:animEffect>
                                  </p:childTnLst>
                                </p:cTn>
                              </p:par>
                            </p:childTnLst>
                          </p:cTn>
                        </p:par>
                        <p:par>
                          <p:cTn id="43" fill="hold">
                            <p:stCondLst>
                              <p:cond delay="2000"/>
                            </p:stCondLst>
                            <p:childTnLst>
                              <p:par>
                                <p:cTn id="44" presetID="10" presetClass="exit" presetSubtype="0" fill="hold" nodeType="afterEffect">
                                  <p:stCondLst>
                                    <p:cond delay="0"/>
                                  </p:stCondLst>
                                  <p:childTnLst>
                                    <p:animEffect transition="out" filter="fade">
                                      <p:cBhvr>
                                        <p:cTn id="45" dur="2000"/>
                                        <p:tgtEl>
                                          <p:spTgt spid="23"/>
                                        </p:tgtEl>
                                      </p:cBhvr>
                                    </p:animEffect>
                                    <p:set>
                                      <p:cBhvr>
                                        <p:cTn id="46" dur="1" fill="hold">
                                          <p:stCondLst>
                                            <p:cond delay="1999"/>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2000"/>
                                        <p:tgtEl>
                                          <p:spTgt spid="24"/>
                                        </p:tgtEl>
                                      </p:cBhvr>
                                    </p:animEffect>
                                  </p:childTnLst>
                                </p:cTn>
                              </p:par>
                            </p:childTnLst>
                          </p:cTn>
                        </p:par>
                        <p:par>
                          <p:cTn id="52" fill="hold">
                            <p:stCondLst>
                              <p:cond delay="2000"/>
                            </p:stCondLst>
                            <p:childTnLst>
                              <p:par>
                                <p:cTn id="53" presetID="10" presetClass="exit" presetSubtype="0" fill="hold" nodeType="afterEffect">
                                  <p:stCondLst>
                                    <p:cond delay="0"/>
                                  </p:stCondLst>
                                  <p:childTnLst>
                                    <p:animEffect transition="out" filter="fade">
                                      <p:cBhvr>
                                        <p:cTn id="54" dur="2000"/>
                                        <p:tgtEl>
                                          <p:spTgt spid="24"/>
                                        </p:tgtEl>
                                      </p:cBhvr>
                                    </p:animEffect>
                                    <p:set>
                                      <p:cBhvr>
                                        <p:cTn id="55" dur="1" fill="hold">
                                          <p:stCondLst>
                                            <p:cond delay="1999"/>
                                          </p:stCondLst>
                                        </p:cTn>
                                        <p:tgtEl>
                                          <p:spTgt spid="2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2000"/>
                                        <p:tgtEl>
                                          <p:spTgt spid="25"/>
                                        </p:tgtEl>
                                      </p:cBhvr>
                                    </p:animEffect>
                                  </p:childTnLst>
                                </p:cTn>
                              </p:par>
                            </p:childTnLst>
                          </p:cTn>
                        </p:par>
                        <p:par>
                          <p:cTn id="61" fill="hold">
                            <p:stCondLst>
                              <p:cond delay="2000"/>
                            </p:stCondLst>
                            <p:childTnLst>
                              <p:par>
                                <p:cTn id="62" presetID="10" presetClass="exit" presetSubtype="0" fill="hold" nodeType="afterEffect">
                                  <p:stCondLst>
                                    <p:cond delay="0"/>
                                  </p:stCondLst>
                                  <p:childTnLst>
                                    <p:animEffect transition="out" filter="fade">
                                      <p:cBhvr>
                                        <p:cTn id="63" dur="2000"/>
                                        <p:tgtEl>
                                          <p:spTgt spid="25"/>
                                        </p:tgtEl>
                                      </p:cBhvr>
                                    </p:animEffect>
                                    <p:set>
                                      <p:cBhvr>
                                        <p:cTn id="64"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11"/>
  <p:tag name="SLIDEGUID" val="BB95B2E47114450A8A27F68BB084D978"/>
  <p:tag name="ANSWERSALIAS" val="A¤B¤C¤D"/>
  <p:tag name="RESPONSESGATHERED" val="False"/>
  <p:tag name="QUESTIONTEXT" val="Mrs. Robinson is comparing the price of caramels from several different candy stores. Which store’s pricing guide is based on a constant unit price?"/>
  <p:tag name="QUESTIONALIAS" val="Mrs. Robinson is comparing the price of caramels from several different candy stores. Which store’s pricing guide is based on a constant unit price?"/>
  <p:tag name="ANIMREMOVED" val="False"/>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14"/>
  <p:tag name="BULLETTYPE" val="ppBulletArabicPeriod"/>
  <p:tag name="ANSWERTEXT" val="A&#10;B&#10;C&#10;D"/>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25"/>
  <p:tag name="FONTSIZE" val="-2"/>
  <p:tag name="BULLETTYPE" val="ppBulletArabicPeriod"/>
  <p:tag name="ANSWERTEXT" val="A.     B.&#10; &#10;C.     D.  "/>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0"/>
  <p:tag name="SLIDEGUID" val="D8E9EFDEB6CC433B9FCAAD3E404F737B"/>
  <p:tag name="ANSWERSALIAS" val="A¤B¤C¤D"/>
  <p:tag name="RESPONSESGATHERED" val="False"/>
  <p:tag name="QUESTIONTEXT" val="Express the rate as a unit rate. 2,550 people in 5 days"/>
  <p:tag name="QUESTIONALIAS" val="Express the rate as a unit rate. 2,550 people in 5 days"/>
  <p:tag name="ANIMREMOVED" val="False"/>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3"/>
  <p:tag name="SLIDEGUID" val="EF639359F44E4FA1A5DB566983E80AA3"/>
  <p:tag name="ANSWERSALIAS" val="A¤B¤C¤D"/>
  <p:tag name="RESPONSESGATHERED" val="False"/>
  <p:tag name="QUESTIONTEXT" val="CLOTHING  Adrian can decorate 5 T-shirts in 2 hours. At this rate, write and solve a proportion to find the time it will take her to decorate 18 T-shirts."/>
  <p:tag name="QUESTIONALIAS" val="CLOTHING  Adrian can decorate 5 T-shirts in 2 hours. At this rate, write and solve a proportion to find the time it will take her to decorate 18 T-shirts."/>
  <p:tag name="ANIMREMOVED" val="False"/>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3"/>
  <p:tag name="SLIDEGUID" val="262A54B734C9441090194240808D9F0A"/>
  <p:tag name="ANSWERSALIAS" val="A¤B¤C¤D"/>
  <p:tag name="RESPONSESGATHERED" val="False"/>
  <p:tag name="QUESTIONTEXT" val="COOKING  A recipe serves 12 people and calls for 5 cups of sugar. If you want to make the recipe for 18 people, how many cups of sugar should you use?"/>
  <p:tag name="QUESTIONALIAS" val="COOKING  A recipe serves 12 people and calls for 5 cups of sugar. If you want to make the recipe for 18 people, how many cups of sugar should you use?"/>
  <p:tag name="ANIMREMOVED" val="False"/>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0"/>
  <p:tag name="SLIDEGUID" val="6BACFD19D21549239654BDB860F66EFB"/>
  <p:tag name="ANSWERSALIAS" val="A¤B¤C¤D"/>
  <p:tag name="RESPONSESGATHERED" val="False"/>
  <p:tag name="QUESTIONTEXT" val="Akira earns $20 for every dog he washes. Is the amount of money he earns proportional to the number of dogs he washes? If so, how much money will he have earned after 10 dog washes?"/>
  <p:tag name="QUESTIONALIAS" val="Akira earns $20 for every dog he washes. Is the amount of money he earns proportional to the number of dogs he washes? If so, how much money will he have earned after 10 dog washes?"/>
  <p:tag name="ANIMREMOVED" val="False"/>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10"/>
  <p:tag name="SLIDEGUID" val="96C0C37A5F2542E485E033A6EA8CB8D6"/>
  <p:tag name="ANSWERSALIAS" val="A¤B¤C¤D"/>
  <p:tag name="RESPONSESGATHERED" val="False"/>
  <p:tag name="QUESTIONTEXT" val="Al’s Grocery sells soup for $1.25 per can. In their ad, they offer 4 cans of soup for $5.00. Is this a better price for the soup? Why?"/>
  <p:tag name="QUESTIONALIAS" val="Al’s Grocery sells soup for $1.25 per can. In their ad, they offer 4 cans of soup for $5.00. Is this a better price for the soup? Why?"/>
  <p:tag name="ANIMREMOVED" val="False"/>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1323</TotalTime>
  <Words>873</Words>
  <Application>Microsoft Macintosh PowerPoint</Application>
  <PresentationFormat>On-screen Show (4:3)</PresentationFormat>
  <Paragraphs>217</Paragraphs>
  <Slides>21</Slides>
  <Notes>15</Notes>
  <HiddenSlides>0</HiddenSlides>
  <MMClips>1</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Lesson 3 Menu</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EUSD</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Menu</dc:title>
  <dc:creator>Michael Mitchell</dc:creator>
  <cp:lastModifiedBy>Michael Mitchell</cp:lastModifiedBy>
  <cp:revision>38</cp:revision>
  <dcterms:created xsi:type="dcterms:W3CDTF">2009-10-05T15:10:12Z</dcterms:created>
  <dcterms:modified xsi:type="dcterms:W3CDTF">2009-10-05T15:15:05Z</dcterms:modified>
</cp:coreProperties>
</file>