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40.xml" ContentType="application/vnd.openxmlformats-officedocument.presentationml.tags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tags/tag28.xml" ContentType="application/vnd.openxmlformats-officedocument.presentationml.tags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76" r:id="rId3"/>
    <p:sldId id="277" r:id="rId4"/>
    <p:sldId id="278" r:id="rId5"/>
    <p:sldId id="279" r:id="rId6"/>
    <p:sldId id="280" r:id="rId7"/>
    <p:sldId id="260" r:id="rId8"/>
    <p:sldId id="261" r:id="rId9"/>
    <p:sldId id="262" r:id="rId10"/>
    <p:sldId id="274" r:id="rId11"/>
    <p:sldId id="275" r:id="rId12"/>
    <p:sldId id="263" r:id="rId13"/>
    <p:sldId id="265" r:id="rId14"/>
    <p:sldId id="267" r:id="rId15"/>
    <p:sldId id="269" r:id="rId16"/>
    <p:sldId id="271" r:id="rId17"/>
    <p:sldId id="264" r:id="rId18"/>
    <p:sldId id="266" r:id="rId19"/>
    <p:sldId id="268" r:id="rId20"/>
    <p:sldId id="270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0891" autoAdjust="0"/>
    <p:restoredTop sz="94660"/>
  </p:normalViewPr>
  <p:slideViewPr>
    <p:cSldViewPr snapToObjects="1" showGuides="1">
      <p:cViewPr varScale="1">
        <p:scale>
          <a:sx n="109" d="100"/>
          <a:sy n="109" d="100"/>
        </p:scale>
        <p:origin x="-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BCEA6-CEE8-EE46-87C8-94DE62D4897F}" type="datetimeFigureOut">
              <a:rPr lang="en-US" smtClean="0"/>
              <a:pPr/>
              <a:t>10/25/09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8779-BEA6-7D4E-AC80-DE934DA6B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8A8F4-141C-D040-91C7-210350B09A4F}" type="slidenum">
              <a:rPr lang="en-US"/>
              <a:pPr/>
              <a:t>1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5BDA7-0279-064C-9D9C-1AB7E7E13F5D}" type="slidenum">
              <a:rPr lang="en-US"/>
              <a:pPr/>
              <a:t>12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86CE5-1BF4-1B49-93F7-B0A6071F9D58}" type="slidenum">
              <a:rPr lang="en-US"/>
              <a:pPr/>
              <a:t>13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DB5C7-54B5-B045-A38F-8D4B6A58302B}" type="slidenum">
              <a:rPr lang="en-US"/>
              <a:pPr/>
              <a:t>14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B5697-5CB4-4E46-B4ED-AC84D0987CD2}" type="slidenum">
              <a:rPr lang="en-US"/>
              <a:pPr/>
              <a:t>15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5B991-42A2-7747-9B24-8F722780F99D}" type="slidenum">
              <a:rPr lang="en-US"/>
              <a:pPr/>
              <a:t>16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84516-8014-8346-9CE2-A7C40FA79576}" type="slidenum">
              <a:rPr lang="en-US"/>
              <a:pPr/>
              <a:t>17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832C4-841D-2542-9556-CBE9CB9D20B6}" type="slidenum">
              <a:rPr lang="en-US"/>
              <a:pPr/>
              <a:t>18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2BC3B-8982-4046-BC54-209E6CA31E04}" type="slidenum">
              <a:rPr lang="en-US"/>
              <a:pPr/>
              <a:t>19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0C1F0-1C4A-BD47-831E-DA521EA3FC22}" type="slidenum">
              <a:rPr lang="en-US"/>
              <a:pPr/>
              <a:t>20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85CCD-8651-D94C-87FD-B11DD475E1BF}" type="slidenum">
              <a:rPr lang="en-US"/>
              <a:pPr/>
              <a:t>21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2AED4-0E1C-9943-8249-CA159CCB5E1B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0E017-3224-9E4E-A77B-3542A3F293B0}" type="slidenum">
              <a:rPr lang="en-US"/>
              <a:pPr/>
              <a:t>22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33E08-56F4-3740-878D-FF686293EF51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8D137-5BE8-EB48-B33A-6CD66F6B271A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6FE93-3288-9145-AA15-2989B9B29A43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39303-5B33-4744-B4D0-1346689331E7}" type="slidenum">
              <a:rPr lang="en-US"/>
              <a:pPr/>
              <a:t>6</a:t>
            </a:fld>
            <a:endParaRPr lang="en-US"/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2CDA3-F14C-544C-BD12-4225899B3A1A}" type="slidenum">
              <a:rPr lang="en-US"/>
              <a:pPr/>
              <a:t>7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77FB4-4F56-824C-8766-148151693ADF}" type="slidenum">
              <a:rPr lang="en-US"/>
              <a:pPr/>
              <a:t>8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E10B3-6796-AF45-B1CA-3BA0F85682DF}" type="slidenum">
              <a:rPr lang="en-US"/>
              <a:pPr/>
              <a:t>9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B47B-4C41-1749-B11D-CF52FB2A3C2C}" type="datetimeFigureOut">
              <a:rPr lang="en-US" smtClean="0"/>
              <a:pPr/>
              <a:t>10/25/09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2B48-F1F2-534D-B9A8-05210D918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B47B-4C41-1749-B11D-CF52FB2A3C2C}" type="datetimeFigureOut">
              <a:rPr lang="en-US" smtClean="0"/>
              <a:pPr/>
              <a:t>10/25/09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2B48-F1F2-534D-B9A8-05210D918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B47B-4C41-1749-B11D-CF52FB2A3C2C}" type="datetimeFigureOut">
              <a:rPr lang="en-US" smtClean="0"/>
              <a:pPr/>
              <a:t>10/25/09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2B48-F1F2-534D-B9A8-05210D918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B47B-4C41-1749-B11D-CF52FB2A3C2C}" type="datetimeFigureOut">
              <a:rPr lang="en-US" smtClean="0"/>
              <a:pPr/>
              <a:t>10/25/09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2B48-F1F2-534D-B9A8-05210D918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B47B-4C41-1749-B11D-CF52FB2A3C2C}" type="datetimeFigureOut">
              <a:rPr lang="en-US" smtClean="0"/>
              <a:pPr/>
              <a:t>10/25/09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2B48-F1F2-534D-B9A8-05210D918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B47B-4C41-1749-B11D-CF52FB2A3C2C}" type="datetimeFigureOut">
              <a:rPr lang="en-US" smtClean="0"/>
              <a:pPr/>
              <a:t>10/25/09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2B48-F1F2-534D-B9A8-05210D918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B47B-4C41-1749-B11D-CF52FB2A3C2C}" type="datetimeFigureOut">
              <a:rPr lang="en-US" smtClean="0"/>
              <a:pPr/>
              <a:t>10/25/09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2B48-F1F2-534D-B9A8-05210D918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B47B-4C41-1749-B11D-CF52FB2A3C2C}" type="datetimeFigureOut">
              <a:rPr lang="en-US" smtClean="0"/>
              <a:pPr/>
              <a:t>10/25/09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2B48-F1F2-534D-B9A8-05210D918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B47B-4C41-1749-B11D-CF52FB2A3C2C}" type="datetimeFigureOut">
              <a:rPr lang="en-US" smtClean="0"/>
              <a:pPr/>
              <a:t>10/25/09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2B48-F1F2-534D-B9A8-05210D918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B47B-4C41-1749-B11D-CF52FB2A3C2C}" type="datetimeFigureOut">
              <a:rPr lang="en-US" smtClean="0"/>
              <a:pPr/>
              <a:t>10/25/09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2B48-F1F2-534D-B9A8-05210D918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B47B-4C41-1749-B11D-CF52FB2A3C2C}" type="datetimeFigureOut">
              <a:rPr lang="en-US" smtClean="0"/>
              <a:pPr/>
              <a:t>10/25/09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2B48-F1F2-534D-B9A8-05210D918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3B47B-4C41-1749-B11D-CF52FB2A3C2C}" type="datetimeFigureOut">
              <a:rPr lang="en-US" smtClean="0"/>
              <a:pPr/>
              <a:t>10/25/09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2B48-F1F2-534D-B9A8-05210D918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3.jpeg"/><Relationship Id="rId5" Type="http://schemas.openxmlformats.org/officeDocument/2006/relationships/image" Target="../media/image4.jpeg"/><Relationship Id="rId6" Type="http://schemas.openxmlformats.org/officeDocument/2006/relationships/image" Target="../media/image24.jpeg"/><Relationship Id="rId7" Type="http://schemas.openxmlformats.org/officeDocument/2006/relationships/slide" Target="slide7.xml"/><Relationship Id="rId8" Type="http://schemas.openxmlformats.org/officeDocument/2006/relationships/image" Target="../media/image7.jpeg"/><Relationship Id="rId9" Type="http://schemas.openxmlformats.org/officeDocument/2006/relationships/image" Target="../media/image20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4.jpeg"/><Relationship Id="rId5" Type="http://schemas.openxmlformats.org/officeDocument/2006/relationships/image" Target="../media/image9.jpeg"/><Relationship Id="rId6" Type="http://schemas.openxmlformats.org/officeDocument/2006/relationships/slide" Target="slide7.xml"/><Relationship Id="rId7" Type="http://schemas.openxmlformats.org/officeDocument/2006/relationships/image" Target="../media/image7.jpeg"/><Relationship Id="rId8" Type="http://schemas.openxmlformats.org/officeDocument/2006/relationships/image" Target="../media/image20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jpeg"/><Relationship Id="rId12" Type="http://schemas.openxmlformats.org/officeDocument/2006/relationships/image" Target="../media/image29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1.jpeg"/><Relationship Id="rId5" Type="http://schemas.openxmlformats.org/officeDocument/2006/relationships/slide" Target="slide7.xml"/><Relationship Id="rId6" Type="http://schemas.openxmlformats.org/officeDocument/2006/relationships/image" Target="../media/image7.jpeg"/><Relationship Id="rId7" Type="http://schemas.openxmlformats.org/officeDocument/2006/relationships/image" Target="../media/image20.jpe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eg"/><Relationship Id="rId12" Type="http://schemas.openxmlformats.org/officeDocument/2006/relationships/image" Target="../media/image31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4.jpeg"/><Relationship Id="rId5" Type="http://schemas.openxmlformats.org/officeDocument/2006/relationships/slide" Target="slide7.xml"/><Relationship Id="rId6" Type="http://schemas.openxmlformats.org/officeDocument/2006/relationships/image" Target="../media/image7.jpeg"/><Relationship Id="rId7" Type="http://schemas.openxmlformats.org/officeDocument/2006/relationships/image" Target="../media/image20.jpeg"/><Relationship Id="rId8" Type="http://schemas.openxmlformats.org/officeDocument/2006/relationships/image" Target="../media/image25.jpeg"/><Relationship Id="rId9" Type="http://schemas.openxmlformats.org/officeDocument/2006/relationships/image" Target="../media/image30.png"/><Relationship Id="rId10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6.jpeg"/><Relationship Id="rId5" Type="http://schemas.openxmlformats.org/officeDocument/2006/relationships/image" Target="../media/image25.jpeg"/><Relationship Id="rId6" Type="http://schemas.openxmlformats.org/officeDocument/2006/relationships/slide" Target="slide7.xml"/><Relationship Id="rId7" Type="http://schemas.openxmlformats.org/officeDocument/2006/relationships/image" Target="../media/image7.jpeg"/><Relationship Id="rId8" Type="http://schemas.openxmlformats.org/officeDocument/2006/relationships/image" Target="../media/image20.jpeg"/><Relationship Id="rId9" Type="http://schemas.openxmlformats.org/officeDocument/2006/relationships/image" Target="../media/image32.jpeg"/><Relationship Id="rId10" Type="http://schemas.openxmlformats.org/officeDocument/2006/relationships/image" Target="../media/image33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34.jpeg"/><Relationship Id="rId7" Type="http://schemas.openxmlformats.org/officeDocument/2006/relationships/image" Target="../media/image4.jpeg"/><Relationship Id="rId8" Type="http://schemas.openxmlformats.org/officeDocument/2006/relationships/slide" Target="slide7.xml"/><Relationship Id="rId9" Type="http://schemas.openxmlformats.org/officeDocument/2006/relationships/image" Target="../media/image7.jpeg"/><Relationship Id="rId10" Type="http://schemas.openxmlformats.org/officeDocument/2006/relationships/image" Target="../media/image20.jpe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34.jpeg"/><Relationship Id="rId7" Type="http://schemas.openxmlformats.org/officeDocument/2006/relationships/image" Target="../media/image9.jpeg"/><Relationship Id="rId8" Type="http://schemas.openxmlformats.org/officeDocument/2006/relationships/slide" Target="slide7.xml"/><Relationship Id="rId9" Type="http://schemas.openxmlformats.org/officeDocument/2006/relationships/image" Target="../media/image7.jpeg"/><Relationship Id="rId10" Type="http://schemas.openxmlformats.org/officeDocument/2006/relationships/image" Target="../media/image20.jpe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11.jpeg"/><Relationship Id="rId7" Type="http://schemas.openxmlformats.org/officeDocument/2006/relationships/image" Target="../media/image34.jpeg"/><Relationship Id="rId8" Type="http://schemas.openxmlformats.org/officeDocument/2006/relationships/slide" Target="slide7.xml"/><Relationship Id="rId9" Type="http://schemas.openxmlformats.org/officeDocument/2006/relationships/image" Target="../media/image7.jpeg"/><Relationship Id="rId10" Type="http://schemas.openxmlformats.org/officeDocument/2006/relationships/image" Target="../media/image20.jpeg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34.jpeg"/><Relationship Id="rId7" Type="http://schemas.openxmlformats.org/officeDocument/2006/relationships/image" Target="../media/image14.jpeg"/><Relationship Id="rId8" Type="http://schemas.openxmlformats.org/officeDocument/2006/relationships/slide" Target="slide7.xml"/><Relationship Id="rId9" Type="http://schemas.openxmlformats.org/officeDocument/2006/relationships/image" Target="../media/image7.jpeg"/><Relationship Id="rId10" Type="http://schemas.openxmlformats.org/officeDocument/2006/relationships/image" Target="../media/image20.jpeg"/><Relationship Id="rId11" Type="http://schemas.openxmlformats.org/officeDocument/2006/relationships/image" Target="../media/image35.png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jpeg"/><Relationship Id="rId12" Type="http://schemas.openxmlformats.org/officeDocument/2006/relationships/image" Target="../media/image37.png"/><Relationship Id="rId1" Type="http://schemas.openxmlformats.org/officeDocument/2006/relationships/tags" Target="../tags/tag37.xml"/><Relationship Id="rId2" Type="http://schemas.openxmlformats.org/officeDocument/2006/relationships/tags" Target="../tags/tag38.xml"/><Relationship Id="rId3" Type="http://schemas.openxmlformats.org/officeDocument/2006/relationships/tags" Target="../tags/tag3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34.jpeg"/><Relationship Id="rId7" Type="http://schemas.openxmlformats.org/officeDocument/2006/relationships/image" Target="../media/image16.jpeg"/><Relationship Id="rId8" Type="http://schemas.openxmlformats.org/officeDocument/2006/relationships/slide" Target="slide7.xml"/><Relationship Id="rId9" Type="http://schemas.openxmlformats.org/officeDocument/2006/relationships/image" Target="../media/image7.jpeg"/><Relationship Id="rId10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a.gr7math.com/" TargetMode="External"/><Relationship Id="rId12" Type="http://schemas.openxmlformats.org/officeDocument/2006/relationships/image" Target="../media/image42.jpeg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10.jpeg"/><Relationship Id="rId8" Type="http://schemas.openxmlformats.org/officeDocument/2006/relationships/image" Target="../media/image41.jpeg"/><Relationship Id="rId9" Type="http://schemas.openxmlformats.org/officeDocument/2006/relationships/slide" Target="slide7.xml"/><Relationship Id="rId10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9.jpeg"/><Relationship Id="rId9" Type="http://schemas.openxmlformats.org/officeDocument/2006/relationships/image" Target="../media/image5.jpeg"/><Relationship Id="rId10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12.pn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1.jpeg"/><Relationship Id="rId9" Type="http://schemas.openxmlformats.org/officeDocument/2006/relationships/image" Target="../media/image5.jpeg"/><Relationship Id="rId10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7.jpeg"/><Relationship Id="rId13" Type="http://schemas.openxmlformats.org/officeDocument/2006/relationships/image" Target="../media/image8.jpeg"/><Relationship Id="rId14" Type="http://schemas.openxmlformats.org/officeDocument/2006/relationships/image" Target="../media/image15.pn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13.jpeg"/><Relationship Id="rId8" Type="http://schemas.openxmlformats.org/officeDocument/2006/relationships/image" Target="../media/image3.jpeg"/><Relationship Id="rId9" Type="http://schemas.openxmlformats.org/officeDocument/2006/relationships/image" Target="../media/image14.jpeg"/><Relationship Id="rId10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17.pn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6.jpeg"/><Relationship Id="rId9" Type="http://schemas.openxmlformats.org/officeDocument/2006/relationships/image" Target="../media/image5.jpeg"/><Relationship Id="rId10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slide" Target="slide7.xml"/><Relationship Id="rId7" Type="http://schemas.openxmlformats.org/officeDocument/2006/relationships/image" Target="../media/image7.jpeg"/><Relationship Id="rId8" Type="http://schemas.openxmlformats.org/officeDocument/2006/relationships/image" Target="../media/image20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slide" Target="slide7.xml"/><Relationship Id="rId5" Type="http://schemas.openxmlformats.org/officeDocument/2006/relationships/image" Target="../media/image7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slide" Target="slide7.xml"/><Relationship Id="rId5" Type="http://schemas.openxmlformats.org/officeDocument/2006/relationships/image" Target="../media/image7.jpeg"/><Relationship Id="rId6" Type="http://schemas.openxmlformats.org/officeDocument/2006/relationships/image" Target="../media/image20.jpeg"/><Relationship Id="rId7" Type="http://schemas.openxmlformats.org/officeDocument/2006/relationships/image" Target="../media/image22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4101" name="Picture 5" descr="CAM7 Spl-0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1589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5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519006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Baskerville"/>
                <a:cs typeface="Baskerville"/>
              </a:rPr>
              <a:t>Lesson 5-1</a:t>
            </a:r>
            <a:endParaRPr lang="en-US" sz="24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77724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These are ratios:</a:t>
            </a:r>
            <a:endParaRPr lang="en-US" sz="3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2209800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Baskerville Old Face"/>
                <a:cs typeface="Baskerville Old Face"/>
              </a:rPr>
              <a:t>9 to 15</a:t>
            </a:r>
            <a:endParaRPr lang="en-US" sz="5400" dirty="0">
              <a:latin typeface="Baskerville Old Face"/>
              <a:cs typeface="Baskerville Old Fac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1143000"/>
            <a:ext cx="1905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Baskerville Old Face"/>
                <a:cs typeface="Baskerville Old Face"/>
              </a:rPr>
              <a:t>6 : 10</a:t>
            </a:r>
            <a:endParaRPr lang="en-US" sz="5400" dirty="0">
              <a:latin typeface="Baskerville Old Face"/>
              <a:cs typeface="Baskerville Old Fac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914400"/>
            <a:ext cx="6858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latin typeface="Baskerville Old Face"/>
                <a:cs typeface="Baskerville Old Face"/>
              </a:rPr>
              <a:t>3</a:t>
            </a:r>
          </a:p>
          <a:p>
            <a:r>
              <a:rPr lang="en-US" sz="4800" dirty="0" smtClean="0">
                <a:latin typeface="Baskerville Old Face"/>
                <a:cs typeface="Baskerville Old Face"/>
              </a:rPr>
              <a:t>5</a:t>
            </a:r>
            <a:endParaRPr lang="en-US" sz="5400" dirty="0">
              <a:latin typeface="Baskerville Old Face"/>
              <a:cs typeface="Baskerville Old Fac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844224"/>
            <a:ext cx="70104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Did you know that there is another way to write a ratio?</a:t>
            </a:r>
            <a:endParaRPr lang="en-US" sz="3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887450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Big Caslon"/>
                <a:cs typeface="Big Caslon"/>
              </a:rPr>
              <a:t>60%</a:t>
            </a:r>
            <a:endParaRPr lang="en-US" sz="8800" b="1" dirty="0">
              <a:latin typeface="Big Caslon"/>
              <a:cs typeface="Big Caslo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885182"/>
            <a:ext cx="70104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Shown below is an </a:t>
            </a:r>
            <a:r>
              <a:rPr lang="en-US" sz="3200" dirty="0" smtClean="0">
                <a:latin typeface="Arial Rounded MT Bold"/>
                <a:cs typeface="Arial Rounded MT Bold"/>
              </a:rPr>
              <a:t>equivalent ratio </a:t>
            </a:r>
            <a:r>
              <a:rPr lang="en-US" sz="3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to each of the 3 shown above:</a:t>
            </a:r>
            <a:endParaRPr lang="en-US" sz="3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569803"/>
            <a:ext cx="8839200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On your white board write the math operation used to write 60% as an equivalent ratio to the original 3 above.</a:t>
            </a:r>
            <a:endParaRPr lang="en-US" sz="24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8194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Baskerville Old Face"/>
                <a:cs typeface="Baskerville Old Face"/>
              </a:rPr>
              <a:t>Every fraction is a ratio.</a:t>
            </a:r>
            <a:endParaRPr lang="en-US" sz="6000" dirty="0">
              <a:solidFill>
                <a:srgbClr val="FFFF00"/>
              </a:solidFill>
              <a:latin typeface="Baskerville Old Face"/>
              <a:cs typeface="Baskerville Old Fac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94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Baskerville Old Face"/>
                <a:cs typeface="Baskerville Old Face"/>
              </a:rPr>
              <a:t>Every fraction is a percent</a:t>
            </a:r>
            <a:r>
              <a:rPr lang="en-US" sz="6000" dirty="0" smtClean="0">
                <a:solidFill>
                  <a:srgbClr val="FFFF00"/>
                </a:solidFill>
                <a:latin typeface="Baskerville Old Face"/>
                <a:cs typeface="Baskerville Old Face"/>
              </a:rPr>
              <a:t>.</a:t>
            </a:r>
            <a:endParaRPr lang="en-US" sz="6000" dirty="0">
              <a:solidFill>
                <a:srgbClr val="FFFF00"/>
              </a:solidFill>
              <a:latin typeface="Baskerville Old Face"/>
              <a:cs typeface="Baskerville Old Fac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943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Baskerville Old Face"/>
                <a:cs typeface="Baskerville Old Face"/>
              </a:rPr>
              <a:t>Every percent is a ratio.</a:t>
            </a:r>
            <a:endParaRPr lang="en-US" sz="6000" dirty="0">
              <a:solidFill>
                <a:srgbClr val="FFFF00"/>
              </a:solidFill>
              <a:latin typeface="Baskerville Old Face"/>
              <a:cs typeface="Baskerville Old Face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47900" y="381000"/>
            <a:ext cx="4648200" cy="1905000"/>
            <a:chOff x="2247900" y="381000"/>
            <a:chExt cx="4648200" cy="1905000"/>
          </a:xfrm>
        </p:grpSpPr>
        <p:sp>
          <p:nvSpPr>
            <p:cNvPr id="7" name="Curved Down Ribbon 6"/>
            <p:cNvSpPr/>
            <p:nvPr/>
          </p:nvSpPr>
          <p:spPr>
            <a:xfrm>
              <a:off x="2247900" y="381000"/>
              <a:ext cx="4648200" cy="1905000"/>
            </a:xfrm>
            <a:prstGeom prst="ellipseRibbo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05200" y="914400"/>
              <a:ext cx="21336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Baskerville Old Face"/>
                  <a:cs typeface="Baskerville Old Face"/>
                </a:rPr>
                <a:t>Memory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Baskerville Old Face"/>
                  <a:cs typeface="Baskerville Old Face"/>
                </a:rPr>
                <a:t>Drives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Baskerville Old Face"/>
                  <a:cs typeface="Baskerville Old Face"/>
                </a:rPr>
                <a:t>Knowledge</a:t>
              </a:r>
              <a:endParaRPr lang="en-US" sz="2400" dirty="0">
                <a:solidFill>
                  <a:schemeClr val="bg1"/>
                </a:solidFill>
                <a:latin typeface="Baskerville Old Face"/>
                <a:cs typeface="Baskerville Old Face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68510" y="4419600"/>
            <a:ext cx="4648200" cy="1905000"/>
            <a:chOff x="2247900" y="381000"/>
            <a:chExt cx="4648200" cy="1905000"/>
          </a:xfrm>
        </p:grpSpPr>
        <p:sp>
          <p:nvSpPr>
            <p:cNvPr id="11" name="Curved Down Ribbon 10"/>
            <p:cNvSpPr/>
            <p:nvPr/>
          </p:nvSpPr>
          <p:spPr>
            <a:xfrm>
              <a:off x="2247900" y="381000"/>
              <a:ext cx="4648200" cy="1905000"/>
            </a:xfrm>
            <a:prstGeom prst="ellipseRibbo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5200" y="914400"/>
              <a:ext cx="21336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Baskerville Old Face"/>
                  <a:cs typeface="Baskerville Old Face"/>
                </a:rPr>
                <a:t>Earn a Win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Baskerville Old Face"/>
                  <a:cs typeface="Baskerville Old Face"/>
                </a:rPr>
                <a:t>by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Baskerville Old Face"/>
                  <a:cs typeface="Baskerville Old Face"/>
                </a:rPr>
                <a:t>Remembering</a:t>
              </a:r>
              <a:endParaRPr lang="en-US" sz="2400" dirty="0">
                <a:solidFill>
                  <a:schemeClr val="bg1"/>
                </a:solidFill>
                <a:latin typeface="Baskerville Old Face"/>
                <a:cs typeface="Baskerville Old Fac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6850" y="3276600"/>
            <a:ext cx="2720975" cy="2413000"/>
            <a:chOff x="196850" y="3276600"/>
            <a:chExt cx="2720975" cy="2413000"/>
          </a:xfrm>
        </p:grpSpPr>
        <p:pic>
          <p:nvPicPr>
            <p:cNvPr id="13" name="Picture 12" descr="images-1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750" y="4724400"/>
              <a:ext cx="1308100" cy="965200"/>
            </a:xfrm>
            <a:prstGeom prst="rect">
              <a:avLst/>
            </a:prstGeom>
          </p:spPr>
        </p:pic>
        <p:sp>
          <p:nvSpPr>
            <p:cNvPr id="14" name="Oval Callout 13"/>
            <p:cNvSpPr/>
            <p:nvPr/>
          </p:nvSpPr>
          <p:spPr>
            <a:xfrm>
              <a:off x="196850" y="3276600"/>
              <a:ext cx="2720975" cy="1295400"/>
            </a:xfrm>
            <a:prstGeom prst="wedgeEllipseCallout">
              <a:avLst>
                <a:gd name="adj1" fmla="val -13773"/>
                <a:gd name="adj2" fmla="val 7073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0579" name="Picture 3" descr="Exam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687334"/>
            <a:ext cx="457200" cy="457200"/>
          </a:xfrm>
          <a:prstGeom prst="rect">
            <a:avLst/>
          </a:prstGeom>
          <a:noFill/>
        </p:spPr>
      </p:pic>
      <p:pic>
        <p:nvPicPr>
          <p:cNvPr id="280580" name="Picture 4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Write Ratios as Percents</a:t>
            </a:r>
          </a:p>
        </p:txBody>
      </p:sp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876300" y="1695272"/>
            <a:ext cx="79629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dirty="0">
                <a:solidFill>
                  <a:srgbClr val="E01B22"/>
                </a:solidFill>
              </a:rPr>
              <a:t>POPULATION  </a:t>
            </a:r>
            <a:r>
              <a:rPr lang="en-US" sz="2400" dirty="0">
                <a:solidFill>
                  <a:srgbClr val="00539D"/>
                </a:solidFill>
              </a:rPr>
              <a:t>According to a recent census, 13 out of every 100 people living in Delaware were 65 or older. Write this ratio as a percent.</a:t>
            </a:r>
            <a:endParaRPr lang="en-US" sz="2400" b="0" i="1" dirty="0">
              <a:solidFill>
                <a:srgbClr val="00539D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2057400" y="6091535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dirty="0">
                <a:solidFill>
                  <a:srgbClr val="00539D"/>
                </a:solidFill>
              </a:rPr>
              <a:t>Answer:</a:t>
            </a:r>
            <a:r>
              <a:rPr lang="en-US" sz="2400" b="0" dirty="0">
                <a:solidFill>
                  <a:srgbClr val="E01B22"/>
                </a:solidFill>
              </a:rPr>
              <a:t> 	13 out of every 100 = 13%</a:t>
            </a:r>
          </a:p>
        </p:txBody>
      </p:sp>
      <p:pic>
        <p:nvPicPr>
          <p:cNvPr id="280585" name="Picture 9" descr="Math NAV-LessBack2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682037" y="6489700"/>
            <a:ext cx="461963" cy="368300"/>
          </a:xfrm>
          <a:prstGeom prst="rect">
            <a:avLst/>
          </a:prstGeom>
          <a:noFill/>
        </p:spPr>
      </p:pic>
      <p:pic>
        <p:nvPicPr>
          <p:cNvPr id="280586" name="Picture 10" descr="LH_5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3581400"/>
            <a:ext cx="239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two </a:t>
            </a:r>
            <a:r>
              <a:rPr lang="en-US" dirty="0" err="1" smtClean="0"/>
              <a:t>whays</a:t>
            </a:r>
            <a:endParaRPr lang="en-US" dirty="0" smtClean="0"/>
          </a:p>
          <a:p>
            <a:r>
              <a:rPr lang="en-US" dirty="0" smtClean="0"/>
              <a:t> to do this: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1650" y="3420070"/>
            <a:ext cx="239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Whay</a:t>
            </a:r>
            <a:r>
              <a:rPr lang="en-US" dirty="0" smtClean="0"/>
              <a:t> 1: divide the numerator by the denominator.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3429000"/>
            <a:ext cx="239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Whay</a:t>
            </a:r>
            <a:r>
              <a:rPr lang="en-US" dirty="0" smtClean="0"/>
              <a:t> 2: know that anything over 100 is already a percent.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51150" y="3276600"/>
            <a:ext cx="210185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53000" y="2895600"/>
            <a:ext cx="441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/>
                <a:cs typeface="Baskerville Old Face"/>
              </a:rPr>
              <a:t>13 ÷ 100 = .13 or 13%</a:t>
            </a:r>
            <a:endParaRPr lang="en-US" sz="3200" b="1" dirty="0">
              <a:latin typeface="Baskerville Old Face"/>
              <a:cs typeface="Baskerville Old Face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17825" y="4038600"/>
            <a:ext cx="2035175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53000" y="4292024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/>
                <a:cs typeface="Baskerville Old Face"/>
              </a:rPr>
              <a:t>13/100 = 13%</a:t>
            </a:r>
            <a:endParaRPr lang="en-US" sz="3200" b="1" dirty="0">
              <a:latin typeface="Baskerville Old Face"/>
              <a:cs typeface="Baskerville Old Fac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0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0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autoUpdateAnimBg="0"/>
      <p:bldP spid="280582" grpId="0" build="p" autoUpdateAnimBg="0" advAuto="0"/>
      <p:bldP spid="280584" grpId="0" build="p" autoUpdateAnimBg="0"/>
      <p:bldP spid="11" grpId="0"/>
      <p:bldP spid="11" grpId="1"/>
      <p:bldP spid="16" grpId="0"/>
      <p:bldP spid="16" grpId="1"/>
      <p:bldP spid="17" grpId="0"/>
      <p:bldP spid="20" grpId="1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6332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Write Ratios as Percents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800" dirty="0">
                <a:solidFill>
                  <a:srgbClr val="E01B22"/>
                </a:solidFill>
              </a:rPr>
              <a:t>BASEBALL  </a:t>
            </a:r>
            <a:r>
              <a:rPr lang="en-US" sz="2800" dirty="0">
                <a:solidFill>
                  <a:srgbClr val="00539D"/>
                </a:solidFill>
              </a:rPr>
              <a:t>In 2005, Manny Ramirez has gotten on base 40.9 times for every 100 times at bat. Write this ratio as a percent.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371600" y="610618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dirty="0">
                <a:solidFill>
                  <a:srgbClr val="00539D"/>
                </a:solidFill>
              </a:rPr>
              <a:t>Answer:</a:t>
            </a:r>
            <a:r>
              <a:rPr lang="en-US" sz="2800" b="0" dirty="0">
                <a:solidFill>
                  <a:srgbClr val="E01B22"/>
                </a:solidFill>
              </a:rPr>
              <a:t> 	40.9 out of 100 = 40.9%</a:t>
            </a:r>
          </a:p>
        </p:txBody>
      </p:sp>
      <p:pic>
        <p:nvPicPr>
          <p:cNvPr id="13321" name="Picture 9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600200"/>
            <a:ext cx="457200" cy="457200"/>
          </a:xfrm>
          <a:prstGeom prst="rect">
            <a:avLst/>
          </a:prstGeom>
          <a:noFill/>
        </p:spPr>
      </p:pic>
      <p:pic>
        <p:nvPicPr>
          <p:cNvPr id="13322" name="Picture 10" descr="Math NAV-LessBack2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668297" y="6486710"/>
            <a:ext cx="461963" cy="368300"/>
          </a:xfrm>
          <a:prstGeom prst="rect">
            <a:avLst/>
          </a:prstGeom>
          <a:noFill/>
        </p:spPr>
      </p:pic>
      <p:pic>
        <p:nvPicPr>
          <p:cNvPr id="13323" name="Picture 11" descr="LH_5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build="p" autoUpdateAnimBg="0" advAuto="0"/>
      <p:bldP spid="1332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000" b="1" dirty="0">
                <a:solidFill>
                  <a:srgbClr val="E01B22"/>
                </a:solidFill>
              </a:rPr>
              <a:t>TRANSPORTATION  </a:t>
            </a:r>
            <a:r>
              <a:rPr lang="en-US" sz="2000" b="1" dirty="0">
                <a:solidFill>
                  <a:srgbClr val="00539D"/>
                </a:solidFill>
              </a:rPr>
              <a:t>About 4 out of 5 commuters in the United States drive or carpool to work. Write this ratio as a percent.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600200" y="6091535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dirty="0">
                <a:solidFill>
                  <a:srgbClr val="00539D"/>
                </a:solidFill>
              </a:rPr>
              <a:t>Answer:</a:t>
            </a:r>
            <a:r>
              <a:rPr lang="en-US" sz="2400" b="0" dirty="0">
                <a:solidFill>
                  <a:srgbClr val="E01B22"/>
                </a:solidFill>
              </a:rPr>
              <a:t> 	So, 4 out of 5 equals 80%.</a:t>
            </a:r>
          </a:p>
        </p:txBody>
      </p:sp>
      <p:pic>
        <p:nvPicPr>
          <p:cNvPr id="16393" name="Picture 9" descr="Exampl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6394" name="Picture 10" descr="Math NAV-LessBack2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8682037" y="6489700"/>
            <a:ext cx="461963" cy="368300"/>
          </a:xfrm>
          <a:prstGeom prst="rect">
            <a:avLst/>
          </a:prstGeom>
          <a:noFill/>
        </p:spPr>
      </p:pic>
      <p:pic>
        <p:nvPicPr>
          <p:cNvPr id="16395" name="Picture 11" descr="LH_5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Write Fractions as Percents</a:t>
            </a:r>
          </a:p>
        </p:txBody>
      </p:sp>
      <p:pic>
        <p:nvPicPr>
          <p:cNvPr id="16397" name="Picture 13" descr="RealWorldExamp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pic>
        <p:nvPicPr>
          <p:cNvPr id="16399" name="Picture 15" descr="5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3098800"/>
            <a:ext cx="4876800" cy="215900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400" name="Picture 16" descr="M3_123"/>
          <p:cNvPicPr>
            <a:picLocks noChangeAspect="1" noChangeArrowheads="1"/>
          </p:cNvPicPr>
          <p:nvPr/>
        </p:nvPicPr>
        <p:blipFill>
          <a:blip r:embed="rId10"/>
          <a:srcRect b="76369"/>
          <a:stretch>
            <a:fillRect/>
          </a:stretch>
        </p:blipFill>
        <p:spPr bwMode="auto">
          <a:xfrm>
            <a:off x="952500" y="2733675"/>
            <a:ext cx="1160463" cy="80168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52500" y="3636963"/>
            <a:ext cx="1160463" cy="2008187"/>
            <a:chOff x="600" y="2291"/>
            <a:chExt cx="731" cy="126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16401" name="Picture 17" descr="M3_123"/>
            <p:cNvPicPr>
              <a:picLocks noChangeAspect="1" noChangeArrowheads="1"/>
            </p:cNvPicPr>
            <p:nvPr/>
          </p:nvPicPr>
          <p:blipFill>
            <a:blip r:embed="rId10"/>
            <a:srcRect t="48854" b="22461"/>
            <a:stretch>
              <a:fillRect/>
            </a:stretch>
          </p:blipFill>
          <p:spPr bwMode="auto">
            <a:xfrm>
              <a:off x="600" y="2585"/>
              <a:ext cx="731" cy="613"/>
            </a:xfrm>
            <a:prstGeom prst="rect">
              <a:avLst/>
            </a:prstGeom>
            <a:noFill/>
          </p:spPr>
        </p:pic>
        <p:pic>
          <p:nvPicPr>
            <p:cNvPr id="16404" name="Picture 20" descr="MAC1-4-EqArrow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84" y="3113"/>
              <a:ext cx="426" cy="179"/>
            </a:xfrm>
            <a:prstGeom prst="rect">
              <a:avLst/>
            </a:prstGeom>
            <a:noFill/>
          </p:spPr>
        </p:pic>
        <p:pic>
          <p:nvPicPr>
            <p:cNvPr id="16405" name="Picture 21" descr="MAC1-4-EqArrow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84" y="2489"/>
              <a:ext cx="426" cy="179"/>
            </a:xfrm>
            <a:prstGeom prst="rect">
              <a:avLst/>
            </a:prstGeom>
            <a:noFill/>
          </p:spPr>
        </p:pic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654" y="2291"/>
              <a:ext cx="570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  <a:spcAft>
                  <a:spcPct val="20000"/>
                </a:spcAft>
                <a:buClrTx/>
                <a:tabLst>
                  <a:tab pos="5257800" algn="l"/>
                </a:tabLst>
              </a:pPr>
              <a:r>
                <a:rPr lang="en-US" b="0">
                  <a:solidFill>
                    <a:srgbClr val="E01B22"/>
                  </a:solidFill>
                  <a:ea typeface="Arial" pitchFamily="-112" charset="0"/>
                  <a:cs typeface="Arial" pitchFamily="-112" charset="0"/>
                </a:rPr>
                <a:t>×20</a:t>
              </a:r>
            </a:p>
          </p:txBody>
        </p:sp>
        <p:sp>
          <p:nvSpPr>
            <p:cNvPr id="16407" name="Text Box 23"/>
            <p:cNvSpPr txBox="1">
              <a:spLocks noChangeArrowheads="1"/>
            </p:cNvSpPr>
            <p:nvPr/>
          </p:nvSpPr>
          <p:spPr bwMode="auto">
            <a:xfrm>
              <a:off x="654" y="3245"/>
              <a:ext cx="522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  <a:spcAft>
                  <a:spcPct val="20000"/>
                </a:spcAft>
                <a:buClrTx/>
                <a:tabLst>
                  <a:tab pos="5257800" algn="l"/>
                </a:tabLst>
              </a:pPr>
              <a:r>
                <a:rPr lang="en-US" b="0">
                  <a:solidFill>
                    <a:srgbClr val="E01B22"/>
                  </a:solidFill>
                </a:rPr>
                <a:t>×20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 advAuto="0"/>
      <p:bldP spid="16391" grpId="0" build="p" autoUpdateAnimBg="0"/>
      <p:bldP spid="1639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914400" y="5939135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dirty="0">
                <a:solidFill>
                  <a:srgbClr val="00539D"/>
                </a:solidFill>
              </a:rPr>
              <a:t>Answer:</a:t>
            </a:r>
            <a:r>
              <a:rPr lang="en-US" sz="2400" b="0" dirty="0">
                <a:solidFill>
                  <a:srgbClr val="E01B22"/>
                </a:solidFill>
              </a:rPr>
              <a:t> 	So, 3 out of 200 equals 1.5%.</a:t>
            </a:r>
          </a:p>
        </p:txBody>
      </p:sp>
      <p:pic>
        <p:nvPicPr>
          <p:cNvPr id="19468" name="Picture 12" descr="Math NAV-LessBack2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8682037" y="6497121"/>
            <a:ext cx="461963" cy="368300"/>
          </a:xfrm>
          <a:prstGeom prst="rect">
            <a:avLst/>
          </a:prstGeom>
          <a:noFill/>
        </p:spPr>
      </p:pic>
      <p:pic>
        <p:nvPicPr>
          <p:cNvPr id="19469" name="Picture 13" descr="LH_5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Write Fractions as Percents</a:t>
            </a:r>
          </a:p>
        </p:txBody>
      </p:sp>
      <p:pic>
        <p:nvPicPr>
          <p:cNvPr id="19471" name="Picture 15" descr="RealWorldExamp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pic>
        <p:nvPicPr>
          <p:cNvPr id="19484" name="Picture 28" descr="M3_124"/>
          <p:cNvPicPr>
            <a:picLocks noChangeAspect="1" noChangeArrowheads="1"/>
          </p:cNvPicPr>
          <p:nvPr/>
        </p:nvPicPr>
        <p:blipFill>
          <a:blip r:embed="rId9"/>
          <a:srcRect t="53342" r="80840" b="14677"/>
          <a:stretch>
            <a:fillRect/>
          </a:stretch>
        </p:blipFill>
        <p:spPr bwMode="auto">
          <a:xfrm>
            <a:off x="1057275" y="3584575"/>
            <a:ext cx="1492250" cy="85090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362075" y="3097213"/>
            <a:ext cx="904875" cy="2008187"/>
            <a:chOff x="654" y="1824"/>
            <a:chExt cx="570" cy="126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19476" name="Picture 20" descr="MAC1-4-EqArrow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4" y="2646"/>
              <a:ext cx="426" cy="179"/>
            </a:xfrm>
            <a:prstGeom prst="rect">
              <a:avLst/>
            </a:prstGeom>
            <a:noFill/>
          </p:spPr>
        </p:pic>
        <p:pic>
          <p:nvPicPr>
            <p:cNvPr id="19477" name="Picture 21" descr="MAC1-4-EqArrow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84" y="2022"/>
              <a:ext cx="426" cy="179"/>
            </a:xfrm>
            <a:prstGeom prst="rect">
              <a:avLst/>
            </a:prstGeom>
            <a:noFill/>
          </p:spPr>
        </p:pic>
        <p:sp>
          <p:nvSpPr>
            <p:cNvPr id="19478" name="Text Box 22"/>
            <p:cNvSpPr txBox="1">
              <a:spLocks noChangeArrowheads="1"/>
            </p:cNvSpPr>
            <p:nvPr/>
          </p:nvSpPr>
          <p:spPr bwMode="auto">
            <a:xfrm>
              <a:off x="654" y="1824"/>
              <a:ext cx="570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  <a:spcAft>
                  <a:spcPct val="20000"/>
                </a:spcAft>
                <a:buClrTx/>
                <a:tabLst>
                  <a:tab pos="5257800" algn="l"/>
                </a:tabLst>
              </a:pPr>
              <a:r>
                <a:rPr lang="en-US" b="0">
                  <a:solidFill>
                    <a:srgbClr val="E01B22"/>
                  </a:solidFill>
                  <a:ea typeface="Arial" pitchFamily="-112" charset="0"/>
                  <a:cs typeface="Arial" pitchFamily="-112" charset="0"/>
                </a:rPr>
                <a:t> ÷2</a:t>
              </a:r>
            </a:p>
          </p:txBody>
        </p:sp>
        <p:sp>
          <p:nvSpPr>
            <p:cNvPr id="19479" name="Text Box 23"/>
            <p:cNvSpPr txBox="1">
              <a:spLocks noChangeArrowheads="1"/>
            </p:cNvSpPr>
            <p:nvPr/>
          </p:nvSpPr>
          <p:spPr bwMode="auto">
            <a:xfrm>
              <a:off x="654" y="2778"/>
              <a:ext cx="522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  <a:spcAft>
                  <a:spcPct val="20000"/>
                </a:spcAft>
                <a:buClrTx/>
                <a:tabLst>
                  <a:tab pos="5257800" algn="l"/>
                </a:tabLst>
              </a:pPr>
              <a:r>
                <a:rPr lang="en-US" b="0">
                  <a:solidFill>
                    <a:srgbClr val="E01B22"/>
                  </a:solidFill>
                </a:rPr>
                <a:t> ÷2</a:t>
              </a:r>
            </a:p>
          </p:txBody>
        </p:sp>
      </p:grpSp>
      <p:pic>
        <p:nvPicPr>
          <p:cNvPr id="19483" name="Picture 27" descr="M3_124"/>
          <p:cNvPicPr>
            <a:picLocks noChangeAspect="1" noChangeArrowheads="1"/>
          </p:cNvPicPr>
          <p:nvPr/>
        </p:nvPicPr>
        <p:blipFill>
          <a:blip r:embed="rId9"/>
          <a:srcRect b="56206"/>
          <a:stretch>
            <a:fillRect/>
          </a:stretch>
        </p:blipFill>
        <p:spPr bwMode="auto">
          <a:xfrm>
            <a:off x="952500" y="1331913"/>
            <a:ext cx="7788275" cy="1165225"/>
          </a:xfrm>
          <a:prstGeom prst="rect">
            <a:avLst/>
          </a:prstGeom>
          <a:noFill/>
        </p:spPr>
      </p:pic>
      <p:pic>
        <p:nvPicPr>
          <p:cNvPr id="19485" name="Picture 29" descr="5-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81400" y="3332162"/>
            <a:ext cx="4876800" cy="215423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build="p" autoUpdateAnimBg="0"/>
      <p:bldP spid="1947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dirty="0">
                <a:solidFill>
                  <a:srgbClr val="E01B22"/>
                </a:solidFill>
              </a:rPr>
              <a:t>Write Percents as Fractions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76300" y="1371600"/>
            <a:ext cx="770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000" b="1" dirty="0">
                <a:solidFill>
                  <a:srgbClr val="E01B22"/>
                </a:solidFill>
              </a:rPr>
              <a:t>SCHEDULE</a:t>
            </a:r>
            <a:r>
              <a:rPr lang="en-US" sz="2000" b="1" dirty="0">
                <a:solidFill>
                  <a:srgbClr val="FFEB55"/>
                </a:solidFill>
              </a:rPr>
              <a:t>  </a:t>
            </a:r>
            <a:r>
              <a:rPr lang="en-US" sz="2000" b="1" dirty="0">
                <a:solidFill>
                  <a:srgbClr val="00539D"/>
                </a:solidFill>
              </a:rPr>
              <a:t>The circle graph shows an estimate of the percent of his day that Peter spends on each activity. Write the percents for eating and sleeping</a:t>
            </a:r>
            <a:r>
              <a:rPr lang="en-US" sz="2000" b="1" dirty="0" smtClean="0">
                <a:solidFill>
                  <a:srgbClr val="00539D"/>
                </a:solidFill>
              </a:rPr>
              <a:t> as </a:t>
            </a:r>
            <a:r>
              <a:rPr lang="en-US" sz="2000" b="1" dirty="0">
                <a:solidFill>
                  <a:srgbClr val="00539D"/>
                </a:solidFill>
              </a:rPr>
              <a:t>fractions in simplest from.</a:t>
            </a:r>
          </a:p>
        </p:txBody>
      </p:sp>
      <p:pic>
        <p:nvPicPr>
          <p:cNvPr id="22537" name="Picture 9" descr="Exampl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2538" name="Picture 10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pic>
        <p:nvPicPr>
          <p:cNvPr id="22539" name="Picture 11" descr="Math NAV-LessBack2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682037" y="6489700"/>
            <a:ext cx="461963" cy="368300"/>
          </a:xfrm>
          <a:prstGeom prst="rect">
            <a:avLst/>
          </a:prstGeom>
          <a:noFill/>
        </p:spPr>
      </p:pic>
      <p:pic>
        <p:nvPicPr>
          <p:cNvPr id="22540" name="Picture 12" descr="LH_5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22541" name="Picture 13" descr="5-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48375" y="2686050"/>
            <a:ext cx="2714625" cy="2278063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3" name="Picture 15" descr="M3_126"/>
          <p:cNvPicPr>
            <a:picLocks noChangeAspect="1" noChangeArrowheads="1"/>
          </p:cNvPicPr>
          <p:nvPr/>
        </p:nvPicPr>
        <p:blipFill>
          <a:blip r:embed="rId10"/>
          <a:srcRect t="37535" r="14268" b="37535"/>
          <a:stretch>
            <a:fillRect/>
          </a:stretch>
        </p:blipFill>
        <p:spPr bwMode="auto">
          <a:xfrm>
            <a:off x="609600" y="4191000"/>
            <a:ext cx="4349750" cy="84137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9600" y="2997200"/>
            <a:ext cx="4340225" cy="860425"/>
            <a:chOff x="594" y="1888"/>
            <a:chExt cx="2734" cy="542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22542" name="Picture 14" descr="M3_126"/>
            <p:cNvPicPr>
              <a:picLocks noChangeAspect="1" noChangeArrowheads="1"/>
            </p:cNvPicPr>
            <p:nvPr/>
          </p:nvPicPr>
          <p:blipFill>
            <a:blip r:embed="rId10"/>
            <a:srcRect r="79536" b="74506"/>
            <a:stretch>
              <a:fillRect/>
            </a:stretch>
          </p:blipFill>
          <p:spPr bwMode="auto">
            <a:xfrm>
              <a:off x="594" y="1888"/>
              <a:ext cx="654" cy="542"/>
            </a:xfrm>
            <a:prstGeom prst="rect">
              <a:avLst/>
            </a:prstGeom>
            <a:noFill/>
          </p:spPr>
        </p:pic>
        <p:pic>
          <p:nvPicPr>
            <p:cNvPr id="22546" name="Picture 18" descr="M3_126"/>
            <p:cNvPicPr>
              <a:picLocks noChangeAspect="1" noChangeArrowheads="1"/>
            </p:cNvPicPr>
            <p:nvPr/>
          </p:nvPicPr>
          <p:blipFill>
            <a:blip r:embed="rId10"/>
            <a:srcRect l="53505" b="74506"/>
            <a:stretch>
              <a:fillRect/>
            </a:stretch>
          </p:blipFill>
          <p:spPr bwMode="auto">
            <a:xfrm>
              <a:off x="1842" y="1888"/>
              <a:ext cx="1486" cy="542"/>
            </a:xfrm>
            <a:prstGeom prst="rect">
              <a:avLst/>
            </a:prstGeom>
            <a:noFill/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33400" y="5892800"/>
            <a:ext cx="8229600" cy="889000"/>
            <a:chOff x="336" y="3346"/>
            <a:chExt cx="5184" cy="560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36" y="3346"/>
              <a:ext cx="5184" cy="494"/>
              <a:chOff x="336" y="2970"/>
              <a:chExt cx="5184" cy="494"/>
            </a:xfrm>
          </p:grpSpPr>
          <p:sp>
            <p:nvSpPr>
              <p:cNvPr id="22535" name="Rectangle 7"/>
              <p:cNvSpPr>
                <a:spLocks noChangeArrowheads="1"/>
              </p:cNvSpPr>
              <p:nvPr/>
            </p:nvSpPr>
            <p:spPr bwMode="auto">
              <a:xfrm>
                <a:off x="336" y="3048"/>
                <a:ext cx="51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marL="1712913" indent="-1368425" algn="l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FF"/>
                  </a:buClr>
                  <a:tabLst>
                    <a:tab pos="1943100" algn="l"/>
                  </a:tabLst>
                </a:pPr>
                <a:r>
                  <a:rPr lang="en-US">
                    <a:solidFill>
                      <a:srgbClr val="00539D"/>
                    </a:solidFill>
                  </a:rPr>
                  <a:t>Answer:</a:t>
                </a:r>
                <a:r>
                  <a:rPr lang="en-US" b="0">
                    <a:solidFill>
                      <a:srgbClr val="E01B22"/>
                    </a:solidFill>
                  </a:rPr>
                  <a:t> 	</a:t>
                </a:r>
              </a:p>
            </p:txBody>
          </p:sp>
          <p:pic>
            <p:nvPicPr>
              <p:cNvPr id="22544" name="Picture 16" descr="M3_126"/>
              <p:cNvPicPr>
                <a:picLocks noChangeAspect="1" noChangeArrowheads="1"/>
              </p:cNvPicPr>
              <p:nvPr/>
            </p:nvPicPr>
            <p:blipFill>
              <a:blip r:embed="rId10"/>
              <a:srcRect t="76764" r="30602"/>
              <a:stretch>
                <a:fillRect/>
              </a:stretch>
            </p:blipFill>
            <p:spPr bwMode="auto">
              <a:xfrm>
                <a:off x="1452" y="2970"/>
                <a:ext cx="2218" cy="494"/>
              </a:xfrm>
              <a:prstGeom prst="rect">
                <a:avLst/>
              </a:prstGeom>
              <a:noFill/>
            </p:spPr>
          </p:pic>
        </p:grpSp>
        <p:sp>
          <p:nvSpPr>
            <p:cNvPr id="22548" name="Text Box 20"/>
            <p:cNvSpPr txBox="1">
              <a:spLocks noChangeArrowheads="1"/>
            </p:cNvSpPr>
            <p:nvPr/>
          </p:nvSpPr>
          <p:spPr bwMode="auto">
            <a:xfrm>
              <a:off x="2340" y="3450"/>
              <a:ext cx="169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533400" indent="-533400"/>
              <a:r>
                <a:rPr lang="en-US" b="0">
                  <a:solidFill>
                    <a:srgbClr val="E01B22"/>
                  </a:solidFill>
                </a:rPr>
                <a:t>;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862350" y="4007367"/>
            <a:ext cx="588780" cy="4572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328987"/>
            <a:ext cx="27908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3600" dirty="0">
                <a:solidFill>
                  <a:srgbClr val="00539D"/>
                </a:solidFill>
              </a:rPr>
              <a:t>A.</a:t>
            </a:r>
            <a:r>
              <a:rPr lang="pt-BR" sz="3600" dirty="0"/>
              <a:t>	28%</a:t>
            </a:r>
          </a:p>
          <a:p>
            <a:pPr marL="533400" indent="-533400" algn="l"/>
            <a:r>
              <a:rPr lang="pt-BR" sz="3600" dirty="0">
                <a:solidFill>
                  <a:srgbClr val="00539D"/>
                </a:solidFill>
              </a:rPr>
              <a:t>B.</a:t>
            </a:r>
            <a:r>
              <a:rPr lang="pt-BR" sz="3600" dirty="0"/>
              <a:t>	43%</a:t>
            </a:r>
          </a:p>
          <a:p>
            <a:pPr marL="533400" indent="-533400" algn="l"/>
            <a:r>
              <a:rPr lang="pt-BR" sz="3600" dirty="0">
                <a:solidFill>
                  <a:srgbClr val="00539D"/>
                </a:solidFill>
              </a:rPr>
              <a:t>C.</a:t>
            </a:r>
            <a:r>
              <a:rPr lang="pt-BR" sz="3600" dirty="0"/>
              <a:t>	59%</a:t>
            </a:r>
          </a:p>
          <a:p>
            <a:pPr marL="533400" indent="-533400" algn="l"/>
            <a:r>
              <a:rPr lang="pt-BR" sz="3600" dirty="0">
                <a:solidFill>
                  <a:srgbClr val="00539D"/>
                </a:solidFill>
              </a:rPr>
              <a:t>D.</a:t>
            </a:r>
            <a:r>
              <a:rPr lang="pt-BR" sz="3600" dirty="0"/>
              <a:t>	120%</a:t>
            </a:r>
          </a:p>
        </p:txBody>
      </p:sp>
      <p:sp>
        <p:nvSpPr>
          <p:cNvPr id="11271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rgbClr val="E01B22"/>
                </a:solidFill>
              </a:rPr>
              <a:t>LIBRARY </a:t>
            </a:r>
            <a:r>
              <a:rPr lang="en-US" sz="2400" b="1" dirty="0">
                <a:solidFill>
                  <a:srgbClr val="FFEB55"/>
                </a:solidFill>
              </a:rPr>
              <a:t> </a:t>
            </a:r>
            <a:r>
              <a:rPr lang="en-US" sz="2400" b="1" dirty="0">
                <a:solidFill>
                  <a:srgbClr val="00539D"/>
                </a:solidFill>
              </a:rPr>
              <a:t>At the </a:t>
            </a:r>
            <a:r>
              <a:rPr lang="en-US" sz="2400" b="1" dirty="0" err="1">
                <a:solidFill>
                  <a:srgbClr val="00539D"/>
                </a:solidFill>
              </a:rPr>
              <a:t>Booktown</a:t>
            </a:r>
            <a:r>
              <a:rPr lang="en-US" sz="2400" b="1" dirty="0">
                <a:solidFill>
                  <a:srgbClr val="00539D"/>
                </a:solidFill>
              </a:rPr>
              <a:t> Library, 59 out of every 100 users is 12 or under. Write this ratio as a percent.</a:t>
            </a:r>
          </a:p>
        </p:txBody>
      </p:sp>
      <p:pic>
        <p:nvPicPr>
          <p:cNvPr id="1127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1273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1276" name="Picture 12" descr="Math NAV-LessBack2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1277" name="Picture 13" descr="LH_5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utoUpdateAnimBg="0"/>
      <p:bldP spid="1127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854048" y="3342721"/>
            <a:ext cx="607492" cy="5572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17800"/>
            <a:ext cx="27908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3600" dirty="0">
                <a:solidFill>
                  <a:srgbClr val="00539D"/>
                </a:solidFill>
              </a:rPr>
              <a:t>A.</a:t>
            </a:r>
            <a:r>
              <a:rPr lang="pt-BR" sz="3600" dirty="0"/>
              <a:t>	56%</a:t>
            </a:r>
          </a:p>
          <a:p>
            <a:pPr marL="533400" indent="-533400" algn="l"/>
            <a:r>
              <a:rPr lang="pt-BR" sz="3600" dirty="0">
                <a:solidFill>
                  <a:srgbClr val="00539D"/>
                </a:solidFill>
              </a:rPr>
              <a:t>B.</a:t>
            </a:r>
            <a:r>
              <a:rPr lang="pt-BR" sz="3600" dirty="0"/>
              <a:t>	68%</a:t>
            </a:r>
          </a:p>
          <a:p>
            <a:pPr marL="533400" indent="-533400" algn="l"/>
            <a:r>
              <a:rPr lang="pt-BR" sz="3600" dirty="0">
                <a:solidFill>
                  <a:srgbClr val="00539D"/>
                </a:solidFill>
              </a:rPr>
              <a:t>C.</a:t>
            </a:r>
            <a:r>
              <a:rPr lang="pt-BR" sz="3600" dirty="0"/>
              <a:t>	74%</a:t>
            </a:r>
          </a:p>
          <a:p>
            <a:pPr marL="533400" indent="-533400" algn="l"/>
            <a:r>
              <a:rPr lang="pt-BR" sz="3600" dirty="0">
                <a:solidFill>
                  <a:srgbClr val="00539D"/>
                </a:solidFill>
              </a:rPr>
              <a:t>D.</a:t>
            </a:r>
            <a:r>
              <a:rPr lang="pt-BR" sz="3600" dirty="0"/>
              <a:t>	100%</a:t>
            </a:r>
          </a:p>
        </p:txBody>
      </p:sp>
      <p:sp>
        <p:nvSpPr>
          <p:cNvPr id="26631" name="TPQuestion"/>
          <p:cNvSpPr>
            <a:spLocks noChangeArrowheads="1"/>
          </p:cNvSpPr>
          <p:nvPr/>
        </p:nvSpPr>
        <p:spPr bwMode="auto">
          <a:xfrm>
            <a:off x="533400" y="150495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rgbClr val="E01B22"/>
                </a:solidFill>
              </a:rPr>
              <a:t>BASKETBALL</a:t>
            </a:r>
            <a:r>
              <a:rPr lang="en-US" sz="2400" b="1" dirty="0">
                <a:solidFill>
                  <a:srgbClr val="FFEB55"/>
                </a:solidFill>
              </a:rPr>
              <a:t> </a:t>
            </a:r>
            <a:r>
              <a:rPr lang="en-US" sz="2400" b="1" dirty="0">
                <a:solidFill>
                  <a:srgbClr val="00539D"/>
                </a:solidFill>
              </a:rPr>
              <a:t> Last season, Janelle made 68 baskets for every 100 tries. Write this ratio as a percent.</a:t>
            </a:r>
          </a:p>
        </p:txBody>
      </p:sp>
      <p:pic>
        <p:nvPicPr>
          <p:cNvPr id="2663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663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6635" name="Picture 11" descr="Math NAV-LessBack2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6636" name="Picture 12" descr="LH_5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utoUpdateAnimBg="0"/>
      <p:bldP spid="2663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876510" y="4163090"/>
            <a:ext cx="609600" cy="6858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17800"/>
            <a:ext cx="27908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4400" dirty="0">
                <a:solidFill>
                  <a:srgbClr val="00539D"/>
                </a:solidFill>
              </a:rPr>
              <a:t>A.</a:t>
            </a:r>
            <a:r>
              <a:rPr lang="pt-BR" sz="4400" dirty="0"/>
              <a:t>	3%</a:t>
            </a:r>
          </a:p>
          <a:p>
            <a:pPr marL="533400" indent="-533400" algn="l"/>
            <a:r>
              <a:rPr lang="pt-BR" sz="4400" dirty="0">
                <a:solidFill>
                  <a:srgbClr val="00539D"/>
                </a:solidFill>
              </a:rPr>
              <a:t>B.</a:t>
            </a:r>
            <a:r>
              <a:rPr lang="pt-BR" sz="4400" dirty="0"/>
              <a:t>	15%</a:t>
            </a:r>
          </a:p>
          <a:p>
            <a:pPr marL="533400" indent="-533400" algn="l"/>
            <a:r>
              <a:rPr lang="pt-BR" sz="4400" dirty="0">
                <a:solidFill>
                  <a:srgbClr val="00539D"/>
                </a:solidFill>
              </a:rPr>
              <a:t>C.</a:t>
            </a:r>
            <a:r>
              <a:rPr lang="pt-BR" sz="4400" dirty="0"/>
              <a:t>	60%</a:t>
            </a:r>
          </a:p>
          <a:p>
            <a:pPr marL="533400" indent="-533400" algn="l"/>
            <a:r>
              <a:rPr lang="pt-BR" sz="4400" dirty="0">
                <a:solidFill>
                  <a:srgbClr val="00539D"/>
                </a:solidFill>
              </a:rPr>
              <a:t>D.</a:t>
            </a:r>
            <a:r>
              <a:rPr lang="pt-BR" sz="4400" dirty="0"/>
              <a:t>	72%</a:t>
            </a:r>
          </a:p>
        </p:txBody>
      </p:sp>
      <p:sp>
        <p:nvSpPr>
          <p:cNvPr id="27655" name="TPQuestion"/>
          <p:cNvSpPr>
            <a:spLocks noChangeArrowheads="1"/>
          </p:cNvSpPr>
          <p:nvPr/>
        </p:nvSpPr>
        <p:spPr bwMode="auto">
          <a:xfrm>
            <a:off x="533400" y="150495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rgbClr val="E01B22"/>
                </a:solidFill>
              </a:rPr>
              <a:t>TRANSPORTATION</a:t>
            </a:r>
            <a:r>
              <a:rPr lang="en-US" sz="2400" dirty="0">
                <a:solidFill>
                  <a:srgbClr val="FFEB55"/>
                </a:solidFill>
              </a:rPr>
              <a:t> </a:t>
            </a:r>
            <a:r>
              <a:rPr lang="en-US" sz="2400" dirty="0">
                <a:solidFill>
                  <a:srgbClr val="00539D"/>
                </a:solidFill>
              </a:rPr>
              <a:t> About 3 of 5 students at Wilder Elementary ride the bus to school. Write this ratio as a percent.</a:t>
            </a:r>
            <a:endParaRPr lang="en-US" sz="2400" b="0" dirty="0">
              <a:solidFill>
                <a:srgbClr val="00539D"/>
              </a:solidFill>
            </a:endParaRPr>
          </a:p>
        </p:txBody>
      </p:sp>
      <p:pic>
        <p:nvPicPr>
          <p:cNvPr id="27656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7657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7659" name="Picture 11" descr="Math NAV-LessBack2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7660" name="Picture 12" descr="LH_5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utoUpdateAnimBg="0"/>
      <p:bldP spid="2765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5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7157" name="Oval 5"/>
          <p:cNvSpPr>
            <a:spLocks noChangeArrowheads="1"/>
          </p:cNvSpPr>
          <p:nvPr/>
        </p:nvSpPr>
        <p:spPr bwMode="auto">
          <a:xfrm>
            <a:off x="1062038" y="2826883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159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rgbClr val="00539D"/>
                </a:solidFill>
              </a:rPr>
              <a:t>Express the ratio 6 cups to 3 quarts in simplest form.</a:t>
            </a:r>
            <a:r>
              <a:rPr lang="en-US" sz="2400" b="0" dirty="0">
                <a:solidFill>
                  <a:srgbClr val="00539D"/>
                </a:solidFill>
              </a:rPr>
              <a:t> </a:t>
            </a:r>
          </a:p>
        </p:txBody>
      </p:sp>
      <p:pic>
        <p:nvPicPr>
          <p:cNvPr id="177161" name="Picture 9" descr="Exampl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5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6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7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Chapter 4)</a:t>
            </a:r>
          </a:p>
        </p:txBody>
      </p:sp>
      <p:pic>
        <p:nvPicPr>
          <p:cNvPr id="15373" name="Picture 22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7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8700" y="272415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/>
            <a:r>
              <a:rPr lang="pt-BR" sz="2800" dirty="0">
                <a:solidFill>
                  <a:srgbClr val="00539D"/>
                </a:solidFill>
              </a:rPr>
              <a:t>A.</a:t>
            </a:r>
            <a:r>
              <a:rPr lang="pt-BR" sz="2800" dirty="0"/>
              <a:t>	1:2</a:t>
            </a:r>
          </a:p>
          <a:p>
            <a:pPr marL="533400" indent="-533400" algn="l"/>
            <a:r>
              <a:rPr lang="pt-BR" sz="2800" dirty="0">
                <a:solidFill>
                  <a:srgbClr val="00539D"/>
                </a:solidFill>
              </a:rPr>
              <a:t>B.</a:t>
            </a:r>
            <a:r>
              <a:rPr lang="pt-BR" sz="2800" dirty="0"/>
              <a:t>	1:3</a:t>
            </a:r>
          </a:p>
          <a:p>
            <a:pPr marL="533400" indent="-533400" algn="l"/>
            <a:r>
              <a:rPr lang="pt-BR" sz="2800" dirty="0">
                <a:solidFill>
                  <a:srgbClr val="00539D"/>
                </a:solidFill>
              </a:rPr>
              <a:t>C.</a:t>
            </a:r>
            <a:r>
              <a:rPr lang="pt-BR" sz="2800" dirty="0"/>
              <a:t>	2:1</a:t>
            </a:r>
          </a:p>
          <a:p>
            <a:pPr marL="533400" indent="-533400" algn="l"/>
            <a:r>
              <a:rPr lang="pt-BR" sz="2800" dirty="0">
                <a:solidFill>
                  <a:srgbClr val="00539D"/>
                </a:solidFill>
              </a:rPr>
              <a:t>D.</a:t>
            </a:r>
            <a:r>
              <a:rPr lang="pt-BR" sz="2800" dirty="0"/>
              <a:t>	2:3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/>
      <p:bldP spid="177159" grpId="0" autoUpdateAnimBg="0"/>
      <p:bldP spid="17717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937328" y="3884856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271897"/>
            <a:ext cx="2790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3200" dirty="0">
                <a:solidFill>
                  <a:srgbClr val="00539D"/>
                </a:solidFill>
              </a:rPr>
              <a:t>A.</a:t>
            </a:r>
            <a:r>
              <a:rPr lang="pt-BR" sz="3200" dirty="0"/>
              <a:t>	53%</a:t>
            </a:r>
          </a:p>
          <a:p>
            <a:pPr marL="533400" indent="-533400" algn="l"/>
            <a:r>
              <a:rPr lang="pt-BR" sz="3200" dirty="0">
                <a:solidFill>
                  <a:srgbClr val="00539D"/>
                </a:solidFill>
              </a:rPr>
              <a:t>B.</a:t>
            </a:r>
            <a:r>
              <a:rPr lang="pt-BR" sz="3200" dirty="0"/>
              <a:t>	61%</a:t>
            </a:r>
          </a:p>
          <a:p>
            <a:pPr marL="533400" indent="-533400" algn="l"/>
            <a:r>
              <a:rPr lang="pt-BR" sz="3200" dirty="0">
                <a:solidFill>
                  <a:srgbClr val="00539D"/>
                </a:solidFill>
              </a:rPr>
              <a:t>C.</a:t>
            </a:r>
            <a:r>
              <a:rPr lang="pt-BR" sz="3200" dirty="0"/>
              <a:t>	87%</a:t>
            </a:r>
          </a:p>
          <a:p>
            <a:pPr marL="533400" indent="-533400" algn="l"/>
            <a:r>
              <a:rPr lang="pt-BR" sz="3200" dirty="0">
                <a:solidFill>
                  <a:srgbClr val="00539D"/>
                </a:solidFill>
              </a:rPr>
              <a:t>D.</a:t>
            </a:r>
            <a:r>
              <a:rPr lang="pt-BR" sz="3200" dirty="0"/>
              <a:t>	122%</a:t>
            </a:r>
          </a:p>
        </p:txBody>
      </p:sp>
      <p:pic>
        <p:nvPicPr>
          <p:cNvPr id="2151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1515" name="Picture 11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1516" name="Picture 12" descr="Math NAV-LessBack2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1517" name="Picture 13" descr="LH_5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21518" name="Picture 14" descr="M3_1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52500" y="1343025"/>
            <a:ext cx="7138988" cy="11604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877888" y="304165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TPQuestion"/>
          <p:cNvSpPr>
            <a:spLocks noChangeArrowheads="1"/>
          </p:cNvSpPr>
          <p:nvPr/>
        </p:nvSpPr>
        <p:spPr bwMode="auto">
          <a:xfrm>
            <a:off x="533400" y="1504950"/>
            <a:ext cx="8382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rgbClr val="E01B22"/>
                </a:solidFill>
              </a:rPr>
              <a:t>SCHEDULE  </a:t>
            </a:r>
            <a:r>
              <a:rPr lang="en-US" sz="2400" dirty="0">
                <a:solidFill>
                  <a:srgbClr val="00539D"/>
                </a:solidFill>
              </a:rPr>
              <a:t>The circle graph shows an estimate of the percent of his day that Leon spends on each activity. Write the percent for school as a fraction in simplest form.</a:t>
            </a:r>
            <a:endParaRPr lang="en-US" sz="2400" b="0" dirty="0">
              <a:solidFill>
                <a:srgbClr val="00539D"/>
              </a:solidFill>
            </a:endParaRPr>
          </a:p>
        </p:txBody>
      </p:sp>
      <p:pic>
        <p:nvPicPr>
          <p:cNvPr id="24584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4587" name="Picture 11" descr="Example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4588" name="Picture 12" descr="Math NAV-LessBack2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682037" y="6489700"/>
            <a:ext cx="461963" cy="368300"/>
          </a:xfrm>
          <a:prstGeom prst="rect">
            <a:avLst/>
          </a:prstGeom>
          <a:noFill/>
        </p:spPr>
      </p:pic>
      <p:pic>
        <p:nvPicPr>
          <p:cNvPr id="24589" name="Picture 13" descr="LH_5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24590" name="Picture 14" descr="5-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76800" y="3057524"/>
            <a:ext cx="3810000" cy="298931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14400" y="2971800"/>
            <a:ext cx="2790825" cy="3552825"/>
            <a:chOff x="576" y="1908"/>
            <a:chExt cx="1758" cy="2238"/>
          </a:xfrm>
        </p:grpSpPr>
        <p:sp>
          <p:nvSpPr>
            <p:cNvPr id="24582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952"/>
              <a:ext cx="1758" cy="2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 algn="l"/>
              <a:r>
                <a:rPr lang="pt-BR" dirty="0">
                  <a:solidFill>
                    <a:srgbClr val="00539D"/>
                  </a:solidFill>
                </a:rPr>
                <a:t>A.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B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6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C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D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</a:p>
          </p:txBody>
        </p:sp>
        <p:pic>
          <p:nvPicPr>
            <p:cNvPr id="24591" name="Picture 15" descr="M3_127"/>
            <p:cNvPicPr>
              <a:picLocks noChangeAspect="1" noChangeArrowheads="1"/>
            </p:cNvPicPr>
            <p:nvPr/>
          </p:nvPicPr>
          <p:blipFill>
            <a:blip r:embed="rId12"/>
            <a:srcRect r="3159" b="74184"/>
            <a:stretch>
              <a:fillRect/>
            </a:stretch>
          </p:blipFill>
          <p:spPr bwMode="auto">
            <a:xfrm>
              <a:off x="936" y="1908"/>
              <a:ext cx="184" cy="522"/>
            </a:xfrm>
            <a:prstGeom prst="rect">
              <a:avLst/>
            </a:prstGeom>
            <a:noFill/>
          </p:spPr>
        </p:pic>
        <p:pic>
          <p:nvPicPr>
            <p:cNvPr id="24592" name="Picture 16" descr="M3_127"/>
            <p:cNvPicPr>
              <a:picLocks noChangeAspect="1" noChangeArrowheads="1"/>
            </p:cNvPicPr>
            <p:nvPr/>
          </p:nvPicPr>
          <p:blipFill>
            <a:blip r:embed="rId12"/>
            <a:srcRect t="25223" r="9474" b="49554"/>
            <a:stretch>
              <a:fillRect/>
            </a:stretch>
          </p:blipFill>
          <p:spPr bwMode="auto">
            <a:xfrm>
              <a:off x="936" y="2472"/>
              <a:ext cx="172" cy="510"/>
            </a:xfrm>
            <a:prstGeom prst="rect">
              <a:avLst/>
            </a:prstGeom>
            <a:noFill/>
          </p:spPr>
        </p:pic>
        <p:pic>
          <p:nvPicPr>
            <p:cNvPr id="24593" name="Picture 17" descr="M3_127"/>
            <p:cNvPicPr>
              <a:picLocks noChangeAspect="1" noChangeArrowheads="1"/>
            </p:cNvPicPr>
            <p:nvPr/>
          </p:nvPicPr>
          <p:blipFill>
            <a:blip r:embed="rId12"/>
            <a:srcRect l="-6316" t="50742" b="24036"/>
            <a:stretch>
              <a:fillRect/>
            </a:stretch>
          </p:blipFill>
          <p:spPr bwMode="auto">
            <a:xfrm>
              <a:off x="936" y="3072"/>
              <a:ext cx="202" cy="510"/>
            </a:xfrm>
            <a:prstGeom prst="rect">
              <a:avLst/>
            </a:prstGeom>
            <a:noFill/>
          </p:spPr>
        </p:pic>
        <p:pic>
          <p:nvPicPr>
            <p:cNvPr id="24594" name="Picture 18" descr="M3_127"/>
            <p:cNvPicPr>
              <a:picLocks noChangeAspect="1" noChangeArrowheads="1"/>
            </p:cNvPicPr>
            <p:nvPr/>
          </p:nvPicPr>
          <p:blipFill>
            <a:blip r:embed="rId12"/>
            <a:srcRect l="-12631" t="75964"/>
            <a:stretch>
              <a:fillRect/>
            </a:stretch>
          </p:blipFill>
          <p:spPr bwMode="auto">
            <a:xfrm>
              <a:off x="936" y="3660"/>
              <a:ext cx="214" cy="486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4066589" y="51962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4" descr="CAM7-EndOf">
            <a:hlinkClick r:id="" action="ppaction://noaction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Menu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25605" name="Picture 5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25606" name="Picture 6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25607" name="Picture 7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25611" name="Picture 11" descr="Math NAV-LessBack2">
            <a:hlinkClick r:id="rId9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5613" name="Picture 13" descr="Math NAV-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1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1052513" y="5052928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19175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/>
            <a:r>
              <a:rPr lang="pt-BR" sz="2800" dirty="0">
                <a:solidFill>
                  <a:srgbClr val="00539D"/>
                </a:solidFill>
              </a:rPr>
              <a:t>A</a:t>
            </a:r>
            <a:r>
              <a:rPr lang="pt-BR" sz="2800" dirty="0" smtClean="0">
                <a:solidFill>
                  <a:srgbClr val="00539D"/>
                </a:solidFill>
              </a:rPr>
              <a:t>.</a:t>
            </a:r>
            <a:r>
              <a:rPr lang="pt-BR" sz="2800" dirty="0" smtClean="0"/>
              <a:t>	</a:t>
            </a:r>
            <a:r>
              <a:rPr lang="pt-BR" sz="2800" dirty="0"/>
              <a:t>2.5 m/min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B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 smtClean="0"/>
              <a:t>	25 </a:t>
            </a:r>
            <a:r>
              <a:rPr lang="pt-BR" sz="2800" dirty="0"/>
              <a:t>m/min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C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40 m/min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D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64 m/min</a:t>
            </a:r>
          </a:p>
        </p:txBody>
      </p:sp>
      <p:sp>
        <p:nvSpPr>
          <p:cNvPr id="178183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rgbClr val="00539D"/>
                </a:solidFill>
              </a:rPr>
              <a:t>Express 400 meters in 16 minutes as a unit rate.</a:t>
            </a:r>
            <a:r>
              <a:rPr lang="en-US" sz="2400" b="0" dirty="0">
                <a:solidFill>
                  <a:srgbClr val="00539D"/>
                </a:solidFill>
              </a:rPr>
              <a:t> </a:t>
            </a:r>
          </a:p>
        </p:txBody>
      </p:sp>
      <p:pic>
        <p:nvPicPr>
          <p:cNvPr id="178185" name="Picture 9" descr="Exampl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 Box 18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Chapter 4)</a:t>
            </a:r>
          </a:p>
        </p:txBody>
      </p:sp>
      <p:pic>
        <p:nvPicPr>
          <p:cNvPr id="17422" name="Picture 19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  <p:bldP spid="178182" grpId="0" autoUpdateAnimBg="0"/>
      <p:bldP spid="17818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0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1064165" y="4195168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19175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/>
            <a:r>
              <a:rPr lang="pt-BR" sz="2800" dirty="0">
                <a:solidFill>
                  <a:srgbClr val="00539D"/>
                </a:solidFill>
              </a:rPr>
              <a:t>A.</a:t>
            </a:r>
            <a:r>
              <a:rPr lang="pt-BR" sz="2800" dirty="0"/>
              <a:t>	</a:t>
            </a:r>
            <a:r>
              <a:rPr lang="pt-BR" sz="2800" i="1" dirty="0"/>
              <a:t>a</a:t>
            </a:r>
            <a:r>
              <a:rPr lang="pt-BR" sz="2800" dirty="0"/>
              <a:t> = 6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B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</a:t>
            </a:r>
            <a:r>
              <a:rPr lang="pt-BR" sz="2800" i="1" dirty="0"/>
              <a:t>a</a:t>
            </a:r>
            <a:r>
              <a:rPr lang="pt-BR" sz="2800" dirty="0"/>
              <a:t> = 11.5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C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</a:t>
            </a:r>
            <a:r>
              <a:rPr lang="pt-BR" sz="2800" i="1" dirty="0"/>
              <a:t>a</a:t>
            </a:r>
            <a:r>
              <a:rPr lang="pt-BR" sz="2800" dirty="0"/>
              <a:t> = 13.5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D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</a:t>
            </a:r>
            <a:r>
              <a:rPr lang="pt-BR" sz="2800" i="1" dirty="0"/>
              <a:t>a</a:t>
            </a:r>
            <a:r>
              <a:rPr lang="pt-BR" sz="2800" dirty="0"/>
              <a:t> = 24</a:t>
            </a:r>
          </a:p>
        </p:txBody>
      </p:sp>
      <p:pic>
        <p:nvPicPr>
          <p:cNvPr id="179208" name="Picture 8" descr="Example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Chapter 4)</a:t>
            </a:r>
          </a:p>
        </p:txBody>
      </p:sp>
      <p:pic>
        <p:nvPicPr>
          <p:cNvPr id="19469" name="Picture 18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21" name="Picture 21" descr="5mc_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6325" y="1485900"/>
            <a:ext cx="4314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  <p:bldP spid="17920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53" name="Picture 29" descr="5m_5_1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1609725"/>
            <a:ext cx="37465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0" descr="Ch05 Ch Head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1042988" y="384333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2" name="TPQuestion"/>
          <p:cNvSpPr>
            <a:spLocks noChangeArrowheads="1"/>
          </p:cNvSpPr>
          <p:nvPr/>
        </p:nvSpPr>
        <p:spPr bwMode="auto">
          <a:xfrm>
            <a:off x="685800" y="1657350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rgbClr val="00539D"/>
                </a:solidFill>
              </a:rPr>
              <a:t>In the figure, triangle </a:t>
            </a:r>
            <a:r>
              <a:rPr lang="en-US" sz="2000" i="1" dirty="0">
                <a:solidFill>
                  <a:srgbClr val="00539D"/>
                </a:solidFill>
              </a:rPr>
              <a:t>ABC</a:t>
            </a:r>
            <a:r>
              <a:rPr lang="en-US" sz="2000" dirty="0">
                <a:solidFill>
                  <a:srgbClr val="00539D"/>
                </a:solidFill>
              </a:rPr>
              <a:t> is similar to triangle </a:t>
            </a:r>
            <a:r>
              <a:rPr lang="en-US" sz="2000" i="1" dirty="0">
                <a:solidFill>
                  <a:srgbClr val="00539D"/>
                </a:solidFill>
              </a:rPr>
              <a:t>PQR</a:t>
            </a:r>
            <a:r>
              <a:rPr lang="en-US" sz="2000" dirty="0">
                <a:solidFill>
                  <a:srgbClr val="00539D"/>
                </a:solidFill>
              </a:rPr>
              <a:t>. </a:t>
            </a:r>
            <a:br>
              <a:rPr lang="en-US" sz="2000" dirty="0">
                <a:solidFill>
                  <a:srgbClr val="00539D"/>
                </a:solidFill>
              </a:rPr>
            </a:br>
            <a:r>
              <a:rPr lang="en-US" sz="2000" dirty="0">
                <a:solidFill>
                  <a:srgbClr val="00539D"/>
                </a:solidFill>
              </a:rPr>
              <a:t>What is the missing length?</a:t>
            </a:r>
          </a:p>
        </p:txBody>
      </p:sp>
      <p:pic>
        <p:nvPicPr>
          <p:cNvPr id="180235" name="Picture 11" descr="Example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Chapter 4)</a:t>
            </a:r>
          </a:p>
        </p:txBody>
      </p:sp>
      <p:pic>
        <p:nvPicPr>
          <p:cNvPr id="21518" name="Picture 18" descr="FiveMinuteCheck"/>
          <p:cNvPicPr>
            <a:picLocks noChangeAspect="1" noChangeArrowheads="1"/>
          </p:cNvPicPr>
          <p:nvPr/>
        </p:nvPicPr>
        <p:blipFill>
          <a:blip r:embed="rId13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019175" y="2841625"/>
            <a:ext cx="2790825" cy="3281363"/>
            <a:chOff x="642" y="1790"/>
            <a:chExt cx="1758" cy="2067"/>
          </a:xfrm>
        </p:grpSpPr>
        <p:sp>
          <p:nvSpPr>
            <p:cNvPr id="21520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42" y="1893"/>
              <a:ext cx="1758" cy="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</a:pPr>
              <a:r>
                <a:rPr lang="pt-BR" dirty="0">
                  <a:solidFill>
                    <a:srgbClr val="00539D"/>
                  </a:solidFill>
                </a:rPr>
                <a:t>A.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</a:pPr>
              <a:endParaRPr lang="pt-BR" sz="600" dirty="0" smtClean="0">
                <a:solidFill>
                  <a:srgbClr val="00539D"/>
                </a:solidFill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</a:pPr>
              <a:r>
                <a:rPr lang="pt-BR" dirty="0" smtClean="0">
                  <a:solidFill>
                    <a:srgbClr val="00539D"/>
                  </a:solidFill>
                </a:rPr>
                <a:t>B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</a:pPr>
              <a:endParaRPr lang="pt-BR" sz="400" dirty="0" smtClean="0">
                <a:solidFill>
                  <a:srgbClr val="00539D"/>
                </a:solidFill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</a:pPr>
              <a:r>
                <a:rPr lang="pt-BR" dirty="0" smtClean="0">
                  <a:solidFill>
                    <a:srgbClr val="00539D"/>
                  </a:solidFill>
                </a:rPr>
                <a:t>C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</a:pPr>
              <a:endParaRPr lang="pt-BR" sz="600" dirty="0" smtClean="0">
                <a:solidFill>
                  <a:srgbClr val="00539D"/>
                </a:solidFill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</a:pPr>
              <a:r>
                <a:rPr lang="pt-BR" dirty="0" smtClean="0">
                  <a:solidFill>
                    <a:srgbClr val="00539D"/>
                  </a:solidFill>
                </a:rPr>
                <a:t>D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</a:p>
          </p:txBody>
        </p:sp>
        <p:pic>
          <p:nvPicPr>
            <p:cNvPr id="21521" name="Picture 21" descr="5mc_2"/>
            <p:cNvPicPr>
              <a:picLocks noChangeAspect="1" noChangeArrowheads="1"/>
            </p:cNvPicPr>
            <p:nvPr/>
          </p:nvPicPr>
          <p:blipFill>
            <a:blip r:embed="rId14"/>
            <a:srcRect r="-5678" b="76143"/>
            <a:stretch>
              <a:fillRect/>
            </a:stretch>
          </p:blipFill>
          <p:spPr bwMode="auto">
            <a:xfrm>
              <a:off x="1002" y="1790"/>
              <a:ext cx="335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Picture 22" descr="5mc_2"/>
            <p:cNvPicPr>
              <a:picLocks noChangeAspect="1" noChangeArrowheads="1"/>
            </p:cNvPicPr>
            <p:nvPr/>
          </p:nvPicPr>
          <p:blipFill>
            <a:blip r:embed="rId14"/>
            <a:srcRect t="25676" b="48991"/>
            <a:stretch>
              <a:fillRect/>
            </a:stretch>
          </p:blipFill>
          <p:spPr bwMode="auto">
            <a:xfrm>
              <a:off x="1002" y="2295"/>
              <a:ext cx="317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3" name="Picture 23" descr="5mc_2"/>
            <p:cNvPicPr>
              <a:picLocks noChangeAspect="1" noChangeArrowheads="1"/>
            </p:cNvPicPr>
            <p:nvPr/>
          </p:nvPicPr>
          <p:blipFill>
            <a:blip r:embed="rId14"/>
            <a:srcRect t="49582" r="-1892" b="24496"/>
            <a:stretch>
              <a:fillRect/>
            </a:stretch>
          </p:blipFill>
          <p:spPr bwMode="auto">
            <a:xfrm>
              <a:off x="1002" y="2830"/>
              <a:ext cx="323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4" name="Picture 24" descr="5mc_2"/>
            <p:cNvPicPr>
              <a:picLocks noChangeAspect="1" noChangeArrowheads="1"/>
            </p:cNvPicPr>
            <p:nvPr/>
          </p:nvPicPr>
          <p:blipFill>
            <a:blip r:embed="rId14"/>
            <a:srcRect t="76439" r="3786"/>
            <a:stretch>
              <a:fillRect/>
            </a:stretch>
          </p:blipFill>
          <p:spPr bwMode="auto">
            <a:xfrm>
              <a:off x="1002" y="3378"/>
              <a:ext cx="305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7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88" name="Picture 20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1005905" y="27955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56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>
                <a:solidFill>
                  <a:srgbClr val="00539D"/>
                </a:solidFill>
              </a:rPr>
              <a:t>Find the slope of a line that passes through the points (2, –1) and (1, 2).</a:t>
            </a:r>
          </a:p>
        </p:txBody>
      </p:sp>
      <p:pic>
        <p:nvPicPr>
          <p:cNvPr id="181259" name="Picture 11" descr="Example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95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96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97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98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Chapter 4)</a:t>
            </a:r>
          </a:p>
        </p:txBody>
      </p:sp>
      <p:pic>
        <p:nvPicPr>
          <p:cNvPr id="349199" name="Picture 18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19175" y="2724150"/>
            <a:ext cx="2790825" cy="3371850"/>
            <a:chOff x="642" y="1716"/>
            <a:chExt cx="1758" cy="2124"/>
          </a:xfrm>
        </p:grpSpPr>
        <p:sp>
          <p:nvSpPr>
            <p:cNvPr id="349201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42" y="1716"/>
              <a:ext cx="1758" cy="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 algn="l"/>
              <a:r>
                <a:rPr lang="pt-BR" dirty="0">
                  <a:solidFill>
                    <a:srgbClr val="00539D"/>
                  </a:solidFill>
                </a:rPr>
                <a:t>A.</a:t>
              </a:r>
              <a:r>
                <a:rPr lang="pt-BR" dirty="0"/>
                <a:t>	</a:t>
              </a:r>
              <a:r>
                <a:rPr lang="pt-BR" sz="2400" b="0" dirty="0"/>
                <a:t>–3</a:t>
              </a:r>
              <a:endParaRPr lang="pt-BR" sz="2400" b="0" dirty="0" smtClean="0"/>
            </a:p>
            <a:p>
              <a:pPr marL="533400" indent="-533400" algn="l"/>
              <a:endParaRPr lang="pt-BR" sz="24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4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sz="2400" dirty="0" smtClean="0">
                  <a:solidFill>
                    <a:srgbClr val="00539D"/>
                  </a:solidFill>
                </a:rPr>
                <a:t>B</a:t>
              </a:r>
              <a:r>
                <a:rPr lang="pt-BR" sz="2400" dirty="0">
                  <a:solidFill>
                    <a:srgbClr val="00539D"/>
                  </a:solidFill>
                </a:rPr>
                <a:t>.</a:t>
              </a:r>
              <a:r>
                <a:rPr lang="pt-BR" sz="2400" dirty="0"/>
                <a:t>	</a:t>
              </a:r>
              <a:endParaRPr lang="pt-BR" sz="2400" dirty="0" smtClean="0"/>
            </a:p>
            <a:p>
              <a:pPr marL="533400" indent="-533400" algn="l"/>
              <a:endParaRPr lang="pt-BR" sz="24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4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sz="2400" dirty="0" smtClean="0">
                  <a:solidFill>
                    <a:srgbClr val="00539D"/>
                  </a:solidFill>
                </a:rPr>
                <a:t>C</a:t>
              </a:r>
              <a:r>
                <a:rPr lang="pt-BR" sz="2400" dirty="0">
                  <a:solidFill>
                    <a:srgbClr val="00539D"/>
                  </a:solidFill>
                </a:rPr>
                <a:t>.</a:t>
              </a:r>
              <a:r>
                <a:rPr lang="pt-BR" sz="2400" dirty="0"/>
                <a:t>	</a:t>
              </a:r>
              <a:r>
                <a:rPr lang="pt-BR" sz="2400" b="0" dirty="0"/>
                <a:t>0</a:t>
              </a:r>
              <a:endParaRPr lang="pt-BR" sz="2400" b="0" dirty="0" smtClean="0"/>
            </a:p>
            <a:p>
              <a:pPr marL="533400" indent="-533400" algn="l"/>
              <a:endParaRPr lang="pt-BR" sz="24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4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sz="2400" dirty="0" smtClean="0">
                  <a:solidFill>
                    <a:srgbClr val="00539D"/>
                  </a:solidFill>
                </a:rPr>
                <a:t>D</a:t>
              </a:r>
              <a:r>
                <a:rPr lang="pt-BR" sz="2400" dirty="0">
                  <a:solidFill>
                    <a:srgbClr val="00539D"/>
                  </a:solidFill>
                </a:rPr>
                <a:t>.</a:t>
              </a:r>
              <a:r>
                <a:rPr lang="pt-BR" sz="2400" dirty="0"/>
                <a:t>	</a:t>
              </a:r>
              <a:r>
                <a:rPr lang="pt-BR" sz="2400" b="0" dirty="0"/>
                <a:t>1</a:t>
              </a:r>
            </a:p>
          </p:txBody>
        </p:sp>
        <p:pic>
          <p:nvPicPr>
            <p:cNvPr id="349202" name="Picture 21" descr="5mc_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31" y="2112"/>
              <a:ext cx="317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 animBg="1"/>
      <p:bldP spid="18125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3355975"/>
            <a:ext cx="3529013" cy="511175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57275" y="4383087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percent</a:t>
            </a: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8198" name="Picture 6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057275" y="1792288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Write ratios as percents and vice versa.</a:t>
            </a:r>
          </a:p>
        </p:txBody>
      </p:sp>
      <p:pic>
        <p:nvPicPr>
          <p:cNvPr id="8203" name="Picture 11" descr="Math NAV-LessBack2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8204" name="Picture 12" descr="LH_5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201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09600" y="2659063"/>
            <a:ext cx="83057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3600" dirty="0">
                <a:solidFill>
                  <a:srgbClr val="E01B22"/>
                </a:solidFill>
                <a:ea typeface="Times New Roman" pitchFamily="-112" charset="0"/>
                <a:cs typeface="Times New Roman" pitchFamily="-112" charset="0"/>
              </a:rPr>
              <a:t>Standard 7NS1.3  </a:t>
            </a:r>
            <a:r>
              <a:rPr lang="en-US" sz="36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Convert fractions to</a:t>
            </a:r>
            <a:r>
              <a:rPr lang="en-US" sz="360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decimals and </a:t>
            </a:r>
            <a:r>
              <a:rPr lang="en-US" sz="36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percents</a:t>
            </a:r>
            <a:r>
              <a:rPr lang="en-US" sz="360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and use these representations in estimations, computations, and applications.</a:t>
            </a:r>
          </a:p>
        </p:txBody>
      </p:sp>
      <p:pic>
        <p:nvPicPr>
          <p:cNvPr id="9230" name="Picture 14" descr="Math NAV-LessBack2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9231" name="Picture 15" descr="LH_5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9232" name="Picture 16" descr="CA STDS I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1133475"/>
            <a:ext cx="4378325" cy="6953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2" name="Picture 32" descr="Math NAV-LessBack2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0273" name="Picture 33" descr="LH_5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0274" name="Picture 34" descr="MAC3_p2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4489" y="1209674"/>
            <a:ext cx="8883311" cy="32861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6B69960E51534EB8A6BBEFF6CFE2E663"/>
  <p:tag name="ANSWERSALIAS" val="A¤B¤C¤D"/>
  <p:tag name="RESPONSESGATHERED" val="False"/>
  <p:tag name="QUESTIONTEXT" val="In the figure, triangle ABC is similar to triangle PQR. What is the missing length?"/>
  <p:tag name="QUESTIONALIAS" val="In the figure, triangle ABC is similar to triangle PQR. What is the missing length?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A35E8FE0549A4BD2806884DCB5EAE138"/>
  <p:tag name="ANSWERSALIAS" val="A¤B¤C¤D"/>
  <p:tag name="RESPONSESGATHERED" val="False"/>
  <p:tag name="QUESTIONTEXT" val="Find the slope of a line that passes through the points (2, –1) and (1, 2)."/>
  <p:tag name="QUESTIONALIAS" val="Find the slope of a line that passes through the points (2, –1) and (1, 2).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8"/>
  <p:tag name="SLIDEGUID" val="E3BEAC4217564217AC7160D73D27D3C2"/>
  <p:tag name="ANSWERSALIAS" val="A¤B¤C¤D"/>
  <p:tag name="QUESTIONTEXT" val="Express the ratio 6 cups to 3 quarts in simplest form. "/>
  <p:tag name="QUESTIONALIAS" val="Express the ratio 6 cups to 3 quarts in simplest form. "/>
  <p:tag name="ANIMREMOVED" val="False"/>
  <p:tag name="RESPONSESGATHER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59BE0101329C4F169ED1183E60B3EF18"/>
  <p:tag name="SLIDEID" val="59BE0101329C4F169ED1183E60B3EF18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ANSWERSALIAS" val="A¤B¤C¤D"/>
  <p:tag name="RESPONSESGATHERED" val="False"/>
  <p:tag name="QUESTIONTEXT" val="LIBRARY  At the Booktown Library, 59 out of every 100 users is 12 or under. Write this ratio as a percent."/>
  <p:tag name="QUESTIONALIAS" val="LIBRARY  At the Booktown Library, 59 out of every 100 users is 12 or under. Write this ratio as a percent."/>
  <p:tag name="ANIMREMOVED" val="False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73C8CB726CE24B27A68D0E8CA7E9B806"/>
  <p:tag name="SLIDEID" val="73C8CB726CE24B27A68D0E8CA7E9B80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ANSWERSALIAS" val="A¤B¤C¤D"/>
  <p:tag name="RESPONSESGATHERED" val="False"/>
  <p:tag name="QUESTIONTEXT" val="BASKETBALL  Last season, Janelle made 68 baskets for every 100 tries. Write this ratio as a percent."/>
  <p:tag name="QUESTIONALIAS" val="BASKETBALL  Last season, Janelle made 68 baskets for every 100 tries. Write this ratio as a percent."/>
  <p:tag name="ANIMREMOVED" val="False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F29F049DD2CB444584BFA2AA51C6DFF7"/>
  <p:tag name="SLIDEID" val="F29F049DD2CB444584BFA2AA51C6DFF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ANSWERSALIAS" val="A¤B¤C¤D"/>
  <p:tag name="RESPONSESGATHERED" val="False"/>
  <p:tag name="QUESTIONTEXT" val="TRANSPORTATION  About 3 of 5 students at Wilder Elementary ride the bus to school. Write this ratio as a percent."/>
  <p:tag name="QUESTIONALIAS" val="TRANSPORTATION  About 3 of 5 students at Wilder Elementary ride the bus to school. Write this ratio as a percent."/>
  <p:tag name="ANIMREMOVED" val="False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4"/>
  <p:tag name="SLIDEGUID" val="2153DB5098844D7AA4AFFFDFA4C16BCA"/>
  <p:tag name="ANSWERSALIAS" val="A¤B¤C¤D"/>
  <p:tag name="RESPONSESGATHERED" val="False"/>
  <p:tag name="QUESTIONTEXT" val="Lesson 1 CYP4"/>
  <p:tag name="QUESTIONALIAS" val="Lesson 1 CYP4"/>
  <p:tag name="ANIMREMOVED" val="False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5"/>
  <p:tag name="SLIDEGUID" val="A81A91C3AB564A1A81C1DABA86883321"/>
  <p:tag name="ANSWERSALIAS" val="A¤B¤C¤D"/>
  <p:tag name="RESPONSESGATHERED" val="False"/>
  <p:tag name="QUESTIONTEXT" val="SCHEDULE  The circle graph shows an estimate of the percent of his day that Leon spends on each activity. Write the percent for school as a fraction in simplest form."/>
  <p:tag name="QUESTIONALIAS" val="SCHEDULE  The circle graph shows an estimate of the percent of his day that Leon spends on each activity. Write the percent for school as a fraction in simplest form."/>
  <p:tag name="ANIMREMOVED" val="False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43EFFF67EDE1476998D69F088EFFD1E9"/>
  <p:tag name="ANSWERSALIAS" val="A¤B¤C¤D"/>
  <p:tag name="RESPONSESGATHERED" val="False"/>
  <p:tag name="QUESTIONTEXT" val="Express 400 meters in 16 minutes as a unit rate. "/>
  <p:tag name="QUESTIONALIAS" val="Express 400 meters in 16 minutes as a unit rate. 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8DC237A25B424C7A8865C92408657EBE"/>
  <p:tag name="ANSWERSALIAS" val="A¤B¤C¤D"/>
  <p:tag name="RESPONSESGATHERED" val="False"/>
  <p:tag name="QUESTIONTEXT" val="5Min 1-3"/>
  <p:tag name="QUESTIONALIAS" val="5Min 1-3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816</Words>
  <Application>Microsoft Macintosh PowerPoint</Application>
  <PresentationFormat>On-screen Show (4:3)</PresentationFormat>
  <Paragraphs>205</Paragraphs>
  <Slides>22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Michael Mitchell</dc:creator>
  <cp:lastModifiedBy>MMitchell</cp:lastModifiedBy>
  <cp:revision>14</cp:revision>
  <dcterms:created xsi:type="dcterms:W3CDTF">2009-10-25T23:31:47Z</dcterms:created>
  <dcterms:modified xsi:type="dcterms:W3CDTF">2009-10-25T23:31:57Z</dcterms:modified>
</cp:coreProperties>
</file>