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11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27.xml" ContentType="application/vnd.openxmlformats-officedocument.presentationml.tags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tags/tag1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4.xml" ContentType="application/vnd.openxmlformats-officedocument.presentationml.tags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tags/tag5.xml" ContentType="application/vnd.openxmlformats-officedocument.presentationml.tags+xml"/>
  <Override PartName="/ppt/tags/tag20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slideLayouts/slideLayout5.xml" ContentType="application/vnd.openxmlformats-officedocument.presentationml.slideLayout+xml"/>
  <Override PartName="/ppt/tags/tag9.xml" ContentType="application/vnd.openxmlformats-officedocument.presentationml.tags+xml"/>
  <Override PartName="/ppt/slides/slide11.xml" ContentType="application/vnd.openxmlformats-officedocument.presentationml.slide+xml"/>
  <Override PartName="/ppt/tags/tag19.xml" ContentType="application/vnd.openxmlformats-officedocument.presentationml.tags+xml"/>
  <Override PartName="/ppt/slides/slide7.xml" ContentType="application/vnd.openxmlformats-officedocument.presentationml.slide+xml"/>
  <Override PartName="/ppt/tags/tag24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31.xml" ContentType="application/vnd.openxmlformats-officedocument.presentationml.tags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35.xml" ContentType="application/vnd.openxmlformats-officedocument.presentationml.tags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21.xml" ContentType="application/vnd.openxmlformats-officedocument.presentationml.tags+xml"/>
  <Override PartName="/ppt/tags/tag40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5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tags/tag13.xml" ContentType="application/vnd.openxmlformats-officedocument.presentationml.tags+xml"/>
  <Override PartName="/ppt/tags/tag32.xml" ContentType="application/vnd.openxmlformats-officedocument.presentationml.tag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ags/tag36.xml" ContentType="application/vnd.openxmlformats-officedocument.presentationml.tags+xml"/>
  <Override PartName="/ppt/tags/tag7.xml" ContentType="application/vnd.openxmlformats-officedocument.presentationml.tags+xml"/>
  <Override PartName="/ppt/tags/tag22.xml" ContentType="application/vnd.openxmlformats-officedocument.presentationml.tags+xml"/>
  <Override PartName="/ppt/tags/tag17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45.xml" ContentType="application/vnd.openxmlformats-officedocument.presentationml.tags+xml"/>
  <Override PartName="/ppt/tags/tag10.xml" ContentType="application/vnd.openxmlformats-officedocument.presentationml.tag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slideLayouts/slideLayout4.xml" ContentType="application/vnd.openxmlformats-officedocument.presentationml.slideLayout+xml"/>
  <Override PartName="/ppt/tags/tag8.xml" ContentType="application/vnd.openxmlformats-officedocument.presentationml.tags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tags/tag18.xml" ContentType="application/vnd.openxmlformats-officedocument.presentationml.tags+xml"/>
  <Override PartName="/ppt/tags/tag23.xml" ContentType="application/vnd.openxmlformats-officedocument.presentationml.tags+xml"/>
  <Override PartName="/ppt/tags/tag42.xml" ContentType="application/vnd.openxmlformats-officedocument.presentationml.tags+xml"/>
  <Override PartName="/ppt/slides/slide6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85" r:id="rId3"/>
    <p:sldId id="288" r:id="rId4"/>
    <p:sldId id="286" r:id="rId5"/>
    <p:sldId id="287" r:id="rId6"/>
    <p:sldId id="259" r:id="rId7"/>
    <p:sldId id="260" r:id="rId8"/>
    <p:sldId id="261" r:id="rId9"/>
    <p:sldId id="281" r:id="rId10"/>
    <p:sldId id="262" r:id="rId11"/>
    <p:sldId id="264" r:id="rId12"/>
    <p:sldId id="283" r:id="rId13"/>
    <p:sldId id="266" r:id="rId14"/>
    <p:sldId id="268" r:id="rId15"/>
    <p:sldId id="270" r:id="rId16"/>
    <p:sldId id="271" r:id="rId17"/>
    <p:sldId id="273" r:id="rId18"/>
    <p:sldId id="277" r:id="rId19"/>
    <p:sldId id="263" r:id="rId20"/>
    <p:sldId id="265" r:id="rId21"/>
    <p:sldId id="267" r:id="rId22"/>
    <p:sldId id="269" r:id="rId23"/>
    <p:sldId id="272" r:id="rId24"/>
    <p:sldId id="274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Objects="1" showGuides="1">
      <p:cViewPr varScale="1">
        <p:scale>
          <a:sx n="103" d="100"/>
          <a:sy n="103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2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E319-83C8-0E49-A697-1C1D5D2D4AF4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084B0-DAB1-8348-B8C3-A2B95DE6D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3D676-BE93-B44E-83C7-E68275959599}" type="slidenum">
              <a:rPr lang="en-US"/>
              <a:pPr/>
              <a:t>11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E75EB-9558-3D4C-B79B-6CD470094584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C3BA5-9D9C-D040-B1B9-9783BBEA4DA7}" type="slidenum">
              <a:rPr lang="en-US"/>
              <a:pPr/>
              <a:t>14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5BBC4-01AE-E84B-9A7E-2ADE95F73BEB}" type="slidenum">
              <a:rPr lang="en-US"/>
              <a:pPr/>
              <a:t>15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EBD75-58BB-2543-A0E9-3EBC662C517B}" type="slidenum">
              <a:rPr lang="en-US"/>
              <a:pPr/>
              <a:t>16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3F88E-D690-9E44-806D-BF2579C3D18A}" type="slidenum">
              <a:rPr lang="en-US"/>
              <a:pPr/>
              <a:t>17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5269F-9431-7748-8074-9819BFBA01F7}" type="slidenum">
              <a:rPr lang="en-US"/>
              <a:pPr/>
              <a:t>18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41CC7-EE0E-454A-8497-1BD21AEC63A7}" type="slidenum">
              <a:rPr lang="en-US"/>
              <a:pPr/>
              <a:t>19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17C32-29F4-A941-8BE5-E4E8A66141DF}" type="slidenum">
              <a:rPr lang="en-US"/>
              <a:pPr/>
              <a:t>20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2BBE5-C930-104F-A5FB-DA81FE60475D}" type="slidenum">
              <a:rPr lang="en-US"/>
              <a:pPr/>
              <a:t>21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25345-F273-E246-9AF3-AEE9CAD9EFA4}" type="slidenum">
              <a:rPr lang="en-US"/>
              <a:pPr/>
              <a:t>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53B36-575A-AD49-9262-D61BE06BD4FE}" type="slidenum">
              <a:rPr lang="en-US"/>
              <a:pPr/>
              <a:t>22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30511-3AD1-1D4E-BA10-D10195586CE6}" type="slidenum">
              <a:rPr lang="en-US"/>
              <a:pPr/>
              <a:t>23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E447-DD3D-2F4B-85AD-2710CDC2E570}" type="slidenum">
              <a:rPr lang="en-US"/>
              <a:pPr/>
              <a:t>24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E247E-43BE-1C4E-AA35-D1DE94E99354}" type="slidenum">
              <a:rPr lang="en-US"/>
              <a:pPr/>
              <a:t>25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2920E-A341-2D43-BEB6-091B883485BF}" type="slidenum">
              <a:rPr lang="en-US"/>
              <a:pPr/>
              <a:t>26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08DBC-1794-1E44-B85A-55D8B1BE0A33}" type="slidenum">
              <a:rPr lang="en-US"/>
              <a:pPr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E1B7C-ECD1-0841-A5C9-30CF611AB4F6}" type="slidenum">
              <a:rPr lang="en-US"/>
              <a:pPr/>
              <a:t>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D1CF5-0D77-F34F-9AEA-C7C8B5E4B1FA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F3235-BEC0-C841-9C0B-366EE026C0E9}" type="slidenum">
              <a:rPr lang="en-US"/>
              <a:pPr/>
              <a:t>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D4889-13DD-254C-9FA0-6747D53ACEFF}" type="slidenum">
              <a:rPr lang="en-US"/>
              <a:pPr/>
              <a:t>7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75BD4-43BB-2B4A-897C-D211F6DBC490}" type="slidenum">
              <a:rPr lang="en-US"/>
              <a:pPr/>
              <a:t>8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4FA5C-E1B2-EA45-B37A-7FC3A3C6068F}" type="slidenum">
              <a:rPr lang="en-US"/>
              <a:pPr/>
              <a:t>10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7B07-37CE-0346-8655-2B0113474EC9}" type="datetimeFigureOut">
              <a:rPr lang="en-US" smtClean="0"/>
              <a:pPr/>
              <a:t>11/2/09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A63F-5614-0044-8FE1-2C6CFDF1C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jpeg"/><Relationship Id="rId5" Type="http://schemas.openxmlformats.org/officeDocument/2006/relationships/image" Target="../media/image21.jpeg"/><Relationship Id="rId6" Type="http://schemas.openxmlformats.org/officeDocument/2006/relationships/image" Target="../media/image18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1.jpeg"/><Relationship Id="rId5" Type="http://schemas.openxmlformats.org/officeDocument/2006/relationships/image" Target="../media/image12.jpeg"/><Relationship Id="rId6" Type="http://schemas.openxmlformats.org/officeDocument/2006/relationships/image" Target="../media/image18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1.jpeg"/><Relationship Id="rId5" Type="http://schemas.openxmlformats.org/officeDocument/2006/relationships/image" Target="../media/image15.jpeg"/><Relationship Id="rId6" Type="http://schemas.openxmlformats.org/officeDocument/2006/relationships/image" Target="../media/image18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6.jpeg"/><Relationship Id="rId5" Type="http://schemas.openxmlformats.org/officeDocument/2006/relationships/image" Target="../media/image18.jpeg"/><Relationship Id="rId6" Type="http://schemas.openxmlformats.org/officeDocument/2006/relationships/image" Target="../media/image21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2.jpeg"/><Relationship Id="rId5" Type="http://schemas.openxmlformats.org/officeDocument/2006/relationships/image" Target="../media/image18.jpeg"/><Relationship Id="rId6" Type="http://schemas.openxmlformats.org/officeDocument/2006/relationships/image" Target="../media/image21.jpeg"/><Relationship Id="rId7" Type="http://schemas.openxmlformats.org/officeDocument/2006/relationships/image" Target="../media/image23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2.jpeg"/><Relationship Id="rId5" Type="http://schemas.openxmlformats.org/officeDocument/2006/relationships/image" Target="../media/image18.jpeg"/><Relationship Id="rId6" Type="http://schemas.openxmlformats.org/officeDocument/2006/relationships/image" Target="../media/image21.jpeg"/><Relationship Id="rId7" Type="http://schemas.openxmlformats.org/officeDocument/2006/relationships/image" Target="../media/image24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8.jpeg"/><Relationship Id="rId5" Type="http://schemas.openxmlformats.org/officeDocument/2006/relationships/image" Target="../media/image21.jpe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8.jpeg"/><Relationship Id="rId5" Type="http://schemas.openxmlformats.org/officeDocument/2006/relationships/image" Target="../media/image21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31.jpeg"/><Relationship Id="rId7" Type="http://schemas.openxmlformats.org/officeDocument/2006/relationships/image" Target="../media/image9.jpeg"/><Relationship Id="rId8" Type="http://schemas.openxmlformats.org/officeDocument/2006/relationships/image" Target="../media/image18.jpe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31.jpeg"/><Relationship Id="rId7" Type="http://schemas.openxmlformats.org/officeDocument/2006/relationships/image" Target="../media/image12.jpeg"/><Relationship Id="rId8" Type="http://schemas.openxmlformats.org/officeDocument/2006/relationships/image" Target="../media/image18.jpe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15.jpeg"/><Relationship Id="rId7" Type="http://schemas.openxmlformats.org/officeDocument/2006/relationships/image" Target="../media/image31.jpeg"/><Relationship Id="rId8" Type="http://schemas.openxmlformats.org/officeDocument/2006/relationships/image" Target="../media/image18.jpe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31.jpeg"/><Relationship Id="rId7" Type="http://schemas.openxmlformats.org/officeDocument/2006/relationships/image" Target="../media/image16.jpeg"/><Relationship Id="rId8" Type="http://schemas.openxmlformats.org/officeDocument/2006/relationships/image" Target="../media/image18.jpe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image" Target="../media/image31.jpeg"/><Relationship Id="rId7" Type="http://schemas.openxmlformats.org/officeDocument/2006/relationships/image" Target="../media/image22.jpeg"/><Relationship Id="rId8" Type="http://schemas.openxmlformats.org/officeDocument/2006/relationships/image" Target="../media/image18.jpeg"/><Relationship Id="rId9" Type="http://schemas.openxmlformats.org/officeDocument/2006/relationships/image" Target="../media/image32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31.jpeg"/><Relationship Id="rId6" Type="http://schemas.openxmlformats.org/officeDocument/2006/relationships/image" Target="../media/image18.jpeg"/><Relationship Id="rId7" Type="http://schemas.openxmlformats.org/officeDocument/2006/relationships/image" Target="../media/image25.jpeg"/><Relationship Id="rId8" Type="http://schemas.openxmlformats.org/officeDocument/2006/relationships/image" Target="../media/image33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6" Type="http://schemas.openxmlformats.org/officeDocument/2006/relationships/image" Target="../media/image31.jpeg"/><Relationship Id="rId7" Type="http://schemas.openxmlformats.org/officeDocument/2006/relationships/image" Target="../media/image18.jpe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0.jpe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hyperlink" Target="http://www.ca.gr7math.com/" TargetMode="External"/><Relationship Id="rId13" Type="http://schemas.openxmlformats.org/officeDocument/2006/relationships/image" Target="../media/image39.jpe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slide" Target="slide6.xml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13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6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4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jpeg"/><Relationship Id="rId5" Type="http://schemas.openxmlformats.org/officeDocument/2006/relationships/image" Target="../media/image20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158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5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7244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5-2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5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678642"/>
            <a:ext cx="457200" cy="457200"/>
          </a:xfrm>
          <a:prstGeom prst="rect">
            <a:avLst/>
          </a:prstGeom>
          <a:noFill/>
        </p:spPr>
      </p:pic>
      <p:pic>
        <p:nvPicPr>
          <p:cNvPr id="284676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Percents as Decimals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876300" y="1686580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dirty="0">
                <a:solidFill>
                  <a:srgbClr val="00539D"/>
                </a:solidFill>
              </a:rPr>
              <a:t>Write 52% as a decimal.</a:t>
            </a:r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533400" y="2590800"/>
            <a:ext cx="236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3200" indent="-2400300" algn="l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800" b="0" dirty="0" smtClean="0"/>
              <a:t>52% = 52%	</a:t>
            </a:r>
            <a:endParaRPr lang="en-US" sz="2800" b="0" dirty="0"/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2085975" y="589786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1" dirty="0">
                <a:solidFill>
                  <a:srgbClr val="00539D"/>
                </a:solidFill>
              </a:rPr>
              <a:t>Answer:</a:t>
            </a:r>
            <a:r>
              <a:rPr lang="en-US" sz="2800" b="1" dirty="0">
                <a:solidFill>
                  <a:srgbClr val="E01B22"/>
                </a:solidFill>
              </a:rPr>
              <a:t> 	0.52</a:t>
            </a:r>
          </a:p>
        </p:txBody>
      </p:sp>
      <p:pic>
        <p:nvPicPr>
          <p:cNvPr id="284682" name="Picture 10" descr="LH_5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84683" name="Text Box 11"/>
          <p:cNvSpPr txBox="1">
            <a:spLocks noChangeArrowheads="1"/>
          </p:cNvSpPr>
          <p:nvPr/>
        </p:nvSpPr>
        <p:spPr bwMode="auto">
          <a:xfrm>
            <a:off x="533400" y="4388505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3200" indent="-2400300" algn="l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800" b="0" dirty="0"/>
              <a:t>        = </a:t>
            </a:r>
            <a:r>
              <a:rPr lang="en-US" sz="2800" b="0" dirty="0" smtClean="0"/>
              <a:t>0.52</a:t>
            </a:r>
            <a:endParaRPr lang="en-US" sz="2800" b="0" dirty="0"/>
          </a:p>
        </p:txBody>
      </p:sp>
      <p:sp>
        <p:nvSpPr>
          <p:cNvPr id="284684" name="Freeform 12"/>
          <p:cNvSpPr>
            <a:spLocks/>
          </p:cNvSpPr>
          <p:nvPr/>
        </p:nvSpPr>
        <p:spPr bwMode="auto">
          <a:xfrm>
            <a:off x="2276475" y="3054699"/>
            <a:ext cx="1619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85" name="Freeform 13"/>
          <p:cNvSpPr>
            <a:spLocks/>
          </p:cNvSpPr>
          <p:nvPr/>
        </p:nvSpPr>
        <p:spPr bwMode="auto">
          <a:xfrm>
            <a:off x="2082800" y="3048000"/>
            <a:ext cx="1619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6600" y="2625725"/>
            <a:ext cx="586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Locate the decimal &amp; move it two </a:t>
            </a:r>
            <a:r>
              <a:rPr lang="en-US" sz="2800" dirty="0" smtClean="0"/>
              <a:t>places to the left</a:t>
            </a:r>
            <a:r>
              <a:rPr lang="en-US" sz="2800" dirty="0" smtClean="0"/>
              <a:t> (this represents </a:t>
            </a:r>
            <a:r>
              <a:rPr lang="en-US" sz="2800" dirty="0" smtClean="0"/>
              <a:t>dividing 52 by </a:t>
            </a:r>
            <a:r>
              <a:rPr lang="en-US" sz="2800" dirty="0" smtClean="0"/>
              <a:t>100).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3267129" y="4466193"/>
            <a:ext cx="564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Remove the percent symbol &amp; place a decimal point (.).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4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8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8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4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4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7" grpId="0" autoUpdateAnimBg="0"/>
      <p:bldP spid="284678" grpId="0" build="p" autoUpdateAnimBg="0" advAuto="0"/>
      <p:bldP spid="284679" grpId="0" build="p" autoUpdateAnimBg="0"/>
      <p:bldP spid="284680" grpId="0" build="p" autoUpdateAnimBg="0"/>
      <p:bldP spid="284683" grpId="0" build="p" autoUpdateAnimBg="0"/>
      <p:bldP spid="284684" grpId="0" animBg="1"/>
      <p:bldP spid="284685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Percents as Decimals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876300" y="1524000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b="1" dirty="0">
                <a:solidFill>
                  <a:srgbClr val="00539D"/>
                </a:solidFill>
              </a:rPr>
              <a:t>Write 245% as a decimal.</a:t>
            </a:r>
          </a:p>
        </p:txBody>
      </p:sp>
      <p:pic>
        <p:nvPicPr>
          <p:cNvPr id="5530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613356"/>
            <a:ext cx="457200" cy="457200"/>
          </a:xfrm>
          <a:prstGeom prst="rect">
            <a:avLst/>
          </a:prstGeom>
          <a:noFill/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133600" y="5650468"/>
            <a:ext cx="441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3200" dirty="0">
                <a:solidFill>
                  <a:srgbClr val="00539D"/>
                </a:solidFill>
              </a:rPr>
              <a:t>Answer:</a:t>
            </a:r>
            <a:r>
              <a:rPr lang="en-US" sz="3200" b="0" dirty="0">
                <a:solidFill>
                  <a:srgbClr val="E01B22"/>
                </a:solidFill>
              </a:rPr>
              <a:t> 	2.45</a:t>
            </a:r>
          </a:p>
        </p:txBody>
      </p:sp>
      <p:pic>
        <p:nvPicPr>
          <p:cNvPr id="55307" name="Picture 11" descr="LH_5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33400" y="2600980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52725" indent="-2409825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800" b="0" dirty="0"/>
              <a:t>245% = 245</a:t>
            </a:r>
            <a:r>
              <a:rPr lang="en-US" sz="2800" b="0" dirty="0" smtClean="0"/>
              <a:t>%</a:t>
            </a:r>
            <a:endParaRPr lang="en-US" sz="2800" b="0" dirty="0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09600" y="427738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3200" indent="-2400300" algn="l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tabLst>
                <a:tab pos="1228725" algn="l"/>
              </a:tabLst>
            </a:pPr>
            <a:r>
              <a:rPr lang="en-US" b="0" dirty="0"/>
              <a:t>          	</a:t>
            </a:r>
            <a:r>
              <a:rPr lang="en-US" sz="2800" b="0" dirty="0"/>
              <a:t>= </a:t>
            </a:r>
            <a:r>
              <a:rPr lang="en-US" sz="2800" b="0" dirty="0" smtClean="0"/>
              <a:t>2.45</a:t>
            </a:r>
            <a:endParaRPr lang="en-US" sz="2800" b="0" dirty="0"/>
          </a:p>
        </p:txBody>
      </p:sp>
      <p:sp>
        <p:nvSpPr>
          <p:cNvPr id="55310" name="Freeform 14"/>
          <p:cNvSpPr>
            <a:spLocks/>
          </p:cNvSpPr>
          <p:nvPr/>
        </p:nvSpPr>
        <p:spPr bwMode="auto">
          <a:xfrm>
            <a:off x="2676463" y="3048000"/>
            <a:ext cx="1619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11" name="Freeform 15"/>
          <p:cNvSpPr>
            <a:spLocks/>
          </p:cNvSpPr>
          <p:nvPr/>
        </p:nvSpPr>
        <p:spPr bwMode="auto">
          <a:xfrm>
            <a:off x="2520888" y="3048000"/>
            <a:ext cx="1619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57600" y="2590800"/>
            <a:ext cx="5638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Locate the decimal &amp; move it two places to the left (this represents dividing</a:t>
            </a:r>
            <a:r>
              <a:rPr lang="en-US" sz="2400" dirty="0" smtClean="0"/>
              <a:t> 245 by </a:t>
            </a:r>
            <a:r>
              <a:rPr lang="en-US" sz="2400" dirty="0" smtClean="0"/>
              <a:t>100)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648129" y="4191000"/>
            <a:ext cx="5648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Remove the percent symbol &amp; place a decimal point (.).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build="p" autoUpdateAnimBg="0" advAuto="0"/>
      <p:bldP spid="55305" grpId="0" build="p" autoUpdateAnimBg="0"/>
      <p:bldP spid="55308" grpId="0" build="p" autoUpdateAnimBg="0"/>
      <p:bldP spid="55309" grpId="0" build="p" autoUpdateAnimBg="0"/>
      <p:bldP spid="55310" grpId="0" animBg="1"/>
      <p:bldP spid="55311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924800" cy="156966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"/>
                <a:cs typeface="Baskerville"/>
              </a:rPr>
              <a:t>Watch carefully as we review another old skill you were taught a few years back.</a:t>
            </a:r>
            <a:endParaRPr lang="en-US" sz="3200" b="1" dirty="0"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006024"/>
            <a:ext cx="63246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askerville"/>
                <a:cs typeface="Baskerville"/>
              </a:rPr>
              <a:t>Change .52 to a whole number:</a:t>
            </a:r>
            <a:endParaRPr lang="en-US" sz="32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754868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400" dirty="0" smtClean="0">
                <a:solidFill>
                  <a:srgbClr val="0000FF"/>
                </a:solidFill>
                <a:latin typeface="Baskerville"/>
                <a:cs typeface="Baskerville"/>
              </a:rPr>
              <a:t>100</a:t>
            </a:r>
          </a:p>
          <a:p>
            <a:r>
              <a:rPr lang="en-US" sz="4400" u="sng" dirty="0" smtClean="0">
                <a:solidFill>
                  <a:srgbClr val="0000FF"/>
                </a:solidFill>
                <a:latin typeface="Baskerville"/>
                <a:cs typeface="Baskerville"/>
              </a:rPr>
              <a:t>x.52</a:t>
            </a:r>
            <a:endParaRPr lang="en-US" sz="4400" u="sng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405026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0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7600" y="405026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0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405026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2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6200000" flipV="1">
            <a:off x="3962400" y="3516868"/>
            <a:ext cx="5334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62400" y="452166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x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7600" y="454948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0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2800" y="455947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0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0" y="4561582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5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048000" y="5229553"/>
            <a:ext cx="152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24200" y="511706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5</a:t>
            </a:r>
            <a:r>
              <a:rPr lang="en-US" sz="1000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2 </a:t>
            </a:r>
            <a:r>
              <a:rPr lang="en-US" sz="800" dirty="0" smtClean="0">
                <a:solidFill>
                  <a:srgbClr val="0000FF"/>
                </a:solidFill>
                <a:latin typeface="Baskerville"/>
                <a:cs typeface="Baskerville"/>
              </a:rPr>
              <a:t>  </a:t>
            </a:r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Baskerville"/>
                <a:cs typeface="Baskerville"/>
              </a:rPr>
              <a:t> </a:t>
            </a:r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0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43400" y="511706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.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45115" y="511706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.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49" name="Freeform 14"/>
          <p:cNvSpPr>
            <a:spLocks/>
          </p:cNvSpPr>
          <p:nvPr/>
        </p:nvSpPr>
        <p:spPr bwMode="auto">
          <a:xfrm>
            <a:off x="4254500" y="5726668"/>
            <a:ext cx="316290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50" name="Freeform 15"/>
          <p:cNvSpPr>
            <a:spLocks/>
          </p:cNvSpPr>
          <p:nvPr/>
        </p:nvSpPr>
        <p:spPr bwMode="auto">
          <a:xfrm>
            <a:off x="3886200" y="5726668"/>
            <a:ext cx="304800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 type="triangle" w="med" len="med"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>
              <a:latin typeface="Baskerville"/>
              <a:cs typeface="Baskerville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24600" y="373255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.52 = 52</a:t>
            </a:r>
            <a:endParaRPr lang="en-US" sz="36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30" grpId="0"/>
      <p:bldP spid="32" grpId="0"/>
      <p:bldP spid="34" grpId="0"/>
      <p:bldP spid="39" grpId="1"/>
      <p:bldP spid="40" grpId="0"/>
      <p:bldP spid="41" grpId="1"/>
      <p:bldP spid="42" grpId="0"/>
      <p:bldP spid="46" grpId="1"/>
      <p:bldP spid="47" grpId="0"/>
      <p:bldP spid="47" grpId="1"/>
      <p:bldP spid="48" grpId="0"/>
      <p:bldP spid="49" grpId="0" animBg="1"/>
      <p:bldP spid="50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Decimals as Percents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800" dirty="0">
                <a:solidFill>
                  <a:srgbClr val="00539D"/>
                </a:solidFill>
                <a:latin typeface="Baskerville"/>
                <a:ea typeface="Times New Roman" pitchFamily="-112" charset="0"/>
                <a:cs typeface="Baskerville"/>
              </a:rPr>
              <a:t>Write 0.3 as a percent.</a:t>
            </a:r>
            <a:endParaRPr lang="en-US" sz="2800" b="0" i="1" dirty="0">
              <a:solidFill>
                <a:srgbClr val="000000"/>
              </a:solidFill>
              <a:latin typeface="Baskerville"/>
              <a:ea typeface="Times New Roman" pitchFamily="-112" charset="0"/>
              <a:cs typeface="Baskerville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438400" y="5892224"/>
            <a:ext cx="3352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3200" b="1" dirty="0">
                <a:solidFill>
                  <a:srgbClr val="00539D"/>
                </a:solidFill>
                <a:latin typeface="Baskerville"/>
                <a:cs typeface="Baskerville"/>
              </a:rPr>
              <a:t>Answer:</a:t>
            </a:r>
            <a:r>
              <a:rPr lang="en-US" sz="3200" b="1" dirty="0">
                <a:solidFill>
                  <a:srgbClr val="E01B22"/>
                </a:solidFill>
                <a:latin typeface="Baskerville"/>
                <a:cs typeface="Baskerville"/>
              </a:rPr>
              <a:t> 	30%</a:t>
            </a:r>
          </a:p>
        </p:txBody>
      </p:sp>
      <p:pic>
        <p:nvPicPr>
          <p:cNvPr id="5837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8378" name="Picture 10" descr="LH_5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33400" y="2905780"/>
            <a:ext cx="2133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3200" indent="-24003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800" b="0" dirty="0">
                <a:latin typeface="Baskerville"/>
                <a:cs typeface="Baskerville"/>
              </a:rPr>
              <a:t>0.3 = 0.30</a:t>
            </a:r>
            <a:r>
              <a:rPr lang="en-US" sz="2800" dirty="0" smtClean="0">
                <a:latin typeface="Baskerville"/>
                <a:cs typeface="Baskerville"/>
              </a:rPr>
              <a:t>	</a:t>
            </a:r>
            <a:endParaRPr lang="en-US" sz="2800" b="0" dirty="0">
              <a:latin typeface="Baskerville"/>
              <a:cs typeface="Baskerville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533400" y="473458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3200" indent="-2400300" algn="l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800" b="0" dirty="0">
                <a:latin typeface="Baskerville"/>
                <a:cs typeface="Baskerville"/>
              </a:rPr>
              <a:t>      = 30</a:t>
            </a:r>
            <a:r>
              <a:rPr lang="en-US" sz="2800" b="0" dirty="0" smtClean="0">
                <a:latin typeface="Baskerville"/>
                <a:cs typeface="Baskerville"/>
              </a:rPr>
              <a:t>%</a:t>
            </a:r>
            <a:endParaRPr lang="en-US" sz="2800" b="0" dirty="0">
              <a:latin typeface="Baskerville"/>
              <a:cs typeface="Baskerville"/>
            </a:endParaRPr>
          </a:p>
        </p:txBody>
      </p:sp>
      <p:sp>
        <p:nvSpPr>
          <p:cNvPr id="58383" name="Freeform 15"/>
          <p:cNvSpPr>
            <a:spLocks/>
          </p:cNvSpPr>
          <p:nvPr/>
        </p:nvSpPr>
        <p:spPr bwMode="auto">
          <a:xfrm>
            <a:off x="2079189" y="3337771"/>
            <a:ext cx="190500" cy="115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84" name="Freeform 16"/>
          <p:cNvSpPr>
            <a:spLocks/>
          </p:cNvSpPr>
          <p:nvPr/>
        </p:nvSpPr>
        <p:spPr bwMode="auto">
          <a:xfrm>
            <a:off x="2274780" y="3337771"/>
            <a:ext cx="190500" cy="115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9400" y="28956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Move the decimal two places to the right to represent multiplying .30 by 100. 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8400" y="4724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0" indent="-24003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800" dirty="0" smtClean="0">
                <a:latin typeface="Baskerville"/>
                <a:cs typeface="Baskerville"/>
              </a:rPr>
              <a:t>Remove the decimal &amp; add the % sign.</a:t>
            </a:r>
            <a:endParaRPr lang="en-US" sz="2800" dirty="0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  <p:bldP spid="58373" grpId="0" build="p" autoUpdateAnimBg="0" advAuto="0"/>
      <p:bldP spid="58375" grpId="0" build="p" autoUpdateAnimBg="0"/>
      <p:bldP spid="58379" grpId="0" build="p" autoUpdateAnimBg="0"/>
      <p:bldP spid="58380" grpId="0" build="p" autoUpdateAnimBg="0"/>
      <p:bldP spid="58383" grpId="0" animBg="1"/>
      <p:bldP spid="58384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76300" y="152241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dirty="0">
                <a:solidFill>
                  <a:srgbClr val="00539D"/>
                </a:solidFill>
                <a:latin typeface="Baskerville"/>
                <a:ea typeface="Times New Roman" pitchFamily="-112" charset="0"/>
                <a:cs typeface="Baskerville"/>
              </a:rPr>
              <a:t>Write 0.71 as a percent.</a:t>
            </a:r>
            <a:endParaRPr lang="en-US" sz="2400" b="0" i="1" dirty="0">
              <a:solidFill>
                <a:srgbClr val="000000"/>
              </a:solidFill>
              <a:latin typeface="Baskerville"/>
              <a:ea typeface="Times New Roman" pitchFamily="-112" charset="0"/>
              <a:cs typeface="Baskerville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590800" y="6106180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800" b="1" dirty="0">
                <a:solidFill>
                  <a:srgbClr val="00539D"/>
                </a:solidFill>
                <a:latin typeface="Baskerville"/>
                <a:cs typeface="Baskerville"/>
              </a:rPr>
              <a:t>Answer:</a:t>
            </a:r>
            <a:r>
              <a:rPr lang="en-US" sz="2800" b="1" dirty="0">
                <a:solidFill>
                  <a:srgbClr val="E01B22"/>
                </a:solidFill>
                <a:latin typeface="Baskerville"/>
                <a:cs typeface="Baskerville"/>
              </a:rPr>
              <a:t> 	71%</a:t>
            </a:r>
          </a:p>
        </p:txBody>
      </p:sp>
      <p:pic>
        <p:nvPicPr>
          <p:cNvPr id="61448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1450" name="Picture 10" descr="LH_5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1451" name="Picture 11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Decimals as Percents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33400" y="2829580"/>
            <a:ext cx="266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3200" indent="-2400300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800" b="0" dirty="0">
                <a:latin typeface="Baskerville"/>
                <a:cs typeface="Baskerville"/>
              </a:rPr>
              <a:t>0.71 = 0.71</a:t>
            </a:r>
            <a:r>
              <a:rPr lang="en-US" sz="2800" b="0" dirty="0" smtClean="0">
                <a:latin typeface="Baskerville"/>
                <a:cs typeface="Baskerville"/>
              </a:rPr>
              <a:t>	</a:t>
            </a:r>
            <a:endParaRPr lang="en-US" sz="2800" b="0" dirty="0">
              <a:latin typeface="Baskerville"/>
              <a:cs typeface="Baskerville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533400" y="4734580"/>
            <a:ext cx="2286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43200" indent="-2400300" algn="l"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tabLst>
                <a:tab pos="1038225" algn="l"/>
              </a:tabLst>
            </a:pPr>
            <a:r>
              <a:rPr lang="en-US" b="0" dirty="0">
                <a:latin typeface="Baskerville"/>
                <a:cs typeface="Baskerville"/>
              </a:rPr>
              <a:t>      </a:t>
            </a:r>
            <a:r>
              <a:rPr lang="en-US" sz="2800" b="0" dirty="0">
                <a:latin typeface="Baskerville"/>
                <a:cs typeface="Baskerville"/>
              </a:rPr>
              <a:t>	= 71%</a:t>
            </a:r>
            <a:r>
              <a:rPr lang="en-US" sz="2800" b="0" dirty="0" smtClean="0">
                <a:latin typeface="Baskerville"/>
                <a:cs typeface="Baskerville"/>
              </a:rPr>
              <a:t>	</a:t>
            </a:r>
            <a:endParaRPr lang="en-US" b="0" dirty="0">
              <a:latin typeface="Baskerville"/>
              <a:cs typeface="Baskerville"/>
            </a:endParaRPr>
          </a:p>
        </p:txBody>
      </p:sp>
      <p:sp>
        <p:nvSpPr>
          <p:cNvPr id="61455" name="Freeform 15"/>
          <p:cNvSpPr>
            <a:spLocks/>
          </p:cNvSpPr>
          <p:nvPr/>
        </p:nvSpPr>
        <p:spPr bwMode="auto">
          <a:xfrm>
            <a:off x="2255360" y="3261571"/>
            <a:ext cx="190500" cy="115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2439510" y="3261571"/>
            <a:ext cx="190500" cy="115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1800" y="28194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Move the decimal two places to the right to represent multiplying .70 by 100. 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4709064"/>
            <a:ext cx="3758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Add the percent symbol.</a:t>
            </a:r>
            <a:endParaRPr lang="en-US" sz="2800" dirty="0"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 advAuto="0"/>
      <p:bldP spid="61447" grpId="0" build="p" autoUpdateAnimBg="0"/>
      <p:bldP spid="61452" grpId="0" autoUpdateAnimBg="0"/>
      <p:bldP spid="61453" grpId="0" build="p" autoUpdateAnimBg="0"/>
      <p:bldP spid="61454" grpId="0" build="p" autoUpdateAnimBg="0"/>
      <p:bldP spid="61455" grpId="0" animBg="1"/>
      <p:bldP spid="61456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28600" y="2152761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000" b="1" dirty="0">
                <a:solidFill>
                  <a:srgbClr val="FF0000"/>
                </a:solidFill>
                <a:latin typeface="Baskerville"/>
                <a:cs typeface="Baskerville"/>
              </a:rPr>
              <a:t>Method 1</a:t>
            </a:r>
            <a:r>
              <a:rPr lang="en-US" sz="2000" b="0" dirty="0" smtClean="0">
                <a:solidFill>
                  <a:srgbClr val="000000"/>
                </a:solidFill>
                <a:latin typeface="Baskerville"/>
                <a:cs typeface="Baskerville"/>
              </a:rPr>
              <a:t>	Check to see if the divisor of the fraction is a factor of 100. If so, use </a:t>
            </a:r>
            <a:r>
              <a:rPr lang="en-US" sz="2000" b="0" dirty="0">
                <a:solidFill>
                  <a:srgbClr val="000000"/>
                </a:solidFill>
                <a:latin typeface="Baskerville"/>
                <a:cs typeface="Baskerville"/>
              </a:rPr>
              <a:t>a </a:t>
            </a:r>
            <a:r>
              <a:rPr lang="en-US" sz="2000" b="0" dirty="0" smtClean="0">
                <a:solidFill>
                  <a:srgbClr val="000000"/>
                </a:solidFill>
                <a:latin typeface="Baskerville"/>
                <a:cs typeface="Baskerville"/>
              </a:rPr>
              <a:t>proportion to find it’s equivalent.</a:t>
            </a:r>
            <a:endParaRPr lang="en-US" sz="2000" b="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pic>
        <p:nvPicPr>
          <p:cNvPr id="64519" name="Picture 7" descr="Exampl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287462"/>
            <a:ext cx="457200" cy="457200"/>
          </a:xfrm>
          <a:prstGeom prst="rect">
            <a:avLst/>
          </a:prstGeom>
          <a:noFill/>
        </p:spPr>
      </p:pic>
      <p:pic>
        <p:nvPicPr>
          <p:cNvPr id="64523" name="Picture 11" descr="LH_5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4524" name="Picture 12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Fractions as Percents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76300" y="1165224"/>
            <a:ext cx="7705725" cy="858837"/>
            <a:chOff x="552" y="865"/>
            <a:chExt cx="4854" cy="541"/>
          </a:xfrm>
        </p:grpSpPr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552" y="947"/>
              <a:ext cx="48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sz="2400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Write     as a percent.</a:t>
              </a:r>
              <a:endParaRPr lang="en-US" sz="2400" b="0" i="1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endParaRPr>
            </a:p>
          </p:txBody>
        </p:sp>
        <p:pic>
          <p:nvPicPr>
            <p:cNvPr id="64528" name="Picture 16" descr="M3_128"/>
            <p:cNvPicPr>
              <a:picLocks noChangeAspect="1" noChangeArrowheads="1"/>
            </p:cNvPicPr>
            <p:nvPr/>
          </p:nvPicPr>
          <p:blipFill>
            <a:blip r:embed="rId7"/>
            <a:srcRect l="37781" r="56085" b="81567"/>
            <a:stretch>
              <a:fillRect/>
            </a:stretch>
          </p:blipFill>
          <p:spPr bwMode="auto">
            <a:xfrm>
              <a:off x="1094" y="865"/>
              <a:ext cx="189" cy="541"/>
            </a:xfrm>
            <a:prstGeom prst="rect">
              <a:avLst/>
            </a:prstGeom>
            <a:noFill/>
          </p:spPr>
        </p:pic>
      </p:grpSp>
      <p:pic>
        <p:nvPicPr>
          <p:cNvPr id="64529" name="Picture 17" descr="M3_128"/>
          <p:cNvPicPr>
            <a:picLocks noChangeAspect="1" noChangeArrowheads="1"/>
          </p:cNvPicPr>
          <p:nvPr/>
        </p:nvPicPr>
        <p:blipFill>
          <a:blip r:embed="rId7"/>
          <a:srcRect t="36592" r="61539" b="44566"/>
          <a:stretch>
            <a:fillRect/>
          </a:stretch>
        </p:blipFill>
        <p:spPr bwMode="auto">
          <a:xfrm>
            <a:off x="1700213" y="3124200"/>
            <a:ext cx="1881187" cy="877887"/>
          </a:xfrm>
          <a:prstGeom prst="rect">
            <a:avLst/>
          </a:prstGeom>
          <a:noFill/>
        </p:spPr>
      </p:pic>
      <p:pic>
        <p:nvPicPr>
          <p:cNvPr id="64530" name="Picture 18" descr="M3_128"/>
          <p:cNvPicPr>
            <a:picLocks noChangeAspect="1" noChangeArrowheads="1"/>
          </p:cNvPicPr>
          <p:nvPr/>
        </p:nvPicPr>
        <p:blipFill>
          <a:blip r:embed="rId7"/>
          <a:srcRect t="74004" r="64848" b="8995"/>
          <a:stretch>
            <a:fillRect/>
          </a:stretch>
        </p:blipFill>
        <p:spPr bwMode="auto">
          <a:xfrm>
            <a:off x="1723095" y="5036403"/>
            <a:ext cx="1719262" cy="792163"/>
          </a:xfrm>
          <a:prstGeom prst="rect">
            <a:avLst/>
          </a:prstGeom>
          <a:noFill/>
        </p:spPr>
      </p:pic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1146887" y="4191000"/>
            <a:ext cx="2891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  <a:tabLst>
                <a:tab pos="1485900" algn="l"/>
              </a:tabLst>
            </a:pPr>
            <a:r>
              <a:rPr lang="en-US" sz="2400" b="0" dirty="0">
                <a:solidFill>
                  <a:srgbClr val="000000"/>
                </a:solidFill>
                <a:latin typeface="Baskerville"/>
                <a:cs typeface="Baskerville"/>
              </a:rPr>
              <a:t>3 </a:t>
            </a:r>
            <a:r>
              <a:rPr lang="en-US" sz="2400" b="0" dirty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● 100	=</a:t>
            </a:r>
            <a:r>
              <a:rPr lang="en-US" sz="2400" b="0" dirty="0" smtClean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    4 </a:t>
            </a:r>
            <a:r>
              <a:rPr lang="en-US" sz="2400" b="0" dirty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● </a:t>
            </a:r>
            <a:r>
              <a:rPr lang="en-US" sz="2400" b="0" i="1" dirty="0" err="1" smtClean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x</a:t>
            </a:r>
            <a:r>
              <a:rPr lang="en-US" sz="2400" b="0" dirty="0" smtClean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	</a:t>
            </a:r>
            <a:r>
              <a:rPr lang="en-US" sz="2400" b="0" i="1" dirty="0" smtClean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	</a:t>
            </a:r>
            <a:endParaRPr lang="en-US" sz="2400" b="0" i="1" dirty="0">
              <a:solidFill>
                <a:srgbClr val="000000"/>
              </a:solidFill>
              <a:latin typeface="Baskerville"/>
              <a:ea typeface="Arial" pitchFamily="-112" charset="0"/>
              <a:cs typeface="Baskerville"/>
            </a:endParaRP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1600200" y="6197716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b="0" dirty="0" smtClean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    </a:t>
            </a:r>
            <a:r>
              <a:rPr lang="en-US" sz="2400" b="0" dirty="0" err="1" smtClean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x</a:t>
            </a:r>
            <a:r>
              <a:rPr lang="en-US" sz="2400" b="0" dirty="0" smtClean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   =  75</a:t>
            </a:r>
            <a:endParaRPr lang="en-US" sz="2400" b="0" dirty="0">
              <a:solidFill>
                <a:srgbClr val="000000"/>
              </a:solidFill>
              <a:latin typeface="Baskerville"/>
              <a:ea typeface="Arial" pitchFamily="-112" charset="0"/>
              <a:cs typeface="Baskerville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43400" y="503640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"/>
                <a:cs typeface="Baskerville"/>
              </a:rPr>
              <a:t>Use the “Multiplicative Inverse”.</a:t>
            </a:r>
            <a:endParaRPr lang="en-US" sz="2400" dirty="0">
              <a:latin typeface="Baskerville"/>
              <a:cs typeface="Baskerville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106616" y="1819277"/>
            <a:ext cx="2236785" cy="3905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773714" y="2830286"/>
            <a:ext cx="1022048" cy="782159"/>
          </a:xfrm>
          <a:custGeom>
            <a:avLst/>
            <a:gdLst>
              <a:gd name="connsiteX0" fmla="*/ 834572 w 1022048"/>
              <a:gd name="connsiteY0" fmla="*/ 0 h 782159"/>
              <a:gd name="connsiteX1" fmla="*/ 882953 w 1022048"/>
              <a:gd name="connsiteY1" fmla="*/ 653143 h 782159"/>
              <a:gd name="connsiteX2" fmla="*/ 0 w 1022048"/>
              <a:gd name="connsiteY2" fmla="*/ 774095 h 7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048" h="782159">
                <a:moveTo>
                  <a:pt x="834572" y="0"/>
                </a:moveTo>
                <a:cubicBezTo>
                  <a:pt x="928310" y="262063"/>
                  <a:pt x="1022048" y="524127"/>
                  <a:pt x="882953" y="653143"/>
                </a:cubicBezTo>
                <a:cubicBezTo>
                  <a:pt x="743858" y="782159"/>
                  <a:pt x="371929" y="778127"/>
                  <a:pt x="0" y="774095"/>
                </a:cubicBezTo>
              </a:path>
            </a:pathLst>
          </a:custGeom>
          <a:ln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62400" y="4215658"/>
            <a:ext cx="4572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spcBef>
                <a:spcPct val="20000"/>
              </a:spcBef>
              <a:spcAft>
                <a:spcPct val="20000"/>
              </a:spcAft>
              <a:tabLst>
                <a:tab pos="14859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Baskerville"/>
                <a:ea typeface="Arial" pitchFamily="-112" charset="0"/>
                <a:cs typeface="Baskerville"/>
              </a:rPr>
              <a:t>Find the cross products.</a:t>
            </a:r>
            <a:endParaRPr lang="en-US" sz="2400" i="1" dirty="0">
              <a:solidFill>
                <a:srgbClr val="000000"/>
              </a:solidFill>
              <a:latin typeface="Baskerville"/>
              <a:ea typeface="Arial" pitchFamily="-112" charset="0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build="p" autoUpdateAnimBg="0"/>
      <p:bldP spid="64525" grpId="0" autoUpdateAnimBg="0"/>
      <p:bldP spid="64532" grpId="0" build="p" autoUpdateAnimBg="0"/>
      <p:bldP spid="64533" grpId="0" build="p" autoUpdateAnimBg="0"/>
      <p:bldP spid="19" grpId="0"/>
      <p:bldP spid="22" grpId="0" animBg="1"/>
      <p:bldP spid="22" grpId="1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876300" y="1503363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543050" indent="-1543050" algn="l">
              <a:spcBef>
                <a:spcPct val="20000"/>
              </a:spcBef>
              <a:spcAft>
                <a:spcPct val="20000"/>
              </a:spcAft>
              <a:buClrTx/>
              <a:tabLst>
                <a:tab pos="15430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Baskerville"/>
                <a:ea typeface="Times New Roman" pitchFamily="-112" charset="0"/>
                <a:cs typeface="Baskerville"/>
              </a:rPr>
              <a:t>Method 2</a:t>
            </a:r>
            <a:r>
              <a:rPr lang="en-US" sz="2400" b="0" dirty="0" smtClean="0">
                <a:solidFill>
                  <a:srgbClr val="000000"/>
                </a:solidFill>
                <a:latin typeface="Baskerville"/>
                <a:ea typeface="Times New Roman" pitchFamily="-112" charset="0"/>
                <a:cs typeface="Baskerville"/>
              </a:rPr>
              <a:t>	Convert the fraction to a decimal</a:t>
            </a:r>
            <a:r>
              <a:rPr lang="en-US" sz="2400" b="0" dirty="0">
                <a:solidFill>
                  <a:srgbClr val="000000"/>
                </a:solidFill>
                <a:latin typeface="Baskerville"/>
                <a:ea typeface="Times New Roman" pitchFamily="-112" charset="0"/>
                <a:cs typeface="Baskerville"/>
              </a:rPr>
              <a:t>. Then</a:t>
            </a:r>
            <a:r>
              <a:rPr lang="en-US" sz="2400" b="0" dirty="0" smtClean="0">
                <a:solidFill>
                  <a:srgbClr val="000000"/>
                </a:solidFill>
                <a:latin typeface="Baskerville"/>
                <a:ea typeface="Times New Roman" pitchFamily="-112" charset="0"/>
                <a:cs typeface="Baskerville"/>
              </a:rPr>
              <a:t> change the decimal to a percent.</a:t>
            </a:r>
            <a:endParaRPr lang="en-US" sz="2400" b="0" dirty="0">
              <a:solidFill>
                <a:srgbClr val="000000"/>
              </a:solidFill>
              <a:latin typeface="Baskerville"/>
              <a:ea typeface="Times New Roman" pitchFamily="-112" charset="0"/>
              <a:cs typeface="Baskerville"/>
            </a:endParaRPr>
          </a:p>
        </p:txBody>
      </p:sp>
      <p:pic>
        <p:nvPicPr>
          <p:cNvPr id="65543" name="Picture 7" descr="Exampl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577316"/>
            <a:ext cx="457200" cy="457200"/>
          </a:xfrm>
          <a:prstGeom prst="rect">
            <a:avLst/>
          </a:prstGeom>
          <a:noFill/>
        </p:spPr>
      </p:pic>
      <p:pic>
        <p:nvPicPr>
          <p:cNvPr id="65547" name="Picture 11" descr="LH_5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5548" name="Picture 12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Fractions as Percents</a:t>
            </a:r>
          </a:p>
        </p:txBody>
      </p:sp>
      <p:pic>
        <p:nvPicPr>
          <p:cNvPr id="65551" name="Picture 15" descr="M3_129"/>
          <p:cNvPicPr>
            <a:picLocks noChangeAspect="1" noChangeArrowheads="1"/>
          </p:cNvPicPr>
          <p:nvPr/>
        </p:nvPicPr>
        <p:blipFill>
          <a:blip r:embed="rId7"/>
          <a:srcRect t="34245" r="70039" b="47087"/>
          <a:stretch>
            <a:fillRect/>
          </a:stretch>
        </p:blipFill>
        <p:spPr bwMode="auto">
          <a:xfrm>
            <a:off x="5360987" y="4302125"/>
            <a:ext cx="1344613" cy="498475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14400" y="5902325"/>
            <a:ext cx="8229600" cy="803275"/>
            <a:chOff x="336" y="3006"/>
            <a:chExt cx="5184" cy="506"/>
          </a:xfrm>
        </p:grpSpPr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336" y="3143"/>
              <a:ext cx="51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dirty="0">
                  <a:solidFill>
                    <a:srgbClr val="00539D"/>
                  </a:solidFill>
                  <a:latin typeface="Baskerville"/>
                  <a:cs typeface="Baskerville"/>
                </a:rPr>
                <a:t>Answer:</a:t>
              </a:r>
              <a:r>
                <a:rPr lang="en-US" b="0" dirty="0">
                  <a:solidFill>
                    <a:srgbClr val="E01B22"/>
                  </a:solidFill>
                  <a:latin typeface="Baskerville"/>
                  <a:cs typeface="Baskerville"/>
                </a:rPr>
                <a:t> 	</a:t>
              </a:r>
            </a:p>
          </p:txBody>
        </p:sp>
        <p:pic>
          <p:nvPicPr>
            <p:cNvPr id="65553" name="Picture 17" descr="M3_129"/>
            <p:cNvPicPr>
              <a:picLocks noChangeAspect="1" noChangeArrowheads="1"/>
            </p:cNvPicPr>
            <p:nvPr/>
          </p:nvPicPr>
          <p:blipFill>
            <a:blip r:embed="rId7"/>
            <a:srcRect l="8066" t="69917"/>
            <a:stretch>
              <a:fillRect/>
            </a:stretch>
          </p:blipFill>
          <p:spPr bwMode="auto">
            <a:xfrm>
              <a:off x="1457" y="3006"/>
              <a:ext cx="2599" cy="506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5360987" y="2706688"/>
            <a:ext cx="1277938" cy="841375"/>
            <a:chOff x="5360987" y="2706688"/>
            <a:chExt cx="1277938" cy="841375"/>
          </a:xfrm>
        </p:grpSpPr>
        <p:pic>
          <p:nvPicPr>
            <p:cNvPr id="65550" name="Picture 14" descr="M3_129"/>
            <p:cNvPicPr>
              <a:picLocks noChangeAspect="1" noChangeArrowheads="1"/>
            </p:cNvPicPr>
            <p:nvPr/>
          </p:nvPicPr>
          <p:blipFill>
            <a:blip r:embed="rId7"/>
            <a:srcRect t="4994" r="71524" b="63496"/>
            <a:stretch>
              <a:fillRect/>
            </a:stretch>
          </p:blipFill>
          <p:spPr bwMode="auto">
            <a:xfrm>
              <a:off x="5360987" y="2706688"/>
              <a:ext cx="1277938" cy="841375"/>
            </a:xfrm>
            <a:prstGeom prst="rect">
              <a:avLst/>
            </a:prstGeom>
            <a:noFill/>
          </p:spPr>
        </p:pic>
        <p:sp>
          <p:nvSpPr>
            <p:cNvPr id="65555" name="Freeform 19"/>
            <p:cNvSpPr>
              <a:spLocks/>
            </p:cNvSpPr>
            <p:nvPr/>
          </p:nvSpPr>
          <p:spPr bwMode="auto">
            <a:xfrm>
              <a:off x="6189662" y="3300413"/>
              <a:ext cx="190500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98"/>
                </a:cxn>
                <a:cxn ang="0">
                  <a:pos x="338" y="0"/>
                </a:cxn>
              </a:cxnLst>
              <a:rect l="0" t="0" r="r" b="b"/>
              <a:pathLst>
                <a:path w="338" h="98">
                  <a:moveTo>
                    <a:pt x="0" y="0"/>
                  </a:moveTo>
                  <a:cubicBezTo>
                    <a:pt x="56" y="49"/>
                    <a:pt x="113" y="98"/>
                    <a:pt x="169" y="98"/>
                  </a:cubicBezTo>
                  <a:cubicBezTo>
                    <a:pt x="225" y="98"/>
                    <a:pt x="281" y="49"/>
                    <a:pt x="338" y="0"/>
                  </a:cubicBezTo>
                </a:path>
              </a:pathLst>
            </a:custGeom>
            <a:noFill/>
            <a:ln w="28575" cap="flat" cmpd="sng">
              <a:solidFill>
                <a:srgbClr val="E01B22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auto">
            <a:xfrm>
              <a:off x="6373812" y="3300413"/>
              <a:ext cx="190500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9" y="98"/>
                </a:cxn>
                <a:cxn ang="0">
                  <a:pos x="338" y="0"/>
                </a:cxn>
              </a:cxnLst>
              <a:rect l="0" t="0" r="r" b="b"/>
              <a:pathLst>
                <a:path w="338" h="98">
                  <a:moveTo>
                    <a:pt x="0" y="0"/>
                  </a:moveTo>
                  <a:cubicBezTo>
                    <a:pt x="56" y="49"/>
                    <a:pt x="113" y="98"/>
                    <a:pt x="169" y="98"/>
                  </a:cubicBezTo>
                  <a:cubicBezTo>
                    <a:pt x="225" y="98"/>
                    <a:pt x="281" y="49"/>
                    <a:pt x="338" y="0"/>
                  </a:cubicBezTo>
                </a:path>
              </a:pathLst>
            </a:custGeom>
            <a:noFill/>
            <a:ln w="28575" cap="flat" cmpd="sng">
              <a:solidFill>
                <a:srgbClr val="E01B2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667000" y="2740025"/>
            <a:ext cx="1335088" cy="2289175"/>
            <a:chOff x="2688" y="1348"/>
            <a:chExt cx="841" cy="1442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688" y="1348"/>
              <a:ext cx="841" cy="1442"/>
              <a:chOff x="2688" y="1348"/>
              <a:chExt cx="841" cy="1442"/>
            </a:xfrm>
          </p:grpSpPr>
          <p:pic>
            <p:nvPicPr>
              <p:cNvPr id="65552" name="Picture 16" descr="M3_129"/>
              <p:cNvPicPr>
                <a:picLocks noChangeAspect="1" noChangeArrowheads="1"/>
              </p:cNvPicPr>
              <p:nvPr/>
            </p:nvPicPr>
            <p:blipFill>
              <a:blip r:embed="rId7"/>
              <a:srcRect l="61125" t="-3210" r="9126" b="68846"/>
              <a:stretch>
                <a:fillRect/>
              </a:stretch>
            </p:blipFill>
            <p:spPr bwMode="auto">
              <a:xfrm>
                <a:off x="2688" y="1348"/>
                <a:ext cx="841" cy="578"/>
              </a:xfrm>
              <a:prstGeom prst="rect">
                <a:avLst/>
              </a:prstGeom>
              <a:noFill/>
            </p:spPr>
          </p:pic>
          <p:sp>
            <p:nvSpPr>
              <p:cNvPr id="65557" name="Text Box 21"/>
              <p:cNvSpPr txBox="1">
                <a:spLocks noChangeArrowheads="1"/>
              </p:cNvSpPr>
              <p:nvPr/>
            </p:nvSpPr>
            <p:spPr bwMode="auto">
              <a:xfrm>
                <a:off x="2754" y="1812"/>
                <a:ext cx="576" cy="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b="0" dirty="0"/>
                  <a:t>–28</a:t>
                </a:r>
                <a:br>
                  <a:rPr lang="en-US" b="0" dirty="0"/>
                </a:br>
                <a:r>
                  <a:rPr lang="en-US" b="0" dirty="0"/>
                  <a:t>    20</a:t>
                </a:r>
                <a:br>
                  <a:rPr lang="en-US" b="0" dirty="0"/>
                </a:br>
                <a:r>
                  <a:rPr lang="en-US" b="0" dirty="0"/>
                  <a:t>  –20</a:t>
                </a:r>
                <a:br>
                  <a:rPr lang="en-US" b="0" dirty="0"/>
                </a:br>
                <a:r>
                  <a:rPr lang="en-US" b="0" dirty="0"/>
                  <a:t>      0</a:t>
                </a:r>
              </a:p>
            </p:txBody>
          </p:sp>
        </p:grp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>
              <a:off x="2880" y="2025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2994" y="2544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8" name="Picture 8" descr="LH_5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81609" name="Picture 9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Fractions as Percents</a:t>
            </a:r>
          </a:p>
        </p:txBody>
      </p:sp>
      <p:pic>
        <p:nvPicPr>
          <p:cNvPr id="281611" name="Picture 11" descr="Example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81612" name="Picture 12" descr="M3_1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975" y="1343025"/>
            <a:ext cx="3016250" cy="785813"/>
          </a:xfrm>
          <a:prstGeom prst="rect">
            <a:avLst/>
          </a:prstGeom>
          <a:noFill/>
        </p:spPr>
      </p:pic>
      <p:pic>
        <p:nvPicPr>
          <p:cNvPr id="281613" name="Picture 13" descr="M3_132"/>
          <p:cNvPicPr>
            <a:picLocks noChangeAspect="1" noChangeArrowheads="1"/>
          </p:cNvPicPr>
          <p:nvPr/>
        </p:nvPicPr>
        <p:blipFill>
          <a:blip r:embed="rId8"/>
          <a:srcRect r="66243" b="69539"/>
          <a:stretch>
            <a:fillRect/>
          </a:stretch>
        </p:blipFill>
        <p:spPr bwMode="auto">
          <a:xfrm>
            <a:off x="5410200" y="2128838"/>
            <a:ext cx="1431925" cy="976313"/>
          </a:xfrm>
          <a:prstGeom prst="rect">
            <a:avLst/>
          </a:prstGeom>
          <a:noFill/>
        </p:spPr>
      </p:pic>
      <p:pic>
        <p:nvPicPr>
          <p:cNvPr id="281615" name="Picture 15" descr="M3_132"/>
          <p:cNvPicPr>
            <a:picLocks noChangeAspect="1" noChangeArrowheads="1"/>
          </p:cNvPicPr>
          <p:nvPr/>
        </p:nvPicPr>
        <p:blipFill>
          <a:blip r:embed="rId8"/>
          <a:srcRect t="29420" r="71857" b="55573"/>
          <a:stretch>
            <a:fillRect/>
          </a:stretch>
        </p:blipFill>
        <p:spPr bwMode="auto">
          <a:xfrm>
            <a:off x="5807680" y="3600450"/>
            <a:ext cx="1193800" cy="481013"/>
          </a:xfrm>
          <a:prstGeom prst="rect">
            <a:avLst/>
          </a:prstGeom>
          <a:noFill/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5843588"/>
            <a:ext cx="8229600" cy="785812"/>
            <a:chOff x="336" y="3030"/>
            <a:chExt cx="5184" cy="495"/>
          </a:xfrm>
        </p:grpSpPr>
        <p:sp>
          <p:nvSpPr>
            <p:cNvPr id="281606" name="Rectangle 6"/>
            <p:cNvSpPr>
              <a:spLocks noChangeArrowheads="1"/>
            </p:cNvSpPr>
            <p:nvPr/>
          </p:nvSpPr>
          <p:spPr bwMode="auto">
            <a:xfrm>
              <a:off x="336" y="3143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>
                  <a:solidFill>
                    <a:srgbClr val="00539D"/>
                  </a:solidFill>
                </a:rPr>
                <a:t>Answer:                                                   </a:t>
              </a:r>
              <a:r>
                <a:rPr lang="en-US" sz="1600">
                  <a:solidFill>
                    <a:srgbClr val="00539D"/>
                  </a:solidFill>
                </a:rPr>
                <a:t>  </a:t>
              </a:r>
              <a:r>
                <a:rPr lang="en-US">
                  <a:solidFill>
                    <a:srgbClr val="E01B22"/>
                  </a:solidFill>
                </a:rPr>
                <a:t>.</a:t>
              </a:r>
              <a:r>
                <a:rPr lang="en-US" b="0">
                  <a:solidFill>
                    <a:srgbClr val="E01B22"/>
                  </a:solidFill>
                </a:rPr>
                <a:t> 	</a:t>
              </a:r>
            </a:p>
          </p:txBody>
        </p:sp>
        <p:pic>
          <p:nvPicPr>
            <p:cNvPr id="281616" name="Picture 16" descr="M3_132"/>
            <p:cNvPicPr>
              <a:picLocks noChangeAspect="1" noChangeArrowheads="1"/>
            </p:cNvPicPr>
            <p:nvPr/>
          </p:nvPicPr>
          <p:blipFill>
            <a:blip r:embed="rId8"/>
            <a:srcRect t="75482"/>
            <a:stretch>
              <a:fillRect/>
            </a:stretch>
          </p:blipFill>
          <p:spPr bwMode="auto">
            <a:xfrm>
              <a:off x="1480" y="3030"/>
              <a:ext cx="2672" cy="495"/>
            </a:xfrm>
            <a:prstGeom prst="rect">
              <a:avLst/>
            </a:prstGeom>
            <a:noFill/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159000" y="2260600"/>
            <a:ext cx="1800225" cy="2941638"/>
            <a:chOff x="2274" y="1344"/>
            <a:chExt cx="1134" cy="1853"/>
          </a:xfrm>
        </p:grpSpPr>
        <p:pic>
          <p:nvPicPr>
            <p:cNvPr id="281614" name="Picture 14" descr="M3_132"/>
            <p:cNvPicPr>
              <a:picLocks noChangeAspect="1" noChangeArrowheads="1"/>
            </p:cNvPicPr>
            <p:nvPr/>
          </p:nvPicPr>
          <p:blipFill>
            <a:blip r:embed="rId8"/>
            <a:srcRect l="59282" b="72809"/>
            <a:stretch>
              <a:fillRect/>
            </a:stretch>
          </p:blipFill>
          <p:spPr bwMode="auto">
            <a:xfrm>
              <a:off x="2274" y="1344"/>
              <a:ext cx="1088" cy="549"/>
            </a:xfrm>
            <a:prstGeom prst="rect">
              <a:avLst/>
            </a:prstGeom>
            <a:noFill/>
          </p:spPr>
        </p:pic>
        <p:sp>
          <p:nvSpPr>
            <p:cNvPr id="281619" name="Text Box 19"/>
            <p:cNvSpPr txBox="1">
              <a:spLocks noChangeArrowheads="1"/>
            </p:cNvSpPr>
            <p:nvPr/>
          </p:nvSpPr>
          <p:spPr bwMode="auto">
            <a:xfrm>
              <a:off x="2550" y="1759"/>
              <a:ext cx="858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b="0" dirty="0"/>
                <a:t>  –6</a:t>
              </a:r>
              <a:br>
                <a:rPr lang="en-US" b="0" dirty="0"/>
              </a:br>
              <a:r>
                <a:rPr lang="en-US" b="0" dirty="0"/>
                <a:t>    40       </a:t>
              </a:r>
              <a:br>
                <a:rPr lang="en-US" b="0" dirty="0"/>
              </a:br>
              <a:r>
                <a:rPr lang="en-US" b="0" dirty="0"/>
                <a:t>  –36</a:t>
              </a:r>
              <a:br>
                <a:rPr lang="en-US" b="0" dirty="0"/>
              </a:br>
              <a:r>
                <a:rPr lang="en-US" b="0" dirty="0"/>
                <a:t>      40</a:t>
              </a:r>
              <a:br>
                <a:rPr lang="en-US" b="0" dirty="0"/>
              </a:br>
              <a:r>
                <a:rPr lang="en-US" b="0" dirty="0"/>
                <a:t>    –36</a:t>
              </a:r>
              <a:br>
                <a:rPr lang="en-US" b="0" dirty="0"/>
              </a:br>
              <a:r>
                <a:rPr lang="en-US" b="0" dirty="0"/>
                <a:t>        4  </a:t>
              </a:r>
            </a:p>
          </p:txBody>
        </p:sp>
        <p:sp>
          <p:nvSpPr>
            <p:cNvPr id="281620" name="Line 20"/>
            <p:cNvSpPr>
              <a:spLocks noChangeShapeType="1"/>
            </p:cNvSpPr>
            <p:nvPr/>
          </p:nvSpPr>
          <p:spPr bwMode="auto">
            <a:xfrm>
              <a:off x="2676" y="1984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1621" name="Line 21"/>
            <p:cNvSpPr>
              <a:spLocks noChangeShapeType="1"/>
            </p:cNvSpPr>
            <p:nvPr/>
          </p:nvSpPr>
          <p:spPr bwMode="auto">
            <a:xfrm>
              <a:off x="2778" y="2491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1623" name="Line 23"/>
            <p:cNvSpPr>
              <a:spLocks noChangeShapeType="1"/>
            </p:cNvSpPr>
            <p:nvPr/>
          </p:nvSpPr>
          <p:spPr bwMode="auto">
            <a:xfrm>
              <a:off x="2786" y="2848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81625" name="Freeform 25"/>
          <p:cNvSpPr>
            <a:spLocks/>
          </p:cNvSpPr>
          <p:nvPr/>
        </p:nvSpPr>
        <p:spPr bwMode="auto">
          <a:xfrm>
            <a:off x="6220430" y="2836902"/>
            <a:ext cx="190500" cy="11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26" name="Freeform 26"/>
          <p:cNvSpPr>
            <a:spLocks/>
          </p:cNvSpPr>
          <p:nvPr/>
        </p:nvSpPr>
        <p:spPr bwMode="auto">
          <a:xfrm>
            <a:off x="6404580" y="2836902"/>
            <a:ext cx="190500" cy="11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98"/>
              </a:cxn>
              <a:cxn ang="0">
                <a:pos x="338" y="0"/>
              </a:cxn>
            </a:cxnLst>
            <a:rect l="0" t="0" r="r" b="b"/>
            <a:pathLst>
              <a:path w="338" h="98">
                <a:moveTo>
                  <a:pt x="0" y="0"/>
                </a:moveTo>
                <a:cubicBezTo>
                  <a:pt x="56" y="49"/>
                  <a:pt x="113" y="98"/>
                  <a:pt x="169" y="98"/>
                </a:cubicBezTo>
                <a:cubicBezTo>
                  <a:pt x="225" y="98"/>
                  <a:pt x="281" y="49"/>
                  <a:pt x="338" y="0"/>
                </a:cubicBezTo>
              </a:path>
            </a:pathLst>
          </a:custGeom>
          <a:noFill/>
          <a:ln w="28575" cap="flat" cmpd="sng">
            <a:solidFill>
              <a:srgbClr val="E01B22"/>
            </a:solidFill>
            <a:prstDash val="solid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0" grpId="0" autoUpdateAnimBg="0"/>
      <p:bldP spid="281625" grpId="0" animBg="1"/>
      <p:bldP spid="2816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 descr="LH_5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87749" name="Picture 5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E01B22"/>
                </a:solidFill>
              </a:rPr>
              <a:t>Order Numbers</a:t>
            </a:r>
          </a:p>
        </p:txBody>
      </p:sp>
      <p:pic>
        <p:nvPicPr>
          <p:cNvPr id="287768" name="Picture 24" descr="5-2_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975" y="1343025"/>
            <a:ext cx="7688263" cy="785813"/>
          </a:xfrm>
          <a:prstGeom prst="rect">
            <a:avLst/>
          </a:prstGeom>
          <a:noFill/>
        </p:spPr>
      </p:pic>
      <p:pic>
        <p:nvPicPr>
          <p:cNvPr id="287769" name="Picture 25" descr="5-2_8a"/>
          <p:cNvPicPr>
            <a:picLocks noChangeAspect="1" noChangeArrowheads="1"/>
          </p:cNvPicPr>
          <p:nvPr/>
        </p:nvPicPr>
        <p:blipFill>
          <a:blip r:embed="rId7"/>
          <a:srcRect r="49524" b="72252"/>
          <a:stretch>
            <a:fillRect/>
          </a:stretch>
        </p:blipFill>
        <p:spPr bwMode="auto">
          <a:xfrm>
            <a:off x="2057400" y="3011487"/>
            <a:ext cx="1476375" cy="798513"/>
          </a:xfrm>
          <a:prstGeom prst="rect">
            <a:avLst/>
          </a:prstGeom>
          <a:noFill/>
        </p:spPr>
      </p:pic>
      <p:pic>
        <p:nvPicPr>
          <p:cNvPr id="287770" name="Picture 26" descr="5-2_8a"/>
          <p:cNvPicPr>
            <a:picLocks noChangeAspect="1" noChangeArrowheads="1"/>
          </p:cNvPicPr>
          <p:nvPr/>
        </p:nvPicPr>
        <p:blipFill>
          <a:blip r:embed="rId7"/>
          <a:srcRect t="28809" r="15627" b="44371"/>
          <a:stretch>
            <a:fillRect/>
          </a:stretch>
        </p:blipFill>
        <p:spPr bwMode="auto">
          <a:xfrm>
            <a:off x="4237037" y="3030537"/>
            <a:ext cx="2468563" cy="771525"/>
          </a:xfrm>
          <a:prstGeom prst="rect">
            <a:avLst/>
          </a:prstGeom>
          <a:noFill/>
        </p:spPr>
      </p:pic>
      <p:pic>
        <p:nvPicPr>
          <p:cNvPr id="287771" name="Picture 27" descr="5-2_8a"/>
          <p:cNvPicPr>
            <a:picLocks noChangeAspect="1" noChangeArrowheads="1"/>
          </p:cNvPicPr>
          <p:nvPr/>
        </p:nvPicPr>
        <p:blipFill>
          <a:blip r:embed="rId7"/>
          <a:srcRect t="56953" r="45253" b="29471"/>
          <a:stretch>
            <a:fillRect/>
          </a:stretch>
        </p:blipFill>
        <p:spPr bwMode="auto">
          <a:xfrm>
            <a:off x="7313613" y="3211512"/>
            <a:ext cx="1601787" cy="390525"/>
          </a:xfrm>
          <a:prstGeom prst="rect">
            <a:avLst/>
          </a:prstGeom>
          <a:noFill/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152526" y="5402263"/>
            <a:ext cx="8229600" cy="781050"/>
            <a:chOff x="336" y="3018"/>
            <a:chExt cx="5184" cy="492"/>
          </a:xfrm>
        </p:grpSpPr>
        <p:pic>
          <p:nvPicPr>
            <p:cNvPr id="287772" name="Picture 28" descr="5-2_8a"/>
            <p:cNvPicPr>
              <a:picLocks noChangeAspect="1" noChangeArrowheads="1"/>
            </p:cNvPicPr>
            <p:nvPr/>
          </p:nvPicPr>
          <p:blipFill>
            <a:blip r:embed="rId7"/>
            <a:srcRect t="72847"/>
            <a:stretch>
              <a:fillRect/>
            </a:stretch>
          </p:blipFill>
          <p:spPr bwMode="auto">
            <a:xfrm>
              <a:off x="1475" y="3018"/>
              <a:ext cx="1843" cy="492"/>
            </a:xfrm>
            <a:prstGeom prst="rect">
              <a:avLst/>
            </a:prstGeom>
            <a:noFill/>
          </p:spPr>
        </p:pic>
        <p:sp>
          <p:nvSpPr>
            <p:cNvPr id="287773" name="Rectangle 29"/>
            <p:cNvSpPr>
              <a:spLocks noChangeArrowheads="1"/>
            </p:cNvSpPr>
            <p:nvPr/>
          </p:nvSpPr>
          <p:spPr bwMode="auto">
            <a:xfrm>
              <a:off x="336" y="3138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1712913" indent="-1368425" algn="l"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>
                  <a:solidFill>
                    <a:srgbClr val="00539D"/>
                  </a:solidFill>
                </a:rPr>
                <a:t>Answer: 	</a:t>
              </a:r>
              <a:endParaRPr lang="en-US" b="0">
                <a:solidFill>
                  <a:srgbClr val="E01B22"/>
                </a:solidFill>
              </a:endParaRPr>
            </a:p>
          </p:txBody>
        </p:sp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0688" y="3078817"/>
            <a:ext cx="126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70%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21" name="Picture 23" descr="Example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38770" y="2986829"/>
            <a:ext cx="1035050" cy="790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9137" y="3030537"/>
            <a:ext cx="1549481" cy="790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37037" y="3030537"/>
            <a:ext cx="2433321" cy="790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02459" y="2986829"/>
            <a:ext cx="1624230" cy="790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0" grpId="0" autoUpdateAnimBg="0"/>
      <p:bldP spid="20" grpId="0"/>
      <p:bldP spid="16" grpId="0" animBg="1"/>
      <p:bldP spid="19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948723" y="452919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006566"/>
            <a:ext cx="27908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28</a:t>
            </a:r>
            <a:endParaRPr lang="pt-BR" sz="3200" dirty="0" smtClean="0"/>
          </a:p>
          <a:p>
            <a:pPr marL="533400" indent="-533400" algn="l"/>
            <a:endParaRPr lang="pt-BR" sz="1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B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14</a:t>
            </a:r>
            <a:endParaRPr lang="pt-BR" sz="3200" dirty="0" smtClean="0"/>
          </a:p>
          <a:p>
            <a:pPr marL="533400" indent="-533400" algn="l"/>
            <a:endParaRPr lang="pt-BR" sz="1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C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0.28</a:t>
            </a:r>
            <a:endParaRPr lang="pt-BR" sz="3200" dirty="0" smtClean="0"/>
          </a:p>
          <a:p>
            <a:pPr marL="533400" indent="-533400" algn="l"/>
            <a:endParaRPr lang="pt-BR" sz="14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D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0.14</a:t>
            </a:r>
          </a:p>
        </p:txBody>
      </p:sp>
      <p:sp>
        <p:nvSpPr>
          <p:cNvPr id="54279" name="TPQuestion"/>
          <p:cNvSpPr>
            <a:spLocks noChangeArrowheads="1"/>
          </p:cNvSpPr>
          <p:nvPr/>
        </p:nvSpPr>
        <p:spPr bwMode="auto">
          <a:xfrm>
            <a:off x="533400" y="1838980"/>
            <a:ext cx="8172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>
                <a:solidFill>
                  <a:srgbClr val="00539D"/>
                </a:solidFill>
              </a:rPr>
              <a:t>Write 28% as a decimal.</a:t>
            </a:r>
            <a:endParaRPr lang="en-US" sz="2800" b="0" dirty="0">
              <a:solidFill>
                <a:srgbClr val="00539D"/>
              </a:solidFill>
            </a:endParaRPr>
          </a:p>
        </p:txBody>
      </p:sp>
      <p:pic>
        <p:nvPicPr>
          <p:cNvPr id="5428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4281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829455"/>
            <a:ext cx="457200" cy="457200"/>
          </a:xfrm>
          <a:prstGeom prst="rect">
            <a:avLst/>
          </a:prstGeom>
          <a:noFill/>
        </p:spPr>
      </p:pic>
      <p:pic>
        <p:nvPicPr>
          <p:cNvPr id="54284" name="Picture 12" descr="LH_5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utoUpdateAnimBg="0"/>
      <p:bldP spid="542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2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038225" y="526894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0" name="TPQuestion"/>
          <p:cNvSpPr>
            <a:spLocks noChangeArrowheads="1"/>
          </p:cNvSpPr>
          <p:nvPr/>
        </p:nvSpPr>
        <p:spPr bwMode="auto">
          <a:xfrm>
            <a:off x="685800" y="152400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</a:rPr>
              <a:t>The U.S. Bank Tower in Los Angeles, California, is 1,018 feet tall. About how many meters tall is the building? </a:t>
            </a:r>
            <a:endParaRPr lang="en-US" b="0">
              <a:solidFill>
                <a:srgbClr val="00539D"/>
              </a:solidFill>
            </a:endParaRPr>
          </a:p>
        </p:txBody>
      </p:sp>
      <p:pic>
        <p:nvPicPr>
          <p:cNvPr id="25609" name="Picture 1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5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Chapter 4)</a:t>
            </a:r>
          </a:p>
        </p:txBody>
      </p:sp>
      <p:pic>
        <p:nvPicPr>
          <p:cNvPr id="25613" name="Picture 20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30289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A.	</a:t>
            </a:r>
            <a:r>
              <a:rPr lang="pt-BR" sz="2400" dirty="0"/>
              <a:t>31 m	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B.	</a:t>
            </a:r>
            <a:r>
              <a:rPr lang="pt-BR" sz="2400" dirty="0"/>
              <a:t>290 m	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C.</a:t>
            </a:r>
            <a:r>
              <a:rPr lang="pt-BR" sz="2400" dirty="0"/>
              <a:t>	310 m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</a:pPr>
            <a:r>
              <a:rPr lang="pt-BR" sz="2400" dirty="0">
                <a:solidFill>
                  <a:srgbClr val="00539D"/>
                </a:solidFill>
              </a:rPr>
              <a:t>D.</a:t>
            </a:r>
            <a:r>
              <a:rPr lang="pt-BR" sz="2400" dirty="0"/>
              <a:t>	</a:t>
            </a:r>
            <a:r>
              <a:rPr lang="pt-BR" sz="2400" dirty="0" smtClean="0"/>
              <a:t>3,338 </a:t>
            </a:r>
            <a:r>
              <a:rPr lang="pt-BR" sz="2400" dirty="0"/>
              <a:t>m</a:t>
            </a:r>
          </a:p>
        </p:txBody>
      </p:sp>
      <p:pic>
        <p:nvPicPr>
          <p:cNvPr id="182311" name="Picture 39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Exampl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28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191000" y="228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conversion factor:</a:t>
            </a:r>
          </a:p>
          <a:p>
            <a:r>
              <a:rPr lang="en-US" dirty="0" smtClean="0"/>
              <a:t>	1 foot = 0.305 meters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3124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1</a:t>
            </a:r>
            <a:r>
              <a:rPr lang="en-US" dirty="0" smtClean="0"/>
              <a:t>: small to large (divide by the factor)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62979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2</a:t>
            </a:r>
            <a:r>
              <a:rPr lang="en-US" dirty="0" smtClean="0"/>
              <a:t>: large to small (multiply by the factor)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4075331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3</a:t>
            </a:r>
            <a:r>
              <a:rPr lang="en-US" dirty="0" smtClean="0"/>
              <a:t>: Ask: “Is the answer logical?” If </a:t>
            </a:r>
            <a:r>
              <a:rPr lang="en-US" dirty="0" smtClean="0"/>
              <a:t>you started with a small measurement the answer must be smaller, if you started with a larger measurement the answer must be larger than what you started with.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565046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4: If the answer is not logical, do the opposite operation.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  <p:bldP spid="182280" grpId="0" autoUpdateAnimBg="0"/>
      <p:bldP spid="182279" grpId="0" autoUpdateAnimBg="0"/>
      <p:bldP spid="15" grpId="0"/>
      <p:bldP spid="16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947738" y="289856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43200"/>
            <a:ext cx="27908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1.35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B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13.5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C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65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D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135</a:t>
            </a:r>
          </a:p>
        </p:txBody>
      </p:sp>
      <p:sp>
        <p:nvSpPr>
          <p:cNvPr id="57351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>
                <a:solidFill>
                  <a:srgbClr val="00539D"/>
                </a:solidFill>
              </a:rPr>
              <a:t>Write 135% as a decimal.</a:t>
            </a:r>
          </a:p>
        </p:txBody>
      </p:sp>
      <p:pic>
        <p:nvPicPr>
          <p:cNvPr id="5735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735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</p:spPr>
      </p:pic>
      <p:pic>
        <p:nvPicPr>
          <p:cNvPr id="57356" name="Picture 12" descr="LH_5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utoUpdateAnimBg="0"/>
      <p:bldP spid="573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838200" y="3468915"/>
            <a:ext cx="576262" cy="5572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38400"/>
            <a:ext cx="27908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9.1%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B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91%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C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191%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D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910%</a:t>
            </a:r>
          </a:p>
        </p:txBody>
      </p:sp>
      <p:sp>
        <p:nvSpPr>
          <p:cNvPr id="60423" name="TPQuestion"/>
          <p:cNvSpPr>
            <a:spLocks noChangeArrowheads="1"/>
          </p:cNvSpPr>
          <p:nvPr/>
        </p:nvSpPr>
        <p:spPr bwMode="auto">
          <a:xfrm>
            <a:off x="533400" y="1405926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Write 0.91 as a percent.</a:t>
            </a:r>
          </a:p>
        </p:txBody>
      </p:sp>
      <p:pic>
        <p:nvPicPr>
          <p:cNvPr id="60424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0425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60428" name="Picture 12" descr="LH_5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utoUpdateAnimBg="0"/>
      <p:bldP spid="6042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838200" y="4472916"/>
            <a:ext cx="609600" cy="6096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480370"/>
            <a:ext cx="27908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200" dirty="0">
                <a:solidFill>
                  <a:srgbClr val="00539D"/>
                </a:solidFill>
              </a:rPr>
              <a:t>A.</a:t>
            </a:r>
            <a:r>
              <a:rPr lang="pt-BR" sz="3200" dirty="0"/>
              <a:t>	1.65%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B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16.5%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C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165%</a:t>
            </a:r>
            <a:endParaRPr lang="pt-BR" sz="3200" dirty="0" smtClean="0"/>
          </a:p>
          <a:p>
            <a:pPr marL="533400" indent="-533400" algn="l"/>
            <a:endParaRPr lang="pt-BR" sz="32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200" dirty="0" smtClean="0">
                <a:solidFill>
                  <a:srgbClr val="00539D"/>
                </a:solidFill>
              </a:rPr>
              <a:t>D</a:t>
            </a:r>
            <a:r>
              <a:rPr lang="pt-BR" sz="3200" dirty="0">
                <a:solidFill>
                  <a:srgbClr val="00539D"/>
                </a:solidFill>
              </a:rPr>
              <a:t>.</a:t>
            </a:r>
            <a:r>
              <a:rPr lang="pt-BR" sz="3200" dirty="0"/>
              <a:t>	1,650%</a:t>
            </a:r>
          </a:p>
        </p:txBody>
      </p:sp>
      <p:sp>
        <p:nvSpPr>
          <p:cNvPr id="63495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Write 1.65 as a percent.</a:t>
            </a:r>
          </a:p>
        </p:txBody>
      </p:sp>
      <p:pic>
        <p:nvPicPr>
          <p:cNvPr id="6349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63498" name="Picture 10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3500" name="Picture 12" descr="LH_5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utoUpdateAnimBg="0"/>
      <p:bldP spid="634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762000" y="3429000"/>
            <a:ext cx="735806" cy="638175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86000"/>
            <a:ext cx="27908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3600" dirty="0">
                <a:solidFill>
                  <a:srgbClr val="00539D"/>
                </a:solidFill>
              </a:rPr>
              <a:t>A.</a:t>
            </a:r>
            <a:r>
              <a:rPr lang="pt-BR" sz="3600" dirty="0"/>
              <a:t>	15%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B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25%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C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32%</a:t>
            </a:r>
            <a:endParaRPr lang="pt-BR" sz="3600" dirty="0" smtClean="0"/>
          </a:p>
          <a:p>
            <a:pPr marL="533400" indent="-533400" algn="l"/>
            <a:endParaRPr lang="pt-BR" sz="36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3600" dirty="0" smtClean="0">
                <a:solidFill>
                  <a:srgbClr val="00539D"/>
                </a:solidFill>
              </a:rPr>
              <a:t>D</a:t>
            </a:r>
            <a:r>
              <a:rPr lang="pt-BR" sz="3600" dirty="0">
                <a:solidFill>
                  <a:srgbClr val="00539D"/>
                </a:solidFill>
              </a:rPr>
              <a:t>.</a:t>
            </a:r>
            <a:r>
              <a:rPr lang="pt-BR" sz="3600" dirty="0"/>
              <a:t>	40%</a:t>
            </a:r>
          </a:p>
        </p:txBody>
      </p:sp>
      <p:pic>
        <p:nvPicPr>
          <p:cNvPr id="6656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66570" name="Picture 10" descr="Example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66572" name="Picture 12" descr="LH_5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6573" name="Picture 13" descr="M3_1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2975" y="1352550"/>
            <a:ext cx="3016250" cy="785813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83653" name="Oval 5"/>
          <p:cNvSpPr>
            <a:spLocks noChangeArrowheads="1"/>
          </p:cNvSpPr>
          <p:nvPr/>
        </p:nvSpPr>
        <p:spPr bwMode="auto">
          <a:xfrm>
            <a:off x="1295400" y="4648200"/>
            <a:ext cx="533400" cy="533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3656" name="Picture 8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83660" name="Picture 12" descr="LH_5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83661" name="Picture 13" descr="Exampl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283662" name="Picture 14" descr="M3_133"/>
          <p:cNvPicPr>
            <a:picLocks noChangeAspect="1" noChangeArrowheads="1"/>
          </p:cNvPicPr>
          <p:nvPr/>
        </p:nvPicPr>
        <p:blipFill>
          <a:blip r:embed="rId8"/>
          <a:srcRect b="75221"/>
          <a:stretch>
            <a:fillRect/>
          </a:stretch>
        </p:blipFill>
        <p:spPr bwMode="auto">
          <a:xfrm>
            <a:off x="933450" y="1333500"/>
            <a:ext cx="2998788" cy="800100"/>
          </a:xfrm>
          <a:prstGeom prst="rect">
            <a:avLst/>
          </a:prstGeom>
          <a:noFill/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95400" y="2362200"/>
            <a:ext cx="3886200" cy="3970318"/>
            <a:chOff x="1295400" y="2362200"/>
            <a:chExt cx="3886200" cy="3970318"/>
          </a:xfrm>
        </p:grpSpPr>
        <p:sp>
          <p:nvSpPr>
            <p:cNvPr id="23" name="TextBox 22"/>
            <p:cNvSpPr txBox="1"/>
            <p:nvPr/>
          </p:nvSpPr>
          <p:spPr>
            <a:xfrm>
              <a:off x="1295400" y="2362200"/>
              <a:ext cx="38862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A.   	</a:t>
              </a:r>
              <a:r>
                <a:rPr lang="en-US" sz="3600" dirty="0" smtClean="0"/>
                <a:t>0.9%</a:t>
              </a:r>
              <a:r>
                <a:rPr lang="en-US" sz="3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</a:p>
            <a:p>
              <a:endPara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en-US" sz="3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B.	   </a:t>
              </a:r>
              <a:r>
                <a:rPr lang="en-US" sz="3600" dirty="0" smtClean="0">
                  <a:solidFill>
                    <a:srgbClr val="000000"/>
                  </a:solidFill>
                </a:rPr>
                <a:t>1.19%</a:t>
              </a:r>
              <a:endPara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en-US" sz="3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C.	</a:t>
              </a:r>
              <a:r>
                <a:rPr lang="en-US" sz="3600" dirty="0" smtClean="0">
                  <a:solidFill>
                    <a:srgbClr val="000000"/>
                  </a:solidFill>
                </a:rPr>
                <a:t>  .1%</a:t>
              </a:r>
              <a:endPara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en-US" sz="3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D.	</a:t>
              </a:r>
              <a:r>
                <a:rPr lang="en-US" sz="3600" dirty="0" smtClean="0">
                  <a:solidFill>
                    <a:srgbClr val="000000"/>
                  </a:solidFill>
                </a:rPr>
                <a:t>1.11%</a:t>
              </a:r>
              <a:endPara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667000" y="2466408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19400" y="355651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72364" y="4646612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761140" y="5789612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869430" y="4132631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46" name="Picture 6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471049" name="Picture 9" descr="LH_5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71059" name="Picture 19" descr="5-2a"/>
          <p:cNvPicPr>
            <a:picLocks noChangeAspect="1" noChangeArrowheads="1"/>
          </p:cNvPicPr>
          <p:nvPr/>
        </p:nvPicPr>
        <p:blipFill>
          <a:blip r:embed="rId8"/>
          <a:srcRect b="79385"/>
          <a:stretch>
            <a:fillRect/>
          </a:stretch>
        </p:blipFill>
        <p:spPr bwMode="auto">
          <a:xfrm>
            <a:off x="933450" y="1343025"/>
            <a:ext cx="7924800" cy="766763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14400" y="2324100"/>
            <a:ext cx="3067050" cy="3228975"/>
            <a:chOff x="576" y="1464"/>
            <a:chExt cx="1932" cy="2034"/>
          </a:xfrm>
        </p:grpSpPr>
        <p:sp>
          <p:nvSpPr>
            <p:cNvPr id="47105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568"/>
              <a:ext cx="1758" cy="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67000"/>
                </a:spcBef>
                <a:spcAft>
                  <a:spcPct val="67000"/>
                </a:spcAft>
              </a:pPr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>
                <a:spcBef>
                  <a:spcPct val="67000"/>
                </a:spcBef>
                <a:spcAft>
                  <a:spcPct val="67000"/>
                </a:spcAft>
              </a:pPr>
              <a:endParaRPr lang="pt-BR" sz="500" dirty="0" smtClean="0">
                <a:solidFill>
                  <a:srgbClr val="00539D"/>
                </a:solidFill>
              </a:endParaRPr>
            </a:p>
            <a:p>
              <a:pPr marL="533400" indent="-533400" algn="l">
                <a:spcBef>
                  <a:spcPct val="67000"/>
                </a:spcBef>
                <a:spcAft>
                  <a:spcPct val="67000"/>
                </a:spcAft>
              </a:pPr>
              <a:r>
                <a:rPr lang="pt-BR" dirty="0" smtClean="0">
                  <a:solidFill>
                    <a:srgbClr val="00539D"/>
                  </a:solidFill>
                </a:rPr>
                <a:t>B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>
                <a:spcBef>
                  <a:spcPct val="67000"/>
                </a:spcBef>
                <a:spcAft>
                  <a:spcPct val="67000"/>
                </a:spcAft>
              </a:pPr>
              <a:endParaRPr lang="pt-BR" sz="500" dirty="0" smtClean="0">
                <a:solidFill>
                  <a:srgbClr val="00539D"/>
                </a:solidFill>
              </a:endParaRPr>
            </a:p>
            <a:p>
              <a:pPr marL="533400" indent="-533400" algn="l">
                <a:spcBef>
                  <a:spcPct val="67000"/>
                </a:spcBef>
                <a:spcAft>
                  <a:spcPct val="67000"/>
                </a:spcAft>
              </a:pPr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>
                <a:spcBef>
                  <a:spcPct val="67000"/>
                </a:spcBef>
                <a:spcAft>
                  <a:spcPct val="67000"/>
                </a:spcAft>
              </a:pPr>
              <a:endParaRPr lang="pt-BR" sz="500" dirty="0" smtClean="0">
                <a:solidFill>
                  <a:srgbClr val="00539D"/>
                </a:solidFill>
              </a:endParaRPr>
            </a:p>
            <a:p>
              <a:pPr marL="533400" indent="-533400" algn="l">
                <a:spcBef>
                  <a:spcPct val="67000"/>
                </a:spcBef>
                <a:spcAft>
                  <a:spcPct val="67000"/>
                </a:spcAft>
              </a:pPr>
              <a:r>
                <a:rPr lang="pt-BR" dirty="0" smtClean="0">
                  <a:solidFill>
                    <a:srgbClr val="00539D"/>
                  </a:solidFill>
                </a:rPr>
                <a:t>D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</a:p>
          </p:txBody>
        </p:sp>
        <p:pic>
          <p:nvPicPr>
            <p:cNvPr id="471060" name="Picture 20" descr="5-2-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36" y="1464"/>
              <a:ext cx="1572" cy="2034"/>
            </a:xfrm>
            <a:prstGeom prst="rect">
              <a:avLst/>
            </a:prstGeom>
            <a:noFill/>
          </p:spPr>
        </p:pic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3" descr="Example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7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758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6758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67589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67590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67594" name="Picture 10" descr="Math NAV-LessBack2">
            <a:hlinkClick r:id="rId10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67596" name="Picture 12" descr="Math NAV-Online">
            <a:hlinkClick r:id="rId12" highlightClick="1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9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1005905" y="34813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Write 33% as a fraction in simplest form.</a:t>
            </a:r>
          </a:p>
        </p:txBody>
      </p:sp>
      <p:pic>
        <p:nvPicPr>
          <p:cNvPr id="31753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5-1)</a:t>
            </a:r>
          </a:p>
        </p:txBody>
      </p:sp>
      <p:pic>
        <p:nvPicPr>
          <p:cNvPr id="31757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19175" y="2295525"/>
            <a:ext cx="2790825" cy="3590925"/>
            <a:chOff x="642" y="1446"/>
            <a:chExt cx="1758" cy="2262"/>
          </a:xfrm>
        </p:grpSpPr>
        <p:sp>
          <p:nvSpPr>
            <p:cNvPr id="3175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42" y="1512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/>
              <a:r>
                <a:rPr lang="pt-BR" dirty="0">
                  <a:solidFill>
                    <a:srgbClr val="00539D"/>
                  </a:solidFill>
                </a:rPr>
                <a:t>A.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B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C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  <a:endParaRPr lang="pt-BR" dirty="0" smtClean="0"/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endParaRPr lang="pt-BR" dirty="0" smtClean="0">
                <a:solidFill>
                  <a:srgbClr val="00539D"/>
                </a:solidFill>
              </a:endParaRPr>
            </a:p>
            <a:p>
              <a:pPr marL="533400" indent="-533400" algn="l"/>
              <a:r>
                <a:rPr lang="pt-BR" dirty="0" smtClean="0">
                  <a:solidFill>
                    <a:srgbClr val="00539D"/>
                  </a:solidFill>
                </a:rPr>
                <a:t>D</a:t>
              </a:r>
              <a:r>
                <a:rPr lang="pt-BR" dirty="0">
                  <a:solidFill>
                    <a:srgbClr val="00539D"/>
                  </a:solidFill>
                </a:rPr>
                <a:t>.</a:t>
              </a:r>
              <a:r>
                <a:rPr lang="pt-BR" dirty="0"/>
                <a:t>	</a:t>
              </a:r>
            </a:p>
          </p:txBody>
        </p:sp>
        <p:pic>
          <p:nvPicPr>
            <p:cNvPr id="31760" name="Picture 25" descr="5mc_7"/>
            <p:cNvPicPr>
              <a:picLocks noChangeAspect="1" noChangeArrowheads="1"/>
            </p:cNvPicPr>
            <p:nvPr/>
          </p:nvPicPr>
          <p:blipFill>
            <a:blip r:embed="rId12"/>
            <a:srcRect l="-7304" r="25693" b="75948"/>
            <a:stretch>
              <a:fillRect/>
            </a:stretch>
          </p:blipFill>
          <p:spPr bwMode="auto">
            <a:xfrm>
              <a:off x="1038" y="1446"/>
              <a:ext cx="32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26" descr="5mc_7"/>
            <p:cNvPicPr>
              <a:picLocks noChangeAspect="1" noChangeArrowheads="1"/>
            </p:cNvPicPr>
            <p:nvPr/>
          </p:nvPicPr>
          <p:blipFill>
            <a:blip r:embed="rId12"/>
            <a:srcRect l="1764" t="24052" b="49976"/>
            <a:stretch>
              <a:fillRect/>
            </a:stretch>
          </p:blipFill>
          <p:spPr bwMode="auto">
            <a:xfrm>
              <a:off x="1038" y="201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27" descr="5mc_7"/>
            <p:cNvPicPr>
              <a:picLocks noChangeAspect="1" noChangeArrowheads="1"/>
            </p:cNvPicPr>
            <p:nvPr/>
          </p:nvPicPr>
          <p:blipFill>
            <a:blip r:embed="rId12"/>
            <a:srcRect l="1764" t="50024" r="-10579" b="24004"/>
            <a:stretch>
              <a:fillRect/>
            </a:stretch>
          </p:blipFill>
          <p:spPr bwMode="auto">
            <a:xfrm>
              <a:off x="1038" y="2616"/>
              <a:ext cx="43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28" descr="5mc_7"/>
            <p:cNvPicPr>
              <a:picLocks noChangeAspect="1" noChangeArrowheads="1"/>
            </p:cNvPicPr>
            <p:nvPr/>
          </p:nvPicPr>
          <p:blipFill>
            <a:blip r:embed="rId12"/>
            <a:srcRect t="75996" r="25693"/>
            <a:stretch>
              <a:fillRect/>
            </a:stretch>
          </p:blipFill>
          <p:spPr bwMode="auto">
            <a:xfrm>
              <a:off x="1038" y="3220"/>
              <a:ext cx="29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8" descr="Examp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0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1052513" y="42767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2527518"/>
            <a:ext cx="2790825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/>
            <a:r>
              <a:rPr lang="pt-BR" sz="2800" dirty="0">
                <a:solidFill>
                  <a:srgbClr val="00539D"/>
                </a:solidFill>
              </a:rPr>
              <a:t>A.</a:t>
            </a:r>
            <a:r>
              <a:rPr lang="pt-BR" sz="2800" dirty="0"/>
              <a:t>	0.57%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B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5.7%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C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57%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D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570%</a:t>
            </a:r>
          </a:p>
        </p:txBody>
      </p:sp>
      <p:pic>
        <p:nvPicPr>
          <p:cNvPr id="27657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5-1)</a:t>
            </a:r>
          </a:p>
        </p:txBody>
      </p:sp>
      <p:pic>
        <p:nvPicPr>
          <p:cNvPr id="27661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85850" y="1490663"/>
            <a:ext cx="5200650" cy="785812"/>
            <a:chOff x="684" y="939"/>
            <a:chExt cx="3276" cy="495"/>
          </a:xfrm>
        </p:grpSpPr>
        <p:pic>
          <p:nvPicPr>
            <p:cNvPr id="27663" name="Picture 22" descr="5mc_4"/>
            <p:cNvPicPr>
              <a:picLocks noChangeAspect="1" noChangeArrowheads="1"/>
            </p:cNvPicPr>
            <p:nvPr/>
          </p:nvPicPr>
          <p:blipFill>
            <a:blip r:embed="rId12"/>
            <a:srcRect r="54546"/>
            <a:stretch>
              <a:fillRect/>
            </a:stretch>
          </p:blipFill>
          <p:spPr bwMode="auto">
            <a:xfrm>
              <a:off x="684" y="939"/>
              <a:ext cx="162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23" descr="5mc_4"/>
            <p:cNvPicPr>
              <a:picLocks noChangeAspect="1" noChangeArrowheads="1"/>
            </p:cNvPicPr>
            <p:nvPr/>
          </p:nvPicPr>
          <p:blipFill>
            <a:blip r:embed="rId12"/>
            <a:srcRect l="55219"/>
            <a:stretch>
              <a:fillRect/>
            </a:stretch>
          </p:blipFill>
          <p:spPr bwMode="auto">
            <a:xfrm>
              <a:off x="2364" y="939"/>
              <a:ext cx="159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8" descr="Exampl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8" descr="Ch05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1060928" y="506415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19175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A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2.2%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B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4.5%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C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22%</a:t>
            </a:r>
            <a:endParaRPr lang="pt-BR" sz="2800" dirty="0" smtClean="0"/>
          </a:p>
          <a:p>
            <a:pPr marL="533400" indent="-533400" algn="l"/>
            <a:endParaRPr lang="pt-BR" sz="2800" dirty="0" smtClean="0">
              <a:solidFill>
                <a:srgbClr val="00539D"/>
              </a:solidFill>
            </a:endParaRPr>
          </a:p>
          <a:p>
            <a:pPr marL="533400" indent="-533400" algn="l"/>
            <a:r>
              <a:rPr lang="pt-BR" sz="2800" dirty="0" smtClean="0">
                <a:solidFill>
                  <a:srgbClr val="00539D"/>
                </a:solidFill>
              </a:rPr>
              <a:t>D</a:t>
            </a:r>
            <a:r>
              <a:rPr lang="pt-BR" sz="2800" dirty="0">
                <a:solidFill>
                  <a:srgbClr val="00539D"/>
                </a:solidFill>
              </a:rPr>
              <a:t>.</a:t>
            </a:r>
            <a:r>
              <a:rPr lang="pt-BR" sz="2800" dirty="0"/>
              <a:t>	45%</a:t>
            </a:r>
          </a:p>
        </p:txBody>
      </p:sp>
      <p:sp>
        <p:nvSpPr>
          <p:cNvPr id="19047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charset="0"/>
                <a:cs typeface="Times New Roman" charset="0"/>
              </a:rPr>
              <a:t>Write the ratio 9:20 as a percent.</a:t>
            </a:r>
          </a:p>
        </p:txBody>
      </p:sp>
      <p:pic>
        <p:nvPicPr>
          <p:cNvPr id="29706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>
                <a:solidFill>
                  <a:srgbClr val="E01B22"/>
                </a:solidFill>
              </a:rPr>
              <a:t> (over Lesson 5-1)</a:t>
            </a:r>
          </a:p>
        </p:txBody>
      </p:sp>
      <p:pic>
        <p:nvPicPr>
          <p:cNvPr id="29710" name="Picture 16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Example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utoUpdateAnimBg="0"/>
      <p:bldP spid="1904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624310"/>
            <a:ext cx="3529012" cy="51117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57275" y="2814935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Write percents as fractions and decimals and vice versa.</a:t>
            </a:r>
          </a:p>
        </p:txBody>
      </p:sp>
      <p:pic>
        <p:nvPicPr>
          <p:cNvPr id="50185" name="Picture 9" descr="LH_5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57275" y="2152472"/>
            <a:ext cx="770572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 sz="2400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7NS1.1  </a:t>
            </a:r>
            <a:r>
              <a:rPr lang="en-US" sz="2400" b="0" dirty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Read, write, and compare rational numbers in scientific notation (positive and negative powers of 10), </a:t>
            </a:r>
            <a:r>
              <a:rPr lang="en-US" sz="24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compare rational numbers in general.</a:t>
            </a:r>
            <a:r>
              <a:rPr lang="en-US" sz="24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endParaRPr lang="en-US" sz="2400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51206" name="Picture 6" descr="LH_5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1207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057275"/>
            <a:ext cx="4378325" cy="6953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4057472"/>
            <a:ext cx="7696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Standard 7NS1.3</a:t>
            </a:r>
            <a:r>
              <a:rPr lang="en-US" sz="2400" dirty="0" smtClean="0">
                <a:solidFill>
                  <a:srgbClr val="FF0000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24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Convert fractions to decimals and percents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and use these representations in estimations, computations, and </a:t>
            </a:r>
            <a:r>
              <a:rPr lang="en-US" sz="2400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applications.</a:t>
            </a:r>
            <a:endParaRPr lang="en-US" sz="2400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5" name="Picture 11" descr="LH_5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2238" name="Picture 14" descr="KC_p2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1600200"/>
            <a:ext cx="8135937" cy="2667000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200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"/>
                <a:cs typeface="Baskerville"/>
              </a:rPr>
              <a:t>Watch carefully as we review an old skill you were taught a few years back.</a:t>
            </a:r>
            <a:endParaRPr lang="en-US" sz="3200" b="1" dirty="0"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777424"/>
            <a:ext cx="6096000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askerville"/>
                <a:cs typeface="Baskerville"/>
              </a:rPr>
              <a:t>Change 52/100 to a decimal:</a:t>
            </a:r>
            <a:endParaRPr lang="en-US" sz="32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05497" y="3200400"/>
            <a:ext cx="3299903" cy="709548"/>
            <a:chOff x="1805497" y="2819400"/>
            <a:chExt cx="3299903" cy="70954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19400" y="2895600"/>
              <a:ext cx="2286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805497" y="2819400"/>
              <a:ext cx="2461703" cy="709548"/>
              <a:chOff x="1805497" y="2819400"/>
              <a:chExt cx="2461703" cy="70954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2553494" y="3163094"/>
                <a:ext cx="53181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971800" y="2819400"/>
                <a:ext cx="129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Baskerville"/>
                    <a:cs typeface="Baskerville"/>
                  </a:rPr>
                  <a:t>5 2</a:t>
                </a:r>
                <a:endParaRPr lang="en-US" sz="4400" dirty="0">
                  <a:solidFill>
                    <a:srgbClr val="0000FF"/>
                  </a:solidFill>
                  <a:latin typeface="Baskerville"/>
                  <a:cs typeface="Baskerville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05497" y="2821062"/>
                <a:ext cx="152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Baskerville"/>
                    <a:cs typeface="Baskerville"/>
                  </a:rPr>
                  <a:t>100</a:t>
                </a:r>
                <a:endParaRPr lang="en-US" sz="4400" dirty="0">
                  <a:solidFill>
                    <a:srgbClr val="0000FF"/>
                  </a:solidFill>
                  <a:latin typeface="Baskerville"/>
                  <a:cs typeface="Baskerville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352800" y="26670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0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33800" y="2644914"/>
            <a:ext cx="1295400" cy="1263372"/>
            <a:chOff x="3733800" y="2263914"/>
            <a:chExt cx="1295400" cy="1263372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819400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00FF"/>
                  </a:solidFill>
                  <a:latin typeface="Baskerville"/>
                  <a:cs typeface="Baskerville"/>
                </a:rPr>
                <a:t>. 0 0</a:t>
              </a:r>
              <a:endParaRPr lang="en-US" sz="4400" dirty="0">
                <a:solidFill>
                  <a:srgbClr val="0000FF"/>
                </a:solidFill>
                <a:latin typeface="Baskerville"/>
                <a:cs typeface="Baskerville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3800" y="2263914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00FF"/>
                  </a:solidFill>
                  <a:latin typeface="Baskerville"/>
                  <a:cs typeface="Baskerville"/>
                </a:rPr>
                <a:t>.</a:t>
              </a:r>
              <a:endParaRPr lang="en-US" sz="4400" dirty="0">
                <a:solidFill>
                  <a:srgbClr val="0000FF"/>
                </a:solidFill>
                <a:latin typeface="Baskerville"/>
                <a:cs typeface="Baskerville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62400" y="2669105"/>
            <a:ext cx="38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5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59315" y="3657600"/>
            <a:ext cx="2057400" cy="709474"/>
            <a:chOff x="2859315" y="3276600"/>
            <a:chExt cx="2057400" cy="709474"/>
          </a:xfrm>
        </p:grpSpPr>
        <p:sp>
          <p:nvSpPr>
            <p:cNvPr id="16" name="TextBox 15"/>
            <p:cNvSpPr txBox="1"/>
            <p:nvPr/>
          </p:nvSpPr>
          <p:spPr>
            <a:xfrm>
              <a:off x="2859315" y="32766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00FF"/>
                  </a:solidFill>
                  <a:latin typeface="Baskerville"/>
                  <a:cs typeface="Baskerville"/>
                </a:rPr>
                <a:t>-5 0  0</a:t>
              </a:r>
              <a:endParaRPr lang="en-US" sz="4400" dirty="0">
                <a:solidFill>
                  <a:srgbClr val="0000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71800" y="3984486"/>
              <a:ext cx="194491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567490" y="4419600"/>
            <a:ext cx="1614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2 0 0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2667000"/>
            <a:ext cx="519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2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60485" y="4854714"/>
            <a:ext cx="2021115" cy="707886"/>
            <a:chOff x="3160485" y="4473714"/>
            <a:chExt cx="2021115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3429000" y="4473714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00FF"/>
                  </a:solidFill>
                  <a:latin typeface="Baskerville"/>
                  <a:cs typeface="Baskerville"/>
                </a:rPr>
                <a:t>-2 0 0</a:t>
              </a:r>
              <a:endParaRPr lang="en-US" sz="4400" dirty="0">
                <a:solidFill>
                  <a:srgbClr val="0000FF"/>
                </a:solidFill>
                <a:latin typeface="Baskerville"/>
                <a:cs typeface="Baskerville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160485" y="5180012"/>
              <a:ext cx="194491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581400" y="55405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Baskerville"/>
                <a:cs typeface="Baskerville"/>
              </a:rPr>
              <a:t>0 0 0</a:t>
            </a:r>
            <a:endParaRPr lang="en-US" sz="4400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324600" y="3984486"/>
            <a:ext cx="2438400" cy="1200329"/>
            <a:chOff x="6324600" y="3984486"/>
            <a:chExt cx="2438400" cy="1200329"/>
          </a:xfrm>
        </p:grpSpPr>
        <p:grpSp>
          <p:nvGrpSpPr>
            <p:cNvPr id="34" name="Group 33"/>
            <p:cNvGrpSpPr/>
            <p:nvPr/>
          </p:nvGrpSpPr>
          <p:grpSpPr>
            <a:xfrm>
              <a:off x="6324600" y="3984486"/>
              <a:ext cx="914400" cy="1200329"/>
              <a:chOff x="6324600" y="3984486"/>
              <a:chExt cx="914400" cy="120032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324600" y="3984486"/>
                <a:ext cx="914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Baskerville"/>
                    <a:cs typeface="Baskerville"/>
                  </a:rPr>
                  <a:t> 52 </a:t>
                </a:r>
              </a:p>
              <a:p>
                <a:r>
                  <a:rPr lang="en-US" sz="3600" dirty="0" smtClean="0">
                    <a:latin typeface="Baskerville"/>
                    <a:cs typeface="Baskerville"/>
                  </a:rPr>
                  <a:t>100</a:t>
                </a:r>
                <a:endParaRPr lang="en-US" sz="3600" dirty="0">
                  <a:latin typeface="Baskerville"/>
                  <a:cs typeface="Baskerville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360885" y="4648200"/>
                <a:ext cx="762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7239000" y="4276654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Baskerville"/>
                  <a:cs typeface="Baskerville"/>
                </a:rPr>
                <a:t>=</a:t>
              </a:r>
              <a:endParaRPr lang="en-US" sz="3600" dirty="0">
                <a:latin typeface="Baskerville"/>
                <a:cs typeface="Baskerville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72400" y="4279295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Baskerville"/>
                  <a:cs typeface="Baskerville"/>
                </a:rPr>
                <a:t>.52</a:t>
              </a:r>
              <a:endParaRPr lang="en-US" sz="3600" dirty="0">
                <a:latin typeface="Baskerville"/>
                <a:cs typeface="Baskervill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5" grpId="0"/>
      <p:bldP spid="20" grpId="0"/>
      <p:bldP spid="21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C3ABDCEC2FC24613A1D5E3AE10BAA2F8"/>
  <p:tag name="ANSWERSALIAS" val="A¤B¤C¤D"/>
  <p:tag name="RESPONSESGATHERED" val="False"/>
  <p:tag name="QUESTIONTEXT" val="Write the ratio 9:20 as a percent."/>
  <p:tag name="QUESTIONALIAS" val="Write the ratio 9:20 as a percent.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7C8E7F91DEC43379EFCC0DE853D4DB4"/>
  <p:tag name="ANSWERSALIAS" val="A¤B¤C¤D"/>
  <p:tag name="RESPONSESGATHERED" val="False"/>
  <p:tag name="QUESTIONTEXT" val="The U.S. Bank Tower in Los Angeles, California, is 1,018 feet tall. About how many meters tall is the building? "/>
  <p:tag name="QUESTIONALIAS" val="The U.S. Bank Tower in Los Angeles, California, is 1,018 feet tall. About how many meters tall is the building? 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2"/>
  <p:tag name="SLIDEGUID" val="E31B288B9AD14EEB90C071C93B7E3AB6"/>
  <p:tag name="ANSWERSALIAS" val="A¤B¤C¤D"/>
  <p:tag name="RESPONSESGATHERED" val="False"/>
  <p:tag name="QUESTIONTEXT" val="Write 28% as a decimal."/>
  <p:tag name="QUESTIONALIAS" val="Write 28% as a decimal."/>
  <p:tag name="ANIMREMOVED" val="False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4891361D4CB84B12A326E7A66E874351"/>
  <p:tag name="ANSWERSALIAS" val="A¤B¤C¤D"/>
  <p:tag name="RESPONSESGATHERED" val="False"/>
  <p:tag name="QUESTIONTEXT" val="Write 135% as a decimal."/>
  <p:tag name="QUESTIONALIAS" val="Write 135% as a decimal.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2930E8FA11314708BAD38E823AE76051"/>
  <p:tag name="ANSWERSALIAS" val="A|smicln|B|smicln|C|smicln|D"/>
  <p:tag name="RESPONSESGATHERED" val="False"/>
  <p:tag name="QUESTIONTEXT" val="Write 0.91 as a percent."/>
  <p:tag name="QUESTIONALIAS" val="Write 0.91 as a percent."/>
  <p:tag name="ANIMREMOVED" val="False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5"/>
  <p:tag name="SLIDEGUID" val="7C09AE7C3ACF4EFB8E78E64E2A7BC031"/>
  <p:tag name="ANSWERSALIAS" val="A|smicln|B|smicln|C|smicln|D"/>
  <p:tag name="RESPONSESGATHERED" val="False"/>
  <p:tag name="QUESTIONTEXT" val="Write 1.65 as a percent."/>
  <p:tag name="QUESTIONALIAS" val="Write 1.65 as a percent."/>
  <p:tag name="ANIMREMOVED" val="False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6"/>
  <p:tag name="SLIDEGUID" val="DC9BA67B802D4E0C89BB5980CD4AE84C"/>
  <p:tag name="ANSWERSALIAS" val="A|smicln|B|smicln|C|smicln|D"/>
  <p:tag name="RESPONSESGATHERED" val="False"/>
  <p:tag name="QUESTIONTEXT" val="Lesson 2 CYP5"/>
  <p:tag name="QUESTIONALIAS" val="Lesson 2 CYP5"/>
  <p:tag name="ANIMREMOVED" val="False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SLIDEGUID" val="144686BC28064BEA8573ECB9C91C5448"/>
  <p:tag name="ANSWERSALIAS" val="A|smicln|B|smicln|C|smicln|D"/>
  <p:tag name="RESPONSESGATHERED" val="False"/>
  <p:tag name="QUESTIONTEXT" val="Lesson 2 CYP6"/>
  <p:tag name="QUESTIONALIAS" val="Lesson 2 CYP6"/>
  <p:tag name="ANIMREMOVED" val="False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7"/>
  <p:tag name="ANSWERSALIAS" val="A|smicln|B|smicln|C|smicln|D"/>
  <p:tag name="RESPONSESGATHERED" val="False"/>
  <p:tag name="SLIDEGUID" val="EF5FAF2AC04311DBA025000D93448B5C"/>
  <p:tag name="QUESTIONTEXT" val="Lesson 2 CYP8"/>
  <p:tag name="QUESTIONALIAS" val="Lesson 2 CYP8"/>
  <p:tag name="ANIMREMOVED" val="False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F7BA63C6DB7479D8DF3FBF80FF1DF1B"/>
  <p:tag name="ANSWERSALIAS" val="A¤B¤C¤D"/>
  <p:tag name="RESPONSESGATHERED" val="False"/>
  <p:tag name="QUESTIONTEXT" val="Write 33% as a fraction in simplest form."/>
  <p:tag name="QUESTIONALIAS" val="Write 33% as a fraction in simplest form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03C7BF46B71240A58889BE6389BF7D47"/>
  <p:tag name="ANSWERSALIAS" val="A¤B¤C¤D"/>
  <p:tag name="RESPONSESGATHERED" val="False"/>
  <p:tag name="QUESTIONTEXT" val="5Min 2-1"/>
  <p:tag name="QUESTIONALIAS" val="5Min 2-1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966</Words>
  <Application>Microsoft Macintosh PowerPoint</Application>
  <PresentationFormat>On-screen Show (4:3)</PresentationFormat>
  <Paragraphs>246</Paragraphs>
  <Slides>26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64</cp:revision>
  <dcterms:created xsi:type="dcterms:W3CDTF">2009-11-02T19:49:03Z</dcterms:created>
  <dcterms:modified xsi:type="dcterms:W3CDTF">2009-11-02T20:02:25Z</dcterms:modified>
</cp:coreProperties>
</file>