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11.xml" ContentType="application/vnd.openxmlformats-officedocument.presentationml.tags+xml"/>
  <Override PartName="/ppt/tags/tag30.xml" ContentType="application/vnd.openxmlformats-officedocument.presentationml.tags+xml"/>
  <Override PartName="/ppt/tags/tag1.xml" ContentType="application/vnd.openxmlformats-officedocument.presentationml.tags+xml"/>
  <Override PartName="/ppt/tags/tag27.xml" ContentType="application/vnd.openxmlformats-officedocument.presentationml.tags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tags/tag15.xml" ContentType="application/vnd.openxmlformats-officedocument.presentationml.tag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4.xml" ContentType="application/vnd.openxmlformats-officedocument.presentationml.tags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tags/tag5.xml" ContentType="application/vnd.openxmlformats-officedocument.presentationml.tags+xml"/>
  <Override PartName="/ppt/tags/tag20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tags/tag9.xml" ContentType="application/vnd.openxmlformats-officedocument.presentationml.tags+xml"/>
  <Override PartName="/ppt/slides/slide11.xml" ContentType="application/vnd.openxmlformats-officedocument.presentationml.slide+xml"/>
  <Override PartName="/ppt/tags/tag24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tags/tag12.xml" ContentType="application/vnd.openxmlformats-officedocument.presentationml.tags+xml"/>
  <Override PartName="/ppt/tags/tag31.xml" ContentType="application/vnd.openxmlformats-officedocument.presentationml.tags+xml"/>
  <Override PartName="/ppt/tags/tag2.xml" ContentType="application/vnd.openxmlformats-officedocument.presentationml.tags+xml"/>
  <Override PartName="/ppt/tags/tag28.xml" ContentType="application/vnd.openxmlformats-officedocument.presentationml.tags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tags/tag16.xml" ContentType="application/vnd.openxmlformats-officedocument.presentationml.tag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35.xml" ContentType="application/vnd.openxmlformats-officedocument.presentationml.tags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21.xml" ContentType="application/vnd.openxmlformats-officedocument.presentationml.tags+xml"/>
  <Override PartName="/ppt/tags/tag40.xml" ContentType="application/vnd.openxmlformats-officedocument.presentationml.tags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tags/tag39.xml" ContentType="application/vnd.openxmlformats-officedocument.presentationml.tags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tags/tag13.xml" ContentType="application/vnd.openxmlformats-officedocument.presentationml.tags+xml"/>
  <Override PartName="/ppt/tags/tag32.xml" ContentType="application/vnd.openxmlformats-officedocument.presentationml.tags+xml"/>
  <Override PartName="/ppt/tags/tag3.xml" ContentType="application/vnd.openxmlformats-officedocument.presentationml.tags+xml"/>
  <Override PartName="/ppt/tags/tag29.xml" ContentType="application/vnd.openxmlformats-officedocument.presentationml.tags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ags/tag36.xml" ContentType="application/vnd.openxmlformats-officedocument.presentationml.tags+xml"/>
  <Override PartName="/ppt/tags/tag7.xml" ContentType="application/vnd.openxmlformats-officedocument.presentationml.tags+xml"/>
  <Override PartName="/ppt/tags/tag22.xml" ContentType="application/vnd.openxmlformats-officedocument.presentationml.tags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docProps/app.xml" ContentType="application/vnd.openxmlformats-officedocument.extended-properties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ppt/tags/tag10.xml" ContentType="application/vnd.openxmlformats-officedocument.presentationml.tag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tags/tag14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slideLayouts/slideLayout4.xml" ContentType="application/vnd.openxmlformats-officedocument.presentationml.slideLayout+xml"/>
  <Override PartName="/ppt/tags/tag8.xml" ContentType="application/vnd.openxmlformats-officedocument.presentationml.tags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tags/tag18.xml" ContentType="application/vnd.openxmlformats-officedocument.presentationml.tags+xml"/>
  <Override PartName="/ppt/tags/tag23.xml" ContentType="application/vnd.openxmlformats-officedocument.presentationml.tags+xml"/>
  <Override PartName="/ppt/slides/slide6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87" r:id="rId3"/>
    <p:sldId id="288" r:id="rId4"/>
    <p:sldId id="289" r:id="rId5"/>
    <p:sldId id="290" r:id="rId6"/>
    <p:sldId id="259" r:id="rId7"/>
    <p:sldId id="260" r:id="rId8"/>
    <p:sldId id="284" r:id="rId9"/>
    <p:sldId id="285" r:id="rId10"/>
    <p:sldId id="286" r:id="rId11"/>
    <p:sldId id="278" r:id="rId12"/>
    <p:sldId id="279" r:id="rId13"/>
    <p:sldId id="280" r:id="rId14"/>
    <p:sldId id="281" r:id="rId15"/>
    <p:sldId id="282" r:id="rId16"/>
    <p:sldId id="283" r:id="rId17"/>
    <p:sldId id="261" r:id="rId18"/>
    <p:sldId id="262" r:id="rId19"/>
    <p:sldId id="264" r:id="rId20"/>
    <p:sldId id="265" r:id="rId21"/>
    <p:sldId id="267" r:id="rId22"/>
    <p:sldId id="268" r:id="rId23"/>
    <p:sldId id="271" r:id="rId24"/>
    <p:sldId id="272" r:id="rId25"/>
    <p:sldId id="263" r:id="rId26"/>
    <p:sldId id="266" r:id="rId27"/>
    <p:sldId id="269" r:id="rId28"/>
    <p:sldId id="273" r:id="rId29"/>
    <p:sldId id="276" r:id="rId30"/>
    <p:sldId id="270" r:id="rId31"/>
    <p:sldId id="27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Objects="1" showGuides="1">
      <p:cViewPr varScale="1">
        <p:scale>
          <a:sx n="103" d="100"/>
          <a:sy n="103" d="100"/>
        </p:scale>
        <p:origin x="-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2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5854-8A01-0B42-A36F-5A668A4505DD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726E3-01E0-404E-B7D4-B8C610C56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8A8F4-141C-D040-91C7-210350B09A4F}" type="slidenum">
              <a:rPr lang="en-US"/>
              <a:pPr/>
              <a:t>1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C71EF-B564-8940-BE89-0E7E1040560C}" type="slidenum">
              <a:rPr lang="en-US"/>
              <a:pPr/>
              <a:t>19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4FDA1-E36E-2C4C-A3E1-1BF70B135108}" type="slidenum">
              <a:rPr lang="en-US"/>
              <a:pPr/>
              <a:t>20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60A9D-0CD6-1A41-8F27-8E9B296D9D61}" type="slidenum">
              <a:rPr lang="en-US"/>
              <a:pPr/>
              <a:t>21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57C58-BA5C-8944-B164-8D1703951036}" type="slidenum">
              <a:rPr lang="en-US"/>
              <a:pPr/>
              <a:t>22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8C3CD-2F1D-F64C-8964-42F15E24CB38}" type="slidenum">
              <a:rPr lang="en-US"/>
              <a:pPr/>
              <a:t>23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18958-AD88-D647-9884-4420D8935CB4}" type="slidenum">
              <a:rPr lang="en-US"/>
              <a:pPr/>
              <a:t>24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47382-C46D-E341-831D-BD996D4F98EC}" type="slidenum">
              <a:rPr lang="en-US"/>
              <a:pPr/>
              <a:t>25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4628A-0910-494E-AD84-EACC013C9F91}" type="slidenum">
              <a:rPr lang="en-US"/>
              <a:pPr/>
              <a:t>26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02164-E124-964E-B62E-202C21EF511A}" type="slidenum">
              <a:rPr lang="en-US"/>
              <a:pPr/>
              <a:t>27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C5B45-399C-D948-B899-879030D93588}" type="slidenum">
              <a:rPr lang="en-US"/>
              <a:pPr/>
              <a:t>28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C23E4-D6EF-D74D-85DA-B533E20C4BF1}" type="slidenum">
              <a:rPr lang="en-US"/>
              <a:pPr/>
              <a:t>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68D80-3691-C54B-B92D-98674956DFFD}" type="slidenum">
              <a:rPr lang="en-US"/>
              <a:pPr/>
              <a:t>29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2432A-2009-E341-A2BD-630937EF50E9}" type="slidenum">
              <a:rPr lang="en-US"/>
              <a:pPr/>
              <a:t>30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8134E-4112-D349-9968-48CD12002ABA}" type="slidenum">
              <a:rPr lang="en-US"/>
              <a:pPr/>
              <a:t>31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19E5B-F801-4643-85EB-223CBA6FE850}" type="slidenum">
              <a:rPr lang="en-US"/>
              <a:pPr/>
              <a:t>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7BFDF-8331-EE4E-A669-1D1E539AE3E0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3F7E8-9B9A-254C-A46D-0D0E1CCB8971}" type="slidenum">
              <a:rPr lang="en-US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20025-3F39-F742-9A18-DC949D3745EA}" type="slidenum">
              <a:rPr lang="en-US"/>
              <a:pPr/>
              <a:t>6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2E6ED-7116-9A4A-836B-63D1F3F871DD}" type="slidenum">
              <a:rPr lang="en-US"/>
              <a:pPr/>
              <a:t>7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CF0EF-8919-044D-BC54-C903A56EA2A3}" type="slidenum">
              <a:rPr lang="en-US"/>
              <a:pPr/>
              <a:t>17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B88D1-C201-404E-8ACA-3FE14BE0ADDA}" type="slidenum">
              <a:rPr lang="en-US"/>
              <a:pPr/>
              <a:t>18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20C8-F605-9040-AF8A-83C37AC872AF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509-9BB9-7640-927F-30684282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20C8-F605-9040-AF8A-83C37AC872AF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509-9BB9-7640-927F-30684282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20C8-F605-9040-AF8A-83C37AC872AF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509-9BB9-7640-927F-30684282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20C8-F605-9040-AF8A-83C37AC872AF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509-9BB9-7640-927F-30684282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20C8-F605-9040-AF8A-83C37AC872AF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509-9BB9-7640-927F-30684282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20C8-F605-9040-AF8A-83C37AC872AF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509-9BB9-7640-927F-30684282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20C8-F605-9040-AF8A-83C37AC872AF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509-9BB9-7640-927F-30684282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20C8-F605-9040-AF8A-83C37AC872AF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509-9BB9-7640-927F-30684282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20C8-F605-9040-AF8A-83C37AC872AF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509-9BB9-7640-927F-30684282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20C8-F605-9040-AF8A-83C37AC872AF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509-9BB9-7640-927F-30684282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20C8-F605-9040-AF8A-83C37AC872AF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8509-9BB9-7640-927F-30684282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B20C8-F605-9040-AF8A-83C37AC872AF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98509-9BB9-7640-927F-30684282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9.jpeg"/><Relationship Id="rId5" Type="http://schemas.openxmlformats.org/officeDocument/2006/relationships/image" Target="../media/image18.jpeg"/><Relationship Id="rId6" Type="http://schemas.openxmlformats.org/officeDocument/2006/relationships/image" Target="../media/image16.jpeg"/><Relationship Id="rId7" Type="http://schemas.openxmlformats.org/officeDocument/2006/relationships/image" Target="../media/image19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9.jpeg"/><Relationship Id="rId5" Type="http://schemas.openxmlformats.org/officeDocument/2006/relationships/image" Target="../media/image18.jpeg"/><Relationship Id="rId6" Type="http://schemas.openxmlformats.org/officeDocument/2006/relationships/image" Target="../media/image16.jpeg"/><Relationship Id="rId7" Type="http://schemas.openxmlformats.org/officeDocument/2006/relationships/image" Target="../media/image19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8.jpeg"/><Relationship Id="rId5" Type="http://schemas.openxmlformats.org/officeDocument/2006/relationships/image" Target="../media/image10.jpeg"/><Relationship Id="rId6" Type="http://schemas.openxmlformats.org/officeDocument/2006/relationships/image" Target="../media/image16.jpeg"/><Relationship Id="rId7" Type="http://schemas.openxmlformats.org/officeDocument/2006/relationships/image" Target="../media/image20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png"/><Relationship Id="rId13" Type="http://schemas.openxmlformats.org/officeDocument/2006/relationships/image" Target="../media/image9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8.jpeg"/><Relationship Id="rId5" Type="http://schemas.openxmlformats.org/officeDocument/2006/relationships/image" Target="../media/image10.jpeg"/><Relationship Id="rId6" Type="http://schemas.openxmlformats.org/officeDocument/2006/relationships/image" Target="../media/image16.jpeg"/><Relationship Id="rId7" Type="http://schemas.openxmlformats.org/officeDocument/2006/relationships/image" Target="../media/image20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8.jpeg"/><Relationship Id="rId5" Type="http://schemas.openxmlformats.org/officeDocument/2006/relationships/image" Target="../media/image12.jpeg"/><Relationship Id="rId6" Type="http://schemas.openxmlformats.org/officeDocument/2006/relationships/image" Target="../media/image16.jpeg"/><Relationship Id="rId7" Type="http://schemas.openxmlformats.org/officeDocument/2006/relationships/image" Target="../media/image21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8.jpeg"/><Relationship Id="rId5" Type="http://schemas.openxmlformats.org/officeDocument/2006/relationships/image" Target="../media/image12.jpeg"/><Relationship Id="rId6" Type="http://schemas.openxmlformats.org/officeDocument/2006/relationships/image" Target="../media/image16.jpeg"/><Relationship Id="rId7" Type="http://schemas.openxmlformats.org/officeDocument/2006/relationships/image" Target="../media/image21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3.jpeg"/><Relationship Id="rId5" Type="http://schemas.openxmlformats.org/officeDocument/2006/relationships/image" Target="../media/image16.jpeg"/><Relationship Id="rId6" Type="http://schemas.openxmlformats.org/officeDocument/2006/relationships/image" Target="../media/image18.jpeg"/><Relationship Id="rId7" Type="http://schemas.openxmlformats.org/officeDocument/2006/relationships/image" Target="../media/image22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3.jpeg"/><Relationship Id="rId5" Type="http://schemas.openxmlformats.org/officeDocument/2006/relationships/image" Target="../media/image16.jpeg"/><Relationship Id="rId6" Type="http://schemas.openxmlformats.org/officeDocument/2006/relationships/image" Target="../media/image18.jpeg"/><Relationship Id="rId7" Type="http://schemas.openxmlformats.org/officeDocument/2006/relationships/image" Target="../media/image22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23.jpeg"/><Relationship Id="rId7" Type="http://schemas.openxmlformats.org/officeDocument/2006/relationships/image" Target="../media/image9.jpeg"/><Relationship Id="rId8" Type="http://schemas.openxmlformats.org/officeDocument/2006/relationships/image" Target="../media/image16.jpe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23.jpeg"/><Relationship Id="rId7" Type="http://schemas.openxmlformats.org/officeDocument/2006/relationships/image" Target="../media/image10.jpeg"/><Relationship Id="rId8" Type="http://schemas.openxmlformats.org/officeDocument/2006/relationships/image" Target="../media/image16.jpeg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12.jpeg"/><Relationship Id="rId7" Type="http://schemas.openxmlformats.org/officeDocument/2006/relationships/image" Target="../media/image23.jpeg"/><Relationship Id="rId8" Type="http://schemas.openxmlformats.org/officeDocument/2006/relationships/image" Target="../media/image16.jpe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23.jpeg"/><Relationship Id="rId7" Type="http://schemas.openxmlformats.org/officeDocument/2006/relationships/image" Target="../media/image13.jpeg"/><Relationship Id="rId8" Type="http://schemas.openxmlformats.org/officeDocument/2006/relationships/image" Target="../media/image16.jpe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0.xml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16.jpe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0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6.jpeg"/><Relationship Id="rId5" Type="http://schemas.openxmlformats.org/officeDocument/2006/relationships/image" Target="../media/image25.jpeg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a.gr7math.com/" TargetMode="External"/><Relationship Id="rId12" Type="http://schemas.openxmlformats.org/officeDocument/2006/relationships/image" Target="../media/image30.jpeg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4" Type="http://schemas.openxmlformats.org/officeDocument/2006/relationships/slide" Target="slide6.xml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5.jpeg"/><Relationship Id="rId9" Type="http://schemas.openxmlformats.org/officeDocument/2006/relationships/image" Target="../media/image29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2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1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3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4101" name="Picture 5" descr="CAM7 Spl-0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1589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5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5592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5-3</a:t>
            </a:r>
            <a:endParaRPr lang="en-US" sz="28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609600"/>
            <a:ext cx="9067800" cy="646331"/>
            <a:chOff x="76200" y="609600"/>
            <a:chExt cx="9067800" cy="646331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609600"/>
              <a:ext cx="16764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Baskerville"/>
                  <a:cs typeface="Baskerville"/>
                </a:rPr>
                <a:t>Rule 3:</a:t>
              </a:r>
              <a:endParaRPr lang="en-US" sz="3600" dirty="0">
                <a:solidFill>
                  <a:srgbClr val="FF0000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00200" y="609600"/>
              <a:ext cx="75438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The </a:t>
              </a:r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whole </a:t>
              </a:r>
              <a:r>
                <a:rPr lang="en-US" sz="3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in the % ratio is </a:t>
              </a:r>
              <a:r>
                <a:rPr lang="en-US" sz="3600" u="sng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always </a:t>
              </a:r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100</a:t>
              </a:r>
              <a:r>
                <a:rPr lang="en-US" sz="3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.</a:t>
              </a:r>
              <a:r>
                <a:rPr lang="en-US" sz="3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 </a:t>
              </a:r>
              <a:endParaRPr lang="en-US" sz="3600" dirty="0">
                <a:solidFill>
                  <a:srgbClr val="FFFF00"/>
                </a:solidFill>
                <a:latin typeface="Baskerville"/>
                <a:cs typeface="Baskerville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600" y="2895600"/>
            <a:ext cx="7924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Baskerville"/>
                <a:cs typeface="Baskerville"/>
              </a:rPr>
              <a:t>25% of 30 is 7.5</a:t>
            </a:r>
            <a:endParaRPr lang="en-US" sz="5400" b="1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243492" y="2165704"/>
            <a:ext cx="1915404" cy="1588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505200" y="1742196"/>
            <a:ext cx="1398106" cy="1383108"/>
            <a:chOff x="3505196" y="1742196"/>
            <a:chExt cx="1398106" cy="138310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505196" y="1742196"/>
              <a:ext cx="1309757" cy="1283717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4190997" y="2412999"/>
              <a:ext cx="839304" cy="58530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200" y="4494073"/>
            <a:ext cx="9067800" cy="1200329"/>
            <a:chOff x="76200" y="4494073"/>
            <a:chExt cx="9067800" cy="1200329"/>
          </a:xfrm>
        </p:grpSpPr>
        <p:sp>
          <p:nvSpPr>
            <p:cNvPr id="17" name="TextBox 16"/>
            <p:cNvSpPr txBox="1"/>
            <p:nvPr/>
          </p:nvSpPr>
          <p:spPr>
            <a:xfrm>
              <a:off x="76200" y="4494073"/>
              <a:ext cx="16764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Baskerville"/>
                  <a:cs typeface="Baskerville"/>
                </a:rPr>
                <a:t>Rule 4:</a:t>
              </a:r>
              <a:endParaRPr lang="en-US" sz="3600" dirty="0">
                <a:solidFill>
                  <a:srgbClr val="FF0000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00200" y="4494073"/>
              <a:ext cx="754380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The </a:t>
              </a:r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part </a:t>
              </a:r>
              <a:r>
                <a:rPr lang="en-US" sz="3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in the % ratio is </a:t>
              </a:r>
              <a:r>
                <a:rPr lang="en-US" sz="3600" u="sng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always </a:t>
              </a:r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next to </a:t>
              </a:r>
              <a:r>
                <a:rPr lang="en-US" sz="3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the </a:t>
              </a:r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% </a:t>
              </a:r>
              <a:r>
                <a:rPr lang="en-US" sz="3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sign.</a:t>
              </a:r>
              <a:r>
                <a:rPr lang="en-US" sz="3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 </a:t>
              </a:r>
              <a:endParaRPr lang="en-US" sz="3600" dirty="0">
                <a:solidFill>
                  <a:srgbClr val="FFFF00"/>
                </a:solidFill>
                <a:latin typeface="Baskerville"/>
                <a:cs typeface="Baskerville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rot="5400000" flipH="1" flipV="1">
            <a:off x="1778680" y="4412460"/>
            <a:ext cx="1478081" cy="3064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903306" y="3818930"/>
            <a:ext cx="2411894" cy="2685679"/>
            <a:chOff x="4903306" y="3818930"/>
            <a:chExt cx="2411894" cy="2685679"/>
          </a:xfrm>
        </p:grpSpPr>
        <p:cxnSp>
          <p:nvCxnSpPr>
            <p:cNvPr id="22" name="Straight Arrow Connector 21"/>
            <p:cNvCxnSpPr/>
            <p:nvPr/>
          </p:nvCxnSpPr>
          <p:spPr>
            <a:xfrm rot="16200000" flipV="1">
              <a:off x="5134161" y="4323570"/>
              <a:ext cx="2685678" cy="16764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4513518" y="4208718"/>
              <a:ext cx="2505670" cy="172609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1653960" y="1154244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Baskerville"/>
                <a:cs typeface="Baskerville"/>
              </a:rPr>
              <a:t>The </a:t>
            </a:r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whole </a:t>
            </a:r>
            <a:r>
              <a:rPr lang="en-US" sz="3600" dirty="0" smtClean="0">
                <a:solidFill>
                  <a:srgbClr val="FFFF00"/>
                </a:solidFill>
                <a:latin typeface="Baskerville"/>
                <a:cs typeface="Baskerville"/>
              </a:rPr>
              <a:t>in the other ratio </a:t>
            </a:r>
            <a:r>
              <a:rPr lang="en-US" sz="3600" u="sng" dirty="0" smtClean="0">
                <a:solidFill>
                  <a:srgbClr val="FFFF00"/>
                </a:solidFill>
                <a:latin typeface="Baskerville"/>
                <a:cs typeface="Baskerville"/>
              </a:rPr>
              <a:t>always </a:t>
            </a:r>
            <a:r>
              <a:rPr lang="en-US" sz="3600" dirty="0" smtClean="0">
                <a:solidFill>
                  <a:srgbClr val="FFFF00"/>
                </a:solidFill>
                <a:latin typeface="Baskerville"/>
                <a:cs typeface="Baskerville"/>
              </a:rPr>
              <a:t>follows the word </a:t>
            </a:r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of</a:t>
            </a:r>
            <a:r>
              <a:rPr lang="en-US" sz="3600" dirty="0" smtClean="0">
                <a:solidFill>
                  <a:srgbClr val="FFFF00"/>
                </a:solidFill>
                <a:latin typeface="Baskerville"/>
                <a:cs typeface="Baskerville"/>
              </a:rPr>
              <a:t>. 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00200" y="56388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Baskerville"/>
                <a:cs typeface="Baskerville"/>
              </a:rPr>
              <a:t>The </a:t>
            </a:r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part </a:t>
            </a:r>
            <a:r>
              <a:rPr lang="en-US" sz="3600" dirty="0" smtClean="0">
                <a:solidFill>
                  <a:srgbClr val="FFFF00"/>
                </a:solidFill>
                <a:latin typeface="Baskerville"/>
                <a:cs typeface="Baskerville"/>
              </a:rPr>
              <a:t>in the other ratio is </a:t>
            </a:r>
            <a:r>
              <a:rPr lang="en-US" sz="3600" u="sng" dirty="0" smtClean="0">
                <a:solidFill>
                  <a:srgbClr val="FFFF00"/>
                </a:solidFill>
                <a:latin typeface="Baskerville"/>
                <a:cs typeface="Baskerville"/>
              </a:rPr>
              <a:t>always</a:t>
            </a:r>
            <a:r>
              <a:rPr lang="en-US" sz="3600" dirty="0" smtClean="0">
                <a:solidFill>
                  <a:srgbClr val="FFFF00"/>
                </a:solidFill>
                <a:latin typeface="Baskerville"/>
                <a:cs typeface="Baskerville"/>
              </a:rPr>
              <a:t> in </a:t>
            </a:r>
            <a:r>
              <a:rPr lang="en-US" sz="3600" dirty="0" smtClean="0">
                <a:solidFill>
                  <a:prstClr val="white"/>
                </a:solidFill>
                <a:latin typeface="Baskerville"/>
                <a:cs typeface="Baskerville"/>
              </a:rPr>
              <a:t>front </a:t>
            </a:r>
            <a:r>
              <a:rPr lang="en-US" sz="3600" dirty="0" smtClean="0">
                <a:solidFill>
                  <a:srgbClr val="FFFF00"/>
                </a:solidFill>
                <a:latin typeface="Baskerville"/>
                <a:cs typeface="Baskerville"/>
              </a:rPr>
              <a:t>of or </a:t>
            </a:r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behind </a:t>
            </a:r>
            <a:r>
              <a:rPr lang="en-US" sz="3600" dirty="0" smtClean="0">
                <a:solidFill>
                  <a:srgbClr val="FFFF00"/>
                </a:solidFill>
                <a:latin typeface="Baskerville"/>
                <a:cs typeface="Baskerville"/>
              </a:rPr>
              <a:t>the word </a:t>
            </a:r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is</a:t>
            </a:r>
            <a:r>
              <a:rPr lang="en-US" sz="3600" dirty="0" smtClean="0">
                <a:solidFill>
                  <a:srgbClr val="FFFF00"/>
                </a:solidFill>
                <a:latin typeface="Baskerville"/>
                <a:cs typeface="Baskerville"/>
              </a:rPr>
              <a:t>. </a:t>
            </a:r>
            <a:endParaRPr lang="en-US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Baskerville Old Face"/>
                <a:cs typeface="Baskerville Old Face"/>
              </a:rPr>
              <a:t>Let’s see how that looks:</a:t>
            </a:r>
            <a:endParaRPr lang="en-US" sz="4800" dirty="0">
              <a:latin typeface="Baskerville Old Face"/>
              <a:cs typeface="Baskerville Old Fac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37338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30% of 12?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19800" y="1219200"/>
            <a:ext cx="2438400" cy="1077218"/>
            <a:chOff x="4038600" y="1524000"/>
            <a:chExt cx="2438400" cy="1077218"/>
          </a:xfrm>
        </p:grpSpPr>
        <p:grpSp>
          <p:nvGrpSpPr>
            <p:cNvPr id="7" name="Group 6"/>
            <p:cNvGrpSpPr/>
            <p:nvPr/>
          </p:nvGrpSpPr>
          <p:grpSpPr>
            <a:xfrm>
              <a:off x="4038600" y="1524000"/>
              <a:ext cx="1219200" cy="1077218"/>
              <a:chOff x="3886200" y="1752600"/>
              <a:chExt cx="1219200" cy="107721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886200" y="1752600"/>
                <a:ext cx="121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30</a:t>
                </a:r>
              </a:p>
              <a:p>
                <a:pPr algn="ctr"/>
                <a:r>
                  <a:rPr lang="en-US" sz="3200" dirty="0" smtClean="0"/>
                  <a:t>100</a:t>
                </a:r>
                <a:endParaRPr lang="en-US" sz="3200" dirty="0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4191000" y="2314844"/>
                <a:ext cx="685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5257800" y="1524000"/>
              <a:ext cx="1219200" cy="1077218"/>
              <a:chOff x="3886200" y="1752600"/>
              <a:chExt cx="1219200" cy="107721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886200" y="1752600"/>
                <a:ext cx="121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/>
                  <a:t>x</a:t>
                </a:r>
                <a:endParaRPr lang="en-US" sz="3200" dirty="0" smtClean="0"/>
              </a:p>
              <a:p>
                <a:pPr algn="ctr"/>
                <a:r>
                  <a:rPr lang="en-US" sz="3200" dirty="0" smtClean="0"/>
                  <a:t>12</a:t>
                </a:r>
                <a:endParaRPr lang="en-US" sz="3200" dirty="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4191000" y="2314844"/>
                <a:ext cx="685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4960554" y="171438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3581400" y="1783032"/>
            <a:ext cx="2667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2743200"/>
            <a:ext cx="45720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22 is what percent of 110?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19800" y="2514600"/>
            <a:ext cx="2438400" cy="1077218"/>
            <a:chOff x="4038600" y="1524000"/>
            <a:chExt cx="2438400" cy="1077218"/>
          </a:xfrm>
        </p:grpSpPr>
        <p:grpSp>
          <p:nvGrpSpPr>
            <p:cNvPr id="18" name="Group 6"/>
            <p:cNvGrpSpPr/>
            <p:nvPr/>
          </p:nvGrpSpPr>
          <p:grpSpPr>
            <a:xfrm>
              <a:off x="4038600" y="1524000"/>
              <a:ext cx="1219200" cy="1077218"/>
              <a:chOff x="3886200" y="1752600"/>
              <a:chExt cx="1219200" cy="1077218"/>
            </a:xfrm>
          </p:grpSpPr>
          <p:sp>
            <p:nvSpPr>
              <p:cNvPr id="23" name="TextBox 3"/>
              <p:cNvSpPr txBox="1"/>
              <p:nvPr/>
            </p:nvSpPr>
            <p:spPr>
              <a:xfrm>
                <a:off x="3886200" y="1752600"/>
                <a:ext cx="121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22</a:t>
                </a:r>
              </a:p>
              <a:p>
                <a:pPr algn="ctr"/>
                <a:r>
                  <a:rPr lang="en-US" sz="3200" dirty="0" smtClean="0"/>
                  <a:t>110</a:t>
                </a:r>
                <a:endParaRPr lang="en-US" sz="3200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4191000" y="2314844"/>
                <a:ext cx="685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7"/>
            <p:cNvGrpSpPr/>
            <p:nvPr/>
          </p:nvGrpSpPr>
          <p:grpSpPr>
            <a:xfrm>
              <a:off x="5257800" y="1524000"/>
              <a:ext cx="1219200" cy="1077218"/>
              <a:chOff x="3886200" y="1752600"/>
              <a:chExt cx="1219200" cy="107721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886200" y="1752600"/>
                <a:ext cx="121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/>
                  <a:t>x</a:t>
                </a:r>
                <a:endParaRPr lang="en-US" sz="3200" dirty="0" smtClean="0"/>
              </a:p>
              <a:p>
                <a:pPr algn="ctr"/>
                <a:r>
                  <a:rPr lang="en-US" sz="3200" dirty="0" smtClean="0"/>
                  <a:t>100</a:t>
                </a:r>
                <a:endParaRPr lang="en-US" sz="3200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4191000" y="2314844"/>
                <a:ext cx="685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4960554" y="171438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4724400" y="3092174"/>
            <a:ext cx="15759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1000" y="4191000"/>
            <a:ext cx="48006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number is 65% of 90?</a:t>
            </a:r>
            <a:endParaRPr lang="en-US" sz="2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6019800" y="3962400"/>
            <a:ext cx="2438400" cy="1077218"/>
            <a:chOff x="4038600" y="1524000"/>
            <a:chExt cx="2438400" cy="1077218"/>
          </a:xfrm>
        </p:grpSpPr>
        <p:grpSp>
          <p:nvGrpSpPr>
            <p:cNvPr id="28" name="Group 6"/>
            <p:cNvGrpSpPr/>
            <p:nvPr/>
          </p:nvGrpSpPr>
          <p:grpSpPr>
            <a:xfrm>
              <a:off x="4038600" y="1524000"/>
              <a:ext cx="1219200" cy="1077218"/>
              <a:chOff x="3886200" y="1752600"/>
              <a:chExt cx="1219200" cy="1077218"/>
            </a:xfrm>
          </p:grpSpPr>
          <p:sp>
            <p:nvSpPr>
              <p:cNvPr id="33" name="TextBox 3"/>
              <p:cNvSpPr txBox="1"/>
              <p:nvPr/>
            </p:nvSpPr>
            <p:spPr>
              <a:xfrm>
                <a:off x="3886200" y="1752600"/>
                <a:ext cx="121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65</a:t>
                </a:r>
              </a:p>
              <a:p>
                <a:pPr algn="ctr"/>
                <a:r>
                  <a:rPr lang="en-US" sz="3200" dirty="0" smtClean="0"/>
                  <a:t>100</a:t>
                </a:r>
                <a:endParaRPr lang="en-US" sz="3200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4191000" y="2314844"/>
                <a:ext cx="685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7"/>
            <p:cNvGrpSpPr/>
            <p:nvPr/>
          </p:nvGrpSpPr>
          <p:grpSpPr>
            <a:xfrm>
              <a:off x="5257800" y="1524000"/>
              <a:ext cx="1219200" cy="1077218"/>
              <a:chOff x="3886200" y="1752600"/>
              <a:chExt cx="1219200" cy="1077218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886200" y="1752600"/>
                <a:ext cx="121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/>
                  <a:t>x</a:t>
                </a:r>
                <a:endParaRPr lang="en-US" sz="3200" dirty="0" smtClean="0"/>
              </a:p>
              <a:p>
                <a:pPr algn="ctr"/>
                <a:r>
                  <a:rPr lang="en-US" sz="3200" dirty="0" smtClean="0"/>
                  <a:t>90</a:t>
                </a:r>
                <a:endParaRPr lang="en-US" sz="3200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191000" y="2314844"/>
                <a:ext cx="685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960554" y="171438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V="1">
            <a:off x="4876800" y="4524644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3882" y="5628382"/>
            <a:ext cx="5082518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16.5 is 27% of what number?</a:t>
            </a:r>
            <a:endParaRPr lang="en-US" sz="28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6096000" y="5399782"/>
            <a:ext cx="2438400" cy="1077218"/>
            <a:chOff x="4038600" y="1524000"/>
            <a:chExt cx="2438400" cy="1077218"/>
          </a:xfrm>
        </p:grpSpPr>
        <p:grpSp>
          <p:nvGrpSpPr>
            <p:cNvPr id="38" name="Group 6"/>
            <p:cNvGrpSpPr/>
            <p:nvPr/>
          </p:nvGrpSpPr>
          <p:grpSpPr>
            <a:xfrm>
              <a:off x="4038600" y="1524000"/>
              <a:ext cx="1219200" cy="1077218"/>
              <a:chOff x="3886200" y="1752600"/>
              <a:chExt cx="1219200" cy="1077218"/>
            </a:xfrm>
          </p:grpSpPr>
          <p:sp>
            <p:nvSpPr>
              <p:cNvPr id="43" name="TextBox 3"/>
              <p:cNvSpPr txBox="1"/>
              <p:nvPr/>
            </p:nvSpPr>
            <p:spPr>
              <a:xfrm>
                <a:off x="3886200" y="1752600"/>
                <a:ext cx="121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16.5</a:t>
                </a:r>
              </a:p>
              <a:p>
                <a:pPr algn="ctr"/>
                <a:r>
                  <a:rPr lang="en-US" sz="3200" dirty="0" err="1" smtClean="0"/>
                  <a:t>x</a:t>
                </a:r>
                <a:endParaRPr lang="en-US" sz="3200" dirty="0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4191000" y="2314844"/>
                <a:ext cx="685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7"/>
            <p:cNvGrpSpPr/>
            <p:nvPr/>
          </p:nvGrpSpPr>
          <p:grpSpPr>
            <a:xfrm>
              <a:off x="5257800" y="1524000"/>
              <a:ext cx="1219200" cy="1077218"/>
              <a:chOff x="3886200" y="1752600"/>
              <a:chExt cx="1219200" cy="1077218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3886200" y="1752600"/>
                <a:ext cx="121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27</a:t>
                </a:r>
              </a:p>
              <a:p>
                <a:pPr algn="ctr"/>
                <a:r>
                  <a:rPr lang="en-US" sz="3200" dirty="0" smtClean="0"/>
                  <a:t>100</a:t>
                </a:r>
                <a:endParaRPr lang="en-US" sz="3200" dirty="0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191000" y="2314844"/>
                <a:ext cx="685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4960554" y="171438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>
            <a:off x="5181600" y="5963614"/>
            <a:ext cx="1143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6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Baskerville"/>
                <a:cs typeface="Baskerville"/>
              </a:rPr>
              <a:t>Here’s how it works:</a:t>
            </a:r>
            <a:endParaRPr lang="en-US" sz="6600" dirty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04800"/>
            <a:ext cx="7162800" cy="1015663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Baskerville"/>
                <a:cs typeface="Baskerville"/>
              </a:rPr>
              <a:t>What is 30% of 12?</a:t>
            </a:r>
            <a:endParaRPr lang="en-US" sz="6000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048000" y="4382869"/>
            <a:ext cx="2743200" cy="646331"/>
            <a:chOff x="3048000" y="4382869"/>
            <a:chExt cx="2743200" cy="64633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048000" y="4776455"/>
              <a:ext cx="11430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101534" y="43828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=</a:t>
              </a:r>
              <a:endParaRPr lang="en-US" sz="3600" dirty="0">
                <a:solidFill>
                  <a:srgbClr val="FFFF00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648200" y="4776455"/>
              <a:ext cx="11430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219200" y="4424513"/>
            <a:ext cx="1600200" cy="523220"/>
            <a:chOff x="1219200" y="4424513"/>
            <a:chExt cx="1600200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219200" y="4424513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30%</a:t>
              </a:r>
              <a:endParaRPr lang="en-US" sz="28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057400" y="4764456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791200" y="4101347"/>
            <a:ext cx="3505200" cy="523220"/>
            <a:chOff x="5791200" y="4101347"/>
            <a:chExt cx="3505200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6553200" y="4101347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What is</a:t>
              </a:r>
              <a:endParaRPr lang="en-US" sz="28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5791200" y="4495800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791200" y="4798425"/>
            <a:ext cx="3276600" cy="523220"/>
            <a:chOff x="5791200" y="4798425"/>
            <a:chExt cx="3276600" cy="523220"/>
          </a:xfrm>
        </p:grpSpPr>
        <p:sp>
          <p:nvSpPr>
            <p:cNvPr id="33" name="TextBox 32"/>
            <p:cNvSpPr txBox="1"/>
            <p:nvPr/>
          </p:nvSpPr>
          <p:spPr>
            <a:xfrm>
              <a:off x="6553200" y="4798425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of 12</a:t>
              </a:r>
              <a:endParaRPr lang="en-US" sz="28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5791200" y="5119134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33400" y="177147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Use the key words </a:t>
            </a:r>
            <a:r>
              <a:rPr lang="en-US" sz="3600" i="1" dirty="0" smtClean="0">
                <a:solidFill>
                  <a:srgbClr val="FFFF00"/>
                </a:solidFill>
                <a:latin typeface="Baskerville"/>
                <a:cs typeface="Baskerville"/>
              </a:rPr>
              <a:t>what</a:t>
            </a:r>
            <a:r>
              <a:rPr lang="en-US" sz="3600" i="1" dirty="0" smtClean="0">
                <a:solidFill>
                  <a:srgbClr val="FFFFFF"/>
                </a:solidFill>
                <a:latin typeface="Baskerville"/>
                <a:cs typeface="Baskerville"/>
              </a:rPr>
              <a:t>, </a:t>
            </a:r>
            <a:r>
              <a:rPr lang="en-US" sz="3600" i="1" dirty="0" smtClean="0">
                <a:solidFill>
                  <a:srgbClr val="FFFF00"/>
                </a:solidFill>
                <a:latin typeface="Baskerville"/>
                <a:cs typeface="Baskerville"/>
              </a:rPr>
              <a:t>%</a:t>
            </a:r>
            <a:r>
              <a:rPr lang="en-US" sz="3600" i="1" dirty="0" smtClean="0">
                <a:solidFill>
                  <a:srgbClr val="FFFFFF"/>
                </a:solidFill>
                <a:latin typeface="Baskerville"/>
                <a:cs typeface="Baskerville"/>
              </a:rPr>
              <a:t>, </a:t>
            </a:r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and </a:t>
            </a:r>
            <a:r>
              <a:rPr lang="en-US" sz="3600" i="1" dirty="0" smtClean="0">
                <a:solidFill>
                  <a:srgbClr val="FFFF00"/>
                </a:solidFill>
                <a:latin typeface="Baskerville"/>
                <a:cs typeface="Baskerville"/>
              </a:rPr>
              <a:t>of</a:t>
            </a:r>
            <a:r>
              <a:rPr lang="en-US" sz="3600" dirty="0" smtClean="0">
                <a:solidFill>
                  <a:srgbClr val="FFFF00"/>
                </a:solidFill>
                <a:latin typeface="Baskerville"/>
                <a:cs typeface="Baskerville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to tell you how to set your proportion up:</a:t>
            </a:r>
            <a:endParaRPr lang="en-US" sz="36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86000" y="3764340"/>
            <a:ext cx="2133600" cy="1938992"/>
            <a:chOff x="2286000" y="3764340"/>
            <a:chExt cx="2133600" cy="1938992"/>
          </a:xfrm>
        </p:grpSpPr>
        <p:sp>
          <p:nvSpPr>
            <p:cNvPr id="10" name="TextBox 3"/>
            <p:cNvSpPr txBox="1"/>
            <p:nvPr/>
          </p:nvSpPr>
          <p:spPr>
            <a:xfrm>
              <a:off x="2819400" y="3764340"/>
              <a:ext cx="1600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30</a:t>
              </a:r>
            </a:p>
            <a:p>
              <a:pPr algn="ctr"/>
              <a:r>
                <a:rPr lang="en-US" sz="60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100</a:t>
              </a:r>
              <a:endParaRPr lang="en-US" sz="6000" dirty="0">
                <a:solidFill>
                  <a:srgbClr val="FFFF00"/>
                </a:solidFill>
                <a:latin typeface="Baskerville"/>
                <a:cs typeface="Baskerville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286000" y="4038600"/>
              <a:ext cx="914400" cy="1447800"/>
              <a:chOff x="2286000" y="4038600"/>
              <a:chExt cx="914400" cy="144780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286000" y="40386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  <a:latin typeface="Baskerville"/>
                    <a:cs typeface="Baskerville"/>
                  </a:rPr>
                  <a:t>part</a:t>
                </a:r>
                <a:endParaRPr lang="en-US" dirty="0">
                  <a:solidFill>
                    <a:srgbClr val="FFFFFF"/>
                  </a:solidFill>
                  <a:latin typeface="Baskerville"/>
                  <a:cs typeface="Baskerville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86000" y="511706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  <a:latin typeface="Baskerville"/>
                    <a:cs typeface="Baskerville"/>
                  </a:rPr>
                  <a:t>whole</a:t>
                </a:r>
                <a:endParaRPr lang="en-US" dirty="0">
                  <a:solidFill>
                    <a:srgbClr val="FFFFFF"/>
                  </a:solidFill>
                  <a:latin typeface="Baskerville"/>
                  <a:cs typeface="Baskerville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648200" y="3667542"/>
            <a:ext cx="1905000" cy="2123658"/>
            <a:chOff x="4648200" y="3667542"/>
            <a:chExt cx="1905000" cy="2123658"/>
          </a:xfrm>
        </p:grpSpPr>
        <p:sp>
          <p:nvSpPr>
            <p:cNvPr id="8" name="TextBox 7"/>
            <p:cNvSpPr txBox="1"/>
            <p:nvPr/>
          </p:nvSpPr>
          <p:spPr>
            <a:xfrm>
              <a:off x="4648200" y="3667542"/>
              <a:ext cx="12192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 smtClean="0">
                  <a:solidFill>
                    <a:srgbClr val="FFFF00"/>
                  </a:solidFill>
                  <a:latin typeface="Baskerville"/>
                  <a:cs typeface="Baskerville"/>
                </a:rPr>
                <a:t>x</a:t>
              </a:r>
              <a:endParaRPr lang="en-US" sz="6600" dirty="0" smtClean="0">
                <a:solidFill>
                  <a:srgbClr val="FFFF00"/>
                </a:solidFill>
                <a:latin typeface="Baskerville"/>
                <a:cs typeface="Baskerville"/>
              </a:endParaRPr>
            </a:p>
            <a:p>
              <a:pPr algn="ctr"/>
              <a:r>
                <a:rPr lang="en-US" sz="6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12</a:t>
              </a:r>
              <a:endParaRPr lang="en-US" sz="6600" dirty="0">
                <a:solidFill>
                  <a:srgbClr val="FFFF00"/>
                </a:solidFill>
                <a:latin typeface="Baskerville"/>
                <a:cs typeface="Baskerville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638800" y="4038600"/>
              <a:ext cx="914400" cy="1447800"/>
              <a:chOff x="2438400" y="4038600"/>
              <a:chExt cx="914400" cy="144780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400" y="40386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  <a:latin typeface="Baskerville"/>
                    <a:cs typeface="Baskerville"/>
                  </a:rPr>
                  <a:t>part</a:t>
                </a:r>
                <a:endParaRPr lang="en-US" dirty="0">
                  <a:solidFill>
                    <a:srgbClr val="FFFFFF"/>
                  </a:solidFill>
                  <a:latin typeface="Baskerville"/>
                  <a:cs typeface="Baskerville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0" y="511706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  <a:latin typeface="Baskerville"/>
                    <a:cs typeface="Baskerville"/>
                  </a:rPr>
                  <a:t>whole</a:t>
                </a:r>
                <a:endParaRPr lang="en-US" dirty="0">
                  <a:solidFill>
                    <a:srgbClr val="FFFFFF"/>
                  </a:solidFill>
                  <a:latin typeface="Baskerville"/>
                  <a:cs typeface="Baskerville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Baskerville"/>
                <a:cs typeface="Baskerville"/>
              </a:rPr>
              <a:t>Here’s how it works:</a:t>
            </a:r>
            <a:endParaRPr lang="en-US" sz="6600" dirty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9144000" cy="1015663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Baskerville"/>
                <a:cs typeface="Baskerville"/>
              </a:rPr>
              <a:t>22 is what percent of 110?</a:t>
            </a:r>
            <a:endParaRPr lang="en-US" sz="6000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grpSp>
        <p:nvGrpSpPr>
          <p:cNvPr id="4" name="Group 39"/>
          <p:cNvGrpSpPr/>
          <p:nvPr/>
        </p:nvGrpSpPr>
        <p:grpSpPr>
          <a:xfrm>
            <a:off x="3048000" y="4382869"/>
            <a:ext cx="2743200" cy="646331"/>
            <a:chOff x="3048000" y="4382869"/>
            <a:chExt cx="2743200" cy="64633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048000" y="4776455"/>
              <a:ext cx="11430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101534" y="43828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=</a:t>
              </a:r>
              <a:endParaRPr lang="en-US" sz="3600" dirty="0">
                <a:solidFill>
                  <a:srgbClr val="FFFF00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648200" y="4776455"/>
              <a:ext cx="11430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"/>
          <p:cNvGrpSpPr/>
          <p:nvPr/>
        </p:nvGrpSpPr>
        <p:grpSpPr>
          <a:xfrm>
            <a:off x="1295400" y="4124980"/>
            <a:ext cx="1676400" cy="523220"/>
            <a:chOff x="1295400" y="4424513"/>
            <a:chExt cx="1676400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295400" y="4424513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what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209800" y="4806100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5"/>
          <p:cNvGrpSpPr/>
          <p:nvPr/>
        </p:nvGrpSpPr>
        <p:grpSpPr>
          <a:xfrm>
            <a:off x="6019800" y="4161473"/>
            <a:ext cx="3276600" cy="461665"/>
            <a:chOff x="5791200" y="4201180"/>
            <a:chExt cx="3276600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6553200" y="4201180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22 is</a:t>
              </a:r>
              <a:endParaRPr lang="en-US" sz="24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5791200" y="4495800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6"/>
          <p:cNvGrpSpPr/>
          <p:nvPr/>
        </p:nvGrpSpPr>
        <p:grpSpPr>
          <a:xfrm>
            <a:off x="6019800" y="4744991"/>
            <a:ext cx="3276600" cy="523220"/>
            <a:chOff x="5791200" y="4632298"/>
            <a:chExt cx="3276600" cy="523220"/>
          </a:xfrm>
        </p:grpSpPr>
        <p:sp>
          <p:nvSpPr>
            <p:cNvPr id="33" name="TextBox 32"/>
            <p:cNvSpPr txBox="1"/>
            <p:nvPr/>
          </p:nvSpPr>
          <p:spPr>
            <a:xfrm>
              <a:off x="6553200" y="4632298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of 110</a:t>
              </a:r>
              <a:endParaRPr lang="en-US" sz="2800" i="1" dirty="0" smtClean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5791200" y="4991119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33400" y="177147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Use the key words </a:t>
            </a:r>
            <a:r>
              <a:rPr lang="en-US" sz="3600" i="1" dirty="0" smtClean="0">
                <a:solidFill>
                  <a:srgbClr val="FFFF00"/>
                </a:solidFill>
                <a:latin typeface="Baskerville"/>
                <a:cs typeface="Baskerville"/>
              </a:rPr>
              <a:t>what</a:t>
            </a:r>
            <a:r>
              <a:rPr lang="en-US" sz="3600" i="1" dirty="0" smtClean="0">
                <a:solidFill>
                  <a:srgbClr val="FFFFFF"/>
                </a:solidFill>
                <a:latin typeface="Baskerville"/>
                <a:cs typeface="Baskerville"/>
              </a:rPr>
              <a:t>, </a:t>
            </a:r>
            <a:r>
              <a:rPr lang="en-US" sz="3600" i="1" dirty="0" smtClean="0">
                <a:solidFill>
                  <a:srgbClr val="FFFF00"/>
                </a:solidFill>
                <a:latin typeface="Baskerville"/>
                <a:cs typeface="Baskerville"/>
              </a:rPr>
              <a:t>%</a:t>
            </a:r>
            <a:r>
              <a:rPr lang="en-US" sz="3600" i="1" dirty="0" smtClean="0">
                <a:solidFill>
                  <a:srgbClr val="FFFFFF"/>
                </a:solidFill>
                <a:latin typeface="Baskerville"/>
                <a:cs typeface="Baskerville"/>
              </a:rPr>
              <a:t>, </a:t>
            </a:r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and </a:t>
            </a:r>
            <a:r>
              <a:rPr lang="en-US" sz="3600" i="1" dirty="0" smtClean="0">
                <a:solidFill>
                  <a:srgbClr val="FFFF00"/>
                </a:solidFill>
                <a:latin typeface="Baskerville"/>
                <a:cs typeface="Baskerville"/>
              </a:rPr>
              <a:t>of</a:t>
            </a:r>
            <a:r>
              <a:rPr lang="en-US" sz="3600" dirty="0" smtClean="0">
                <a:solidFill>
                  <a:srgbClr val="FFFF00"/>
                </a:solidFill>
                <a:latin typeface="Baskerville"/>
                <a:cs typeface="Baskerville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to tell you how to set your proportion up:</a:t>
            </a:r>
            <a:endParaRPr lang="en-US" sz="36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  <p:grpSp>
        <p:nvGrpSpPr>
          <p:cNvPr id="20" name="Group 34"/>
          <p:cNvGrpSpPr/>
          <p:nvPr/>
        </p:nvGrpSpPr>
        <p:grpSpPr>
          <a:xfrm>
            <a:off x="914400" y="4724400"/>
            <a:ext cx="2057400" cy="523220"/>
            <a:chOff x="914400" y="4424513"/>
            <a:chExt cx="205740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914400" y="4424513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percent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209800" y="4764456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286000" y="3764340"/>
            <a:ext cx="2133600" cy="1938992"/>
            <a:chOff x="2286000" y="3764340"/>
            <a:chExt cx="2133600" cy="1938992"/>
          </a:xfrm>
        </p:grpSpPr>
        <p:sp>
          <p:nvSpPr>
            <p:cNvPr id="10" name="TextBox 3"/>
            <p:cNvSpPr txBox="1"/>
            <p:nvPr/>
          </p:nvSpPr>
          <p:spPr>
            <a:xfrm>
              <a:off x="2819400" y="3764340"/>
              <a:ext cx="1600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rgbClr val="FFFF00"/>
                  </a:solidFill>
                  <a:latin typeface="Baskerville"/>
                  <a:cs typeface="Baskerville"/>
                </a:rPr>
                <a:t>x</a:t>
              </a:r>
              <a:endParaRPr lang="en-US" sz="6000" dirty="0" smtClean="0">
                <a:solidFill>
                  <a:srgbClr val="FFFF00"/>
                </a:solidFill>
                <a:latin typeface="Baskerville"/>
                <a:cs typeface="Baskerville"/>
              </a:endParaRPr>
            </a:p>
            <a:p>
              <a:pPr algn="ctr"/>
              <a:r>
                <a:rPr lang="en-US" sz="60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100</a:t>
              </a:r>
              <a:endParaRPr lang="en-US" sz="6000" dirty="0">
                <a:solidFill>
                  <a:srgbClr val="FFFF00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86000" y="3962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part</a:t>
              </a:r>
              <a:endParaRPr lang="en-US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86000" y="5193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whole</a:t>
              </a:r>
              <a:endParaRPr lang="en-US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19600" y="3667542"/>
            <a:ext cx="2286000" cy="2123658"/>
            <a:chOff x="4419600" y="3667542"/>
            <a:chExt cx="2286000" cy="2123658"/>
          </a:xfrm>
        </p:grpSpPr>
        <p:sp>
          <p:nvSpPr>
            <p:cNvPr id="8" name="TextBox 7"/>
            <p:cNvSpPr txBox="1"/>
            <p:nvPr/>
          </p:nvSpPr>
          <p:spPr>
            <a:xfrm>
              <a:off x="4419600" y="3667542"/>
              <a:ext cx="1676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22</a:t>
              </a:r>
            </a:p>
            <a:p>
              <a:pPr algn="ctr"/>
              <a:r>
                <a:rPr lang="en-US" sz="6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110</a:t>
              </a:r>
              <a:endParaRPr lang="en-US" sz="6600" dirty="0">
                <a:solidFill>
                  <a:srgbClr val="FFFF00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1200" y="3962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part</a:t>
              </a:r>
              <a:endParaRPr lang="en-US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200" y="5193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whole</a:t>
              </a:r>
              <a:endParaRPr lang="en-US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Baskerville"/>
                <a:cs typeface="Baskerville"/>
              </a:rPr>
              <a:t>Here’s how it works:</a:t>
            </a:r>
            <a:endParaRPr lang="en-US" sz="6600" dirty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9737"/>
            <a:ext cx="9144000" cy="92333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Baskerville"/>
                <a:cs typeface="Baskerville"/>
              </a:rPr>
              <a:t>What number is 65% of 90?</a:t>
            </a:r>
            <a:endParaRPr lang="en-US" sz="5400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grpSp>
        <p:nvGrpSpPr>
          <p:cNvPr id="4" name="Group 39"/>
          <p:cNvGrpSpPr/>
          <p:nvPr/>
        </p:nvGrpSpPr>
        <p:grpSpPr>
          <a:xfrm>
            <a:off x="2438400" y="4382869"/>
            <a:ext cx="2743200" cy="646331"/>
            <a:chOff x="3048000" y="4382869"/>
            <a:chExt cx="2743200" cy="64633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048000" y="4776455"/>
              <a:ext cx="11430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101534" y="43828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=</a:t>
              </a:r>
              <a:endParaRPr lang="en-US" sz="3600" dirty="0">
                <a:solidFill>
                  <a:srgbClr val="FFFF00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648200" y="4776455"/>
              <a:ext cx="11430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"/>
          <p:cNvGrpSpPr/>
          <p:nvPr/>
        </p:nvGrpSpPr>
        <p:grpSpPr>
          <a:xfrm>
            <a:off x="1066800" y="4124980"/>
            <a:ext cx="1295400" cy="523220"/>
            <a:chOff x="1676400" y="4510893"/>
            <a:chExt cx="1295400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676400" y="4510893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65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209800" y="4806100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5"/>
          <p:cNvGrpSpPr/>
          <p:nvPr/>
        </p:nvGrpSpPr>
        <p:grpSpPr>
          <a:xfrm>
            <a:off x="5410201" y="4124980"/>
            <a:ext cx="3733799" cy="523220"/>
            <a:chOff x="5791200" y="4187727"/>
            <a:chExt cx="3490290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6553199" y="4187727"/>
              <a:ext cx="272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what number is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5791200" y="4495800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6"/>
          <p:cNvGrpSpPr/>
          <p:nvPr/>
        </p:nvGrpSpPr>
        <p:grpSpPr>
          <a:xfrm>
            <a:off x="5410200" y="4876800"/>
            <a:ext cx="3276600" cy="523220"/>
            <a:chOff x="5791200" y="4907578"/>
            <a:chExt cx="3276600" cy="523220"/>
          </a:xfrm>
        </p:grpSpPr>
        <p:sp>
          <p:nvSpPr>
            <p:cNvPr id="33" name="TextBox 32"/>
            <p:cNvSpPr txBox="1"/>
            <p:nvPr/>
          </p:nvSpPr>
          <p:spPr>
            <a:xfrm>
              <a:off x="6553200" y="4907578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of 90</a:t>
              </a:r>
              <a:endParaRPr lang="en-US" sz="2800" i="1" dirty="0" smtClean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5791200" y="5234522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33400" y="177147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Use the key words </a:t>
            </a:r>
            <a:r>
              <a:rPr lang="en-US" sz="3600" i="1" dirty="0" smtClean="0">
                <a:solidFill>
                  <a:srgbClr val="FFFF00"/>
                </a:solidFill>
                <a:latin typeface="Baskerville"/>
                <a:cs typeface="Baskerville"/>
              </a:rPr>
              <a:t>what</a:t>
            </a:r>
            <a:r>
              <a:rPr lang="en-US" sz="3600" i="1" dirty="0" smtClean="0">
                <a:solidFill>
                  <a:srgbClr val="FFFFFF"/>
                </a:solidFill>
                <a:latin typeface="Baskerville"/>
                <a:cs typeface="Baskerville"/>
              </a:rPr>
              <a:t>, </a:t>
            </a:r>
            <a:r>
              <a:rPr lang="en-US" sz="3600" i="1" dirty="0" smtClean="0">
                <a:solidFill>
                  <a:srgbClr val="FFFF00"/>
                </a:solidFill>
                <a:latin typeface="Baskerville"/>
                <a:cs typeface="Baskerville"/>
              </a:rPr>
              <a:t>%</a:t>
            </a:r>
            <a:r>
              <a:rPr lang="en-US" sz="3600" i="1" dirty="0" smtClean="0">
                <a:solidFill>
                  <a:srgbClr val="FFFFFF"/>
                </a:solidFill>
                <a:latin typeface="Baskerville"/>
                <a:cs typeface="Baskerville"/>
              </a:rPr>
              <a:t>, </a:t>
            </a:r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and </a:t>
            </a:r>
            <a:r>
              <a:rPr lang="en-US" sz="3600" i="1" dirty="0" smtClean="0">
                <a:solidFill>
                  <a:srgbClr val="FFFF00"/>
                </a:solidFill>
                <a:latin typeface="Baskerville"/>
                <a:cs typeface="Baskerville"/>
              </a:rPr>
              <a:t>of</a:t>
            </a:r>
            <a:r>
              <a:rPr lang="en-US" sz="3600" dirty="0" smtClean="0">
                <a:solidFill>
                  <a:srgbClr val="FFFF00"/>
                </a:solidFill>
                <a:latin typeface="Baskerville"/>
                <a:cs typeface="Baskerville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to tell you how to set your proportion up:</a:t>
            </a:r>
            <a:endParaRPr lang="en-US" sz="36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  <p:grpSp>
        <p:nvGrpSpPr>
          <p:cNvPr id="12" name="Group 34"/>
          <p:cNvGrpSpPr/>
          <p:nvPr/>
        </p:nvGrpSpPr>
        <p:grpSpPr>
          <a:xfrm>
            <a:off x="304800" y="4800600"/>
            <a:ext cx="2057400" cy="646331"/>
            <a:chOff x="914400" y="4348313"/>
            <a:chExt cx="2057400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914400" y="4348313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       </a:t>
              </a:r>
              <a:r>
                <a:rPr lang="en-US" sz="28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%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209800" y="4764456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676400" y="3764340"/>
            <a:ext cx="2133600" cy="1938992"/>
            <a:chOff x="1676400" y="3764340"/>
            <a:chExt cx="2133600" cy="1938992"/>
          </a:xfrm>
        </p:grpSpPr>
        <p:sp>
          <p:nvSpPr>
            <p:cNvPr id="10" name="TextBox 3"/>
            <p:cNvSpPr txBox="1"/>
            <p:nvPr/>
          </p:nvSpPr>
          <p:spPr>
            <a:xfrm>
              <a:off x="2209800" y="3764340"/>
              <a:ext cx="1600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65</a:t>
              </a:r>
            </a:p>
            <a:p>
              <a:pPr algn="ctr"/>
              <a:r>
                <a:rPr lang="en-US" sz="60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100</a:t>
              </a:r>
              <a:endParaRPr lang="en-US" sz="6000" dirty="0">
                <a:solidFill>
                  <a:srgbClr val="FFFF00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6400" y="3962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part</a:t>
              </a:r>
              <a:endParaRPr lang="en-US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6400" y="52694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whole</a:t>
              </a:r>
              <a:endParaRPr lang="en-US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10000" y="3667542"/>
            <a:ext cx="2057400" cy="2123658"/>
            <a:chOff x="3810000" y="3667542"/>
            <a:chExt cx="2057400" cy="2123658"/>
          </a:xfrm>
        </p:grpSpPr>
        <p:sp>
          <p:nvSpPr>
            <p:cNvPr id="8" name="TextBox 7"/>
            <p:cNvSpPr txBox="1"/>
            <p:nvPr/>
          </p:nvSpPr>
          <p:spPr>
            <a:xfrm>
              <a:off x="3810000" y="3667542"/>
              <a:ext cx="1676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 smtClean="0">
                  <a:solidFill>
                    <a:srgbClr val="FFFF00"/>
                  </a:solidFill>
                  <a:latin typeface="Baskerville"/>
                  <a:cs typeface="Baskerville"/>
                </a:rPr>
                <a:t>x</a:t>
              </a:r>
              <a:endParaRPr lang="en-US" sz="6600" dirty="0" smtClean="0">
                <a:solidFill>
                  <a:srgbClr val="FFFF00"/>
                </a:solidFill>
                <a:latin typeface="Baskerville"/>
                <a:cs typeface="Baskerville"/>
              </a:endParaRPr>
            </a:p>
            <a:p>
              <a:pPr algn="ctr"/>
              <a:r>
                <a:rPr lang="en-US" sz="6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90</a:t>
              </a:r>
              <a:endParaRPr lang="en-US" sz="6600" dirty="0">
                <a:solidFill>
                  <a:srgbClr val="FFFF00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53000" y="3962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part</a:t>
              </a:r>
              <a:endParaRPr lang="en-US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52694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whole</a:t>
              </a:r>
              <a:endParaRPr lang="en-US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Baskerville"/>
                <a:cs typeface="Baskerville"/>
              </a:rPr>
              <a:t>Here’s how it works:</a:t>
            </a:r>
            <a:endParaRPr lang="en-US" sz="6600" dirty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279737"/>
            <a:ext cx="9220200" cy="92333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Baskerville"/>
                <a:cs typeface="Baskerville"/>
              </a:rPr>
              <a:t>16.5 is 27% of what number?</a:t>
            </a:r>
            <a:endParaRPr lang="en-US" sz="5400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grpSp>
        <p:nvGrpSpPr>
          <p:cNvPr id="4" name="Group 39"/>
          <p:cNvGrpSpPr/>
          <p:nvPr/>
        </p:nvGrpSpPr>
        <p:grpSpPr>
          <a:xfrm>
            <a:off x="2133600" y="4382869"/>
            <a:ext cx="2743200" cy="646331"/>
            <a:chOff x="3048000" y="4382869"/>
            <a:chExt cx="2743200" cy="64633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048000" y="4776455"/>
              <a:ext cx="11430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101534" y="43828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=</a:t>
              </a:r>
              <a:endParaRPr lang="en-US" sz="3600" dirty="0">
                <a:solidFill>
                  <a:srgbClr val="FFFF00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648200" y="4776455"/>
              <a:ext cx="11430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"/>
          <p:cNvGrpSpPr/>
          <p:nvPr/>
        </p:nvGrpSpPr>
        <p:grpSpPr>
          <a:xfrm>
            <a:off x="762000" y="4124980"/>
            <a:ext cx="1295400" cy="523220"/>
            <a:chOff x="1676400" y="4510893"/>
            <a:chExt cx="1295400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676400" y="4510893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27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209800" y="4806100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5"/>
          <p:cNvGrpSpPr/>
          <p:nvPr/>
        </p:nvGrpSpPr>
        <p:grpSpPr>
          <a:xfrm>
            <a:off x="5105400" y="4114800"/>
            <a:ext cx="4038600" cy="523220"/>
            <a:chOff x="5791200" y="4201180"/>
            <a:chExt cx="3775213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6553200" y="4201180"/>
              <a:ext cx="30132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16.5</a:t>
              </a:r>
              <a:endParaRPr lang="en-US" sz="2800" i="1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5791200" y="4495800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6"/>
          <p:cNvGrpSpPr/>
          <p:nvPr/>
        </p:nvGrpSpPr>
        <p:grpSpPr>
          <a:xfrm>
            <a:off x="5105400" y="4963180"/>
            <a:ext cx="4191000" cy="523220"/>
            <a:chOff x="5791200" y="4942358"/>
            <a:chExt cx="4191000" cy="523220"/>
          </a:xfrm>
        </p:grpSpPr>
        <p:sp>
          <p:nvSpPr>
            <p:cNvPr id="33" name="TextBox 32"/>
            <p:cNvSpPr txBox="1"/>
            <p:nvPr/>
          </p:nvSpPr>
          <p:spPr>
            <a:xfrm>
              <a:off x="6553200" y="4942358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of what number </a:t>
              </a:r>
              <a:endParaRPr lang="en-US" sz="28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5791200" y="5234522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33400" y="177147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Use the key words </a:t>
            </a:r>
            <a:r>
              <a:rPr lang="en-US" sz="3600" i="1" dirty="0" smtClean="0">
                <a:solidFill>
                  <a:srgbClr val="FFFF00"/>
                </a:solidFill>
                <a:latin typeface="Baskerville"/>
                <a:cs typeface="Baskerville"/>
              </a:rPr>
              <a:t>what</a:t>
            </a:r>
            <a:r>
              <a:rPr lang="en-US" sz="3600" i="1" dirty="0" smtClean="0">
                <a:solidFill>
                  <a:srgbClr val="FFFFFF"/>
                </a:solidFill>
                <a:latin typeface="Baskerville"/>
                <a:cs typeface="Baskerville"/>
              </a:rPr>
              <a:t>, </a:t>
            </a:r>
            <a:r>
              <a:rPr lang="en-US" sz="3600" i="1" dirty="0" smtClean="0">
                <a:solidFill>
                  <a:srgbClr val="FFFF00"/>
                </a:solidFill>
                <a:latin typeface="Baskerville"/>
                <a:cs typeface="Baskerville"/>
              </a:rPr>
              <a:t>%</a:t>
            </a:r>
            <a:r>
              <a:rPr lang="en-US" sz="3600" i="1" dirty="0" smtClean="0">
                <a:solidFill>
                  <a:srgbClr val="FFFFFF"/>
                </a:solidFill>
                <a:latin typeface="Baskerville"/>
                <a:cs typeface="Baskerville"/>
              </a:rPr>
              <a:t>, </a:t>
            </a:r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and </a:t>
            </a:r>
            <a:r>
              <a:rPr lang="en-US" sz="3600" i="1" dirty="0" smtClean="0">
                <a:solidFill>
                  <a:srgbClr val="FFFF00"/>
                </a:solidFill>
                <a:latin typeface="Baskerville"/>
                <a:cs typeface="Baskerville"/>
              </a:rPr>
              <a:t>of</a:t>
            </a:r>
            <a:r>
              <a:rPr lang="en-US" sz="3600" dirty="0" smtClean="0">
                <a:solidFill>
                  <a:srgbClr val="FFFF00"/>
                </a:solidFill>
                <a:latin typeface="Baskerville"/>
                <a:cs typeface="Baskerville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Baskerville"/>
                <a:cs typeface="Baskerville"/>
              </a:rPr>
              <a:t>to tell you how to set your proportion up:</a:t>
            </a:r>
            <a:endParaRPr lang="en-US" sz="36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  <p:grpSp>
        <p:nvGrpSpPr>
          <p:cNvPr id="12" name="Group 34"/>
          <p:cNvGrpSpPr/>
          <p:nvPr/>
        </p:nvGrpSpPr>
        <p:grpSpPr>
          <a:xfrm>
            <a:off x="0" y="4800600"/>
            <a:ext cx="2073125" cy="646331"/>
            <a:chOff x="609600" y="4348313"/>
            <a:chExt cx="2073125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609600" y="4348313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       </a:t>
              </a:r>
              <a:r>
                <a:rPr lang="en-US" sz="28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%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920725" y="4764456"/>
              <a:ext cx="762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371600" y="3764340"/>
            <a:ext cx="2133600" cy="1938992"/>
            <a:chOff x="1371600" y="3764340"/>
            <a:chExt cx="2133600" cy="1938992"/>
          </a:xfrm>
        </p:grpSpPr>
        <p:sp>
          <p:nvSpPr>
            <p:cNvPr id="10" name="TextBox 3"/>
            <p:cNvSpPr txBox="1"/>
            <p:nvPr/>
          </p:nvSpPr>
          <p:spPr>
            <a:xfrm>
              <a:off x="1905000" y="3764340"/>
              <a:ext cx="1600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27</a:t>
              </a:r>
            </a:p>
            <a:p>
              <a:pPr algn="ctr"/>
              <a:r>
                <a:rPr lang="en-US" sz="60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100</a:t>
              </a:r>
              <a:endParaRPr lang="en-US" sz="6000" dirty="0">
                <a:solidFill>
                  <a:srgbClr val="FFFF00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1600" y="3962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part</a:t>
              </a:r>
              <a:endParaRPr lang="en-US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1600" y="5300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whole</a:t>
              </a:r>
              <a:endParaRPr lang="en-US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05200" y="3667542"/>
            <a:ext cx="2286000" cy="2123658"/>
            <a:chOff x="3505200" y="3667542"/>
            <a:chExt cx="2286000" cy="2123658"/>
          </a:xfrm>
        </p:grpSpPr>
        <p:sp>
          <p:nvSpPr>
            <p:cNvPr id="8" name="TextBox 7"/>
            <p:cNvSpPr txBox="1"/>
            <p:nvPr/>
          </p:nvSpPr>
          <p:spPr>
            <a:xfrm>
              <a:off x="3505200" y="3667542"/>
              <a:ext cx="1676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rgbClr val="FFFF00"/>
                  </a:solidFill>
                  <a:latin typeface="Baskerville"/>
                  <a:cs typeface="Baskerville"/>
                </a:rPr>
                <a:t>16.5</a:t>
              </a:r>
            </a:p>
            <a:p>
              <a:pPr algn="ctr"/>
              <a:r>
                <a:rPr lang="en-US" sz="6600" dirty="0" err="1" smtClean="0">
                  <a:solidFill>
                    <a:srgbClr val="FFFF00"/>
                  </a:solidFill>
                  <a:latin typeface="Baskerville"/>
                  <a:cs typeface="Baskerville"/>
                </a:rPr>
                <a:t>x</a:t>
              </a:r>
              <a:endParaRPr lang="en-US" sz="6600" dirty="0">
                <a:solidFill>
                  <a:srgbClr val="FFFF00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76800" y="3962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part</a:t>
              </a:r>
              <a:endParaRPr lang="en-US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76800" y="5300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whole</a:t>
              </a:r>
              <a:endParaRPr lang="en-US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-22086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askerville"/>
                <a:cs typeface="Baskerville"/>
              </a:rPr>
              <a:t>Let’s Review </a:t>
            </a:r>
            <a:endParaRPr lang="en-US" sz="5400" dirty="0">
              <a:latin typeface="Baskerville"/>
              <a:cs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63714"/>
            <a:ext cx="86868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1) Set up a proportion skeleton.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6868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2) Look for the key words: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590800"/>
            <a:ext cx="86868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Baskerville"/>
                <a:cs typeface="Baskerville"/>
              </a:rPr>
              <a:t>- </a:t>
            </a:r>
            <a:r>
              <a:rPr lang="en-US" sz="3600" dirty="0" smtClean="0">
                <a:solidFill>
                  <a:srgbClr val="FF0000"/>
                </a:solidFill>
                <a:latin typeface="Baskerville"/>
                <a:cs typeface="Baskerville"/>
              </a:rPr>
              <a:t>What </a:t>
            </a:r>
            <a:r>
              <a:rPr lang="en-US" sz="3600" dirty="0" smtClean="0">
                <a:solidFill>
                  <a:srgbClr val="000000"/>
                </a:solidFill>
                <a:latin typeface="Baskerville"/>
                <a:cs typeface="Baskerville"/>
              </a:rPr>
              <a:t>(this is always the variable).</a:t>
            </a:r>
            <a:endParaRPr lang="en-US" sz="40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324761"/>
            <a:ext cx="8686800" cy="126188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Baskerville"/>
                <a:cs typeface="Baskerville"/>
              </a:rPr>
              <a:t>- </a:t>
            </a:r>
            <a:r>
              <a:rPr lang="en-US" sz="3600" dirty="0" smtClean="0">
                <a:solidFill>
                  <a:srgbClr val="FF0000"/>
                </a:solidFill>
                <a:latin typeface="Baskerville"/>
                <a:cs typeface="Baskerville"/>
              </a:rPr>
              <a:t>% </a:t>
            </a:r>
            <a:r>
              <a:rPr lang="en-US" sz="3600" dirty="0" smtClean="0">
                <a:solidFill>
                  <a:srgbClr val="000000"/>
                </a:solidFill>
                <a:latin typeface="Baskerville"/>
                <a:cs typeface="Baskerville"/>
              </a:rPr>
              <a:t>or </a:t>
            </a:r>
            <a:r>
              <a:rPr lang="en-US" sz="3600" dirty="0" smtClean="0">
                <a:solidFill>
                  <a:srgbClr val="FF0000"/>
                </a:solidFill>
                <a:latin typeface="Baskerville"/>
                <a:cs typeface="Baskerville"/>
              </a:rPr>
              <a:t>percent </a:t>
            </a:r>
            <a:r>
              <a:rPr lang="en-US" sz="3600" dirty="0" smtClean="0">
                <a:solidFill>
                  <a:srgbClr val="000000"/>
                </a:solidFill>
                <a:latin typeface="Baskerville"/>
                <a:cs typeface="Baskerville"/>
              </a:rPr>
              <a:t>(this is always 100 for the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Baskerville"/>
                <a:cs typeface="Baskerville"/>
              </a:rPr>
              <a:t>percent ratio).</a:t>
            </a:r>
            <a:endParaRPr lang="en-US" sz="36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800600"/>
            <a:ext cx="86868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Baskerville"/>
                <a:cs typeface="Baskerville"/>
              </a:rPr>
              <a:t>- </a:t>
            </a:r>
            <a:r>
              <a:rPr lang="en-US" sz="3600" dirty="0" smtClean="0">
                <a:solidFill>
                  <a:srgbClr val="FF0000"/>
                </a:solidFill>
                <a:latin typeface="Baskerville"/>
                <a:cs typeface="Baskerville"/>
              </a:rPr>
              <a:t>Of </a:t>
            </a:r>
            <a:r>
              <a:rPr lang="en-US" sz="3600" dirty="0" smtClean="0">
                <a:solidFill>
                  <a:srgbClr val="000000"/>
                </a:solidFill>
                <a:latin typeface="Baskerville"/>
                <a:cs typeface="Baskerville"/>
              </a:rPr>
              <a:t>(divisor for the non</a:t>
            </a:r>
            <a:r>
              <a:rPr lang="en-US" sz="3600" dirty="0" smtClean="0">
                <a:solidFill>
                  <a:srgbClr val="000000"/>
                </a:solidFill>
                <a:latin typeface="Baskerville"/>
                <a:cs typeface="Baskerville"/>
              </a:rPr>
              <a:t>-percent ratio).</a:t>
            </a:r>
            <a:endParaRPr lang="en-US" sz="40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200" y="1349514"/>
            <a:ext cx="7315200" cy="707886"/>
            <a:chOff x="838200" y="1600200"/>
            <a:chExt cx="7315200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1600200"/>
              <a:ext cx="7315200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000000"/>
                  </a:solidFill>
                  <a:latin typeface="Baskerville"/>
                  <a:cs typeface="Baskerville"/>
                </a:rPr>
                <a:t>=</a:t>
              </a:r>
              <a:endParaRPr lang="en-US" sz="4000" dirty="0">
                <a:solidFill>
                  <a:srgbClr val="000000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971800" y="1981200"/>
              <a:ext cx="1219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76800" y="1981200"/>
              <a:ext cx="1219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57200" y="5715000"/>
            <a:ext cx="86868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3) Put the data into the skeleton.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72708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Find the Percent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876300" y="1417368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dirty="0">
                <a:solidFill>
                  <a:srgbClr val="00539D"/>
                </a:solidFill>
              </a:rPr>
              <a:t>34 is what percent of 136?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33400" y="2057400"/>
            <a:ext cx="8077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0" dirty="0"/>
              <a:t>Since 34 is being compared to 136, 34 is the part and 136 is the whole. You need to find the percent. Let </a:t>
            </a:r>
            <a:r>
              <a:rPr lang="en-US" sz="2400" b="0" i="1" dirty="0" err="1"/>
              <a:t>n</a:t>
            </a:r>
            <a:r>
              <a:rPr lang="en-US" sz="2400" b="0" dirty="0"/>
              <a:t> represent the percent.</a:t>
            </a:r>
          </a:p>
        </p:txBody>
      </p:sp>
      <p:pic>
        <p:nvPicPr>
          <p:cNvPr id="72715" name="Picture 11" descr="LH_5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72716" name="Picture 12" descr="M3_136"/>
          <p:cNvPicPr>
            <a:picLocks noChangeAspect="1" noChangeArrowheads="1"/>
          </p:cNvPicPr>
          <p:nvPr/>
        </p:nvPicPr>
        <p:blipFill>
          <a:blip r:embed="rId7"/>
          <a:srcRect b="72261"/>
          <a:stretch>
            <a:fillRect/>
          </a:stretch>
        </p:blipFill>
        <p:spPr bwMode="auto">
          <a:xfrm>
            <a:off x="2286000" y="3514725"/>
            <a:ext cx="2376488" cy="808037"/>
          </a:xfrm>
          <a:prstGeom prst="rect">
            <a:avLst/>
          </a:prstGeom>
          <a:noFill/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3400" y="3521075"/>
            <a:ext cx="1905000" cy="822325"/>
            <a:chOff x="336" y="2057"/>
            <a:chExt cx="1200" cy="518"/>
          </a:xfrm>
        </p:grpSpPr>
        <p:sp>
          <p:nvSpPr>
            <p:cNvPr id="72717" name="Text Box 13"/>
            <p:cNvSpPr txBox="1">
              <a:spLocks noChangeArrowheads="1"/>
            </p:cNvSpPr>
            <p:nvPr/>
          </p:nvSpPr>
          <p:spPr bwMode="auto">
            <a:xfrm>
              <a:off x="336" y="2057"/>
              <a:ext cx="100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algn="l"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 dirty="0"/>
                <a:t>part</a:t>
              </a:r>
              <a:br>
                <a:rPr lang="en-US" b="0" dirty="0"/>
              </a:br>
              <a:r>
                <a:rPr lang="en-US" b="0" dirty="0"/>
                <a:t>whole</a:t>
              </a:r>
            </a:p>
          </p:txBody>
        </p:sp>
        <p:sp>
          <p:nvSpPr>
            <p:cNvPr id="72718" name="Line 14"/>
            <p:cNvSpPr>
              <a:spLocks noChangeShapeType="1"/>
            </p:cNvSpPr>
            <p:nvPr/>
          </p:nvSpPr>
          <p:spPr bwMode="auto">
            <a:xfrm>
              <a:off x="1152" y="2208"/>
              <a:ext cx="38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19" name="Line 15"/>
            <p:cNvSpPr>
              <a:spLocks noChangeShapeType="1"/>
            </p:cNvSpPr>
            <p:nvPr/>
          </p:nvSpPr>
          <p:spPr bwMode="auto">
            <a:xfrm>
              <a:off x="1152" y="2400"/>
              <a:ext cx="38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2720" name="Picture 16" descr="M3_136"/>
          <p:cNvPicPr>
            <a:picLocks noChangeAspect="1" noChangeArrowheads="1"/>
          </p:cNvPicPr>
          <p:nvPr/>
        </p:nvPicPr>
        <p:blipFill>
          <a:blip r:embed="rId7"/>
          <a:srcRect t="27792" b="56894"/>
          <a:stretch>
            <a:fillRect/>
          </a:stretch>
        </p:blipFill>
        <p:spPr bwMode="auto">
          <a:xfrm>
            <a:off x="2286000" y="5094288"/>
            <a:ext cx="2376488" cy="446087"/>
          </a:xfrm>
          <a:prstGeom prst="rect">
            <a:avLst/>
          </a:prstGeom>
          <a:noFill/>
        </p:spPr>
      </p:pic>
      <p:pic>
        <p:nvPicPr>
          <p:cNvPr id="72721" name="Picture 17" descr="M3_136"/>
          <p:cNvPicPr>
            <a:picLocks noChangeAspect="1" noChangeArrowheads="1"/>
          </p:cNvPicPr>
          <p:nvPr/>
        </p:nvPicPr>
        <p:blipFill>
          <a:blip r:embed="rId7"/>
          <a:srcRect t="42833" b="42834"/>
          <a:stretch>
            <a:fillRect/>
          </a:stretch>
        </p:blipFill>
        <p:spPr bwMode="auto">
          <a:xfrm>
            <a:off x="2286000" y="6135688"/>
            <a:ext cx="2376488" cy="417512"/>
          </a:xfrm>
          <a:prstGeom prst="rect">
            <a:avLst/>
          </a:prstGeom>
          <a:noFill/>
        </p:spPr>
      </p:pic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4800600" y="3521075"/>
            <a:ext cx="41148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Write the percent proportion.</a:t>
            </a: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4800600" y="5094288"/>
            <a:ext cx="41148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Find the cross products.</a:t>
            </a: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4800600" y="6135688"/>
            <a:ext cx="41148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Multiply.</a:t>
            </a:r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utoUpdateAnimBg="0"/>
      <p:bldP spid="72710" grpId="0" build="p" autoUpdateAnimBg="0" advAuto="0"/>
      <p:bldP spid="72711" grpId="0" build="p" autoUpdateAnimBg="0"/>
      <p:bldP spid="72724" grpId="0" build="p" autoUpdateAnimBg="0" advAuto="0"/>
      <p:bldP spid="72726" grpId="0" build="p" autoUpdateAnimBg="0" advAuto="0"/>
      <p:bldP spid="72727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954212"/>
            <a:ext cx="457200" cy="457200"/>
          </a:xfrm>
          <a:prstGeom prst="rect">
            <a:avLst/>
          </a:prstGeom>
          <a:noFill/>
        </p:spPr>
      </p:pic>
      <p:pic>
        <p:nvPicPr>
          <p:cNvPr id="73732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Find the Percent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4800600" y="1973262"/>
            <a:ext cx="4114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Use the Multiplicative Inverse.</a:t>
            </a:r>
            <a:endParaRPr lang="en-US" b="0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73739" name="Picture 11" descr="LH_5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1828800" y="587758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dirty="0">
                <a:solidFill>
                  <a:srgbClr val="00539D"/>
                </a:solidFill>
              </a:rPr>
              <a:t>Answer:</a:t>
            </a:r>
            <a:r>
              <a:rPr lang="en-US" sz="2800" b="0" dirty="0">
                <a:solidFill>
                  <a:srgbClr val="E01B22"/>
                </a:solidFill>
              </a:rPr>
              <a:t> 	34 is 25% of 136.</a:t>
            </a:r>
          </a:p>
        </p:txBody>
      </p:sp>
      <p:pic>
        <p:nvPicPr>
          <p:cNvPr id="73741" name="Picture 13" descr="M3_136"/>
          <p:cNvPicPr>
            <a:picLocks noChangeAspect="1" noChangeArrowheads="1"/>
          </p:cNvPicPr>
          <p:nvPr/>
        </p:nvPicPr>
        <p:blipFill>
          <a:blip r:embed="rId7"/>
          <a:srcRect t="57874" b="14388"/>
          <a:stretch>
            <a:fillRect/>
          </a:stretch>
        </p:blipFill>
        <p:spPr bwMode="auto">
          <a:xfrm>
            <a:off x="2286000" y="1782762"/>
            <a:ext cx="2376488" cy="808038"/>
          </a:xfrm>
          <a:prstGeom prst="rect">
            <a:avLst/>
          </a:prstGeom>
          <a:noFill/>
        </p:spPr>
      </p:pic>
      <p:pic>
        <p:nvPicPr>
          <p:cNvPr id="73742" name="Picture 14" descr="M3_136"/>
          <p:cNvPicPr>
            <a:picLocks noChangeAspect="1" noChangeArrowheads="1"/>
          </p:cNvPicPr>
          <p:nvPr/>
        </p:nvPicPr>
        <p:blipFill>
          <a:blip r:embed="rId7"/>
          <a:srcRect t="87303"/>
          <a:stretch>
            <a:fillRect/>
          </a:stretch>
        </p:blipFill>
        <p:spPr bwMode="auto">
          <a:xfrm>
            <a:off x="2286000" y="3770313"/>
            <a:ext cx="2376488" cy="369887"/>
          </a:xfrm>
          <a:prstGeom prst="rect">
            <a:avLst/>
          </a:prstGeom>
          <a:noFill/>
        </p:spPr>
      </p:pic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4800600" y="3770313"/>
            <a:ext cx="41148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Simplify.</a:t>
            </a: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430962" y="598488"/>
            <a:ext cx="1646238" cy="1077912"/>
            <a:chOff x="412750" y="2962276"/>
            <a:chExt cx="2376488" cy="2306636"/>
          </a:xfrm>
        </p:grpSpPr>
        <p:pic>
          <p:nvPicPr>
            <p:cNvPr id="15" name="Picture 12" descr="M3_136"/>
            <p:cNvPicPr>
              <a:picLocks noChangeAspect="1" noChangeArrowheads="1"/>
            </p:cNvPicPr>
            <p:nvPr/>
          </p:nvPicPr>
          <p:blipFill>
            <a:blip r:embed="rId7"/>
            <a:srcRect b="72261"/>
            <a:stretch>
              <a:fillRect/>
            </a:stretch>
          </p:blipFill>
          <p:spPr bwMode="auto">
            <a:xfrm>
              <a:off x="412750" y="2962276"/>
              <a:ext cx="2376488" cy="808037"/>
            </a:xfrm>
            <a:prstGeom prst="rect">
              <a:avLst/>
            </a:prstGeom>
            <a:noFill/>
          </p:spPr>
        </p:pic>
        <p:pic>
          <p:nvPicPr>
            <p:cNvPr id="16" name="Picture 16" descr="M3_136"/>
            <p:cNvPicPr>
              <a:picLocks noChangeAspect="1" noChangeArrowheads="1"/>
            </p:cNvPicPr>
            <p:nvPr/>
          </p:nvPicPr>
          <p:blipFill>
            <a:blip r:embed="rId7"/>
            <a:srcRect t="27792" b="56894"/>
            <a:stretch>
              <a:fillRect/>
            </a:stretch>
          </p:blipFill>
          <p:spPr bwMode="auto">
            <a:xfrm>
              <a:off x="412750" y="4049713"/>
              <a:ext cx="2376488" cy="446087"/>
            </a:xfrm>
            <a:prstGeom prst="rect">
              <a:avLst/>
            </a:prstGeom>
            <a:noFill/>
          </p:spPr>
        </p:pic>
        <p:pic>
          <p:nvPicPr>
            <p:cNvPr id="17" name="Picture 17" descr="M3_136"/>
            <p:cNvPicPr>
              <a:picLocks noChangeAspect="1" noChangeArrowheads="1"/>
            </p:cNvPicPr>
            <p:nvPr/>
          </p:nvPicPr>
          <p:blipFill>
            <a:blip r:embed="rId7"/>
            <a:srcRect t="42833" b="42834"/>
            <a:stretch>
              <a:fillRect/>
            </a:stretch>
          </p:blipFill>
          <p:spPr bwMode="auto">
            <a:xfrm>
              <a:off x="412750" y="4851400"/>
              <a:ext cx="2376488" cy="417512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build="p" autoUpdateAnimBg="0" advAuto="0"/>
      <p:bldP spid="73740" grpId="0" build="p" autoUpdateAnimBg="0"/>
      <p:bldP spid="73743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Find the Part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What number is 70% of 600?</a:t>
            </a:r>
            <a:endParaRPr lang="en-US" b="0" i="1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33400" y="20574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b="0" dirty="0"/>
              <a:t>The percent is 70, and the whole is 600. You need to find the part. Let </a:t>
            </a:r>
            <a:r>
              <a:rPr lang="en-US" b="0" i="1" dirty="0" err="1"/>
              <a:t>n</a:t>
            </a:r>
            <a:r>
              <a:rPr lang="en-US" b="0" dirty="0"/>
              <a:t> represent the part.</a:t>
            </a:r>
          </a:p>
        </p:txBody>
      </p:sp>
      <p:pic>
        <p:nvPicPr>
          <p:cNvPr id="75784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75787" name="Picture 11" descr="LH_5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5029200" y="3206750"/>
            <a:ext cx="4114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Write the percent proportion.</a:t>
            </a: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5029200" y="4687887"/>
            <a:ext cx="4114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Find the cross products.</a:t>
            </a: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5029200" y="5754687"/>
            <a:ext cx="4114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Multiply.</a:t>
            </a:r>
          </a:p>
        </p:txBody>
      </p:sp>
      <p:pic>
        <p:nvPicPr>
          <p:cNvPr id="75798" name="Picture 22" descr="M3_137"/>
          <p:cNvPicPr>
            <a:picLocks noChangeAspect="1" noChangeArrowheads="1"/>
          </p:cNvPicPr>
          <p:nvPr/>
        </p:nvPicPr>
        <p:blipFill>
          <a:blip r:embed="rId7"/>
          <a:srcRect l="14711" r="19086" b="71803"/>
          <a:stretch>
            <a:fillRect/>
          </a:stretch>
        </p:blipFill>
        <p:spPr bwMode="auto">
          <a:xfrm>
            <a:off x="2714625" y="3200400"/>
            <a:ext cx="1585913" cy="819150"/>
          </a:xfrm>
          <a:prstGeom prst="rect">
            <a:avLst/>
          </a:prstGeom>
          <a:noFill/>
        </p:spPr>
      </p:pic>
      <p:pic>
        <p:nvPicPr>
          <p:cNvPr id="75799" name="Picture 23" descr="M3_137"/>
          <p:cNvPicPr>
            <a:picLocks noChangeAspect="1" noChangeArrowheads="1"/>
          </p:cNvPicPr>
          <p:nvPr/>
        </p:nvPicPr>
        <p:blipFill>
          <a:blip r:embed="rId7"/>
          <a:srcRect t="28197" b="57704"/>
          <a:stretch>
            <a:fillRect/>
          </a:stretch>
        </p:blipFill>
        <p:spPr bwMode="auto">
          <a:xfrm>
            <a:off x="2362200" y="4738687"/>
            <a:ext cx="2395538" cy="409575"/>
          </a:xfrm>
          <a:prstGeom prst="rect">
            <a:avLst/>
          </a:prstGeom>
          <a:noFill/>
        </p:spPr>
      </p:pic>
      <p:pic>
        <p:nvPicPr>
          <p:cNvPr id="75800" name="Picture 24" descr="M3_137"/>
          <p:cNvPicPr>
            <a:picLocks noChangeAspect="1" noChangeArrowheads="1"/>
          </p:cNvPicPr>
          <p:nvPr/>
        </p:nvPicPr>
        <p:blipFill>
          <a:blip r:embed="rId7"/>
          <a:srcRect t="42950" b="41640"/>
          <a:stretch>
            <a:fillRect/>
          </a:stretch>
        </p:blipFill>
        <p:spPr bwMode="auto">
          <a:xfrm>
            <a:off x="2362200" y="5745162"/>
            <a:ext cx="2395538" cy="447675"/>
          </a:xfrm>
          <a:prstGeom prst="rect">
            <a:avLst/>
          </a:prstGeom>
          <a:noFill/>
        </p:spPr>
      </p:pic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762000" y="3200400"/>
            <a:ext cx="1905000" cy="822325"/>
            <a:chOff x="336" y="2057"/>
            <a:chExt cx="1200" cy="518"/>
          </a:xfrm>
        </p:grpSpPr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36" y="2057"/>
              <a:ext cx="100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algn="l"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 dirty="0"/>
                <a:t>part</a:t>
              </a:r>
              <a:br>
                <a:rPr lang="en-US" b="0" dirty="0"/>
              </a:br>
              <a:r>
                <a:rPr lang="en-US" b="0" dirty="0"/>
                <a:t>whole</a:t>
              </a: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1152" y="2208"/>
              <a:ext cx="38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1152" y="2400"/>
              <a:ext cx="38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5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  <p:bldP spid="75781" grpId="0" build="p" autoUpdateAnimBg="0" advAuto="0"/>
      <p:bldP spid="75782" grpId="0" build="p" autoUpdateAnimBg="0"/>
      <p:bldP spid="75795" grpId="0" build="p" autoUpdateAnimBg="0" advAuto="0"/>
      <p:bldP spid="75796" grpId="0" build="p" autoUpdateAnimBg="0" advAuto="0"/>
      <p:bldP spid="75797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9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2517" name="Oval 5"/>
          <p:cNvSpPr>
            <a:spLocks noChangeArrowheads="1"/>
          </p:cNvSpPr>
          <p:nvPr/>
        </p:nvSpPr>
        <p:spPr bwMode="auto">
          <a:xfrm>
            <a:off x="1052513" y="427672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9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Write 60% as a fraction in simplest form.</a:t>
            </a:r>
          </a:p>
        </p:txBody>
      </p:sp>
      <p:pic>
        <p:nvPicPr>
          <p:cNvPr id="33801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5-1)</a:t>
            </a:r>
          </a:p>
        </p:txBody>
      </p:sp>
      <p:pic>
        <p:nvPicPr>
          <p:cNvPr id="33805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019175" y="2295525"/>
            <a:ext cx="2790825" cy="3609975"/>
            <a:chOff x="642" y="1446"/>
            <a:chExt cx="1758" cy="2274"/>
          </a:xfrm>
        </p:grpSpPr>
        <p:sp>
          <p:nvSpPr>
            <p:cNvPr id="33807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42" y="1512"/>
              <a:ext cx="1758" cy="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 algn="l"/>
              <a:r>
                <a:rPr lang="pt-BR" dirty="0">
                  <a:solidFill>
                    <a:srgbClr val="00539D"/>
                  </a:solidFill>
                </a:rPr>
                <a:t>A.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B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C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D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</a:p>
          </p:txBody>
        </p:sp>
        <p:pic>
          <p:nvPicPr>
            <p:cNvPr id="33808" name="Picture 20" descr="5mc_8"/>
            <p:cNvPicPr>
              <a:picLocks noChangeAspect="1" noChangeArrowheads="1"/>
            </p:cNvPicPr>
            <p:nvPr/>
          </p:nvPicPr>
          <p:blipFill>
            <a:blip r:embed="rId12"/>
            <a:srcRect b="79248"/>
            <a:stretch>
              <a:fillRect/>
            </a:stretch>
          </p:blipFill>
          <p:spPr bwMode="auto">
            <a:xfrm>
              <a:off x="1038" y="1446"/>
              <a:ext cx="30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9" name="Picture 21" descr="5mc_8"/>
            <p:cNvPicPr>
              <a:picLocks noChangeAspect="1" noChangeArrowheads="1"/>
            </p:cNvPicPr>
            <p:nvPr/>
          </p:nvPicPr>
          <p:blipFill>
            <a:blip r:embed="rId12"/>
            <a:srcRect l="-3934" t="20752" r="40984" b="56421"/>
            <a:stretch>
              <a:fillRect/>
            </a:stretch>
          </p:blipFill>
          <p:spPr bwMode="auto">
            <a:xfrm>
              <a:off x="1038" y="1992"/>
              <a:ext cx="1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0" name="Picture 22" descr="5mc_8"/>
            <p:cNvPicPr>
              <a:picLocks noChangeAspect="1" noChangeArrowheads="1"/>
            </p:cNvPicPr>
            <p:nvPr/>
          </p:nvPicPr>
          <p:blipFill>
            <a:blip r:embed="rId12"/>
            <a:srcRect t="45654" r="40984" b="31519"/>
            <a:stretch>
              <a:fillRect/>
            </a:stretch>
          </p:blipFill>
          <p:spPr bwMode="auto">
            <a:xfrm>
              <a:off x="1038" y="2640"/>
              <a:ext cx="18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Picture 23" descr="5mc_8"/>
            <p:cNvPicPr>
              <a:picLocks noChangeAspect="1" noChangeArrowheads="1"/>
            </p:cNvPicPr>
            <p:nvPr/>
          </p:nvPicPr>
          <p:blipFill>
            <a:blip r:embed="rId12"/>
            <a:srcRect t="68483" r="9508" b="10765"/>
            <a:stretch>
              <a:fillRect/>
            </a:stretch>
          </p:blipFill>
          <p:spPr bwMode="auto">
            <a:xfrm>
              <a:off x="1038" y="3240"/>
              <a:ext cx="2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8" descr="Example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/>
      <p:bldP spid="19251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Find the Part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5124450" y="4002088"/>
            <a:ext cx="38576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Simplify.</a:t>
            </a:r>
          </a:p>
        </p:txBody>
      </p:sp>
      <p:pic>
        <p:nvPicPr>
          <p:cNvPr id="76808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009775"/>
            <a:ext cx="457200" cy="457200"/>
          </a:xfrm>
          <a:prstGeom prst="rect">
            <a:avLst/>
          </a:prstGeom>
          <a:noFill/>
        </p:spPr>
      </p:pic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1600200" y="587758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dirty="0">
                <a:solidFill>
                  <a:srgbClr val="00539D"/>
                </a:solidFill>
              </a:rPr>
              <a:t>Answer:</a:t>
            </a:r>
            <a:r>
              <a:rPr lang="en-US" sz="2800" b="0" dirty="0">
                <a:solidFill>
                  <a:srgbClr val="E01B22"/>
                </a:solidFill>
              </a:rPr>
              <a:t> 	420 is 70% of 600.</a:t>
            </a:r>
          </a:p>
        </p:txBody>
      </p:sp>
      <p:pic>
        <p:nvPicPr>
          <p:cNvPr id="76811" name="Picture 11" descr="LH_5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76812" name="Picture 12" descr="M3_137"/>
          <p:cNvPicPr>
            <a:picLocks noChangeAspect="1" noChangeArrowheads="1"/>
          </p:cNvPicPr>
          <p:nvPr/>
        </p:nvPicPr>
        <p:blipFill>
          <a:blip r:embed="rId7"/>
          <a:srcRect t="88197"/>
          <a:stretch>
            <a:fillRect/>
          </a:stretch>
        </p:blipFill>
        <p:spPr bwMode="auto">
          <a:xfrm>
            <a:off x="2343150" y="4041775"/>
            <a:ext cx="2395538" cy="342900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5" descr="M3_137"/>
          <p:cNvPicPr>
            <a:picLocks noChangeAspect="1" noChangeArrowheads="1"/>
          </p:cNvPicPr>
          <p:nvPr/>
        </p:nvPicPr>
        <p:blipFill>
          <a:blip r:embed="rId7"/>
          <a:srcRect t="59344" b="13771"/>
          <a:stretch>
            <a:fillRect/>
          </a:stretch>
        </p:blipFill>
        <p:spPr bwMode="auto">
          <a:xfrm>
            <a:off x="2362200" y="2038350"/>
            <a:ext cx="2395538" cy="781050"/>
          </a:xfrm>
          <a:prstGeom prst="rect">
            <a:avLst/>
          </a:prstGeom>
          <a:noFill/>
        </p:spPr>
      </p:pic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5105400" y="2151063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Use the Multiplicative Inverse.</a:t>
            </a:r>
            <a:endParaRPr lang="en-US" b="0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62600" y="642937"/>
            <a:ext cx="1481138" cy="1133475"/>
            <a:chOff x="304800" y="2819400"/>
            <a:chExt cx="2395538" cy="2200275"/>
          </a:xfrm>
        </p:grpSpPr>
        <p:pic>
          <p:nvPicPr>
            <p:cNvPr id="13" name="Picture 22" descr="M3_137"/>
            <p:cNvPicPr>
              <a:picLocks noChangeAspect="1" noChangeArrowheads="1"/>
            </p:cNvPicPr>
            <p:nvPr/>
          </p:nvPicPr>
          <p:blipFill>
            <a:blip r:embed="rId7"/>
            <a:srcRect l="14711" r="19086" b="71803"/>
            <a:stretch>
              <a:fillRect/>
            </a:stretch>
          </p:blipFill>
          <p:spPr bwMode="auto">
            <a:xfrm>
              <a:off x="657225" y="2819400"/>
              <a:ext cx="1585913" cy="819150"/>
            </a:xfrm>
            <a:prstGeom prst="rect">
              <a:avLst/>
            </a:prstGeom>
            <a:noFill/>
          </p:spPr>
        </p:pic>
        <p:pic>
          <p:nvPicPr>
            <p:cNvPr id="16" name="Picture 23" descr="M3_137"/>
            <p:cNvPicPr>
              <a:picLocks noChangeAspect="1" noChangeArrowheads="1"/>
            </p:cNvPicPr>
            <p:nvPr/>
          </p:nvPicPr>
          <p:blipFill>
            <a:blip r:embed="rId7"/>
            <a:srcRect t="28197" b="57704"/>
            <a:stretch>
              <a:fillRect/>
            </a:stretch>
          </p:blipFill>
          <p:spPr bwMode="auto">
            <a:xfrm>
              <a:off x="304800" y="3886200"/>
              <a:ext cx="2395538" cy="409575"/>
            </a:xfrm>
            <a:prstGeom prst="rect">
              <a:avLst/>
            </a:prstGeom>
            <a:noFill/>
          </p:spPr>
        </p:pic>
        <p:pic>
          <p:nvPicPr>
            <p:cNvPr id="17" name="Picture 24" descr="M3_137"/>
            <p:cNvPicPr>
              <a:picLocks noChangeAspect="1" noChangeArrowheads="1"/>
            </p:cNvPicPr>
            <p:nvPr/>
          </p:nvPicPr>
          <p:blipFill>
            <a:blip r:embed="rId7"/>
            <a:srcRect t="42950" b="41640"/>
            <a:stretch>
              <a:fillRect/>
            </a:stretch>
          </p:blipFill>
          <p:spPr bwMode="auto">
            <a:xfrm>
              <a:off x="304800" y="4572000"/>
              <a:ext cx="2395538" cy="447675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build="p" autoUpdateAnimBg="0" advAuto="0"/>
      <p:bldP spid="76809" grpId="0" build="p" autoUpdateAnimBg="0"/>
      <p:bldP spid="15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Find the Whole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18.2 is 28% of what number?</a:t>
            </a:r>
            <a:endParaRPr lang="en-US" b="0" i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33400" y="2427287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b="0" dirty="0"/>
              <a:t>The percent is 28, and the part is 18.2. You need to find the whole. Let </a:t>
            </a:r>
            <a:r>
              <a:rPr lang="en-US" sz="2400" b="0" i="1" dirty="0" err="1"/>
              <a:t>n</a:t>
            </a:r>
            <a:r>
              <a:rPr lang="en-US" sz="2400" b="0" dirty="0"/>
              <a:t> represent the whole.</a:t>
            </a:r>
          </a:p>
        </p:txBody>
      </p:sp>
      <p:pic>
        <p:nvPicPr>
          <p:cNvPr id="78856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78859" name="Picture 11" descr="LH_5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4810125" y="4140200"/>
            <a:ext cx="41052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Write the percent proportion.</a:t>
            </a: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4810125" y="5907087"/>
            <a:ext cx="4114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Find the cross products.</a:t>
            </a:r>
          </a:p>
        </p:txBody>
      </p:sp>
      <p:pic>
        <p:nvPicPr>
          <p:cNvPr id="78872" name="Picture 24" descr="M3_137a"/>
          <p:cNvPicPr>
            <a:picLocks noChangeAspect="1" noChangeArrowheads="1"/>
          </p:cNvPicPr>
          <p:nvPr/>
        </p:nvPicPr>
        <p:blipFill>
          <a:blip r:embed="rId7"/>
          <a:srcRect l="25340" b="71803"/>
          <a:stretch>
            <a:fillRect/>
          </a:stretch>
        </p:blipFill>
        <p:spPr bwMode="auto">
          <a:xfrm>
            <a:off x="2819400" y="4133850"/>
            <a:ext cx="1828800" cy="819150"/>
          </a:xfrm>
          <a:prstGeom prst="rect">
            <a:avLst/>
          </a:prstGeom>
          <a:noFill/>
        </p:spPr>
      </p:pic>
      <p:pic>
        <p:nvPicPr>
          <p:cNvPr id="78873" name="Picture 25" descr="M3_137a"/>
          <p:cNvPicPr>
            <a:picLocks noChangeAspect="1" noChangeArrowheads="1"/>
          </p:cNvPicPr>
          <p:nvPr/>
        </p:nvPicPr>
        <p:blipFill>
          <a:blip r:embed="rId7"/>
          <a:srcRect t="26230" b="57378"/>
          <a:stretch>
            <a:fillRect/>
          </a:stretch>
        </p:blipFill>
        <p:spPr bwMode="auto">
          <a:xfrm>
            <a:off x="2198688" y="5900737"/>
            <a:ext cx="2449512" cy="476250"/>
          </a:xfrm>
          <a:prstGeom prst="rect">
            <a:avLst/>
          </a:prstGeom>
          <a:noFill/>
        </p:spPr>
      </p:pic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762000" y="4130675"/>
            <a:ext cx="1905000" cy="822325"/>
            <a:chOff x="336" y="2057"/>
            <a:chExt cx="1200" cy="518"/>
          </a:xfrm>
        </p:grpSpPr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36" y="2057"/>
              <a:ext cx="100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algn="l"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 dirty="0"/>
                <a:t>part</a:t>
              </a:r>
              <a:br>
                <a:rPr lang="en-US" b="0" dirty="0"/>
              </a:br>
              <a:r>
                <a:rPr lang="en-US" b="0" dirty="0"/>
                <a:t>whole</a:t>
              </a: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1152" y="2208"/>
              <a:ext cx="38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1152" y="2400"/>
              <a:ext cx="38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  <p:bldP spid="78853" grpId="0" build="p" autoUpdateAnimBg="0" advAuto="0"/>
      <p:bldP spid="78854" grpId="0" build="p" autoUpdateAnimBg="0"/>
      <p:bldP spid="78864" grpId="0" build="p" autoUpdateAnimBg="0" advAuto="0"/>
      <p:bldP spid="78865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Find the Whole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4819650" y="5105400"/>
            <a:ext cx="3933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Simplify.</a:t>
            </a:r>
          </a:p>
        </p:txBody>
      </p:sp>
      <p:pic>
        <p:nvPicPr>
          <p:cNvPr id="79880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288" y="1600200"/>
            <a:ext cx="457200" cy="457200"/>
          </a:xfrm>
          <a:prstGeom prst="rect">
            <a:avLst/>
          </a:prstGeom>
          <a:noFill/>
        </p:spPr>
      </p:pic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1905000" y="6132512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000" dirty="0">
                <a:solidFill>
                  <a:srgbClr val="00539D"/>
                </a:solidFill>
              </a:rPr>
              <a:t>Answer:</a:t>
            </a:r>
            <a:r>
              <a:rPr lang="en-US" sz="2000" b="0" dirty="0">
                <a:solidFill>
                  <a:srgbClr val="E01B22"/>
                </a:solidFill>
              </a:rPr>
              <a:t> 	18.2 is 28% of 65.</a:t>
            </a:r>
          </a:p>
        </p:txBody>
      </p:sp>
      <p:pic>
        <p:nvPicPr>
          <p:cNvPr id="79883" name="Picture 11" descr="LH_5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79884" name="Picture 12" descr="M3_137a"/>
          <p:cNvPicPr>
            <a:picLocks noChangeAspect="1" noChangeArrowheads="1"/>
          </p:cNvPicPr>
          <p:nvPr/>
        </p:nvPicPr>
        <p:blipFill>
          <a:blip r:embed="rId7"/>
          <a:srcRect t="88852"/>
          <a:stretch>
            <a:fillRect/>
          </a:stretch>
        </p:blipFill>
        <p:spPr bwMode="auto">
          <a:xfrm>
            <a:off x="2198688" y="5124449"/>
            <a:ext cx="2449512" cy="323850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810125" y="1657350"/>
            <a:ext cx="4114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Multiply.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4810125" y="3370263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Use the Multiplicative Inverse.</a:t>
            </a:r>
            <a:endParaRPr lang="en-US" b="0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15" name="Picture 26" descr="M3_137a"/>
          <p:cNvPicPr>
            <a:picLocks noChangeAspect="1" noChangeArrowheads="1"/>
          </p:cNvPicPr>
          <p:nvPr/>
        </p:nvPicPr>
        <p:blipFill>
          <a:blip r:embed="rId7"/>
          <a:srcRect t="43935" b="42950"/>
          <a:stretch>
            <a:fillRect/>
          </a:stretch>
        </p:blipFill>
        <p:spPr bwMode="auto">
          <a:xfrm>
            <a:off x="2198688" y="1676400"/>
            <a:ext cx="2449512" cy="381000"/>
          </a:xfrm>
          <a:prstGeom prst="rect">
            <a:avLst/>
          </a:prstGeom>
          <a:noFill/>
        </p:spPr>
      </p:pic>
      <p:pic>
        <p:nvPicPr>
          <p:cNvPr id="16" name="Picture 27" descr="M3_137a"/>
          <p:cNvPicPr>
            <a:picLocks noChangeAspect="1" noChangeArrowheads="1"/>
          </p:cNvPicPr>
          <p:nvPr/>
        </p:nvPicPr>
        <p:blipFill>
          <a:blip r:embed="rId7"/>
          <a:srcRect t="57704" b="14099"/>
          <a:stretch>
            <a:fillRect/>
          </a:stretch>
        </p:blipFill>
        <p:spPr bwMode="auto">
          <a:xfrm>
            <a:off x="2198688" y="3219450"/>
            <a:ext cx="2449512" cy="819150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6103938" y="731838"/>
            <a:ext cx="1439862" cy="741214"/>
            <a:chOff x="76200" y="2709863"/>
            <a:chExt cx="2470150" cy="1271587"/>
          </a:xfrm>
        </p:grpSpPr>
        <p:pic>
          <p:nvPicPr>
            <p:cNvPr id="17" name="Picture 24" descr="M3_137a"/>
            <p:cNvPicPr>
              <a:picLocks noChangeAspect="1" noChangeArrowheads="1"/>
            </p:cNvPicPr>
            <p:nvPr/>
          </p:nvPicPr>
          <p:blipFill>
            <a:blip r:embed="rId7"/>
            <a:srcRect l="25340" b="71803"/>
            <a:stretch>
              <a:fillRect/>
            </a:stretch>
          </p:blipFill>
          <p:spPr bwMode="auto">
            <a:xfrm>
              <a:off x="717550" y="2709863"/>
              <a:ext cx="1828800" cy="819150"/>
            </a:xfrm>
            <a:prstGeom prst="rect">
              <a:avLst/>
            </a:prstGeom>
            <a:noFill/>
          </p:spPr>
        </p:pic>
        <p:pic>
          <p:nvPicPr>
            <p:cNvPr id="18" name="Picture 25" descr="M3_137a"/>
            <p:cNvPicPr>
              <a:picLocks noChangeAspect="1" noChangeArrowheads="1"/>
            </p:cNvPicPr>
            <p:nvPr/>
          </p:nvPicPr>
          <p:blipFill>
            <a:blip r:embed="rId7"/>
            <a:srcRect t="26230" b="57378"/>
            <a:stretch>
              <a:fillRect/>
            </a:stretch>
          </p:blipFill>
          <p:spPr bwMode="auto">
            <a:xfrm>
              <a:off x="76200" y="3505200"/>
              <a:ext cx="2449512" cy="476250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 autoUpdateAnimBg="0" advAuto="0"/>
      <p:bldP spid="79881" grpId="0" build="p" autoUpdateAnimBg="0"/>
      <p:bldP spid="13" grpId="0" build="p" autoUpdateAnimBg="0" advAuto="0"/>
      <p:bldP spid="14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876300" y="1514475"/>
            <a:ext cx="77057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12 is what percent of 8?</a:t>
            </a:r>
            <a:endParaRPr lang="en-US" b="0" i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/>
              <a:t>12 is being compared to 8, so 8 is the whole and 12 is the part. You need to find the percent. Let </a:t>
            </a:r>
            <a:r>
              <a:rPr lang="en-US" b="0" i="1" dirty="0" err="1"/>
              <a:t>n</a:t>
            </a:r>
            <a:r>
              <a:rPr lang="en-US" b="0" dirty="0"/>
              <a:t> represent the percent.</a:t>
            </a:r>
          </a:p>
        </p:txBody>
      </p:sp>
      <p:pic>
        <p:nvPicPr>
          <p:cNvPr id="290821" name="Picture 5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90824" name="Picture 8" descr="LH_5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290825" name="Picture 9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Percents Greater than 100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3206750"/>
            <a:ext cx="1905000" cy="822325"/>
            <a:chOff x="336" y="2057"/>
            <a:chExt cx="1200" cy="518"/>
          </a:xfrm>
        </p:grpSpPr>
        <p:sp>
          <p:nvSpPr>
            <p:cNvPr id="290828" name="Text Box 12"/>
            <p:cNvSpPr txBox="1">
              <a:spLocks noChangeArrowheads="1"/>
            </p:cNvSpPr>
            <p:nvPr/>
          </p:nvSpPr>
          <p:spPr bwMode="auto">
            <a:xfrm>
              <a:off x="336" y="2057"/>
              <a:ext cx="100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algn="l"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 dirty="0"/>
                <a:t>part</a:t>
              </a:r>
              <a:br>
                <a:rPr lang="en-US" b="0" dirty="0"/>
              </a:br>
              <a:r>
                <a:rPr lang="en-US" b="0" dirty="0"/>
                <a:t>whole</a:t>
              </a:r>
            </a:p>
          </p:txBody>
        </p:sp>
        <p:sp>
          <p:nvSpPr>
            <p:cNvPr id="290829" name="Line 13"/>
            <p:cNvSpPr>
              <a:spLocks noChangeShapeType="1"/>
            </p:cNvSpPr>
            <p:nvPr/>
          </p:nvSpPr>
          <p:spPr bwMode="auto">
            <a:xfrm>
              <a:off x="1152" y="2208"/>
              <a:ext cx="38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90830" name="Line 14"/>
            <p:cNvSpPr>
              <a:spLocks noChangeShapeType="1"/>
            </p:cNvSpPr>
            <p:nvPr/>
          </p:nvSpPr>
          <p:spPr bwMode="auto">
            <a:xfrm>
              <a:off x="1152" y="2400"/>
              <a:ext cx="38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90831" name="Rectangle 15"/>
          <p:cNvSpPr>
            <a:spLocks noChangeArrowheads="1"/>
          </p:cNvSpPr>
          <p:nvPr/>
        </p:nvSpPr>
        <p:spPr bwMode="auto">
          <a:xfrm>
            <a:off x="4800600" y="3206750"/>
            <a:ext cx="41052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Write the percent proportion.</a:t>
            </a:r>
          </a:p>
        </p:txBody>
      </p:sp>
      <p:sp>
        <p:nvSpPr>
          <p:cNvPr id="290832" name="Rectangle 16"/>
          <p:cNvSpPr>
            <a:spLocks noChangeArrowheads="1"/>
          </p:cNvSpPr>
          <p:nvPr/>
        </p:nvSpPr>
        <p:spPr bwMode="auto">
          <a:xfrm>
            <a:off x="4800600" y="4611687"/>
            <a:ext cx="4114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Find the cross products.</a:t>
            </a:r>
          </a:p>
        </p:txBody>
      </p:sp>
      <p:sp>
        <p:nvSpPr>
          <p:cNvPr id="290833" name="Rectangle 17"/>
          <p:cNvSpPr>
            <a:spLocks noChangeArrowheads="1"/>
          </p:cNvSpPr>
          <p:nvPr/>
        </p:nvSpPr>
        <p:spPr bwMode="auto">
          <a:xfrm>
            <a:off x="4800600" y="5678487"/>
            <a:ext cx="4114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Multiply.</a:t>
            </a:r>
          </a:p>
        </p:txBody>
      </p:sp>
      <p:pic>
        <p:nvPicPr>
          <p:cNvPr id="290839" name="Picture 23" descr="M3_137b"/>
          <p:cNvPicPr>
            <a:picLocks noChangeAspect="1" noChangeArrowheads="1"/>
          </p:cNvPicPr>
          <p:nvPr/>
        </p:nvPicPr>
        <p:blipFill>
          <a:blip r:embed="rId7"/>
          <a:srcRect l="28279" b="72420"/>
          <a:stretch>
            <a:fillRect/>
          </a:stretch>
        </p:blipFill>
        <p:spPr bwMode="auto">
          <a:xfrm>
            <a:off x="2847975" y="3208338"/>
            <a:ext cx="1449388" cy="801687"/>
          </a:xfrm>
          <a:prstGeom prst="rect">
            <a:avLst/>
          </a:prstGeom>
          <a:noFill/>
        </p:spPr>
      </p:pic>
      <p:pic>
        <p:nvPicPr>
          <p:cNvPr id="290840" name="Picture 24" descr="M3_137b"/>
          <p:cNvPicPr>
            <a:picLocks noChangeAspect="1" noChangeArrowheads="1"/>
          </p:cNvPicPr>
          <p:nvPr/>
        </p:nvPicPr>
        <p:blipFill>
          <a:blip r:embed="rId7"/>
          <a:srcRect t="28181" b="57018"/>
          <a:stretch>
            <a:fillRect/>
          </a:stretch>
        </p:blipFill>
        <p:spPr bwMode="auto">
          <a:xfrm>
            <a:off x="2276475" y="4633912"/>
            <a:ext cx="2020888" cy="430213"/>
          </a:xfrm>
          <a:prstGeom prst="rect">
            <a:avLst/>
          </a:prstGeom>
          <a:noFill/>
        </p:spPr>
      </p:pic>
      <p:pic>
        <p:nvPicPr>
          <p:cNvPr id="290841" name="Picture 25" descr="M3_137b"/>
          <p:cNvPicPr>
            <a:picLocks noChangeAspect="1" noChangeArrowheads="1"/>
          </p:cNvPicPr>
          <p:nvPr/>
        </p:nvPicPr>
        <p:blipFill>
          <a:blip r:embed="rId7"/>
          <a:srcRect t="44565" b="41945"/>
          <a:stretch>
            <a:fillRect/>
          </a:stretch>
        </p:blipFill>
        <p:spPr bwMode="auto">
          <a:xfrm>
            <a:off x="2276475" y="5707062"/>
            <a:ext cx="2020888" cy="392113"/>
          </a:xfrm>
          <a:prstGeom prst="rect">
            <a:avLst/>
          </a:prstGeom>
          <a:noFill/>
        </p:spPr>
      </p:pic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9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0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0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0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 autoUpdateAnimBg="0" advAuto="0"/>
      <p:bldP spid="290820" grpId="0" build="p" autoUpdateAnimBg="0"/>
      <p:bldP spid="290826" grpId="0" autoUpdateAnimBg="0"/>
      <p:bldP spid="290831" grpId="0" build="p" autoUpdateAnimBg="0" advAuto="0"/>
      <p:bldP spid="290832" grpId="0" build="p" autoUpdateAnimBg="0" advAuto="0"/>
      <p:bldP spid="290833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622549" y="4162980"/>
            <a:ext cx="2178051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114800" indent="-4114800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800" b="0" dirty="0" smtClean="0">
                <a:solidFill>
                  <a:srgbClr val="000000"/>
                </a:solidFill>
                <a:latin typeface="Baskerville"/>
                <a:ea typeface="Times New Roman" pitchFamily="-112" charset="0"/>
                <a:cs typeface="Baskerville"/>
              </a:rPr>
              <a:t> 150</a:t>
            </a:r>
            <a:r>
              <a:rPr lang="en-US" sz="2800" dirty="0" smtClean="0">
                <a:solidFill>
                  <a:srgbClr val="000000"/>
                </a:solidFill>
                <a:latin typeface="Baskerville"/>
                <a:ea typeface="Times New Roman" pitchFamily="-112" charset="0"/>
                <a:cs typeface="Baskerville"/>
              </a:rPr>
              <a:t> = </a:t>
            </a:r>
            <a:r>
              <a:rPr lang="en-US" sz="2800" b="0" i="1" dirty="0" err="1" smtClean="0">
                <a:solidFill>
                  <a:srgbClr val="000000"/>
                </a:solidFill>
                <a:latin typeface="Baskerville"/>
                <a:ea typeface="Times New Roman" pitchFamily="-112" charset="0"/>
                <a:cs typeface="Baskerville"/>
              </a:rPr>
              <a:t>n</a:t>
            </a:r>
            <a:r>
              <a:rPr lang="en-US" b="0" i="1" dirty="0" smtClean="0">
                <a:solidFill>
                  <a:srgbClr val="000000"/>
                </a:solidFill>
                <a:latin typeface="Baskerville"/>
                <a:ea typeface="Times New Roman" pitchFamily="-112" charset="0"/>
                <a:cs typeface="Baskerville"/>
              </a:rPr>
              <a:t>	</a:t>
            </a:r>
            <a:endParaRPr lang="en-US" b="0" dirty="0">
              <a:solidFill>
                <a:srgbClr val="000000"/>
              </a:solidFill>
              <a:latin typeface="Baskerville"/>
              <a:ea typeface="Times New Roman" pitchFamily="-112" charset="0"/>
              <a:cs typeface="Baskerville"/>
            </a:endParaRPr>
          </a:p>
        </p:txBody>
      </p:sp>
      <p:pic>
        <p:nvPicPr>
          <p:cNvPr id="82950" name="Picture 6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855787"/>
            <a:ext cx="457200" cy="457200"/>
          </a:xfrm>
          <a:prstGeom prst="rect">
            <a:avLst/>
          </a:prstGeom>
          <a:noFill/>
        </p:spPr>
      </p:pic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2020888" y="5877580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000" dirty="0">
                <a:solidFill>
                  <a:srgbClr val="00539D"/>
                </a:solidFill>
              </a:rPr>
              <a:t>Answer:</a:t>
            </a:r>
            <a:r>
              <a:rPr lang="en-US" sz="2000" b="0" dirty="0">
                <a:solidFill>
                  <a:srgbClr val="E01B22"/>
                </a:solidFill>
              </a:rPr>
              <a:t> 	12 is 150% of 8.</a:t>
            </a:r>
          </a:p>
        </p:txBody>
      </p:sp>
      <p:pic>
        <p:nvPicPr>
          <p:cNvPr id="82955" name="Picture 11" descr="LH_5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82956" name="Picture 12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Percents Greater than 100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4772025" y="2568575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Use the Multiplicative Inverse.</a:t>
            </a:r>
            <a:endParaRPr lang="en-US" b="0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82960" name="Picture 16" descr="M3_137b"/>
          <p:cNvPicPr>
            <a:picLocks noChangeAspect="1" noChangeArrowheads="1"/>
          </p:cNvPicPr>
          <p:nvPr/>
        </p:nvPicPr>
        <p:blipFill>
          <a:blip r:embed="rId7"/>
          <a:srcRect t="59639" b="12453"/>
          <a:stretch>
            <a:fillRect/>
          </a:stretch>
        </p:blipFill>
        <p:spPr bwMode="auto">
          <a:xfrm>
            <a:off x="2247900" y="2465387"/>
            <a:ext cx="2020888" cy="811213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16767" y="4278868"/>
            <a:ext cx="974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0" indent="-4114800">
              <a:spcBef>
                <a:spcPct val="20000"/>
              </a:spcBef>
              <a:spcAft>
                <a:spcPct val="20000"/>
              </a:spcAft>
            </a:pP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Simplify.</a:t>
            </a:r>
            <a:endParaRPr lang="en-US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361112" y="626692"/>
            <a:ext cx="1182688" cy="1165965"/>
            <a:chOff x="304800" y="2895600"/>
            <a:chExt cx="2020888" cy="1992313"/>
          </a:xfrm>
        </p:grpSpPr>
        <p:pic>
          <p:nvPicPr>
            <p:cNvPr id="14" name="Picture 23" descr="M3_137b"/>
            <p:cNvPicPr>
              <a:picLocks noChangeAspect="1" noChangeArrowheads="1"/>
            </p:cNvPicPr>
            <p:nvPr/>
          </p:nvPicPr>
          <p:blipFill>
            <a:blip r:embed="rId7"/>
            <a:srcRect l="28279" b="72420"/>
            <a:stretch>
              <a:fillRect/>
            </a:stretch>
          </p:blipFill>
          <p:spPr bwMode="auto">
            <a:xfrm>
              <a:off x="876300" y="2895600"/>
              <a:ext cx="1449388" cy="801687"/>
            </a:xfrm>
            <a:prstGeom prst="rect">
              <a:avLst/>
            </a:prstGeom>
            <a:noFill/>
          </p:spPr>
        </p:pic>
        <p:pic>
          <p:nvPicPr>
            <p:cNvPr id="16" name="Picture 24" descr="M3_137b"/>
            <p:cNvPicPr>
              <a:picLocks noChangeAspect="1" noChangeArrowheads="1"/>
            </p:cNvPicPr>
            <p:nvPr/>
          </p:nvPicPr>
          <p:blipFill>
            <a:blip r:embed="rId7"/>
            <a:srcRect t="28181" b="57018"/>
            <a:stretch>
              <a:fillRect/>
            </a:stretch>
          </p:blipFill>
          <p:spPr bwMode="auto">
            <a:xfrm>
              <a:off x="304800" y="3810000"/>
              <a:ext cx="2020888" cy="430213"/>
            </a:xfrm>
            <a:prstGeom prst="rect">
              <a:avLst/>
            </a:prstGeom>
            <a:noFill/>
          </p:spPr>
        </p:pic>
        <p:pic>
          <p:nvPicPr>
            <p:cNvPr id="17" name="Picture 25" descr="M3_137b"/>
            <p:cNvPicPr>
              <a:picLocks noChangeAspect="1" noChangeArrowheads="1"/>
            </p:cNvPicPr>
            <p:nvPr/>
          </p:nvPicPr>
          <p:blipFill>
            <a:blip r:embed="rId7"/>
            <a:srcRect t="44565" b="41945"/>
            <a:stretch>
              <a:fillRect/>
            </a:stretch>
          </p:blipFill>
          <p:spPr bwMode="auto">
            <a:xfrm>
              <a:off x="304800" y="4495800"/>
              <a:ext cx="2020888" cy="392113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2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  <p:bldP spid="82953" grpId="0" build="p" autoUpdateAnimBg="0"/>
      <p:bldP spid="82958" grpId="0" build="p" autoUpdateAnimBg="0" advAuto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838200" y="3704431"/>
            <a:ext cx="609600" cy="638969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08970"/>
            <a:ext cx="27908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3200" dirty="0">
                <a:solidFill>
                  <a:srgbClr val="00539D"/>
                </a:solidFill>
              </a:rPr>
              <a:t>A.</a:t>
            </a:r>
            <a:r>
              <a:rPr lang="pt-BR" sz="3200" dirty="0"/>
              <a:t>	20%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B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30%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C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35%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D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40%</a:t>
            </a:r>
          </a:p>
        </p:txBody>
      </p:sp>
      <p:sp>
        <p:nvSpPr>
          <p:cNvPr id="74759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63 is what percent of 210?</a:t>
            </a:r>
          </a:p>
        </p:txBody>
      </p:sp>
      <p:pic>
        <p:nvPicPr>
          <p:cNvPr id="74760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74761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600200"/>
            <a:ext cx="457200" cy="457200"/>
          </a:xfrm>
          <a:prstGeom prst="rect">
            <a:avLst/>
          </a:prstGeom>
          <a:noFill/>
        </p:spPr>
      </p:pic>
      <p:pic>
        <p:nvPicPr>
          <p:cNvPr id="74764" name="Picture 12" descr="LH_5-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utoUpdateAnimBg="0"/>
      <p:bldP spid="7475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825838" y="5775306"/>
            <a:ext cx="685800" cy="625494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430482"/>
            <a:ext cx="27908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3600" dirty="0">
                <a:solidFill>
                  <a:srgbClr val="00539D"/>
                </a:solidFill>
              </a:rPr>
              <a:t>A.</a:t>
            </a:r>
            <a:r>
              <a:rPr lang="pt-BR" sz="3600" dirty="0"/>
              <a:t>	80</a:t>
            </a:r>
            <a:endParaRPr lang="pt-BR" sz="3600" dirty="0" smtClean="0"/>
          </a:p>
          <a:p>
            <a:pPr marL="533400" indent="-533400" algn="l"/>
            <a:endParaRPr lang="pt-BR" sz="36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600" dirty="0" smtClean="0">
                <a:solidFill>
                  <a:srgbClr val="00539D"/>
                </a:solidFill>
              </a:rPr>
              <a:t>B</a:t>
            </a:r>
            <a:r>
              <a:rPr lang="pt-BR" sz="3600" dirty="0">
                <a:solidFill>
                  <a:srgbClr val="00539D"/>
                </a:solidFill>
              </a:rPr>
              <a:t>.</a:t>
            </a:r>
            <a:r>
              <a:rPr lang="pt-BR" sz="3600" dirty="0"/>
              <a:t>	120</a:t>
            </a:r>
            <a:endParaRPr lang="pt-BR" sz="3600" dirty="0" smtClean="0"/>
          </a:p>
          <a:p>
            <a:pPr marL="533400" indent="-533400" algn="l"/>
            <a:endParaRPr lang="pt-BR" sz="36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600" dirty="0" smtClean="0">
                <a:solidFill>
                  <a:srgbClr val="00539D"/>
                </a:solidFill>
              </a:rPr>
              <a:t>C</a:t>
            </a:r>
            <a:r>
              <a:rPr lang="pt-BR" sz="3600" dirty="0">
                <a:solidFill>
                  <a:srgbClr val="00539D"/>
                </a:solidFill>
              </a:rPr>
              <a:t>.</a:t>
            </a:r>
            <a:r>
              <a:rPr lang="pt-BR" sz="3600" dirty="0"/>
              <a:t>	135</a:t>
            </a:r>
            <a:endParaRPr lang="pt-BR" sz="3600" dirty="0" smtClean="0"/>
          </a:p>
          <a:p>
            <a:pPr marL="533400" indent="-533400" algn="l"/>
            <a:endParaRPr lang="pt-BR" sz="36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600" dirty="0" smtClean="0">
                <a:solidFill>
                  <a:srgbClr val="00539D"/>
                </a:solidFill>
              </a:rPr>
              <a:t>D</a:t>
            </a:r>
            <a:r>
              <a:rPr lang="pt-BR" sz="3600" dirty="0">
                <a:solidFill>
                  <a:srgbClr val="00539D"/>
                </a:solidFill>
              </a:rPr>
              <a:t>.</a:t>
            </a:r>
            <a:r>
              <a:rPr lang="pt-BR" sz="3600" dirty="0"/>
              <a:t>	160</a:t>
            </a:r>
          </a:p>
        </p:txBody>
      </p:sp>
      <p:sp>
        <p:nvSpPr>
          <p:cNvPr id="77831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What</a:t>
            </a:r>
            <a:r>
              <a:rPr lang="en-US" sz="28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is </a:t>
            </a:r>
            <a:r>
              <a:rPr lang="en-US" sz="28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40% of 400?</a:t>
            </a:r>
          </a:p>
        </p:txBody>
      </p:sp>
      <p:pic>
        <p:nvPicPr>
          <p:cNvPr id="7783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7783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600200"/>
            <a:ext cx="457200" cy="457200"/>
          </a:xfrm>
          <a:prstGeom prst="rect">
            <a:avLst/>
          </a:prstGeom>
          <a:noFill/>
        </p:spPr>
      </p:pic>
      <p:pic>
        <p:nvPicPr>
          <p:cNvPr id="77836" name="Picture 12" descr="LH_5-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77830" grpId="0" autoUpdateAnimBg="0"/>
      <p:bldP spid="7783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857068" y="3681745"/>
            <a:ext cx="609600" cy="561975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506682"/>
            <a:ext cx="27908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3600" dirty="0">
                <a:solidFill>
                  <a:srgbClr val="00539D"/>
                </a:solidFill>
              </a:rPr>
              <a:t>A.</a:t>
            </a:r>
            <a:r>
              <a:rPr lang="pt-BR" sz="3600" dirty="0"/>
              <a:t>	27</a:t>
            </a:r>
            <a:endParaRPr lang="pt-BR" sz="3600" dirty="0" smtClean="0"/>
          </a:p>
          <a:p>
            <a:pPr marL="533400" indent="-533400" algn="l"/>
            <a:endParaRPr lang="pt-BR" sz="36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600" dirty="0" smtClean="0">
                <a:solidFill>
                  <a:srgbClr val="00539D"/>
                </a:solidFill>
              </a:rPr>
              <a:t>B</a:t>
            </a:r>
            <a:r>
              <a:rPr lang="pt-BR" sz="3600" dirty="0">
                <a:solidFill>
                  <a:srgbClr val="00539D"/>
                </a:solidFill>
              </a:rPr>
              <a:t>.</a:t>
            </a:r>
            <a:r>
              <a:rPr lang="pt-BR" sz="3600" dirty="0"/>
              <a:t>	35</a:t>
            </a:r>
            <a:endParaRPr lang="pt-BR" sz="3600" dirty="0" smtClean="0"/>
          </a:p>
          <a:p>
            <a:pPr marL="533400" indent="-533400" algn="l"/>
            <a:endParaRPr lang="pt-BR" sz="36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600" dirty="0" smtClean="0">
                <a:solidFill>
                  <a:srgbClr val="00539D"/>
                </a:solidFill>
              </a:rPr>
              <a:t>C</a:t>
            </a:r>
            <a:r>
              <a:rPr lang="pt-BR" sz="3600" dirty="0">
                <a:solidFill>
                  <a:srgbClr val="00539D"/>
                </a:solidFill>
              </a:rPr>
              <a:t>.</a:t>
            </a:r>
            <a:r>
              <a:rPr lang="pt-BR" sz="3600" dirty="0"/>
              <a:t>	37</a:t>
            </a:r>
            <a:endParaRPr lang="pt-BR" sz="3600" dirty="0" smtClean="0"/>
          </a:p>
          <a:p>
            <a:pPr marL="533400" indent="-533400" algn="l"/>
            <a:endParaRPr lang="pt-BR" sz="36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600" dirty="0" smtClean="0">
                <a:solidFill>
                  <a:srgbClr val="00539D"/>
                </a:solidFill>
              </a:rPr>
              <a:t>D</a:t>
            </a:r>
            <a:r>
              <a:rPr lang="pt-BR" sz="3600" dirty="0">
                <a:solidFill>
                  <a:srgbClr val="00539D"/>
                </a:solidFill>
              </a:rPr>
              <a:t>.</a:t>
            </a:r>
            <a:r>
              <a:rPr lang="pt-BR" sz="3600" dirty="0"/>
              <a:t>	40</a:t>
            </a:r>
          </a:p>
        </p:txBody>
      </p:sp>
      <p:sp>
        <p:nvSpPr>
          <p:cNvPr id="80903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14.7 is 42% of what number?</a:t>
            </a:r>
          </a:p>
        </p:txBody>
      </p:sp>
      <p:pic>
        <p:nvPicPr>
          <p:cNvPr id="80904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80905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80908" name="Picture 12" descr="LH_5-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80902" grpId="0" autoUpdateAnimBg="0"/>
      <p:bldP spid="8090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>
            <a:off x="830235" y="2619036"/>
            <a:ext cx="609600" cy="53578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556570"/>
            <a:ext cx="27908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3200" dirty="0">
                <a:solidFill>
                  <a:srgbClr val="00539D"/>
                </a:solidFill>
              </a:rPr>
              <a:t>A.</a:t>
            </a:r>
            <a:r>
              <a:rPr lang="pt-BR" sz="3200" dirty="0"/>
              <a:t>	125%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B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150%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C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175%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D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200%</a:t>
            </a:r>
          </a:p>
        </p:txBody>
      </p:sp>
      <p:sp>
        <p:nvSpPr>
          <p:cNvPr id="83975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15 is what percent of 12?</a:t>
            </a:r>
          </a:p>
        </p:txBody>
      </p:sp>
      <p:pic>
        <p:nvPicPr>
          <p:cNvPr id="83976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83978" name="Picture 10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600200"/>
            <a:ext cx="457200" cy="457200"/>
          </a:xfrm>
          <a:prstGeom prst="rect">
            <a:avLst/>
          </a:prstGeom>
          <a:noFill/>
        </p:spPr>
      </p:pic>
      <p:pic>
        <p:nvPicPr>
          <p:cNvPr id="83980" name="Picture 12" descr="LH_5-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utoUpdateAnimBg="0"/>
      <p:bldP spid="8397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762000" y="4700255"/>
            <a:ext cx="735806" cy="608806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17800"/>
            <a:ext cx="4000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3200" dirty="0">
                <a:solidFill>
                  <a:srgbClr val="00539D"/>
                </a:solidFill>
              </a:rPr>
              <a:t>A.</a:t>
            </a:r>
            <a:r>
              <a:rPr lang="pt-BR" sz="3200" dirty="0"/>
              <a:t>	about 522 times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B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about 588 times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C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about 606 times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D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about 621 times</a:t>
            </a:r>
          </a:p>
        </p:txBody>
      </p:sp>
      <p:sp>
        <p:nvSpPr>
          <p:cNvPr id="87047" name="TPQuestion"/>
          <p:cNvSpPr>
            <a:spLocks noChangeArrowheads="1"/>
          </p:cNvSpPr>
          <p:nvPr/>
        </p:nvSpPr>
        <p:spPr bwMode="auto">
          <a:xfrm>
            <a:off x="533400" y="1504950"/>
            <a:ext cx="8172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rgbClr val="E01B22"/>
                </a:solidFill>
              </a:rPr>
              <a:t>BASEBALL  </a:t>
            </a:r>
            <a:r>
              <a:rPr lang="en-US" sz="2400" b="1" dirty="0">
                <a:solidFill>
                  <a:srgbClr val="00539D"/>
                </a:solidFill>
              </a:rPr>
              <a:t>In 2005, Alex Rodriguez had 194 hits. This was about 32% of his at-bats. How many times was he at bat?</a:t>
            </a:r>
          </a:p>
        </p:txBody>
      </p:sp>
      <p:pic>
        <p:nvPicPr>
          <p:cNvPr id="87048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87050" name="Picture 10" descr="Example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600200"/>
            <a:ext cx="457200" cy="457200"/>
          </a:xfrm>
          <a:prstGeom prst="rect">
            <a:avLst/>
          </a:prstGeom>
          <a:noFill/>
        </p:spPr>
      </p:pic>
      <p:pic>
        <p:nvPicPr>
          <p:cNvPr id="87052" name="Picture 12" descr="LH_5-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 autoUpdateAnimBg="0"/>
      <p:bldP spid="8704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19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3541" name="Oval 5"/>
          <p:cNvSpPr>
            <a:spLocks noChangeArrowheads="1"/>
          </p:cNvSpPr>
          <p:nvPr/>
        </p:nvSpPr>
        <p:spPr bwMode="auto">
          <a:xfrm>
            <a:off x="1033463" y="3523145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4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8700" y="27432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/>
            <a:r>
              <a:rPr lang="pt-BR" sz="2400" dirty="0">
                <a:solidFill>
                  <a:srgbClr val="00539D"/>
                </a:solidFill>
              </a:rPr>
              <a:t>A.</a:t>
            </a:r>
            <a:r>
              <a:rPr lang="pt-BR" sz="2400" dirty="0"/>
              <a:t>	125 percent</a:t>
            </a:r>
            <a:endParaRPr lang="pt-BR" sz="2400" dirty="0" smtClean="0"/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B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/>
              <a:t>	80 percent</a:t>
            </a:r>
            <a:endParaRPr lang="pt-BR" sz="2400" dirty="0" smtClean="0"/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C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/>
              <a:t>	12.5 percent</a:t>
            </a:r>
            <a:endParaRPr lang="pt-BR" sz="2400" dirty="0" smtClean="0"/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D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/>
              <a:t>	0.8 percent</a:t>
            </a:r>
          </a:p>
        </p:txBody>
      </p:sp>
      <p:sp>
        <p:nvSpPr>
          <p:cNvPr id="193543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Jana took a test and got 20 questions correct out of 25. What percent did she get correct?</a:t>
            </a:r>
          </a:p>
        </p:txBody>
      </p:sp>
      <p:pic>
        <p:nvPicPr>
          <p:cNvPr id="35850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5-1)</a:t>
            </a:r>
          </a:p>
        </p:txBody>
      </p:sp>
      <p:pic>
        <p:nvPicPr>
          <p:cNvPr id="35854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Example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  <p:bldP spid="193542" grpId="0" autoUpdateAnimBg="0"/>
      <p:bldP spid="19354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1" name="Picture 11" descr="LH_5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81934" name="Picture 14" descr="MAC3_p2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13" y="1212850"/>
            <a:ext cx="8135937" cy="2978150"/>
          </a:xfrm>
          <a:prstGeom prst="rect">
            <a:avLst/>
          </a:prstGeom>
          <a:noFill/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8" name="Picture 14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8067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88068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88069" name="Picture 5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88070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88075" name="Picture 1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88077" name="Picture 13" descr="Math NAV-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0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1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9941" name="TPQuestion"/>
          <p:cNvSpPr>
            <a:spLocks noGrp="1" noChangeArrowheads="1"/>
          </p:cNvSpPr>
          <p:nvPr>
            <p:ph type="title"/>
          </p:nvPr>
        </p:nvSpPr>
        <p:spPr>
          <a:xfrm>
            <a:off x="923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5Min 3-1</a:t>
            </a:r>
          </a:p>
        </p:txBody>
      </p:sp>
      <p:sp>
        <p:nvSpPr>
          <p:cNvPr id="195589" name="Oval 5"/>
          <p:cNvSpPr>
            <a:spLocks noChangeArrowheads="1"/>
          </p:cNvSpPr>
          <p:nvPr/>
        </p:nvSpPr>
        <p:spPr bwMode="auto">
          <a:xfrm>
            <a:off x="1052513" y="3915796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9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19175" y="2400300"/>
            <a:ext cx="27908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2400" dirty="0">
                <a:solidFill>
                  <a:srgbClr val="00539D"/>
                </a:solidFill>
              </a:rPr>
              <a:t>A.</a:t>
            </a:r>
            <a:r>
              <a:rPr lang="pt-BR" sz="2400" dirty="0"/>
              <a:t>	23</a:t>
            </a:r>
            <a:endParaRPr lang="pt-BR" sz="2400" dirty="0" smtClean="0"/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B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/>
              <a:t>	2.3</a:t>
            </a:r>
            <a:endParaRPr lang="pt-BR" sz="2400" dirty="0" smtClean="0"/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C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/>
              <a:t>	0.23</a:t>
            </a:r>
            <a:endParaRPr lang="pt-BR" sz="2400" dirty="0" smtClean="0"/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D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/>
              <a:t>	0.023</a:t>
            </a:r>
          </a:p>
        </p:txBody>
      </p:sp>
      <p:sp>
        <p:nvSpPr>
          <p:cNvPr id="195591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Write 23% as a decimal.</a:t>
            </a:r>
          </a:p>
        </p:txBody>
      </p:sp>
      <p:pic>
        <p:nvPicPr>
          <p:cNvPr id="39946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7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Text Box 18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5-2)</a:t>
            </a:r>
          </a:p>
        </p:txBody>
      </p:sp>
      <p:pic>
        <p:nvPicPr>
          <p:cNvPr id="39950" name="Picture 19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xample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/>
      <p:bldP spid="195590" grpId="0" autoUpdateAnimBg="0"/>
      <p:bldP spid="19559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9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6613" name="Oval 5"/>
          <p:cNvSpPr>
            <a:spLocks noChangeArrowheads="1"/>
          </p:cNvSpPr>
          <p:nvPr/>
        </p:nvSpPr>
        <p:spPr bwMode="auto">
          <a:xfrm>
            <a:off x="1040861" y="3200827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19175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/>
            <a:r>
              <a:rPr lang="pt-BR" sz="2400" dirty="0">
                <a:solidFill>
                  <a:srgbClr val="00539D"/>
                </a:solidFill>
              </a:rPr>
              <a:t>A.</a:t>
            </a:r>
            <a:r>
              <a:rPr lang="pt-BR" sz="2400" dirty="0"/>
              <a:t>	0.106</a:t>
            </a:r>
            <a:endParaRPr lang="pt-BR" sz="2400" dirty="0" smtClean="0"/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B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/>
              <a:t>	1.06</a:t>
            </a:r>
            <a:endParaRPr lang="pt-BR" sz="2400" dirty="0" smtClean="0"/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C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/>
              <a:t>	1.6</a:t>
            </a:r>
            <a:endParaRPr lang="pt-BR" sz="2400" dirty="0" smtClean="0"/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D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/>
              <a:t>	10.6</a:t>
            </a:r>
          </a:p>
        </p:txBody>
      </p:sp>
      <p:sp>
        <p:nvSpPr>
          <p:cNvPr id="196615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Write 106% as a decimal.</a:t>
            </a:r>
          </a:p>
        </p:txBody>
      </p:sp>
      <p:pic>
        <p:nvPicPr>
          <p:cNvPr id="41994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5-2)</a:t>
            </a:r>
          </a:p>
        </p:txBody>
      </p:sp>
      <p:pic>
        <p:nvPicPr>
          <p:cNvPr id="41998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Example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/>
      <p:bldP spid="196614" grpId="0" autoUpdateAnimBg="0"/>
      <p:bldP spid="1966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3127375"/>
            <a:ext cx="3529013" cy="511175"/>
          </a:xfrm>
          <a:prstGeom prst="rect">
            <a:avLst/>
          </a:prstGeom>
          <a:noFill/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057275" y="3773487"/>
            <a:ext cx="3819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sz="2800" b="0" dirty="0">
                <a:solidFill>
                  <a:srgbClr val="000000"/>
                </a:solidFill>
              </a:rPr>
              <a:t>percent proportion</a:t>
            </a:r>
          </a:p>
        </p:txBody>
      </p:sp>
      <p:pic>
        <p:nvPicPr>
          <p:cNvPr id="70661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057275" y="1500188"/>
            <a:ext cx="7553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sz="2800" b="0" dirty="0">
                <a:solidFill>
                  <a:srgbClr val="000000"/>
                </a:solidFill>
              </a:rPr>
              <a:t>Solve problems using the percent proportion.</a:t>
            </a:r>
          </a:p>
        </p:txBody>
      </p:sp>
      <p:pic>
        <p:nvPicPr>
          <p:cNvPr id="70667" name="Picture 11" descr="LH_5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  <p:bldP spid="7066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057275" y="2811463"/>
            <a:ext cx="770572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dirty="0">
                <a:solidFill>
                  <a:srgbClr val="E01B22"/>
                </a:solidFill>
                <a:ea typeface="Times New Roman" pitchFamily="-112" charset="0"/>
                <a:cs typeface="Times New Roman" pitchFamily="-112" charset="0"/>
              </a:rPr>
              <a:t>Standard 7NS1.3  </a:t>
            </a:r>
            <a:r>
              <a:rPr lang="en-US" sz="24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Convert fractions to decimals and </a:t>
            </a:r>
            <a:r>
              <a:rPr lang="en-US" sz="24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percents</a:t>
            </a:r>
            <a:r>
              <a:rPr lang="en-US" sz="240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and </a:t>
            </a:r>
            <a:r>
              <a:rPr lang="en-US" sz="24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use these representations in</a:t>
            </a:r>
            <a:r>
              <a:rPr lang="en-US" sz="240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estimations, </a:t>
            </a:r>
            <a:r>
              <a:rPr lang="en-US" sz="24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computations, and applications.</a:t>
            </a:r>
          </a:p>
        </p:txBody>
      </p:sp>
      <p:pic>
        <p:nvPicPr>
          <p:cNvPr id="71686" name="Picture 6" descr="LH_5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71687" name="Picture 7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1514475"/>
            <a:ext cx="4378325" cy="695325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77200" y="6400800"/>
            <a:ext cx="5334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Student Challenge 1</a:t>
            </a:r>
            <a:r>
              <a:rPr lang="en-US" sz="4800" dirty="0" smtClean="0">
                <a:solidFill>
                  <a:srgbClr val="FFFF00"/>
                </a:solidFill>
                <a:latin typeface="Baskerville Old Face"/>
                <a:cs typeface="Baskerville Old Face"/>
              </a:rPr>
              <a:t>: Find the Rule</a:t>
            </a:r>
            <a:endParaRPr lang="en-US" sz="4800" dirty="0">
              <a:solidFill>
                <a:srgbClr val="FFFF00"/>
              </a:solidFill>
              <a:latin typeface="Baskerville Old Face"/>
              <a:cs typeface="Baskerville Old Fac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29824"/>
            <a:ext cx="34290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 Antiqua"/>
                <a:cs typeface="Book Antiqua"/>
              </a:rPr>
              <a:t>25% of 30 is 7.5</a:t>
            </a:r>
            <a:endParaRPr lang="en-US" sz="3200" b="1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41580" y="1742182"/>
            <a:ext cx="4135620" cy="1077218"/>
            <a:chOff x="3636780" y="1045978"/>
            <a:chExt cx="4135620" cy="107721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419600" y="1600200"/>
              <a:ext cx="9144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019800" y="1600200"/>
              <a:ext cx="9144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78970" y="1260844"/>
              <a:ext cx="609600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=</a:t>
              </a:r>
              <a:endParaRPr lang="en-US" sz="3200" dirty="0">
                <a:solidFill>
                  <a:srgbClr val="FFFF00"/>
                </a:solidFill>
                <a:latin typeface="Book Antiqua"/>
                <a:cs typeface="Book Antiqu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05300" y="1045978"/>
              <a:ext cx="1143000" cy="1077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25</a:t>
              </a:r>
            </a:p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100</a:t>
              </a:r>
              <a:endParaRPr lang="en-US" sz="3200" dirty="0">
                <a:solidFill>
                  <a:srgbClr val="FFFF00"/>
                </a:solidFill>
                <a:latin typeface="Book Antiqua"/>
                <a:cs typeface="Book Antiqu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1045978"/>
              <a:ext cx="1143000" cy="1077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7.5</a:t>
              </a:r>
            </a:p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30</a:t>
              </a:r>
              <a:endParaRPr lang="en-US" sz="3200" dirty="0">
                <a:solidFill>
                  <a:srgbClr val="FFFF00"/>
                </a:solidFill>
                <a:latin typeface="Book Antiqua"/>
                <a:cs typeface="Book Antiqu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33800" y="1123890"/>
              <a:ext cx="99060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part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67710" y="1132589"/>
              <a:ext cx="99060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part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36780" y="1581090"/>
              <a:ext cx="99060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whole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1800" y="1600200"/>
              <a:ext cx="99060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whole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0" y="4596824"/>
            <a:ext cx="34290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 Antiqua"/>
                <a:cs typeface="Book Antiqua"/>
              </a:rPr>
              <a:t>12 is 20% of 60</a:t>
            </a:r>
            <a:endParaRPr lang="en-US" sz="3200" b="1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41580" y="4409182"/>
            <a:ext cx="4135620" cy="1077218"/>
            <a:chOff x="3636780" y="1045978"/>
            <a:chExt cx="4135620" cy="107721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419600" y="1600200"/>
              <a:ext cx="9144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19800" y="1600200"/>
              <a:ext cx="9144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378970" y="1260844"/>
              <a:ext cx="609600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=</a:t>
              </a:r>
              <a:endParaRPr lang="en-US" sz="3200" dirty="0">
                <a:solidFill>
                  <a:srgbClr val="FFFF00"/>
                </a:solidFill>
                <a:latin typeface="Book Antiqua"/>
                <a:cs typeface="Book Antiqu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05300" y="1045978"/>
              <a:ext cx="1143000" cy="1077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20</a:t>
              </a:r>
            </a:p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100</a:t>
              </a:r>
              <a:endParaRPr lang="en-US" sz="3200" dirty="0">
                <a:solidFill>
                  <a:srgbClr val="FFFF00"/>
                </a:solidFill>
                <a:latin typeface="Book Antiqua"/>
                <a:cs typeface="Book Antiqu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3600" y="1045978"/>
              <a:ext cx="1143000" cy="1077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12</a:t>
              </a:r>
            </a:p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Book Antiqua"/>
                  <a:cs typeface="Book Antiqua"/>
                </a:rPr>
                <a:t>60</a:t>
              </a:r>
              <a:endParaRPr lang="en-US" sz="3200" dirty="0">
                <a:solidFill>
                  <a:srgbClr val="FFFF00"/>
                </a:solidFill>
                <a:latin typeface="Book Antiqua"/>
                <a:cs typeface="Book Antiqu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33800" y="1123890"/>
              <a:ext cx="99060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part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7710" y="1132589"/>
              <a:ext cx="99060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part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6780" y="1581090"/>
              <a:ext cx="99060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whole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81800" y="1600200"/>
              <a:ext cx="99060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whole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72824"/>
            <a:ext cx="34290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 Antiqua"/>
                <a:cs typeface="Book Antiqua"/>
              </a:rPr>
              <a:t>25% of 30 is 7.5</a:t>
            </a:r>
            <a:endParaRPr lang="en-US" sz="3200" b="1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953000" y="3439404"/>
            <a:ext cx="2514600" cy="1588"/>
            <a:chOff x="4953000" y="3439404"/>
            <a:chExt cx="2514600" cy="158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953000" y="3439404"/>
              <a:ext cx="9144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553200" y="3439404"/>
              <a:ext cx="9144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881140" y="3100048"/>
            <a:ext cx="6096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Book Antiqua"/>
                <a:cs typeface="Book Antiqua"/>
              </a:rPr>
              <a:t>=</a:t>
            </a:r>
            <a:endParaRPr lang="en-US" sz="32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170180" y="3377624"/>
            <a:ext cx="4135620" cy="584776"/>
            <a:chOff x="4170180" y="3377624"/>
            <a:chExt cx="4135620" cy="584776"/>
          </a:xfrm>
        </p:grpSpPr>
        <p:grpSp>
          <p:nvGrpSpPr>
            <p:cNvPr id="39" name="Group 38"/>
            <p:cNvGrpSpPr/>
            <p:nvPr/>
          </p:nvGrpSpPr>
          <p:grpSpPr>
            <a:xfrm>
              <a:off x="4838700" y="3377624"/>
              <a:ext cx="2781300" cy="584776"/>
              <a:chOff x="4838700" y="1001018"/>
              <a:chExt cx="2781300" cy="58477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838700" y="1001018"/>
                <a:ext cx="1143000" cy="5847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FF00"/>
                    </a:solidFill>
                    <a:latin typeface="Book Antiqua"/>
                    <a:cs typeface="Book Antiqua"/>
                  </a:rPr>
                  <a:t>100</a:t>
                </a:r>
                <a:endParaRPr lang="en-US" sz="3200" dirty="0">
                  <a:solidFill>
                    <a:srgbClr val="FFFF00"/>
                  </a:solidFill>
                  <a:latin typeface="Book Antiqua"/>
                  <a:cs typeface="Book Antiqua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77000" y="1001018"/>
                <a:ext cx="1143000" cy="5847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FF00"/>
                    </a:solidFill>
                    <a:latin typeface="Book Antiqua"/>
                    <a:cs typeface="Book Antiqua"/>
                  </a:rPr>
                  <a:t>30</a:t>
                </a:r>
                <a:endParaRPr lang="en-US" sz="3200" dirty="0">
                  <a:solidFill>
                    <a:srgbClr val="FFFF00"/>
                  </a:solidFill>
                  <a:latin typeface="Book Antiqua"/>
                  <a:cs typeface="Book Antiqua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170180" y="3420294"/>
              <a:ext cx="99060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whole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15200" y="3439404"/>
              <a:ext cx="99060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whole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00" y="476071"/>
            <a:ext cx="16764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ook Antiqua"/>
                <a:cs typeface="Book Antiqua"/>
              </a:rPr>
              <a:t>Rule 1:</a:t>
            </a:r>
            <a:endParaRPr lang="en-US" sz="3600" dirty="0">
              <a:solidFill>
                <a:srgbClr val="FF0000"/>
              </a:solidFill>
              <a:latin typeface="Book Antiqua"/>
              <a:cs typeface="Book Antiqu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476071"/>
            <a:ext cx="75438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Book Antiqua"/>
                <a:cs typeface="Book Antiqua"/>
              </a:rPr>
              <a:t>Percent problems can be solved using a proportion skeleton.</a:t>
            </a:r>
            <a:endParaRPr lang="en-US" sz="36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5068669"/>
            <a:ext cx="16764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ook Antiqua"/>
                <a:cs typeface="Book Antiqua"/>
              </a:rPr>
              <a:t>Rule 2:</a:t>
            </a:r>
            <a:endParaRPr lang="en-US" sz="3600" dirty="0">
              <a:solidFill>
                <a:srgbClr val="FF0000"/>
              </a:solidFill>
              <a:latin typeface="Book Antiqua"/>
              <a:cs typeface="Book Antiqu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5048071"/>
            <a:ext cx="75438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Book Antiqua"/>
                <a:cs typeface="Book Antiqua"/>
              </a:rPr>
              <a:t>Both ratios in the skeleton contain a </a:t>
            </a:r>
            <a:r>
              <a:rPr lang="en-US" sz="3600" dirty="0" smtClean="0">
                <a:solidFill>
                  <a:schemeClr val="bg1"/>
                </a:solidFill>
                <a:latin typeface="Book Antiqua"/>
                <a:cs typeface="Book Antiqua"/>
              </a:rPr>
              <a:t>part </a:t>
            </a:r>
            <a:r>
              <a:rPr lang="en-US" sz="3600" dirty="0" smtClean="0">
                <a:solidFill>
                  <a:srgbClr val="FFFF00"/>
                </a:solidFill>
                <a:latin typeface="Book Antiqua"/>
                <a:cs typeface="Book Antiqua"/>
              </a:rPr>
              <a:t>and a </a:t>
            </a:r>
            <a:r>
              <a:rPr lang="en-US" sz="3600" dirty="0" smtClean="0">
                <a:solidFill>
                  <a:srgbClr val="FFFFFF"/>
                </a:solidFill>
                <a:latin typeface="Book Antiqua"/>
                <a:cs typeface="Book Antiqua"/>
              </a:rPr>
              <a:t>whole</a:t>
            </a:r>
            <a:r>
              <a:rPr lang="en-US" sz="3600" dirty="0" smtClean="0">
                <a:solidFill>
                  <a:srgbClr val="FFFF00"/>
                </a:solidFill>
                <a:latin typeface="Book Antiqua"/>
                <a:cs typeface="Book Antiqua"/>
              </a:rPr>
              <a:t>.</a:t>
            </a:r>
            <a:endParaRPr lang="en-US" sz="36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5328004" y="2442808"/>
            <a:ext cx="1686804" cy="1588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715000" y="1600200"/>
            <a:ext cx="912812" cy="1763007"/>
            <a:chOff x="5715000" y="1600200"/>
            <a:chExt cx="912812" cy="1763007"/>
          </a:xfrm>
        </p:grpSpPr>
        <p:cxnSp>
          <p:nvCxnSpPr>
            <p:cNvPr id="27" name="Straight Arrow Connector 26"/>
            <p:cNvCxnSpPr/>
            <p:nvPr/>
          </p:nvCxnSpPr>
          <p:spPr>
            <a:xfrm rot="16200000" flipH="1">
              <a:off x="5518504" y="2253896"/>
              <a:ext cx="1763004" cy="45561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5061304" y="2253897"/>
              <a:ext cx="1763006" cy="45561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267200" y="2910013"/>
            <a:ext cx="3924510" cy="595187"/>
            <a:chOff x="4267200" y="2889191"/>
            <a:chExt cx="3924510" cy="595187"/>
          </a:xfrm>
        </p:grpSpPr>
        <p:sp>
          <p:nvSpPr>
            <p:cNvPr id="9" name="TextBox 8"/>
            <p:cNvSpPr txBox="1"/>
            <p:nvPr/>
          </p:nvSpPr>
          <p:spPr>
            <a:xfrm>
              <a:off x="4267200" y="2963094"/>
              <a:ext cx="99060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part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1110" y="2971793"/>
              <a:ext cx="99060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part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119965" y="2889191"/>
              <a:ext cx="2283262" cy="595187"/>
              <a:chOff x="5119965" y="2889191"/>
              <a:chExt cx="2283262" cy="595187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119965" y="2899602"/>
                <a:ext cx="595035" cy="584776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FF00"/>
                    </a:solidFill>
                    <a:latin typeface="Book Antiqua"/>
                    <a:cs typeface="Book Antiqua"/>
                  </a:rPr>
                  <a:t>25</a:t>
                </a:r>
                <a:endParaRPr lang="en-US" sz="3600" dirty="0" smtClean="0">
                  <a:solidFill>
                    <a:srgbClr val="FFFF00"/>
                  </a:solidFill>
                  <a:latin typeface="Book Antiqua"/>
                  <a:cs typeface="Book Antiqua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705600" y="2889191"/>
                <a:ext cx="697627" cy="584776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FF00"/>
                    </a:solidFill>
                    <a:latin typeface="Book Antiqua"/>
                    <a:cs typeface="Book Antiqua"/>
                  </a:rPr>
                  <a:t>7.5</a:t>
                </a:r>
                <a:endParaRPr lang="en-US" sz="3600" dirty="0" smtClean="0">
                  <a:solidFill>
                    <a:srgbClr val="FFFF00"/>
                  </a:solidFill>
                  <a:latin typeface="Book Antiqua"/>
                  <a:cs typeface="Book Antiqua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51674" y="3363204"/>
            <a:ext cx="5544736" cy="2459222"/>
            <a:chOff x="2151674" y="3363204"/>
            <a:chExt cx="5544736" cy="2459222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2151674" y="3363204"/>
              <a:ext cx="2459220" cy="24384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10" idx="2"/>
            </p:cNvCxnSpPr>
            <p:nvPr/>
          </p:nvCxnSpPr>
          <p:spPr>
            <a:xfrm flipV="1">
              <a:off x="2151674" y="3392725"/>
              <a:ext cx="5544736" cy="242970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610894" y="3820404"/>
            <a:ext cx="3009106" cy="1981200"/>
            <a:chOff x="4610894" y="3820404"/>
            <a:chExt cx="3009106" cy="1981200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4610894" y="3820404"/>
              <a:ext cx="3009106" cy="19812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3697288" y="4734804"/>
              <a:ext cx="1980406" cy="15319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0"/>
  <p:tag name="SLIDEGUID" val="96C0C37A5F2542E485E033A6EA8CB8D6"/>
  <p:tag name="ANSWERSALIAS" val="A¤B¤C¤D"/>
  <p:tag name="RESPONSESGATHERED" val="False"/>
  <p:tag name="QUESTIONTEXT" val="Write 106% as a decimal."/>
  <p:tag name="QUESTIONALIAS" val="Write 106% as a decimal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0"/>
  <p:tag name="SLIDEGUID" val="D8E9EFDEB6CC433B9FCAAD3E404F737B"/>
  <p:tag name="ANSWERSALIAS" val="A¤B¤C¤D"/>
  <p:tag name="RESPONSESGATHERED" val="False"/>
  <p:tag name="QUESTIONTEXT" val="Write 60% as a fraction in simplest form."/>
  <p:tag name="QUESTIONALIAS" val="Write 60% as a fraction in simplest form.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3"/>
  <p:tag name="SLIDEGUID" val="EF639359F44E4FA1A5DB566983E80AA3"/>
  <p:tag name="ANSWERSALIAS" val="A|smicln|B|smicln|C|smicln|D"/>
  <p:tag name="RESPONSESGATHERED" val="False"/>
  <p:tag name="QUESTIONTEXT" val="63 is what percent of 210?"/>
  <p:tag name="QUESTIONALIAS" val="63 is what percent of 210?"/>
  <p:tag name="ANIMREMOVED" val="False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3"/>
  <p:tag name="SLIDEGUID" val="262A54B734C9441090194240808D9F0A"/>
  <p:tag name="ANSWERSALIAS" val="A|smicln|B|smicln|C|smicln|D"/>
  <p:tag name="RESPONSESGATHERED" val="False"/>
  <p:tag name="QUESTIONTEXT" val="What number is 40% of 400?"/>
  <p:tag name="QUESTIONALIAS" val="What number is 40% of 400?"/>
  <p:tag name="ANIMREMOVED" val="False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3"/>
  <p:tag name="SLIDEGUID" val="7266912600D8408190946A9E37BE9899"/>
  <p:tag name="ANSWERSALIAS" val="A|smicln|B|smicln|C|smicln|D"/>
  <p:tag name="RESPONSESGATHERED" val="False"/>
  <p:tag name="QUESTIONTEXT" val="14.7 is 42% of what number?"/>
  <p:tag name="QUESTIONALIAS" val="14.7 is 42% of what number?"/>
  <p:tag name="ANIMREMOVED" val="False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6"/>
  <p:tag name="SLIDEGUID" val="B16CCBC7CDC94DCE863584F1FB02688D"/>
  <p:tag name="ANSWERSALIAS" val="A|smicln|B|smicln|C|smicln|D"/>
  <p:tag name="RESPONSESGATHERED" val="False"/>
  <p:tag name="QUESTIONTEXT" val="15 is what percent of 12?"/>
  <p:tag name="QUESTIONALIAS" val="15 is what percent of 12?"/>
  <p:tag name="ANIMREMOVED" val="False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SLIDEGUID" val="C64EE7444D534632BE76A130CF535578"/>
  <p:tag name="ANSWERSALIAS" val="A¤B¤C¤D"/>
  <p:tag name="RESPONSESGATHERED" val="False"/>
  <p:tag name="QUESTIONTEXT" val="BASEBALL  In 2005, Alex Rodriguez had 194 hits. This was about 32% of his at-bats. How many times was he at bat?"/>
  <p:tag name="QUESTIONALIAS" val="BASEBALL  In 2005, Alex Rodriguez had 194 hits. This was about 32% of his at-bats. How many times was he at bat?"/>
  <p:tag name="ANIMREMOVED" val="False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0"/>
  <p:tag name="SLIDEGUID" val="3A0B5DD6C8C6489EA4CD4D032B9E5007"/>
  <p:tag name="ANSWERSALIAS" val="A¤B¤C¤D"/>
  <p:tag name="RESPONSESGATHERED" val="False"/>
  <p:tag name="QUESTIONTEXT" val="Jana took a test and got 20 questions correct out of 25. What percent did she get correct?"/>
  <p:tag name="QUESTIONALIAS" val="Jana took a test and got 20 questions correct out of 25. What percent did she get correct?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0"/>
  <p:tag name="SLIDEGUID" val="6BACFD19D21549239654BDB860F66EFB"/>
  <p:tag name="ANSWERSALIAS" val="A¤B¤C¤D"/>
  <p:tag name="RESPONSESGATHERED" val="False"/>
  <p:tag name="QUESTIONTEXT" val="Write 23% as a decimal."/>
  <p:tag name="QUESTIONALIAS" val="Write 23% as a decimal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1151</Words>
  <Application>Microsoft Macintosh PowerPoint</Application>
  <PresentationFormat>On-screen Show (4:3)</PresentationFormat>
  <Paragraphs>330</Paragraphs>
  <Slides>31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Splash Screen</vt:lpstr>
      <vt:lpstr>Slide 2</vt:lpstr>
      <vt:lpstr>Slide 3</vt:lpstr>
      <vt:lpstr>5Min 3-1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Michael Mitchell</dc:creator>
  <cp:lastModifiedBy>MMitchell</cp:lastModifiedBy>
  <cp:revision>90</cp:revision>
  <dcterms:created xsi:type="dcterms:W3CDTF">2009-11-02T22:41:00Z</dcterms:created>
  <dcterms:modified xsi:type="dcterms:W3CDTF">2009-11-02T23:52:52Z</dcterms:modified>
</cp:coreProperties>
</file>