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tags/tag28.xml" ContentType="application/vnd.openxmlformats-officedocument.presentationml.tags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Default Extension="jpeg" ContentType="image/jpeg"/>
  <Override PartName="/ppt/viewProps.xml" ContentType="application/vnd.openxmlformats-officedocument.presentationml.viewProp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74" r:id="rId3"/>
    <p:sldId id="275" r:id="rId4"/>
    <p:sldId id="276" r:id="rId5"/>
    <p:sldId id="277" r:id="rId6"/>
    <p:sldId id="278" r:id="rId7"/>
    <p:sldId id="259" r:id="rId8"/>
    <p:sldId id="260" r:id="rId9"/>
    <p:sldId id="280" r:id="rId10"/>
    <p:sldId id="281" r:id="rId11"/>
    <p:sldId id="282" r:id="rId12"/>
    <p:sldId id="283" r:id="rId13"/>
    <p:sldId id="284" r:id="rId14"/>
    <p:sldId id="285" r:id="rId15"/>
    <p:sldId id="268" r:id="rId16"/>
    <p:sldId id="266" r:id="rId17"/>
    <p:sldId id="279" r:id="rId18"/>
    <p:sldId id="264" r:id="rId19"/>
    <p:sldId id="263" r:id="rId20"/>
    <p:sldId id="265" r:id="rId21"/>
    <p:sldId id="267" r:id="rId22"/>
    <p:sldId id="269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5FF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 showGuides="1">
      <p:cViewPr varScale="1">
        <p:scale>
          <a:sx n="92" d="100"/>
          <a:sy n="92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6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B1113-EE11-3040-9B80-C0469DC4ED76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20176-8439-284D-BA2D-86AC5E35A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8A8F4-141C-D040-91C7-210350B09A4F}" type="slidenum">
              <a:rPr lang="en-US"/>
              <a:pPr/>
              <a:t>1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57661-68B5-B94B-B5DE-E62BDBF8AABC}" type="slidenum">
              <a:rPr lang="en-US"/>
              <a:pPr/>
              <a:t>16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2CC92-7C5D-3F40-A37D-2552D679EA03}" type="slidenum">
              <a:rPr lang="en-US"/>
              <a:pPr/>
              <a:t>17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95BCF-80AB-1046-A4E4-DFC0FBFBB398}" type="slidenum">
              <a:rPr lang="en-US"/>
              <a:pPr/>
              <a:t>18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41205-2CC3-C44E-84D5-F3239D0A6E81}" type="slidenum">
              <a:rPr lang="en-US"/>
              <a:pPr/>
              <a:t>19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AF7F9-C1A1-AA42-A324-5177054C9387}" type="slidenum">
              <a:rPr lang="en-US"/>
              <a:pPr/>
              <a:t>20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886F8-105E-B242-A415-B9AB241BB95A}" type="slidenum">
              <a:rPr lang="en-US"/>
              <a:pPr/>
              <a:t>21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1D70F-FA1F-E847-ADE7-BA7CD6CD987C}" type="slidenum">
              <a:rPr lang="en-US"/>
              <a:pPr/>
              <a:t>22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DAB30D-885F-5C44-A889-1951FDE4A1A5}" type="slidenum">
              <a:rPr lang="en-US"/>
              <a:pPr/>
              <a:t>23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5F8D8-4965-2244-9175-5389B8D19E7A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3FAED-BFF8-454E-8779-4FDD38876A67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A71BE-0FF1-C542-927F-03FB391E5409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4441C-44C1-F846-8CCE-47F012F46446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0B9C8-C089-234B-9261-50469D8C7537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0D88B-8398-5B4B-9028-544836DD3FF5}" type="slidenum">
              <a:rPr lang="en-US"/>
              <a:pPr/>
              <a:t>7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7746E-95D2-724B-AC65-8223CCAACDB7}" type="slidenum">
              <a:rPr lang="en-US"/>
              <a:pPr/>
              <a:t>8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C2BFA-DBCB-0148-859B-E6CC7B5521AD}" type="slidenum">
              <a:rPr lang="en-US"/>
              <a:pPr/>
              <a:t>15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7C9-F306-0E42-A634-731757F796F6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972-6A70-F14B-BC61-0837C4027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7C9-F306-0E42-A634-731757F796F6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972-6A70-F14B-BC61-0837C4027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7C9-F306-0E42-A634-731757F796F6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972-6A70-F14B-BC61-0837C4027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7C9-F306-0E42-A634-731757F796F6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972-6A70-F14B-BC61-0837C4027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7C9-F306-0E42-A634-731757F796F6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972-6A70-F14B-BC61-0837C4027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7C9-F306-0E42-A634-731757F796F6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972-6A70-F14B-BC61-0837C4027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7C9-F306-0E42-A634-731757F796F6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972-6A70-F14B-BC61-0837C4027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7C9-F306-0E42-A634-731757F796F6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972-6A70-F14B-BC61-0837C4027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7C9-F306-0E42-A634-731757F796F6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972-6A70-F14B-BC61-0837C4027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7C9-F306-0E42-A634-731757F796F6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972-6A70-F14B-BC61-0837C4027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07C9-F306-0E42-A634-731757F796F6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972-6A70-F14B-BC61-0837C4027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07C9-F306-0E42-A634-731757F796F6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E972-6A70-F14B-BC61-0837C4027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6.jpeg"/><Relationship Id="rId5" Type="http://schemas.openxmlformats.org/officeDocument/2006/relationships/image" Target="../media/image26.jpeg"/><Relationship Id="rId6" Type="http://schemas.openxmlformats.org/officeDocument/2006/relationships/image" Target="../media/image28.jpeg"/><Relationship Id="rId7" Type="http://schemas.openxmlformats.org/officeDocument/2006/relationships/image" Target="../media/image12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8.jpeg"/><Relationship Id="rId5" Type="http://schemas.openxmlformats.org/officeDocument/2006/relationships/image" Target="../media/image6.jpeg"/><Relationship Id="rId6" Type="http://schemas.openxmlformats.org/officeDocument/2006/relationships/image" Target="../media/image26.jpeg"/><Relationship Id="rId7" Type="http://schemas.openxmlformats.org/officeDocument/2006/relationships/image" Target="../media/image14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8.jpeg"/><Relationship Id="rId5" Type="http://schemas.openxmlformats.org/officeDocument/2006/relationships/image" Target="../media/image6.jpeg"/><Relationship Id="rId6" Type="http://schemas.openxmlformats.org/officeDocument/2006/relationships/image" Target="../media/image26.jpeg"/><Relationship Id="rId7" Type="http://schemas.openxmlformats.org/officeDocument/2006/relationships/image" Target="../media/image16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8.jpeg"/><Relationship Id="rId5" Type="http://schemas.openxmlformats.org/officeDocument/2006/relationships/image" Target="../media/image6.jpeg"/><Relationship Id="rId6" Type="http://schemas.openxmlformats.org/officeDocument/2006/relationships/image" Target="../media/image26.jpeg"/><Relationship Id="rId7" Type="http://schemas.openxmlformats.org/officeDocument/2006/relationships/image" Target="../media/image22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29.jpeg"/><Relationship Id="rId7" Type="http://schemas.openxmlformats.org/officeDocument/2006/relationships/image" Target="../media/image12.jpeg"/><Relationship Id="rId8" Type="http://schemas.openxmlformats.org/officeDocument/2006/relationships/image" Target="../media/image6.jpeg"/><Relationship Id="rId9" Type="http://schemas.openxmlformats.org/officeDocument/2006/relationships/image" Target="../media/image26.jpeg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jpeg"/><Relationship Id="rId16" Type="http://schemas.openxmlformats.org/officeDocument/2006/relationships/image" Target="../media/image12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29.jpeg"/><Relationship Id="rId7" Type="http://schemas.openxmlformats.org/officeDocument/2006/relationships/image" Target="../media/image14.jpeg"/><Relationship Id="rId8" Type="http://schemas.openxmlformats.org/officeDocument/2006/relationships/image" Target="../media/image6.jpeg"/><Relationship Id="rId9" Type="http://schemas.openxmlformats.org/officeDocument/2006/relationships/image" Target="../media/image26.jpe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16.jpeg"/><Relationship Id="rId7" Type="http://schemas.openxmlformats.org/officeDocument/2006/relationships/image" Target="../media/image29.jpeg"/><Relationship Id="rId8" Type="http://schemas.openxmlformats.org/officeDocument/2006/relationships/image" Target="../media/image6.jpeg"/><Relationship Id="rId9" Type="http://schemas.openxmlformats.org/officeDocument/2006/relationships/image" Target="../media/image26.jpe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29.jpeg"/><Relationship Id="rId7" Type="http://schemas.openxmlformats.org/officeDocument/2006/relationships/image" Target="../media/image22.jpeg"/><Relationship Id="rId8" Type="http://schemas.openxmlformats.org/officeDocument/2006/relationships/image" Target="../media/image6.jpeg"/><Relationship Id="rId9" Type="http://schemas.openxmlformats.org/officeDocument/2006/relationships/image" Target="../media/image26.jpe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a.gr7math.com/" TargetMode="External"/><Relationship Id="rId12" Type="http://schemas.openxmlformats.org/officeDocument/2006/relationships/image" Target="../media/image33.jpe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slide" Target="slide7.xml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4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3.jpeg"/><Relationship Id="rId9" Type="http://schemas.openxmlformats.org/officeDocument/2006/relationships/image" Target="../media/image4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5.png"/><Relationship Id="rId13" Type="http://schemas.openxmlformats.org/officeDocument/2006/relationships/image" Target="../media/image16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3.jpeg"/><Relationship Id="rId9" Type="http://schemas.openxmlformats.org/officeDocument/2006/relationships/image" Target="../media/image4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3.jpeg"/><Relationship Id="rId9" Type="http://schemas.openxmlformats.org/officeDocument/2006/relationships/image" Target="../media/image17.jpe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23.png"/><Relationship Id="rId13" Type="http://schemas.openxmlformats.org/officeDocument/2006/relationships/image" Target="../media/image24.jpe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3.jpeg"/><Relationship Id="rId9" Type="http://schemas.openxmlformats.org/officeDocument/2006/relationships/image" Target="../media/image4.jpeg"/><Relationship Id="rId10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5.jpeg"/><Relationship Id="rId5" Type="http://schemas.openxmlformats.org/officeDocument/2006/relationships/image" Target="../media/image6.jpeg"/><Relationship Id="rId6" Type="http://schemas.openxmlformats.org/officeDocument/2006/relationships/image" Target="../media/image26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4101" name="Picture 5" descr="CAM7 Spl-0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1589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5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</a:t>
            </a:r>
            <a:r>
              <a:rPr lang="en-US" sz="2800" smtClean="0">
                <a:solidFill>
                  <a:srgbClr val="FFFFFF"/>
                </a:solidFill>
                <a:latin typeface="Baskerville"/>
                <a:cs typeface="Baskerville"/>
              </a:rPr>
              <a:t>5</a:t>
            </a:r>
            <a:r>
              <a:rPr lang="en-US" sz="2800" smtClean="0">
                <a:solidFill>
                  <a:srgbClr val="FFFFFF"/>
                </a:solidFill>
                <a:latin typeface="Baskerville"/>
                <a:cs typeface="Baskerville"/>
              </a:rPr>
              <a:t>-4</a:t>
            </a:r>
            <a:endParaRPr lang="en-US" sz="28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7772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Baskerville"/>
                <a:cs typeface="Baskerville"/>
              </a:rPr>
              <a:t>Something to Ponder</a:t>
            </a:r>
            <a:endParaRPr lang="en-US" sz="4400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1%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600200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of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600200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825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600200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is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1600200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8.25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087469"/>
            <a:ext cx="12192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10%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087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of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3087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825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087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is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3087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82.5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611469"/>
            <a:ext cx="14478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100%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4611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of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4611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825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4611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is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4611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5FF0A"/>
                </a:solidFill>
                <a:latin typeface="Baskerville"/>
                <a:cs typeface="Baskerville"/>
              </a:rPr>
              <a:t>825</a:t>
            </a:r>
            <a:endParaRPr lang="en-US" sz="3600" dirty="0">
              <a:solidFill>
                <a:srgbClr val="F5FF0A"/>
              </a:solidFill>
              <a:latin typeface="Baskerville"/>
              <a:cs typeface="Baskervill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5707559"/>
            <a:ext cx="7772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Baskerville"/>
                <a:cs typeface="Baskerville"/>
              </a:rPr>
              <a:t>Is there a pattern?</a:t>
            </a:r>
            <a:endParaRPr lang="en-US" sz="4400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772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Baskerville"/>
                <a:cs typeface="Baskerville"/>
              </a:rPr>
              <a:t>What’s the pattern?</a:t>
            </a:r>
            <a:endParaRPr lang="en-US" sz="4400" b="1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47800" y="1905000"/>
            <a:ext cx="6172200" cy="646331"/>
            <a:chOff x="1447800" y="1600200"/>
            <a:chExt cx="617220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1600200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1%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95600" y="1600200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of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0" y="1600200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65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1600200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is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9400" y="1600200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.65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28684" y="2935069"/>
            <a:ext cx="6172200" cy="646331"/>
            <a:chOff x="1371600" y="2401669"/>
            <a:chExt cx="6172200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1371600" y="2401669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1%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9400" y="2401669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of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86361" y="2401669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825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401669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is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2401669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8.25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66800" y="4267200"/>
            <a:ext cx="71628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find </a:t>
            </a:r>
            <a:r>
              <a:rPr lang="en-US" sz="3200" dirty="0" smtClean="0">
                <a:solidFill>
                  <a:srgbClr val="FFFF00"/>
                </a:solidFill>
              </a:rPr>
              <a:t>1% </a:t>
            </a:r>
            <a:r>
              <a:rPr lang="en-US" sz="3200" dirty="0" smtClean="0"/>
              <a:t>of any number: </a:t>
            </a:r>
            <a:r>
              <a:rPr lang="en-US" sz="3200" dirty="0" smtClean="0">
                <a:solidFill>
                  <a:srgbClr val="F5FF0A"/>
                </a:solidFill>
              </a:rPr>
              <a:t>“move the decimal 2 places to the left”.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7162800" y="2440638"/>
            <a:ext cx="246796" cy="3693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F5FF0A"/>
            </a:solidFill>
            <a:prstDash val="solid"/>
            <a:round/>
            <a:headEnd type="triangle" w="med" len="med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6892785" y="2445570"/>
            <a:ext cx="246796" cy="3693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F5FF0A"/>
            </a:solidFill>
            <a:prstDash val="solid"/>
            <a:round/>
            <a:headEnd type="triangle" w="med" len="med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7262219" y="3511936"/>
            <a:ext cx="246796" cy="3693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F5FF0A"/>
            </a:solidFill>
            <a:prstDash val="solid"/>
            <a:round/>
            <a:headEnd type="triangle" w="med" len="med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6992204" y="3516868"/>
            <a:ext cx="246796" cy="3693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F5FF0A"/>
            </a:solidFill>
            <a:prstDash val="solid"/>
            <a:round/>
            <a:headEnd type="triangle" w="med" len="med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Baskerville"/>
                <a:cs typeface="Baskerville"/>
              </a:rPr>
              <a:t>What’s the pattern?</a:t>
            </a:r>
            <a:endParaRPr lang="en-US" sz="4400" b="1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447800" y="2057400"/>
            <a:ext cx="6172200" cy="646331"/>
            <a:chOff x="1447800" y="1600200"/>
            <a:chExt cx="617220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1600200"/>
              <a:ext cx="12192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10%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95600" y="1600200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of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0" y="1600200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65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1600200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is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9400" y="1600200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6.5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1428684" y="3087469"/>
            <a:ext cx="6172200" cy="646331"/>
            <a:chOff x="1371600" y="2401669"/>
            <a:chExt cx="6172200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1371600" y="2401669"/>
              <a:ext cx="1238316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10%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9400" y="2401669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of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86361" y="2401669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825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401669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is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2401669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82.5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66800" y="4419600"/>
            <a:ext cx="71628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find </a:t>
            </a:r>
            <a:r>
              <a:rPr lang="en-US" sz="3200" dirty="0" smtClean="0">
                <a:solidFill>
                  <a:srgbClr val="FFFF00"/>
                </a:solidFill>
              </a:rPr>
              <a:t>10% </a:t>
            </a:r>
            <a:r>
              <a:rPr lang="en-US" sz="3200" dirty="0" smtClean="0"/>
              <a:t>of any number: </a:t>
            </a:r>
            <a:r>
              <a:rPr lang="en-US" sz="3200" dirty="0" smtClean="0">
                <a:solidFill>
                  <a:srgbClr val="F5FF0A"/>
                </a:solidFill>
              </a:rPr>
              <a:t>“move the decimal 1 place to the left”.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7248414" y="3620680"/>
            <a:ext cx="246796" cy="3693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F5FF0A"/>
            </a:solidFill>
            <a:prstDash val="solid"/>
            <a:round/>
            <a:headEnd type="triangle" w="med" len="med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7155080" y="2625582"/>
            <a:ext cx="246796" cy="3693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F5FF0A"/>
            </a:solidFill>
            <a:prstDash val="solid"/>
            <a:round/>
            <a:headEnd type="triangle" w="med" len="med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49759"/>
            <a:ext cx="7772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Baskerville"/>
                <a:cs typeface="Baskerville"/>
              </a:rPr>
              <a:t>What’s the pattern?</a:t>
            </a:r>
            <a:endParaRPr lang="en-US" sz="4400" b="1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447800" y="1953588"/>
            <a:ext cx="6172200" cy="646331"/>
            <a:chOff x="1447800" y="1600200"/>
            <a:chExt cx="617220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1600200"/>
              <a:ext cx="14478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100%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95600" y="1600200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of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0" y="1600200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65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1600200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is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9400" y="1600200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Baskerville"/>
                  <a:cs typeface="Baskerville"/>
                </a:rPr>
                <a:t>65.</a:t>
              </a:r>
              <a:endParaRPr lang="en-US" sz="3600" dirty="0">
                <a:solidFill>
                  <a:schemeClr val="bg1"/>
                </a:solidFill>
                <a:latin typeface="Baskerville"/>
                <a:cs typeface="Baskerville"/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1428684" y="2983657"/>
            <a:ext cx="6172200" cy="646331"/>
            <a:chOff x="1371600" y="2401669"/>
            <a:chExt cx="6172200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1371600" y="2401669"/>
              <a:ext cx="14478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100%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9400" y="2401669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of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86361" y="2401669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825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401669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is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2401669"/>
              <a:ext cx="99060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FFFF"/>
                  </a:solidFill>
                  <a:latin typeface="Baskerville"/>
                  <a:cs typeface="Baskerville"/>
                </a:rPr>
                <a:t>825.</a:t>
              </a:r>
              <a:endParaRPr lang="en-US" sz="3600" dirty="0">
                <a:solidFill>
                  <a:srgbClr val="FFFFFF"/>
                </a:solidFill>
                <a:latin typeface="Baskerville"/>
                <a:cs typeface="Baskerville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66800" y="4485382"/>
            <a:ext cx="71628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find </a:t>
            </a:r>
            <a:r>
              <a:rPr lang="en-US" sz="3200" dirty="0" smtClean="0">
                <a:solidFill>
                  <a:srgbClr val="FFFF00"/>
                </a:solidFill>
              </a:rPr>
              <a:t>100% </a:t>
            </a:r>
            <a:r>
              <a:rPr lang="en-US" sz="3200" dirty="0" smtClean="0"/>
              <a:t>of any number: </a:t>
            </a:r>
            <a:r>
              <a:rPr lang="en-US" sz="3200" dirty="0" smtClean="0">
                <a:solidFill>
                  <a:srgbClr val="F5FF0A"/>
                </a:solidFill>
              </a:rPr>
              <a:t>“don’t move the decimal”.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7174084" y="2752894"/>
            <a:ext cx="381000" cy="1588"/>
          </a:xfrm>
          <a:prstGeom prst="straightConnector1">
            <a:avLst/>
          </a:prstGeom>
          <a:ln>
            <a:solidFill>
              <a:srgbClr val="F5FF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7271264" y="3771106"/>
            <a:ext cx="381000" cy="1588"/>
          </a:xfrm>
          <a:prstGeom prst="straightConnector1">
            <a:avLst/>
          </a:prstGeom>
          <a:ln>
            <a:solidFill>
              <a:srgbClr val="F5FF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5FF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600200"/>
            <a:ext cx="7772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askerville"/>
                <a:cs typeface="Baskerville"/>
              </a:rPr>
              <a:t>Computing Mental Percents</a:t>
            </a:r>
            <a:endParaRPr lang="en-US" sz="4400" b="1" dirty="0"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77724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Baskerville"/>
                <a:cs typeface="Baskerville"/>
              </a:rPr>
              <a:t>You will use this the rest of your life!</a:t>
            </a:r>
            <a:endParaRPr lang="en-US" sz="32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596824"/>
            <a:ext cx="77724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askerville"/>
                <a:cs typeface="Baskerville"/>
              </a:rPr>
              <a:t>Three Simple Rules</a:t>
            </a:r>
            <a:endParaRPr lang="en-US" sz="3200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762000"/>
            <a:ext cx="86106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find </a:t>
            </a:r>
            <a:r>
              <a:rPr lang="en-US" sz="3200" b="1" dirty="0" smtClean="0"/>
              <a:t>1% </a:t>
            </a:r>
            <a:r>
              <a:rPr lang="en-US" sz="3200" dirty="0" smtClean="0"/>
              <a:t>of any number: </a:t>
            </a:r>
            <a:r>
              <a:rPr lang="en-US" sz="3200" b="1" dirty="0" smtClean="0"/>
              <a:t>“Move the decimal 2 places to the left.”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885182"/>
            <a:ext cx="86106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To find </a:t>
            </a:r>
            <a:r>
              <a:rPr lang="en-US" sz="3200" b="1" dirty="0" smtClean="0">
                <a:solidFill>
                  <a:srgbClr val="0000FF"/>
                </a:solidFill>
              </a:rPr>
              <a:t>10%</a:t>
            </a:r>
            <a:r>
              <a:rPr lang="en-US" sz="3200" dirty="0" smtClean="0">
                <a:solidFill>
                  <a:srgbClr val="0000FF"/>
                </a:solidFill>
              </a:rPr>
              <a:t> of any number: </a:t>
            </a:r>
            <a:r>
              <a:rPr lang="en-US" sz="3200" b="1" dirty="0" smtClean="0">
                <a:solidFill>
                  <a:srgbClr val="0000FF"/>
                </a:solidFill>
              </a:rPr>
              <a:t>“Move the decimal 1 place to the left.”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790182"/>
            <a:ext cx="86106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To find </a:t>
            </a:r>
            <a:r>
              <a:rPr lang="en-US" sz="3200" b="1" dirty="0" smtClean="0">
                <a:solidFill>
                  <a:srgbClr val="FF0000"/>
                </a:solidFill>
              </a:rPr>
              <a:t>100%</a:t>
            </a:r>
            <a:r>
              <a:rPr lang="en-US" sz="3200" dirty="0" smtClean="0">
                <a:solidFill>
                  <a:srgbClr val="FF0000"/>
                </a:solidFill>
              </a:rPr>
              <a:t> of any number: </a:t>
            </a:r>
            <a:r>
              <a:rPr lang="en-US" sz="3200" b="1" dirty="0" smtClean="0">
                <a:solidFill>
                  <a:srgbClr val="FF0000"/>
                </a:solidFill>
              </a:rPr>
              <a:t>“Don’t move the decimal.”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876300" y="1431639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Compute 1% of 304 mentally</a:t>
            </a:r>
            <a:r>
              <a:rPr lang="en-US" sz="24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.</a:t>
            </a:r>
            <a:endParaRPr lang="en-US" sz="2400" b="0" i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895600" y="3781425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800" b="0" dirty="0">
                <a:solidFill>
                  <a:srgbClr val="000000"/>
                </a:solidFill>
              </a:rPr>
              <a:t>1% of 304 =</a:t>
            </a:r>
            <a:r>
              <a:rPr lang="en-US" sz="2800" b="0" dirty="0" smtClean="0">
                <a:solidFill>
                  <a:srgbClr val="000000"/>
                </a:solidFill>
              </a:rPr>
              <a:t> 3.04</a:t>
            </a:r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2971800" y="537719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dirty="0">
                <a:solidFill>
                  <a:srgbClr val="00539D"/>
                </a:solidFill>
              </a:rPr>
              <a:t>Answer:</a:t>
            </a:r>
            <a:r>
              <a:rPr lang="en-US" sz="2800" b="0" dirty="0">
                <a:solidFill>
                  <a:srgbClr val="E01B22"/>
                </a:solidFill>
              </a:rPr>
              <a:t> 	3.04</a:t>
            </a:r>
          </a:p>
        </p:txBody>
      </p:sp>
      <p:pic>
        <p:nvPicPr>
          <p:cNvPr id="102410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02411" name="Picture 11" descr="LH_5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02412" name="Picture 12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2506663" y="715963"/>
            <a:ext cx="64087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Use Decimals to Compute Mentally</a:t>
            </a:r>
          </a:p>
        </p:txBody>
      </p:sp>
      <p:sp>
        <p:nvSpPr>
          <p:cNvPr id="102414" name="Freeform 14"/>
          <p:cNvSpPr>
            <a:spLocks/>
          </p:cNvSpPr>
          <p:nvPr/>
        </p:nvSpPr>
        <p:spPr bwMode="auto">
          <a:xfrm>
            <a:off x="5794375" y="4238625"/>
            <a:ext cx="161925" cy="12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5" name="Freeform 15"/>
          <p:cNvSpPr>
            <a:spLocks/>
          </p:cNvSpPr>
          <p:nvPr/>
        </p:nvSpPr>
        <p:spPr bwMode="auto">
          <a:xfrm>
            <a:off x="5638800" y="4238625"/>
            <a:ext cx="161925" cy="12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1637" y="2625298"/>
            <a:ext cx="632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Move the decimal 2 places to the left.</a:t>
            </a:r>
            <a:endParaRPr lang="en-US" sz="2800" dirty="0"/>
          </a:p>
        </p:txBody>
      </p:sp>
      <p:pic>
        <p:nvPicPr>
          <p:cNvPr id="13" name="Picture 3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build="p" autoUpdateAnimBg="0" advAuto="0"/>
      <p:bldP spid="102406" grpId="0" build="p" autoUpdateAnimBg="0"/>
      <p:bldP spid="102409" grpId="0" build="p" autoUpdateAnimBg="0"/>
      <p:bldP spid="102413" grpId="0" autoUpdateAnimBg="0"/>
      <p:bldP spid="102414" grpId="0" animBg="1"/>
      <p:bldP spid="102415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4087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Use Decimals to Compute Mentally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Compute 10% of</a:t>
            </a:r>
            <a:r>
              <a:rPr lang="en-US" sz="2400" dirty="0" smtClean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 125 </a:t>
            </a:r>
            <a:r>
              <a:rPr lang="en-US" sz="2400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mentally.</a:t>
            </a:r>
            <a:endParaRPr lang="en-US" sz="2400" b="0" i="1" dirty="0">
              <a:solidFill>
                <a:srgbClr val="0000FF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609600" y="3138488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b="0" dirty="0">
                <a:solidFill>
                  <a:srgbClr val="000000"/>
                </a:solidFill>
              </a:rPr>
              <a:t>10% of</a:t>
            </a:r>
            <a:r>
              <a:rPr lang="en-US" sz="2400" b="0" dirty="0" smtClean="0">
                <a:solidFill>
                  <a:srgbClr val="000000"/>
                </a:solidFill>
              </a:rPr>
              <a:t> 125 </a:t>
            </a:r>
            <a:r>
              <a:rPr lang="en-US" sz="2400" b="0" dirty="0">
                <a:solidFill>
                  <a:srgbClr val="000000"/>
                </a:solidFill>
              </a:rPr>
              <a:t>=</a:t>
            </a:r>
            <a:r>
              <a:rPr lang="en-US" sz="2400" b="0" dirty="0" smtClean="0">
                <a:solidFill>
                  <a:srgbClr val="000000"/>
                </a:solidFill>
              </a:rPr>
              <a:t> 12.5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2133600" y="5177135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dirty="0">
                <a:solidFill>
                  <a:srgbClr val="00539D"/>
                </a:solidFill>
              </a:rPr>
              <a:t>Answer:</a:t>
            </a:r>
            <a:r>
              <a:rPr lang="en-US" sz="2400" b="0" dirty="0">
                <a:solidFill>
                  <a:srgbClr val="E01B22"/>
                </a:solidFill>
              </a:rPr>
              <a:t> </a:t>
            </a:r>
            <a:r>
              <a:rPr lang="en-US" sz="2400" b="0" dirty="0" smtClean="0">
                <a:solidFill>
                  <a:srgbClr val="E01B22"/>
                </a:solidFill>
              </a:rPr>
              <a:t>	12.5</a:t>
            </a:r>
            <a:endParaRPr lang="en-US" sz="2400" b="0" dirty="0">
              <a:solidFill>
                <a:srgbClr val="E01B22"/>
              </a:solidFill>
            </a:endParaRPr>
          </a:p>
        </p:txBody>
      </p:sp>
      <p:pic>
        <p:nvPicPr>
          <p:cNvPr id="99338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99339" name="Picture 11" descr="LH_5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99340" name="Freeform 12"/>
          <p:cNvSpPr>
            <a:spLocks/>
          </p:cNvSpPr>
          <p:nvPr/>
        </p:nvSpPr>
        <p:spPr bwMode="auto">
          <a:xfrm>
            <a:off x="3343275" y="3533775"/>
            <a:ext cx="161925" cy="12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200" y="306945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Move the decimal 1 place to the left.</a:t>
            </a:r>
            <a:endParaRPr lang="en-US" sz="2400" dirty="0"/>
          </a:p>
        </p:txBody>
      </p:sp>
      <p:pic>
        <p:nvPicPr>
          <p:cNvPr id="12" name="Picture 8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8610" y="15240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utoUpdateAnimBg="0"/>
      <p:bldP spid="99333" grpId="0" build="p" autoUpdateAnimBg="0" advAuto="0"/>
      <p:bldP spid="99334" grpId="0" build="p" autoUpdateAnimBg="0"/>
      <p:bldP spid="99337" grpId="0" build="p" autoUpdateAnimBg="0"/>
      <p:bldP spid="9934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4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6332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dirty="0">
                <a:solidFill>
                  <a:srgbClr val="E01B22"/>
                </a:solidFill>
              </a:rPr>
              <a:t>Use Fractions to Compute Mentally</a:t>
            </a: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Compute 40% of 80 mentally.</a:t>
            </a:r>
            <a:endParaRPr lang="en-US" sz="2400" b="0" i="1" dirty="0">
              <a:solidFill>
                <a:srgbClr val="0000FF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2506663" y="5715000"/>
            <a:ext cx="3352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3200" dirty="0">
                <a:solidFill>
                  <a:srgbClr val="00539D"/>
                </a:solidFill>
              </a:rPr>
              <a:t>Answer:</a:t>
            </a:r>
            <a:r>
              <a:rPr lang="en-US" sz="3200" b="0" dirty="0">
                <a:solidFill>
                  <a:srgbClr val="E01B22"/>
                </a:solidFill>
              </a:rPr>
              <a:t> 	32</a:t>
            </a:r>
          </a:p>
        </p:txBody>
      </p:sp>
      <p:pic>
        <p:nvPicPr>
          <p:cNvPr id="291849" name="Picture 9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91850" name="Picture 10" descr="LH_5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8200" y="2895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Think of what 10% of 80 is.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895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10% of 80 is 8.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379893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Multiply that amount by 4.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4379893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(8) (4) = 32</a:t>
            </a:r>
            <a:endParaRPr lang="en-US" sz="2800" dirty="0">
              <a:latin typeface="Baskerville"/>
              <a:cs typeface="Baskerville"/>
            </a:endParaRPr>
          </a:p>
        </p:txBody>
      </p:sp>
      <p:pic>
        <p:nvPicPr>
          <p:cNvPr id="16" name="Picture 8" descr="Example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15240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1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5" grpId="0" autoUpdateAnimBg="0"/>
      <p:bldP spid="291846" grpId="0" build="p" autoUpdateAnimBg="0" advAuto="0"/>
      <p:bldP spid="291848" grpId="0" build="p" autoUpdateAnimBg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64087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dirty="0">
                <a:solidFill>
                  <a:srgbClr val="E01B22"/>
                </a:solidFill>
              </a:rPr>
              <a:t>Use Fractions to Compute Mentally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2847010" y="6204278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dirty="0">
                <a:solidFill>
                  <a:srgbClr val="00539D"/>
                </a:solidFill>
              </a:rPr>
              <a:t>Answer:</a:t>
            </a:r>
            <a:r>
              <a:rPr lang="en-US" sz="2800" b="0" dirty="0">
                <a:solidFill>
                  <a:srgbClr val="E01B22"/>
                </a:solidFill>
              </a:rPr>
              <a:t> </a:t>
            </a:r>
            <a:r>
              <a:rPr lang="en-US" sz="2800" b="0" dirty="0" smtClean="0">
                <a:solidFill>
                  <a:srgbClr val="E01B22"/>
                </a:solidFill>
              </a:rPr>
              <a:t>	11.25</a:t>
            </a:r>
            <a:endParaRPr lang="en-US" sz="2800" b="0" dirty="0">
              <a:solidFill>
                <a:srgbClr val="E01B22"/>
              </a:solidFill>
            </a:endParaRPr>
          </a:p>
        </p:txBody>
      </p:sp>
      <p:pic>
        <p:nvPicPr>
          <p:cNvPr id="96266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96267" name="Picture 11" descr="LH_5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66800" y="14579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Compute 15% of 75.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22860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Think of what 10% of 75 is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350" y="238221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10% of 75 is 7.5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1260" y="3589318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the other 5%, think of what ½ of 7.5 is.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10" y="3685531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½ of 7.5 is 3.75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483709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Combine 7.5 and 3.75.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350" y="493330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7.5 + 3.75 = 11.25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8" name="Picture 8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15240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65" grpId="0" build="p" autoUpdateAnimBg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947738" y="31242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2800" dirty="0">
                <a:solidFill>
                  <a:srgbClr val="00539D"/>
                </a:solidFill>
              </a:rPr>
              <a:t>A.</a:t>
            </a:r>
            <a:r>
              <a:rPr lang="pt-BR" sz="2800" dirty="0"/>
              <a:t>	6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B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12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C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15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D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20</a:t>
            </a:r>
          </a:p>
        </p:txBody>
      </p:sp>
      <p:sp>
        <p:nvSpPr>
          <p:cNvPr id="95239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rgbClr val="0000FF"/>
                </a:solidFill>
                <a:ea typeface="Times New Roman" pitchFamily="-112" charset="0"/>
                <a:cs typeface="Times New Roman" pitchFamily="-112" charset="0"/>
              </a:rPr>
              <a:t>Compute 20% of 60 mentally.</a:t>
            </a:r>
          </a:p>
        </p:txBody>
      </p:sp>
      <p:pic>
        <p:nvPicPr>
          <p:cNvPr id="95240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95241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95243" name="Picture 1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95244" name="Picture 12" descr="LH_5-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utoUpdateAnimBg="0"/>
      <p:bldP spid="952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0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1062038" y="429156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7" name="TPQuestion"/>
          <p:cNvSpPr>
            <a:spLocks noChangeArrowheads="1"/>
          </p:cNvSpPr>
          <p:nvPr/>
        </p:nvSpPr>
        <p:spPr bwMode="auto">
          <a:xfrm>
            <a:off x="685800" y="1800225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Which value is </a:t>
            </a:r>
            <a:r>
              <a:rPr lang="en-US" i="1">
                <a:solidFill>
                  <a:srgbClr val="00539D"/>
                </a:solidFill>
                <a:ea typeface="Times New Roman" charset="0"/>
                <a:cs typeface="Times New Roman" charset="0"/>
              </a:rPr>
              <a:t>not</a:t>
            </a: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 equal to the other values?</a:t>
            </a:r>
          </a:p>
        </p:txBody>
      </p:sp>
      <p:pic>
        <p:nvPicPr>
          <p:cNvPr id="15369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5-1)</a:t>
            </a:r>
          </a:p>
        </p:txBody>
      </p:sp>
      <p:pic>
        <p:nvPicPr>
          <p:cNvPr id="15373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28700" y="2362200"/>
            <a:ext cx="2790825" cy="3428999"/>
            <a:chOff x="648" y="1709"/>
            <a:chExt cx="1758" cy="2160"/>
          </a:xfrm>
        </p:grpSpPr>
        <p:sp>
          <p:nvSpPr>
            <p:cNvPr id="15376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48" y="1728"/>
              <a:ext cx="1758" cy="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 algn="l"/>
              <a:r>
                <a:rPr lang="pt-BR" sz="2400" dirty="0">
                  <a:solidFill>
                    <a:srgbClr val="00539D"/>
                  </a:solidFill>
                </a:rPr>
                <a:t>A.</a:t>
              </a:r>
              <a:r>
                <a:rPr lang="pt-BR" sz="2400" dirty="0"/>
                <a:t>	</a:t>
              </a:r>
              <a:endParaRPr lang="pt-BR" sz="2400" dirty="0" smtClean="0"/>
            </a:p>
            <a:p>
              <a:pPr marL="533400" indent="-533400" algn="l"/>
              <a:endParaRPr lang="pt-BR" sz="105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5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50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sz="2400" dirty="0" smtClean="0">
                  <a:solidFill>
                    <a:srgbClr val="00539D"/>
                  </a:solidFill>
                </a:rPr>
                <a:t>B</a:t>
              </a:r>
              <a:r>
                <a:rPr lang="pt-BR" sz="2400" dirty="0">
                  <a:solidFill>
                    <a:srgbClr val="00539D"/>
                  </a:solidFill>
                </a:rPr>
                <a:t>.</a:t>
              </a:r>
              <a:r>
                <a:rPr lang="pt-BR" sz="2400" dirty="0"/>
                <a:t>	</a:t>
              </a:r>
              <a:endParaRPr lang="pt-BR" sz="2400" dirty="0" smtClean="0"/>
            </a:p>
            <a:p>
              <a:pPr marL="533400" indent="-533400" algn="l"/>
              <a:endParaRPr lang="pt-BR" sz="105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5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5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1050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sz="2400" dirty="0" smtClean="0">
                  <a:solidFill>
                    <a:srgbClr val="00539D"/>
                  </a:solidFill>
                </a:rPr>
                <a:t>C</a:t>
              </a:r>
              <a:r>
                <a:rPr lang="pt-BR" sz="2400" dirty="0">
                  <a:solidFill>
                    <a:srgbClr val="00539D"/>
                  </a:solidFill>
                </a:rPr>
                <a:t>.</a:t>
              </a:r>
              <a:r>
                <a:rPr lang="pt-BR" sz="2400" dirty="0"/>
                <a:t>	</a:t>
              </a:r>
              <a:endParaRPr lang="pt-BR" sz="2400" dirty="0" smtClean="0"/>
            </a:p>
            <a:p>
              <a:pPr marL="533400" indent="-533400" algn="l"/>
              <a:endParaRPr lang="pt-BR" sz="24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sz="2400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sz="2400" dirty="0" smtClean="0">
                  <a:solidFill>
                    <a:srgbClr val="00539D"/>
                  </a:solidFill>
                </a:rPr>
                <a:t>D</a:t>
              </a:r>
              <a:r>
                <a:rPr lang="pt-BR" sz="2400" dirty="0">
                  <a:solidFill>
                    <a:srgbClr val="00539D"/>
                  </a:solidFill>
                </a:rPr>
                <a:t>.</a:t>
              </a:r>
              <a:r>
                <a:rPr lang="pt-BR" sz="2400" dirty="0"/>
                <a:t>	</a:t>
              </a:r>
            </a:p>
          </p:txBody>
        </p:sp>
        <p:pic>
          <p:nvPicPr>
            <p:cNvPr id="15377" name="Picture 21" descr="5mc_9"/>
            <p:cNvPicPr>
              <a:picLocks noChangeAspect="1" noChangeArrowheads="1"/>
            </p:cNvPicPr>
            <p:nvPr/>
          </p:nvPicPr>
          <p:blipFill>
            <a:blip r:embed="rId12"/>
            <a:srcRect r="3679" b="57739"/>
            <a:stretch>
              <a:fillRect/>
            </a:stretch>
          </p:blipFill>
          <p:spPr bwMode="auto">
            <a:xfrm>
              <a:off x="1044" y="2112"/>
              <a:ext cx="28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2" descr="5mc_9"/>
            <p:cNvPicPr>
              <a:picLocks noChangeAspect="1" noChangeArrowheads="1"/>
            </p:cNvPicPr>
            <p:nvPr/>
          </p:nvPicPr>
          <p:blipFill>
            <a:blip r:embed="rId12"/>
            <a:srcRect t="38492" r="3679" b="19167"/>
            <a:stretch>
              <a:fillRect/>
            </a:stretch>
          </p:blipFill>
          <p:spPr bwMode="auto">
            <a:xfrm>
              <a:off x="1044" y="2754"/>
              <a:ext cx="28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6" descr="5mc_23"/>
            <p:cNvPicPr>
              <a:picLocks noChangeAspect="1" noChangeArrowheads="1"/>
            </p:cNvPicPr>
            <p:nvPr/>
          </p:nvPicPr>
          <p:blipFill>
            <a:blip r:embed="rId13"/>
            <a:srcRect t="-11810" r="72350"/>
            <a:stretch>
              <a:fillRect/>
            </a:stretch>
          </p:blipFill>
          <p:spPr bwMode="auto">
            <a:xfrm>
              <a:off x="1038" y="1709"/>
              <a:ext cx="26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7" descr="5mc_2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32" y="3644"/>
              <a:ext cx="106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1" name="Rectangle 29"/>
            <p:cNvSpPr>
              <a:spLocks noChangeArrowheads="1"/>
            </p:cNvSpPr>
            <p:nvPr/>
          </p:nvSpPr>
          <p:spPr bwMode="auto">
            <a:xfrm>
              <a:off x="1224" y="1721"/>
              <a:ext cx="287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533400" indent="-533400"/>
              <a:r>
                <a:rPr lang="en-US" b="0"/>
                <a:t>%</a:t>
              </a:r>
            </a:p>
          </p:txBody>
        </p:sp>
      </p:grpSp>
      <p:pic>
        <p:nvPicPr>
          <p:cNvPr id="194594" name="Picture 34" descr="CAStdPra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Example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3088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  <p:bldP spid="19456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947738" y="5049917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413000"/>
            <a:ext cx="2790825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2800" dirty="0">
                <a:solidFill>
                  <a:srgbClr val="00539D"/>
                </a:solidFill>
              </a:rPr>
              <a:t>A.</a:t>
            </a:r>
            <a:r>
              <a:rPr lang="pt-BR" sz="2800" dirty="0" smtClean="0"/>
              <a:t>	30</a:t>
            </a:r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B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 smtClean="0"/>
              <a:t>	35</a:t>
            </a:r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C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 smtClean="0"/>
              <a:t>	40</a:t>
            </a:r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D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 smtClean="0"/>
              <a:t>	45</a:t>
            </a:r>
            <a:endParaRPr lang="pt-BR" sz="2800" dirty="0"/>
          </a:p>
        </p:txBody>
      </p:sp>
      <p:pic>
        <p:nvPicPr>
          <p:cNvPr id="9831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9831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98315" name="Picture 1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98316" name="Picture 12" descr="LH_5-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14579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Compute 15% of 300.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10" grpId="0" autoUpdateAnimBg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973656" y="3998952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2800" dirty="0">
                <a:solidFill>
                  <a:srgbClr val="00539D"/>
                </a:solidFill>
              </a:rPr>
              <a:t>A.</a:t>
            </a:r>
            <a:r>
              <a:rPr lang="pt-BR" sz="2800" dirty="0"/>
              <a:t>	0.13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B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0.31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C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1.3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D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13</a:t>
            </a:r>
          </a:p>
        </p:txBody>
      </p:sp>
      <p:sp>
        <p:nvSpPr>
          <p:cNvPr id="101383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Compute 10% of 13 mentally.</a:t>
            </a:r>
          </a:p>
        </p:txBody>
      </p:sp>
      <p:pic>
        <p:nvPicPr>
          <p:cNvPr id="101384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01385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01387" name="Picture 1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01388" name="Picture 12" descr="LH_5-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nimBg="1"/>
      <p:bldP spid="101382" grpId="0" autoUpdateAnimBg="0"/>
      <p:bldP spid="10138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4453" name="Oval 5"/>
          <p:cNvSpPr>
            <a:spLocks noChangeArrowheads="1"/>
          </p:cNvSpPr>
          <p:nvPr/>
        </p:nvSpPr>
        <p:spPr bwMode="auto">
          <a:xfrm>
            <a:off x="947738" y="3298746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3200" dirty="0">
                <a:solidFill>
                  <a:srgbClr val="00539D"/>
                </a:solidFill>
              </a:rPr>
              <a:t>A.</a:t>
            </a:r>
            <a:r>
              <a:rPr lang="pt-BR" sz="3200" dirty="0"/>
              <a:t>	0.244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B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2.44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C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24.4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D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244</a:t>
            </a:r>
          </a:p>
        </p:txBody>
      </p:sp>
      <p:sp>
        <p:nvSpPr>
          <p:cNvPr id="104455" name="TPQuestion"/>
          <p:cNvSpPr>
            <a:spLocks noChangeArrowheads="1"/>
          </p:cNvSpPr>
          <p:nvPr/>
        </p:nvSpPr>
        <p:spPr bwMode="auto">
          <a:xfrm>
            <a:off x="533400" y="144016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Compute 1% of 244 mentally.</a:t>
            </a:r>
          </a:p>
        </p:txBody>
      </p:sp>
      <p:pic>
        <p:nvPicPr>
          <p:cNvPr id="104456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04458" name="Picture 10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04459" name="Picture 1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04460" name="Picture 12" descr="LH_5-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4" grpId="0" autoUpdateAnimBg="0"/>
      <p:bldP spid="10445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8" name="Picture 14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8547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108548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108549" name="Picture 5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108550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108555" name="Picture 1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08557" name="Picture 13" descr="Math NAV-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9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7637" name="Oval 5"/>
          <p:cNvSpPr>
            <a:spLocks noChangeArrowheads="1"/>
          </p:cNvSpPr>
          <p:nvPr/>
        </p:nvSpPr>
        <p:spPr bwMode="auto">
          <a:xfrm>
            <a:off x="1065472" y="419897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19175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/>
            <a:r>
              <a:rPr lang="pt-BR" sz="2800" dirty="0">
                <a:solidFill>
                  <a:srgbClr val="00539D"/>
                </a:solidFill>
              </a:rPr>
              <a:t>A.</a:t>
            </a:r>
            <a:r>
              <a:rPr lang="pt-BR" sz="2800" dirty="0"/>
              <a:t>	62%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B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6.2%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C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0.62%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D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0.062%</a:t>
            </a:r>
          </a:p>
        </p:txBody>
      </p:sp>
      <p:sp>
        <p:nvSpPr>
          <p:cNvPr id="197639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rgbClr val="00539D"/>
                </a:solidFill>
                <a:ea typeface="Times New Roman" charset="0"/>
                <a:cs typeface="Times New Roman" charset="0"/>
              </a:rPr>
              <a:t>Write the decimal 0.0062 as a percent.</a:t>
            </a:r>
          </a:p>
        </p:txBody>
      </p:sp>
      <p:pic>
        <p:nvPicPr>
          <p:cNvPr id="17418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5-2)</a:t>
            </a:r>
          </a:p>
        </p:txBody>
      </p:sp>
      <p:pic>
        <p:nvPicPr>
          <p:cNvPr id="17422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Example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3088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animBg="1"/>
      <p:bldP spid="197638" grpId="0" autoUpdateAnimBg="0"/>
      <p:bldP spid="19763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9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8661" name="Oval 5"/>
          <p:cNvSpPr>
            <a:spLocks noChangeArrowheads="1"/>
          </p:cNvSpPr>
          <p:nvPr/>
        </p:nvSpPr>
        <p:spPr bwMode="auto">
          <a:xfrm>
            <a:off x="1036120" y="320040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6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8700" y="2400300"/>
            <a:ext cx="27908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2400" dirty="0">
                <a:solidFill>
                  <a:srgbClr val="00539D"/>
                </a:solidFill>
              </a:rPr>
              <a:t>A.</a:t>
            </a:r>
            <a:r>
              <a:rPr lang="pt-BR" sz="2400" dirty="0"/>
              <a:t>	173.4%</a:t>
            </a:r>
            <a:endParaRPr lang="pt-BR" sz="2400" dirty="0" smtClean="0"/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B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/>
              <a:t>	57.5%</a:t>
            </a:r>
            <a:endParaRPr lang="pt-BR" sz="2400" dirty="0" smtClean="0"/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C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/>
              <a:t>	17.4%</a:t>
            </a:r>
            <a:endParaRPr lang="pt-BR" sz="2400" dirty="0" smtClean="0"/>
          </a:p>
          <a:p>
            <a:pPr marL="533400" indent="-533400" algn="l"/>
            <a:endParaRPr lang="pt-BR" sz="2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400" dirty="0" smtClean="0">
                <a:solidFill>
                  <a:srgbClr val="00539D"/>
                </a:solidFill>
              </a:rPr>
              <a:t>D</a:t>
            </a:r>
            <a:r>
              <a:rPr lang="pt-BR" sz="2400" dirty="0">
                <a:solidFill>
                  <a:srgbClr val="00539D"/>
                </a:solidFill>
              </a:rPr>
              <a:t>.</a:t>
            </a:r>
            <a:r>
              <a:rPr lang="pt-BR" sz="2400" dirty="0"/>
              <a:t>	5.75%</a:t>
            </a:r>
          </a:p>
        </p:txBody>
      </p:sp>
      <p:pic>
        <p:nvPicPr>
          <p:cNvPr id="19465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rgbClr val="E01B22"/>
                </a:solidFill>
              </a:rPr>
              <a:t> (over Lesson 5-2)</a:t>
            </a:r>
          </a:p>
        </p:txBody>
      </p:sp>
      <p:pic>
        <p:nvPicPr>
          <p:cNvPr id="19469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76" name="Picture 20" descr="5mc_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85850" y="1485900"/>
            <a:ext cx="51276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Exampl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nimBg="1"/>
      <p:bldP spid="19866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0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1733" name="Oval 5"/>
          <p:cNvSpPr>
            <a:spLocks noChangeArrowheads="1"/>
          </p:cNvSpPr>
          <p:nvPr/>
        </p:nvSpPr>
        <p:spPr bwMode="auto">
          <a:xfrm>
            <a:off x="1000677" y="493073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735" name="TPQuestion"/>
          <p:cNvSpPr>
            <a:spLocks noChangeArrowheads="1"/>
          </p:cNvSpPr>
          <p:nvPr/>
        </p:nvSpPr>
        <p:spPr bwMode="auto">
          <a:xfrm>
            <a:off x="685800" y="1540728"/>
            <a:ext cx="8020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rgbClr val="00539D"/>
                </a:solidFill>
                <a:ea typeface="Times New Roman" charset="0"/>
                <a:cs typeface="Times New Roman" charset="0"/>
              </a:rPr>
              <a:t>7 is what percent of 35? Write a percent proportion and solve. Round to the nearest tenth if necessary.</a:t>
            </a:r>
          </a:p>
        </p:txBody>
      </p:sp>
      <p:pic>
        <p:nvPicPr>
          <p:cNvPr id="25609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5-3)</a:t>
            </a:r>
          </a:p>
        </p:txBody>
      </p:sp>
      <p:pic>
        <p:nvPicPr>
          <p:cNvPr id="25613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019175" y="2540000"/>
            <a:ext cx="2960688" cy="3860801"/>
            <a:chOff x="642" y="1600"/>
            <a:chExt cx="1865" cy="2432"/>
          </a:xfrm>
        </p:grpSpPr>
        <p:sp>
          <p:nvSpPr>
            <p:cNvPr id="25615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42" y="1718"/>
              <a:ext cx="1758" cy="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 algn="l"/>
              <a:r>
                <a:rPr lang="pt-BR" dirty="0">
                  <a:solidFill>
                    <a:srgbClr val="00539D"/>
                  </a:solidFill>
                </a:rPr>
                <a:t>A.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B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C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D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1030" y="1600"/>
              <a:ext cx="1477" cy="2432"/>
              <a:chOff x="1030" y="1600"/>
              <a:chExt cx="1477" cy="2432"/>
            </a:xfrm>
          </p:grpSpPr>
          <p:pic>
            <p:nvPicPr>
              <p:cNvPr id="25617" name="Picture 26" descr="5mc_25"/>
              <p:cNvPicPr>
                <a:picLocks noChangeAspect="1" noChangeArrowheads="1"/>
              </p:cNvPicPr>
              <p:nvPr/>
            </p:nvPicPr>
            <p:blipFill>
              <a:blip r:embed="rId12"/>
              <a:srcRect r="41106"/>
              <a:stretch>
                <a:fillRect/>
              </a:stretch>
            </p:blipFill>
            <p:spPr bwMode="auto">
              <a:xfrm>
                <a:off x="1030" y="1600"/>
                <a:ext cx="980" cy="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8" name="Picture 27" descr="5mc_26"/>
              <p:cNvPicPr>
                <a:picLocks noChangeAspect="1" noChangeArrowheads="1"/>
              </p:cNvPicPr>
              <p:nvPr/>
            </p:nvPicPr>
            <p:blipFill>
              <a:blip r:embed="rId13"/>
              <a:srcRect r="36899"/>
              <a:stretch>
                <a:fillRect/>
              </a:stretch>
            </p:blipFill>
            <p:spPr bwMode="auto">
              <a:xfrm>
                <a:off x="1038" y="2241"/>
                <a:ext cx="1221" cy="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9" name="Picture 28" descr="5mc_27"/>
              <p:cNvPicPr>
                <a:picLocks noChangeAspect="1" noChangeArrowheads="1"/>
              </p:cNvPicPr>
              <p:nvPr/>
            </p:nvPicPr>
            <p:blipFill>
              <a:blip r:embed="rId14"/>
              <a:srcRect r="36963"/>
              <a:stretch>
                <a:fillRect/>
              </a:stretch>
            </p:blipFill>
            <p:spPr bwMode="auto">
              <a:xfrm>
                <a:off x="1068" y="2913"/>
                <a:ext cx="1187" cy="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0" name="Picture 29" descr="5mc_28"/>
              <p:cNvPicPr>
                <a:picLocks noChangeAspect="1" noChangeArrowheads="1"/>
              </p:cNvPicPr>
              <p:nvPr/>
            </p:nvPicPr>
            <p:blipFill>
              <a:blip r:embed="rId15"/>
              <a:srcRect r="39572"/>
              <a:stretch>
                <a:fillRect/>
              </a:stretch>
            </p:blipFill>
            <p:spPr bwMode="auto">
              <a:xfrm>
                <a:off x="1032" y="3536"/>
                <a:ext cx="1072" cy="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21" name="Rectangle 31"/>
              <p:cNvSpPr>
                <a:spLocks noChangeArrowheads="1"/>
              </p:cNvSpPr>
              <p:nvPr/>
            </p:nvSpPr>
            <p:spPr bwMode="auto">
              <a:xfrm>
                <a:off x="1926" y="1721"/>
                <a:ext cx="287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533400" indent="-533400"/>
                <a:r>
                  <a:rPr lang="en-US" b="0"/>
                  <a:t>%</a:t>
                </a:r>
              </a:p>
            </p:txBody>
          </p:sp>
          <p:sp>
            <p:nvSpPr>
              <p:cNvPr id="25622" name="Rectangle 32"/>
              <p:cNvSpPr>
                <a:spLocks noChangeArrowheads="1"/>
              </p:cNvSpPr>
              <p:nvPr/>
            </p:nvSpPr>
            <p:spPr bwMode="auto">
              <a:xfrm>
                <a:off x="2220" y="2315"/>
                <a:ext cx="287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533400" indent="-533400"/>
                <a:r>
                  <a:rPr lang="en-US" b="0"/>
                  <a:t>%</a:t>
                </a:r>
              </a:p>
            </p:txBody>
          </p:sp>
          <p:sp>
            <p:nvSpPr>
              <p:cNvPr id="25623" name="Rectangle 33"/>
              <p:cNvSpPr>
                <a:spLocks noChangeArrowheads="1"/>
              </p:cNvSpPr>
              <p:nvPr/>
            </p:nvSpPr>
            <p:spPr bwMode="auto">
              <a:xfrm>
                <a:off x="2190" y="2903"/>
                <a:ext cx="287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533400" indent="-533400"/>
                <a:r>
                  <a:rPr lang="en-US" b="0"/>
                  <a:t>%</a:t>
                </a:r>
              </a:p>
            </p:txBody>
          </p:sp>
          <p:sp>
            <p:nvSpPr>
              <p:cNvPr id="25624" name="Rectangle 34"/>
              <p:cNvSpPr>
                <a:spLocks noChangeArrowheads="1"/>
              </p:cNvSpPr>
              <p:nvPr/>
            </p:nvSpPr>
            <p:spPr bwMode="auto">
              <a:xfrm>
                <a:off x="2047" y="3479"/>
                <a:ext cx="287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533400" indent="-533400"/>
                <a:r>
                  <a:rPr lang="en-US" b="0"/>
                  <a:t>%</a:t>
                </a:r>
              </a:p>
            </p:txBody>
          </p:sp>
        </p:grpSp>
      </p:grpSp>
      <p:pic>
        <p:nvPicPr>
          <p:cNvPr id="26" name="Picture 9" descr="Example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1975" y="154072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/>
      <p:bldP spid="20173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9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2757" name="Oval 5"/>
          <p:cNvSpPr>
            <a:spLocks noChangeArrowheads="1"/>
          </p:cNvSpPr>
          <p:nvPr/>
        </p:nvSpPr>
        <p:spPr bwMode="auto">
          <a:xfrm>
            <a:off x="1052513" y="275272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759" name="TPQuestion"/>
          <p:cNvSpPr>
            <a:spLocks noChangeArrowheads="1"/>
          </p:cNvSpPr>
          <p:nvPr/>
        </p:nvSpPr>
        <p:spPr bwMode="auto">
          <a:xfrm>
            <a:off x="685800" y="14668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rgbClr val="00539D"/>
                </a:solidFill>
                <a:ea typeface="Times New Roman" charset="0"/>
                <a:cs typeface="Times New Roman" charset="0"/>
              </a:rPr>
              <a:t>Find 30% of 70. Write a percent proportion and solve. Round to the nearest tenth if necessary.</a:t>
            </a:r>
          </a:p>
        </p:txBody>
      </p:sp>
      <p:pic>
        <p:nvPicPr>
          <p:cNvPr id="27657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5-3)</a:t>
            </a:r>
          </a:p>
        </p:txBody>
      </p:sp>
      <p:pic>
        <p:nvPicPr>
          <p:cNvPr id="27661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19175" y="2552700"/>
            <a:ext cx="2952750" cy="3924300"/>
            <a:chOff x="642" y="1608"/>
            <a:chExt cx="1860" cy="2472"/>
          </a:xfrm>
        </p:grpSpPr>
        <p:sp>
          <p:nvSpPr>
            <p:cNvPr id="27663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42" y="1722"/>
              <a:ext cx="1758" cy="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 algn="l"/>
              <a:r>
                <a:rPr lang="pt-BR" dirty="0">
                  <a:solidFill>
                    <a:srgbClr val="00539D"/>
                  </a:solidFill>
                </a:rPr>
                <a:t>A.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B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C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D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</a:p>
          </p:txBody>
        </p:sp>
        <p:pic>
          <p:nvPicPr>
            <p:cNvPr id="27664" name="Picture 21" descr="5mc_15"/>
            <p:cNvPicPr>
              <a:picLocks noChangeAspect="1" noChangeArrowheads="1"/>
            </p:cNvPicPr>
            <p:nvPr/>
          </p:nvPicPr>
          <p:blipFill>
            <a:blip r:embed="rId12"/>
            <a:srcRect b="74557"/>
            <a:stretch>
              <a:fillRect/>
            </a:stretch>
          </p:blipFill>
          <p:spPr bwMode="auto">
            <a:xfrm>
              <a:off x="1027" y="1608"/>
              <a:ext cx="146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5" name="Picture 22" descr="5mc_15"/>
            <p:cNvPicPr>
              <a:picLocks noChangeAspect="1" noChangeArrowheads="1"/>
            </p:cNvPicPr>
            <p:nvPr/>
          </p:nvPicPr>
          <p:blipFill>
            <a:blip r:embed="rId12"/>
            <a:srcRect l="-821" t="24557" b="49509"/>
            <a:stretch>
              <a:fillRect/>
            </a:stretch>
          </p:blipFill>
          <p:spPr bwMode="auto">
            <a:xfrm>
              <a:off x="1027" y="2304"/>
              <a:ext cx="1475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6" name="Picture 23" descr="5mc_15"/>
            <p:cNvPicPr>
              <a:picLocks noChangeAspect="1" noChangeArrowheads="1"/>
            </p:cNvPicPr>
            <p:nvPr/>
          </p:nvPicPr>
          <p:blipFill>
            <a:blip r:embed="rId12"/>
            <a:srcRect l="-821" t="50491" b="23575"/>
            <a:stretch>
              <a:fillRect/>
            </a:stretch>
          </p:blipFill>
          <p:spPr bwMode="auto">
            <a:xfrm>
              <a:off x="1027" y="2976"/>
              <a:ext cx="1475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24" descr="5mc_15"/>
            <p:cNvPicPr>
              <a:picLocks noChangeAspect="1" noChangeArrowheads="1"/>
            </p:cNvPicPr>
            <p:nvPr/>
          </p:nvPicPr>
          <p:blipFill>
            <a:blip r:embed="rId12"/>
            <a:srcRect l="-821" t="76424"/>
            <a:stretch>
              <a:fillRect/>
            </a:stretch>
          </p:blipFill>
          <p:spPr bwMode="auto">
            <a:xfrm>
              <a:off x="1027" y="3600"/>
              <a:ext cx="147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9" descr="Example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52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7" grpId="0" animBg="1"/>
      <p:bldP spid="20275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Main Idea Hea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1528763"/>
            <a:ext cx="3529012" cy="511175"/>
          </a:xfrm>
          <a:prstGeom prst="rect">
            <a:avLst/>
          </a:prstGeom>
          <a:noFill/>
        </p:spPr>
      </p:pic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057275" y="2814935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Compute</a:t>
            </a:r>
            <a:r>
              <a:rPr lang="en-US" sz="2400" b="0" dirty="0" smtClean="0">
                <a:solidFill>
                  <a:srgbClr val="000000"/>
                </a:solidFill>
              </a:rPr>
              <a:t> percents mentally.</a:t>
            </a:r>
            <a:endParaRPr lang="en-US" sz="2400" b="0" dirty="0">
              <a:solidFill>
                <a:srgbClr val="000000"/>
              </a:solidFill>
            </a:endParaRPr>
          </a:p>
        </p:txBody>
      </p:sp>
      <p:pic>
        <p:nvPicPr>
          <p:cNvPr id="91144" name="Picture 8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91145" name="Picture 9" descr="LH_5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057275" y="2196405"/>
            <a:ext cx="77057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800" dirty="0">
                <a:solidFill>
                  <a:srgbClr val="E01B22"/>
                </a:solidFill>
                <a:ea typeface="Times New Roman" pitchFamily="-112" charset="0"/>
                <a:cs typeface="Times New Roman" pitchFamily="-112" charset="0"/>
              </a:rPr>
              <a:t>Standard 7NS1.3  </a:t>
            </a:r>
            <a:r>
              <a:rPr lang="en-US" sz="28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Convert fractions to decimals and percents and use these representations in</a:t>
            </a:r>
            <a:r>
              <a:rPr lang="en-US" sz="280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estimations, </a:t>
            </a:r>
            <a:r>
              <a:rPr lang="en-US" sz="28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computations, and applications.</a:t>
            </a:r>
          </a:p>
        </p:txBody>
      </p:sp>
      <p:pic>
        <p:nvPicPr>
          <p:cNvPr id="92165" name="Picture 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92166" name="Picture 6" descr="LH_5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92167" name="Picture 7" descr="CA STDS I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7772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askerville"/>
                <a:cs typeface="Baskerville"/>
              </a:rPr>
              <a:t>Something to Ponder</a:t>
            </a:r>
            <a:endParaRPr lang="en-US" sz="4400" b="1" dirty="0"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1%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600200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of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600200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65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600200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is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1600200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.65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087469"/>
            <a:ext cx="12192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10%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087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of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3087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65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087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is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3087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6.5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611469"/>
            <a:ext cx="14478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100%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4611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of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4611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65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4611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is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4611469"/>
            <a:ext cx="990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Baskerville"/>
                <a:cs typeface="Baskerville"/>
              </a:rPr>
              <a:t>65.</a:t>
            </a:r>
            <a:endParaRPr lang="en-US" sz="36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5707559"/>
            <a:ext cx="7772400" cy="769441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askerville"/>
                <a:cs typeface="Baskerville"/>
              </a:rPr>
              <a:t>Is there a pattern?</a:t>
            </a:r>
            <a:endParaRPr lang="en-US" sz="4400" b="1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1"/>
  <p:tag name="SLIDEGUID" val="D8FEE07310AB4CA594DC5BF47C471CE5"/>
  <p:tag name="ANSWERSALIAS" val="A¤B¤C¤D"/>
  <p:tag name="RESPONSESGATHERED" val="False"/>
  <p:tag name="QUESTIONTEXT" val="7 is what percent of 35? Write a percent proportion and solve. Round to the nearest tenth if necessary."/>
  <p:tag name="QUESTIONALIAS" val="7 is what percent of 35? Write a percent proportion and solve. Round to the nearest tenth if necessary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1"/>
  <p:tag name="SLIDEGUID" val="E4D3D9A423ED4B6A981615E9C70E7899"/>
  <p:tag name="ANSWERSALIAS" val="A¤B¤C¤D"/>
  <p:tag name="RESPONSESGATHERED" val="False"/>
  <p:tag name="QUESTIONTEXT" val="Find 30% of 70. Write a percent proportion and solve. Round to the nearest tenth if necessary."/>
  <p:tag name="QUESTIONALIAS" val="Find 30% of 70. Write a percent proportion and solve. Round to the nearest tenth if necessary.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0"/>
  <p:tag name="SLIDEGUID" val="062FD7D9C60D4B78BF1C3E54A3E386F5"/>
  <p:tag name="ANSWERSALIAS" val="A¤B¤C¤D"/>
  <p:tag name="RESPONSESGATHERED" val="False"/>
  <p:tag name="QUESTIONTEXT" val="Which value is not equal to the other values?"/>
  <p:tag name="QUESTIONALIAS" val="Which value is not equal to the other values?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4"/>
  <p:tag name="SLIDEGUID" val="D1864AB9CDF54F0C935B9DA1161A6A47"/>
  <p:tag name="ANSWERSALIAS" val="A|smicln|B|smicln|C|smicln|D"/>
  <p:tag name="RESPONSESGATHERED" val="False"/>
  <p:tag name="QUESTIONTEXT" val="Compute 20% of 60 mentally."/>
  <p:tag name="QUESTIONALIAS" val="Compute 20% of 60 mentally."/>
  <p:tag name="ANIMREMOVED" val="False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4"/>
  <p:tag name="SLIDEGUID" val="E7D63917A8C34A67B918A322FD37DC0D"/>
  <p:tag name="ANSWERSALIAS" val="A|smicln|B|smicln|C|smicln|D"/>
  <p:tag name="RESPONSESGATHERED" val="False"/>
  <p:tag name="QUESTIONTEXT" val="Lesson 4 CYP2"/>
  <p:tag name="QUESTIONALIAS" val="Lesson 4 CYP2"/>
  <p:tag name="ANIMREMOVED" val="False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4"/>
  <p:tag name="SLIDEGUID" val="CF808D50378447DD9D917556DCA540AF"/>
  <p:tag name="ANSWERSALIAS" val="A|smicln|B|smicln|C|smicln|D"/>
  <p:tag name="RESPONSESGATHERED" val="False"/>
  <p:tag name="QUESTIONTEXT" val="Compute 10% of 13 mentally."/>
  <p:tag name="QUESTIONALIAS" val="Compute 10% of 13 mentally."/>
  <p:tag name="ANIMREMOVED" val="False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SLIDEGUID" val="339CA3615F8B48B69C5922A3D6A0A2B2"/>
  <p:tag name="ANSWERSALIAS" val="A|smicln|B|smicln|C|smicln|D"/>
  <p:tag name="RESPONSESGATHERED" val="False"/>
  <p:tag name="QUESTIONTEXT" val="Compute 1% of 244 mentally."/>
  <p:tag name="QUESTIONALIAS" val="Compute 1% of 244 mentally."/>
  <p:tag name="ANIMREMOVED" val="False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0"/>
  <p:tag name="SLIDEGUID" val="4BA82EA0F8E7474380C5FBE612775F28"/>
  <p:tag name="ANSWERSALIAS" val="A¤B¤C¤D"/>
  <p:tag name="RESPONSESGATHERED" val="False"/>
  <p:tag name="QUESTIONTEXT" val="Write the decimal 0.0062 as a percent."/>
  <p:tag name="QUESTIONALIAS" val="Write the decimal 0.0062 as a percent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1"/>
  <p:tag name="SLIDEGUID" val="A23381E1DF37404B8850C186E9AE7B95"/>
  <p:tag name="ANSWERSALIAS" val="A¤B¤C¤D"/>
  <p:tag name="RESPONSESGATHERED" val="False"/>
  <p:tag name="QUESTIONTEXT" val="5Min 3-4"/>
  <p:tag name="QUESTIONALIAS" val="5Min 3-4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754</Words>
  <Application>Microsoft Macintosh PowerPoint</Application>
  <PresentationFormat>On-screen Show (4:3)</PresentationFormat>
  <Paragraphs>258</Paragraphs>
  <Slides>23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Michael Mitchell</dc:creator>
  <cp:lastModifiedBy>MMitchell</cp:lastModifiedBy>
  <cp:revision>43</cp:revision>
  <dcterms:created xsi:type="dcterms:W3CDTF">2009-11-03T22:23:22Z</dcterms:created>
  <dcterms:modified xsi:type="dcterms:W3CDTF">2009-11-03T22:23:29Z</dcterms:modified>
</cp:coreProperties>
</file>